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1"/>
  </p:notesMasterIdLst>
  <p:sldIdLst>
    <p:sldId id="261" r:id="rId3"/>
    <p:sldId id="263" r:id="rId4"/>
    <p:sldId id="259" r:id="rId5"/>
    <p:sldId id="267" r:id="rId6"/>
    <p:sldId id="281" r:id="rId7"/>
    <p:sldId id="285" r:id="rId8"/>
    <p:sldId id="270" r:id="rId9"/>
    <p:sldId id="274" r:id="rId10"/>
    <p:sldId id="275" r:id="rId11"/>
    <p:sldId id="268" r:id="rId12"/>
    <p:sldId id="284" r:id="rId13"/>
    <p:sldId id="269" r:id="rId14"/>
    <p:sldId id="271" r:id="rId15"/>
    <p:sldId id="277" r:id="rId16"/>
    <p:sldId id="283" r:id="rId17"/>
    <p:sldId id="273" r:id="rId18"/>
    <p:sldId id="280" r:id="rId19"/>
    <p:sldId id="262" r:id="rId20"/>
  </p:sldIdLst>
  <p:sldSz cx="12192000" cy="6858000"/>
  <p:notesSz cx="6858000" cy="9144000"/>
  <p:defaultTextStyle>
    <a:defPPr>
      <a:defRPr lang="pt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F00"/>
    <a:srgbClr val="009700"/>
    <a:srgbClr val="004B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88"/>
    <p:restoredTop sz="95915" autoAdjust="0"/>
  </p:normalViewPr>
  <p:slideViewPr>
    <p:cSldViewPr snapToGrid="0">
      <p:cViewPr varScale="1">
        <p:scale>
          <a:sx n="91" d="100"/>
          <a:sy n="91" d="100"/>
        </p:scale>
        <p:origin x="400" y="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FBE77D-B5D3-45ED-A276-5B7114618932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AAF8F323-23AA-4428-8A2D-E5E426BC4862}">
      <dgm:prSet phldrT="[Texto]" custT="1"/>
      <dgm:spPr>
        <a:solidFill>
          <a:srgbClr val="013AA5"/>
        </a:solidFill>
      </dgm:spPr>
      <dgm:t>
        <a:bodyPr/>
        <a:lstStyle/>
        <a:p>
          <a:pPr>
            <a:buClr>
              <a:srgbClr val="FFFFFF"/>
            </a:buClr>
            <a:buSzTx/>
            <a:buFont typeface="Wingdings" panose="05000000000000000000" pitchFamily="2" charset="2"/>
            <a:buChar char="Ø"/>
          </a:pPr>
          <a:r>
            <a:rPr kumimoji="0" lang="pt-BR" sz="27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Aprovado na Câmara o projeto na forma de substantivo do relator, o deputado</a:t>
          </a:r>
          <a:r>
            <a:rPr lang="pt-BR" sz="2700" kern="1200" dirty="0">
              <a:latin typeface="Verdana" panose="020B0604030504040204" pitchFamily="34" charset="0"/>
              <a:ea typeface="Verdana" panose="020B0604030504040204" pitchFamily="34" charset="0"/>
            </a:rPr>
            <a:t> </a:t>
          </a:r>
          <a:r>
            <a:rPr lang="pt-BR" sz="2700" b="1" kern="1200" dirty="0">
              <a:solidFill>
                <a:srgbClr val="FFC000"/>
              </a:solidFill>
              <a:latin typeface="Verdana" panose="020B0604030504040204" pitchFamily="34" charset="0"/>
              <a:ea typeface="Verdana" panose="020B0604030504040204" pitchFamily="34" charset="0"/>
            </a:rPr>
            <a:t>Arthur Lira</a:t>
          </a:r>
          <a:r>
            <a:rPr lang="pt-BR" sz="2700" kern="1200" dirty="0">
              <a:latin typeface="Verdana" panose="020B0604030504040204" pitchFamily="34" charset="0"/>
              <a:ea typeface="Verdana" panose="020B0604030504040204" pitchFamily="34" charset="0"/>
            </a:rPr>
            <a:t>.</a:t>
          </a:r>
        </a:p>
      </dgm:t>
    </dgm:pt>
    <dgm:pt modelId="{DEC8D424-A92E-4FB3-BFED-D8609805E89E}" type="parTrans" cxnId="{4A480532-2E32-42A1-A0E7-8C9A60C77456}">
      <dgm:prSet/>
      <dgm:spPr/>
      <dgm:t>
        <a:bodyPr/>
        <a:lstStyle/>
        <a:p>
          <a:endParaRPr lang="pt-BR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2FA5E464-44A0-4C3A-AE74-BECDF576D6F8}" type="sibTrans" cxnId="{4A480532-2E32-42A1-A0E7-8C9A60C77456}">
      <dgm:prSet/>
      <dgm:spPr/>
      <dgm:t>
        <a:bodyPr/>
        <a:lstStyle/>
        <a:p>
          <a:endParaRPr lang="pt-BR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9A8ABF11-F2DF-4ADD-9907-9F778CED0FE1}">
      <dgm:prSet phldrT="[Texto]" custT="1"/>
      <dgm:spPr>
        <a:solidFill>
          <a:srgbClr val="013AA5"/>
        </a:solidFill>
      </dgm:spPr>
      <dgm:t>
        <a:bodyPr/>
        <a:lstStyle/>
        <a:p>
          <a:pPr>
            <a:buClr>
              <a:srgbClr val="FFFFFF"/>
            </a:buClr>
            <a:buSzTx/>
            <a:buFont typeface="Wingdings" panose="05000000000000000000" pitchFamily="2" charset="2"/>
            <a:buChar char="Ø"/>
          </a:pPr>
          <a:r>
            <a:rPr kumimoji="0" lang="pt-BR" sz="2800" b="0" i="0" u="none" strike="noStrike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Para aqueles com rendimentos entre R$ 5.000 e R$ 7.350 também desfrutarão de </a:t>
          </a:r>
          <a:r>
            <a:rPr kumimoji="0" lang="pt-BR" sz="2800" b="1" i="0" u="none" strike="noStrike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isenção parcial</a:t>
          </a:r>
          <a:endParaRPr lang="pt-BR" sz="28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1AE2B1B5-629C-48E9-A190-53AF95A74C0E}" type="parTrans" cxnId="{7CE221BE-FF07-4FC2-8665-7429620E7E2D}">
      <dgm:prSet/>
      <dgm:spPr/>
      <dgm:t>
        <a:bodyPr/>
        <a:lstStyle/>
        <a:p>
          <a:endParaRPr lang="pt-BR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8882CD43-D754-428F-8F76-9437CE5EC7F8}" type="sibTrans" cxnId="{7CE221BE-FF07-4FC2-8665-7429620E7E2D}">
      <dgm:prSet/>
      <dgm:spPr/>
      <dgm:t>
        <a:bodyPr/>
        <a:lstStyle/>
        <a:p>
          <a:endParaRPr lang="pt-BR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28E0F0E1-FCEB-49CD-8498-C35094385B9C}">
      <dgm:prSet phldrT="[Texto]" custT="1"/>
      <dgm:spPr>
        <a:solidFill>
          <a:srgbClr val="013AA5"/>
        </a:solidFill>
      </dgm:spPr>
      <dgm:t>
        <a:bodyPr/>
        <a:lstStyle/>
        <a:p>
          <a:pPr>
            <a:buClr>
              <a:srgbClr val="FFFFFF"/>
            </a:buClr>
            <a:buSzTx/>
            <a:buFont typeface="Wingdings" panose="05000000000000000000" pitchFamily="2" charset="2"/>
            <a:buChar char="Ø"/>
          </a:pPr>
          <a:r>
            <a:rPr kumimoji="0" lang="pt-BR" sz="2800" b="0" i="0" u="none" strike="noStrike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As pessoas com renda mensal </a:t>
          </a:r>
          <a:r>
            <a:rPr kumimoji="0" lang="pt-BR" sz="2800" b="1" i="0" u="none" strike="noStrike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até R$ 5.000 serão integralmente isentos</a:t>
          </a:r>
          <a:r>
            <a:rPr kumimoji="0" lang="pt-BR" sz="2800" b="0" i="0" u="none" strike="noStrike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do Imposto de Renda</a:t>
          </a:r>
          <a:endParaRPr lang="pt-BR" sz="28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C796E557-9B67-45AE-91B9-978654DE27E7}" type="parTrans" cxnId="{1AE23159-BA26-488C-A374-726B28943CAA}">
      <dgm:prSet/>
      <dgm:spPr/>
      <dgm:t>
        <a:bodyPr/>
        <a:lstStyle/>
        <a:p>
          <a:endParaRPr lang="pt-BR"/>
        </a:p>
      </dgm:t>
    </dgm:pt>
    <dgm:pt modelId="{CF18641E-B624-4508-974A-14B04BAD8CBC}" type="sibTrans" cxnId="{1AE23159-BA26-488C-A374-726B28943CAA}">
      <dgm:prSet/>
      <dgm:spPr/>
      <dgm:t>
        <a:bodyPr/>
        <a:lstStyle/>
        <a:p>
          <a:endParaRPr lang="pt-BR"/>
        </a:p>
      </dgm:t>
    </dgm:pt>
    <dgm:pt modelId="{18B5F039-A46C-4332-B89C-521C6D7D824A}" type="pres">
      <dgm:prSet presAssocID="{A6FBE77D-B5D3-45ED-A276-5B7114618932}" presName="diagram" presStyleCnt="0">
        <dgm:presLayoutVars>
          <dgm:dir/>
          <dgm:resizeHandles val="exact"/>
        </dgm:presLayoutVars>
      </dgm:prSet>
      <dgm:spPr/>
    </dgm:pt>
    <dgm:pt modelId="{E15AAC25-A81F-4406-B6BF-375ACFDBE846}" type="pres">
      <dgm:prSet presAssocID="{AAF8F323-23AA-4428-8A2D-E5E426BC4862}" presName="node" presStyleLbl="node1" presStyleIdx="0" presStyleCnt="3">
        <dgm:presLayoutVars>
          <dgm:bulletEnabled val="1"/>
        </dgm:presLayoutVars>
      </dgm:prSet>
      <dgm:spPr/>
    </dgm:pt>
    <dgm:pt modelId="{5EBCA29B-48AD-4186-95C8-A9AEAD41AEBA}" type="pres">
      <dgm:prSet presAssocID="{2FA5E464-44A0-4C3A-AE74-BECDF576D6F8}" presName="sibTrans" presStyleCnt="0"/>
      <dgm:spPr/>
    </dgm:pt>
    <dgm:pt modelId="{7EF70AAB-CA9F-4FF9-B779-AA419C428CDF}" type="pres">
      <dgm:prSet presAssocID="{28E0F0E1-FCEB-49CD-8498-C35094385B9C}" presName="node" presStyleLbl="node1" presStyleIdx="1" presStyleCnt="3">
        <dgm:presLayoutVars>
          <dgm:bulletEnabled val="1"/>
        </dgm:presLayoutVars>
      </dgm:prSet>
      <dgm:spPr/>
    </dgm:pt>
    <dgm:pt modelId="{A258D918-1CCF-48EC-BB65-12E3E4AAC915}" type="pres">
      <dgm:prSet presAssocID="{CF18641E-B624-4508-974A-14B04BAD8CBC}" presName="sibTrans" presStyleCnt="0"/>
      <dgm:spPr/>
    </dgm:pt>
    <dgm:pt modelId="{B4584F1D-0A3A-42EE-BCEB-134CFDA416DB}" type="pres">
      <dgm:prSet presAssocID="{9A8ABF11-F2DF-4ADD-9907-9F778CED0FE1}" presName="node" presStyleLbl="node1" presStyleIdx="2" presStyleCnt="3" custLinFactNeighborX="-25" custLinFactNeighborY="-15135">
        <dgm:presLayoutVars>
          <dgm:bulletEnabled val="1"/>
        </dgm:presLayoutVars>
      </dgm:prSet>
      <dgm:spPr/>
    </dgm:pt>
  </dgm:ptLst>
  <dgm:cxnLst>
    <dgm:cxn modelId="{C899AA00-A5DF-492B-B3E8-61E45821E045}" type="presOf" srcId="{9A8ABF11-F2DF-4ADD-9907-9F778CED0FE1}" destId="{B4584F1D-0A3A-42EE-BCEB-134CFDA416DB}" srcOrd="0" destOrd="0" presId="urn:microsoft.com/office/officeart/2005/8/layout/default"/>
    <dgm:cxn modelId="{4A480532-2E32-42A1-A0E7-8C9A60C77456}" srcId="{A6FBE77D-B5D3-45ED-A276-5B7114618932}" destId="{AAF8F323-23AA-4428-8A2D-E5E426BC4862}" srcOrd="0" destOrd="0" parTransId="{DEC8D424-A92E-4FB3-BFED-D8609805E89E}" sibTransId="{2FA5E464-44A0-4C3A-AE74-BECDF576D6F8}"/>
    <dgm:cxn modelId="{FA274455-DB87-434F-9422-EC1AC859A1B8}" type="presOf" srcId="{AAF8F323-23AA-4428-8A2D-E5E426BC4862}" destId="{E15AAC25-A81F-4406-B6BF-375ACFDBE846}" srcOrd="0" destOrd="0" presId="urn:microsoft.com/office/officeart/2005/8/layout/default"/>
    <dgm:cxn modelId="{1AE23159-BA26-488C-A374-726B28943CAA}" srcId="{A6FBE77D-B5D3-45ED-A276-5B7114618932}" destId="{28E0F0E1-FCEB-49CD-8498-C35094385B9C}" srcOrd="1" destOrd="0" parTransId="{C796E557-9B67-45AE-91B9-978654DE27E7}" sibTransId="{CF18641E-B624-4508-974A-14B04BAD8CBC}"/>
    <dgm:cxn modelId="{0BF5FF69-5785-4F6F-BE18-11D45F6F99EA}" type="presOf" srcId="{A6FBE77D-B5D3-45ED-A276-5B7114618932}" destId="{18B5F039-A46C-4332-B89C-521C6D7D824A}" srcOrd="0" destOrd="0" presId="urn:microsoft.com/office/officeart/2005/8/layout/default"/>
    <dgm:cxn modelId="{7CE221BE-FF07-4FC2-8665-7429620E7E2D}" srcId="{A6FBE77D-B5D3-45ED-A276-5B7114618932}" destId="{9A8ABF11-F2DF-4ADD-9907-9F778CED0FE1}" srcOrd="2" destOrd="0" parTransId="{1AE2B1B5-629C-48E9-A190-53AF95A74C0E}" sibTransId="{8882CD43-D754-428F-8F76-9437CE5EC7F8}"/>
    <dgm:cxn modelId="{993AAADD-AFCC-4B87-B881-6FCFA7CECEAC}" type="presOf" srcId="{28E0F0E1-FCEB-49CD-8498-C35094385B9C}" destId="{7EF70AAB-CA9F-4FF9-B779-AA419C428CDF}" srcOrd="0" destOrd="0" presId="urn:microsoft.com/office/officeart/2005/8/layout/default"/>
    <dgm:cxn modelId="{B64344E8-E6EB-4153-958E-5441307A9336}" type="presParOf" srcId="{18B5F039-A46C-4332-B89C-521C6D7D824A}" destId="{E15AAC25-A81F-4406-B6BF-375ACFDBE846}" srcOrd="0" destOrd="0" presId="urn:microsoft.com/office/officeart/2005/8/layout/default"/>
    <dgm:cxn modelId="{554A9ADE-F3B8-401F-9401-953D09A8C281}" type="presParOf" srcId="{18B5F039-A46C-4332-B89C-521C6D7D824A}" destId="{5EBCA29B-48AD-4186-95C8-A9AEAD41AEBA}" srcOrd="1" destOrd="0" presId="urn:microsoft.com/office/officeart/2005/8/layout/default"/>
    <dgm:cxn modelId="{B4CA4EEE-51FC-46F1-B1DA-F7D879779F0B}" type="presParOf" srcId="{18B5F039-A46C-4332-B89C-521C6D7D824A}" destId="{7EF70AAB-CA9F-4FF9-B779-AA419C428CDF}" srcOrd="2" destOrd="0" presId="urn:microsoft.com/office/officeart/2005/8/layout/default"/>
    <dgm:cxn modelId="{07E9C3F4-E4D2-48F5-915D-D9DF6530FE8A}" type="presParOf" srcId="{18B5F039-A46C-4332-B89C-521C6D7D824A}" destId="{A258D918-1CCF-48EC-BB65-12E3E4AAC915}" srcOrd="3" destOrd="0" presId="urn:microsoft.com/office/officeart/2005/8/layout/default"/>
    <dgm:cxn modelId="{78AAD0BB-9EAF-4AA9-BA0E-13E46DD37738}" type="presParOf" srcId="{18B5F039-A46C-4332-B89C-521C6D7D824A}" destId="{B4584F1D-0A3A-42EE-BCEB-134CFDA416DB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C431C75-7E3D-4321-8026-67C41E5FE88E}" type="doc">
      <dgm:prSet loTypeId="urn:microsoft.com/office/officeart/2009/3/layout/OpposingIdeas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7624BD5C-0F20-4FE8-AE95-78D5D4707901}">
      <dgm:prSet phldrT="[Texto]" custT="1"/>
      <dgm:spPr/>
      <dgm:t>
        <a:bodyPr/>
        <a:lstStyle/>
        <a:p>
          <a:r>
            <a:rPr kumimoji="0" lang="pt-BR" sz="3200" b="1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rPr>
            <a:t>Perda Anual</a:t>
          </a:r>
          <a:endParaRPr lang="pt-BR" sz="3200" b="1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E28BE2B7-36C5-43E9-8257-7D4DA0B8CFE2}" type="parTrans" cxnId="{E25C7E3A-6A22-4D3F-8229-62D42E4B7CBB}">
      <dgm:prSet/>
      <dgm:spPr/>
      <dgm:t>
        <a:bodyPr/>
        <a:lstStyle/>
        <a:p>
          <a:endParaRPr lang="pt-BR"/>
        </a:p>
      </dgm:t>
    </dgm:pt>
    <dgm:pt modelId="{E48F599F-FC3A-44AE-BEAB-BAAAB2E9D64B}" type="sibTrans" cxnId="{E25C7E3A-6A22-4D3F-8229-62D42E4B7CBB}">
      <dgm:prSet/>
      <dgm:spPr/>
      <dgm:t>
        <a:bodyPr/>
        <a:lstStyle/>
        <a:p>
          <a:endParaRPr lang="pt-BR"/>
        </a:p>
      </dgm:t>
    </dgm:pt>
    <dgm:pt modelId="{1318C254-510C-4A72-A56E-C6FE897B90EE}">
      <dgm:prSet phldrT="[Texto]" custT="1"/>
      <dgm:spPr/>
      <dgm:t>
        <a:bodyPr/>
        <a:lstStyle/>
        <a:p>
          <a:pPr algn="ctr">
            <a:buClr>
              <a:srgbClr val="FFFFFF"/>
            </a:buClr>
            <a:buSzTx/>
            <a:buFont typeface="Arial"/>
            <a:buNone/>
          </a:pPr>
          <a:r>
            <a:rPr kumimoji="0" lang="pt-BR" sz="3200" b="0" i="0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Black" panose="00000A00000000000000" pitchFamily="2" charset="0"/>
              <a:cs typeface="Arial"/>
              <a:sym typeface="Arial"/>
            </a:rPr>
            <a:t>A </a:t>
          </a:r>
          <a:r>
            <a:rPr kumimoji="0" lang="pt-BR" sz="3200" b="1" i="0" u="none" strike="noStrike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ntserrat Black" panose="00000A00000000000000" pitchFamily="2" charset="0"/>
              <a:cs typeface="Arial"/>
              <a:sym typeface="Arial"/>
            </a:rPr>
            <a:t>arrecadação própria irá diminuir</a:t>
          </a:r>
          <a:r>
            <a:rPr kumimoji="0" lang="pt-BR" sz="3200" b="0" i="0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Black" panose="00000A00000000000000" pitchFamily="2" charset="0"/>
              <a:cs typeface="Arial"/>
              <a:sym typeface="Arial"/>
            </a:rPr>
            <a:t>, uma vez que um número menor de pessoas irá contribuir com o </a:t>
          </a:r>
          <a:r>
            <a:rPr kumimoji="0" lang="pt-BR" sz="3200" b="1" i="0" u="none" strike="noStrike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ntserrat Black" panose="00000A00000000000000" pitchFamily="2" charset="0"/>
              <a:cs typeface="Arial"/>
              <a:sym typeface="Arial"/>
            </a:rPr>
            <a:t>IRRF</a:t>
          </a:r>
          <a:endParaRPr lang="pt-BR" sz="3200" dirty="0"/>
        </a:p>
      </dgm:t>
    </dgm:pt>
    <dgm:pt modelId="{7EAE7A63-0CD7-4DD6-AF2C-69626676D75F}" type="parTrans" cxnId="{00B005A3-6791-4D19-A026-F3D1ECAF8359}">
      <dgm:prSet/>
      <dgm:spPr/>
      <dgm:t>
        <a:bodyPr/>
        <a:lstStyle/>
        <a:p>
          <a:endParaRPr lang="pt-BR"/>
        </a:p>
      </dgm:t>
    </dgm:pt>
    <dgm:pt modelId="{4DF37716-89CB-411F-9857-CFDDDF531779}" type="sibTrans" cxnId="{00B005A3-6791-4D19-A026-F3D1ECAF8359}">
      <dgm:prSet/>
      <dgm:spPr/>
      <dgm:t>
        <a:bodyPr/>
        <a:lstStyle/>
        <a:p>
          <a:endParaRPr lang="pt-BR"/>
        </a:p>
      </dgm:t>
    </dgm:pt>
    <dgm:pt modelId="{92AAECF6-2316-45D2-AD22-87A949C53A43}">
      <dgm:prSet phldrT="[Texto]" custT="1"/>
      <dgm:spPr/>
      <dgm:t>
        <a:bodyPr/>
        <a:lstStyle/>
        <a:p>
          <a:r>
            <a:rPr kumimoji="0" lang="pt-BR" sz="3200" b="1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rPr>
            <a:t>Perda Anual</a:t>
          </a:r>
          <a:endParaRPr lang="pt-BR" sz="3200" b="1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8C6C1D99-339B-4BB3-B5DA-9CE1C8093D07}" type="parTrans" cxnId="{3950336F-6551-4D52-B487-05C6C3BFDBAA}">
      <dgm:prSet/>
      <dgm:spPr/>
      <dgm:t>
        <a:bodyPr/>
        <a:lstStyle/>
        <a:p>
          <a:endParaRPr lang="pt-BR"/>
        </a:p>
      </dgm:t>
    </dgm:pt>
    <dgm:pt modelId="{F649FF2F-3AB1-4F42-A0A4-CB2CD3D96B97}" type="sibTrans" cxnId="{3950336F-6551-4D52-B487-05C6C3BFDBAA}">
      <dgm:prSet/>
      <dgm:spPr/>
      <dgm:t>
        <a:bodyPr/>
        <a:lstStyle/>
        <a:p>
          <a:endParaRPr lang="pt-BR"/>
        </a:p>
      </dgm:t>
    </dgm:pt>
    <dgm:pt modelId="{ADABD7BF-1BF4-4CC1-96F2-55A3F44C3406}">
      <dgm:prSet phldrT="[Texto]" custT="1"/>
      <dgm:spPr/>
      <dgm:t>
        <a:bodyPr/>
        <a:lstStyle/>
        <a:p>
          <a:pPr algn="ctr">
            <a:buClr>
              <a:srgbClr val="FFFFFF"/>
            </a:buClr>
            <a:buSzTx/>
            <a:buFont typeface="Arial"/>
            <a:buNone/>
          </a:pPr>
          <a:r>
            <a:rPr kumimoji="0" lang="pt-BR" sz="2800" b="0" i="0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Black" panose="00000A00000000000000" pitchFamily="2" charset="0"/>
              <a:cs typeface="Arial"/>
              <a:sym typeface="Arial"/>
            </a:rPr>
            <a:t>Com a queda do IR arrecadado pela União, também </a:t>
          </a:r>
          <a:r>
            <a:rPr kumimoji="0" lang="pt-BR" sz="2800" b="1" i="0" u="none" strike="noStrike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ntserrat Black" panose="00000A00000000000000" pitchFamily="2" charset="0"/>
              <a:cs typeface="Arial"/>
              <a:sym typeface="Arial"/>
            </a:rPr>
            <a:t>se reduzirá a parcela de FPM </a:t>
          </a:r>
          <a:r>
            <a:rPr kumimoji="0" lang="pt-BR" sz="2800" b="0" i="0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Black" panose="00000A00000000000000" pitchFamily="2" charset="0"/>
              <a:cs typeface="Arial"/>
              <a:sym typeface="Arial"/>
            </a:rPr>
            <a:t>destinada aos Municípios</a:t>
          </a:r>
          <a:endParaRPr lang="pt-BR" sz="2800" dirty="0"/>
        </a:p>
      </dgm:t>
    </dgm:pt>
    <dgm:pt modelId="{4DA5D0E1-3615-4282-8A02-736775142B8D}" type="parTrans" cxnId="{19DAFABA-611B-416C-9DDC-2AF0C1A2C548}">
      <dgm:prSet/>
      <dgm:spPr/>
      <dgm:t>
        <a:bodyPr/>
        <a:lstStyle/>
        <a:p>
          <a:endParaRPr lang="pt-BR"/>
        </a:p>
      </dgm:t>
    </dgm:pt>
    <dgm:pt modelId="{0A32D088-F385-4E70-9758-6C6ED8932AB7}" type="sibTrans" cxnId="{19DAFABA-611B-416C-9DDC-2AF0C1A2C548}">
      <dgm:prSet/>
      <dgm:spPr/>
      <dgm:t>
        <a:bodyPr/>
        <a:lstStyle/>
        <a:p>
          <a:endParaRPr lang="pt-BR"/>
        </a:p>
      </dgm:t>
    </dgm:pt>
    <dgm:pt modelId="{FADA4988-E127-4A79-BAE0-500C4EB57F48}" type="pres">
      <dgm:prSet presAssocID="{FC431C75-7E3D-4321-8026-67C41E5FE88E}" presName="Name0" presStyleCnt="0">
        <dgm:presLayoutVars>
          <dgm:chMax val="2"/>
          <dgm:dir/>
          <dgm:animOne val="branch"/>
          <dgm:animLvl val="lvl"/>
          <dgm:resizeHandles val="exact"/>
        </dgm:presLayoutVars>
      </dgm:prSet>
      <dgm:spPr/>
    </dgm:pt>
    <dgm:pt modelId="{F49D6250-6E64-4980-BB7D-0F464CFD270F}" type="pres">
      <dgm:prSet presAssocID="{FC431C75-7E3D-4321-8026-67C41E5FE88E}" presName="Background" presStyleLbl="node1" presStyleIdx="0" presStyleCnt="1" custScaleX="140614" custScaleY="127842" custLinFactNeighborX="-2026" custLinFactNeighborY="-2271"/>
      <dgm:spPr>
        <a:solidFill>
          <a:srgbClr val="013AA5"/>
        </a:solidFill>
        <a:ln>
          <a:solidFill>
            <a:srgbClr val="05446F"/>
          </a:solidFill>
        </a:ln>
      </dgm:spPr>
    </dgm:pt>
    <dgm:pt modelId="{BDF57BE9-3F68-4655-83EB-02B54D26F1D1}" type="pres">
      <dgm:prSet presAssocID="{FC431C75-7E3D-4321-8026-67C41E5FE88E}" presName="Divider" presStyleLbl="callout" presStyleIdx="0" presStyleCnt="1"/>
      <dgm:spPr/>
    </dgm:pt>
    <dgm:pt modelId="{1843B356-C998-4DFE-AD5E-204DDDEED393}" type="pres">
      <dgm:prSet presAssocID="{FC431C75-7E3D-4321-8026-67C41E5FE88E}" presName="ChildText1" presStyleLbl="revTx" presStyleIdx="0" presStyleCnt="0" custScaleX="154447" custLinFactNeighborX="-23710" custLinFactNeighborY="-29032">
        <dgm:presLayoutVars>
          <dgm:chMax val="0"/>
          <dgm:chPref val="0"/>
          <dgm:bulletEnabled val="1"/>
        </dgm:presLayoutVars>
      </dgm:prSet>
      <dgm:spPr/>
    </dgm:pt>
    <dgm:pt modelId="{C082B237-215A-4050-BC08-84C41068BD9A}" type="pres">
      <dgm:prSet presAssocID="{FC431C75-7E3D-4321-8026-67C41E5FE88E}" presName="ChildText2" presStyleLbl="revTx" presStyleIdx="0" presStyleCnt="0" custScaleX="140446" custScaleY="109124" custLinFactNeighborX="17115" custLinFactNeighborY="-19517">
        <dgm:presLayoutVars>
          <dgm:chMax val="0"/>
          <dgm:chPref val="0"/>
          <dgm:bulletEnabled val="1"/>
        </dgm:presLayoutVars>
      </dgm:prSet>
      <dgm:spPr/>
    </dgm:pt>
    <dgm:pt modelId="{24F6D21A-B3DE-4068-AB35-B0DBF93F220E}" type="pres">
      <dgm:prSet presAssocID="{FC431C75-7E3D-4321-8026-67C41E5FE88E}" presName="ParentText1" presStyleLbl="revTx" presStyleIdx="0" presStyleCnt="0">
        <dgm:presLayoutVars>
          <dgm:chMax val="1"/>
          <dgm:chPref val="1"/>
        </dgm:presLayoutVars>
      </dgm:prSet>
      <dgm:spPr/>
    </dgm:pt>
    <dgm:pt modelId="{E86A5323-BDAD-4815-A6C2-DF4FB6AB6BC6}" type="pres">
      <dgm:prSet presAssocID="{FC431C75-7E3D-4321-8026-67C41E5FE88E}" presName="ParentShape1" presStyleLbl="alignImgPlace1" presStyleIdx="0" presStyleCnt="2" custAng="10800000" custScaleY="108037" custLinFactX="-72072" custLinFactNeighborX="-100000" custLinFactNeighborY="22060">
        <dgm:presLayoutVars/>
      </dgm:prSet>
      <dgm:spPr/>
    </dgm:pt>
    <dgm:pt modelId="{48980B1D-B4F1-4454-B978-4A6409B7A51B}" type="pres">
      <dgm:prSet presAssocID="{FC431C75-7E3D-4321-8026-67C41E5FE88E}" presName="ParentText2" presStyleLbl="revTx" presStyleIdx="0" presStyleCnt="0">
        <dgm:presLayoutVars>
          <dgm:chMax val="1"/>
          <dgm:chPref val="1"/>
        </dgm:presLayoutVars>
      </dgm:prSet>
      <dgm:spPr/>
    </dgm:pt>
    <dgm:pt modelId="{2EBFD241-A35F-44CE-BEF6-9FBF003CAA55}" type="pres">
      <dgm:prSet presAssocID="{FC431C75-7E3D-4321-8026-67C41E5FE88E}" presName="ParentShape2" presStyleLbl="alignImgPlace1" presStyleIdx="1" presStyleCnt="2" custScaleY="112342" custLinFactX="51014" custLinFactNeighborX="100000" custLinFactNeighborY="-18637">
        <dgm:presLayoutVars/>
      </dgm:prSet>
      <dgm:spPr/>
    </dgm:pt>
  </dgm:ptLst>
  <dgm:cxnLst>
    <dgm:cxn modelId="{E25C7E3A-6A22-4D3F-8229-62D42E4B7CBB}" srcId="{FC431C75-7E3D-4321-8026-67C41E5FE88E}" destId="{7624BD5C-0F20-4FE8-AE95-78D5D4707901}" srcOrd="0" destOrd="0" parTransId="{E28BE2B7-36C5-43E9-8257-7D4DA0B8CFE2}" sibTransId="{E48F599F-FC3A-44AE-BEAB-BAAAB2E9D64B}"/>
    <dgm:cxn modelId="{08896F67-CE21-483E-9273-0600ABB993BC}" type="presOf" srcId="{7624BD5C-0F20-4FE8-AE95-78D5D4707901}" destId="{24F6D21A-B3DE-4068-AB35-B0DBF93F220E}" srcOrd="0" destOrd="0" presId="urn:microsoft.com/office/officeart/2009/3/layout/OpposingIdeas"/>
    <dgm:cxn modelId="{3950336F-6551-4D52-B487-05C6C3BFDBAA}" srcId="{FC431C75-7E3D-4321-8026-67C41E5FE88E}" destId="{92AAECF6-2316-45D2-AD22-87A949C53A43}" srcOrd="1" destOrd="0" parTransId="{8C6C1D99-339B-4BB3-B5DA-9CE1C8093D07}" sibTransId="{F649FF2F-3AB1-4F42-A0A4-CB2CD3D96B97}"/>
    <dgm:cxn modelId="{98144E90-C639-4CC7-B758-B57505002592}" type="presOf" srcId="{FC431C75-7E3D-4321-8026-67C41E5FE88E}" destId="{FADA4988-E127-4A79-BAE0-500C4EB57F48}" srcOrd="0" destOrd="0" presId="urn:microsoft.com/office/officeart/2009/3/layout/OpposingIdeas"/>
    <dgm:cxn modelId="{C12CE791-2DE6-472F-AF5C-0AD22C66F7BB}" type="presOf" srcId="{7624BD5C-0F20-4FE8-AE95-78D5D4707901}" destId="{E86A5323-BDAD-4815-A6C2-DF4FB6AB6BC6}" srcOrd="1" destOrd="0" presId="urn:microsoft.com/office/officeart/2009/3/layout/OpposingIdeas"/>
    <dgm:cxn modelId="{00B005A3-6791-4D19-A026-F3D1ECAF8359}" srcId="{7624BD5C-0F20-4FE8-AE95-78D5D4707901}" destId="{1318C254-510C-4A72-A56E-C6FE897B90EE}" srcOrd="0" destOrd="0" parTransId="{7EAE7A63-0CD7-4DD6-AF2C-69626676D75F}" sibTransId="{4DF37716-89CB-411F-9857-CFDDDF531779}"/>
    <dgm:cxn modelId="{139643A5-3362-4E7D-B846-7A77525477B5}" type="presOf" srcId="{ADABD7BF-1BF4-4CC1-96F2-55A3F44C3406}" destId="{C082B237-215A-4050-BC08-84C41068BD9A}" srcOrd="0" destOrd="0" presId="urn:microsoft.com/office/officeart/2009/3/layout/OpposingIdeas"/>
    <dgm:cxn modelId="{9BA573B6-DEA4-4444-A45E-CD10C315355C}" type="presOf" srcId="{92AAECF6-2316-45D2-AD22-87A949C53A43}" destId="{2EBFD241-A35F-44CE-BEF6-9FBF003CAA55}" srcOrd="1" destOrd="0" presId="urn:microsoft.com/office/officeart/2009/3/layout/OpposingIdeas"/>
    <dgm:cxn modelId="{19DAFABA-611B-416C-9DDC-2AF0C1A2C548}" srcId="{92AAECF6-2316-45D2-AD22-87A949C53A43}" destId="{ADABD7BF-1BF4-4CC1-96F2-55A3F44C3406}" srcOrd="0" destOrd="0" parTransId="{4DA5D0E1-3615-4282-8A02-736775142B8D}" sibTransId="{0A32D088-F385-4E70-9758-6C6ED8932AB7}"/>
    <dgm:cxn modelId="{02CE16BF-CABA-4486-B641-809DCDA5406C}" type="presOf" srcId="{92AAECF6-2316-45D2-AD22-87A949C53A43}" destId="{48980B1D-B4F1-4454-B978-4A6409B7A51B}" srcOrd="0" destOrd="0" presId="urn:microsoft.com/office/officeart/2009/3/layout/OpposingIdeas"/>
    <dgm:cxn modelId="{74210BEB-DE5D-40E9-B915-E299C805C399}" type="presOf" srcId="{1318C254-510C-4A72-A56E-C6FE897B90EE}" destId="{1843B356-C998-4DFE-AD5E-204DDDEED393}" srcOrd="0" destOrd="0" presId="urn:microsoft.com/office/officeart/2009/3/layout/OpposingIdeas"/>
    <dgm:cxn modelId="{22FD9CCA-BF4B-4279-92AD-93CC87D42D64}" type="presParOf" srcId="{FADA4988-E127-4A79-BAE0-500C4EB57F48}" destId="{F49D6250-6E64-4980-BB7D-0F464CFD270F}" srcOrd="0" destOrd="0" presId="urn:microsoft.com/office/officeart/2009/3/layout/OpposingIdeas"/>
    <dgm:cxn modelId="{5BCBED24-9F67-43A0-9B4A-EF5D3761E04F}" type="presParOf" srcId="{FADA4988-E127-4A79-BAE0-500C4EB57F48}" destId="{BDF57BE9-3F68-4655-83EB-02B54D26F1D1}" srcOrd="1" destOrd="0" presId="urn:microsoft.com/office/officeart/2009/3/layout/OpposingIdeas"/>
    <dgm:cxn modelId="{45117EED-8A2D-4559-A798-4E1078E99A02}" type="presParOf" srcId="{FADA4988-E127-4A79-BAE0-500C4EB57F48}" destId="{1843B356-C998-4DFE-AD5E-204DDDEED393}" srcOrd="2" destOrd="0" presId="urn:microsoft.com/office/officeart/2009/3/layout/OpposingIdeas"/>
    <dgm:cxn modelId="{C415684D-2FBD-45DB-9460-5D19B7EC4934}" type="presParOf" srcId="{FADA4988-E127-4A79-BAE0-500C4EB57F48}" destId="{C082B237-215A-4050-BC08-84C41068BD9A}" srcOrd="3" destOrd="0" presId="urn:microsoft.com/office/officeart/2009/3/layout/OpposingIdeas"/>
    <dgm:cxn modelId="{9745B30E-8566-43D3-82BB-D3914CA2EE37}" type="presParOf" srcId="{FADA4988-E127-4A79-BAE0-500C4EB57F48}" destId="{24F6D21A-B3DE-4068-AB35-B0DBF93F220E}" srcOrd="4" destOrd="0" presId="urn:microsoft.com/office/officeart/2009/3/layout/OpposingIdeas"/>
    <dgm:cxn modelId="{72B97F9E-406A-4C2C-8C58-41FC6C87AA4A}" type="presParOf" srcId="{FADA4988-E127-4A79-BAE0-500C4EB57F48}" destId="{E86A5323-BDAD-4815-A6C2-DF4FB6AB6BC6}" srcOrd="5" destOrd="0" presId="urn:microsoft.com/office/officeart/2009/3/layout/OpposingIdeas"/>
    <dgm:cxn modelId="{F383B863-E7AB-4FEF-B890-FA9DA5BD48FF}" type="presParOf" srcId="{FADA4988-E127-4A79-BAE0-500C4EB57F48}" destId="{48980B1D-B4F1-4454-B978-4A6409B7A51B}" srcOrd="6" destOrd="0" presId="urn:microsoft.com/office/officeart/2009/3/layout/OpposingIdeas"/>
    <dgm:cxn modelId="{5FF8EA3A-9FF5-4A20-BCB8-FCB481BE2B14}" type="presParOf" srcId="{FADA4988-E127-4A79-BAE0-500C4EB57F48}" destId="{2EBFD241-A35F-44CE-BEF6-9FBF003CAA55}" srcOrd="7" destOrd="0" presId="urn:microsoft.com/office/officeart/2009/3/layout/OpposingIdea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4F24FFB-268A-4E7B-9083-082C48D89DF3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2FF77705-5E8F-4C41-9EBA-72BA9CCA3C89}">
      <dgm:prSet phldrT="[Texto]" custT="1">
        <dgm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chemeClr val="accent2">
            <a:lumMod val="50000"/>
          </a:schemeClr>
        </a:solidFill>
        <a:ln>
          <a:noFill/>
        </a:ln>
      </dgm:spPr>
      <dgm:t>
        <a:bodyPr rtlCol="0" anchor="ctr"/>
        <a:lstStyle/>
        <a:p>
          <a:r>
            <a:rPr lang="pt-BR" sz="24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</a:rPr>
            <a:t>O Governo estima receber </a:t>
          </a:r>
          <a:r>
            <a:rPr lang="pt-BR" sz="2400" b="1" dirty="0">
              <a:solidFill>
                <a:srgbClr val="FFC000"/>
              </a:solidFill>
              <a:latin typeface="Verdana" panose="020B0604030504040204" pitchFamily="34" charset="0"/>
              <a:ea typeface="Verdana" panose="020B0604030504040204" pitchFamily="34" charset="0"/>
            </a:rPr>
            <a:t>R$ 34,2 bilhões</a:t>
          </a:r>
          <a:r>
            <a:rPr lang="pt-BR" sz="24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</a:rPr>
            <a:t> com a medida e </a:t>
          </a:r>
          <a:r>
            <a:rPr lang="pt-BR" sz="2400" b="1" dirty="0">
              <a:solidFill>
                <a:srgbClr val="FFC000"/>
              </a:solidFill>
              <a:latin typeface="Verdana" panose="020B0604030504040204" pitchFamily="34" charset="0"/>
              <a:ea typeface="Verdana" panose="020B0604030504040204" pitchFamily="34" charset="0"/>
            </a:rPr>
            <a:t>R$ 8,7 bilhões</a:t>
          </a:r>
          <a:r>
            <a:rPr lang="pt-BR" sz="24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</a:rPr>
            <a:t> seriam distribuídos aos Municípios. </a:t>
          </a:r>
          <a:r>
            <a:rPr lang="pt-BR" sz="2400" b="1" dirty="0">
              <a:solidFill>
                <a:srgbClr val="FFC000"/>
              </a:solidFill>
              <a:latin typeface="Verdana" panose="020B0604030504040204" pitchFamily="34" charset="0"/>
              <a:ea typeface="Verdana" panose="020B0604030504040204" pitchFamily="34" charset="0"/>
            </a:rPr>
            <a:t>Ainda persistiria uma perda de R$ 1 bilhão</a:t>
          </a:r>
        </a:p>
      </dgm:t>
    </dgm:pt>
    <dgm:pt modelId="{DF73CED2-DAB8-4584-970B-DEA67BA22D8D}" type="parTrans" cxnId="{9688384F-7C6C-4D3D-967C-65A56168CF80}">
      <dgm:prSet/>
      <dgm:spPr/>
      <dgm:t>
        <a:bodyPr/>
        <a:lstStyle/>
        <a:p>
          <a:endParaRPr lang="pt-BR"/>
        </a:p>
      </dgm:t>
    </dgm:pt>
    <dgm:pt modelId="{4870463D-2CE5-4247-BB8E-0B55E0B87D3B}" type="sibTrans" cxnId="{9688384F-7C6C-4D3D-967C-65A56168CF80}">
      <dgm:prSet/>
      <dgm:spPr/>
      <dgm:t>
        <a:bodyPr/>
        <a:lstStyle/>
        <a:p>
          <a:endParaRPr lang="pt-BR"/>
        </a:p>
      </dgm:t>
    </dgm:pt>
    <dgm:pt modelId="{AE217823-D6F0-4628-A06B-61840802F78A}">
      <dgm:prSet phldrT="[Texto]" custT="1">
        <dgm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chemeClr val="accent2">
            <a:lumMod val="50000"/>
          </a:schemeClr>
        </a:solidFill>
        <a:ln>
          <a:noFill/>
        </a:ln>
      </dgm:spPr>
      <dgm:t>
        <a:bodyPr rtlCol="0" anchor="ctr"/>
        <a:lstStyle/>
        <a:p>
          <a:r>
            <a:rPr lang="pt-BR" sz="22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</a:rPr>
            <a:t>Até o momento, a </a:t>
          </a:r>
          <a:r>
            <a:rPr lang="pt-BR" sz="2200" b="1" dirty="0">
              <a:solidFill>
                <a:srgbClr val="FFC000"/>
              </a:solidFill>
              <a:latin typeface="Verdana" panose="020B0604030504040204" pitchFamily="34" charset="0"/>
              <a:ea typeface="Verdana" panose="020B0604030504040204" pitchFamily="34" charset="0"/>
            </a:rPr>
            <a:t>perda dos Municípios supera a compensação e </a:t>
          </a:r>
          <a:r>
            <a:rPr lang="pt-BR" sz="22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</a:rPr>
            <a:t>1,8 mil Municípios  no Brasil poderão perder recursos</a:t>
          </a:r>
          <a:endParaRPr lang="pt-BR" sz="2200" b="1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11631AE2-5506-4875-BFAF-9AAB3F306836}" type="parTrans" cxnId="{D069D2BF-D6F2-4CA8-8C20-AB798D727F62}">
      <dgm:prSet/>
      <dgm:spPr/>
      <dgm:t>
        <a:bodyPr/>
        <a:lstStyle/>
        <a:p>
          <a:endParaRPr lang="pt-BR"/>
        </a:p>
      </dgm:t>
    </dgm:pt>
    <dgm:pt modelId="{B5FE6606-7E7B-498F-A280-4FEAD1E8EE8C}" type="sibTrans" cxnId="{D069D2BF-D6F2-4CA8-8C20-AB798D727F62}">
      <dgm:prSet/>
      <dgm:spPr/>
      <dgm:t>
        <a:bodyPr/>
        <a:lstStyle/>
        <a:p>
          <a:endParaRPr lang="pt-BR"/>
        </a:p>
      </dgm:t>
    </dgm:pt>
    <dgm:pt modelId="{06118886-C2C2-479B-8D9E-889B603FB57A}" type="pres">
      <dgm:prSet presAssocID="{14F24FFB-268A-4E7B-9083-082C48D89DF3}" presName="diagram" presStyleCnt="0">
        <dgm:presLayoutVars>
          <dgm:dir/>
          <dgm:resizeHandles val="exact"/>
        </dgm:presLayoutVars>
      </dgm:prSet>
      <dgm:spPr/>
    </dgm:pt>
    <dgm:pt modelId="{86F98462-EC3F-40D2-B2F5-5297CFF7EA73}" type="pres">
      <dgm:prSet presAssocID="{2FF77705-5E8F-4C41-9EBA-72BA9CCA3C89}" presName="node" presStyleLbl="node1" presStyleIdx="0" presStyleCnt="2" custScaleX="129965">
        <dgm:presLayoutVars>
          <dgm:bulletEnabled val="1"/>
        </dgm:presLayoutVars>
      </dgm:prSet>
      <dgm:spPr>
        <a:xfrm>
          <a:off x="621367" y="1503"/>
          <a:ext cx="4342437" cy="2294065"/>
        </a:xfrm>
        <a:prstGeom prst="rect">
          <a:avLst/>
        </a:prstGeom>
      </dgm:spPr>
    </dgm:pt>
    <dgm:pt modelId="{7670DE46-F709-4011-8479-6A8527AAECA9}" type="pres">
      <dgm:prSet presAssocID="{4870463D-2CE5-4247-BB8E-0B55E0B87D3B}" presName="sibTrans" presStyleCnt="0"/>
      <dgm:spPr/>
    </dgm:pt>
    <dgm:pt modelId="{2B7AD2BE-D22C-44C4-A198-F103BED19F9C}" type="pres">
      <dgm:prSet presAssocID="{AE217823-D6F0-4628-A06B-61840802F78A}" presName="node" presStyleLbl="node1" presStyleIdx="1" presStyleCnt="2" custScaleX="112645" custScaleY="110970" custLinFactNeighborX="-1044" custLinFactNeighborY="-4095">
        <dgm:presLayoutVars>
          <dgm:bulletEnabled val="1"/>
        </dgm:presLayoutVars>
      </dgm:prSet>
      <dgm:spPr>
        <a:xfrm>
          <a:off x="639127" y="2677913"/>
          <a:ext cx="4306917" cy="2545724"/>
        </a:xfrm>
        <a:prstGeom prst="rect">
          <a:avLst/>
        </a:prstGeom>
      </dgm:spPr>
    </dgm:pt>
  </dgm:ptLst>
  <dgm:cxnLst>
    <dgm:cxn modelId="{E502C51E-9719-4FB6-AE82-CBC2B3F83934}" type="presOf" srcId="{2FF77705-5E8F-4C41-9EBA-72BA9CCA3C89}" destId="{86F98462-EC3F-40D2-B2F5-5297CFF7EA73}" srcOrd="0" destOrd="0" presId="urn:microsoft.com/office/officeart/2005/8/layout/default"/>
    <dgm:cxn modelId="{9688384F-7C6C-4D3D-967C-65A56168CF80}" srcId="{14F24FFB-268A-4E7B-9083-082C48D89DF3}" destId="{2FF77705-5E8F-4C41-9EBA-72BA9CCA3C89}" srcOrd="0" destOrd="0" parTransId="{DF73CED2-DAB8-4584-970B-DEA67BA22D8D}" sibTransId="{4870463D-2CE5-4247-BB8E-0B55E0B87D3B}"/>
    <dgm:cxn modelId="{7D9E9B6B-81C4-4C7B-BD21-16C994A84DA1}" type="presOf" srcId="{14F24FFB-268A-4E7B-9083-082C48D89DF3}" destId="{06118886-C2C2-479B-8D9E-889B603FB57A}" srcOrd="0" destOrd="0" presId="urn:microsoft.com/office/officeart/2005/8/layout/default"/>
    <dgm:cxn modelId="{9EC30583-9187-44DF-9D42-657DCC38A35E}" type="presOf" srcId="{AE217823-D6F0-4628-A06B-61840802F78A}" destId="{2B7AD2BE-D22C-44C4-A198-F103BED19F9C}" srcOrd="0" destOrd="0" presId="urn:microsoft.com/office/officeart/2005/8/layout/default"/>
    <dgm:cxn modelId="{D069D2BF-D6F2-4CA8-8C20-AB798D727F62}" srcId="{14F24FFB-268A-4E7B-9083-082C48D89DF3}" destId="{AE217823-D6F0-4628-A06B-61840802F78A}" srcOrd="1" destOrd="0" parTransId="{11631AE2-5506-4875-BFAF-9AAB3F306836}" sibTransId="{B5FE6606-7E7B-498F-A280-4FEAD1E8EE8C}"/>
    <dgm:cxn modelId="{65EC2BCF-34FD-43D9-BFE1-FB87FF89E37A}" type="presParOf" srcId="{06118886-C2C2-479B-8D9E-889B603FB57A}" destId="{86F98462-EC3F-40D2-B2F5-5297CFF7EA73}" srcOrd="0" destOrd="0" presId="urn:microsoft.com/office/officeart/2005/8/layout/default"/>
    <dgm:cxn modelId="{320BEC27-6273-4990-B2A0-CAB5B8515ECE}" type="presParOf" srcId="{06118886-C2C2-479B-8D9E-889B603FB57A}" destId="{7670DE46-F709-4011-8479-6A8527AAECA9}" srcOrd="1" destOrd="0" presId="urn:microsoft.com/office/officeart/2005/8/layout/default"/>
    <dgm:cxn modelId="{2B471E85-D690-4286-ACF5-D8532457AE2B}" type="presParOf" srcId="{06118886-C2C2-479B-8D9E-889B603FB57A}" destId="{2B7AD2BE-D22C-44C4-A198-F103BED19F9C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5AAC25-A81F-4406-B6BF-375ACFDBE846}">
      <dsp:nvSpPr>
        <dsp:cNvPr id="0" name=""/>
        <dsp:cNvSpPr/>
      </dsp:nvSpPr>
      <dsp:spPr>
        <a:xfrm>
          <a:off x="1025" y="110090"/>
          <a:ext cx="3998834" cy="2399300"/>
        </a:xfrm>
        <a:prstGeom prst="rect">
          <a:avLst/>
        </a:prstGeom>
        <a:solidFill>
          <a:srgbClr val="013AA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FFFFFF"/>
            </a:buClr>
            <a:buSzTx/>
            <a:buFont typeface="Wingdings" panose="05000000000000000000" pitchFamily="2" charset="2"/>
            <a:buNone/>
          </a:pPr>
          <a:r>
            <a:rPr kumimoji="0" lang="pt-BR" sz="27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Aprovado na Câmara o projeto na forma de substantivo do relator, o deputado</a:t>
          </a:r>
          <a:r>
            <a:rPr lang="pt-BR" sz="2700" kern="1200" dirty="0">
              <a:latin typeface="Verdana" panose="020B0604030504040204" pitchFamily="34" charset="0"/>
              <a:ea typeface="Verdana" panose="020B0604030504040204" pitchFamily="34" charset="0"/>
            </a:rPr>
            <a:t> </a:t>
          </a:r>
          <a:r>
            <a:rPr lang="pt-BR" sz="2700" b="1" kern="1200" dirty="0">
              <a:solidFill>
                <a:srgbClr val="FFC000"/>
              </a:solidFill>
              <a:latin typeface="Verdana" panose="020B0604030504040204" pitchFamily="34" charset="0"/>
              <a:ea typeface="Verdana" panose="020B0604030504040204" pitchFamily="34" charset="0"/>
            </a:rPr>
            <a:t>Arthur Lira</a:t>
          </a:r>
          <a:r>
            <a:rPr lang="pt-BR" sz="2700" kern="1200" dirty="0">
              <a:latin typeface="Verdana" panose="020B0604030504040204" pitchFamily="34" charset="0"/>
              <a:ea typeface="Verdana" panose="020B0604030504040204" pitchFamily="34" charset="0"/>
            </a:rPr>
            <a:t>.</a:t>
          </a:r>
        </a:p>
      </dsp:txBody>
      <dsp:txXfrm>
        <a:off x="1025" y="110090"/>
        <a:ext cx="3998834" cy="2399300"/>
      </dsp:txXfrm>
    </dsp:sp>
    <dsp:sp modelId="{7EF70AAB-CA9F-4FF9-B779-AA419C428CDF}">
      <dsp:nvSpPr>
        <dsp:cNvPr id="0" name=""/>
        <dsp:cNvSpPr/>
      </dsp:nvSpPr>
      <dsp:spPr>
        <a:xfrm>
          <a:off x="4399743" y="110090"/>
          <a:ext cx="3998834" cy="2399300"/>
        </a:xfrm>
        <a:prstGeom prst="rect">
          <a:avLst/>
        </a:prstGeom>
        <a:solidFill>
          <a:srgbClr val="013AA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FFFFFF"/>
            </a:buClr>
            <a:buSzTx/>
            <a:buFont typeface="Wingdings" panose="05000000000000000000" pitchFamily="2" charset="2"/>
            <a:buNone/>
          </a:pPr>
          <a:r>
            <a: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As pessoas com renda mensal </a:t>
          </a:r>
          <a:r>
            <a:rPr kumimoji="0" lang="pt-BR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até R$ 5.000 serão integralmente isentos</a:t>
          </a:r>
          <a:r>
            <a: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do Imposto de Renda</a:t>
          </a:r>
          <a:endParaRPr lang="pt-BR" sz="28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4399743" y="110090"/>
        <a:ext cx="3998834" cy="2399300"/>
      </dsp:txXfrm>
    </dsp:sp>
    <dsp:sp modelId="{B4584F1D-0A3A-42EE-BCEB-134CFDA416DB}">
      <dsp:nvSpPr>
        <dsp:cNvPr id="0" name=""/>
        <dsp:cNvSpPr/>
      </dsp:nvSpPr>
      <dsp:spPr>
        <a:xfrm>
          <a:off x="2199384" y="2546141"/>
          <a:ext cx="3998834" cy="2399300"/>
        </a:xfrm>
        <a:prstGeom prst="rect">
          <a:avLst/>
        </a:prstGeom>
        <a:solidFill>
          <a:srgbClr val="013AA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FFFFFF"/>
            </a:buClr>
            <a:buSzTx/>
            <a:buFont typeface="Wingdings" panose="05000000000000000000" pitchFamily="2" charset="2"/>
            <a:buNone/>
          </a:pPr>
          <a:r>
            <a: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Para aqueles com rendimentos entre R$ 5.000 e R$ 7.350 também desfrutarão de </a:t>
          </a:r>
          <a:r>
            <a:rPr kumimoji="0" lang="pt-BR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isenção parcial</a:t>
          </a:r>
          <a:endParaRPr lang="pt-BR" sz="28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2199384" y="2546141"/>
        <a:ext cx="3998834" cy="23993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9D6250-6E64-4980-BB7D-0F464CFD270F}">
      <dsp:nvSpPr>
        <dsp:cNvPr id="0" name=""/>
        <dsp:cNvSpPr/>
      </dsp:nvSpPr>
      <dsp:spPr>
        <a:xfrm>
          <a:off x="2036475" y="246362"/>
          <a:ext cx="7676637" cy="3753264"/>
        </a:xfrm>
        <a:prstGeom prst="round2DiagRect">
          <a:avLst>
            <a:gd name="adj1" fmla="val 0"/>
            <a:gd name="adj2" fmla="val 16670"/>
          </a:avLst>
        </a:prstGeom>
        <a:solidFill>
          <a:srgbClr val="013AA5"/>
        </a:solidFill>
        <a:ln w="12700" cap="flat" cmpd="sng" algn="ctr">
          <a:solidFill>
            <a:srgbClr val="05446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F57BE9-3F68-4655-83EB-02B54D26F1D1}">
      <dsp:nvSpPr>
        <dsp:cNvPr id="0" name=""/>
        <dsp:cNvSpPr/>
      </dsp:nvSpPr>
      <dsp:spPr>
        <a:xfrm>
          <a:off x="5985401" y="1033116"/>
          <a:ext cx="727" cy="2313103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43B356-C998-4DFE-AD5E-204DDDEED393}">
      <dsp:nvSpPr>
        <dsp:cNvPr id="0" name=""/>
        <dsp:cNvSpPr/>
      </dsp:nvSpPr>
      <dsp:spPr>
        <a:xfrm>
          <a:off x="2232748" y="220953"/>
          <a:ext cx="3653793" cy="249103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FFFFFF"/>
            </a:buClr>
            <a:buSzTx/>
            <a:buFont typeface="Arial"/>
            <a:buNone/>
          </a:pPr>
          <a:r>
            <a:rPr kumimoji="0" lang="pt-BR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Black" panose="00000A00000000000000" pitchFamily="2" charset="0"/>
              <a:cs typeface="Arial"/>
              <a:sym typeface="Arial"/>
            </a:rPr>
            <a:t>A </a:t>
          </a:r>
          <a:r>
            <a:rPr kumimoji="0" lang="pt-BR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ntserrat Black" panose="00000A00000000000000" pitchFamily="2" charset="0"/>
              <a:cs typeface="Arial"/>
              <a:sym typeface="Arial"/>
            </a:rPr>
            <a:t>arrecadação própria irá diminuir</a:t>
          </a:r>
          <a:r>
            <a:rPr kumimoji="0" lang="pt-BR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Black" panose="00000A00000000000000" pitchFamily="2" charset="0"/>
              <a:cs typeface="Arial"/>
              <a:sym typeface="Arial"/>
            </a:rPr>
            <a:t>, uma vez que um número menor de pessoas irá contribuir com o </a:t>
          </a:r>
          <a:r>
            <a:rPr kumimoji="0" lang="pt-BR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ntserrat Black" panose="00000A00000000000000" pitchFamily="2" charset="0"/>
              <a:cs typeface="Arial"/>
              <a:sym typeface="Arial"/>
            </a:rPr>
            <a:t>IRRF</a:t>
          </a:r>
          <a:endParaRPr lang="pt-BR" sz="3200" kern="1200" dirty="0"/>
        </a:p>
      </dsp:txBody>
      <dsp:txXfrm>
        <a:off x="2232748" y="220953"/>
        <a:ext cx="3653793" cy="2491034"/>
      </dsp:txXfrm>
    </dsp:sp>
    <dsp:sp modelId="{C082B237-215A-4050-BC08-84C41068BD9A}">
      <dsp:nvSpPr>
        <dsp:cNvPr id="0" name=""/>
        <dsp:cNvSpPr/>
      </dsp:nvSpPr>
      <dsp:spPr>
        <a:xfrm>
          <a:off x="6093853" y="344334"/>
          <a:ext cx="3322568" cy="271831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FFFFFF"/>
            </a:buClr>
            <a:buSzTx/>
            <a:buFont typeface="Arial"/>
            <a:buNone/>
          </a:pPr>
          <a:r>
            <a:rPr kumimoji="0" lang="pt-BR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Black" panose="00000A00000000000000" pitchFamily="2" charset="0"/>
              <a:cs typeface="Arial"/>
              <a:sym typeface="Arial"/>
            </a:rPr>
            <a:t>Com a queda do IR arrecadado pela União, também </a:t>
          </a:r>
          <a:r>
            <a:rPr kumimoji="0" lang="pt-BR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ntserrat Black" panose="00000A00000000000000" pitchFamily="2" charset="0"/>
              <a:cs typeface="Arial"/>
              <a:sym typeface="Arial"/>
            </a:rPr>
            <a:t>se reduzirá a parcela de FPM </a:t>
          </a:r>
          <a:r>
            <a:rPr kumimoji="0" lang="pt-BR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Black" panose="00000A00000000000000" pitchFamily="2" charset="0"/>
              <a:cs typeface="Arial"/>
              <a:sym typeface="Arial"/>
            </a:rPr>
            <a:t>destinada aos Municípios</a:t>
          </a:r>
          <a:endParaRPr lang="pt-BR" sz="2800" kern="1200" dirty="0"/>
        </a:p>
      </dsp:txBody>
      <dsp:txXfrm>
        <a:off x="6093853" y="344334"/>
        <a:ext cx="3322568" cy="2718316"/>
      </dsp:txXfrm>
    </dsp:sp>
    <dsp:sp modelId="{E86A5323-BDAD-4815-A6C2-DF4FB6AB6BC6}">
      <dsp:nvSpPr>
        <dsp:cNvPr id="0" name=""/>
        <dsp:cNvSpPr/>
      </dsp:nvSpPr>
      <dsp:spPr>
        <a:xfrm rot="5400000">
          <a:off x="-494987" y="1818490"/>
          <a:ext cx="3460164" cy="909894"/>
        </a:xfrm>
        <a:prstGeom prst="rightArrow">
          <a:avLst>
            <a:gd name="adj1" fmla="val 49830"/>
            <a:gd name="adj2" fmla="val 6066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pt-BR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rPr>
            <a:t>Perda Anual</a:t>
          </a:r>
          <a:endParaRPr lang="pt-BR" sz="3200" b="1" kern="1200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-357471" y="1909221"/>
        <a:ext cx="3185131" cy="453400"/>
      </dsp:txXfrm>
    </dsp:sp>
    <dsp:sp modelId="{2EBFD241-A35F-44CE-BEF6-9FBF003CAA55}">
      <dsp:nvSpPr>
        <dsp:cNvPr id="0" name=""/>
        <dsp:cNvSpPr/>
      </dsp:nvSpPr>
      <dsp:spPr>
        <a:xfrm rot="5400000">
          <a:off x="8745080" y="1760581"/>
          <a:ext cx="3598043" cy="909894"/>
        </a:xfrm>
        <a:prstGeom prst="rightArrow">
          <a:avLst>
            <a:gd name="adj1" fmla="val 49830"/>
            <a:gd name="adj2" fmla="val 6066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pt-BR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rPr>
            <a:t>Perda Anual</a:t>
          </a:r>
          <a:endParaRPr lang="pt-BR" sz="3200" b="1" kern="1200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8882597" y="1851312"/>
        <a:ext cx="3323010" cy="4534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F98462-EC3F-40D2-B2F5-5297CFF7EA73}">
      <dsp:nvSpPr>
        <dsp:cNvPr id="0" name=""/>
        <dsp:cNvSpPr/>
      </dsp:nvSpPr>
      <dsp:spPr>
        <a:xfrm>
          <a:off x="308017" y="1503"/>
          <a:ext cx="4969137" cy="2294065"/>
        </a:xfrm>
        <a:prstGeom prst="rect">
          <a:avLst/>
        </a:prstGeom>
        <a:solidFill>
          <a:schemeClr val="accent2">
            <a:lumMod val="5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rtlCol="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</a:rPr>
            <a:t>O Governo estima receber </a:t>
          </a:r>
          <a:r>
            <a:rPr lang="pt-BR" sz="2400" b="1" kern="1200" dirty="0">
              <a:solidFill>
                <a:srgbClr val="FFC000"/>
              </a:solidFill>
              <a:latin typeface="Verdana" panose="020B0604030504040204" pitchFamily="34" charset="0"/>
              <a:ea typeface="Verdana" panose="020B0604030504040204" pitchFamily="34" charset="0"/>
            </a:rPr>
            <a:t>R$ 34,2 bilhões</a:t>
          </a:r>
          <a:r>
            <a:rPr lang="pt-BR" sz="2400" kern="12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</a:rPr>
            <a:t> com a medida e </a:t>
          </a:r>
          <a:r>
            <a:rPr lang="pt-BR" sz="2400" b="1" kern="1200" dirty="0">
              <a:solidFill>
                <a:srgbClr val="FFC000"/>
              </a:solidFill>
              <a:latin typeface="Verdana" panose="020B0604030504040204" pitchFamily="34" charset="0"/>
              <a:ea typeface="Verdana" panose="020B0604030504040204" pitchFamily="34" charset="0"/>
            </a:rPr>
            <a:t>R$ 8,7 bilhões</a:t>
          </a:r>
          <a:r>
            <a:rPr lang="pt-BR" sz="2400" kern="12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</a:rPr>
            <a:t> seriam distribuídos aos Municípios. </a:t>
          </a:r>
          <a:r>
            <a:rPr lang="pt-BR" sz="2400" b="1" kern="1200" dirty="0">
              <a:solidFill>
                <a:srgbClr val="FFC000"/>
              </a:solidFill>
              <a:latin typeface="Verdana" panose="020B0604030504040204" pitchFamily="34" charset="0"/>
              <a:ea typeface="Verdana" panose="020B0604030504040204" pitchFamily="34" charset="0"/>
            </a:rPr>
            <a:t>Ainda persistiria uma perda de R$ 1 bilhão</a:t>
          </a:r>
        </a:p>
      </dsp:txBody>
      <dsp:txXfrm>
        <a:off x="308017" y="1503"/>
        <a:ext cx="4969137" cy="2294065"/>
      </dsp:txXfrm>
    </dsp:sp>
    <dsp:sp modelId="{2B7AD2BE-D22C-44C4-A198-F103BED19F9C}">
      <dsp:nvSpPr>
        <dsp:cNvPr id="0" name=""/>
        <dsp:cNvSpPr/>
      </dsp:nvSpPr>
      <dsp:spPr>
        <a:xfrm>
          <a:off x="599210" y="2583971"/>
          <a:ext cx="4306917" cy="2545724"/>
        </a:xfrm>
        <a:prstGeom prst="rect">
          <a:avLst/>
        </a:prstGeom>
        <a:solidFill>
          <a:schemeClr val="accent2">
            <a:lumMod val="5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rtlCol="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</a:rPr>
            <a:t>Até o momento, a </a:t>
          </a:r>
          <a:r>
            <a:rPr lang="pt-BR" sz="2200" b="1" kern="1200" dirty="0">
              <a:solidFill>
                <a:srgbClr val="FFC000"/>
              </a:solidFill>
              <a:latin typeface="Verdana" panose="020B0604030504040204" pitchFamily="34" charset="0"/>
              <a:ea typeface="Verdana" panose="020B0604030504040204" pitchFamily="34" charset="0"/>
            </a:rPr>
            <a:t>perda dos Municípios supera a compensação e </a:t>
          </a:r>
          <a:r>
            <a:rPr lang="pt-BR" sz="2200" kern="12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</a:rPr>
            <a:t>1,8 mil Municípios  no Brasil poderão perder recursos</a:t>
          </a:r>
          <a:endParaRPr lang="pt-BR" sz="2200" b="1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599210" y="2583971"/>
        <a:ext cx="4306917" cy="25457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OpposingIdeas">
  <dgm:title val=""/>
  <dgm:desc val=""/>
  <dgm:catLst>
    <dgm:cat type="relationship" pri="34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clrData>
  <dgm:layoutNode name="Name0">
    <dgm:varLst>
      <dgm:chMax val="2"/>
      <dgm:dir/>
      <dgm:animOne val="branch"/>
      <dgm:animLvl val="lvl"/>
      <dgm:resizeHandles val="exact"/>
    </dgm:varLst>
    <dgm:choose name="Name1">
      <dgm:if name="Name2" axis="ch" ptType="node" func="cnt" op="lte" val="1">
        <dgm:alg type="composite">
          <dgm:param type="ar" val="0.9928"/>
        </dgm:alg>
      </dgm:if>
      <dgm:else name="Name3">
        <dgm:alg type="composite">
          <dgm:param type="ar" val="1.6364"/>
        </dgm:alg>
      </dgm:else>
    </dgm:choose>
    <dgm:shape xmlns:r="http://schemas.openxmlformats.org/officeDocument/2006/relationships" r:blip="">
      <dgm:adjLst/>
    </dgm:shape>
    <dgm:choose name="Name4">
      <dgm:if name="Name5" func="var" arg="dir" op="equ" val="norm">
        <dgm:choose name="Name6">
          <dgm:if name="Name7" axis="ch" ptType="node" func="cnt" op="lte" val="1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l" for="ch" forName="ChildText1" refType="w" fact="0.2963"/>
              <dgm:constr type="t" for="ch" forName="ChildText1" refType="h" fact="0.2722"/>
              <dgm:constr type="w" for="ch" forName="ChildText1" refType="w" fact="0.6534"/>
              <dgm:constr type="h" for="ch" forName="ChildText1" refType="h" fact="0.6682"/>
              <dgm:constr type="l" for="ch" forName="Background" refType="w" fact="0.246"/>
              <dgm:constr type="t" for="ch" forName="Background" refType="h" fact="0.2125"/>
              <dgm:constr type="w" for="ch" forName="Background" refType="w" fact="0.754"/>
              <dgm:constr type="h" for="ch" forName="Background" refType="h" fact="0.7875"/>
              <dgm:constr type="l" for="ch" forName="ParentText1" refType="w" fact="0"/>
              <dgm:constr type="t" for="ch" forName="ParentText1" refType="h" fact="0"/>
              <dgm:constr type="w" for="ch" forName="ParentText1" refType="w" fact="0.234"/>
              <dgm:constr type="h" for="ch" forName="ParentText1" refType="h" fact="0.8713"/>
              <dgm:constr type="l" for="ch" forName="ParentShape1" refType="w" fact="0"/>
              <dgm:constr type="t" for="ch" forName="ParentShape1" refType="h" fact="0"/>
              <dgm:constr type="w" for="ch" forName="ParentShape1" refType="w" fact="0.234"/>
              <dgm:constr type="h" for="ch" forName="ParentShape1" refType="h" fact="0.8713"/>
            </dgm:constrLst>
          </dgm:if>
          <dgm:else name="Name8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l" for="ch" forName="ChildText1" refType="w" fact="0.15"/>
              <dgm:constr type="t" for="ch" forName="ChildText1" refType="h" fact="0.22"/>
              <dgm:constr type="w" for="ch" forName="ChildText1" refType="w" fact="0.325"/>
              <dgm:constr type="h" for="ch" forName="ChildText1" refType="h" fact="0.56"/>
              <dgm:constr type="l" for="ch" forName="ChildText2" refType="w" fact="0.525"/>
              <dgm:constr type="t" for="ch" forName="ChildText2" refType="h" fact="0.22"/>
              <dgm:constr type="w" for="ch" forName="ChildText2" refType="w" fact="0.325"/>
              <dgm:constr type="h" for="ch" forName="ChildText2" refType="h" fact="0.56"/>
              <dgm:constr type="l" for="ch" forName="Background" refType="w" fact="0.125"/>
              <dgm:constr type="t" for="ch" forName="Background" refType="h" fact="0.17"/>
              <dgm:constr type="w" for="ch" forName="Background" refType="w" fact="0.75"/>
              <dgm:constr type="h" for="ch" forName="Background" refType="h" fact="0.66"/>
              <dgm:constr type="l" for="ch" forName="ParentText1" refType="w" fact="0"/>
              <dgm:constr type="t" for="ch" forName="ParentText1" refType="h" fact="0"/>
              <dgm:constr type="w" for="ch" forName="ParentText1" refType="w" fact="0.125"/>
              <dgm:constr type="h" for="ch" forName="ParentText1" refType="h" fact="0.72"/>
              <dgm:constr type="l" for="ch" forName="ParentShape1" refType="w" fact="0"/>
              <dgm:constr type="t" for="ch" forName="ParentShape1" refType="h" fact="0"/>
              <dgm:constr type="w" for="ch" forName="ParentShape1" refType="w" fact="0.125"/>
              <dgm:constr type="h" for="ch" forName="ParentShape1" refType="h" fact="0.72"/>
              <dgm:constr type="l" for="ch" forName="ParentText2" refType="w" fact="0.875"/>
              <dgm:constr type="t" for="ch" forName="ParentText2" refType="h" fact="0.28"/>
              <dgm:constr type="w" for="ch" forName="ParentText2" refType="w" fact="0.125"/>
              <dgm:constr type="h" for="ch" forName="ParentText2" refType="h" fact="0.72"/>
              <dgm:constr type="l" for="ch" forName="ParentShape2" refType="w" fact="0.875"/>
              <dgm:constr type="t" for="ch" forName="ParentShape2" refType="h" fact="0.28"/>
              <dgm:constr type="w" for="ch" forName="ParentShape2" refType="w" fact="0.125"/>
              <dgm:constr type="h" for="ch" forName="ParentShape2" refType="h" fact="0.72"/>
              <dgm:constr type="l" for="ch" forName="Divider" refType="w" fact="0.5"/>
              <dgm:constr type="t" for="ch" forName="Divider" refType="h" fact="0.24"/>
              <dgm:constr type="w" for="ch" forName="Divider" refType="w" fact="0.0001"/>
              <dgm:constr type="h" for="ch" forName="Divider" refType="h" fact="0.52"/>
            </dgm:constrLst>
          </dgm:else>
        </dgm:choose>
      </dgm:if>
      <dgm:else name="Name9">
        <dgm:choose name="Name10">
          <dgm:if name="Name11" axis="ch" ptType="node" func="cnt" op="lte" val="1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r" for="ch" forName="ChildText1" refType="w" fact="-0.2455"/>
              <dgm:constr type="t" for="ch" forName="ChildText1" refType="h" fact="0.2651"/>
              <dgm:constr type="w" for="ch" forName="ChildText1" refType="w" fact="0.5351"/>
              <dgm:constr type="h" for="ch" forName="ChildText1" refType="h" fact="0.56"/>
              <dgm:constr type="r" for="ch" forName="Background" refType="w" fact="-0.246"/>
              <dgm:constr type="t" for="ch" forName="Background" refType="h" fact="0.2125"/>
              <dgm:constr type="w" for="ch" forName="Background" refType="w" fact="0.754"/>
              <dgm:constr type="h" for="ch" forName="Background" refType="h" fact="0.7875"/>
              <dgm:constr type="r" for="ch" forName="ParentText1" refType="w" fact="0"/>
              <dgm:constr type="t" for="ch" forName="ParentText1" refType="h" fact="0"/>
              <dgm:constr type="w" for="ch" forName="ParentText1" refType="w" fact="0.234"/>
              <dgm:constr type="h" for="ch" forName="ParentText1" refType="h" fact="0.8713"/>
              <dgm:constr type="r" for="ch" forName="ParentShape1" refType="w" fact="0"/>
              <dgm:constr type="t" for="ch" forName="ParentShape1" refType="h" fact="0"/>
              <dgm:constr type="w" for="ch" forName="ParentShape1" refType="w" fact="0.234"/>
              <dgm:constr type="h" for="ch" forName="ParentShape1" refType="h" fact="0.8713"/>
            </dgm:constrLst>
          </dgm:if>
          <dgm:else name="Name12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r" for="ch" forName="ChildText1" refType="w" fact="-0.15"/>
              <dgm:constr type="t" for="ch" forName="ChildText1" refType="h" fact="0.22"/>
              <dgm:constr type="w" for="ch" forName="ChildText1" refType="w" fact="0.325"/>
              <dgm:constr type="h" for="ch" forName="ChildText1" refType="h" fact="0.56"/>
              <dgm:constr type="r" for="ch" forName="ChildText2" refType="w" fact="-0.525"/>
              <dgm:constr type="t" for="ch" forName="ChildText2" refType="h" fact="0.22"/>
              <dgm:constr type="w" for="ch" forName="ChildText2" refType="w" fact="0.325"/>
              <dgm:constr type="h" for="ch" forName="ChildText2" refType="h" fact="0.56"/>
              <dgm:constr type="r" for="ch" forName="Background" refType="w" fact="-0.125"/>
              <dgm:constr type="t" for="ch" forName="Background" refType="h" fact="0.17"/>
              <dgm:constr type="w" for="ch" forName="Background" refType="w" fact="0.75"/>
              <dgm:constr type="h" for="ch" forName="Background" refType="h" fact="0.66"/>
              <dgm:constr type="r" for="ch" forName="ParentText1" refType="w" fact="0"/>
              <dgm:constr type="t" for="ch" forName="ParentText1" refType="h" fact="0"/>
              <dgm:constr type="w" for="ch" forName="ParentText1" refType="w" fact="0.125"/>
              <dgm:constr type="h" for="ch" forName="ParentText1" refType="h" fact="0.72"/>
              <dgm:constr type="r" for="ch" forName="ParentShape1" refType="w" fact="0"/>
              <dgm:constr type="t" for="ch" forName="ParentShape1" refType="h" fact="0"/>
              <dgm:constr type="w" for="ch" forName="ParentShape1" refType="w" fact="0.125"/>
              <dgm:constr type="h" for="ch" forName="ParentShape1" refType="h" fact="0.72"/>
              <dgm:constr type="r" for="ch" forName="ParentText2" refType="w" fact="-0.875"/>
              <dgm:constr type="t" for="ch" forName="ParentText2" refType="h" fact="0.28"/>
              <dgm:constr type="w" for="ch" forName="ParentText2" refType="w" fact="0.125"/>
              <dgm:constr type="h" for="ch" forName="ParentText2" refType="h" fact="0.72"/>
              <dgm:constr type="r" for="ch" forName="ParentShape2" refType="w" fact="-0.875"/>
              <dgm:constr type="t" for="ch" forName="ParentShape2" refType="h" fact="0.28"/>
              <dgm:constr type="w" for="ch" forName="ParentShape2" refType="w" fact="0.125"/>
              <dgm:constr type="h" for="ch" forName="ParentShape2" refType="h" fact="0.72"/>
              <dgm:constr type="r" for="ch" forName="Divider" refType="w" fact="-0.5"/>
              <dgm:constr type="t" for="ch" forName="Divider" refType="h" fact="0.24"/>
              <dgm:constr type="w" for="ch" forName="Divider" refType="w" fact="0.0001"/>
              <dgm:constr type="h" for="ch" forName="Divider" refType="h" fact="0.52"/>
            </dgm:constrLst>
          </dgm:else>
        </dgm:choose>
      </dgm:else>
    </dgm:choose>
    <dgm:choose name="Name13">
      <dgm:if name="Name14" axis="ch" ptType="node" func="cnt" op="gte" val="1">
        <dgm:layoutNode name="Background" styleLbl="node1">
          <dgm:alg type="sp"/>
          <dgm:choose name="Name15">
            <dgm:if name="Name16" func="var" arg="dir" op="equ" val="norm">
              <dgm:shape xmlns:r="http://schemas.openxmlformats.org/officeDocument/2006/relationships" type="round2DiagRect" r:blip="">
                <dgm:adjLst>
                  <dgm:adj idx="1" val="0"/>
                  <dgm:adj idx="2" val="0.1667"/>
                </dgm:adjLst>
              </dgm:shape>
            </dgm:if>
            <dgm:else name="Name17">
              <dgm:shape xmlns:r="http://schemas.openxmlformats.org/officeDocument/2006/relationships" type="round2DiagRect" r:blip="">
                <dgm:adjLst>
                  <dgm:adj idx="1" val="0.1667"/>
                  <dgm:adj idx="2" val="0"/>
                </dgm:adjLst>
              </dgm:shape>
            </dgm:else>
          </dgm:choose>
          <dgm:presOf/>
        </dgm:layoutNode>
        <dgm:choose name="Name18">
          <dgm:if name="Name19" axis="ch" ptType="node" func="cnt" op="gte" val="2">
            <dgm:layoutNode name="Divider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</dgm:if>
          <dgm:else name="Name20"/>
        </dgm:choose>
        <dgm:layoutNode name="ChildText1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hideGeom="1">
            <dgm:adjLst/>
          </dgm:shape>
          <dgm:presOf axis="ch des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21">
          <dgm:if name="Name22" axis="ch" ptType="node" func="cnt" op="gte" val="2">
            <dgm:layoutNode name="ChildText2" styleLbl="revTx">
              <dgm:varLst>
                <dgm:chMax val="0"/>
                <dgm:chPref val="0"/>
                <dgm:bulletEnabled val="1"/>
              </dgm:varLst>
              <dgm:alg type="tx">
                <dgm:param type="parTxLTRAlign" val="l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ch des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23"/>
        </dgm:choose>
        <dgm:layoutNode name="ParentText1" styleLbl="revTx">
          <dgm:varLst>
            <dgm:chMax val="1"/>
            <dgm:chPref val="1"/>
          </dgm:varLst>
          <dgm:choose name="Name24">
            <dgm:if name="Name25" func="var" arg="dir" op="equ" val="norm">
              <dgm:alg type="tx">
                <dgm:param type="parTxLTRAlign" val="r"/>
                <dgm:param type="shpTxLTRAlignCh" val="r"/>
                <dgm:param type="txAnchorVertCh" val="mid"/>
                <dgm:param type="autoTxRot" val="grav"/>
              </dgm:alg>
            </dgm:if>
            <dgm:else name="Name26">
              <dgm:alg type="tx">
                <dgm:param type="parTxLTRAlign" val="l"/>
                <dgm:param type="shpTxLTRAlignCh" val="r"/>
                <dgm:param type="txAnchorVertCh" val="mid"/>
                <dgm:param type="autoTxRot" val="grav"/>
              </dgm:alg>
            </dgm:else>
          </dgm:choose>
          <dgm:choose name="Name27">
            <dgm:if name="Name28" func="var" arg="dir" op="equ" val="norm">
              <dgm:shape xmlns:r="http://schemas.openxmlformats.org/officeDocument/2006/relationships" rot="-90" type="rightArrow" r:blip="" hideGeom="1">
                <dgm:adjLst>
                  <dgm:adj idx="1" val="0.4983"/>
                  <dgm:adj idx="2" val="0.6066"/>
                </dgm:adjLst>
              </dgm:shape>
            </dgm:if>
            <dgm:else name="Name29">
              <dgm:shape xmlns:r="http://schemas.openxmlformats.org/officeDocument/2006/relationships" rot="90" type="leftArrow" r:blip="" hideGeom="1">
                <dgm:adjLst>
                  <dgm:adj idx="1" val="0.4983"/>
                  <dgm:adj idx="2" val="0.6066"/>
                </dgm:adjLst>
              </dgm:shape>
            </dgm:else>
          </dgm:choose>
          <dgm:presOf axis="ch 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ParentShape1" styleLbl="alignImgPlace1">
          <dgm:varLst/>
          <dgm:alg type="sp"/>
          <dgm:presOf axis="ch self" ptType="node node" st="1 1" cnt="1 0"/>
          <dgm:choose name="Name30">
            <dgm:if name="Name31" func="var" arg="dir" op="equ" val="norm">
              <dgm:shape xmlns:r="http://schemas.openxmlformats.org/officeDocument/2006/relationships" rot="-90" type="rightArrow" r:blip="">
                <dgm:adjLst>
                  <dgm:adj idx="1" val="0.4983"/>
                  <dgm:adj idx="2" val="0.6066"/>
                </dgm:adjLst>
              </dgm:shape>
            </dgm:if>
            <dgm:else name="Name32">
              <dgm:shape xmlns:r="http://schemas.openxmlformats.org/officeDocument/2006/relationships" rot="90" type="leftArrow" r:blip="">
                <dgm:adjLst>
                  <dgm:adj idx="1" val="0.4983"/>
                  <dgm:adj idx="2" val="0.6066"/>
                </dgm:adjLst>
              </dgm:shape>
            </dgm:else>
          </dgm:choose>
        </dgm:layoutNode>
        <dgm:choose name="Name33">
          <dgm:if name="Name34" axis="ch" ptType="node" func="cnt" op="gte" val="2">
            <dgm:layoutNode name="ParentText2" styleLbl="revTx">
              <dgm:varLst>
                <dgm:chMax val="1"/>
                <dgm:chPref val="1"/>
              </dgm:varLst>
              <dgm:choose name="Name35">
                <dgm:if name="Name36" func="var" arg="dir" op="equ" val="norm">
                  <dgm:alg type="tx">
                    <dgm:param type="parTxLTRAlign" val="r"/>
                    <dgm:param type="shpTxLTRAlignCh" val="r"/>
                    <dgm:param type="txAnchorVertCh" val="mid"/>
                    <dgm:param type="autoTxRot" val="grav"/>
                  </dgm:alg>
                </dgm:if>
                <dgm:else name="Name37">
                  <dgm:alg type="tx">
                    <dgm:param type="parTxLTRAlign" val="l"/>
                    <dgm:param type="shpTxLTRAlignCh" val="r"/>
                    <dgm:param type="txAnchorVertCh" val="mid"/>
                    <dgm:param type="autoTxRot" val="grav"/>
                  </dgm:alg>
                </dgm:else>
              </dgm:choose>
              <dgm:choose name="Name38">
                <dgm:if name="Name39" func="var" arg="dir" op="equ" val="norm">
                  <dgm:shape xmlns:r="http://schemas.openxmlformats.org/officeDocument/2006/relationships" rot="90" type="rightArrow" r:blip="" hideGeom="1">
                    <dgm:adjLst>
                      <dgm:adj idx="1" val="0.4983"/>
                      <dgm:adj idx="2" val="0.6066"/>
                    </dgm:adjLst>
                  </dgm:shape>
                </dgm:if>
                <dgm:else name="Name40">
                  <dgm:shape xmlns:r="http://schemas.openxmlformats.org/officeDocument/2006/relationships" rot="-90" type="leftArrow" r:blip="" hideGeom="1">
                    <dgm:adjLst>
                      <dgm:adj idx="1" val="0.4983"/>
                      <dgm:adj idx="2" val="0.6066"/>
                    </dgm:adjLst>
                  </dgm:shape>
                </dgm:else>
              </dgm:choose>
              <dgm:presOf axis="ch 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ParentShape2" styleLbl="alignImgPlace1">
              <dgm:varLst/>
              <dgm:alg type="sp"/>
              <dgm:choose name="Name41">
                <dgm:if name="Name42" func="var" arg="dir" op="equ" val="norm">
                  <dgm:shape xmlns:r="http://schemas.openxmlformats.org/officeDocument/2006/relationships" rot="90" type="rightArrow" r:blip="">
                    <dgm:adjLst>
                      <dgm:adj idx="1" val="0.4983"/>
                      <dgm:adj idx="2" val="0.6066"/>
                    </dgm:adjLst>
                  </dgm:shape>
                </dgm:if>
                <dgm:else name="Name43">
                  <dgm:shape xmlns:r="http://schemas.openxmlformats.org/officeDocument/2006/relationships" rot="-90" type="leftArrow" r:blip="">
                    <dgm:adjLst>
                      <dgm:adj idx="1" val="0.4983"/>
                      <dgm:adj idx="2" val="0.6066"/>
                    </dgm:adjLst>
                  </dgm:shape>
                </dgm:else>
              </dgm:choose>
              <dgm:presOf axis="ch self" ptType="node node" st="2 1" cnt="1 0"/>
            </dgm:layoutNode>
          </dgm:if>
          <dgm:else name="Name44"/>
        </dgm:choose>
      </dgm:if>
      <dgm:else name="Name4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B63017-02F3-47F8-B92C-90080E53148E}" type="datetimeFigureOut">
              <a:rPr lang="pt-BR" smtClean="0"/>
              <a:t>21/10/2025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A78170-DC45-45A8-8BF8-45CEDCCFFB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8717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78170-DC45-45A8-8BF8-45CEDCCFFB28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3302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ED7C94-7CC1-AD83-3C7C-482B341886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AA6DD63-5467-943F-5D28-CD947AE305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C9F5BF5-5942-CDA1-463C-1BEF41EC91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6D24E3C-611B-1765-85C0-981CE9E044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78170-DC45-45A8-8BF8-45CEDCCFFB28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3809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A20D6A-12A6-66C4-FC27-3BC1CC4D5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407BD3A-7F68-25D2-8283-97EB2DAA14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E33DFE8-527A-A5BB-431F-1B7F903511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66F3D85-07AC-8A9F-7DB2-4779D25013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78170-DC45-45A8-8BF8-45CEDCCFFB28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5249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E1D982-335F-5A51-ACF5-72460523CC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3EBAABB-84D7-3EE0-204D-626409DE5D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6CB4717-1BCD-9D70-8BD0-85DB0C5B09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F7216B1-E792-F4EE-621A-17BA8FA4E2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78170-DC45-45A8-8BF8-45CEDCCFFB28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09856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053DED-5A53-C2C3-7AA0-3F5DF74AA7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0D1230F-10BB-FE93-2130-E03350789C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FE82A16-2B1B-D955-5180-65BD3ACECE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AB92637-17BF-1F38-7213-60DA7951D2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78170-DC45-45A8-8BF8-45CEDCCFFB28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9589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6A7298-61CC-857E-E2E6-EF6459B1C7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C5F8698-E381-BA33-A9A0-2FC35BCEA5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2D386D9-28DC-A0C0-09B4-C84BFCD70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F8490-1B45-7B4C-8010-BB38B971048B}" type="datetimeFigureOut">
              <a:rPr lang="pt-BR" smtClean="0"/>
              <a:t>21/10/2025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D9C2FB3-96E3-A1E6-1B52-DCF4E4149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851B3A8-E770-10C2-71D7-98C2FBA0B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E9EEF-5A06-5A4D-84CE-A79802AECC5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3662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09844E-BA7A-91D6-FCB9-492041F81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2C5A3AE-F710-7ECA-CF62-D0AD43A39B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5FC3EE7-3385-75BB-2618-5DF02EE4C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F8490-1B45-7B4C-8010-BB38B971048B}" type="datetimeFigureOut">
              <a:rPr lang="pt-BR" smtClean="0"/>
              <a:t>21/10/2025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E5AD2A3-D9DD-D7EC-CD71-9CABB4B6B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99B6999-C803-DF50-C780-61145BC39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E9EEF-5A06-5A4D-84CE-A79802AECC5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4616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70028F6-2367-8C70-B5E4-7061B53193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3FD35E1-4E0D-6CC7-9FC1-905251EB32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B17B33C-6D2C-F237-89EF-043AA0903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F8490-1B45-7B4C-8010-BB38B971048B}" type="datetimeFigureOut">
              <a:rPr lang="pt-BR" smtClean="0"/>
              <a:t>21/10/2025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54ECC56-6FB8-77A7-ADF6-F3290794C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D8FC304-E665-730B-E81D-9B45ACBD9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E9EEF-5A06-5A4D-84CE-A79802AECC5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4272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F62D5-25A1-5934-AC46-09F428D7C1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AFCD89-4A52-FC19-7EAE-661F75C7A2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A8A106-07A4-B9C9-7175-A5FC8DA4E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B6548-D9F4-A54A-AE95-68DBDD234327}" type="datetimeFigureOut">
              <a:rPr lang="pt-BR" smtClean="0"/>
              <a:t>21/10/2025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06A8F4-C862-D453-5DD8-B5FCE0250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4F0D90-A69E-3EC0-E0E5-9F38129DB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4348A-0F66-3D41-B6E9-B1687CD1E8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7780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9F04F0-26BA-F480-3AD2-7774AFAA0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7B8AFC4-6208-E60E-A439-A5DB51A96D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3567CA2-D499-CA22-DDD1-ED5FD02DF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F8490-1B45-7B4C-8010-BB38B971048B}" type="datetimeFigureOut">
              <a:rPr lang="pt-BR" smtClean="0"/>
              <a:t>21/10/2025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1FE3E5A-1662-7EEE-C3BE-67942BAED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57C987D-D666-6513-511C-B49149D91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E9EEF-5A06-5A4D-84CE-A79802AECC5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1016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E94801-E9A7-715D-C57B-E13A28D55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24A143F-22CE-BEF8-2F3B-9DFE23BA37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A2E6CF2-2D58-F58D-C0ED-563C306A8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F8490-1B45-7B4C-8010-BB38B971048B}" type="datetimeFigureOut">
              <a:rPr lang="pt-BR" smtClean="0"/>
              <a:t>21/10/2025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00EC3C9-A82F-856D-8F1C-2DFB3363F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FB101AB-7A28-9DB7-40EE-D9E1CDDE5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E9EEF-5A06-5A4D-84CE-A79802AECC5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4670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C6AB41-B3BD-E757-8EB3-2DDCC5B76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4FEA49B-A626-5A45-8006-42787BAF6A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F5E065E-CACD-6E92-3725-9775FC6A1B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5FA3866-4B07-6B1D-B521-864D696DC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F8490-1B45-7B4C-8010-BB38B971048B}" type="datetimeFigureOut">
              <a:rPr lang="pt-BR" smtClean="0"/>
              <a:t>21/10/2025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31EA825-FBC0-1747-5564-8CA2CDE6B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BA95943-BBFF-ED26-B754-8FB5FE287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E9EEF-5A06-5A4D-84CE-A79802AECC5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5831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F21E09-7E3D-37E1-5E4D-4E3F6ABAD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6FBE16B-1391-0927-8816-FD621E3616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73B6FE8-4CA6-A4E7-7081-B66A1179B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0B6E274-F711-502C-517E-7C4145232A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4BD8BFF8-9678-B807-216C-7A4C32AD05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ADAD7B58-D965-1E74-2C50-1CBF34973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F8490-1B45-7B4C-8010-BB38B971048B}" type="datetimeFigureOut">
              <a:rPr lang="pt-BR" smtClean="0"/>
              <a:t>21/10/2025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A14257E3-19DA-7F12-E140-C31CB96A8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5138D2F1-9AEC-CA14-5876-B6C9A4F6B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E9EEF-5A06-5A4D-84CE-A79802AECC5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0552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E8E09C-C0B5-4FFC-BC03-0EEC14CFA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4C452D3F-2572-0822-F584-FC61575F9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F8490-1B45-7B4C-8010-BB38B971048B}" type="datetimeFigureOut">
              <a:rPr lang="pt-BR" smtClean="0"/>
              <a:t>21/10/2025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8F35248-226F-84B3-2C9D-9B6E91375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3030752-BEDE-D4B0-5593-728B8978B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E9EEF-5A06-5A4D-84CE-A79802AECC5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9180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441FCCB-A250-CFBB-08E3-83F5CFA10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F8490-1B45-7B4C-8010-BB38B971048B}" type="datetimeFigureOut">
              <a:rPr lang="pt-BR" smtClean="0"/>
              <a:t>21/10/2025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A207697B-8B0A-9F8C-FAE5-958B8F9E1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A731970-FBBB-5E70-5556-988DB4463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E9EEF-5A06-5A4D-84CE-A79802AECC5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0668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361C7C-57FD-1ADA-25E9-B16F0A902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6543123-BE9F-8A1A-C913-D8916AA6F2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A99EB66-41C3-003B-3BBA-31F7158159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C816573-85C9-36B6-73E3-74A1AF5A6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F8490-1B45-7B4C-8010-BB38B971048B}" type="datetimeFigureOut">
              <a:rPr lang="pt-BR" smtClean="0"/>
              <a:t>21/10/2025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485DC25-3D3F-5F77-2236-83D8029EE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D2DC5D0-FD34-177F-EE44-5E3CB1B13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E9EEF-5A06-5A4D-84CE-A79802AECC5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6968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DACF7C-5A65-33A9-68B4-4BA1A8B76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5F6DB9C3-6E3B-956E-172F-2D8A758B6C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A20B65F-8D66-CC16-BE05-299FBE41FD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11E7159-8A42-D826-6BEE-B394CFF65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F8490-1B45-7B4C-8010-BB38B971048B}" type="datetimeFigureOut">
              <a:rPr lang="pt-BR" smtClean="0"/>
              <a:t>21/10/2025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F0F19B6-7CDE-9609-5912-9E85217B9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98C4696-35C0-0CE1-8DA8-4FAD9361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E9EEF-5A06-5A4D-84CE-A79802AECC5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7237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2C9DFB31-BF19-05C9-BDBB-2E7520356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30507AC-4EC2-C172-D193-80416082B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DC28A6E-BD31-0EB9-EAEF-1FCCC81222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2F8490-1B45-7B4C-8010-BB38B971048B}" type="datetimeFigureOut">
              <a:rPr lang="pt-BR" smtClean="0"/>
              <a:t>21/10/2025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110CD4A-3E03-F95D-960A-3977181D9B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BCD5DA7-8F14-76D2-F491-9F3B77D90D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FE9EEF-5A06-5A4D-84CE-A79802AECC5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7833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542EB0-F7A3-BDE0-A94C-52A67C4EB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4909D2-9E13-7D36-FEAC-68F3A3495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425B31-C63C-4418-2696-614A704936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B6548-D9F4-A54A-AE95-68DBDD234327}" type="datetimeFigureOut">
              <a:rPr lang="pt-BR" smtClean="0"/>
              <a:t>21/10/2025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A4265-F47C-0205-B4CC-9B6680B885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D943AC-4D35-CBF2-C1A0-19D2BA3F31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D4348A-0F66-3D41-B6E9-B1687CD1E8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1188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F7AA2F7-2584-0FE9-79A3-D7D4F32C36C7}"/>
              </a:ext>
            </a:extLst>
          </p:cNvPr>
          <p:cNvSpPr txBox="1"/>
          <p:nvPr/>
        </p:nvSpPr>
        <p:spPr>
          <a:xfrm>
            <a:off x="127503" y="1256487"/>
            <a:ext cx="750456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220"/>
              </a:lnSpc>
            </a:pPr>
            <a:r>
              <a:rPr lang="pt-BR" sz="6000" b="1" dirty="0">
                <a:solidFill>
                  <a:srgbClr val="004B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reforma do Imposto de Renda e o impacto para os Municípios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96068AD-BADE-698B-1832-6E6B43537C91}"/>
              </a:ext>
            </a:extLst>
          </p:cNvPr>
          <p:cNvSpPr txBox="1"/>
          <p:nvPr/>
        </p:nvSpPr>
        <p:spPr>
          <a:xfrm>
            <a:off x="0" y="5587032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rgbClr val="009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Paulo </a:t>
            </a:r>
            <a:r>
              <a:rPr lang="pt-BR" sz="4000" b="1" dirty="0" err="1">
                <a:solidFill>
                  <a:srgbClr val="009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Caliendo</a:t>
            </a:r>
            <a:endParaRPr lang="pt-BR" sz="4000" b="1" dirty="0">
              <a:solidFill>
                <a:srgbClr val="0097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D44C99A-B592-A8BD-A985-670BA0BF5D50}"/>
              </a:ext>
            </a:extLst>
          </p:cNvPr>
          <p:cNvSpPr txBox="1"/>
          <p:nvPr/>
        </p:nvSpPr>
        <p:spPr>
          <a:xfrm>
            <a:off x="0" y="6142204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004B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Consultor da CNM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4C9C46C-6D3D-412F-C5F6-3B70D02BB389}"/>
              </a:ext>
            </a:extLst>
          </p:cNvPr>
          <p:cNvSpPr txBox="1"/>
          <p:nvPr/>
        </p:nvSpPr>
        <p:spPr>
          <a:xfrm>
            <a:off x="7761514" y="2408403"/>
            <a:ext cx="3483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rgbClr val="004B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21/10/2025</a:t>
            </a:r>
          </a:p>
        </p:txBody>
      </p:sp>
    </p:spTree>
    <p:extLst>
      <p:ext uri="{BB962C8B-B14F-4D97-AF65-F5344CB8AC3E}">
        <p14:creationId xmlns:p14="http://schemas.microsoft.com/office/powerpoint/2010/main" val="35401830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3E84A8-1002-D078-B8D0-C72D6539C8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8668E6A-C3FF-15CA-44E6-1F5313C7D812}"/>
              </a:ext>
            </a:extLst>
          </p:cNvPr>
          <p:cNvSpPr txBox="1"/>
          <p:nvPr/>
        </p:nvSpPr>
        <p:spPr>
          <a:xfrm>
            <a:off x="221198" y="67925"/>
            <a:ext cx="8776498" cy="1297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720"/>
              </a:lnSpc>
            </a:pPr>
            <a:r>
              <a:rPr lang="pt-BR" sz="4400" b="1" spc="-6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Compensação: Tributação sobre altas rendas</a:t>
            </a:r>
          </a:p>
        </p:txBody>
      </p:sp>
      <p:sp>
        <p:nvSpPr>
          <p:cNvPr id="6" name="Google Shape;411;p25">
            <a:extLst>
              <a:ext uri="{FF2B5EF4-FFF2-40B4-BE49-F238E27FC236}">
                <a16:creationId xmlns:a16="http://schemas.microsoft.com/office/drawing/2014/main" id="{E3471E71-BAA0-BAD5-2785-D3C96191732D}"/>
              </a:ext>
            </a:extLst>
          </p:cNvPr>
          <p:cNvSpPr/>
          <p:nvPr/>
        </p:nvSpPr>
        <p:spPr>
          <a:xfrm>
            <a:off x="775593" y="3626597"/>
            <a:ext cx="6136496" cy="146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oogle Shape;411;p25">
            <a:extLst>
              <a:ext uri="{FF2B5EF4-FFF2-40B4-BE49-F238E27FC236}">
                <a16:creationId xmlns:a16="http://schemas.microsoft.com/office/drawing/2014/main" id="{63A3EC51-8566-D6E6-176E-CAE6EACDDDF5}"/>
              </a:ext>
            </a:extLst>
          </p:cNvPr>
          <p:cNvSpPr/>
          <p:nvPr/>
        </p:nvSpPr>
        <p:spPr>
          <a:xfrm>
            <a:off x="775592" y="5105069"/>
            <a:ext cx="6136496" cy="129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oogle Shape;411;p25">
            <a:extLst>
              <a:ext uri="{FF2B5EF4-FFF2-40B4-BE49-F238E27FC236}">
                <a16:creationId xmlns:a16="http://schemas.microsoft.com/office/drawing/2014/main" id="{0B54E1CC-2643-7162-FED8-AEA6CCEBF955}"/>
              </a:ext>
            </a:extLst>
          </p:cNvPr>
          <p:cNvSpPr/>
          <p:nvPr/>
        </p:nvSpPr>
        <p:spPr>
          <a:xfrm>
            <a:off x="877783" y="2695449"/>
            <a:ext cx="6025162" cy="1412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Google Shape;411;p25">
            <a:extLst>
              <a:ext uri="{FF2B5EF4-FFF2-40B4-BE49-F238E27FC236}">
                <a16:creationId xmlns:a16="http://schemas.microsoft.com/office/drawing/2014/main" id="{50868C4F-EB76-4B0E-98BB-71B9C8596E13}"/>
              </a:ext>
            </a:extLst>
          </p:cNvPr>
          <p:cNvSpPr/>
          <p:nvPr/>
        </p:nvSpPr>
        <p:spPr>
          <a:xfrm>
            <a:off x="877782" y="4167585"/>
            <a:ext cx="6025162" cy="1245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Google Shape;411;p25">
            <a:extLst>
              <a:ext uri="{FF2B5EF4-FFF2-40B4-BE49-F238E27FC236}">
                <a16:creationId xmlns:a16="http://schemas.microsoft.com/office/drawing/2014/main" id="{2B187B93-FB74-441A-253E-7AC8BC8C26CE}"/>
              </a:ext>
            </a:extLst>
          </p:cNvPr>
          <p:cNvSpPr/>
          <p:nvPr/>
        </p:nvSpPr>
        <p:spPr>
          <a:xfrm>
            <a:off x="606768" y="2834813"/>
            <a:ext cx="6136496" cy="146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oogle Shape;411;p25">
            <a:extLst>
              <a:ext uri="{FF2B5EF4-FFF2-40B4-BE49-F238E27FC236}">
                <a16:creationId xmlns:a16="http://schemas.microsoft.com/office/drawing/2014/main" id="{C0B48349-3F64-908E-55F7-ACF4CE74C1D5}"/>
              </a:ext>
            </a:extLst>
          </p:cNvPr>
          <p:cNvSpPr/>
          <p:nvPr/>
        </p:nvSpPr>
        <p:spPr>
          <a:xfrm>
            <a:off x="606767" y="4313285"/>
            <a:ext cx="6136496" cy="129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tângulo: Cantos Diagonais Arredondados 8">
            <a:extLst>
              <a:ext uri="{FF2B5EF4-FFF2-40B4-BE49-F238E27FC236}">
                <a16:creationId xmlns:a16="http://schemas.microsoft.com/office/drawing/2014/main" id="{AFC0CFF8-6D1C-7BF8-7C87-860EF174A103}"/>
              </a:ext>
            </a:extLst>
          </p:cNvPr>
          <p:cNvSpPr/>
          <p:nvPr/>
        </p:nvSpPr>
        <p:spPr>
          <a:xfrm>
            <a:off x="189960" y="1518077"/>
            <a:ext cx="6310427" cy="3940485"/>
          </a:xfrm>
          <a:prstGeom prst="round2DiagRect">
            <a:avLst>
              <a:gd name="adj1" fmla="val 12532"/>
              <a:gd name="adj2" fmla="val 0"/>
            </a:avLst>
          </a:prstGeom>
          <a:solidFill>
            <a:srgbClr val="013A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dirty="0">
              <a:solidFill>
                <a:prstClr val="white">
                  <a:alpha val="78000"/>
                </a:prst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Google Shape;409;p25">
            <a:extLst>
              <a:ext uri="{FF2B5EF4-FFF2-40B4-BE49-F238E27FC236}">
                <a16:creationId xmlns:a16="http://schemas.microsoft.com/office/drawing/2014/main" id="{765E0066-E409-C639-E60A-6ECABE942788}"/>
              </a:ext>
            </a:extLst>
          </p:cNvPr>
          <p:cNvSpPr/>
          <p:nvPr/>
        </p:nvSpPr>
        <p:spPr>
          <a:xfrm>
            <a:off x="306269" y="982127"/>
            <a:ext cx="6183438" cy="5012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/>
            <a:r>
              <a:rPr lang="pt-BR" sz="22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Indivíduos com renda superior a R$ 600 mil/ano terão a tributação de IRPFM</a:t>
            </a:r>
            <a:r>
              <a:rPr lang="pt-BR" sz="22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A alíquota será gradual e alcançará 10% para indivíduos com renda superior a R$ 1,2 mi/ano</a:t>
            </a:r>
          </a:p>
          <a:p>
            <a:pPr algn="just"/>
            <a:endParaRPr lang="pt-BR" sz="22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pt-BR" sz="22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Os </a:t>
            </a:r>
            <a:r>
              <a:rPr lang="pt-BR" sz="22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dividendos</a:t>
            </a:r>
            <a:r>
              <a:rPr lang="pt-BR" sz="22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passarão a pagar 10% de IRRF se a soma for superior a R$ 50 mil por mês. A </a:t>
            </a:r>
            <a:r>
              <a:rPr lang="pt-BR" sz="22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remessa de dividendos ao exterior </a:t>
            </a:r>
            <a:r>
              <a:rPr lang="pt-BR" sz="22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também pagará 10% de IRRF, sobre qualquer valor</a:t>
            </a:r>
          </a:p>
        </p:txBody>
      </p:sp>
      <p:sp>
        <p:nvSpPr>
          <p:cNvPr id="16" name="Google Shape;409;p25">
            <a:extLst>
              <a:ext uri="{FF2B5EF4-FFF2-40B4-BE49-F238E27FC236}">
                <a16:creationId xmlns:a16="http://schemas.microsoft.com/office/drawing/2014/main" id="{EE9898C4-B6C7-9A52-2E55-C401CF4E67F1}"/>
              </a:ext>
            </a:extLst>
          </p:cNvPr>
          <p:cNvSpPr/>
          <p:nvPr/>
        </p:nvSpPr>
        <p:spPr>
          <a:xfrm>
            <a:off x="396960" y="4665283"/>
            <a:ext cx="11149584" cy="920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lang="pt-BR" sz="2400" dirty="0">
              <a:solidFill>
                <a:srgbClr val="FFFFFF"/>
              </a:solidFill>
              <a:latin typeface="Montserrat Black" panose="00000A00000000000000" pitchFamily="2" charset="0"/>
            </a:endParaRPr>
          </a:p>
        </p:txBody>
      </p:sp>
      <p:sp>
        <p:nvSpPr>
          <p:cNvPr id="17" name="Google Shape;409;p25">
            <a:extLst>
              <a:ext uri="{FF2B5EF4-FFF2-40B4-BE49-F238E27FC236}">
                <a16:creationId xmlns:a16="http://schemas.microsoft.com/office/drawing/2014/main" id="{F04B2C32-F1B1-BED8-1F00-738CFC4D4724}"/>
              </a:ext>
            </a:extLst>
          </p:cNvPr>
          <p:cNvSpPr/>
          <p:nvPr/>
        </p:nvSpPr>
        <p:spPr>
          <a:xfrm>
            <a:off x="385105" y="5893062"/>
            <a:ext cx="11102423" cy="67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lang="pt-BR" sz="2400" dirty="0">
              <a:solidFill>
                <a:srgbClr val="FFC000"/>
              </a:solidFill>
              <a:latin typeface="Montserrat Black" panose="00000A00000000000000" pitchFamily="2" charset="0"/>
            </a:endParaRPr>
          </a:p>
        </p:txBody>
      </p:sp>
      <p:graphicFrame>
        <p:nvGraphicFramePr>
          <p:cNvPr id="18" name="Diagrama 17">
            <a:extLst>
              <a:ext uri="{FF2B5EF4-FFF2-40B4-BE49-F238E27FC236}">
                <a16:creationId xmlns:a16="http://schemas.microsoft.com/office/drawing/2014/main" id="{26ABA6BF-F972-BC15-3B3E-AF90EAE5C8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5148885"/>
              </p:ext>
            </p:extLst>
          </p:nvPr>
        </p:nvGraphicFramePr>
        <p:xfrm>
          <a:off x="6410870" y="1564933"/>
          <a:ext cx="5585172" cy="52251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Retângulo: Cantos Diagonais Arredondados 10">
            <a:extLst>
              <a:ext uri="{FF2B5EF4-FFF2-40B4-BE49-F238E27FC236}">
                <a16:creationId xmlns:a16="http://schemas.microsoft.com/office/drawing/2014/main" id="{00809D1C-E75E-AD64-1B91-C7B83031C60F}"/>
              </a:ext>
            </a:extLst>
          </p:cNvPr>
          <p:cNvSpPr/>
          <p:nvPr/>
        </p:nvSpPr>
        <p:spPr>
          <a:xfrm>
            <a:off x="326094" y="5633766"/>
            <a:ext cx="6417169" cy="990820"/>
          </a:xfrm>
          <a:prstGeom prst="round2DiagRect">
            <a:avLst>
              <a:gd name="adj1" fmla="val 12532"/>
              <a:gd name="adj2" fmla="val 3017"/>
            </a:avLst>
          </a:prstGeom>
          <a:solidFill>
            <a:srgbClr val="013A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3600" dirty="0"/>
              <a:t>A neutralidade </a:t>
            </a:r>
            <a:r>
              <a:rPr lang="pt-BR" sz="3600" b="1" dirty="0">
                <a:solidFill>
                  <a:srgbClr val="FFC000"/>
                </a:solidFill>
                <a:ea typeface="Verdana" panose="020B0604030504040204" pitchFamily="34" charset="0"/>
              </a:rPr>
              <a:t>não é verdadeira </a:t>
            </a:r>
            <a:r>
              <a:rPr lang="pt-BR" sz="3600" dirty="0"/>
              <a:t>entre os entes municipais </a:t>
            </a:r>
          </a:p>
        </p:txBody>
      </p:sp>
    </p:spTree>
    <p:extLst>
      <p:ext uri="{BB962C8B-B14F-4D97-AF65-F5344CB8AC3E}">
        <p14:creationId xmlns:p14="http://schemas.microsoft.com/office/powerpoint/2010/main" val="28293876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C165D3-97C5-72F8-817D-058645B77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: Cantos Diagonais Arredondados 23">
            <a:extLst>
              <a:ext uri="{FF2B5EF4-FFF2-40B4-BE49-F238E27FC236}">
                <a16:creationId xmlns:a16="http://schemas.microsoft.com/office/drawing/2014/main" id="{063CC587-FAB4-EBD0-6BC4-116E8DCF13CE}"/>
              </a:ext>
            </a:extLst>
          </p:cNvPr>
          <p:cNvSpPr/>
          <p:nvPr/>
        </p:nvSpPr>
        <p:spPr>
          <a:xfrm>
            <a:off x="-443619" y="-262550"/>
            <a:ext cx="13190898" cy="7405734"/>
          </a:xfrm>
          <a:prstGeom prst="round2DiagRect">
            <a:avLst>
              <a:gd name="adj1" fmla="val 12532"/>
              <a:gd name="adj2" fmla="val 0"/>
            </a:avLst>
          </a:prstGeom>
          <a:solidFill>
            <a:srgbClr val="013A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78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25" name="Google Shape;409;p25">
            <a:extLst>
              <a:ext uri="{FF2B5EF4-FFF2-40B4-BE49-F238E27FC236}">
                <a16:creationId xmlns:a16="http://schemas.microsoft.com/office/drawing/2014/main" id="{33711D01-AC28-EC80-EB6C-F1264E23D4EB}"/>
              </a:ext>
            </a:extLst>
          </p:cNvPr>
          <p:cNvSpPr/>
          <p:nvPr/>
        </p:nvSpPr>
        <p:spPr>
          <a:xfrm>
            <a:off x="307818" y="1231271"/>
            <a:ext cx="11316832" cy="4146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 </a:t>
            </a:r>
            <a:r>
              <a:rPr kumimoji="0" lang="pt-BR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CNM</a:t>
            </a:r>
            <a:r>
              <a:rPr kumimoji="0" lang="pt-BR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endParaRPr lang="pt-BR" sz="5400" b="1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5400" b="1" u="sng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NÃO É CONTRA</a:t>
            </a:r>
            <a:r>
              <a:rPr lang="pt-BR" sz="54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pt-BR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 REFORMA</a:t>
            </a:r>
            <a:r>
              <a:rPr lang="pt-BR" sz="54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DO IMPOSTO </a:t>
            </a:r>
            <a:r>
              <a:rPr kumimoji="0" lang="pt-BR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DE RENDA</a:t>
            </a:r>
          </a:p>
        </p:txBody>
      </p:sp>
      <p:pic>
        <p:nvPicPr>
          <p:cNvPr id="5" name="Imagem 4" descr="Logotipo&#10;&#10;O conteúdo gerado por IA pode estar incorreto.">
            <a:extLst>
              <a:ext uri="{FF2B5EF4-FFF2-40B4-BE49-F238E27FC236}">
                <a16:creationId xmlns:a16="http://schemas.microsoft.com/office/drawing/2014/main" id="{8277D175-B3C3-1CB2-D788-2F421DE6C1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884" y="95697"/>
            <a:ext cx="2238263" cy="99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4992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9949EF-23B2-9524-D42F-AB7C316B6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C557F9E6-2A95-BB41-DD76-60A7A3815972}"/>
              </a:ext>
            </a:extLst>
          </p:cNvPr>
          <p:cNvSpPr txBox="1"/>
          <p:nvPr/>
        </p:nvSpPr>
        <p:spPr>
          <a:xfrm>
            <a:off x="140142" y="113415"/>
            <a:ext cx="8534400" cy="1297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720"/>
              </a:lnSpc>
            </a:pPr>
            <a:r>
              <a:rPr lang="pt-BR" sz="4400" b="1" spc="-6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Preocupações em relação ao projeto</a:t>
            </a:r>
          </a:p>
        </p:txBody>
      </p:sp>
      <p:sp>
        <p:nvSpPr>
          <p:cNvPr id="6" name="Google Shape;411;p25">
            <a:extLst>
              <a:ext uri="{FF2B5EF4-FFF2-40B4-BE49-F238E27FC236}">
                <a16:creationId xmlns:a16="http://schemas.microsoft.com/office/drawing/2014/main" id="{068EE980-9877-E318-8A0F-077D43F25B0B}"/>
              </a:ext>
            </a:extLst>
          </p:cNvPr>
          <p:cNvSpPr/>
          <p:nvPr/>
        </p:nvSpPr>
        <p:spPr>
          <a:xfrm>
            <a:off x="775593" y="3626597"/>
            <a:ext cx="6136496" cy="146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Google Shape;411;p25">
            <a:extLst>
              <a:ext uri="{FF2B5EF4-FFF2-40B4-BE49-F238E27FC236}">
                <a16:creationId xmlns:a16="http://schemas.microsoft.com/office/drawing/2014/main" id="{C6BDDB2B-4058-363B-7A6C-97AF2246BC1B}"/>
              </a:ext>
            </a:extLst>
          </p:cNvPr>
          <p:cNvSpPr/>
          <p:nvPr/>
        </p:nvSpPr>
        <p:spPr>
          <a:xfrm>
            <a:off x="877782" y="4167585"/>
            <a:ext cx="6025162" cy="1245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Google Shape;411;p25">
            <a:extLst>
              <a:ext uri="{FF2B5EF4-FFF2-40B4-BE49-F238E27FC236}">
                <a16:creationId xmlns:a16="http://schemas.microsoft.com/office/drawing/2014/main" id="{B26B2FD0-29B8-78B2-EF6F-73855C538273}"/>
              </a:ext>
            </a:extLst>
          </p:cNvPr>
          <p:cNvSpPr/>
          <p:nvPr/>
        </p:nvSpPr>
        <p:spPr>
          <a:xfrm>
            <a:off x="606768" y="2834813"/>
            <a:ext cx="6136496" cy="146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oogle Shape;411;p25">
            <a:extLst>
              <a:ext uri="{FF2B5EF4-FFF2-40B4-BE49-F238E27FC236}">
                <a16:creationId xmlns:a16="http://schemas.microsoft.com/office/drawing/2014/main" id="{C299FB2B-5667-52F6-B65F-EAD2FF6E89C7}"/>
              </a:ext>
            </a:extLst>
          </p:cNvPr>
          <p:cNvSpPr/>
          <p:nvPr/>
        </p:nvSpPr>
        <p:spPr>
          <a:xfrm>
            <a:off x="606767" y="4313285"/>
            <a:ext cx="6136496" cy="129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tângulo: Cantos Diagonais Arredondados 8">
            <a:extLst>
              <a:ext uri="{FF2B5EF4-FFF2-40B4-BE49-F238E27FC236}">
                <a16:creationId xmlns:a16="http://schemas.microsoft.com/office/drawing/2014/main" id="{E3D11A5C-8621-D0DA-A7E4-8C13D094B348}"/>
              </a:ext>
            </a:extLst>
          </p:cNvPr>
          <p:cNvSpPr/>
          <p:nvPr/>
        </p:nvSpPr>
        <p:spPr>
          <a:xfrm>
            <a:off x="775593" y="1555015"/>
            <a:ext cx="9528335" cy="1843550"/>
          </a:xfrm>
          <a:prstGeom prst="round2DiagRect">
            <a:avLst>
              <a:gd name="adj1" fmla="val 12532"/>
              <a:gd name="adj2" fmla="val 0"/>
            </a:avLst>
          </a:prstGeom>
          <a:solidFill>
            <a:srgbClr val="013A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 dirty="0">
              <a:solidFill>
                <a:prstClr val="white">
                  <a:alpha val="78000"/>
                </a:prst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Google Shape;409;p25">
            <a:extLst>
              <a:ext uri="{FF2B5EF4-FFF2-40B4-BE49-F238E27FC236}">
                <a16:creationId xmlns:a16="http://schemas.microsoft.com/office/drawing/2014/main" id="{66CD1A22-1883-22EC-1C65-AAE940021841}"/>
              </a:ext>
            </a:extLst>
          </p:cNvPr>
          <p:cNvSpPr/>
          <p:nvPr/>
        </p:nvSpPr>
        <p:spPr>
          <a:xfrm>
            <a:off x="877782" y="1567650"/>
            <a:ext cx="9383480" cy="1739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pt-BR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 proposta não oferece garantias claras de que haverá uma </a:t>
            </a:r>
            <a:r>
              <a:rPr lang="pt-BR" sz="28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compensação suficiente para cobrir a perda de receita</a:t>
            </a:r>
            <a:r>
              <a:rPr lang="pt-BR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com a isenção no IRRF</a:t>
            </a:r>
            <a:endParaRPr lang="pt-BR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7" name="Google Shape;409;p25">
            <a:extLst>
              <a:ext uri="{FF2B5EF4-FFF2-40B4-BE49-F238E27FC236}">
                <a16:creationId xmlns:a16="http://schemas.microsoft.com/office/drawing/2014/main" id="{7129CC34-240D-3600-7042-721F9B0EDD1B}"/>
              </a:ext>
            </a:extLst>
          </p:cNvPr>
          <p:cNvSpPr/>
          <p:nvPr/>
        </p:nvSpPr>
        <p:spPr>
          <a:xfrm>
            <a:off x="385105" y="5893062"/>
            <a:ext cx="11102423" cy="67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lang="pt-BR" sz="2400" dirty="0">
              <a:solidFill>
                <a:srgbClr val="FFC000"/>
              </a:solidFill>
              <a:latin typeface="Montserrat Black" panose="00000A00000000000000" pitchFamily="2" charset="0"/>
            </a:endParaRPr>
          </a:p>
        </p:txBody>
      </p:sp>
      <p:sp>
        <p:nvSpPr>
          <p:cNvPr id="10" name="Retângulo: Cantos Diagonais Arredondados 9">
            <a:extLst>
              <a:ext uri="{FF2B5EF4-FFF2-40B4-BE49-F238E27FC236}">
                <a16:creationId xmlns:a16="http://schemas.microsoft.com/office/drawing/2014/main" id="{7808BFF5-05D4-B355-EE64-1FDF170D7B6A}"/>
              </a:ext>
            </a:extLst>
          </p:cNvPr>
          <p:cNvSpPr/>
          <p:nvPr/>
        </p:nvSpPr>
        <p:spPr>
          <a:xfrm>
            <a:off x="1385180" y="4028792"/>
            <a:ext cx="8827724" cy="1913413"/>
          </a:xfrm>
          <a:prstGeom prst="round2DiagRect">
            <a:avLst>
              <a:gd name="adj1" fmla="val 12532"/>
              <a:gd name="adj2" fmla="val 0"/>
            </a:avLst>
          </a:prstGeom>
          <a:solidFill>
            <a:srgbClr val="013A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 dirty="0">
              <a:solidFill>
                <a:prstClr val="white">
                  <a:alpha val="78000"/>
                </a:prst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Google Shape;409;p25">
            <a:extLst>
              <a:ext uri="{FF2B5EF4-FFF2-40B4-BE49-F238E27FC236}">
                <a16:creationId xmlns:a16="http://schemas.microsoft.com/office/drawing/2014/main" id="{2078D180-33B8-946C-3953-7FB8FE20AF40}"/>
              </a:ext>
            </a:extLst>
          </p:cNvPr>
          <p:cNvSpPr/>
          <p:nvPr/>
        </p:nvSpPr>
        <p:spPr>
          <a:xfrm>
            <a:off x="1524031" y="4350360"/>
            <a:ext cx="8688872" cy="1253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pt-BR" sz="28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Sobre a compensação trimestral, há incertezas</a:t>
            </a:r>
            <a:r>
              <a:rPr lang="pt-BR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A liberação dos recursos irá depender de eventuais recursos excedentes em relação a estimativa de impacto financeiro</a:t>
            </a:r>
            <a:endParaRPr lang="pt-BR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0" name="Google Shape;409;p25">
            <a:extLst>
              <a:ext uri="{FF2B5EF4-FFF2-40B4-BE49-F238E27FC236}">
                <a16:creationId xmlns:a16="http://schemas.microsoft.com/office/drawing/2014/main" id="{A4DBD02A-630A-477A-F727-091FF98A74B9}"/>
              </a:ext>
            </a:extLst>
          </p:cNvPr>
          <p:cNvSpPr/>
          <p:nvPr/>
        </p:nvSpPr>
        <p:spPr>
          <a:xfrm>
            <a:off x="97584" y="4879864"/>
            <a:ext cx="11594592" cy="2252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pt-BR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1184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B5387E-0DEB-3850-E1EB-FD91DD7A72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CC14BB87-8406-CFA3-F76F-E9C0DB81CD64}"/>
              </a:ext>
            </a:extLst>
          </p:cNvPr>
          <p:cNvSpPr txBox="1"/>
          <p:nvPr/>
        </p:nvSpPr>
        <p:spPr>
          <a:xfrm>
            <a:off x="140142" y="17043"/>
            <a:ext cx="8534400" cy="1297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720"/>
              </a:lnSpc>
            </a:pPr>
            <a:r>
              <a:rPr lang="pt-BR" sz="4000" b="1" spc="-6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atuação da CNM para a garantia da compensação</a:t>
            </a:r>
            <a:endParaRPr lang="pt-BR" sz="4000" b="1" spc="-6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Google Shape;411;p25">
            <a:extLst>
              <a:ext uri="{FF2B5EF4-FFF2-40B4-BE49-F238E27FC236}">
                <a16:creationId xmlns:a16="http://schemas.microsoft.com/office/drawing/2014/main" id="{09DDBA32-60B4-2566-B31E-B3928E020FF1}"/>
              </a:ext>
            </a:extLst>
          </p:cNvPr>
          <p:cNvSpPr/>
          <p:nvPr/>
        </p:nvSpPr>
        <p:spPr>
          <a:xfrm>
            <a:off x="775593" y="3626597"/>
            <a:ext cx="6136496" cy="146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Google Shape;411;p25">
            <a:extLst>
              <a:ext uri="{FF2B5EF4-FFF2-40B4-BE49-F238E27FC236}">
                <a16:creationId xmlns:a16="http://schemas.microsoft.com/office/drawing/2014/main" id="{DF10D6DB-B289-89FD-82EB-9849DC9BDA9D}"/>
              </a:ext>
            </a:extLst>
          </p:cNvPr>
          <p:cNvSpPr/>
          <p:nvPr/>
        </p:nvSpPr>
        <p:spPr>
          <a:xfrm>
            <a:off x="877782" y="4167585"/>
            <a:ext cx="6025162" cy="1245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Google Shape;411;p25">
            <a:extLst>
              <a:ext uri="{FF2B5EF4-FFF2-40B4-BE49-F238E27FC236}">
                <a16:creationId xmlns:a16="http://schemas.microsoft.com/office/drawing/2014/main" id="{84754861-E006-0625-645A-F3C57A84989C}"/>
              </a:ext>
            </a:extLst>
          </p:cNvPr>
          <p:cNvSpPr/>
          <p:nvPr/>
        </p:nvSpPr>
        <p:spPr>
          <a:xfrm>
            <a:off x="606768" y="2834813"/>
            <a:ext cx="6136496" cy="146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oogle Shape;411;p25">
            <a:extLst>
              <a:ext uri="{FF2B5EF4-FFF2-40B4-BE49-F238E27FC236}">
                <a16:creationId xmlns:a16="http://schemas.microsoft.com/office/drawing/2014/main" id="{F65AE692-B9B5-3EA3-925E-F3604A578770}"/>
              </a:ext>
            </a:extLst>
          </p:cNvPr>
          <p:cNvSpPr/>
          <p:nvPr/>
        </p:nvSpPr>
        <p:spPr>
          <a:xfrm>
            <a:off x="606767" y="4313285"/>
            <a:ext cx="6136496" cy="129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Google Shape;409;p25">
            <a:extLst>
              <a:ext uri="{FF2B5EF4-FFF2-40B4-BE49-F238E27FC236}">
                <a16:creationId xmlns:a16="http://schemas.microsoft.com/office/drawing/2014/main" id="{615BB9F9-935C-1409-BFDC-9479FAD53D13}"/>
              </a:ext>
            </a:extLst>
          </p:cNvPr>
          <p:cNvSpPr/>
          <p:nvPr/>
        </p:nvSpPr>
        <p:spPr>
          <a:xfrm>
            <a:off x="385105" y="5893062"/>
            <a:ext cx="11102423" cy="67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lang="pt-BR" sz="2400" dirty="0">
              <a:solidFill>
                <a:srgbClr val="FFC000"/>
              </a:solidFill>
              <a:latin typeface="Montserrat Black" panose="00000A00000000000000" pitchFamily="2" charset="0"/>
            </a:endParaRPr>
          </a:p>
        </p:txBody>
      </p:sp>
      <p:sp>
        <p:nvSpPr>
          <p:cNvPr id="20" name="Google Shape;409;p25">
            <a:extLst>
              <a:ext uri="{FF2B5EF4-FFF2-40B4-BE49-F238E27FC236}">
                <a16:creationId xmlns:a16="http://schemas.microsoft.com/office/drawing/2014/main" id="{4E14E9B5-7BDB-F6CC-8BD6-94A0339CD865}"/>
              </a:ext>
            </a:extLst>
          </p:cNvPr>
          <p:cNvSpPr/>
          <p:nvPr/>
        </p:nvSpPr>
        <p:spPr>
          <a:xfrm>
            <a:off x="97584" y="4879864"/>
            <a:ext cx="11594592" cy="2252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pt-BR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06AAB139-66C1-933D-383A-22F746221326}"/>
              </a:ext>
            </a:extLst>
          </p:cNvPr>
          <p:cNvSpPr/>
          <p:nvPr/>
        </p:nvSpPr>
        <p:spPr>
          <a:xfrm>
            <a:off x="994372" y="3547120"/>
            <a:ext cx="1603973" cy="41602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9BFBFFBB-1F01-A609-0CFF-231F417880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623" y="3547120"/>
            <a:ext cx="11850754" cy="2715004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CAB3CC7E-9C66-B044-F32B-9E8E7AE6B49F}"/>
              </a:ext>
            </a:extLst>
          </p:cNvPr>
          <p:cNvSpPr/>
          <p:nvPr/>
        </p:nvSpPr>
        <p:spPr>
          <a:xfrm>
            <a:off x="2099577" y="3723235"/>
            <a:ext cx="9724932" cy="43007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96389288-DB45-E3EE-FC6A-33C1BDB9594C}"/>
              </a:ext>
            </a:extLst>
          </p:cNvPr>
          <p:cNvSpPr/>
          <p:nvPr/>
        </p:nvSpPr>
        <p:spPr>
          <a:xfrm>
            <a:off x="6293761" y="5859298"/>
            <a:ext cx="5296091" cy="370731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FFFFF67A-18BB-13C9-49A2-2D260B200D5A}"/>
              </a:ext>
            </a:extLst>
          </p:cNvPr>
          <p:cNvSpPr/>
          <p:nvPr/>
        </p:nvSpPr>
        <p:spPr>
          <a:xfrm>
            <a:off x="351364" y="4119401"/>
            <a:ext cx="11169903" cy="51713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Retângulo: Cantos Diagonais Arredondados 23">
            <a:extLst>
              <a:ext uri="{FF2B5EF4-FFF2-40B4-BE49-F238E27FC236}">
                <a16:creationId xmlns:a16="http://schemas.microsoft.com/office/drawing/2014/main" id="{DEB7769E-8AF5-AC9C-7F2C-B13BDB080C0A}"/>
              </a:ext>
            </a:extLst>
          </p:cNvPr>
          <p:cNvSpPr/>
          <p:nvPr/>
        </p:nvSpPr>
        <p:spPr>
          <a:xfrm>
            <a:off x="1548143" y="1614420"/>
            <a:ext cx="8446883" cy="1597163"/>
          </a:xfrm>
          <a:prstGeom prst="round2DiagRect">
            <a:avLst>
              <a:gd name="adj1" fmla="val 12532"/>
              <a:gd name="adj2" fmla="val 0"/>
            </a:avLst>
          </a:prstGeom>
          <a:solidFill>
            <a:srgbClr val="013A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 dirty="0">
              <a:solidFill>
                <a:prstClr val="white">
                  <a:alpha val="78000"/>
                </a:prst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5" name="Google Shape;409;p25">
            <a:extLst>
              <a:ext uri="{FF2B5EF4-FFF2-40B4-BE49-F238E27FC236}">
                <a16:creationId xmlns:a16="http://schemas.microsoft.com/office/drawing/2014/main" id="{0AE9EC96-D821-1BFE-F5BA-1AA542401CE5}"/>
              </a:ext>
            </a:extLst>
          </p:cNvPr>
          <p:cNvSpPr/>
          <p:nvPr/>
        </p:nvSpPr>
        <p:spPr>
          <a:xfrm>
            <a:off x="1638114" y="1781086"/>
            <a:ext cx="8688872" cy="1253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pt-BR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 </a:t>
            </a:r>
            <a:r>
              <a:rPr lang="pt-BR" sz="28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CNM</a:t>
            </a:r>
            <a:r>
              <a:rPr lang="pt-BR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acompanhou de perto o processo desde o início, a fim de garantir a devida compensação para os Entes locais</a:t>
            </a:r>
            <a:endParaRPr lang="pt-BR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6080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F16A53-307D-97CE-D608-BF898E221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C0E119E-6933-6F22-AD3C-12DB61F1024B}"/>
              </a:ext>
            </a:extLst>
          </p:cNvPr>
          <p:cNvSpPr txBox="1"/>
          <p:nvPr/>
        </p:nvSpPr>
        <p:spPr>
          <a:xfrm>
            <a:off x="140142" y="17043"/>
            <a:ext cx="8534400" cy="1297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720"/>
              </a:lnSpc>
            </a:pPr>
            <a:r>
              <a:rPr lang="pt-BR" sz="4000" b="1" spc="-6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Emenda 8: editada pela </a:t>
            </a:r>
            <a:r>
              <a:rPr lang="pt-BR" sz="4000" b="1" spc="-6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CNM</a:t>
            </a:r>
            <a:r>
              <a:rPr lang="pt-BR" sz="4000" b="1" spc="-6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pelo </a:t>
            </a:r>
            <a:r>
              <a:rPr lang="pt-BR" sz="4000" b="1" spc="-6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Senador Vital do Rêgo</a:t>
            </a:r>
          </a:p>
        </p:txBody>
      </p:sp>
      <p:sp>
        <p:nvSpPr>
          <p:cNvPr id="6" name="Google Shape;411;p25">
            <a:extLst>
              <a:ext uri="{FF2B5EF4-FFF2-40B4-BE49-F238E27FC236}">
                <a16:creationId xmlns:a16="http://schemas.microsoft.com/office/drawing/2014/main" id="{3BC64D7D-25AC-D265-D261-80F61364B756}"/>
              </a:ext>
            </a:extLst>
          </p:cNvPr>
          <p:cNvSpPr/>
          <p:nvPr/>
        </p:nvSpPr>
        <p:spPr>
          <a:xfrm>
            <a:off x="775593" y="3626597"/>
            <a:ext cx="6136496" cy="146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Google Shape;411;p25">
            <a:extLst>
              <a:ext uri="{FF2B5EF4-FFF2-40B4-BE49-F238E27FC236}">
                <a16:creationId xmlns:a16="http://schemas.microsoft.com/office/drawing/2014/main" id="{3F8AE3D7-8C64-6523-1FB4-E10820E18E89}"/>
              </a:ext>
            </a:extLst>
          </p:cNvPr>
          <p:cNvSpPr/>
          <p:nvPr/>
        </p:nvSpPr>
        <p:spPr>
          <a:xfrm>
            <a:off x="877782" y="4167585"/>
            <a:ext cx="6025162" cy="1245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Google Shape;411;p25">
            <a:extLst>
              <a:ext uri="{FF2B5EF4-FFF2-40B4-BE49-F238E27FC236}">
                <a16:creationId xmlns:a16="http://schemas.microsoft.com/office/drawing/2014/main" id="{E56CE1E6-A8C5-C8AB-B8BC-0C9195783842}"/>
              </a:ext>
            </a:extLst>
          </p:cNvPr>
          <p:cNvSpPr/>
          <p:nvPr/>
        </p:nvSpPr>
        <p:spPr>
          <a:xfrm>
            <a:off x="606768" y="2834813"/>
            <a:ext cx="6136496" cy="146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oogle Shape;411;p25">
            <a:extLst>
              <a:ext uri="{FF2B5EF4-FFF2-40B4-BE49-F238E27FC236}">
                <a16:creationId xmlns:a16="http://schemas.microsoft.com/office/drawing/2014/main" id="{7C4EEBB2-2FD2-2A59-478E-BB8B57C55F87}"/>
              </a:ext>
            </a:extLst>
          </p:cNvPr>
          <p:cNvSpPr/>
          <p:nvPr/>
        </p:nvSpPr>
        <p:spPr>
          <a:xfrm>
            <a:off x="606767" y="4313285"/>
            <a:ext cx="6136496" cy="129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Google Shape;409;p25">
            <a:extLst>
              <a:ext uri="{FF2B5EF4-FFF2-40B4-BE49-F238E27FC236}">
                <a16:creationId xmlns:a16="http://schemas.microsoft.com/office/drawing/2014/main" id="{B13DDD5A-F48C-6ED8-9AD8-2A9C375E115D}"/>
              </a:ext>
            </a:extLst>
          </p:cNvPr>
          <p:cNvSpPr/>
          <p:nvPr/>
        </p:nvSpPr>
        <p:spPr>
          <a:xfrm>
            <a:off x="385105" y="5893062"/>
            <a:ext cx="11102423" cy="67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lang="pt-BR" sz="2400" dirty="0">
              <a:solidFill>
                <a:srgbClr val="FFC000"/>
              </a:solidFill>
              <a:latin typeface="Montserrat Black" panose="00000A00000000000000" pitchFamily="2" charset="0"/>
            </a:endParaRPr>
          </a:p>
        </p:txBody>
      </p:sp>
      <p:sp>
        <p:nvSpPr>
          <p:cNvPr id="20" name="Google Shape;409;p25">
            <a:extLst>
              <a:ext uri="{FF2B5EF4-FFF2-40B4-BE49-F238E27FC236}">
                <a16:creationId xmlns:a16="http://schemas.microsoft.com/office/drawing/2014/main" id="{94DD3390-893D-6C49-87E1-4CF12CEAF185}"/>
              </a:ext>
            </a:extLst>
          </p:cNvPr>
          <p:cNvSpPr/>
          <p:nvPr/>
        </p:nvSpPr>
        <p:spPr>
          <a:xfrm>
            <a:off x="97584" y="4879864"/>
            <a:ext cx="11594592" cy="2252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pt-BR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0AC9545-B77B-645F-5CEB-00C456E444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809" y="1795195"/>
            <a:ext cx="11009014" cy="4411642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F348CB17-4D39-B52D-EA28-879E5E3C1F35}"/>
              </a:ext>
            </a:extLst>
          </p:cNvPr>
          <p:cNvSpPr/>
          <p:nvPr/>
        </p:nvSpPr>
        <p:spPr>
          <a:xfrm>
            <a:off x="3594226" y="2676997"/>
            <a:ext cx="7125078" cy="37073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093D2436-455A-1B87-B1F2-20C599233482}"/>
              </a:ext>
            </a:extLst>
          </p:cNvPr>
          <p:cNvSpPr/>
          <p:nvPr/>
        </p:nvSpPr>
        <p:spPr>
          <a:xfrm>
            <a:off x="994372" y="3112059"/>
            <a:ext cx="9724932" cy="37073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3CDF1E05-3DB8-0251-5182-632F3AA725B0}"/>
              </a:ext>
            </a:extLst>
          </p:cNvPr>
          <p:cNvSpPr/>
          <p:nvPr/>
        </p:nvSpPr>
        <p:spPr>
          <a:xfrm>
            <a:off x="994372" y="3547120"/>
            <a:ext cx="1603973" cy="41602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39EBB2DA-02A6-7A8B-F151-64FDF7CE9B8E}"/>
              </a:ext>
            </a:extLst>
          </p:cNvPr>
          <p:cNvSpPr/>
          <p:nvPr/>
        </p:nvSpPr>
        <p:spPr>
          <a:xfrm>
            <a:off x="994372" y="4845686"/>
            <a:ext cx="8466499" cy="37073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2DA2F9EA-92C8-E2C5-B365-393762E0E48B}"/>
              </a:ext>
            </a:extLst>
          </p:cNvPr>
          <p:cNvSpPr/>
          <p:nvPr/>
        </p:nvSpPr>
        <p:spPr>
          <a:xfrm>
            <a:off x="2387097" y="5297213"/>
            <a:ext cx="8332207" cy="399563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91C6BE5D-77EE-CFA4-76C5-5642E54AE997}"/>
              </a:ext>
            </a:extLst>
          </p:cNvPr>
          <p:cNvSpPr/>
          <p:nvPr/>
        </p:nvSpPr>
        <p:spPr>
          <a:xfrm>
            <a:off x="994372" y="5757442"/>
            <a:ext cx="7180907" cy="39269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706906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47C95A-2E25-5940-98D1-90D91189B4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5063F8B7-A3F0-3219-70A5-0BC7A1442CD3}"/>
              </a:ext>
            </a:extLst>
          </p:cNvPr>
          <p:cNvSpPr txBox="1"/>
          <p:nvPr/>
        </p:nvSpPr>
        <p:spPr>
          <a:xfrm>
            <a:off x="140142" y="17043"/>
            <a:ext cx="8534400" cy="695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720"/>
              </a:lnSpc>
            </a:pPr>
            <a:r>
              <a:rPr lang="pt-BR" sz="4000" b="1" spc="-6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Emenda 8: Precedentes</a:t>
            </a:r>
            <a:endParaRPr lang="pt-BR" sz="4000" b="1" spc="-6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Google Shape;411;p25">
            <a:extLst>
              <a:ext uri="{FF2B5EF4-FFF2-40B4-BE49-F238E27FC236}">
                <a16:creationId xmlns:a16="http://schemas.microsoft.com/office/drawing/2014/main" id="{EB6A1F8A-ABB7-044A-CA8C-6888304F59A0}"/>
              </a:ext>
            </a:extLst>
          </p:cNvPr>
          <p:cNvSpPr/>
          <p:nvPr/>
        </p:nvSpPr>
        <p:spPr>
          <a:xfrm>
            <a:off x="775593" y="3626597"/>
            <a:ext cx="6136496" cy="146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Google Shape;411;p25">
            <a:extLst>
              <a:ext uri="{FF2B5EF4-FFF2-40B4-BE49-F238E27FC236}">
                <a16:creationId xmlns:a16="http://schemas.microsoft.com/office/drawing/2014/main" id="{F41C1E2E-365B-DE76-2579-13AABB4F3D7B}"/>
              </a:ext>
            </a:extLst>
          </p:cNvPr>
          <p:cNvSpPr/>
          <p:nvPr/>
        </p:nvSpPr>
        <p:spPr>
          <a:xfrm>
            <a:off x="877782" y="4167585"/>
            <a:ext cx="6025162" cy="1245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Google Shape;411;p25">
            <a:extLst>
              <a:ext uri="{FF2B5EF4-FFF2-40B4-BE49-F238E27FC236}">
                <a16:creationId xmlns:a16="http://schemas.microsoft.com/office/drawing/2014/main" id="{AEDAD397-517A-D544-08AC-688696DDB858}"/>
              </a:ext>
            </a:extLst>
          </p:cNvPr>
          <p:cNvSpPr/>
          <p:nvPr/>
        </p:nvSpPr>
        <p:spPr>
          <a:xfrm>
            <a:off x="606768" y="2834813"/>
            <a:ext cx="6136496" cy="146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oogle Shape;411;p25">
            <a:extLst>
              <a:ext uri="{FF2B5EF4-FFF2-40B4-BE49-F238E27FC236}">
                <a16:creationId xmlns:a16="http://schemas.microsoft.com/office/drawing/2014/main" id="{8FC5D2E7-1834-5CFD-9E42-AE085D0A5ACA}"/>
              </a:ext>
            </a:extLst>
          </p:cNvPr>
          <p:cNvSpPr/>
          <p:nvPr/>
        </p:nvSpPr>
        <p:spPr>
          <a:xfrm>
            <a:off x="606767" y="4313285"/>
            <a:ext cx="6136496" cy="129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Google Shape;409;p25">
            <a:extLst>
              <a:ext uri="{FF2B5EF4-FFF2-40B4-BE49-F238E27FC236}">
                <a16:creationId xmlns:a16="http://schemas.microsoft.com/office/drawing/2014/main" id="{E101CB99-8ED4-8E51-3C15-A76C6994E36E}"/>
              </a:ext>
            </a:extLst>
          </p:cNvPr>
          <p:cNvSpPr/>
          <p:nvPr/>
        </p:nvSpPr>
        <p:spPr>
          <a:xfrm>
            <a:off x="385105" y="5893062"/>
            <a:ext cx="11102423" cy="67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lang="pt-BR" sz="2400" dirty="0">
              <a:solidFill>
                <a:srgbClr val="FFC000"/>
              </a:solidFill>
              <a:latin typeface="Montserrat Black" panose="00000A00000000000000" pitchFamily="2" charset="0"/>
            </a:endParaRPr>
          </a:p>
        </p:txBody>
      </p:sp>
      <p:sp>
        <p:nvSpPr>
          <p:cNvPr id="20" name="Google Shape;409;p25">
            <a:extLst>
              <a:ext uri="{FF2B5EF4-FFF2-40B4-BE49-F238E27FC236}">
                <a16:creationId xmlns:a16="http://schemas.microsoft.com/office/drawing/2014/main" id="{674D2AE3-4185-6978-8FC6-C2B0D7861FB6}"/>
              </a:ext>
            </a:extLst>
          </p:cNvPr>
          <p:cNvSpPr/>
          <p:nvPr/>
        </p:nvSpPr>
        <p:spPr>
          <a:xfrm>
            <a:off x="97584" y="4879864"/>
            <a:ext cx="11594592" cy="2252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pt-BR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08588E4-44D4-5F4C-8C8B-ECED5FE1518E}"/>
              </a:ext>
            </a:extLst>
          </p:cNvPr>
          <p:cNvSpPr txBox="1"/>
          <p:nvPr/>
        </p:nvSpPr>
        <p:spPr>
          <a:xfrm>
            <a:off x="704472" y="1766297"/>
            <a:ext cx="10809639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200" dirty="0"/>
              <a:t> A CAE, também em decisão terminativa, aprovou essa regra, um mês atrás. Aprovou a mesma compensação em garantia de receita aos Municípios, no PL 1952/19, no dia 24.09. </a:t>
            </a:r>
          </a:p>
          <a:p>
            <a:pPr algn="just"/>
            <a:endParaRPr lang="pt-BR" sz="3200" dirty="0"/>
          </a:p>
          <a:p>
            <a:pPr algn="just"/>
            <a:r>
              <a:rPr lang="pt-BR" sz="3200" dirty="0"/>
              <a:t>Nesse sentido, tendo em vista que a intenção da Câmara foi compensar os Municípios, apesar do texto ter ficado confuso, acreditamos que esta Emenda </a:t>
            </a:r>
            <a:r>
              <a:rPr lang="pt-BR" sz="3200" dirty="0" err="1"/>
              <a:t>n</a:t>
            </a:r>
            <a:r>
              <a:rPr lang="pt-BR" sz="3200" dirty="0"/>
              <a:t>. 8, pode ser votada como um ajuste de Redação, evitando que o texto volte à Câmara para votação.</a:t>
            </a:r>
          </a:p>
          <a:p>
            <a:pPr algn="just"/>
            <a:endParaRPr lang="pt-BR" sz="3200" dirty="0"/>
          </a:p>
          <a:p>
            <a:pPr algn="just"/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18550003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: Cantos Diagonais Arredondados 23">
            <a:extLst>
              <a:ext uri="{FF2B5EF4-FFF2-40B4-BE49-F238E27FC236}">
                <a16:creationId xmlns:a16="http://schemas.microsoft.com/office/drawing/2014/main" id="{28EA94E9-DF66-6C7C-336D-906340FEFAA5}"/>
              </a:ext>
            </a:extLst>
          </p:cNvPr>
          <p:cNvSpPr/>
          <p:nvPr/>
        </p:nvSpPr>
        <p:spPr>
          <a:xfrm>
            <a:off x="-443619" y="-262550"/>
            <a:ext cx="13190898" cy="7405734"/>
          </a:xfrm>
          <a:prstGeom prst="round2DiagRect">
            <a:avLst>
              <a:gd name="adj1" fmla="val 12532"/>
              <a:gd name="adj2" fmla="val 0"/>
            </a:avLst>
          </a:prstGeom>
          <a:solidFill>
            <a:srgbClr val="013A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 dirty="0">
              <a:solidFill>
                <a:prstClr val="white">
                  <a:alpha val="78000"/>
                </a:prst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5" name="Google Shape;409;p25">
            <a:extLst>
              <a:ext uri="{FF2B5EF4-FFF2-40B4-BE49-F238E27FC236}">
                <a16:creationId xmlns:a16="http://schemas.microsoft.com/office/drawing/2014/main" id="{76A88DD4-4730-C7BC-E2A2-44240A3B49BE}"/>
              </a:ext>
            </a:extLst>
          </p:cNvPr>
          <p:cNvSpPr/>
          <p:nvPr/>
        </p:nvSpPr>
        <p:spPr>
          <a:xfrm>
            <a:off x="1539703" y="2243981"/>
            <a:ext cx="9112594" cy="2618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pt-BR" sz="4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 </a:t>
            </a:r>
            <a:r>
              <a:rPr lang="pt-BR" sz="48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CNM</a:t>
            </a:r>
            <a:r>
              <a:rPr lang="pt-BR" sz="4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DEFENDE UMA REFORMA DO IMPOSTO DE RENDA QUE GARANTA </a:t>
            </a:r>
          </a:p>
          <a:p>
            <a:pPr algn="ctr"/>
            <a:r>
              <a:rPr lang="pt-BR" sz="60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COMPENSAÇÃO</a:t>
            </a:r>
            <a:endParaRPr lang="pt-BR" sz="4800" b="1" dirty="0">
              <a:solidFill>
                <a:srgbClr val="FFC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pt-BR" sz="4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PARA OS MUNICÍPIOS</a:t>
            </a:r>
            <a:endParaRPr lang="pt-BR" sz="4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Imagem 4" descr="Logotipo&#10;&#10;O conteúdo gerado por IA pode estar incorreto.">
            <a:extLst>
              <a:ext uri="{FF2B5EF4-FFF2-40B4-BE49-F238E27FC236}">
                <a16:creationId xmlns:a16="http://schemas.microsoft.com/office/drawing/2014/main" id="{AB7657F1-3E00-BDAE-8E41-1CD74E56B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884" y="95697"/>
            <a:ext cx="2238263" cy="99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7760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9021F6-9264-5570-3761-FC52D4F459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: Cantos Diagonais Arredondados 23">
            <a:extLst>
              <a:ext uri="{FF2B5EF4-FFF2-40B4-BE49-F238E27FC236}">
                <a16:creationId xmlns:a16="http://schemas.microsoft.com/office/drawing/2014/main" id="{0F28A5A6-2E47-D48F-2BA0-A0971E3F0586}"/>
              </a:ext>
            </a:extLst>
          </p:cNvPr>
          <p:cNvSpPr/>
          <p:nvPr/>
        </p:nvSpPr>
        <p:spPr>
          <a:xfrm>
            <a:off x="-443619" y="-262550"/>
            <a:ext cx="13190898" cy="7405734"/>
          </a:xfrm>
          <a:prstGeom prst="round2DiagRect">
            <a:avLst>
              <a:gd name="adj1" fmla="val 12532"/>
              <a:gd name="adj2" fmla="val 0"/>
            </a:avLst>
          </a:prstGeom>
          <a:solidFill>
            <a:srgbClr val="013A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 dirty="0">
              <a:solidFill>
                <a:prstClr val="white">
                  <a:alpha val="78000"/>
                </a:prst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5" name="Google Shape;409;p25">
            <a:extLst>
              <a:ext uri="{FF2B5EF4-FFF2-40B4-BE49-F238E27FC236}">
                <a16:creationId xmlns:a16="http://schemas.microsoft.com/office/drawing/2014/main" id="{51466996-6BF0-5E98-070D-37120AD34116}"/>
              </a:ext>
            </a:extLst>
          </p:cNvPr>
          <p:cNvSpPr/>
          <p:nvPr/>
        </p:nvSpPr>
        <p:spPr>
          <a:xfrm>
            <a:off x="-244444" y="1385180"/>
            <a:ext cx="12436444" cy="4635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pt-BR" sz="4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É FUNDAMENTAL QUE A REFORMA DO IMPOSTO DE RENDA – QUE BUSCA A </a:t>
            </a:r>
            <a:r>
              <a:rPr lang="pt-BR" sz="48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JUSTIÇA TRIBUTÁRIA</a:t>
            </a:r>
            <a:r>
              <a:rPr lang="pt-BR" sz="4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– NÃO SE TRANSFORME NO ENFRAQUECIMENTO DO </a:t>
            </a:r>
          </a:p>
          <a:p>
            <a:pPr algn="ctr"/>
            <a:r>
              <a:rPr lang="pt-BR" sz="48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PACTO FEDERATIVO</a:t>
            </a:r>
          </a:p>
        </p:txBody>
      </p:sp>
      <p:pic>
        <p:nvPicPr>
          <p:cNvPr id="5" name="Imagem 4" descr="Logotipo&#10;&#10;O conteúdo gerado por IA pode estar incorreto.">
            <a:extLst>
              <a:ext uri="{FF2B5EF4-FFF2-40B4-BE49-F238E27FC236}">
                <a16:creationId xmlns:a16="http://schemas.microsoft.com/office/drawing/2014/main" id="{E07169DA-A813-019E-12C4-5E5B2CD9D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884" y="95697"/>
            <a:ext cx="2238263" cy="99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1041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EADD95A8-9DE4-9382-041F-71C0EAC66FB1}"/>
              </a:ext>
            </a:extLst>
          </p:cNvPr>
          <p:cNvSpPr txBox="1"/>
          <p:nvPr/>
        </p:nvSpPr>
        <p:spPr>
          <a:xfrm>
            <a:off x="413657" y="800979"/>
            <a:ext cx="11201399" cy="1065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7220"/>
              </a:lnSpc>
            </a:pPr>
            <a:r>
              <a:rPr lang="pt-BR" sz="8800" b="1" spc="-60" dirty="0">
                <a:solidFill>
                  <a:srgbClr val="004B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Obrigado!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659717B-B22A-BC0F-57D1-F49F6CB9C7D2}"/>
              </a:ext>
            </a:extLst>
          </p:cNvPr>
          <p:cNvSpPr txBox="1"/>
          <p:nvPr/>
        </p:nvSpPr>
        <p:spPr>
          <a:xfrm>
            <a:off x="375557" y="2359479"/>
            <a:ext cx="11440885" cy="746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pt-BR" sz="5400" b="1" spc="-60" dirty="0">
                <a:solidFill>
                  <a:srgbClr val="009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Paulo </a:t>
            </a:r>
            <a:r>
              <a:rPr lang="pt-BR" sz="5400" b="1" spc="-60" dirty="0" err="1">
                <a:solidFill>
                  <a:srgbClr val="009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Caliendo</a:t>
            </a:r>
            <a:endParaRPr lang="pt-BR" sz="5400" b="1" spc="-60" dirty="0">
              <a:solidFill>
                <a:srgbClr val="0097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500"/>
              </a:lnSpc>
            </a:pPr>
            <a:r>
              <a:rPr lang="pt-BR" sz="3200" b="1" spc="-60" dirty="0">
                <a:solidFill>
                  <a:srgbClr val="009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Consultor da CNM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FD177BE-76A4-B34A-69A1-C973C4077CAE}"/>
              </a:ext>
            </a:extLst>
          </p:cNvPr>
          <p:cNvSpPr txBox="1"/>
          <p:nvPr/>
        </p:nvSpPr>
        <p:spPr>
          <a:xfrm>
            <a:off x="174171" y="4131754"/>
            <a:ext cx="11440885" cy="689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20"/>
              </a:lnSpc>
            </a:pPr>
            <a:r>
              <a:rPr lang="pt-BR" sz="3200" spc="-6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presidente@cnm.org.br</a:t>
            </a:r>
          </a:p>
        </p:txBody>
      </p:sp>
    </p:spTree>
    <p:extLst>
      <p:ext uri="{BB962C8B-B14F-4D97-AF65-F5344CB8AC3E}">
        <p14:creationId xmlns:p14="http://schemas.microsoft.com/office/powerpoint/2010/main" val="3319935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Ícone&#10;&#10;O conteúdo gerado por IA pode estar incorreto.">
            <a:extLst>
              <a:ext uri="{FF2B5EF4-FFF2-40B4-BE49-F238E27FC236}">
                <a16:creationId xmlns:a16="http://schemas.microsoft.com/office/drawing/2014/main" id="{80B3A01E-F293-B05A-F1D3-9B69FEEDF5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807"/>
          <a:stretch/>
        </p:blipFill>
        <p:spPr>
          <a:xfrm>
            <a:off x="0" y="9939"/>
            <a:ext cx="6661072" cy="4837838"/>
          </a:xfrm>
          <a:prstGeom prst="rect">
            <a:avLst/>
          </a:prstGeom>
        </p:spPr>
      </p:pic>
      <p:pic>
        <p:nvPicPr>
          <p:cNvPr id="5" name="Imagem 4" descr="Imagem digital fictícia de personagem de desenho animado&#10;&#10;O conteúdo gerado por IA pode estar incorreto.">
            <a:extLst>
              <a:ext uri="{FF2B5EF4-FFF2-40B4-BE49-F238E27FC236}">
                <a16:creationId xmlns:a16="http://schemas.microsoft.com/office/drawing/2014/main" id="{7CAFB7EE-7F83-CA60-5829-5A640FDCE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82296" y="943209"/>
            <a:ext cx="3230673" cy="591479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FCE17CF-E77F-5B61-4670-3DC3E59997CD}"/>
              </a:ext>
            </a:extLst>
          </p:cNvPr>
          <p:cNvSpPr txBox="1"/>
          <p:nvPr/>
        </p:nvSpPr>
        <p:spPr>
          <a:xfrm>
            <a:off x="7516368" y="2295144"/>
            <a:ext cx="41513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pt-BR" sz="3200" b="1" kern="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PL 1.087/2025</a:t>
            </a:r>
            <a:endParaRPr lang="pt-BR" sz="3200" kern="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  <a:p>
            <a:pPr lvl="0">
              <a:buClr>
                <a:srgbClr val="000000"/>
              </a:buClr>
              <a:defRPr/>
            </a:pPr>
            <a:r>
              <a:rPr lang="pt-BR" sz="2400" kern="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Autor: </a:t>
            </a:r>
            <a:r>
              <a:rPr lang="pt-BR" sz="2400" b="1" kern="0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Poder Executivo</a:t>
            </a:r>
          </a:p>
          <a:p>
            <a:endParaRPr lang="pt-BR" sz="2400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0CBD696-708F-55A1-163E-0615C89C1B74}"/>
              </a:ext>
            </a:extLst>
          </p:cNvPr>
          <p:cNvSpPr txBox="1"/>
          <p:nvPr/>
        </p:nvSpPr>
        <p:spPr>
          <a:xfrm>
            <a:off x="7267452" y="3776154"/>
            <a:ext cx="60944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Situação: 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CAE do Senado</a:t>
            </a:r>
            <a:endParaRPr kumimoji="0" lang="pt-BR" sz="28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5221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9C2176FB-659C-CB3D-5C0E-81791E98E3DC}"/>
              </a:ext>
            </a:extLst>
          </p:cNvPr>
          <p:cNvSpPr txBox="1"/>
          <p:nvPr/>
        </p:nvSpPr>
        <p:spPr>
          <a:xfrm>
            <a:off x="221198" y="67925"/>
            <a:ext cx="8534400" cy="1297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720"/>
              </a:lnSpc>
            </a:pPr>
            <a:r>
              <a:rPr lang="pt-BR" sz="4400" b="1" spc="-6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Reforma do Imposto de Renda</a:t>
            </a:r>
          </a:p>
          <a:p>
            <a:pPr>
              <a:lnSpc>
                <a:spcPts val="4720"/>
              </a:lnSpc>
            </a:pPr>
            <a:r>
              <a:rPr lang="pt-BR" sz="4400" b="1" spc="-6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 1.087/2025</a:t>
            </a:r>
          </a:p>
        </p:txBody>
      </p:sp>
      <p:sp>
        <p:nvSpPr>
          <p:cNvPr id="5" name="Retângulo: Cantos Diagonais Arredondados 4">
            <a:extLst>
              <a:ext uri="{FF2B5EF4-FFF2-40B4-BE49-F238E27FC236}">
                <a16:creationId xmlns:a16="http://schemas.microsoft.com/office/drawing/2014/main" id="{EEC5D4C1-BA97-0E68-77D3-D5E6630BA06C}"/>
              </a:ext>
            </a:extLst>
          </p:cNvPr>
          <p:cNvSpPr/>
          <p:nvPr/>
        </p:nvSpPr>
        <p:spPr>
          <a:xfrm>
            <a:off x="8751928" y="2111937"/>
            <a:ext cx="3267554" cy="3961841"/>
          </a:xfrm>
          <a:prstGeom prst="round2DiagRect">
            <a:avLst>
              <a:gd name="adj1" fmla="val 7659"/>
              <a:gd name="adj2" fmla="val 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pt-BR" sz="1400" kern="0" dirty="0">
              <a:solidFill>
                <a:srgbClr val="FFFFFF">
                  <a:alpha val="78000"/>
                </a:srgbClr>
              </a:solidFill>
              <a:latin typeface="Arial"/>
            </a:endParaRPr>
          </a:p>
        </p:txBody>
      </p:sp>
      <p:sp>
        <p:nvSpPr>
          <p:cNvPr id="6" name="Google Shape;411;p25">
            <a:extLst>
              <a:ext uri="{FF2B5EF4-FFF2-40B4-BE49-F238E27FC236}">
                <a16:creationId xmlns:a16="http://schemas.microsoft.com/office/drawing/2014/main" id="{5E0D39C9-3F4F-4E41-F08E-F6963FAC1F20}"/>
              </a:ext>
            </a:extLst>
          </p:cNvPr>
          <p:cNvSpPr/>
          <p:nvPr/>
        </p:nvSpPr>
        <p:spPr>
          <a:xfrm>
            <a:off x="775593" y="3626597"/>
            <a:ext cx="6136496" cy="146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oogle Shape;411;p25">
            <a:extLst>
              <a:ext uri="{FF2B5EF4-FFF2-40B4-BE49-F238E27FC236}">
                <a16:creationId xmlns:a16="http://schemas.microsoft.com/office/drawing/2014/main" id="{8C4837C7-2B8A-0355-D80E-1F2A3846961A}"/>
              </a:ext>
            </a:extLst>
          </p:cNvPr>
          <p:cNvSpPr/>
          <p:nvPr/>
        </p:nvSpPr>
        <p:spPr>
          <a:xfrm>
            <a:off x="775592" y="5105069"/>
            <a:ext cx="6136496" cy="129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oogle Shape;409;p25">
            <a:extLst>
              <a:ext uri="{FF2B5EF4-FFF2-40B4-BE49-F238E27FC236}">
                <a16:creationId xmlns:a16="http://schemas.microsoft.com/office/drawing/2014/main" id="{44F098C8-BA52-61B1-880F-78DAA4600B7C}"/>
              </a:ext>
            </a:extLst>
          </p:cNvPr>
          <p:cNvSpPr/>
          <p:nvPr/>
        </p:nvSpPr>
        <p:spPr>
          <a:xfrm>
            <a:off x="8751929" y="2111936"/>
            <a:ext cx="3267553" cy="3961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Nos Municípios,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2,2 milhões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 ocupações (29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%) passarão a ser isentos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kumimoji="0" lang="pt-BR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F9369BA9-4F03-866C-4F17-7E632663EF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79441599"/>
              </p:ext>
            </p:extLst>
          </p:nvPr>
        </p:nvGraphicFramePr>
        <p:xfrm>
          <a:off x="221198" y="1650353"/>
          <a:ext cx="8399604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71404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3EB83E-538C-F1E6-BBA4-2D8FCEB32B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EE5354B-9B41-1142-F6E6-E95B3BA1E0A3}"/>
              </a:ext>
            </a:extLst>
          </p:cNvPr>
          <p:cNvSpPr txBox="1"/>
          <p:nvPr/>
        </p:nvSpPr>
        <p:spPr>
          <a:xfrm>
            <a:off x="221198" y="67925"/>
            <a:ext cx="8534400" cy="1297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720"/>
              </a:lnSpc>
            </a:pPr>
            <a:r>
              <a:rPr lang="pt-BR" sz="4400" b="1" spc="-6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reforma apresenta dois impactos para os Municípios</a:t>
            </a:r>
          </a:p>
        </p:txBody>
      </p:sp>
      <p:sp>
        <p:nvSpPr>
          <p:cNvPr id="6" name="Google Shape;411;p25">
            <a:extLst>
              <a:ext uri="{FF2B5EF4-FFF2-40B4-BE49-F238E27FC236}">
                <a16:creationId xmlns:a16="http://schemas.microsoft.com/office/drawing/2014/main" id="{0BA17314-804C-A755-C723-ECFACED967F1}"/>
              </a:ext>
            </a:extLst>
          </p:cNvPr>
          <p:cNvSpPr/>
          <p:nvPr/>
        </p:nvSpPr>
        <p:spPr>
          <a:xfrm>
            <a:off x="775593" y="3626597"/>
            <a:ext cx="6136496" cy="146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oogle Shape;411;p25">
            <a:extLst>
              <a:ext uri="{FF2B5EF4-FFF2-40B4-BE49-F238E27FC236}">
                <a16:creationId xmlns:a16="http://schemas.microsoft.com/office/drawing/2014/main" id="{BD92BB63-DBC3-0F00-8EFE-567086CB8EF1}"/>
              </a:ext>
            </a:extLst>
          </p:cNvPr>
          <p:cNvSpPr/>
          <p:nvPr/>
        </p:nvSpPr>
        <p:spPr>
          <a:xfrm>
            <a:off x="775592" y="5105069"/>
            <a:ext cx="6136496" cy="129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oogle Shape;411;p25">
            <a:extLst>
              <a:ext uri="{FF2B5EF4-FFF2-40B4-BE49-F238E27FC236}">
                <a16:creationId xmlns:a16="http://schemas.microsoft.com/office/drawing/2014/main" id="{B04C4F86-2502-1513-C983-9800009ECCC1}"/>
              </a:ext>
            </a:extLst>
          </p:cNvPr>
          <p:cNvSpPr/>
          <p:nvPr/>
        </p:nvSpPr>
        <p:spPr>
          <a:xfrm>
            <a:off x="877783" y="2695449"/>
            <a:ext cx="6025162" cy="1412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Google Shape;411;p25">
            <a:extLst>
              <a:ext uri="{FF2B5EF4-FFF2-40B4-BE49-F238E27FC236}">
                <a16:creationId xmlns:a16="http://schemas.microsoft.com/office/drawing/2014/main" id="{61170E1E-4D5E-308A-A6EA-3B99259F5B95}"/>
              </a:ext>
            </a:extLst>
          </p:cNvPr>
          <p:cNvSpPr/>
          <p:nvPr/>
        </p:nvSpPr>
        <p:spPr>
          <a:xfrm>
            <a:off x="877782" y="4167585"/>
            <a:ext cx="6025162" cy="1245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tângulo: Cantos Diagonais Arredondados 9">
            <a:extLst>
              <a:ext uri="{FF2B5EF4-FFF2-40B4-BE49-F238E27FC236}">
                <a16:creationId xmlns:a16="http://schemas.microsoft.com/office/drawing/2014/main" id="{BBB1F851-ED8E-E13D-D864-8AB6118B1E7B}"/>
              </a:ext>
            </a:extLst>
          </p:cNvPr>
          <p:cNvSpPr/>
          <p:nvPr/>
        </p:nvSpPr>
        <p:spPr>
          <a:xfrm>
            <a:off x="120724" y="5456608"/>
            <a:ext cx="2333227" cy="1261542"/>
          </a:xfrm>
          <a:prstGeom prst="round2DiagRect">
            <a:avLst>
              <a:gd name="adj1" fmla="val 23324"/>
              <a:gd name="adj2" fmla="val 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pt-BR" sz="1400" kern="0" dirty="0">
              <a:solidFill>
                <a:srgbClr val="FFFFFF">
                  <a:alpha val="78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  <a:sym typeface="Arial"/>
            </a:endParaRPr>
          </a:p>
        </p:txBody>
      </p:sp>
      <p:sp>
        <p:nvSpPr>
          <p:cNvPr id="11" name="Google Shape;409;p25">
            <a:extLst>
              <a:ext uri="{FF2B5EF4-FFF2-40B4-BE49-F238E27FC236}">
                <a16:creationId xmlns:a16="http://schemas.microsoft.com/office/drawing/2014/main" id="{01BD6625-A885-C0C2-7429-F3F3299DA304}"/>
              </a:ext>
            </a:extLst>
          </p:cNvPr>
          <p:cNvSpPr/>
          <p:nvPr/>
        </p:nvSpPr>
        <p:spPr>
          <a:xfrm>
            <a:off x="120724" y="5678527"/>
            <a:ext cx="2333227" cy="8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3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 Black" panose="00000A00000000000000" pitchFamily="2" charset="0"/>
                <a:cs typeface="Arial"/>
                <a:sym typeface="Arial"/>
              </a:rPr>
              <a:t>R$ </a:t>
            </a:r>
            <a:r>
              <a:rPr lang="pt-BR" sz="3200" b="1" kern="0" dirty="0">
                <a:solidFill>
                  <a:srgbClr val="FFC000"/>
                </a:solidFill>
                <a:latin typeface="Montserrat Black" panose="00000A00000000000000" pitchFamily="2" charset="0"/>
                <a:cs typeface="Arial"/>
                <a:sym typeface="Arial"/>
              </a:rPr>
              <a:t>5</a:t>
            </a:r>
            <a:r>
              <a:rPr kumimoji="0" lang="pt-BR" sz="3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 Black" panose="00000A00000000000000" pitchFamily="2" charset="0"/>
                <a:cs typeface="Arial"/>
                <a:sym typeface="Arial"/>
              </a:rPr>
              <a:t>,1 </a:t>
            </a:r>
            <a:r>
              <a:rPr lang="pt-BR" sz="3200" b="1" kern="0" dirty="0">
                <a:solidFill>
                  <a:srgbClr val="FFC000"/>
                </a:solidFill>
                <a:latin typeface="Montserrat Black" panose="00000A00000000000000" pitchFamily="2" charset="0"/>
                <a:cs typeface="Arial"/>
                <a:sym typeface="Arial"/>
              </a:rPr>
              <a:t>bilhões</a:t>
            </a:r>
            <a:endParaRPr kumimoji="0" lang="pt-BR" sz="32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ntserrat Black" panose="00000A00000000000000" pitchFamily="2" charset="0"/>
              <a:cs typeface="Arial"/>
              <a:sym typeface="Arial"/>
            </a:endParaRPr>
          </a:p>
        </p:txBody>
      </p:sp>
      <p:sp>
        <p:nvSpPr>
          <p:cNvPr id="12" name="Retângulo: Cantos Diagonais Arredondados 11">
            <a:extLst>
              <a:ext uri="{FF2B5EF4-FFF2-40B4-BE49-F238E27FC236}">
                <a16:creationId xmlns:a16="http://schemas.microsoft.com/office/drawing/2014/main" id="{244B3D27-F735-6949-F7A5-CB73315955FC}"/>
              </a:ext>
            </a:extLst>
          </p:cNvPr>
          <p:cNvSpPr/>
          <p:nvPr/>
        </p:nvSpPr>
        <p:spPr>
          <a:xfrm>
            <a:off x="9529982" y="5471551"/>
            <a:ext cx="2407126" cy="1245116"/>
          </a:xfrm>
          <a:prstGeom prst="round2DiagRect">
            <a:avLst>
              <a:gd name="adj1" fmla="val 19843"/>
              <a:gd name="adj2" fmla="val 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pt-BR" sz="1400" kern="0" dirty="0">
              <a:solidFill>
                <a:srgbClr val="FFFFFF">
                  <a:alpha val="78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  <a:sym typeface="Arial"/>
            </a:endParaRPr>
          </a:p>
        </p:txBody>
      </p:sp>
      <p:sp>
        <p:nvSpPr>
          <p:cNvPr id="13" name="Google Shape;409;p25">
            <a:extLst>
              <a:ext uri="{FF2B5EF4-FFF2-40B4-BE49-F238E27FC236}">
                <a16:creationId xmlns:a16="http://schemas.microsoft.com/office/drawing/2014/main" id="{3EF4F3DD-B3F8-E8DD-11EC-42759B0A399F}"/>
              </a:ext>
            </a:extLst>
          </p:cNvPr>
          <p:cNvSpPr/>
          <p:nvPr/>
        </p:nvSpPr>
        <p:spPr>
          <a:xfrm>
            <a:off x="9637610" y="5676590"/>
            <a:ext cx="2299498" cy="835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3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 Black" panose="00000A00000000000000" pitchFamily="2" charset="0"/>
                <a:cs typeface="Arial"/>
                <a:sym typeface="Arial"/>
              </a:rPr>
              <a:t>R$ </a:t>
            </a:r>
            <a:r>
              <a:rPr lang="pt-BR" sz="3200" b="1" kern="0" dirty="0">
                <a:solidFill>
                  <a:srgbClr val="FFC000"/>
                </a:solidFill>
                <a:latin typeface="Montserrat Black" panose="00000A00000000000000" pitchFamily="2" charset="0"/>
                <a:cs typeface="Arial"/>
                <a:sym typeface="Arial"/>
              </a:rPr>
              <a:t>4</a:t>
            </a:r>
            <a:r>
              <a:rPr kumimoji="0" lang="pt-BR" sz="3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 Black" panose="00000A00000000000000" pitchFamily="2" charset="0"/>
                <a:cs typeface="Arial"/>
                <a:sym typeface="Arial"/>
              </a:rPr>
              <a:t>,6 </a:t>
            </a:r>
            <a:r>
              <a:rPr lang="pt-BR" sz="3200" b="1" kern="0" dirty="0">
                <a:solidFill>
                  <a:srgbClr val="FFC000"/>
                </a:solidFill>
                <a:latin typeface="Montserrat Black" panose="00000A00000000000000" pitchFamily="2" charset="0"/>
                <a:cs typeface="Arial"/>
                <a:sym typeface="Arial"/>
              </a:rPr>
              <a:t>bilhões</a:t>
            </a:r>
            <a:endParaRPr kumimoji="0" lang="pt-BR" sz="32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ntserrat Black" panose="00000A00000000000000" pitchFamily="2" charset="0"/>
              <a:cs typeface="Arial"/>
              <a:sym typeface="Arial"/>
            </a:endParaRPr>
          </a:p>
        </p:txBody>
      </p:sp>
      <p:graphicFrame>
        <p:nvGraphicFramePr>
          <p:cNvPr id="14" name="Diagrama 13">
            <a:extLst>
              <a:ext uri="{FF2B5EF4-FFF2-40B4-BE49-F238E27FC236}">
                <a16:creationId xmlns:a16="http://schemas.microsoft.com/office/drawing/2014/main" id="{324AC217-73C6-6928-8B7D-44F41A3129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5905729"/>
              </p:ext>
            </p:extLst>
          </p:nvPr>
        </p:nvGraphicFramePr>
        <p:xfrm>
          <a:off x="221198" y="1252728"/>
          <a:ext cx="11970802" cy="4448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tângulo: Cantos Diagonais Arredondados 4">
            <a:extLst>
              <a:ext uri="{FF2B5EF4-FFF2-40B4-BE49-F238E27FC236}">
                <a16:creationId xmlns:a16="http://schemas.microsoft.com/office/drawing/2014/main" id="{86B1C36B-C07C-76CA-B17A-96CF8389E390}"/>
              </a:ext>
            </a:extLst>
          </p:cNvPr>
          <p:cNvSpPr/>
          <p:nvPr/>
        </p:nvSpPr>
        <p:spPr>
          <a:xfrm>
            <a:off x="3195874" y="5297906"/>
            <a:ext cx="5821378" cy="1466181"/>
          </a:xfrm>
          <a:prstGeom prst="round2DiagRect">
            <a:avLst>
              <a:gd name="adj1" fmla="val 23324"/>
              <a:gd name="adj2" fmla="val 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pt-BR" sz="1400" kern="0" dirty="0">
              <a:solidFill>
                <a:srgbClr val="FFFFFF">
                  <a:alpha val="78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  <a:sym typeface="Arial"/>
            </a:endParaRPr>
          </a:p>
        </p:txBody>
      </p:sp>
      <p:sp>
        <p:nvSpPr>
          <p:cNvPr id="8" name="Google Shape;409;p25">
            <a:extLst>
              <a:ext uri="{FF2B5EF4-FFF2-40B4-BE49-F238E27FC236}">
                <a16:creationId xmlns:a16="http://schemas.microsoft.com/office/drawing/2014/main" id="{DE06E7EF-3D9F-E31D-95FE-88F7B4A9F272}"/>
              </a:ext>
            </a:extLst>
          </p:cNvPr>
          <p:cNvSpPr/>
          <p:nvPr/>
        </p:nvSpPr>
        <p:spPr>
          <a:xfrm>
            <a:off x="2683144" y="5580376"/>
            <a:ext cx="6699574" cy="8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pt-BR" sz="3200" b="1" kern="0" dirty="0">
                <a:solidFill>
                  <a:schemeClr val="bg1"/>
                </a:solidFill>
                <a:latin typeface="Montserrat Black" panose="00000A00000000000000" pitchFamily="2" charset="0"/>
                <a:cs typeface="Arial"/>
                <a:sym typeface="Arial"/>
              </a:rPr>
              <a:t>O impacto total chega 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pt-BR" sz="3200" b="1" kern="0" dirty="0">
                <a:solidFill>
                  <a:srgbClr val="FFC000"/>
                </a:solidFill>
                <a:latin typeface="Montserrat Black" panose="00000A00000000000000" pitchFamily="2" charset="0"/>
                <a:cs typeface="Arial"/>
                <a:sym typeface="Arial"/>
              </a:rPr>
              <a:t>R$ 9,7 bilhões/ano</a:t>
            </a:r>
            <a:r>
              <a:rPr lang="pt-BR" sz="3200" b="1" kern="0" dirty="0">
                <a:solidFill>
                  <a:schemeClr val="bg1"/>
                </a:solidFill>
                <a:latin typeface="Montserrat Black" panose="00000A00000000000000" pitchFamily="2" charset="0"/>
                <a:cs typeface="Arial"/>
                <a:sym typeface="Arial"/>
              </a:rPr>
              <a:t> sem a compensação</a:t>
            </a:r>
            <a:endParaRPr kumimoji="0" lang="pt-BR" sz="3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 Black" panose="00000A00000000000000" pitchFamily="2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51835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A058D0-4DD1-6622-FF22-F4A5ACA5C0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: Cantos Diagonais Arredondados 23">
            <a:extLst>
              <a:ext uri="{FF2B5EF4-FFF2-40B4-BE49-F238E27FC236}">
                <a16:creationId xmlns:a16="http://schemas.microsoft.com/office/drawing/2014/main" id="{5937487E-FDC3-BD97-782F-6AE1572866F9}"/>
              </a:ext>
            </a:extLst>
          </p:cNvPr>
          <p:cNvSpPr/>
          <p:nvPr/>
        </p:nvSpPr>
        <p:spPr>
          <a:xfrm>
            <a:off x="-443619" y="-262550"/>
            <a:ext cx="13190898" cy="7405734"/>
          </a:xfrm>
          <a:prstGeom prst="round2DiagRect">
            <a:avLst>
              <a:gd name="adj1" fmla="val 12532"/>
              <a:gd name="adj2" fmla="val 0"/>
            </a:avLst>
          </a:prstGeom>
          <a:solidFill>
            <a:srgbClr val="013A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78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25" name="Google Shape;409;p25">
            <a:extLst>
              <a:ext uri="{FF2B5EF4-FFF2-40B4-BE49-F238E27FC236}">
                <a16:creationId xmlns:a16="http://schemas.microsoft.com/office/drawing/2014/main" id="{DFF23C99-C3B5-A5AF-F3A1-93E2F97643B1}"/>
              </a:ext>
            </a:extLst>
          </p:cNvPr>
          <p:cNvSpPr/>
          <p:nvPr/>
        </p:nvSpPr>
        <p:spPr>
          <a:xfrm>
            <a:off x="307818" y="1231271"/>
            <a:ext cx="11316832" cy="4146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pt-BR" sz="3200" dirty="0">
                <a:solidFill>
                  <a:schemeClr val="bg1"/>
                </a:solidFill>
              </a:rPr>
              <a:t>Art. 158. </a:t>
            </a:r>
            <a:r>
              <a:rPr lang="pt-BR" sz="3200" b="1" dirty="0">
                <a:solidFill>
                  <a:schemeClr val="bg1"/>
                </a:solidFill>
              </a:rPr>
              <a:t>Pertencem</a:t>
            </a:r>
            <a:r>
              <a:rPr lang="pt-BR" sz="3200" dirty="0">
                <a:solidFill>
                  <a:schemeClr val="bg1"/>
                </a:solidFill>
              </a:rPr>
              <a:t> aos </a:t>
            </a:r>
            <a:r>
              <a:rPr lang="pt-BR" sz="3200" b="1" dirty="0">
                <a:solidFill>
                  <a:schemeClr val="bg1"/>
                </a:solidFill>
              </a:rPr>
              <a:t>Municípios</a:t>
            </a:r>
            <a:r>
              <a:rPr lang="pt-BR" sz="3200" dirty="0">
                <a:solidFill>
                  <a:schemeClr val="bg1"/>
                </a:solidFill>
              </a:rPr>
              <a:t>:</a:t>
            </a:r>
          </a:p>
          <a:p>
            <a:endParaRPr lang="pt-BR" sz="3200" dirty="0">
              <a:solidFill>
                <a:schemeClr val="bg1"/>
              </a:solidFill>
            </a:endParaRPr>
          </a:p>
          <a:p>
            <a:r>
              <a:rPr lang="pt-BR" sz="3200" dirty="0" err="1">
                <a:solidFill>
                  <a:schemeClr val="bg1"/>
                </a:solidFill>
              </a:rPr>
              <a:t>I</a:t>
            </a:r>
            <a:r>
              <a:rPr lang="pt-BR" sz="3200" dirty="0">
                <a:solidFill>
                  <a:schemeClr val="bg1"/>
                </a:solidFill>
              </a:rPr>
              <a:t> - o produto da arrecadação do imposto da União sobre </a:t>
            </a:r>
            <a:r>
              <a:rPr lang="pt-BR" sz="3200" dirty="0">
                <a:solidFill>
                  <a:srgbClr val="FFC000"/>
                </a:solidFill>
              </a:rPr>
              <a:t>renda</a:t>
            </a:r>
            <a:r>
              <a:rPr lang="pt-BR" sz="3200" dirty="0">
                <a:solidFill>
                  <a:schemeClr val="bg1"/>
                </a:solidFill>
              </a:rPr>
              <a:t> e proventos de qualquer natureza, </a:t>
            </a:r>
            <a:r>
              <a:rPr lang="pt-BR" sz="3200" dirty="0">
                <a:solidFill>
                  <a:srgbClr val="FFC000"/>
                </a:solidFill>
              </a:rPr>
              <a:t>incidente na fonte, sobre rendimentos pagos, a qualquer título, por eles, suas autarquias e pelas fundações que instituírem e mantiverem</a:t>
            </a:r>
            <a:r>
              <a:rPr lang="pt-BR" sz="3200" dirty="0">
                <a:solidFill>
                  <a:schemeClr val="bg1"/>
                </a:solidFill>
              </a:rPr>
              <a:t>;</a:t>
            </a:r>
            <a:endParaRPr kumimoji="0" lang="pt-BR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5" name="Imagem 4" descr="Logotipo&#10;&#10;O conteúdo gerado por IA pode estar incorreto.">
            <a:extLst>
              <a:ext uri="{FF2B5EF4-FFF2-40B4-BE49-F238E27FC236}">
                <a16:creationId xmlns:a16="http://schemas.microsoft.com/office/drawing/2014/main" id="{EAAB6F75-A963-0821-D3C2-A20387B6D7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884" y="95697"/>
            <a:ext cx="2238263" cy="99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471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2C9A5-2975-8239-D871-12FA9D94C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: Cantos Diagonais Arredondados 23">
            <a:extLst>
              <a:ext uri="{FF2B5EF4-FFF2-40B4-BE49-F238E27FC236}">
                <a16:creationId xmlns:a16="http://schemas.microsoft.com/office/drawing/2014/main" id="{8F6F2FB7-6E19-FA92-41BF-854C48036CF7}"/>
              </a:ext>
            </a:extLst>
          </p:cNvPr>
          <p:cNvSpPr/>
          <p:nvPr/>
        </p:nvSpPr>
        <p:spPr>
          <a:xfrm>
            <a:off x="-443619" y="-262550"/>
            <a:ext cx="13190898" cy="7405734"/>
          </a:xfrm>
          <a:prstGeom prst="round2DiagRect">
            <a:avLst>
              <a:gd name="adj1" fmla="val 12532"/>
              <a:gd name="adj2" fmla="val 0"/>
            </a:avLst>
          </a:prstGeom>
          <a:solidFill>
            <a:srgbClr val="013A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78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25" name="Google Shape;409;p25">
            <a:extLst>
              <a:ext uri="{FF2B5EF4-FFF2-40B4-BE49-F238E27FC236}">
                <a16:creationId xmlns:a16="http://schemas.microsoft.com/office/drawing/2014/main" id="{41895886-8B7D-BEB0-55B3-8A366CB7F589}"/>
              </a:ext>
            </a:extLst>
          </p:cNvPr>
          <p:cNvSpPr/>
          <p:nvPr/>
        </p:nvSpPr>
        <p:spPr>
          <a:xfrm>
            <a:off x="307818" y="1231271"/>
            <a:ext cx="11316832" cy="5531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pt-BR" sz="3200" dirty="0">
                <a:solidFill>
                  <a:schemeClr val="bg1"/>
                </a:solidFill>
              </a:rPr>
              <a:t>Tema STF 1130</a:t>
            </a:r>
          </a:p>
          <a:p>
            <a:endParaRPr lang="pt-BR" sz="3200" dirty="0">
              <a:solidFill>
                <a:schemeClr val="bg1"/>
              </a:solidFill>
            </a:endParaRPr>
          </a:p>
          <a:p>
            <a:r>
              <a:rPr lang="pt-BR" sz="3200" dirty="0">
                <a:solidFill>
                  <a:schemeClr val="bg1"/>
                </a:solidFill>
              </a:rPr>
              <a:t>MIN. ALEXANDRE DE MORAES, 2021.</a:t>
            </a:r>
          </a:p>
          <a:p>
            <a:endParaRPr lang="pt-BR" sz="3200" dirty="0">
              <a:solidFill>
                <a:schemeClr val="bg1"/>
              </a:solidFill>
            </a:endParaRPr>
          </a:p>
          <a:p>
            <a:r>
              <a:rPr lang="pt-BR" sz="3200" dirty="0">
                <a:solidFill>
                  <a:schemeClr val="bg1"/>
                </a:solidFill>
              </a:rPr>
              <a:t>A tese de repercussão geral fixada foi a seguinte: “Pertence ao município, aos estados e ao Distrito Federal a titularidade das receitas arrecadadas a título de Imposto de Renda retido na fonte incidente sobre valores pagos por eles, suas autarquias e fundações a pessoas físicas ou jurídicas contratadas para a prestação de bens ou serviços, conforme disposto nos artigos 158, </a:t>
            </a:r>
            <a:r>
              <a:rPr lang="pt-BR" sz="3200" dirty="0" err="1">
                <a:solidFill>
                  <a:schemeClr val="bg1"/>
                </a:solidFill>
              </a:rPr>
              <a:t>I</a:t>
            </a:r>
            <a:r>
              <a:rPr lang="pt-BR" sz="3200" dirty="0">
                <a:solidFill>
                  <a:schemeClr val="bg1"/>
                </a:solidFill>
              </a:rPr>
              <a:t>, e 157, </a:t>
            </a:r>
            <a:r>
              <a:rPr lang="pt-BR" sz="3200" dirty="0" err="1">
                <a:solidFill>
                  <a:schemeClr val="bg1"/>
                </a:solidFill>
              </a:rPr>
              <a:t>I</a:t>
            </a:r>
            <a:r>
              <a:rPr lang="pt-BR" sz="3200" dirty="0">
                <a:solidFill>
                  <a:schemeClr val="bg1"/>
                </a:solidFill>
              </a:rPr>
              <a:t>, da Constituição Federal.”</a:t>
            </a:r>
          </a:p>
        </p:txBody>
      </p:sp>
      <p:pic>
        <p:nvPicPr>
          <p:cNvPr id="5" name="Imagem 4" descr="Logotipo&#10;&#10;O conteúdo gerado por IA pode estar incorreto.">
            <a:extLst>
              <a:ext uri="{FF2B5EF4-FFF2-40B4-BE49-F238E27FC236}">
                <a16:creationId xmlns:a16="http://schemas.microsoft.com/office/drawing/2014/main" id="{E7CCD3EE-EAD8-D820-F0B7-590E9C414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884" y="95697"/>
            <a:ext cx="2238263" cy="99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5813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A86DE5-2CA9-429B-CEF2-180A6EB1C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52CD0A34-66D0-A0DF-D1E3-7F50755010A2}"/>
              </a:ext>
            </a:extLst>
          </p:cNvPr>
          <p:cNvSpPr txBox="1"/>
          <p:nvPr/>
        </p:nvSpPr>
        <p:spPr>
          <a:xfrm>
            <a:off x="130664" y="355998"/>
            <a:ext cx="8534400" cy="695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720"/>
              </a:lnSpc>
            </a:pPr>
            <a:r>
              <a:rPr lang="pt-BR" sz="4400" b="1" spc="-6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Estimativa de impacto</a:t>
            </a:r>
          </a:p>
        </p:txBody>
      </p:sp>
      <p:sp>
        <p:nvSpPr>
          <p:cNvPr id="6" name="Google Shape;411;p25">
            <a:extLst>
              <a:ext uri="{FF2B5EF4-FFF2-40B4-BE49-F238E27FC236}">
                <a16:creationId xmlns:a16="http://schemas.microsoft.com/office/drawing/2014/main" id="{55227131-8E83-6AE7-FA96-3BE13C1DCB18}"/>
              </a:ext>
            </a:extLst>
          </p:cNvPr>
          <p:cNvSpPr/>
          <p:nvPr/>
        </p:nvSpPr>
        <p:spPr>
          <a:xfrm>
            <a:off x="775593" y="3626597"/>
            <a:ext cx="6136496" cy="146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oogle Shape;411;p25">
            <a:extLst>
              <a:ext uri="{FF2B5EF4-FFF2-40B4-BE49-F238E27FC236}">
                <a16:creationId xmlns:a16="http://schemas.microsoft.com/office/drawing/2014/main" id="{7331181C-0A28-5253-7433-203E95C81522}"/>
              </a:ext>
            </a:extLst>
          </p:cNvPr>
          <p:cNvSpPr/>
          <p:nvPr/>
        </p:nvSpPr>
        <p:spPr>
          <a:xfrm>
            <a:off x="775592" y="5105069"/>
            <a:ext cx="6136496" cy="129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oogle Shape;411;p25">
            <a:extLst>
              <a:ext uri="{FF2B5EF4-FFF2-40B4-BE49-F238E27FC236}">
                <a16:creationId xmlns:a16="http://schemas.microsoft.com/office/drawing/2014/main" id="{82B30A59-D6E1-1BDA-F64D-6C9F67D3812D}"/>
              </a:ext>
            </a:extLst>
          </p:cNvPr>
          <p:cNvSpPr/>
          <p:nvPr/>
        </p:nvSpPr>
        <p:spPr>
          <a:xfrm>
            <a:off x="877783" y="2695449"/>
            <a:ext cx="6025162" cy="1412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Google Shape;411;p25">
            <a:extLst>
              <a:ext uri="{FF2B5EF4-FFF2-40B4-BE49-F238E27FC236}">
                <a16:creationId xmlns:a16="http://schemas.microsoft.com/office/drawing/2014/main" id="{8450C097-86A8-A665-4DE3-DEF6A5B1B28A}"/>
              </a:ext>
            </a:extLst>
          </p:cNvPr>
          <p:cNvSpPr/>
          <p:nvPr/>
        </p:nvSpPr>
        <p:spPr>
          <a:xfrm>
            <a:off x="877782" y="4167585"/>
            <a:ext cx="6025162" cy="1245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2E6B74B-32C5-D920-6EF9-85D27EBEF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958" y="1558290"/>
            <a:ext cx="9574530" cy="494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2442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8C2DAE-BE63-DEF0-51FF-A412BD8045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EA84D0F8-17FD-A231-E92A-C351BFBEE88D}"/>
              </a:ext>
            </a:extLst>
          </p:cNvPr>
          <p:cNvSpPr/>
          <p:nvPr/>
        </p:nvSpPr>
        <p:spPr>
          <a:xfrm>
            <a:off x="0" y="0"/>
            <a:ext cx="12192000" cy="1095504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B94A5B9B-B4C4-4867-6BAE-9685C2CCD3CC}"/>
              </a:ext>
            </a:extLst>
          </p:cNvPr>
          <p:cNvSpPr txBox="1"/>
          <p:nvPr/>
        </p:nvSpPr>
        <p:spPr>
          <a:xfrm>
            <a:off x="94650" y="238979"/>
            <a:ext cx="96247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5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Black" panose="00000A00000000000000" pitchFamily="2" charset="0"/>
                <a:ea typeface="+mn-ea"/>
                <a:cs typeface="+mn-cs"/>
              </a:rPr>
              <a:t>A situação fiscal dos Municípios em 2024</a:t>
            </a:r>
          </a:p>
        </p:txBody>
      </p:sp>
      <p:pic>
        <p:nvPicPr>
          <p:cNvPr id="11" name="Google Shape;78;p1" descr="Logotipo&#10;&#10;Descrição gerada automaticamente">
            <a:extLst>
              <a:ext uri="{FF2B5EF4-FFF2-40B4-BE49-F238E27FC236}">
                <a16:creationId xmlns:a16="http://schemas.microsoft.com/office/drawing/2014/main" id="{1DF250DC-A1CF-7512-7C6E-E53F9DF1043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15056" y="61774"/>
            <a:ext cx="2211013" cy="98267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EC59B180-DCAD-FAA9-4590-5404E0876D82}"/>
              </a:ext>
            </a:extLst>
          </p:cNvPr>
          <p:cNvSpPr txBox="1"/>
          <p:nvPr/>
        </p:nvSpPr>
        <p:spPr>
          <a:xfrm>
            <a:off x="4176075" y="1462599"/>
            <a:ext cx="7475455" cy="2247424"/>
          </a:xfrm>
          <a:prstGeom prst="roundRect">
            <a:avLst/>
          </a:prstGeom>
          <a:solidFill>
            <a:srgbClr val="013A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Black" panose="00000A00000000000000" pitchFamily="2" charset="0"/>
                <a:ea typeface="+mn-ea"/>
                <a:cs typeface="+mn-cs"/>
              </a:rPr>
              <a:t>Em 2024, aproximadamente 5 a cada 10 cidades estavam com as contas no vermelho. </a:t>
            </a:r>
            <a:r>
              <a:rPr kumimoji="0" lang="pt-BR" alt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 Black" panose="00000A00000000000000" pitchFamily="2" charset="0"/>
                <a:ea typeface="MS PGothic" panose="020B0600070205080204" pitchFamily="34" charset="-128"/>
                <a:cs typeface="Arial"/>
              </a:rPr>
              <a:t>A arrecadação foi insuficiente para pagar as despesas</a:t>
            </a:r>
          </a:p>
        </p:txBody>
      </p:sp>
      <p:sp>
        <p:nvSpPr>
          <p:cNvPr id="4" name="Fluxograma: Processo Alternativo 3">
            <a:extLst>
              <a:ext uri="{FF2B5EF4-FFF2-40B4-BE49-F238E27FC236}">
                <a16:creationId xmlns:a16="http://schemas.microsoft.com/office/drawing/2014/main" id="{74B025D1-5D69-21E2-4296-DB4095E289CF}"/>
              </a:ext>
            </a:extLst>
          </p:cNvPr>
          <p:cNvSpPr/>
          <p:nvPr/>
        </p:nvSpPr>
        <p:spPr>
          <a:xfrm>
            <a:off x="2906884" y="4232635"/>
            <a:ext cx="7076102" cy="2167297"/>
          </a:xfrm>
          <a:prstGeom prst="flowChartAlternateProcess">
            <a:avLst/>
          </a:prstGeom>
          <a:solidFill>
            <a:srgbClr val="013A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Black" panose="00000A00000000000000" pitchFamily="2" charset="0"/>
                <a:ea typeface="+mn-ea"/>
                <a:cs typeface="+mn-cs"/>
              </a:rPr>
              <a:t>Cidades com grande dependência de 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 Black" panose="00000A00000000000000" pitchFamily="2" charset="0"/>
                <a:ea typeface="MS PGothic" panose="020B0600070205080204" pitchFamily="34" charset="-128"/>
                <a:cs typeface="Arial"/>
              </a:rPr>
              <a:t>ICMS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Black" panose="00000A00000000000000" pitchFamily="2" charset="0"/>
                <a:ea typeface="+mn-ea"/>
                <a:cs typeface="+mn-cs"/>
              </a:rPr>
              <a:t> e 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 Black" panose="00000A00000000000000" pitchFamily="2" charset="0"/>
                <a:ea typeface="MS PGothic" panose="020B0600070205080204" pitchFamily="34" charset="-128"/>
                <a:cs typeface="Arial"/>
              </a:rPr>
              <a:t>FPM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Black" panose="00000A00000000000000" pitchFamily="2" charset="0"/>
                <a:ea typeface="+mn-ea"/>
                <a:cs typeface="+mn-cs"/>
              </a:rPr>
              <a:t> devem acompanhar muito de perto a evolução dos repasses em 2025</a:t>
            </a:r>
          </a:p>
        </p:txBody>
      </p:sp>
      <p:pic>
        <p:nvPicPr>
          <p:cNvPr id="2" name="Imagem 1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9A61488F-50DA-9E66-EAEE-F7867210AE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55948" y="3925455"/>
            <a:ext cx="4483011" cy="3200870"/>
          </a:xfrm>
          <a:prstGeom prst="rect">
            <a:avLst/>
          </a:prstGeom>
        </p:spPr>
      </p:pic>
      <p:pic>
        <p:nvPicPr>
          <p:cNvPr id="8" name="Imagem 7" descr="Desenho de uma pessoa&#10;&#10;Descrição gerada automaticamente com confiança média">
            <a:extLst>
              <a:ext uri="{FF2B5EF4-FFF2-40B4-BE49-F238E27FC236}">
                <a16:creationId xmlns:a16="http://schemas.microsoft.com/office/drawing/2014/main" id="{8C3429AF-A535-565A-82B5-68F5939C72D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6566" y="2511290"/>
            <a:ext cx="4579752" cy="4768916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5C16CA52-F93B-D9BA-82DE-79A9C539FAD3}"/>
              </a:ext>
            </a:extLst>
          </p:cNvPr>
          <p:cNvSpPr txBox="1"/>
          <p:nvPr/>
        </p:nvSpPr>
        <p:spPr>
          <a:xfrm>
            <a:off x="830783" y="3710022"/>
            <a:ext cx="2698152" cy="374571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 Black" panose="00000A00000000000000" pitchFamily="2" charset="0"/>
                <a:ea typeface="+mn-ea"/>
                <a:cs typeface="Arial" panose="020B0604020202020204" pitchFamily="34" charset="0"/>
              </a:rPr>
              <a:t>Fonte: STN</a:t>
            </a:r>
            <a:endParaRPr kumimoji="0" lang="pt-BR" altLang="pt-BR" sz="4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ontserrat Black" panose="00000A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790F0C5-C6B6-A5A3-8D8B-8D80C92512F5}"/>
              </a:ext>
            </a:extLst>
          </p:cNvPr>
          <p:cNvSpPr txBox="1"/>
          <p:nvPr/>
        </p:nvSpPr>
        <p:spPr>
          <a:xfrm>
            <a:off x="310626" y="1462598"/>
            <a:ext cx="3629418" cy="2247424"/>
          </a:xfrm>
          <a:prstGeom prst="round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Black" panose="00000A00000000000000" pitchFamily="2" charset="0"/>
                <a:ea typeface="+mn-ea"/>
                <a:cs typeface="Arial" panose="020B0604020202020204" pitchFamily="34" charset="0"/>
              </a:rPr>
              <a:t>54% das cidades no vermelho</a:t>
            </a:r>
            <a:endParaRPr kumimoji="0" lang="pt-BR" altLang="pt-BR" sz="4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Black" panose="00000A00000000000000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4807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BEC829-457C-E72A-2DBA-A5C3C65AC5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B02C85B8-E3F8-F761-DD26-C49EC063C7D0}"/>
              </a:ext>
            </a:extLst>
          </p:cNvPr>
          <p:cNvSpPr/>
          <p:nvPr/>
        </p:nvSpPr>
        <p:spPr>
          <a:xfrm>
            <a:off x="0" y="0"/>
            <a:ext cx="12192000" cy="1095504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EA5A9716-F657-9BAE-5DDC-430B7F324148}"/>
              </a:ext>
            </a:extLst>
          </p:cNvPr>
          <p:cNvSpPr txBox="1"/>
          <p:nvPr/>
        </p:nvSpPr>
        <p:spPr>
          <a:xfrm>
            <a:off x="94650" y="238979"/>
            <a:ext cx="96247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5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Black" panose="00000A00000000000000" pitchFamily="2" charset="0"/>
                <a:ea typeface="+mn-ea"/>
                <a:cs typeface="+mn-cs"/>
              </a:rPr>
              <a:t>A situação fiscal dos Municípios em 2025:</a:t>
            </a:r>
          </a:p>
        </p:txBody>
      </p:sp>
      <p:pic>
        <p:nvPicPr>
          <p:cNvPr id="11" name="Google Shape;78;p1" descr="Logotipo&#10;&#10;Descrição gerada automaticamente">
            <a:extLst>
              <a:ext uri="{FF2B5EF4-FFF2-40B4-BE49-F238E27FC236}">
                <a16:creationId xmlns:a16="http://schemas.microsoft.com/office/drawing/2014/main" id="{7F929034-7784-F6F0-3202-89FB0CE8270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15056" y="61774"/>
            <a:ext cx="2211013" cy="98267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43EC9374-9F76-3974-1B40-CAEC5812A1F5}"/>
              </a:ext>
            </a:extLst>
          </p:cNvPr>
          <p:cNvSpPr txBox="1"/>
          <p:nvPr/>
        </p:nvSpPr>
        <p:spPr>
          <a:xfrm>
            <a:off x="3999345" y="1549771"/>
            <a:ext cx="7826724" cy="1355293"/>
          </a:xfrm>
          <a:prstGeom prst="roundRect">
            <a:avLst/>
          </a:prstGeom>
          <a:solidFill>
            <a:srgbClr val="013A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lack" panose="00000A00000000000000" pitchFamily="2" charset="0"/>
                <a:ea typeface="MS PGothic" panose="020B0600070205080204" pitchFamily="34" charset="-128"/>
                <a:cs typeface="Arial"/>
              </a:rPr>
              <a:t>Em 2025, os Municípios precisaram </a:t>
            </a:r>
            <a:r>
              <a:rPr kumimoji="0" lang="pt-BR" alt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 Black" panose="00000A00000000000000" pitchFamily="2" charset="0"/>
                <a:ea typeface="MS PGothic" panose="020B0600070205080204" pitchFamily="34" charset="-128"/>
                <a:cs typeface="Arial"/>
              </a:rPr>
              <a:t>realizar cortes nas contas públicas ou contenção de gastos públicos</a:t>
            </a:r>
            <a:r>
              <a:rPr kumimoji="0" lang="pt-BR" alt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lack" panose="00000A00000000000000" pitchFamily="2" charset="0"/>
                <a:ea typeface="MS PGothic" panose="020B0600070205080204" pitchFamily="34" charset="-128"/>
                <a:cs typeface="Arial"/>
              </a:rPr>
              <a:t> 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45D66976-A1ED-BA1F-8058-B65F3C8BEB68}"/>
              </a:ext>
            </a:extLst>
          </p:cNvPr>
          <p:cNvSpPr txBox="1"/>
          <p:nvPr/>
        </p:nvSpPr>
        <p:spPr>
          <a:xfrm>
            <a:off x="218262" y="1524257"/>
            <a:ext cx="3629418" cy="4315897"/>
          </a:xfrm>
          <a:prstGeom prst="round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Black" panose="00000A00000000000000" pitchFamily="2" charset="0"/>
                <a:ea typeface="+mn-ea"/>
                <a:cs typeface="Arial" panose="020B0604020202020204" pitchFamily="34" charset="0"/>
              </a:rPr>
              <a:t>20% das cidades já estão no vermelho neste 1º semestre</a:t>
            </a:r>
            <a:endParaRPr kumimoji="0" lang="pt-BR" altLang="pt-BR" sz="4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Black" panose="00000A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95C8395-18A6-E3DE-020E-3D00246C26B1}"/>
              </a:ext>
            </a:extLst>
          </p:cNvPr>
          <p:cNvSpPr txBox="1"/>
          <p:nvPr/>
        </p:nvSpPr>
        <p:spPr>
          <a:xfrm>
            <a:off x="3999345" y="2982248"/>
            <a:ext cx="7826724" cy="893504"/>
          </a:xfrm>
          <a:prstGeom prst="roundRect">
            <a:avLst>
              <a:gd name="adj" fmla="val 16077"/>
            </a:avLst>
          </a:prstGeom>
          <a:solidFill>
            <a:srgbClr val="013A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alt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lack" panose="00000A00000000000000" pitchFamily="2" charset="0"/>
                <a:ea typeface="MS PGothic" panose="020B0600070205080204" pitchFamily="34" charset="-128"/>
                <a:cs typeface="Arial"/>
              </a:rPr>
              <a:t>Corte de R$ 16 bi em investimentos (-29%)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alt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lack" panose="00000A00000000000000" pitchFamily="2" charset="0"/>
                <a:ea typeface="MS PGothic" panose="020B0600070205080204" pitchFamily="34" charset="-128"/>
                <a:cs typeface="Arial"/>
              </a:rPr>
              <a:t>Contenção do custeio da máquina (+0,7%)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611EC55-A45C-2037-2AD1-DCF13DB3F296}"/>
              </a:ext>
            </a:extLst>
          </p:cNvPr>
          <p:cNvSpPr txBox="1"/>
          <p:nvPr/>
        </p:nvSpPr>
        <p:spPr>
          <a:xfrm>
            <a:off x="3999345" y="3952936"/>
            <a:ext cx="7826724" cy="893504"/>
          </a:xfrm>
          <a:prstGeom prst="roundRect">
            <a:avLst>
              <a:gd name="adj" fmla="val 16077"/>
            </a:avLst>
          </a:prstGeom>
          <a:solidFill>
            <a:srgbClr val="013A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 Black" panose="00000A00000000000000" pitchFamily="2" charset="0"/>
                <a:ea typeface="MS PGothic" panose="020B0600070205080204" pitchFamily="34" charset="-128"/>
                <a:cs typeface="Arial"/>
              </a:rPr>
              <a:t>Mesmo com esses esforços, a situação fiscal preocupa para o final do ano!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2DBEF60-BC79-69DD-7761-5EECC96DD790}"/>
              </a:ext>
            </a:extLst>
          </p:cNvPr>
          <p:cNvSpPr txBox="1"/>
          <p:nvPr/>
        </p:nvSpPr>
        <p:spPr>
          <a:xfrm>
            <a:off x="555180" y="5754981"/>
            <a:ext cx="2955581" cy="374571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 Black" panose="00000A00000000000000" pitchFamily="2" charset="0"/>
                <a:ea typeface="+mn-ea"/>
                <a:cs typeface="Arial" panose="020B0604020202020204" pitchFamily="34" charset="0"/>
              </a:rPr>
              <a:t>Fonte: STN</a:t>
            </a:r>
            <a:endParaRPr kumimoji="0" lang="pt-BR" altLang="pt-BR" sz="4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ontserrat Black" panose="00000A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A1CBD04-8A2A-2FF5-46A5-90051543F7D6}"/>
              </a:ext>
            </a:extLst>
          </p:cNvPr>
          <p:cNvSpPr txBox="1"/>
          <p:nvPr/>
        </p:nvSpPr>
        <p:spPr>
          <a:xfrm>
            <a:off x="3999345" y="5038793"/>
            <a:ext cx="7826724" cy="1580228"/>
          </a:xfrm>
          <a:prstGeom prst="roundRect">
            <a:avLst>
              <a:gd name="adj" fmla="val 16077"/>
            </a:avLst>
          </a:prstGeom>
          <a:solidFill>
            <a:srgbClr val="013A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 Black" panose="00000A00000000000000" pitchFamily="2" charset="0"/>
                <a:ea typeface="MS PGothic" panose="020B0600070205080204" pitchFamily="34" charset="-128"/>
                <a:cs typeface="Arial"/>
              </a:rPr>
              <a:t>A redução de recursos, sem a devida compensação, com a reforma, pode agravar ainda mais a situação fiscal dos Municípios</a:t>
            </a:r>
          </a:p>
        </p:txBody>
      </p:sp>
    </p:spTree>
    <p:extLst>
      <p:ext uri="{BB962C8B-B14F-4D97-AF65-F5344CB8AC3E}">
        <p14:creationId xmlns:p14="http://schemas.microsoft.com/office/powerpoint/2010/main" val="407524600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881</TotalTime>
  <Words>864</Words>
  <Application>Microsoft Macintosh PowerPoint</Application>
  <PresentationFormat>Widescreen</PresentationFormat>
  <Paragraphs>79</Paragraphs>
  <Slides>18</Slides>
  <Notes>5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18</vt:i4>
      </vt:variant>
    </vt:vector>
  </HeadingPairs>
  <TitlesOfParts>
    <vt:vector size="27" baseType="lpstr">
      <vt:lpstr>Aptos</vt:lpstr>
      <vt:lpstr>Arial</vt:lpstr>
      <vt:lpstr>Calibri</vt:lpstr>
      <vt:lpstr>Calibri Light</vt:lpstr>
      <vt:lpstr>Montserrat Black</vt:lpstr>
      <vt:lpstr>Verdana</vt:lpstr>
      <vt:lpstr>Wingdings</vt:lpstr>
      <vt:lpstr>Tema do Office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Eduardo Viana</dc:creator>
  <cp:lastModifiedBy>Paulo Antonio Caliendo V da Silveira</cp:lastModifiedBy>
  <cp:revision>29</cp:revision>
  <dcterms:created xsi:type="dcterms:W3CDTF">2025-07-28T17:38:38Z</dcterms:created>
  <dcterms:modified xsi:type="dcterms:W3CDTF">2025-10-21T13:01:53Z</dcterms:modified>
</cp:coreProperties>
</file>