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9" r:id="rId11"/>
    <p:sldId id="277" r:id="rId12"/>
    <p:sldId id="278" r:id="rId13"/>
    <p:sldId id="259" r:id="rId14"/>
    <p:sldId id="260" r:id="rId15"/>
    <p:sldId id="262" r:id="rId16"/>
    <p:sldId id="263" r:id="rId17"/>
    <p:sldId id="261" r:id="rId18"/>
    <p:sldId id="265" r:id="rId19"/>
    <p:sldId id="264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3633E-17C5-4574-8DBE-19ECB73CC99D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58F99-E712-4520-85AA-9993FC547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6264696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cap="all" spc="800" dirty="0" smtClean="0">
                <a:latin typeface="Arial" pitchFamily="34" charset="0"/>
                <a:cs typeface="Arial" pitchFamily="34" charset="0"/>
              </a:rPr>
              <a:t>Senado Federal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2700" cap="small" dirty="0" smtClean="0">
                <a:latin typeface="Arial" pitchFamily="34" charset="0"/>
                <a:cs typeface="Arial" pitchFamily="34" charset="0"/>
              </a:rPr>
              <a:t>Comissão de Relações Exteriores e </a:t>
            </a:r>
            <a:br>
              <a:rPr lang="pt-BR" sz="2700" cap="small" dirty="0" smtClean="0">
                <a:latin typeface="Arial" pitchFamily="34" charset="0"/>
                <a:cs typeface="Arial" pitchFamily="34" charset="0"/>
              </a:rPr>
            </a:br>
            <a:r>
              <a:rPr lang="pt-BR" sz="2700" cap="small" dirty="0" smtClean="0">
                <a:latin typeface="Arial" pitchFamily="34" charset="0"/>
                <a:cs typeface="Arial" pitchFamily="34" charset="0"/>
              </a:rPr>
              <a:t>Defesa Nacional</a:t>
            </a:r>
            <a:r>
              <a:rPr lang="pt-BR" sz="3600" cap="smal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cap="small" dirty="0" smtClean="0">
                <a:latin typeface="Arial" pitchFamily="34" charset="0"/>
                <a:cs typeface="Arial" pitchFamily="34" charset="0"/>
              </a:rPr>
            </a:br>
            <a:r>
              <a:rPr lang="pt-BR" sz="1300" cap="smal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cap="small" dirty="0">
                <a:latin typeface="Arial" pitchFamily="34" charset="0"/>
                <a:cs typeface="Arial" pitchFamily="34" charset="0"/>
              </a:rPr>
              <a:t/>
            </a:r>
            <a:br>
              <a:rPr lang="pt-BR" sz="3600" cap="small" dirty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pt-BR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Brasil e a </a:t>
            </a:r>
            <a:r>
              <a:rPr lang="pt-BR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ordem internacional: </a:t>
            </a:r>
            <a:br>
              <a:rPr lang="pt-BR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estender pontes </a:t>
            </a:r>
            <a:r>
              <a:rPr lang="pt-BR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ou </a:t>
            </a:r>
            <a:r>
              <a:rPr lang="pt-BR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erguer barreiras?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>
                <a:latin typeface="Arial" pitchFamily="34" charset="0"/>
                <a:cs typeface="Arial" pitchFamily="34" charset="0"/>
              </a:rPr>
            </a:b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Integração e as alianças estratégicas? </a:t>
            </a:r>
            <a:b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900" i="1" spc="4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Multilateralismo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regionalismo ou </a:t>
            </a:r>
            <a:r>
              <a:rPr lang="pt-BR" sz="2900" i="1" spc="4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bilateralismo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pt-BR" sz="2900" i="1" spc="40" dirty="0">
                <a:latin typeface="Arial" pitchFamily="34" charset="0"/>
                <a:cs typeface="Arial" pitchFamily="34" charset="0"/>
              </a:rPr>
              <a:t/>
            </a:r>
            <a:br>
              <a:rPr lang="pt-BR" sz="2900" i="1" spc="40" dirty="0">
                <a:latin typeface="Arial" pitchFamily="34" charset="0"/>
                <a:cs typeface="Arial" pitchFamily="34" charset="0"/>
              </a:rPr>
            </a:br>
            <a:r>
              <a:rPr lang="pt-BR" sz="2900" b="1" i="1" cap="small" spc="4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Opções</a:t>
            </a:r>
            <a:r>
              <a:rPr lang="pt-BR" sz="2900" b="1" i="1" cap="small" spc="4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t-BR" sz="2900" i="1" cap="small" spc="4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900" i="1" cap="small" spc="40" dirty="0" smtClean="0">
                <a:latin typeface="Arial" pitchFamily="34" charset="0"/>
                <a:cs typeface="Arial" pitchFamily="34" charset="0"/>
              </a:rPr>
            </a:br>
            <a:r>
              <a:rPr lang="pt-BR" sz="2900" i="1" cap="small" spc="4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sz="2900" i="1" spc="4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acordos </a:t>
            </a:r>
            <a:r>
              <a:rPr lang="pt-BR" sz="2900" i="1" spc="4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transpacífico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transatlântico, a União Europeia, o Nafta, o </a:t>
            </a:r>
            <a:r>
              <a:rPr lang="pt-BR" sz="2900" i="1" spc="4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Mercosul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pt-BR" sz="2900" i="1" spc="4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Nesse contexto, como ficam </a:t>
            </a:r>
            <a:r>
              <a:rPr lang="pt-BR" sz="2900" i="1" spc="4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países como o Japão, os EUA e a China? </a:t>
            </a:r>
            <a: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</a:t>
            </a:r>
            <a: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13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1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b="1" i="1" spc="6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Eiiti</a:t>
            </a:r>
            <a:r>
              <a:rPr lang="pt-BR" sz="2400" b="1" i="1" spc="6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Sato</a:t>
            </a:r>
            <a:r>
              <a:rPr lang="pt-BR" sz="24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Instituto de Relações Internacionais - UnB</a:t>
            </a:r>
            <a:r>
              <a:rPr lang="pt-BR" sz="3600" cap="smal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cap="small" dirty="0" smtClean="0">
                <a:latin typeface="Arial" pitchFamily="34" charset="0"/>
                <a:cs typeface="Arial" pitchFamily="34" charset="0"/>
              </a:rPr>
            </a:br>
            <a:endParaRPr lang="pt-BR" sz="3600" cap="smal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178698"/>
          </a:xfrm>
        </p:spPr>
        <p:txBody>
          <a:bodyPr>
            <a:noAutofit/>
          </a:bodyPr>
          <a:lstStyle/>
          <a:p>
            <a:pPr algn="l"/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     Precariedade da infraestrutura 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Malha rodoviária em alguns países </a:t>
            </a:r>
            <a:r>
              <a:rPr lang="pt-BR" sz="3200" dirty="0" smtClean="0"/>
              <a:t>(em 1.000 km)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1200" dirty="0" smtClean="0"/>
              <a:t>    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País			  Total		Pavimentado	    %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1200" dirty="0" smtClean="0"/>
              <a:t>    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1" dirty="0" smtClean="0"/>
              <a:t>EUA			6.433,2	    4.149,5		  64,5</a:t>
            </a:r>
            <a:br>
              <a:rPr lang="pt-BR" sz="2800" b="1" dirty="0" smtClean="0"/>
            </a:br>
            <a:r>
              <a:rPr lang="pt-BR" sz="2800" b="1" dirty="0" smtClean="0"/>
              <a:t>Japão			1.177,3	     914,8		 77,8</a:t>
            </a:r>
            <a:br>
              <a:rPr lang="pt-BR" sz="2800" b="1" dirty="0" smtClean="0"/>
            </a:br>
            <a:r>
              <a:rPr lang="pt-BR" sz="2800" b="1" dirty="0" smtClean="0"/>
              <a:t>França		  951,2	     951,2		100,0</a:t>
            </a:r>
            <a:br>
              <a:rPr lang="pt-BR" sz="2800" b="1" dirty="0" smtClean="0"/>
            </a:br>
            <a:r>
              <a:rPr lang="pt-BR" sz="2800" b="1" dirty="0" smtClean="0"/>
              <a:t>Alemanha		  644,4	     644,4		100,0</a:t>
            </a:r>
            <a:br>
              <a:rPr lang="pt-BR" sz="2800" b="1" dirty="0" smtClean="0"/>
            </a:br>
            <a:r>
              <a:rPr lang="pt-BR" sz="2800" b="1" dirty="0" smtClean="0"/>
              <a:t>Itália			  484,6	     484,6		100,0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1200" dirty="0" smtClean="0"/>
              <a:t>   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1" dirty="0" smtClean="0">
                <a:solidFill>
                  <a:srgbClr val="FF0000"/>
                </a:solidFill>
              </a:rPr>
              <a:t>Brasil			1.720,0	     212,0		   12,3</a:t>
            </a:r>
            <a:br>
              <a:rPr lang="pt-BR" sz="2800" b="1" dirty="0" smtClean="0">
                <a:solidFill>
                  <a:srgbClr val="FF0000"/>
                </a:solidFill>
              </a:rPr>
            </a:br>
            <a:r>
              <a:rPr lang="pt-BR" sz="2800" b="1" dirty="0" smtClean="0">
                <a:solidFill>
                  <a:srgbClr val="FF0000"/>
                </a:solidFill>
              </a:rPr>
              <a:t>(Pista dupla)			       6,2		   0,35</a:t>
            </a:r>
            <a:br>
              <a:rPr lang="pt-BR" sz="2800" b="1" dirty="0" smtClean="0">
                <a:solidFill>
                  <a:srgbClr val="FF0000"/>
                </a:solidFill>
              </a:rPr>
            </a:br>
            <a:r>
              <a:rPr lang="pt-BR" sz="2800" b="1" dirty="0" smtClean="0">
                <a:solidFill>
                  <a:srgbClr val="FF0000"/>
                </a:solidFill>
              </a:rPr>
              <a:t>  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			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Fonte: CNT (2016)</a:t>
            </a:r>
            <a:endParaRPr lang="pt-B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6106690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Segurança Pública precária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latin typeface="Arial" pitchFamily="34" charset="0"/>
                <a:cs typeface="Arial" pitchFamily="34" charset="0"/>
              </a:rPr>
            </a:b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UNODC - United Nations Office on Drugs and Crime - </a:t>
            </a:r>
            <a:r>
              <a:rPr lang="pt-B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World ranking </a:t>
            </a:r>
            <a:r>
              <a:rPr lang="pt-BR" sz="31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pt-B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1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murders</a:t>
            </a:r>
            <a:r>
              <a:rPr lang="pt-B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(2014)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País	   		   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Assassinatos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/100 mil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n-US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– Brazil				59.627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2 – India 				41.623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3 – Mexico 			19.669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4 – Venezuela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			19.030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5 – </a:t>
            </a:r>
            <a:r>
              <a:rPr lang="es-AR" sz="3300" b="1" dirty="0" err="1" smtClean="0">
                <a:latin typeface="Arial" pitchFamily="34" charset="0"/>
                <a:cs typeface="Arial" pitchFamily="34" charset="0"/>
              </a:rPr>
              <a:t>Africa</a:t>
            </a: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 do Sul		17.805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6 – </a:t>
            </a:r>
            <a:r>
              <a:rPr lang="es-AR" sz="3300" b="1" dirty="0" err="1" smtClean="0">
                <a:latin typeface="Arial" pitchFamily="34" charset="0"/>
                <a:cs typeface="Arial" pitchFamily="34" charset="0"/>
              </a:rPr>
              <a:t>Rússia</a:t>
            </a: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			 13.681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7  – Colombia			 13.343	</a:t>
            </a:r>
            <a:r>
              <a:rPr lang="pt-BR" sz="33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300" b="1" dirty="0" smtClean="0">
                <a:latin typeface="Arial" pitchFamily="34" charset="0"/>
                <a:cs typeface="Arial" pitchFamily="34" charset="0"/>
              </a:rPr>
            </a:br>
            <a:r>
              <a:rPr lang="es-AR" sz="3300" b="1" dirty="0" smtClean="0">
                <a:latin typeface="Arial" pitchFamily="34" charset="0"/>
                <a:cs typeface="Arial" pitchFamily="34" charset="0"/>
              </a:rPr>
              <a:t>8 – USA 				 12.253</a:t>
            </a:r>
            <a:endParaRPr lang="pt-BR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034682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Sindicalismo exacerbado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de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sindicatos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registrados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no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Brasil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países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selecionados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Reino Unido:  168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Dinamarca: 164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Argentina: 91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Alemanha: 16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EUA: 130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Brasil: 16.290</a:t>
            </a:r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Brasil é o único país onde o movimento sindical está concentrado no </a:t>
            </a:r>
            <a:r>
              <a:rPr lang="pt-B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Setor Público</a:t>
            </a: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sendo o único país onde a greve é remunerada com recursos públicos</a:t>
            </a:r>
            <a:endParaRPr lang="pt-BR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pt-BR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vida só pode ser compreendida olhando-se para trás; mas só pode ser vivida olhando-se para a frente.”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err="1" smtClean="0">
                <a:latin typeface="Arial" pitchFamily="34" charset="0"/>
                <a:cs typeface="Arial" pitchFamily="34" charset="0"/>
              </a:rPr>
              <a:t>Soren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 err="1" smtClean="0">
                <a:latin typeface="Arial" pitchFamily="34" charset="0"/>
                <a:cs typeface="Arial" pitchFamily="34" charset="0"/>
              </a:rPr>
              <a:t>Kierkegaard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pt-BR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 sucesso não consiste em jamais cometer erros, mas sim em jamais cometer o mesmo erro duas vezes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.”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George Bernard Shaw 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6178698"/>
          </a:xfrm>
        </p:spPr>
        <p:txBody>
          <a:bodyPr>
            <a:normAutofit fontScale="90000"/>
          </a:bodyPr>
          <a:lstStyle/>
          <a:p>
            <a:pPr algn="l">
              <a:spcBef>
                <a:spcPts val="0"/>
              </a:spcBef>
            </a:pPr>
            <a:r>
              <a:rPr lang="pt-BR" sz="3600" b="1" cap="small" dirty="0" smtClean="0"/>
              <a:t>Crescimento econômico, países e grupos selecionados </a:t>
            </a:r>
            <a:r>
              <a:rPr lang="pt-BR" sz="3600" cap="small" dirty="0" smtClean="0"/>
              <a:t>2007-2016 (%)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</a:t>
            </a:r>
            <a:br>
              <a:rPr lang="pt-BR" dirty="0" smtClean="0"/>
            </a:br>
            <a:r>
              <a:rPr lang="pt-BR" sz="2000" b="1" dirty="0" smtClean="0">
                <a:latin typeface="Arial Narrow" pitchFamily="34" charset="0"/>
              </a:rPr>
              <a:t>País/Grupo      2007    2008    2009    2010    2011    2012    2013    2014    2015    2016   Média</a:t>
            </a:r>
            <a:r>
              <a:rPr lang="pt-BR" sz="2000" dirty="0" smtClean="0">
                <a:latin typeface="Arial Narrow" pitchFamily="34" charset="0"/>
              </a:rPr>
              <a:t> </a:t>
            </a:r>
            <a:br>
              <a:rPr lang="pt-BR" sz="2000" dirty="0" smtClean="0">
                <a:latin typeface="Arial Narrow" pitchFamily="34" charset="0"/>
              </a:rPr>
            </a:br>
            <a:r>
              <a:rPr lang="pt-BR" sz="2000" b="1" dirty="0" smtClean="0">
                <a:solidFill>
                  <a:srgbClr val="FF0000"/>
                </a:solidFill>
                <a:latin typeface="Arial Narrow" pitchFamily="34" charset="0"/>
              </a:rPr>
              <a:t>Brasil	         6,1	    5,1      -0,1       7,5	     3,9      1,9        3,0	       0,1	-3,8     -3,3       2,0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pt-BR" sz="2000" dirty="0" smtClean="0">
                <a:latin typeface="Arial Narrow" pitchFamily="34" charset="0"/>
              </a:rPr>
              <a:t>Argentina	         9,0	    4,1      -5,9      10,1	     6,0      -1,0       2,4	      -2,5	  2,5     -1,8      2,3</a:t>
            </a:r>
            <a:br>
              <a:rPr lang="pt-BR" sz="2000" dirty="0" smtClean="0">
                <a:latin typeface="Arial Narrow" pitchFamily="34" charset="0"/>
              </a:rPr>
            </a:br>
            <a:r>
              <a:rPr lang="es-AR" sz="2000" dirty="0" smtClean="0">
                <a:latin typeface="Arial Narrow" pitchFamily="34" charset="0"/>
              </a:rPr>
              <a:t>Chile	         5,2	    3,2      -1,1       5,7	     5,8       5,5       4,0	       1,8	  2,3      1,7      3,4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s-AR" sz="2000" dirty="0" smtClean="0">
                <a:latin typeface="Arial Narrow" pitchFamily="34" charset="0"/>
              </a:rPr>
              <a:t>Colombia	         6,9	    3,5       1,7       4,0	     6,6       4,0       4,9	       4,4	  3,1      2,2      4,1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s-AR" sz="2000" dirty="0" err="1" smtClean="0">
                <a:latin typeface="Arial Narrow" pitchFamily="34" charset="0"/>
              </a:rPr>
              <a:t>Mexico</a:t>
            </a:r>
            <a:r>
              <a:rPr lang="es-AR" sz="2000" dirty="0" smtClean="0">
                <a:latin typeface="Arial Narrow" pitchFamily="34" charset="0"/>
              </a:rPr>
              <a:t>	         3,1	    1,4      -4,7       5,1	     4,0       4,0       1,4	       2,2	  2,5      2,1      2,2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s-AR" sz="2000" dirty="0" err="1" smtClean="0">
                <a:latin typeface="Arial Narrow" pitchFamily="34" charset="0"/>
              </a:rPr>
              <a:t>Peru</a:t>
            </a:r>
            <a:r>
              <a:rPr lang="es-AR" sz="2000" dirty="0" smtClean="0">
                <a:latin typeface="Arial Narrow" pitchFamily="34" charset="0"/>
              </a:rPr>
              <a:t>	         8,5	    9,1       1,0       8,5	     6,5       6,0       5,8	       2,4	  3,3      3,7      5,5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s-AR" sz="2000" dirty="0" smtClean="0">
                <a:latin typeface="Arial Narrow" pitchFamily="34" charset="0"/>
              </a:rPr>
              <a:t>Venezuela	         8,8	    5,3      -3,2      -1,5	     4,2       5,6       1,3	      -3,9	 -6,2    -10,0    0,0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Lat. America      5,9	   4,0       -1,8       6,1	     4,6       3,0       2,0	       1,0	  0,0      0,6     2,5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Asia </a:t>
            </a:r>
            <a:r>
              <a:rPr lang="en-US" sz="2000" b="1" dirty="0" err="1" smtClean="0">
                <a:solidFill>
                  <a:srgbClr val="FF0000"/>
                </a:solidFill>
                <a:latin typeface="Arial Narrow" pitchFamily="34" charset="0"/>
              </a:rPr>
              <a:t>Emerg</a:t>
            </a:r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.     11,2	   7,2        7,5       9,6	     7,9       7,0       7,0	       6,8	  6,6      6,5     7,7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n-US" sz="2000" dirty="0" smtClean="0">
                <a:latin typeface="Arial Narrow" pitchFamily="34" charset="0"/>
              </a:rPr>
              <a:t>G-7	        2,1	  -0,3       -3,8      2,9	     1,6      1,4        1,3	       1,7	  1,9      1,4     1,2</a:t>
            </a:r>
            <a:r>
              <a:rPr lang="pt-BR" sz="2000" dirty="0" smtClean="0">
                <a:latin typeface="Arial Narrow" pitchFamily="34" charset="0"/>
              </a:rPr>
              <a:t/>
            </a:r>
            <a:br>
              <a:rPr lang="pt-BR" sz="2000" dirty="0" smtClean="0">
                <a:latin typeface="Arial Narrow" pitchFamily="34" charset="0"/>
              </a:rPr>
            </a:br>
            <a:r>
              <a:rPr lang="en-US" sz="2000" b="1" dirty="0" err="1" smtClean="0">
                <a:solidFill>
                  <a:srgbClr val="FF0000"/>
                </a:solidFill>
                <a:latin typeface="Arial Narrow" pitchFamily="34" charset="0"/>
              </a:rPr>
              <a:t>Mundo</a:t>
            </a:r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	        5,7	  3,0        -0,1       5,4	     4,2      3,5        3,3	       3,4	  3,2      3,1     3,5</a:t>
            </a:r>
            <a:r>
              <a:rPr lang="en-US" sz="2000" b="1" dirty="0" smtClean="0">
                <a:latin typeface="Arial Narrow" pitchFamily="34" charset="0"/>
              </a:rPr>
              <a:t/>
            </a:r>
            <a:br>
              <a:rPr lang="en-US" sz="2000" b="1" dirty="0" smtClean="0">
                <a:latin typeface="Arial Narrow" pitchFamily="34" charset="0"/>
              </a:rPr>
            </a:br>
            <a:r>
              <a:rPr lang="en-US" sz="10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en-US" sz="1800" cap="small" dirty="0" err="1" smtClean="0"/>
              <a:t>Fonte</a:t>
            </a:r>
            <a:r>
              <a:rPr lang="en-US" sz="1800" dirty="0" smtClean="0"/>
              <a:t>: </a:t>
            </a:r>
            <a:r>
              <a:rPr lang="en-US" sz="1800" i="1" dirty="0" smtClean="0"/>
              <a:t>International Monetary Fund</a:t>
            </a:r>
            <a:r>
              <a:rPr lang="en-US" sz="1800" dirty="0" smtClean="0"/>
              <a:t>.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264696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Taxas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investimento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no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Brasil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como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proporção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do PIB</a:t>
            </a:r>
            <a:b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13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2000 - 16,8%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2002 - 16,4%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2004 - 16,1%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2006 - 16,4%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2008 - 19,1%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2010 - 19,5%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2012 - 18,1%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2016 - 16,4%</a:t>
            </a:r>
            <a:br>
              <a:rPr lang="pt-BR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taxas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investimento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no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Brasil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permaneceram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mais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baixas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países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industrializados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(≥20%)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torno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metade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economias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emergentes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como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 China e a Korea.</a:t>
            </a:r>
            <a:endParaRPr lang="pt-BR" sz="3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178698"/>
          </a:xfrm>
        </p:spPr>
        <p:txBody>
          <a:bodyPr>
            <a:noAutofit/>
          </a:bodyPr>
          <a:lstStyle/>
          <a:p>
            <a:pPr>
              <a:lnSpc>
                <a:spcPts val="4800"/>
              </a:lnSpc>
            </a:pPr>
            <a:r>
              <a:rPr lang="pt-BR" sz="3600" b="1" dirty="0" smtClean="0">
                <a:solidFill>
                  <a:srgbClr val="FF0000"/>
                </a:solidFill>
              </a:rPr>
              <a:t>Baixa competitividade: </a:t>
            </a:r>
            <a:r>
              <a:rPr lang="pt-BR" sz="3600" b="1" dirty="0" smtClean="0"/>
              <a:t>Desde que o tema da importância dos investimentos em </a:t>
            </a:r>
            <a:r>
              <a:rPr lang="pt-BR" sz="3600" b="1" dirty="0" err="1" smtClean="0"/>
              <a:t>P&amp;D</a:t>
            </a:r>
            <a:r>
              <a:rPr lang="pt-BR" sz="3600" b="1" dirty="0" smtClean="0"/>
              <a:t> (em inglês </a:t>
            </a:r>
            <a:r>
              <a:rPr lang="pt-BR" sz="3600" b="1" dirty="0" err="1" smtClean="0"/>
              <a:t>R&amp;D</a:t>
            </a:r>
            <a:r>
              <a:rPr lang="pt-BR" sz="3600" b="1" dirty="0" smtClean="0"/>
              <a:t>) nos fins da década de 1970, os padrões brasileiros continuam os mesmos. Os gastos com </a:t>
            </a:r>
            <a:r>
              <a:rPr lang="pt-BR" sz="3600" b="1" dirty="0" err="1" smtClean="0"/>
              <a:t>P&amp;D</a:t>
            </a:r>
            <a:r>
              <a:rPr lang="pt-BR" sz="3600" b="1" dirty="0" smtClean="0"/>
              <a:t> continuam em torno de 1% do PIB (70% recursos públicos e 30% privado), enquanto os países industrializados gastam mais de 2% e países como a </a:t>
            </a:r>
            <a:r>
              <a:rPr lang="pt-BR" sz="3600" b="1" dirty="0" err="1" smtClean="0"/>
              <a:t>Korea</a:t>
            </a:r>
            <a:r>
              <a:rPr lang="pt-BR" sz="3600" b="1" dirty="0" smtClean="0"/>
              <a:t> gastam cerca de 3% em </a:t>
            </a:r>
            <a:r>
              <a:rPr lang="pt-BR" sz="3600" b="1" dirty="0" err="1" smtClean="0"/>
              <a:t>P&amp;D</a:t>
            </a:r>
            <a:r>
              <a:rPr lang="pt-BR" sz="3600" b="1" dirty="0" smtClean="0"/>
              <a:t>.</a:t>
            </a:r>
            <a:endParaRPr lang="pt-BR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106690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 Brasil é a </a:t>
            </a: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9ª. </a:t>
            </a:r>
            <a:r>
              <a:rPr lang="pt-BR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economia do mundo, mas é a </a:t>
            </a: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25ª.</a:t>
            </a:r>
            <a:r>
              <a:rPr lang="pt-BR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economia exportadora. As </a:t>
            </a:r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commodities</a:t>
            </a:r>
            <a:r>
              <a:rPr lang="pt-BR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voltaram a ser a parte mais substantiva de suas exportações. Os itens mais exportados (2016):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1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Soja: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 $21,1 Bilhões 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Minério de Ferro: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 $15,2 Bilhões 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Carne: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$12.7 bilhões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Petróleo cru: 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$11,8 Bilhões 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Veículos: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$11 bilhões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Açúcar bruto: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$7,83 Bilhões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Madeira e polpa de madeira: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$5.6 bilhões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Rejeitos </a:t>
            </a:r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agríc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. e forragens: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$5.5 bilhões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pt-BR" b="1" dirty="0" smtClean="0"/>
              <a:t>Variação da pauta de exportações brasileira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200" dirty="0" smtClean="0"/>
              <a:t> 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200" b="1" dirty="0" smtClean="0">
                <a:solidFill>
                  <a:srgbClr val="FF0000"/>
                </a:solidFill>
              </a:rPr>
              <a:t>Ano		   Prod. Básicos		     </a:t>
            </a:r>
            <a:r>
              <a:rPr lang="pt-BR" sz="3200" b="1" dirty="0" err="1" smtClean="0">
                <a:solidFill>
                  <a:srgbClr val="FF0000"/>
                </a:solidFill>
              </a:rPr>
              <a:t>Manufat</a:t>
            </a:r>
            <a:r>
              <a:rPr lang="pt-BR" sz="3200" b="1" dirty="0" smtClean="0">
                <a:solidFill>
                  <a:srgbClr val="FF0000"/>
                </a:solidFill>
              </a:rPr>
              <a:t>.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2000			22,7				59,1</a:t>
            </a:r>
            <a:br>
              <a:rPr lang="pt-BR" sz="3200" b="1" dirty="0" smtClean="0"/>
            </a:br>
            <a:r>
              <a:rPr lang="pt-BR" sz="3200" b="1" dirty="0" smtClean="0"/>
              <a:t>2005			29,3				55,4</a:t>
            </a:r>
            <a:br>
              <a:rPr lang="pt-BR" sz="3200" b="1" dirty="0" smtClean="0"/>
            </a:br>
            <a:r>
              <a:rPr lang="pt-BR" sz="3200" b="1" dirty="0" smtClean="0"/>
              <a:t>2010			44,6				39,4</a:t>
            </a:r>
            <a:br>
              <a:rPr lang="pt-BR" sz="3200" b="1" dirty="0" smtClean="0"/>
            </a:br>
            <a:r>
              <a:rPr lang="pt-BR" sz="3200" b="1" dirty="0" smtClean="0"/>
              <a:t>2015			45,6				38,1</a:t>
            </a:r>
            <a:br>
              <a:rPr lang="pt-BR" sz="3200" b="1" dirty="0" smtClean="0"/>
            </a:br>
            <a:r>
              <a:rPr lang="pt-BR" sz="2000" b="1" dirty="0" smtClean="0"/>
              <a:t> 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2400" i="1" dirty="0" smtClean="0"/>
              <a:t>Fonte: </a:t>
            </a:r>
            <a:r>
              <a:rPr lang="pt-BR" sz="2400" dirty="0" smtClean="0"/>
              <a:t>MDIC (página oficial)</a:t>
            </a:r>
            <a:endParaRPr lang="pt-B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As </a:t>
            </a:r>
            <a:r>
              <a:rPr lang="pt-BR" sz="4000" b="1" dirty="0" smtClean="0">
                <a:solidFill>
                  <a:srgbClr val="FF0000"/>
                </a:solidFill>
              </a:rPr>
              <a:t>exportações mundiais </a:t>
            </a:r>
            <a:r>
              <a:rPr lang="pt-BR" sz="4000" b="1" dirty="0" smtClean="0"/>
              <a:t>de mercadorias em 2015 totalizaram </a:t>
            </a:r>
            <a:br>
              <a:rPr lang="pt-BR" sz="4000" b="1" dirty="0" smtClean="0"/>
            </a:br>
            <a:r>
              <a:rPr lang="pt-BR" sz="4000" b="1" dirty="0" smtClean="0"/>
              <a:t>US$ 16 trilhões, dos quais:</a:t>
            </a:r>
            <a:br>
              <a:rPr lang="pt-BR" sz="4000" b="1" dirty="0" smtClean="0"/>
            </a:br>
            <a:r>
              <a:rPr lang="pt-BR" sz="1300" b="1" dirty="0" smtClean="0"/>
              <a:t>  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 smtClean="0"/>
              <a:t>Manufaturados: </a:t>
            </a:r>
            <a:r>
              <a:rPr lang="pt-BR" sz="4000" b="1" dirty="0" smtClean="0">
                <a:solidFill>
                  <a:srgbClr val="FF0000"/>
                </a:solidFill>
              </a:rPr>
              <a:t>62%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1300" b="1" dirty="0" smtClean="0"/>
              <a:t>  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 smtClean="0"/>
              <a:t>Combustíveis e minérios: </a:t>
            </a:r>
            <a:r>
              <a:rPr lang="pt-BR" sz="4000" b="1" dirty="0" smtClean="0">
                <a:solidFill>
                  <a:srgbClr val="FF0000"/>
                </a:solidFill>
              </a:rPr>
              <a:t>19%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1300" b="1" dirty="0" smtClean="0"/>
              <a:t>  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 smtClean="0"/>
              <a:t> Agricultura: </a:t>
            </a:r>
            <a:r>
              <a:rPr lang="pt-BR" sz="4000" b="1" dirty="0" smtClean="0">
                <a:solidFill>
                  <a:srgbClr val="FF0000"/>
                </a:solidFill>
              </a:rPr>
              <a:t>8%</a:t>
            </a: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Relatório da OMC, 2016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6178698"/>
          </a:xfrm>
        </p:spPr>
        <p:txBody>
          <a:bodyPr>
            <a:noAutofit/>
          </a:bodyPr>
          <a:lstStyle/>
          <a:p>
            <a:r>
              <a:rPr lang="pt-BR" sz="2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 </a:t>
            </a: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política externa é definida pelos objetivos que um determinado Estado almeja alcançar nas suas relações com os demais países do mundo.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As relações externas refletem os padrões nacionais e dependem das condições internacionais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>
                <a:latin typeface="Arial" pitchFamily="34" charset="0"/>
                <a:cs typeface="Arial" pitchFamily="34" charset="0"/>
              </a:rPr>
            </a:b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É uma política voltada para o exterior, mas seus objetivos  são nacionais.  Depende tanto das condições e fatos da </a:t>
            </a:r>
            <a:r>
              <a:rPr lang="pt-B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esfera</a:t>
            </a:r>
            <a:r>
              <a:rPr lang="pt-B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nacional</a:t>
            </a:r>
            <a:r>
              <a:rPr lang="pt-BR" sz="2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2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quanto das forças e condições vigentes na</a:t>
            </a:r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esfera internacional</a:t>
            </a:r>
            <a:r>
              <a:rPr lang="pt-BR" sz="2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► interesses econômicos e políticos; valores e percepções; distribuição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poder, regimes, iniciativas diplomáticas de outros países, problemas e oportunidades estruturais.</a:t>
            </a: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pt-BR" sz="4000" dirty="0" smtClean="0">
                <a:solidFill>
                  <a:srgbClr val="230AB6"/>
                </a:solidFill>
              </a:rPr>
              <a:t/>
            </a:r>
            <a:br>
              <a:rPr lang="pt-BR" sz="4000" dirty="0" smtClean="0">
                <a:solidFill>
                  <a:srgbClr val="230AB6"/>
                </a:solidFill>
              </a:rPr>
            </a:br>
            <a:r>
              <a:rPr lang="pt-BR" sz="4000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Toda boa política deve ser pragmática </a:t>
            </a:r>
            <a:r>
              <a:rPr lang="pt-BR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Para que serve a teoria se não tiver um propósito, uma aplicação?</a:t>
            </a:r>
            <a:r>
              <a:rPr lang="pt-BR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Toda teoria é cinza, somente é verde a Árvore de Dourados Frutos que é a Vida</a:t>
            </a:r>
            <a:r>
              <a:rPr lang="pt-BR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2700" dirty="0" smtClean="0">
                <a:latin typeface="Arial" pitchFamily="34" charset="0"/>
                <a:cs typeface="Arial" pitchFamily="34" charset="0"/>
              </a:rPr>
              <a:t>(Goethe, 1749-1832)﻿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A teoria para ser boa precisa ser pragmática, isto é, precisa nos ajudar a melhor compreender o mundo, para melhor desfrutar a “árvore da vida”.</a:t>
            </a:r>
            <a:r>
              <a:rPr lang="pt-BR" dirty="0" smtClean="0">
                <a:solidFill>
                  <a:srgbClr val="230AB6"/>
                </a:solidFill>
              </a:rPr>
              <a:t/>
            </a:r>
            <a:br>
              <a:rPr lang="pt-BR" dirty="0" smtClean="0">
                <a:solidFill>
                  <a:srgbClr val="230AB6"/>
                </a:solidFill>
              </a:rPr>
            </a:b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Toda boa política deve ser também reativa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Pensar que se pode formular uma política autônoma é um equívoco e uma manifestação de orgulho e de arrogância.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Mesmo as grandes potências são reativas. A reação adequada é parte do pragmatismo.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reação adequada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exige boa </a:t>
            </a: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teoria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 e boa dose de </a:t>
            </a: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humildade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O pragmatismo na </a:t>
            </a:r>
            <a:br>
              <a:rPr lang="pt-BR" sz="4000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</a:br>
            <a:r>
              <a:rPr lang="pt-BR" sz="4000" b="1" dirty="0" smtClean="0">
                <a:solidFill>
                  <a:srgbClr val="230AB6"/>
                </a:solidFill>
                <a:latin typeface="Arial" pitchFamily="34" charset="0"/>
                <a:cs typeface="Arial" pitchFamily="34" charset="0"/>
              </a:rPr>
              <a:t>política externa pressupõe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1) Percepção acurada do ambiente internacional: problemas e oportunidades </a:t>
            </a: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(teoria e humildade)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2) Objetivos nacionais consistentes: governo e nação em harmonia </a:t>
            </a: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(instituições)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3) Condições e meios condizentes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(recursos, infraestrutura, capacidades)</a:t>
            </a:r>
            <a:endParaRPr lang="pt-BR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2009                                                    2013</a:t>
            </a:r>
            <a:endParaRPr lang="pt-BR" sz="2400" dirty="0"/>
          </a:p>
        </p:txBody>
      </p:sp>
      <p:pic>
        <p:nvPicPr>
          <p:cNvPr id="3" name="Imagem 2" descr="Capas da revista 'The Economist' em 2009 e em outubro de 2013; Enquanto antes dizia que Brasil iria decolar, sentimento hoje é de pessimism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64096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Forças contraditórias nas Relações Internacionais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000" b="1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um lado: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Recuo do </a:t>
            </a:r>
            <a:r>
              <a:rPr lang="pt-BR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multilateralismo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outro lado: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Temas globais e a necessidade de cooperação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Recuo do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multilateralismo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●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Perda de relevância de arranjos regionais: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Brexit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(EU),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Mercosul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desinteresse pelo TPP.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1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Perda de interesse pelas Organizações Internacionais: competição e unilateralismo no comércio, incertezas e tensões emergentes nos EUA, Europa, Ásia-Pacífico. Fala-se de uma nova “guerra fria” sem a competição ideológica.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1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Perda de confiança nas alianças: </a:t>
            </a:r>
            <a:r>
              <a:rPr lang="pt-BR" sz="2800" i="1" dirty="0" err="1" smtClean="0">
                <a:latin typeface="Arial" pitchFamily="34" charset="0"/>
                <a:cs typeface="Arial" pitchFamily="34" charset="0"/>
              </a:rPr>
              <a:t>Wikileaks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a segurança digital; vários temas 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afetam diferentemente as nações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(imigração, narcotráfico, terrorismo, lavagem de dinheiro, etc.)</a:t>
            </a:r>
            <a:endParaRPr lang="pt-B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Temas globais e a necessidade de cooperação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●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Terrorismo e segurança internacional 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Refugiados e outras formas forçadas e indesejáveis de imigração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Narcotráfico, lavagem de dinheiro e outros delitos internacionais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Fluxos financeiros internacionais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●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Mudança climática e questões ambientais: emergência de uma nova economia</a:t>
            </a:r>
            <a:endParaRPr lang="pt-B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pt-BR" sz="2400" b="1" cap="small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Perspectivas na política externa brasileira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Elementos ou fatores domésticos positivos</a:t>
            </a:r>
            <a:r>
              <a:rPr lang="pt-BR" sz="2800" b="1" cap="smal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cap="small" dirty="0" smtClean="0">
                <a:latin typeface="Arial" pitchFamily="34" charset="0"/>
                <a:cs typeface="Arial" pitchFamily="34" charset="0"/>
              </a:rPr>
            </a:br>
            <a:r>
              <a:rPr lang="pt-BR" sz="1800" b="1" cap="small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Dimensões geográficas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população e território de grande potência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Sistema federativo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pouco efetivo, mas capaz de equilibrar excessos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Padrões culturais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relativamente homogêneos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Disponibilidade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 terra e de recursos naturais que podem ajudar a evitar conflitos internos: ainda há espaço para crescimento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Uma sociedade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 baixa </a:t>
            </a:r>
            <a:r>
              <a:rPr lang="pt-BR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conflitividade</a:t>
            </a:r>
            <a:endParaRPr lang="pt-B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pt-BR" sz="2400" b="1" cap="smal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Perspectivas na política externa brasileira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Elementos ou fatores externos positivos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Nenhuma ameaça iminente à sua segurança </a:t>
            </a:r>
            <a:b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Uma vizinhança sem hostilidade significativa e uma história construída sem grandes ressentimentos</a:t>
            </a:r>
            <a:b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Grande potencial para o comércio e para os investimentos internacionais: é um país que ainda está em construção, notadamente sua infraestrutura</a:t>
            </a:r>
            <a:endParaRPr lang="pt-B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pt-BR" sz="2400" b="1" cap="smal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Perspectivas na política externa brasileira </a:t>
            </a:r>
            <a:r>
              <a:rPr lang="pt-BR" sz="2800" b="1" cap="small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cap="small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Fatores que fragilizam o Brasil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  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Precariedade da infraestrutura</a:t>
            </a:r>
            <a:b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b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Segurança Pública precária</a:t>
            </a:r>
            <a:b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  <a:b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Sindicalismo exacerbado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000" b="1" dirty="0" smtClean="0"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000" b="1" dirty="0" smtClean="0"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Ineficiência do Estado</a:t>
            </a:r>
            <a:endParaRPr lang="pt-BR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Precariedade da infraestrutura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Transporte público precário</a:t>
            </a:r>
            <a:b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Metrô de S. Paulo: 80 km e 75 estações</a:t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Metrô de Londres: 400 km e 270 estações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  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Transporte ferroviário insignificante</a:t>
            </a:r>
            <a:b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Brasil: 28 mil km</a:t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Alemanha: 41 mil km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Apenas 10% das rodovias pavimentadas no Brasil são consideradas de boa qualidade</a:t>
            </a:r>
            <a:b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Brasil: 1.700 mil km </a:t>
            </a: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►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211 mil pavimentadas</a:t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Japão: 1.200 mil km </a:t>
            </a: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►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1 milhão pavimentadas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15215</TotalTime>
  <Words>219</Words>
  <Application>Microsoft Office PowerPoint</Application>
  <PresentationFormat>Apresentação na tela (4:3)</PresentationFormat>
  <Paragraphs>23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Senado Federal Comissão de Relações Exteriores e  Defesa Nacional   O Brasil e a ordem internacional:  estender pontes ou erguer barreiras?   Integração e as alianças estratégicas?  Multilateralismo, regionalismo ou bilateralismo?  Opções:  Os acordos transpacífico, transatlântico, a União Europeia, o Nafta, o Mercosul? Nesse contexto, como ficam países como o Japão, os EUA e a China?  __________________________________________________________    Eiiti Sato Instituto de Relações Internacionais - UnB </vt:lpstr>
      <vt:lpstr>A política externa é definida pelos objetivos que um determinado Estado almeja alcançar nas suas relações com os demais países do mundo.    As relações externas refletem os padrões nacionais e dependem das condições internacionais     É uma política voltada para o exterior, mas seus objetivos  são nacionais.  Depende tanto das condições e fatos da esfera nacional, quanto das forças e condições vigentes na esfera internacional.     ► interesses econômicos e políticos; valores e percepções; distribuição de poder, regimes, iniciativas diplomáticas de outros países, problemas e oportunidades estruturais. </vt:lpstr>
      <vt:lpstr>Forças contraditórias nas Relações Internacionais  De um lado:  Recuo do multilateralismo  De outro lado: Temas globais e a necessidade de cooperação</vt:lpstr>
      <vt:lpstr>Recuo do multilateralismo       ● Perda de relevância de arranjos regionais: Brexit (EU), Mercosul, desinteresse pelo TPP.       ● Perda de interesse pelas Organizações Internacionais: competição e unilateralismo no comércio, incertezas e tensões emergentes nos EUA, Europa, Ásia-Pacífico. Fala-se de uma nova “guerra fria” sem a competição ideológica.       ● Perda de confiança nas alianças: Wikileaks e a segurança digital; vários temas afetam diferentemente as nações (imigração, narcotráfico, terrorismo, lavagem de dinheiro, etc.)</vt:lpstr>
      <vt:lpstr>Temas globais e a necessidade de cooperação     ● Terrorismo e segurança internacional       ● Refugiados e outras formas forçadas e indesejáveis de imigração        ● Narcotráfico, lavagem de dinheiro e outros delitos internacionais        ● Fluxos financeiros internacionais        ● Mudança climática e questões ambientais: emergência de uma nova economia</vt:lpstr>
      <vt:lpstr>Perspectivas na política externa brasileira Elementos ou fatores domésticos positivos        Dimensões geográficas: população e território de grande potência       Sistema federativo pouco efetivo, mas capaz de equilibrar excessos       Padrões culturais relativamente homogêneos       Disponibilidade de terra e de recursos naturais que podem ajudar a evitar conflitos internos: ainda há espaço para crescimento      Uma sociedade de baixa conflitividade</vt:lpstr>
      <vt:lpstr>Perspectivas na política externa brasileira Elementos ou fatores externos positivos    Nenhuma ameaça iminente à sua segurança    Uma vizinhança sem hostilidade significativa e uma história construída sem grandes ressentimentos   Grande potencial para o comércio e para os investimentos internacionais: é um país que ainda está em construção, notadamente sua infraestrutura</vt:lpstr>
      <vt:lpstr>Perspectivas na política externa brasileira  Fatores que fragilizam o Brasil    Precariedade da infraestrutura     Segurança Pública precária      Sindicalismo exacerbado  Ineficiência do Estado</vt:lpstr>
      <vt:lpstr>Precariedade da infraestrutura   Transporte público precário Metrô de S. Paulo: 80 km e 75 estações Metrô de Londres: 400 km e 270 estações     Transporte ferroviário insignificante Brasil: 28 mil km Alemanha: 41 mil km   Apenas 10% das rodovias pavimentadas no Brasil são consideradas de boa qualidade Brasil: 1.700 mil km ► 211 mil pavimentadas Japão: 1.200 mil km ► 1 milhão pavimentadas</vt:lpstr>
      <vt:lpstr>      Precariedade da infraestrutura  Malha rodoviária em alguns países (em 1.000 km)      País     Total  Pavimentado     %      EUA   6.433,2     4.149,5    64,5 Japão   1.177,3      914,8   77,8 França    951,2      951,2  100,0 Alemanha    644,4      644,4  100,0 Itália     484,6      484,6  100,0     Brasil   1.720,0      212,0     12,3 (Pista dupla)          6,2     0,35       Fonte: CNT (2016)</vt:lpstr>
      <vt:lpstr>Segurança Pública precária     UNODC - United Nations Office on Drugs and Crime - World ranking of murders (2014)    País          Assassinatos/100 mil 1 – Brazil    59.627  2 – India     41.623  3 – Mexico    19.669  4 – Venezuela   19.030  5 – Africa do Sul  17.805  6 – Rússia    13.681  7  – Colombia    13.343  8 – USA      12.253</vt:lpstr>
      <vt:lpstr>Sindicalismo exacerbado      Total de sindicatos registrados no Brasil e em países selecionados    Reino Unido:  168 Dinamarca: 164 Argentina: 91 Alemanha: 16 EUA: 130 Brasil: 16.290     Brasil é o único país onde o movimento sindical está concentrado no Setor Público, sendo o único país onde a greve é remunerada com recursos públicos</vt:lpstr>
      <vt:lpstr> “A vida só pode ser compreendida olhando-se para trás; mas só pode ser vivida olhando-se para a frente.”    Soren Kierkegaard   “O sucesso não consiste em jamais cometer erros, mas sim em jamais cometer o mesmo erro duas vezes.”   George Bernard Shaw </vt:lpstr>
      <vt:lpstr>Crescimento econômico, países e grupos selecionados 2007-2016 (%)   País/Grupo      2007    2008    2009    2010    2011    2012    2013    2014    2015    2016   Média  Brasil          6,1     5,1      -0,1       7,5      3,9      1,9        3,0        0,1 -3,8     -3,3       2,0 Argentina          9,0     4,1      -5,9      10,1      6,0      -1,0       2,4       -2,5   2,5     -1,8      2,3 Chile          5,2     3,2      -1,1       5,7      5,8       5,5       4,0        1,8   2,3      1,7      3,4 Colombia          6,9     3,5       1,7       4,0      6,6       4,0       4,9        4,4   3,1      2,2      4,1 Mexico          3,1     1,4      -4,7       5,1      4,0       4,0       1,4        2,2   2,5      2,1      2,2 Peru          8,5     9,1       1,0       8,5      6,5       6,0       5,8        2,4   3,3      3,7      5,5 Venezuela          8,8     5,3      -3,2      -1,5      4,2       5,6       1,3       -3,9  -6,2    -10,0    0,0 Lat. America      5,9    4,0       -1,8       6,1      4,6       3,0       2,0        1,0   0,0      0,6     2,5 Asia Emerg.     11,2    7,2        7,5       9,6      7,9       7,0       7,0        6,8   6,6      6,5     7,7 G-7         2,1   -0,3       -3,8      2,9      1,6      1,4        1,3        1,7   1,9      1,4     1,2 Mundo         5,7   3,0        -0,1       5,4      4,2      3,5        3,3        3,4   3,2      3,1     3,5   Fonte: International Monetary Fund. </vt:lpstr>
      <vt:lpstr>Taxas de investimento no Brasil como proporção do PIB   2000 - 16,8% 2002 - 16,4% 2004 - 16,1% 2006 - 16,4% 2008 - 19,1% 2010 - 19,5% 2012 - 18,1% 2016 - 16,4%     As taxas de investimento no Brasil permaneceram mais baixas do que de países industrializados (≥20%) e em torno da metade de economias emergentes como a China e a Korea.</vt:lpstr>
      <vt:lpstr>Baixa competitividade: Desde que o tema da importância dos investimentos em P&amp;D (em inglês R&amp;D) nos fins da década de 1970, os padrões brasileiros continuam os mesmos. Os gastos com P&amp;D continuam em torno de 1% do PIB (70% recursos públicos e 30% privado), enquanto os países industrializados gastam mais de 2% e países como a Korea gastam cerca de 3% em P&amp;D.</vt:lpstr>
      <vt:lpstr>O Brasil é a 9ª. economia do mundo, mas é a 25ª. economia exportadora. As commodities voltaram a ser a parte mais substantiva de suas exportações. Os itens mais exportados (2016):     Soja: $21,1 Bilhões  Minério de Ferro: $15,2 Bilhões  Carne: $12.7 bilhões Petróleo cru: $11,8 Bilhões  Veículos: $11 bilhões Açúcar bruto: $7,83 Bilhões Madeira e polpa de madeira: $5.6 bilhões Rejeitos agríc. e forragens: $5.5 bilhões </vt:lpstr>
      <vt:lpstr>Variação da pauta de exportações brasileira    Ano     Prod. Básicos       Manufat. 2000   22,7    59,1 2005   29,3    55,4 2010   44,6    39,4 2015   45,6    38,1    Fonte: MDIC (página oficial)</vt:lpstr>
      <vt:lpstr>As exportações mundiais de mercadorias em 2015 totalizaram  US$ 16 trilhões, dos quais:    Manufaturados: 62%    Combustíveis e minérios: 19%     Agricultura: 8%   Relatório da OMC, 2016 </vt:lpstr>
      <vt:lpstr> Toda boa política deve ser pragmática    Para que serve a teoria se não tiver um propósito, uma aplicação?    Toda teoria é cinza, somente é verde a Árvore de Dourados Frutos que é a Vida. (Goethe, 1749-1832)﻿    A teoria para ser boa precisa ser pragmática, isto é, precisa nos ajudar a melhor compreender o mundo, para melhor desfrutar a “árvore da vida”. </vt:lpstr>
      <vt:lpstr>Toda boa política deve ser também reativa    Pensar que se pode formular uma política autônoma é um equívoco e uma manifestação de orgulho e de arrogância.    Mesmo as grandes potências são reativas. A reação adequada é parte do pragmatismo.    A reação adequada exige boa teoria e boa dose de humildade.</vt:lpstr>
      <vt:lpstr>O pragmatismo na  política externa pressupõe    1) Percepção acurada do ambiente internacional: problemas e oportunidades (teoria e humildade)    2) Objetivos nacionais consistentes: governo e nação em harmonia (instituições)    3) Condições e meios condizentes (recursos, infraestrutura, capacidades)</vt:lpstr>
      <vt:lpstr>          2009                                                    2013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Senado Federal Comissão de Relações Exteriores e Defesa Nacional   O Brasil e a Ordem Internacional: Estender Pontes ou Erguer Barreiras? Integração e as alianças estratégicas?  Multilateralismo, regionalismo ou bilateralismo?  Opções: os acordos transpacífico, transatlântico, a União Europeia, o Nafta, o Mercosul? Como ficam nesse contexto países como o Japão, os EUA e a China?</dc:title>
  <dc:creator>IREL</dc:creator>
  <cp:lastModifiedBy>IREL</cp:lastModifiedBy>
  <cp:revision>25</cp:revision>
  <dcterms:created xsi:type="dcterms:W3CDTF">2017-07-22T13:51:01Z</dcterms:created>
  <dcterms:modified xsi:type="dcterms:W3CDTF">2017-08-21T13:12:20Z</dcterms:modified>
</cp:coreProperties>
</file>