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443" r:id="rId2"/>
    <p:sldId id="256" r:id="rId3"/>
    <p:sldId id="380" r:id="rId4"/>
    <p:sldId id="369" r:id="rId5"/>
    <p:sldId id="395" r:id="rId6"/>
    <p:sldId id="444" r:id="rId7"/>
    <p:sldId id="445" r:id="rId8"/>
    <p:sldId id="446" r:id="rId9"/>
    <p:sldId id="364" r:id="rId10"/>
    <p:sldId id="447" r:id="rId11"/>
    <p:sldId id="448" r:id="rId12"/>
    <p:sldId id="449" r:id="rId13"/>
    <p:sldId id="452" r:id="rId14"/>
    <p:sldId id="400" r:id="rId15"/>
  </p:sldIdLst>
  <p:sldSz cx="24384000" cy="13716000"/>
  <p:notesSz cx="9926638" cy="67976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EFF"/>
    <a:srgbClr val="17191E"/>
    <a:srgbClr val="A89157"/>
    <a:srgbClr val="FC4D40"/>
    <a:srgbClr val="454545"/>
    <a:srgbClr val="3E3E3E"/>
    <a:srgbClr val="015EFF"/>
    <a:srgbClr val="EA4F46"/>
    <a:srgbClr val="030303"/>
    <a:srgbClr val="FB4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00" autoAdjust="0"/>
    <p:restoredTop sz="88095" autoAdjust="0"/>
  </p:normalViewPr>
  <p:slideViewPr>
    <p:cSldViewPr snapToGrid="0" snapToObjects="1">
      <p:cViewPr varScale="1">
        <p:scale>
          <a:sx n="37" d="100"/>
          <a:sy n="37" d="100"/>
        </p:scale>
        <p:origin x="336" y="84"/>
      </p:cViewPr>
      <p:guideLst>
        <p:guide orient="horz" pos="4320"/>
        <p:guide pos="7680"/>
      </p:guideLst>
    </p:cSldViewPr>
  </p:slideViewPr>
  <p:notesTextViewPr>
    <p:cViewPr>
      <p:scale>
        <a:sx n="100" d="100"/>
        <a:sy n="100" d="100"/>
      </p:scale>
      <p:origin x="0" y="0"/>
    </p:cViewPr>
  </p:notesTextViewPr>
  <p:sorterViewPr>
    <p:cViewPr>
      <p:scale>
        <a:sx n="100" d="100"/>
        <a:sy n="100" d="100"/>
      </p:scale>
      <p:origin x="0" y="-293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3E69581F-9CAC-411A-A361-26D45CA71DCC}"/>
              </a:ext>
            </a:extLst>
          </p:cNvPr>
          <p:cNvSpPr>
            <a:spLocks noGrp="1"/>
          </p:cNvSpPr>
          <p:nvPr>
            <p:ph type="hdr" sz="quarter"/>
          </p:nvPr>
        </p:nvSpPr>
        <p:spPr>
          <a:xfrm>
            <a:off x="2" y="0"/>
            <a:ext cx="4301543" cy="341064"/>
          </a:xfrm>
          <a:prstGeom prst="rect">
            <a:avLst/>
          </a:prstGeom>
        </p:spPr>
        <p:txBody>
          <a:bodyPr vert="horz" lIns="91426" tIns="45713" rIns="91426" bIns="45713"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038E5F0D-9923-47D1-992F-DB08E2766E88}"/>
              </a:ext>
            </a:extLst>
          </p:cNvPr>
          <p:cNvSpPr>
            <a:spLocks noGrp="1"/>
          </p:cNvSpPr>
          <p:nvPr>
            <p:ph type="dt" sz="quarter" idx="1"/>
          </p:nvPr>
        </p:nvSpPr>
        <p:spPr>
          <a:xfrm>
            <a:off x="5622800" y="0"/>
            <a:ext cx="4301543" cy="341064"/>
          </a:xfrm>
          <a:prstGeom prst="rect">
            <a:avLst/>
          </a:prstGeom>
        </p:spPr>
        <p:txBody>
          <a:bodyPr vert="horz" lIns="91426" tIns="45713" rIns="91426" bIns="45713" rtlCol="0"/>
          <a:lstStyle>
            <a:lvl1pPr algn="r">
              <a:defRPr sz="1200"/>
            </a:lvl1pPr>
          </a:lstStyle>
          <a:p>
            <a:fld id="{753BF66C-7D52-46C7-A7F7-ABE64A910203}" type="datetimeFigureOut">
              <a:rPr lang="pt-BR" smtClean="0"/>
              <a:t>10/06/2019</a:t>
            </a:fld>
            <a:endParaRPr lang="pt-BR"/>
          </a:p>
        </p:txBody>
      </p:sp>
      <p:sp>
        <p:nvSpPr>
          <p:cNvPr id="4" name="Espaço Reservado para Rodapé 3">
            <a:extLst>
              <a:ext uri="{FF2B5EF4-FFF2-40B4-BE49-F238E27FC236}">
                <a16:creationId xmlns:a16="http://schemas.microsoft.com/office/drawing/2014/main" id="{622075A1-6560-4208-81AD-2EFF40532FB6}"/>
              </a:ext>
            </a:extLst>
          </p:cNvPr>
          <p:cNvSpPr>
            <a:spLocks noGrp="1"/>
          </p:cNvSpPr>
          <p:nvPr>
            <p:ph type="ftr" sz="quarter" idx="2"/>
          </p:nvPr>
        </p:nvSpPr>
        <p:spPr>
          <a:xfrm>
            <a:off x="2" y="6456612"/>
            <a:ext cx="4301543" cy="341064"/>
          </a:xfrm>
          <a:prstGeom prst="rect">
            <a:avLst/>
          </a:prstGeom>
        </p:spPr>
        <p:txBody>
          <a:bodyPr vert="horz" lIns="91426" tIns="45713" rIns="91426" bIns="45713"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B484A617-CF8C-4048-BFB4-BF52023312E2}"/>
              </a:ext>
            </a:extLst>
          </p:cNvPr>
          <p:cNvSpPr>
            <a:spLocks noGrp="1"/>
          </p:cNvSpPr>
          <p:nvPr>
            <p:ph type="sldNum" sz="quarter" idx="3"/>
          </p:nvPr>
        </p:nvSpPr>
        <p:spPr>
          <a:xfrm>
            <a:off x="5622800" y="6456612"/>
            <a:ext cx="4301543" cy="341064"/>
          </a:xfrm>
          <a:prstGeom prst="rect">
            <a:avLst/>
          </a:prstGeom>
        </p:spPr>
        <p:txBody>
          <a:bodyPr vert="horz" lIns="91426" tIns="45713" rIns="91426" bIns="45713" rtlCol="0" anchor="b"/>
          <a:lstStyle>
            <a:lvl1pPr algn="r">
              <a:defRPr sz="1200"/>
            </a:lvl1pPr>
          </a:lstStyle>
          <a:p>
            <a:fld id="{9816A1D3-12A6-41F5-9502-FD9A081E0934}" type="slidenum">
              <a:rPr lang="pt-BR" smtClean="0"/>
              <a:t>‹nº›</a:t>
            </a:fld>
            <a:endParaRPr lang="pt-BR"/>
          </a:p>
        </p:txBody>
      </p:sp>
    </p:spTree>
    <p:extLst>
      <p:ext uri="{BB962C8B-B14F-4D97-AF65-F5344CB8AC3E}">
        <p14:creationId xmlns:p14="http://schemas.microsoft.com/office/powerpoint/2010/main" val="3050503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2697163" y="509588"/>
            <a:ext cx="4532312" cy="2549525"/>
          </a:xfrm>
          <a:prstGeom prst="rect">
            <a:avLst/>
          </a:prstGeom>
        </p:spPr>
        <p:txBody>
          <a:bodyPr lIns="91426" tIns="45713" rIns="91426" bIns="45713"/>
          <a:lstStyle/>
          <a:p>
            <a:endParaRPr/>
          </a:p>
        </p:txBody>
      </p:sp>
      <p:sp>
        <p:nvSpPr>
          <p:cNvPr id="117" name="Shape 117"/>
          <p:cNvSpPr>
            <a:spLocks noGrp="1"/>
          </p:cNvSpPr>
          <p:nvPr>
            <p:ph type="body" sz="quarter" idx="1"/>
          </p:nvPr>
        </p:nvSpPr>
        <p:spPr>
          <a:xfrm>
            <a:off x="1323552" y="3228896"/>
            <a:ext cx="7279535" cy="3058954"/>
          </a:xfrm>
          <a:prstGeom prst="rect">
            <a:avLst/>
          </a:prstGeom>
        </p:spPr>
        <p:txBody>
          <a:bodyPr lIns="91426" tIns="45713" rIns="91426" bIns="45713"/>
          <a:lstStyle/>
          <a:p>
            <a:endParaRPr/>
          </a:p>
        </p:txBody>
      </p:sp>
    </p:spTree>
    <p:extLst>
      <p:ext uri="{BB962C8B-B14F-4D97-AF65-F5344CB8AC3E}">
        <p14:creationId xmlns:p14="http://schemas.microsoft.com/office/powerpoint/2010/main" val="402162427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2419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183692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43198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900718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Primeiro critério</a:t>
            </a:r>
            <a:r>
              <a:rPr lang="pt-BR" baseline="0" dirty="0"/>
              <a:t> levado em consideração pelo Ecad.</a:t>
            </a:r>
            <a:endParaRPr lang="pt-BR" dirty="0"/>
          </a:p>
        </p:txBody>
      </p:sp>
    </p:spTree>
    <p:extLst>
      <p:ext uri="{BB962C8B-B14F-4D97-AF65-F5344CB8AC3E}">
        <p14:creationId xmlns:p14="http://schemas.microsoft.com/office/powerpoint/2010/main" val="2132663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Primeiro critério</a:t>
            </a:r>
            <a:r>
              <a:rPr lang="pt-BR" baseline="0" dirty="0"/>
              <a:t> levado em consideração pelo Ecad.</a:t>
            </a:r>
            <a:endParaRPr lang="pt-BR" dirty="0"/>
          </a:p>
        </p:txBody>
      </p:sp>
    </p:spTree>
    <p:extLst>
      <p:ext uri="{BB962C8B-B14F-4D97-AF65-F5344CB8AC3E}">
        <p14:creationId xmlns:p14="http://schemas.microsoft.com/office/powerpoint/2010/main" val="2711662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97021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65510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122408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145227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71168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e Subtítulo">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Texto do Título</a:t>
            </a:r>
          </a:p>
        </p:txBody>
      </p:sp>
      <p:sp>
        <p:nvSpPr>
          <p:cNvPr id="12" name="Shape 12"/>
          <p:cNvSpPr>
            <a:spLocks noGrp="1"/>
          </p:cNvSpPr>
          <p:nvPr>
            <p:ph type="body" sz="quarter" idx="1"/>
          </p:nvPr>
        </p:nvSpPr>
        <p:spPr>
          <a:xfrm>
            <a:off x="4833937" y="7072312"/>
            <a:ext cx="14716126" cy="1589485"/>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13" name="Shape 1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e Marcadore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Texto do Título</a:t>
            </a:r>
          </a:p>
        </p:txBody>
      </p:sp>
      <p:sp>
        <p:nvSpPr>
          <p:cNvPr id="57" name="Shape 57"/>
          <p:cNvSpPr>
            <a:spLocks noGrp="1"/>
          </p:cNvSpPr>
          <p:nvPr>
            <p:ph type="body" idx="1"/>
          </p:nvPr>
        </p:nvSpPr>
        <p:spPr>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58" name="Shape 5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Marcadore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76" name="Shape 76"/>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rês Fotos">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itação">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–Jaime Silveira</a:t>
            </a:r>
          </a:p>
        </p:txBody>
      </p:sp>
      <p:sp>
        <p:nvSpPr>
          <p:cNvPr id="94" name="Shape 94"/>
          <p:cNvSpPr>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“Digite uma citação aqui.” </a:t>
            </a:r>
          </a:p>
        </p:txBody>
      </p:sp>
      <p:sp>
        <p:nvSpPr>
          <p:cNvPr id="95" name="Shape 95"/>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Texto do Título</a:t>
            </a:r>
          </a:p>
        </p:txBody>
      </p:sp>
      <p:sp>
        <p:nvSpPr>
          <p:cNvPr id="3" name="Shape 3"/>
          <p:cNvSpPr>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 name="Shape 4"/>
          <p:cNvSpPr>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6" r:id="rId3"/>
    <p:sldLayoutId id="2147483657" r:id="rId4"/>
    <p:sldLayoutId id="2147483658" r:id="rId5"/>
    <p:sldLayoutId id="2147483659" r:id="rId6"/>
    <p:sldLayoutId id="2147483660" r:id="rId7"/>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424010F-0539-44EC-8779-3CD0771BF3E1}"/>
              </a:ext>
            </a:extLst>
          </p:cNvPr>
          <p:cNvPicPr>
            <a:picLocks noChangeAspect="1"/>
          </p:cNvPicPr>
          <p:nvPr/>
        </p:nvPicPr>
        <p:blipFill rotWithShape="1">
          <a:blip r:embed="rId2">
            <a:extLst>
              <a:ext uri="{28A0092B-C50C-407E-A947-70E740481C1C}">
                <a14:useLocalDpi xmlns:a14="http://schemas.microsoft.com/office/drawing/2010/main" val="0"/>
              </a:ext>
            </a:extLst>
          </a:blip>
          <a:srcRect t="8856" b="8119"/>
          <a:stretch/>
        </p:blipFill>
        <p:spPr>
          <a:xfrm>
            <a:off x="20" y="10"/>
            <a:ext cx="24383980" cy="1371599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asted-image.pdf"/>
          <p:cNvPicPr>
            <a:picLocks/>
          </p:cNvPicPr>
          <p:nvPr/>
        </p:nvPicPr>
        <p:blipFill>
          <a:blip r:embed="rId3">
            <a:extLst/>
          </a:blip>
          <a:stretch>
            <a:fillRect/>
          </a:stretch>
        </p:blipFill>
        <p:spPr>
          <a:xfrm rot="16200000">
            <a:off x="5936331" y="-4563818"/>
            <a:ext cx="12511342" cy="22843636"/>
          </a:xfrm>
          <a:prstGeom prst="rect">
            <a:avLst/>
          </a:prstGeom>
          <a:ln w="12700">
            <a:miter lim="400000"/>
          </a:ln>
        </p:spPr>
      </p:pic>
      <p:sp>
        <p:nvSpPr>
          <p:cNvPr id="144" name="Shape 144"/>
          <p:cNvSpPr/>
          <p:nvPr/>
        </p:nvSpPr>
        <p:spPr>
          <a:xfrm>
            <a:off x="-335764" y="-181261"/>
            <a:ext cx="25238864" cy="14204282"/>
          </a:xfrm>
          <a:prstGeom prst="rect">
            <a:avLst/>
          </a:prstGeom>
          <a:solidFill>
            <a:srgbClr val="A89157"/>
          </a:solidFill>
          <a:ln w="12700">
            <a:miter lim="400000"/>
          </a:ln>
          <a:effectLst>
            <a:outerShdw blurRad="50800" dist="25400" dir="5400000" rotWithShape="0">
              <a:srgbClr val="000000">
                <a:alpha val="50000"/>
              </a:srgbClr>
            </a:outerShdw>
          </a:effectLst>
        </p:spPr>
        <p:txBody>
          <a:bodyPr lIns="71438" tIns="71438" rIns="71438" bIns="71438" anchor="ctr"/>
          <a:lstStyle/>
          <a:p>
            <a:pPr>
              <a:defRPr sz="3200">
                <a:solidFill>
                  <a:srgbClr val="FFFFFF"/>
                </a:solidFill>
              </a:defRPr>
            </a:pPr>
            <a:endParaRPr sz="3200" dirty="0"/>
          </a:p>
        </p:txBody>
      </p:sp>
      <p:sp>
        <p:nvSpPr>
          <p:cNvPr id="145" name="Shape 145"/>
          <p:cNvSpPr/>
          <p:nvPr/>
        </p:nvSpPr>
        <p:spPr>
          <a:xfrm>
            <a:off x="1237129" y="3139892"/>
            <a:ext cx="22376691" cy="9136343"/>
          </a:xfrm>
          <a:prstGeom prst="rect">
            <a:avLst/>
          </a:prstGeom>
          <a:ln w="12700">
            <a:miter lim="400000"/>
          </a:ln>
          <a:extLst>
            <a:ext uri="{C572A759-6A51-4108-AA02-DFA0A04FC94B}">
              <ma14:wrappingTextBoxFlag xmlns="" xmlns:ma14="http://schemas.microsoft.com/office/mac/drawingml/2011/main" val="1"/>
            </a:ext>
          </a:extLst>
        </p:spPr>
        <p:txBody>
          <a:bodyPr wrap="square" lIns="68578" tIns="68578" rIns="68578" bIns="68578">
            <a:spAutoFit/>
          </a:bodyPr>
          <a:lstStyle/>
          <a:p>
            <a:pPr algn="just" defTabSz="914400">
              <a:lnSpc>
                <a:spcPct val="70000"/>
              </a:lnSpc>
              <a:defRPr sz="15000">
                <a:latin typeface="GTWalsheimProBold"/>
                <a:ea typeface="GTWalsheimProBold"/>
                <a:cs typeface="GTWalsheimProBold"/>
                <a:sym typeface="GTWalsheimProBold"/>
              </a:defRPr>
            </a:pPr>
            <a:r>
              <a:rPr lang="pt-BR" sz="8500" b="1" dirty="0">
                <a:latin typeface="Century Gothic" panose="020B0502020202020204" pitchFamily="34" charset="0"/>
              </a:rPr>
              <a:t>Prejudicará a exploração normal da obra</a:t>
            </a:r>
          </a:p>
          <a:p>
            <a:pPr algn="just" defTabSz="914400">
              <a:defRPr sz="15000">
                <a:latin typeface="GTWalsheimProBold"/>
                <a:ea typeface="GTWalsheimProBold"/>
                <a:cs typeface="GTWalsheimProBold"/>
                <a:sym typeface="GTWalsheimProBold"/>
              </a:defRPr>
            </a:pPr>
            <a:endParaRPr lang="pt-BR" sz="5400" dirty="0">
              <a:latin typeface="Century Gothic" panose="020B0502020202020204" pitchFamily="34" charset="0"/>
            </a:endParaRPr>
          </a:p>
          <a:p>
            <a:pPr marL="685800" indent="-685800" algn="just" defTabSz="914400">
              <a:buFont typeface="Arial" panose="020B0604020202020204" pitchFamily="34" charset="0"/>
              <a:buChar char="•"/>
              <a:defRPr sz="15000">
                <a:latin typeface="GTWalsheimProBold"/>
                <a:ea typeface="GTWalsheimProBold"/>
                <a:cs typeface="GTWalsheimProBold"/>
                <a:sym typeface="GTWalsheimProBold"/>
              </a:defRPr>
            </a:pPr>
            <a:r>
              <a:rPr lang="pt-BR" sz="5400" dirty="0">
                <a:solidFill>
                  <a:srgbClr val="FFFFFF"/>
                </a:solidFill>
                <a:latin typeface="Century Gothic" panose="020B0502020202020204" pitchFamily="34" charset="0"/>
              </a:rPr>
              <a:t>Em 2018, foram arrecadados cerca de </a:t>
            </a:r>
            <a:r>
              <a:rPr lang="pt-BR" sz="5400" b="1" dirty="0">
                <a:latin typeface="Century Gothic" panose="020B0502020202020204" pitchFamily="34" charset="0"/>
              </a:rPr>
              <a:t>50 milhões </a:t>
            </a:r>
            <a:r>
              <a:rPr lang="pt-BR" sz="5400" dirty="0">
                <a:solidFill>
                  <a:srgbClr val="FFFFFF"/>
                </a:solidFill>
                <a:latin typeface="Century Gothic" panose="020B0502020202020204" pitchFamily="34" charset="0"/>
              </a:rPr>
              <a:t>de reais pela sonorização de aposentos de hotéis;</a:t>
            </a:r>
          </a:p>
          <a:p>
            <a:pPr marL="685800" indent="-685800" algn="just" defTabSz="914400">
              <a:buFont typeface="Arial" panose="020B0604020202020204" pitchFamily="34" charset="0"/>
              <a:buChar char="•"/>
              <a:defRPr sz="15000">
                <a:latin typeface="GTWalsheimProBold"/>
                <a:ea typeface="GTWalsheimProBold"/>
                <a:cs typeface="GTWalsheimProBold"/>
                <a:sym typeface="GTWalsheimProBold"/>
              </a:defRPr>
            </a:pPr>
            <a:endParaRPr lang="pt-BR" sz="5400" dirty="0">
              <a:solidFill>
                <a:srgbClr val="FFFFFF"/>
              </a:solidFill>
              <a:latin typeface="Century Gothic" panose="020B0502020202020204" pitchFamily="34" charset="0"/>
            </a:endParaRPr>
          </a:p>
          <a:p>
            <a:pPr marL="685800" indent="-685800" algn="just" defTabSz="914400">
              <a:buFont typeface="Arial" panose="020B0604020202020204" pitchFamily="34" charset="0"/>
              <a:buChar char="•"/>
              <a:defRPr sz="15000">
                <a:latin typeface="GTWalsheimProBold"/>
                <a:ea typeface="GTWalsheimProBold"/>
                <a:cs typeface="GTWalsheimProBold"/>
                <a:sym typeface="GTWalsheimProBold"/>
              </a:defRPr>
            </a:pPr>
            <a:r>
              <a:rPr lang="pt-BR" sz="5400" dirty="0">
                <a:solidFill>
                  <a:srgbClr val="FFFFFF"/>
                </a:solidFill>
                <a:latin typeface="Century Gothic" panose="020B0502020202020204" pitchFamily="34" charset="0"/>
              </a:rPr>
              <a:t>Há potencial de incremento de receita de outros </a:t>
            </a:r>
            <a:r>
              <a:rPr lang="pt-BR" sz="5400" b="1" dirty="0">
                <a:latin typeface="Century Gothic" panose="020B0502020202020204" pitchFamily="34" charset="0"/>
              </a:rPr>
              <a:t>50 milhões </a:t>
            </a:r>
            <a:r>
              <a:rPr lang="pt-BR" sz="5400" dirty="0">
                <a:solidFill>
                  <a:srgbClr val="FFFFFF"/>
                </a:solidFill>
                <a:latin typeface="Century Gothic" panose="020B0502020202020204" pitchFamily="34" charset="0"/>
              </a:rPr>
              <a:t>em 2019;</a:t>
            </a:r>
          </a:p>
          <a:p>
            <a:pPr marL="685800" indent="-685800" algn="just" defTabSz="914400">
              <a:buFont typeface="Arial" panose="020B0604020202020204" pitchFamily="34" charset="0"/>
              <a:buChar char="•"/>
              <a:defRPr sz="15000">
                <a:latin typeface="GTWalsheimProBold"/>
                <a:ea typeface="GTWalsheimProBold"/>
                <a:cs typeface="GTWalsheimProBold"/>
                <a:sym typeface="GTWalsheimProBold"/>
              </a:defRPr>
            </a:pPr>
            <a:endParaRPr lang="pt-BR" sz="5400" dirty="0">
              <a:solidFill>
                <a:srgbClr val="FFFFFF"/>
              </a:solidFill>
              <a:latin typeface="Century Gothic" panose="020B0502020202020204" pitchFamily="34" charset="0"/>
            </a:endParaRPr>
          </a:p>
          <a:p>
            <a:pPr marL="685800" indent="-685800" algn="just" defTabSz="914400">
              <a:buFont typeface="Arial" panose="020B0604020202020204" pitchFamily="34" charset="0"/>
              <a:buChar char="•"/>
              <a:defRPr sz="15000">
                <a:latin typeface="GTWalsheimProBold"/>
                <a:ea typeface="GTWalsheimProBold"/>
                <a:cs typeface="GTWalsheimProBold"/>
                <a:sym typeface="GTWalsheimProBold"/>
              </a:defRPr>
            </a:pPr>
            <a:r>
              <a:rPr lang="pt-BR" sz="5400" dirty="0">
                <a:solidFill>
                  <a:srgbClr val="FFFFFF"/>
                </a:solidFill>
                <a:latin typeface="Century Gothic" panose="020B0502020202020204" pitchFamily="34" charset="0"/>
              </a:rPr>
              <a:t>O valor de direito autoral por quarto por diária de hotel no RJ é </a:t>
            </a:r>
            <a:r>
              <a:rPr lang="pt-BR" sz="5400" b="1" dirty="0">
                <a:latin typeface="Century Gothic" panose="020B0502020202020204" pitchFamily="34" charset="0"/>
              </a:rPr>
              <a:t>R$0,59!</a:t>
            </a:r>
          </a:p>
          <a:p>
            <a:pPr marL="3657600" lvl="3" indent="-914400" algn="just" defTabSz="914400">
              <a:lnSpc>
                <a:spcPct val="70000"/>
              </a:lnSpc>
              <a:buFontTx/>
              <a:buChar char="-"/>
              <a:defRPr sz="15000">
                <a:latin typeface="GTWalsheimProBold"/>
                <a:ea typeface="GTWalsheimProBold"/>
                <a:cs typeface="GTWalsheimProBold"/>
                <a:sym typeface="GTWalsheimProBold"/>
              </a:defRPr>
            </a:pPr>
            <a:endParaRPr lang="pt-BR" sz="5600" b="1" dirty="0">
              <a:solidFill>
                <a:srgbClr val="FFFFFF"/>
              </a:solidFill>
            </a:endParaRPr>
          </a:p>
        </p:txBody>
      </p:sp>
      <p:sp>
        <p:nvSpPr>
          <p:cNvPr id="146" name="Shape 146"/>
          <p:cNvSpPr/>
          <p:nvPr/>
        </p:nvSpPr>
        <p:spPr>
          <a:xfrm>
            <a:off x="10688244" y="12792203"/>
            <a:ext cx="13196592" cy="321470"/>
          </a:xfrm>
          <a:prstGeom prst="rect">
            <a:avLst/>
          </a:prstGeom>
          <a:solidFill>
            <a:srgbClr val="005EFF"/>
          </a:solidFill>
          <a:ln w="12700">
            <a:miter lim="400000"/>
          </a:ln>
        </p:spPr>
        <p:txBody>
          <a:bodyPr lIns="71438" tIns="71438" rIns="71438" bIns="71438" anchor="ctr"/>
          <a:lstStyle/>
          <a:p>
            <a:pPr>
              <a:defRPr sz="3200">
                <a:solidFill>
                  <a:srgbClr val="181A1F"/>
                </a:solidFill>
              </a:defRPr>
            </a:pPr>
            <a:endParaRPr sz="3200"/>
          </a:p>
        </p:txBody>
      </p:sp>
      <p:sp>
        <p:nvSpPr>
          <p:cNvPr id="148" name="Shape 148"/>
          <p:cNvSpPr/>
          <p:nvPr/>
        </p:nvSpPr>
        <p:spPr>
          <a:xfrm>
            <a:off x="3365477" y="1913398"/>
            <a:ext cx="3529114" cy="322364"/>
          </a:xfrm>
          <a:prstGeom prst="rect">
            <a:avLst/>
          </a:prstGeom>
          <a:solidFill>
            <a:srgbClr val="005EFF"/>
          </a:solidFill>
          <a:ln w="12700">
            <a:miter lim="400000"/>
          </a:ln>
          <a:extLst>
            <a:ext uri="{C572A759-6A51-4108-AA02-DFA0A04FC94B}">
              <ma14:wrappingTextBoxFlag xmlns="" xmlns:ma14="http://schemas.microsoft.com/office/mac/drawingml/2011/main" val="1"/>
            </a:ext>
          </a:extLst>
        </p:spPr>
        <p:txBody>
          <a:bodyPr lIns="71438" tIns="71438" rIns="71438" bIns="71438" anchor="ctr"/>
          <a:lstStyle>
            <a:lvl1pPr>
              <a:defRPr sz="3200">
                <a:solidFill>
                  <a:srgbClr val="181A1F"/>
                </a:solidFill>
              </a:defRPr>
            </a:lvl1pPr>
          </a:lstStyle>
          <a:p>
            <a:endParaRPr dirty="0"/>
          </a:p>
        </p:txBody>
      </p:sp>
    </p:spTree>
    <p:extLst>
      <p:ext uri="{BB962C8B-B14F-4D97-AF65-F5344CB8AC3E}">
        <p14:creationId xmlns:p14="http://schemas.microsoft.com/office/powerpoint/2010/main" val="32162592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asted-image.pdf"/>
          <p:cNvPicPr>
            <a:picLocks/>
          </p:cNvPicPr>
          <p:nvPr/>
        </p:nvPicPr>
        <p:blipFill>
          <a:blip r:embed="rId3">
            <a:extLst/>
          </a:blip>
          <a:stretch>
            <a:fillRect/>
          </a:stretch>
        </p:blipFill>
        <p:spPr>
          <a:xfrm rot="16200000">
            <a:off x="5936331" y="-4563818"/>
            <a:ext cx="12511342" cy="22843636"/>
          </a:xfrm>
          <a:prstGeom prst="rect">
            <a:avLst/>
          </a:prstGeom>
          <a:ln w="12700">
            <a:miter lim="400000"/>
          </a:ln>
        </p:spPr>
      </p:pic>
      <p:sp>
        <p:nvSpPr>
          <p:cNvPr id="144" name="Shape 144"/>
          <p:cNvSpPr/>
          <p:nvPr/>
        </p:nvSpPr>
        <p:spPr>
          <a:xfrm>
            <a:off x="-335764" y="-181261"/>
            <a:ext cx="25238864" cy="14204282"/>
          </a:xfrm>
          <a:prstGeom prst="rect">
            <a:avLst/>
          </a:prstGeom>
          <a:solidFill>
            <a:srgbClr val="A89157"/>
          </a:solidFill>
          <a:ln w="12700">
            <a:miter lim="400000"/>
          </a:ln>
          <a:effectLst>
            <a:outerShdw blurRad="50800" dist="25400" dir="5400000" rotWithShape="0">
              <a:srgbClr val="000000">
                <a:alpha val="50000"/>
              </a:srgbClr>
            </a:outerShdw>
          </a:effectLst>
        </p:spPr>
        <p:txBody>
          <a:bodyPr lIns="71438" tIns="71438" rIns="71438" bIns="71438" anchor="ctr"/>
          <a:lstStyle/>
          <a:p>
            <a:pPr>
              <a:defRPr sz="3200">
                <a:solidFill>
                  <a:srgbClr val="FFFFFF"/>
                </a:solidFill>
              </a:defRPr>
            </a:pPr>
            <a:endParaRPr sz="3200" dirty="0"/>
          </a:p>
        </p:txBody>
      </p:sp>
      <p:sp>
        <p:nvSpPr>
          <p:cNvPr id="145" name="Shape 145"/>
          <p:cNvSpPr/>
          <p:nvPr/>
        </p:nvSpPr>
        <p:spPr>
          <a:xfrm>
            <a:off x="2988958" y="3381939"/>
            <a:ext cx="19279371" cy="8911666"/>
          </a:xfrm>
          <a:prstGeom prst="rect">
            <a:avLst/>
          </a:prstGeom>
          <a:ln w="12700">
            <a:miter lim="400000"/>
          </a:ln>
          <a:extLst>
            <a:ext uri="{C572A759-6A51-4108-AA02-DFA0A04FC94B}">
              <ma14:wrappingTextBoxFlag xmlns="" xmlns:ma14="http://schemas.microsoft.com/office/mac/drawingml/2011/main" val="1"/>
            </a:ext>
          </a:extLst>
        </p:spPr>
        <p:txBody>
          <a:bodyPr wrap="square" lIns="68578" tIns="68578" rIns="68578" bIns="68578">
            <a:spAutoFit/>
          </a:bodyPr>
          <a:lstStyle/>
          <a:p>
            <a:pPr algn="just" defTabSz="914400">
              <a:lnSpc>
                <a:spcPct val="70000"/>
              </a:lnSpc>
              <a:defRPr sz="15000">
                <a:latin typeface="GTWalsheimProBold"/>
                <a:ea typeface="GTWalsheimProBold"/>
                <a:cs typeface="GTWalsheimProBold"/>
                <a:sym typeface="GTWalsheimProBold"/>
              </a:defRPr>
            </a:pPr>
            <a:r>
              <a:rPr lang="pt-BR" sz="8800" b="1" dirty="0">
                <a:latin typeface="Century Gothic" panose="020B0502020202020204" pitchFamily="34" charset="0"/>
              </a:rPr>
              <a:t>Causará prejuízo injustificado aos criadores </a:t>
            </a:r>
          </a:p>
          <a:p>
            <a:pPr defTabSz="914400">
              <a:lnSpc>
                <a:spcPct val="70000"/>
              </a:lnSpc>
              <a:defRPr sz="15000">
                <a:latin typeface="GTWalsheimProBold"/>
                <a:ea typeface="GTWalsheimProBold"/>
                <a:cs typeface="GTWalsheimProBold"/>
                <a:sym typeface="GTWalsheimProBold"/>
              </a:defRPr>
            </a:pPr>
            <a:endParaRPr lang="pt-BR" sz="10000" dirty="0">
              <a:solidFill>
                <a:srgbClr val="FFFFFF"/>
              </a:solidFill>
              <a:latin typeface="Century Gothic" panose="020B0502020202020204" pitchFamily="34" charset="0"/>
            </a:endParaRPr>
          </a:p>
          <a:p>
            <a:pPr algn="just" defTabSz="914400">
              <a:defRPr sz="15000">
                <a:latin typeface="GTWalsheimProBold"/>
                <a:ea typeface="GTWalsheimProBold"/>
                <a:cs typeface="GTWalsheimProBold"/>
                <a:sym typeface="GTWalsheimProBold"/>
              </a:defRPr>
            </a:pPr>
            <a:r>
              <a:rPr lang="pt-BR" sz="5600" dirty="0">
                <a:solidFill>
                  <a:srgbClr val="FFFFFF"/>
                </a:solidFill>
                <a:latin typeface="Century Gothic" panose="020B0502020202020204" pitchFamily="34" charset="0"/>
              </a:rPr>
              <a:t>Em 2018, foram beneficiados cerca de </a:t>
            </a:r>
            <a:r>
              <a:rPr lang="pt-BR" sz="5600" b="1" dirty="0">
                <a:latin typeface="Century Gothic" panose="020B0502020202020204" pitchFamily="34" charset="0"/>
              </a:rPr>
              <a:t>100 mil </a:t>
            </a:r>
            <a:r>
              <a:rPr lang="pt-BR" sz="5600" dirty="0">
                <a:solidFill>
                  <a:srgbClr val="FFFFFF"/>
                </a:solidFill>
                <a:latin typeface="Century Gothic" panose="020B0502020202020204" pitchFamily="34" charset="0"/>
              </a:rPr>
              <a:t>compositores, músicos, cantores, produtores de fonogramas e editores musicais pelos valores arrecadados em aposentos de hotéis</a:t>
            </a:r>
          </a:p>
          <a:p>
            <a:pPr lvl="3" defTabSz="914400">
              <a:lnSpc>
                <a:spcPct val="70000"/>
              </a:lnSpc>
              <a:defRPr sz="15000">
                <a:latin typeface="GTWalsheimProBold"/>
                <a:ea typeface="GTWalsheimProBold"/>
                <a:cs typeface="GTWalsheimProBold"/>
                <a:sym typeface="GTWalsheimProBold"/>
              </a:defRPr>
            </a:pPr>
            <a:endParaRPr lang="pt-BR" sz="5600" b="1" dirty="0">
              <a:solidFill>
                <a:srgbClr val="FFFFFF"/>
              </a:solidFill>
            </a:endParaRPr>
          </a:p>
          <a:p>
            <a:pPr marL="3657600" lvl="3" indent="-914400" defTabSz="914400">
              <a:lnSpc>
                <a:spcPct val="70000"/>
              </a:lnSpc>
              <a:buFontTx/>
              <a:buChar char="-"/>
              <a:defRPr sz="15000">
                <a:latin typeface="GTWalsheimProBold"/>
                <a:ea typeface="GTWalsheimProBold"/>
                <a:cs typeface="GTWalsheimProBold"/>
                <a:sym typeface="GTWalsheimProBold"/>
              </a:defRPr>
            </a:pPr>
            <a:endParaRPr lang="pt-BR" sz="5600" b="1" dirty="0">
              <a:solidFill>
                <a:srgbClr val="FFFFFF"/>
              </a:solidFill>
            </a:endParaRPr>
          </a:p>
          <a:p>
            <a:pPr defTabSz="914400">
              <a:lnSpc>
                <a:spcPct val="70000"/>
              </a:lnSpc>
              <a:defRPr sz="15000">
                <a:latin typeface="GTWalsheimProBold"/>
                <a:ea typeface="GTWalsheimProBold"/>
                <a:cs typeface="GTWalsheimProBold"/>
                <a:sym typeface="GTWalsheimProBold"/>
              </a:defRPr>
            </a:pPr>
            <a:endParaRPr sz="10000" b="1" dirty="0">
              <a:solidFill>
                <a:srgbClr val="FFFFFF"/>
              </a:solidFill>
            </a:endParaRPr>
          </a:p>
        </p:txBody>
      </p:sp>
      <p:sp>
        <p:nvSpPr>
          <p:cNvPr id="146" name="Shape 146"/>
          <p:cNvSpPr/>
          <p:nvPr/>
        </p:nvSpPr>
        <p:spPr>
          <a:xfrm>
            <a:off x="10688244" y="12792203"/>
            <a:ext cx="13196592" cy="321470"/>
          </a:xfrm>
          <a:prstGeom prst="rect">
            <a:avLst/>
          </a:prstGeom>
          <a:solidFill>
            <a:srgbClr val="005EFF"/>
          </a:solidFill>
          <a:ln w="12700">
            <a:miter lim="400000"/>
          </a:ln>
        </p:spPr>
        <p:txBody>
          <a:bodyPr lIns="71438" tIns="71438" rIns="71438" bIns="71438" anchor="ctr"/>
          <a:lstStyle/>
          <a:p>
            <a:pPr>
              <a:defRPr sz="3200">
                <a:solidFill>
                  <a:srgbClr val="181A1F"/>
                </a:solidFill>
              </a:defRPr>
            </a:pPr>
            <a:endParaRPr sz="3200"/>
          </a:p>
        </p:txBody>
      </p:sp>
      <p:sp>
        <p:nvSpPr>
          <p:cNvPr id="148" name="Shape 148"/>
          <p:cNvSpPr/>
          <p:nvPr/>
        </p:nvSpPr>
        <p:spPr>
          <a:xfrm>
            <a:off x="3365477" y="1913398"/>
            <a:ext cx="3529114" cy="322364"/>
          </a:xfrm>
          <a:prstGeom prst="rect">
            <a:avLst/>
          </a:prstGeom>
          <a:solidFill>
            <a:srgbClr val="005EFF"/>
          </a:solidFill>
          <a:ln w="12700">
            <a:miter lim="400000"/>
          </a:ln>
          <a:extLst>
            <a:ext uri="{C572A759-6A51-4108-AA02-DFA0A04FC94B}">
              <ma14:wrappingTextBoxFlag xmlns="" xmlns:ma14="http://schemas.microsoft.com/office/mac/drawingml/2011/main" val="1"/>
            </a:ext>
          </a:extLst>
        </p:spPr>
        <p:txBody>
          <a:bodyPr lIns="71438" tIns="71438" rIns="71438" bIns="71438" anchor="ctr"/>
          <a:lstStyle>
            <a:lvl1pPr>
              <a:defRPr sz="3200">
                <a:solidFill>
                  <a:srgbClr val="181A1F"/>
                </a:solidFill>
              </a:defRPr>
            </a:lvl1pPr>
          </a:lstStyle>
          <a:p>
            <a:endParaRPr dirty="0"/>
          </a:p>
        </p:txBody>
      </p:sp>
    </p:spTree>
    <p:extLst>
      <p:ext uri="{BB962C8B-B14F-4D97-AF65-F5344CB8AC3E}">
        <p14:creationId xmlns:p14="http://schemas.microsoft.com/office/powerpoint/2010/main" val="19633643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a:extLst>
              <a:ext uri="{FF2B5EF4-FFF2-40B4-BE49-F238E27FC236}">
                <a16:creationId xmlns:a16="http://schemas.microsoft.com/office/drawing/2014/main" id="{05FDE7A4-BE6C-4028-B19C-4965ADFD828F}"/>
              </a:ext>
            </a:extLst>
          </p:cNvPr>
          <p:cNvSpPr txBox="1"/>
          <p:nvPr/>
        </p:nvSpPr>
        <p:spPr>
          <a:xfrm>
            <a:off x="1384124" y="728952"/>
            <a:ext cx="22632720" cy="1375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8" tIns="71438" rIns="71438" bIns="71438" numCol="1" spcCol="38100" rtlCol="0" anchor="ctr">
            <a:spAutoFit/>
          </a:bodyPr>
          <a:lstStyle/>
          <a:p>
            <a:pPr algn="l"/>
            <a:r>
              <a:rPr lang="pt-BR" sz="8000" b="1" dirty="0">
                <a:solidFill>
                  <a:srgbClr val="015EFF"/>
                </a:solidFill>
                <a:latin typeface="GTWalsheimProBold"/>
              </a:rPr>
              <a:t>Demais argumentos</a:t>
            </a:r>
          </a:p>
        </p:txBody>
      </p:sp>
      <p:pic>
        <p:nvPicPr>
          <p:cNvPr id="16" name="Imagem 15">
            <a:extLst>
              <a:ext uri="{FF2B5EF4-FFF2-40B4-BE49-F238E27FC236}">
                <a16:creationId xmlns:a16="http://schemas.microsoft.com/office/drawing/2014/main" id="{1DA1B3A7-C78F-4D37-8E15-8B2B017BC0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27161" y="12044589"/>
            <a:ext cx="1189682" cy="1247322"/>
          </a:xfrm>
          <a:prstGeom prst="rect">
            <a:avLst/>
          </a:prstGeom>
        </p:spPr>
      </p:pic>
      <p:sp>
        <p:nvSpPr>
          <p:cNvPr id="11" name="Shape 310">
            <a:extLst>
              <a:ext uri="{FF2B5EF4-FFF2-40B4-BE49-F238E27FC236}">
                <a16:creationId xmlns:a16="http://schemas.microsoft.com/office/drawing/2014/main" id="{DA253F23-2111-4980-B013-E0EE3D693AAC}"/>
              </a:ext>
            </a:extLst>
          </p:cNvPr>
          <p:cNvSpPr/>
          <p:nvPr/>
        </p:nvSpPr>
        <p:spPr>
          <a:xfrm>
            <a:off x="1751282" y="2412107"/>
            <a:ext cx="7571768" cy="320876"/>
          </a:xfrm>
          <a:prstGeom prst="rect">
            <a:avLst/>
          </a:prstGeom>
          <a:solidFill>
            <a:srgbClr val="FC4D40"/>
          </a:solidFill>
          <a:ln w="12700">
            <a:miter lim="400000"/>
          </a:ln>
        </p:spPr>
        <p:txBody>
          <a:bodyPr lIns="71438" tIns="71438" rIns="71438" bIns="71438" anchor="ctr"/>
          <a:lstStyle/>
          <a:p>
            <a:pPr>
              <a:defRPr sz="3200">
                <a:solidFill>
                  <a:srgbClr val="FFFFFF"/>
                </a:solidFill>
              </a:defRPr>
            </a:pPr>
            <a:endParaRPr sz="3200"/>
          </a:p>
        </p:txBody>
      </p:sp>
      <p:sp>
        <p:nvSpPr>
          <p:cNvPr id="6" name="Retângulo 5">
            <a:extLst>
              <a:ext uri="{FF2B5EF4-FFF2-40B4-BE49-F238E27FC236}">
                <a16:creationId xmlns:a16="http://schemas.microsoft.com/office/drawing/2014/main" id="{143E6F57-4C50-40DC-9E02-3072F2281B80}"/>
              </a:ext>
            </a:extLst>
          </p:cNvPr>
          <p:cNvSpPr/>
          <p:nvPr/>
        </p:nvSpPr>
        <p:spPr>
          <a:xfrm>
            <a:off x="1143897" y="3232928"/>
            <a:ext cx="21320690" cy="8910131"/>
          </a:xfrm>
          <a:prstGeom prst="rect">
            <a:avLst/>
          </a:prstGeom>
        </p:spPr>
        <p:txBody>
          <a:bodyPr wrap="square">
            <a:spAutoFit/>
          </a:bodyPr>
          <a:lstStyle/>
          <a:p>
            <a:pPr marL="685800" indent="-685800" algn="just">
              <a:lnSpc>
                <a:spcPct val="150000"/>
              </a:lnSpc>
              <a:spcBef>
                <a:spcPct val="0"/>
              </a:spcBef>
              <a:buFont typeface="Arial" panose="020B0604020202020204" pitchFamily="34" charset="0"/>
              <a:buChar char="•"/>
            </a:pPr>
            <a:r>
              <a:rPr lang="pt-BR" sz="4800" dirty="0">
                <a:latin typeface="Century Gothic" panose="020B0502020202020204" pitchFamily="34" charset="0"/>
              </a:rPr>
              <a:t>A questão já foi julgada inúmeras vezes pelo Superior Tribunal de Justiça – STJ que sumulou a matéria:</a:t>
            </a:r>
          </a:p>
          <a:p>
            <a:pPr lvl="6" indent="0" algn="just">
              <a:lnSpc>
                <a:spcPct val="150000"/>
              </a:lnSpc>
              <a:spcBef>
                <a:spcPct val="0"/>
              </a:spcBef>
            </a:pPr>
            <a:r>
              <a:rPr lang="pt-BR" sz="3400" b="1" dirty="0">
                <a:solidFill>
                  <a:srgbClr val="FF0000"/>
                </a:solidFill>
                <a:latin typeface="Century Gothic" panose="020B0502020202020204" pitchFamily="34" charset="0"/>
              </a:rPr>
              <a:t>Súmula 261 STJ </a:t>
            </a:r>
            <a:r>
              <a:rPr lang="pt-BR" sz="3400" b="1" dirty="0">
                <a:latin typeface="Century Gothic" panose="020B0502020202020204" pitchFamily="34" charset="0"/>
              </a:rPr>
              <a:t>- A cobrança de direitos autorais pela retransmissão radiofônica de músicas, em estabelecimentos hoteleiros, deve ser feita conforme a taxa média de utilização do equipamento, apurada em liquidação.</a:t>
            </a:r>
          </a:p>
          <a:p>
            <a:pPr marL="571500" lvl="2" indent="-571500" algn="just">
              <a:lnSpc>
                <a:spcPct val="150000"/>
              </a:lnSpc>
              <a:spcBef>
                <a:spcPct val="0"/>
              </a:spcBef>
              <a:buFont typeface="Wingdings" panose="05000000000000000000" pitchFamily="2" charset="2"/>
              <a:buChar char="§"/>
            </a:pPr>
            <a:endParaRPr lang="pt-BR" sz="4000" b="1" dirty="0">
              <a:latin typeface="Century Gothic" panose="020B0502020202020204" pitchFamily="34" charset="0"/>
            </a:endParaRPr>
          </a:p>
          <a:p>
            <a:pPr marL="685800" indent="-685800" algn="just">
              <a:lnSpc>
                <a:spcPct val="150000"/>
              </a:lnSpc>
              <a:spcBef>
                <a:spcPct val="0"/>
              </a:spcBef>
              <a:buFont typeface="Arial" panose="020B0604020202020204" pitchFamily="34" charset="0"/>
              <a:buChar char="•"/>
            </a:pPr>
            <a:r>
              <a:rPr lang="pt-BR" sz="4800" dirty="0">
                <a:latin typeface="Century Gothic" panose="020B0502020202020204" pitchFamily="34" charset="0"/>
              </a:rPr>
              <a:t>O </a:t>
            </a:r>
            <a:r>
              <a:rPr lang="pt-BR" sz="4800" dirty="0" err="1">
                <a:latin typeface="Century Gothic" panose="020B0502020202020204" pitchFamily="34" charset="0"/>
              </a:rPr>
              <a:t>Ecad</a:t>
            </a:r>
            <a:r>
              <a:rPr lang="pt-BR" sz="4800" dirty="0">
                <a:latin typeface="Century Gothic" panose="020B0502020202020204" pitchFamily="34" charset="0"/>
              </a:rPr>
              <a:t>, ao longo dos anos, alterou seus critérios de cobrança e hoje aplica redutores para </a:t>
            </a:r>
            <a:r>
              <a:rPr lang="pt-BR" sz="4800" u="sng" dirty="0">
                <a:latin typeface="Century Gothic" panose="020B0502020202020204" pitchFamily="34" charset="0"/>
              </a:rPr>
              <a:t>diferentes regiões </a:t>
            </a:r>
            <a:r>
              <a:rPr lang="pt-BR" sz="4800" u="sng" dirty="0" err="1">
                <a:latin typeface="Century Gothic" panose="020B0502020202020204" pitchFamily="34" charset="0"/>
              </a:rPr>
              <a:t>sócio-econômicas</a:t>
            </a:r>
            <a:r>
              <a:rPr lang="pt-BR" sz="4800" u="sng" dirty="0">
                <a:latin typeface="Century Gothic" panose="020B0502020202020204" pitchFamily="34" charset="0"/>
              </a:rPr>
              <a:t> </a:t>
            </a:r>
            <a:r>
              <a:rPr lang="pt-BR" sz="4800" dirty="0">
                <a:latin typeface="Century Gothic" panose="020B0502020202020204" pitchFamily="34" charset="0"/>
              </a:rPr>
              <a:t>e considera a efetiva </a:t>
            </a:r>
            <a:r>
              <a:rPr lang="pt-BR" sz="4800" u="sng" dirty="0">
                <a:latin typeface="Century Gothic" panose="020B0502020202020204" pitchFamily="34" charset="0"/>
              </a:rPr>
              <a:t>taxa de ocupação </a:t>
            </a:r>
            <a:r>
              <a:rPr lang="pt-BR" sz="4800" dirty="0">
                <a:latin typeface="Century Gothic" panose="020B0502020202020204" pitchFamily="34" charset="0"/>
              </a:rPr>
              <a:t>declarada pelos hotéis.</a:t>
            </a:r>
          </a:p>
        </p:txBody>
      </p:sp>
    </p:spTree>
    <p:extLst>
      <p:ext uri="{BB962C8B-B14F-4D97-AF65-F5344CB8AC3E}">
        <p14:creationId xmlns:p14="http://schemas.microsoft.com/office/powerpoint/2010/main" val="32805971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76">
            <a:extLst>
              <a:ext uri="{FF2B5EF4-FFF2-40B4-BE49-F238E27FC236}">
                <a16:creationId xmlns:a16="http://schemas.microsoft.com/office/drawing/2014/main" id="{D9B66D9C-2FFB-4E0F-B91C-07EDB2FBD42F}"/>
              </a:ext>
            </a:extLst>
          </p:cNvPr>
          <p:cNvSpPr/>
          <p:nvPr/>
        </p:nvSpPr>
        <p:spPr>
          <a:xfrm>
            <a:off x="-427431" y="-244141"/>
            <a:ext cx="25238863" cy="14204281"/>
          </a:xfrm>
          <a:prstGeom prst="rect">
            <a:avLst/>
          </a:prstGeom>
          <a:solidFill>
            <a:srgbClr val="181A1F"/>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sz="3200">
                <a:solidFill>
                  <a:srgbClr val="FFFFFF"/>
                </a:solidFill>
              </a:defRPr>
            </a:lvl1pPr>
          </a:lstStyle>
          <a:p>
            <a:r>
              <a:t>  </a:t>
            </a:r>
          </a:p>
        </p:txBody>
      </p:sp>
      <p:sp>
        <p:nvSpPr>
          <p:cNvPr id="6" name="Retângulo 5">
            <a:extLst>
              <a:ext uri="{FF2B5EF4-FFF2-40B4-BE49-F238E27FC236}">
                <a16:creationId xmlns:a16="http://schemas.microsoft.com/office/drawing/2014/main" id="{143E6F57-4C50-40DC-9E02-3072F2281B80}"/>
              </a:ext>
            </a:extLst>
          </p:cNvPr>
          <p:cNvSpPr/>
          <p:nvPr/>
        </p:nvSpPr>
        <p:spPr>
          <a:xfrm>
            <a:off x="4383740" y="1586753"/>
            <a:ext cx="18443419" cy="11664732"/>
          </a:xfrm>
          <a:prstGeom prst="rect">
            <a:avLst/>
          </a:prstGeom>
        </p:spPr>
        <p:txBody>
          <a:bodyPr wrap="square">
            <a:spAutoFit/>
          </a:bodyPr>
          <a:lstStyle/>
          <a:p>
            <a:pPr>
              <a:lnSpc>
                <a:spcPct val="200000"/>
              </a:lnSpc>
              <a:spcBef>
                <a:spcPct val="0"/>
              </a:spcBef>
            </a:pPr>
            <a:r>
              <a:rPr lang="pt-BR" sz="4800" b="1" dirty="0">
                <a:solidFill>
                  <a:schemeClr val="bg1"/>
                </a:solidFill>
                <a:latin typeface="Century Gothic" panose="020B0502020202020204" pitchFamily="34" charset="0"/>
              </a:rPr>
              <a:t>A música brasileira é um atrativo para o turismo nacional.</a:t>
            </a:r>
          </a:p>
          <a:p>
            <a:pPr>
              <a:lnSpc>
                <a:spcPct val="200000"/>
              </a:lnSpc>
              <a:spcBef>
                <a:spcPct val="0"/>
              </a:spcBef>
            </a:pPr>
            <a:endParaRPr lang="pt-BR" sz="4800" b="1" dirty="0">
              <a:solidFill>
                <a:schemeClr val="bg1"/>
              </a:solidFill>
              <a:latin typeface="Century Gothic" panose="020B0502020202020204" pitchFamily="34" charset="0"/>
            </a:endParaRPr>
          </a:p>
          <a:p>
            <a:pPr>
              <a:lnSpc>
                <a:spcPct val="200000"/>
              </a:lnSpc>
              <a:spcBef>
                <a:spcPct val="0"/>
              </a:spcBef>
            </a:pPr>
            <a:r>
              <a:rPr lang="pt-BR" sz="4800" b="1" dirty="0">
                <a:solidFill>
                  <a:schemeClr val="bg1"/>
                </a:solidFill>
                <a:latin typeface="Century Gothic" panose="020B0502020202020204" pitchFamily="34" charset="0"/>
              </a:rPr>
              <a:t>A aprovação dos artigos 3º e 4º do PL 1829/2019 é um desrespeito aos criadores musicais brasileiros!</a:t>
            </a:r>
          </a:p>
          <a:p>
            <a:pPr>
              <a:lnSpc>
                <a:spcPct val="200000"/>
              </a:lnSpc>
              <a:spcBef>
                <a:spcPct val="0"/>
              </a:spcBef>
            </a:pPr>
            <a:endParaRPr lang="pt-BR" sz="4800" b="1" dirty="0">
              <a:solidFill>
                <a:schemeClr val="bg1"/>
              </a:solidFill>
              <a:latin typeface="Century Gothic" panose="020B0502020202020204" pitchFamily="34" charset="0"/>
            </a:endParaRPr>
          </a:p>
          <a:p>
            <a:pPr>
              <a:lnSpc>
                <a:spcPct val="200000"/>
              </a:lnSpc>
              <a:spcBef>
                <a:spcPct val="0"/>
              </a:spcBef>
            </a:pPr>
            <a:r>
              <a:rPr lang="pt-BR" sz="4800" b="1" dirty="0">
                <a:solidFill>
                  <a:schemeClr val="bg1"/>
                </a:solidFill>
                <a:latin typeface="Century Gothic" panose="020B0502020202020204" pitchFamily="34" charset="0"/>
              </a:rPr>
              <a:t>#</a:t>
            </a:r>
            <a:r>
              <a:rPr lang="pt-BR" sz="4800" b="1" dirty="0" err="1">
                <a:solidFill>
                  <a:schemeClr val="bg1"/>
                </a:solidFill>
                <a:latin typeface="Century Gothic" panose="020B0502020202020204" pitchFamily="34" charset="0"/>
              </a:rPr>
              <a:t>sosSenadoFederal</a:t>
            </a:r>
            <a:r>
              <a:rPr lang="pt-BR" sz="4800" b="1" dirty="0">
                <a:solidFill>
                  <a:schemeClr val="bg1"/>
                </a:solidFill>
                <a:latin typeface="Century Gothic" panose="020B0502020202020204" pitchFamily="34" charset="0"/>
              </a:rPr>
              <a:t>                #</a:t>
            </a:r>
            <a:r>
              <a:rPr lang="pt-BR" sz="4800" b="1" dirty="0" err="1">
                <a:solidFill>
                  <a:schemeClr val="bg1"/>
                </a:solidFill>
                <a:latin typeface="Century Gothic" panose="020B0502020202020204" pitchFamily="34" charset="0"/>
              </a:rPr>
              <a:t>projetozeroestrelas</a:t>
            </a:r>
            <a:endParaRPr lang="pt-BR" sz="4800" b="1" dirty="0">
              <a:solidFill>
                <a:schemeClr val="bg1"/>
              </a:solidFill>
              <a:latin typeface="Century Gothic" panose="020B0502020202020204" pitchFamily="34" charset="0"/>
            </a:endParaRPr>
          </a:p>
          <a:p>
            <a:pPr>
              <a:lnSpc>
                <a:spcPct val="200000"/>
              </a:lnSpc>
              <a:spcBef>
                <a:spcPct val="0"/>
              </a:spcBef>
            </a:pPr>
            <a:endParaRPr lang="pt-BR" sz="8800" b="1" dirty="0">
              <a:solidFill>
                <a:schemeClr val="bg1"/>
              </a:solidFill>
              <a:latin typeface="Gabriola" panose="04040605051002020D02" pitchFamily="82" charset="0"/>
            </a:endParaRPr>
          </a:p>
        </p:txBody>
      </p:sp>
      <p:pic>
        <p:nvPicPr>
          <p:cNvPr id="8" name="pasted-image.pdf">
            <a:extLst>
              <a:ext uri="{FF2B5EF4-FFF2-40B4-BE49-F238E27FC236}">
                <a16:creationId xmlns:a16="http://schemas.microsoft.com/office/drawing/2014/main" id="{513FD945-238F-446A-8606-8E40E947FE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7160" y="12064666"/>
            <a:ext cx="1130301" cy="1262915"/>
          </a:xfrm>
          <a:prstGeom prst="rect">
            <a:avLst/>
          </a:prstGeom>
          <a:ln w="12700">
            <a:miter lim="400000"/>
          </a:ln>
        </p:spPr>
      </p:pic>
      <p:pic>
        <p:nvPicPr>
          <p:cNvPr id="9" name="pasted-image.pdf">
            <a:extLst>
              <a:ext uri="{FF2B5EF4-FFF2-40B4-BE49-F238E27FC236}">
                <a16:creationId xmlns:a16="http://schemas.microsoft.com/office/drawing/2014/main" id="{285B7ADC-573B-4FFC-8A0F-398AC11EB3B5}"/>
              </a:ext>
            </a:extLst>
          </p:cNvPr>
          <p:cNvPicPr>
            <a:picLocks noChangeAspect="1"/>
          </p:cNvPicPr>
          <p:nvPr/>
        </p:nvPicPr>
        <p:blipFill>
          <a:blip r:embed="rId4">
            <a:extLst/>
          </a:blip>
          <a:stretch>
            <a:fillRect/>
          </a:stretch>
        </p:blipFill>
        <p:spPr>
          <a:xfrm flipH="1">
            <a:off x="-3797115" y="-50794"/>
            <a:ext cx="7594230" cy="14010934"/>
          </a:xfrm>
          <a:prstGeom prst="rect">
            <a:avLst/>
          </a:prstGeom>
          <a:ln w="12700">
            <a:miter lim="400000"/>
          </a:ln>
        </p:spPr>
      </p:pic>
    </p:spTree>
    <p:extLst>
      <p:ext uri="{BB962C8B-B14F-4D97-AF65-F5344CB8AC3E}">
        <p14:creationId xmlns:p14="http://schemas.microsoft.com/office/powerpoint/2010/main" val="234515880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36670944-9DA4-42F7-A012-D0AF1000C232}"/>
              </a:ext>
            </a:extLst>
          </p:cNvPr>
          <p:cNvSpPr/>
          <p:nvPr/>
        </p:nvSpPr>
        <p:spPr>
          <a:xfrm>
            <a:off x="813065" y="2785444"/>
            <a:ext cx="5929828" cy="1477328"/>
          </a:xfrm>
          <a:prstGeom prst="rect">
            <a:avLst/>
          </a:prstGeom>
        </p:spPr>
        <p:txBody>
          <a:bodyPr wrap="none">
            <a:spAutoFit/>
          </a:bodyPr>
          <a:lstStyle/>
          <a:p>
            <a:pPr eaLnBrk="0" fontAlgn="base">
              <a:spcBef>
                <a:spcPct val="0"/>
              </a:spcBef>
              <a:spcAft>
                <a:spcPct val="0"/>
              </a:spcAft>
            </a:pPr>
            <a:r>
              <a:rPr lang="pt-BR" sz="9000" b="1" dirty="0">
                <a:latin typeface="Century Gothic" panose="020B0502020202020204" pitchFamily="34" charset="0"/>
                <a:ea typeface="Calibri" panose="020F0502020204030204" pitchFamily="34" charset="0"/>
                <a:cs typeface="Times New Roman" panose="02020603050405020304" pitchFamily="18" charset="0"/>
              </a:rPr>
              <a:t>Obrigada!</a:t>
            </a:r>
          </a:p>
        </p:txBody>
      </p:sp>
      <p:sp>
        <p:nvSpPr>
          <p:cNvPr id="5" name="Retângulo 1">
            <a:extLst>
              <a:ext uri="{FF2B5EF4-FFF2-40B4-BE49-F238E27FC236}">
                <a16:creationId xmlns:a16="http://schemas.microsoft.com/office/drawing/2014/main" id="{0886FB1A-9D08-4326-B434-16F3FFA455B8}"/>
              </a:ext>
            </a:extLst>
          </p:cNvPr>
          <p:cNvSpPr>
            <a:spLocks noChangeArrowheads="1"/>
          </p:cNvSpPr>
          <p:nvPr/>
        </p:nvSpPr>
        <p:spPr bwMode="auto">
          <a:xfrm>
            <a:off x="1175657" y="7733211"/>
            <a:ext cx="1076379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FF9900"/>
                </a:solidFill>
                <a:latin typeface="Arial" panose="020B0604020202020204" pitchFamily="34" charset="0"/>
              </a:defRPr>
            </a:lvl1pPr>
            <a:lvl2pPr marL="742950" indent="-285750">
              <a:defRPr sz="2400">
                <a:solidFill>
                  <a:srgbClr val="FF9900"/>
                </a:solidFill>
                <a:latin typeface="Arial" panose="020B0604020202020204" pitchFamily="34" charset="0"/>
              </a:defRPr>
            </a:lvl2pPr>
            <a:lvl3pPr marL="1143000" indent="-228600">
              <a:defRPr sz="2400">
                <a:solidFill>
                  <a:srgbClr val="FF9900"/>
                </a:solidFill>
                <a:latin typeface="Arial" panose="020B0604020202020204" pitchFamily="34" charset="0"/>
              </a:defRPr>
            </a:lvl3pPr>
            <a:lvl4pPr marL="1600200" indent="-228600">
              <a:defRPr sz="2400">
                <a:solidFill>
                  <a:srgbClr val="FF9900"/>
                </a:solidFill>
                <a:latin typeface="Arial" panose="020B0604020202020204" pitchFamily="34" charset="0"/>
              </a:defRPr>
            </a:lvl4pPr>
            <a:lvl5pPr marL="2057400" indent="-228600">
              <a:defRPr sz="2400">
                <a:solidFill>
                  <a:srgbClr val="FF9900"/>
                </a:solidFill>
                <a:latin typeface="Arial" panose="020B0604020202020204" pitchFamily="34" charset="0"/>
              </a:defRPr>
            </a:lvl5pPr>
            <a:lvl6pPr marL="2514600" indent="-228600" eaLnBrk="0" fontAlgn="base" hangingPunct="0">
              <a:spcBef>
                <a:spcPct val="0"/>
              </a:spcBef>
              <a:spcAft>
                <a:spcPct val="0"/>
              </a:spcAft>
              <a:defRPr sz="2400">
                <a:solidFill>
                  <a:srgbClr val="FF9900"/>
                </a:solidFill>
                <a:latin typeface="Arial" panose="020B0604020202020204" pitchFamily="34" charset="0"/>
              </a:defRPr>
            </a:lvl6pPr>
            <a:lvl7pPr marL="2971800" indent="-228600" eaLnBrk="0" fontAlgn="base" hangingPunct="0">
              <a:spcBef>
                <a:spcPct val="0"/>
              </a:spcBef>
              <a:spcAft>
                <a:spcPct val="0"/>
              </a:spcAft>
              <a:defRPr sz="2400">
                <a:solidFill>
                  <a:srgbClr val="FF9900"/>
                </a:solidFill>
                <a:latin typeface="Arial" panose="020B0604020202020204" pitchFamily="34" charset="0"/>
              </a:defRPr>
            </a:lvl7pPr>
            <a:lvl8pPr marL="3429000" indent="-228600" eaLnBrk="0" fontAlgn="base" hangingPunct="0">
              <a:spcBef>
                <a:spcPct val="0"/>
              </a:spcBef>
              <a:spcAft>
                <a:spcPct val="0"/>
              </a:spcAft>
              <a:defRPr sz="2400">
                <a:solidFill>
                  <a:srgbClr val="FF9900"/>
                </a:solidFill>
                <a:latin typeface="Arial" panose="020B0604020202020204" pitchFamily="34" charset="0"/>
              </a:defRPr>
            </a:lvl8pPr>
            <a:lvl9pPr marL="3886200" indent="-228600" eaLnBrk="0" fontAlgn="base" hangingPunct="0">
              <a:spcBef>
                <a:spcPct val="0"/>
              </a:spcBef>
              <a:spcAft>
                <a:spcPct val="0"/>
              </a:spcAft>
              <a:defRPr sz="2400">
                <a:solidFill>
                  <a:srgbClr val="FF9900"/>
                </a:solidFill>
                <a:latin typeface="Arial" panose="020B0604020202020204" pitchFamily="34" charset="0"/>
              </a:defRPr>
            </a:lvl9pPr>
          </a:lstStyle>
          <a:p>
            <a:pPr hangingPunct="1"/>
            <a:r>
              <a:rPr lang="pt-PT" altLang="pt-BR" sz="5400" dirty="0">
                <a:solidFill>
                  <a:schemeClr val="tx1"/>
                </a:solidFill>
                <a:latin typeface="Century Gothic" panose="020B0502020202020204" pitchFamily="34" charset="0"/>
                <a:cs typeface="Arial" panose="020B0604020202020204" pitchFamily="34" charset="0"/>
              </a:rPr>
              <a:t>gloria_braga@ecad.org.br</a:t>
            </a:r>
          </a:p>
          <a:p>
            <a:pPr eaLnBrk="1" hangingPunct="1"/>
            <a:endParaRPr lang="pt-PT" altLang="pt-BR" sz="5400" dirty="0">
              <a:solidFill>
                <a:schemeClr val="tx1"/>
              </a:solidFill>
              <a:latin typeface="Century Gothic" panose="020B0502020202020204" pitchFamily="34" charset="0"/>
              <a:cs typeface="Arial" panose="020B0604020202020204" pitchFamily="34" charset="0"/>
            </a:endParaRPr>
          </a:p>
          <a:p>
            <a:pPr eaLnBrk="1" hangingPunct="1"/>
            <a:r>
              <a:rPr lang="pt-PT" altLang="pt-BR" sz="4400" dirty="0">
                <a:solidFill>
                  <a:schemeClr val="tx1"/>
                </a:solidFill>
                <a:latin typeface="Century Gothic" panose="020B0502020202020204" pitchFamily="34" charset="0"/>
                <a:cs typeface="Arial" panose="020B0604020202020204" pitchFamily="34" charset="0"/>
              </a:rPr>
              <a:t>www.ecad.org.br</a:t>
            </a:r>
          </a:p>
        </p:txBody>
      </p:sp>
      <p:sp>
        <p:nvSpPr>
          <p:cNvPr id="7" name="Shape 401">
            <a:extLst>
              <a:ext uri="{FF2B5EF4-FFF2-40B4-BE49-F238E27FC236}">
                <a16:creationId xmlns:a16="http://schemas.microsoft.com/office/drawing/2014/main" id="{77522009-79C0-43B3-A2AA-7C3A2978A931}"/>
              </a:ext>
            </a:extLst>
          </p:cNvPr>
          <p:cNvSpPr/>
          <p:nvPr/>
        </p:nvSpPr>
        <p:spPr>
          <a:xfrm>
            <a:off x="928051" y="4575683"/>
            <a:ext cx="3568702" cy="320874"/>
          </a:xfrm>
          <a:prstGeom prst="rect">
            <a:avLst/>
          </a:prstGeom>
          <a:solidFill>
            <a:srgbClr val="A89157"/>
          </a:solidFill>
          <a:ln w="12700">
            <a:miter lim="400000"/>
          </a:ln>
        </p:spPr>
        <p:txBody>
          <a:bodyPr lIns="71438" tIns="71438" rIns="71438" bIns="71438" anchor="ctr"/>
          <a:lstStyle/>
          <a:p>
            <a:pPr>
              <a:defRPr sz="3200">
                <a:solidFill>
                  <a:srgbClr val="181A1F"/>
                </a:solidFill>
              </a:defRPr>
            </a:pPr>
            <a:endParaRPr sz="3200"/>
          </a:p>
        </p:txBody>
      </p:sp>
      <p:sp>
        <p:nvSpPr>
          <p:cNvPr id="15" name="Shape 197">
            <a:extLst>
              <a:ext uri="{FF2B5EF4-FFF2-40B4-BE49-F238E27FC236}">
                <a16:creationId xmlns:a16="http://schemas.microsoft.com/office/drawing/2014/main" id="{E0E9F3E4-AFAC-427C-9496-02CC1697E451}"/>
              </a:ext>
            </a:extLst>
          </p:cNvPr>
          <p:cNvSpPr/>
          <p:nvPr/>
        </p:nvSpPr>
        <p:spPr>
          <a:xfrm>
            <a:off x="11746685" y="892681"/>
            <a:ext cx="12245658" cy="57333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71437" tIns="71437" rIns="71437" bIns="71437" numCol="1" anchor="ctr">
            <a:spAutoFit/>
          </a:bodyPr>
          <a:lstStyle/>
          <a:p>
            <a:pPr algn="l" defTabSz="914400">
              <a:lnSpc>
                <a:spcPct val="80000"/>
              </a:lnSpc>
              <a:spcBef>
                <a:spcPts val="1200"/>
              </a:spcBef>
              <a:defRPr sz="15000" spc="-300">
                <a:solidFill>
                  <a:srgbClr val="A89057"/>
                </a:solidFill>
                <a:latin typeface="GTWalsheimProBold"/>
                <a:ea typeface="GTWalsheimProBold"/>
                <a:cs typeface="GTWalsheimProBold"/>
                <a:sym typeface="GTWalsheimProBold"/>
              </a:defRPr>
            </a:pPr>
            <a:r>
              <a:rPr dirty="0" err="1"/>
              <a:t>Juntos</a:t>
            </a:r>
            <a:r>
              <a:rPr dirty="0"/>
              <a:t>, </a:t>
            </a:r>
            <a:r>
              <a:rPr dirty="0" err="1"/>
              <a:t>mantemos</a:t>
            </a:r>
            <a:r>
              <a:rPr dirty="0"/>
              <a:t> a </a:t>
            </a:r>
            <a:r>
              <a:rPr dirty="0" err="1"/>
              <a:t>música</a:t>
            </a:r>
            <a:r>
              <a:rPr dirty="0"/>
              <a:t> viva. </a:t>
            </a:r>
          </a:p>
        </p:txBody>
      </p:sp>
      <p:pic>
        <p:nvPicPr>
          <p:cNvPr id="16" name="Imagem 15">
            <a:extLst>
              <a:ext uri="{FF2B5EF4-FFF2-40B4-BE49-F238E27FC236}">
                <a16:creationId xmlns:a16="http://schemas.microsoft.com/office/drawing/2014/main" id="{EE4CB263-03ED-44AE-BB70-E8E17F766A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727" t="19157" r="14365" b="20041"/>
          <a:stretch/>
        </p:blipFill>
        <p:spPr>
          <a:xfrm>
            <a:off x="14268115" y="7937693"/>
            <a:ext cx="7202797" cy="4570545"/>
          </a:xfrm>
          <a:prstGeom prst="rect">
            <a:avLst/>
          </a:prstGeom>
        </p:spPr>
      </p:pic>
    </p:spTree>
    <p:extLst>
      <p:ext uri="{BB962C8B-B14F-4D97-AF65-F5344CB8AC3E}">
        <p14:creationId xmlns:p14="http://schemas.microsoft.com/office/powerpoint/2010/main" val="54031973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arius-soodmand-116246_1.jpg">
            <a:extLst>
              <a:ext uri="{FF2B5EF4-FFF2-40B4-BE49-F238E27FC236}">
                <a16:creationId xmlns:a16="http://schemas.microsoft.com/office/drawing/2014/main" id="{6143D6F4-D904-4AA2-8E43-F2F59DD5D1F2}"/>
              </a:ext>
            </a:extLst>
          </p:cNvPr>
          <p:cNvPicPr>
            <a:picLocks noChangeAspect="1"/>
          </p:cNvPicPr>
          <p:nvPr/>
        </p:nvPicPr>
        <p:blipFill>
          <a:blip r:embed="rId3">
            <a:extLst/>
          </a:blip>
          <a:stretch>
            <a:fillRect/>
          </a:stretch>
        </p:blipFill>
        <p:spPr>
          <a:xfrm>
            <a:off x="-109173" y="-2351159"/>
            <a:ext cx="24602346" cy="1642759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asted-image.pdf"/>
          <p:cNvPicPr>
            <a:picLocks/>
          </p:cNvPicPr>
          <p:nvPr/>
        </p:nvPicPr>
        <p:blipFill>
          <a:blip r:embed="rId3">
            <a:extLst/>
          </a:blip>
          <a:stretch>
            <a:fillRect/>
          </a:stretch>
        </p:blipFill>
        <p:spPr>
          <a:xfrm rot="16200000">
            <a:off x="5936329" y="-4563818"/>
            <a:ext cx="12511342" cy="22843636"/>
          </a:xfrm>
          <a:prstGeom prst="rect">
            <a:avLst/>
          </a:prstGeom>
          <a:ln w="12700">
            <a:miter lim="400000"/>
          </a:ln>
        </p:spPr>
      </p:pic>
      <p:sp>
        <p:nvSpPr>
          <p:cNvPr id="144" name="Shape 144"/>
          <p:cNvSpPr/>
          <p:nvPr/>
        </p:nvSpPr>
        <p:spPr>
          <a:xfrm>
            <a:off x="-335763" y="-181261"/>
            <a:ext cx="25238864" cy="14204282"/>
          </a:xfrm>
          <a:prstGeom prst="rect">
            <a:avLst/>
          </a:prstGeom>
          <a:solidFill>
            <a:srgbClr val="A89157"/>
          </a:solidFill>
          <a:ln w="12700">
            <a:miter lim="400000"/>
          </a:ln>
          <a:effectLst>
            <a:outerShdw blurRad="50800" dist="25400" dir="5400000" rotWithShape="0">
              <a:srgbClr val="000000">
                <a:alpha val="50000"/>
              </a:srgbClr>
            </a:outerShdw>
          </a:effectLst>
        </p:spPr>
        <p:txBody>
          <a:bodyPr lIns="71437" tIns="71437" rIns="71437" bIns="71437" anchor="ctr"/>
          <a:lstStyle/>
          <a:p>
            <a:pPr>
              <a:defRPr sz="3200">
                <a:solidFill>
                  <a:srgbClr val="FFFFFF"/>
                </a:solidFill>
              </a:defRPr>
            </a:pPr>
            <a:endParaRPr dirty="0">
              <a:latin typeface="Century Gothic" panose="020B0502020202020204" pitchFamily="34" charset="0"/>
            </a:endParaRPr>
          </a:p>
        </p:txBody>
      </p:sp>
      <p:sp>
        <p:nvSpPr>
          <p:cNvPr id="145" name="Shape 145"/>
          <p:cNvSpPr/>
          <p:nvPr/>
        </p:nvSpPr>
        <p:spPr>
          <a:xfrm>
            <a:off x="4087906" y="6059404"/>
            <a:ext cx="19230081" cy="1858197"/>
          </a:xfrm>
          <a:prstGeom prst="rect">
            <a:avLst/>
          </a:prstGeom>
          <a:ln w="12700">
            <a:miter lim="400000"/>
          </a:ln>
          <a:extLst>
            <a:ext uri="{C572A759-6A51-4108-AA02-DFA0A04FC94B}">
              <ma14:wrappingTextBoxFlag xmlns:ma14="http://schemas.microsoft.com/office/mac/drawingml/2011/main" xmlns="" val="1"/>
            </a:ext>
          </a:extLst>
        </p:spPr>
        <p:txBody>
          <a:bodyPr wrap="square" lIns="68578" tIns="68578" rIns="68578" bIns="68578">
            <a:spAutoFit/>
          </a:bodyPr>
          <a:lstStyle/>
          <a:p>
            <a:pPr algn="l" defTabSz="914400">
              <a:lnSpc>
                <a:spcPct val="70000"/>
              </a:lnSpc>
              <a:defRPr sz="15000">
                <a:latin typeface="GTWalsheimProBold"/>
                <a:ea typeface="GTWalsheimProBold"/>
                <a:cs typeface="GTWalsheimProBold"/>
                <a:sym typeface="GTWalsheimProBold"/>
              </a:defRPr>
            </a:pPr>
            <a:r>
              <a:rPr lang="pt-BR" b="1" dirty="0">
                <a:solidFill>
                  <a:srgbClr val="FFFFFF"/>
                </a:solidFill>
              </a:rPr>
              <a:t>Lei Geral do Turismo</a:t>
            </a:r>
          </a:p>
        </p:txBody>
      </p:sp>
      <p:sp>
        <p:nvSpPr>
          <p:cNvPr id="146" name="Shape 146"/>
          <p:cNvSpPr/>
          <p:nvPr/>
        </p:nvSpPr>
        <p:spPr>
          <a:xfrm>
            <a:off x="9422149" y="11406315"/>
            <a:ext cx="13196591" cy="321470"/>
          </a:xfrm>
          <a:prstGeom prst="rect">
            <a:avLst/>
          </a:prstGeom>
          <a:solidFill>
            <a:srgbClr val="005EFF"/>
          </a:solidFill>
          <a:ln w="12700">
            <a:miter lim="400000"/>
          </a:ln>
        </p:spPr>
        <p:txBody>
          <a:bodyPr lIns="71437" tIns="71437" rIns="71437" bIns="71437" anchor="ctr"/>
          <a:lstStyle/>
          <a:p>
            <a:pPr>
              <a:defRPr sz="3200">
                <a:solidFill>
                  <a:srgbClr val="181A1F"/>
                </a:solidFill>
              </a:defRPr>
            </a:pPr>
            <a:endParaRPr/>
          </a:p>
        </p:txBody>
      </p:sp>
      <p:sp>
        <p:nvSpPr>
          <p:cNvPr id="147" name="Shape 147"/>
          <p:cNvSpPr/>
          <p:nvPr/>
        </p:nvSpPr>
        <p:spPr>
          <a:xfrm>
            <a:off x="3762103" y="1792569"/>
            <a:ext cx="19555884" cy="2518174"/>
          </a:xfrm>
          <a:prstGeom prst="rect">
            <a:avLst/>
          </a:prstGeom>
          <a:ln w="12700">
            <a:miter lim="400000"/>
          </a:ln>
          <a:extLst>
            <a:ext uri="{C572A759-6A51-4108-AA02-DFA0A04FC94B}">
              <ma14:wrappingTextBoxFlag xmlns:ma14="http://schemas.microsoft.com/office/mac/drawingml/2011/main" xmlns="" val="1"/>
            </a:ext>
          </a:extLst>
        </p:spPr>
        <p:txBody>
          <a:bodyPr lIns="68578" tIns="68578" rIns="68578" bIns="68578"/>
          <a:lstStyle>
            <a:lvl1pPr algn="l" defTabSz="914400">
              <a:lnSpc>
                <a:spcPct val="90000"/>
              </a:lnSpc>
              <a:defRPr sz="3500" i="1">
                <a:solidFill>
                  <a:srgbClr val="FFFFFF"/>
                </a:solidFill>
                <a:latin typeface="Copernicus Bold"/>
                <a:ea typeface="Copernicus Bold"/>
                <a:cs typeface="Copernicus Bold"/>
                <a:sym typeface="Copernicus Bold"/>
              </a:defRPr>
            </a:lvl1pPr>
          </a:lstStyle>
          <a:p>
            <a:pPr>
              <a:lnSpc>
                <a:spcPct val="100000"/>
              </a:lnSpc>
              <a:defRPr>
                <a:solidFill>
                  <a:srgbClr val="000000"/>
                </a:solidFill>
              </a:defRPr>
            </a:pPr>
            <a:r>
              <a:rPr lang="pt-BR" sz="9600" b="1" i="0" dirty="0">
                <a:solidFill>
                  <a:srgbClr val="FFFFFF"/>
                </a:solidFill>
                <a:latin typeface="Copernicus" panose="02000000000000000000" pitchFamily="50" charset="0"/>
                <a:ea typeface="Copernicus" panose="02000000000000000000" pitchFamily="50" charset="0"/>
                <a:cs typeface="Copernicus Bold Italic"/>
              </a:rPr>
              <a:t>Audiência Pública – 11.06.2019</a:t>
            </a:r>
          </a:p>
          <a:p>
            <a:pPr>
              <a:lnSpc>
                <a:spcPct val="100000"/>
              </a:lnSpc>
              <a:defRPr>
                <a:solidFill>
                  <a:srgbClr val="000000"/>
                </a:solidFill>
              </a:defRPr>
            </a:pPr>
            <a:r>
              <a:rPr lang="pt-BR" sz="5400" b="1" i="0" dirty="0">
                <a:latin typeface="Copernicus" panose="02000000000000000000" pitchFamily="50" charset="0"/>
                <a:ea typeface="Copernicus" panose="02000000000000000000" pitchFamily="50" charset="0"/>
                <a:cs typeface="Copernicus Bold Italic"/>
              </a:rPr>
              <a:t>Comissão de Constituição e Justiça do Senado Federal</a:t>
            </a:r>
            <a:endParaRPr sz="5400" b="1" i="0" dirty="0">
              <a:solidFill>
                <a:srgbClr val="FFFFFF"/>
              </a:solidFill>
              <a:latin typeface="Copernicus" panose="02000000000000000000" pitchFamily="50" charset="0"/>
              <a:ea typeface="Copernicus" panose="02000000000000000000" pitchFamily="50" charset="0"/>
              <a:cs typeface="Copernicus Bold Italic"/>
            </a:endParaRPr>
          </a:p>
        </p:txBody>
      </p:sp>
      <p:sp>
        <p:nvSpPr>
          <p:cNvPr id="148" name="Shape 148"/>
          <p:cNvSpPr/>
          <p:nvPr/>
        </p:nvSpPr>
        <p:spPr>
          <a:xfrm>
            <a:off x="3762103" y="1321544"/>
            <a:ext cx="3529113" cy="322363"/>
          </a:xfrm>
          <a:prstGeom prst="rect">
            <a:avLst/>
          </a:prstGeom>
          <a:solidFill>
            <a:srgbClr val="005EFF"/>
          </a:solidFill>
          <a:ln w="12700">
            <a:miter lim="400000"/>
          </a:ln>
          <a:extLst>
            <a:ext uri="{C572A759-6A51-4108-AA02-DFA0A04FC94B}">
              <ma14:wrappingTextBoxFlag xmlns:ma14="http://schemas.microsoft.com/office/mac/drawingml/2011/main" xmlns="" val="1"/>
            </a:ext>
          </a:extLst>
        </p:spPr>
        <p:txBody>
          <a:bodyPr lIns="71437" tIns="71437" rIns="71437" bIns="71437" anchor="ctr"/>
          <a:lstStyle>
            <a:lvl1pPr>
              <a:defRPr sz="3200">
                <a:solidFill>
                  <a:srgbClr val="181A1F"/>
                </a:solidFill>
              </a:defRPr>
            </a:lvl1pPr>
          </a:lstStyle>
          <a:p>
            <a:endParaRPr dirty="0"/>
          </a:p>
        </p:txBody>
      </p:sp>
      <p:sp>
        <p:nvSpPr>
          <p:cNvPr id="8" name="Shape 145">
            <a:extLst>
              <a:ext uri="{FF2B5EF4-FFF2-40B4-BE49-F238E27FC236}">
                <a16:creationId xmlns:a16="http://schemas.microsoft.com/office/drawing/2014/main" id="{50AD272E-B8A5-46B4-9341-71098E327208}"/>
              </a:ext>
            </a:extLst>
          </p:cNvPr>
          <p:cNvSpPr/>
          <p:nvPr/>
        </p:nvSpPr>
        <p:spPr>
          <a:xfrm>
            <a:off x="2169459" y="9251834"/>
            <a:ext cx="20071976" cy="864335"/>
          </a:xfrm>
          <a:prstGeom prst="rect">
            <a:avLst/>
          </a:prstGeom>
          <a:ln w="12700">
            <a:miter lim="400000"/>
          </a:ln>
          <a:extLst>
            <a:ext uri="{C572A759-6A51-4108-AA02-DFA0A04FC94B}">
              <ma14:wrappingTextBoxFlag xmlns:ma14="http://schemas.microsoft.com/office/mac/drawingml/2011/main" xmlns="" val="1"/>
            </a:ext>
          </a:extLst>
        </p:spPr>
        <p:txBody>
          <a:bodyPr wrap="square" lIns="68578" tIns="68578" rIns="68578" bIns="68578">
            <a:spAutoFit/>
          </a:bodyPr>
          <a:lstStyle/>
          <a:p>
            <a:pPr algn="l" defTabSz="914400">
              <a:lnSpc>
                <a:spcPct val="70000"/>
              </a:lnSpc>
              <a:defRPr sz="15000">
                <a:latin typeface="GTWalsheimProBold"/>
                <a:ea typeface="GTWalsheimProBold"/>
                <a:cs typeface="GTWalsheimProBold"/>
                <a:sym typeface="GTWalsheimProBold"/>
              </a:defRPr>
            </a:pPr>
            <a:r>
              <a:rPr lang="pt-BR" sz="6600" b="1" dirty="0">
                <a:solidFill>
                  <a:srgbClr val="FF0000"/>
                </a:solidFill>
              </a:rPr>
              <a:t>		    </a:t>
            </a:r>
            <a:r>
              <a:rPr lang="pt-BR" sz="6600" b="1" dirty="0">
                <a:solidFill>
                  <a:schemeClr val="bg1"/>
                </a:solidFill>
              </a:rPr>
              <a:t>A VIOLAÇÃO AOS DIREITOS AUTORAIS</a:t>
            </a:r>
          </a:p>
        </p:txBody>
      </p:sp>
    </p:spTree>
    <p:extLst>
      <p:ext uri="{BB962C8B-B14F-4D97-AF65-F5344CB8AC3E}">
        <p14:creationId xmlns:p14="http://schemas.microsoft.com/office/powerpoint/2010/main" val="3969359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a:extLst>
              <a:ext uri="{FF2B5EF4-FFF2-40B4-BE49-F238E27FC236}">
                <a16:creationId xmlns:a16="http://schemas.microsoft.com/office/drawing/2014/main" id="{2A68363C-53E5-4EE0-9CC3-AAA9420FE559}"/>
              </a:ext>
            </a:extLst>
          </p:cNvPr>
          <p:cNvSpPr txBox="1"/>
          <p:nvPr/>
        </p:nvSpPr>
        <p:spPr>
          <a:xfrm>
            <a:off x="1459637" y="1234137"/>
            <a:ext cx="13170763" cy="15292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pt-BR" sz="9000" b="1" i="0" u="none" strike="noStrike" cap="none" spc="0" normalizeH="0" baseline="0" dirty="0">
                <a:ln>
                  <a:noFill/>
                </a:ln>
                <a:solidFill>
                  <a:srgbClr val="A89157"/>
                </a:solidFill>
                <a:effectLst/>
                <a:uFillTx/>
                <a:latin typeface="+mj-lt"/>
                <a:ea typeface="Copernicus" panose="02000000000000000000" pitchFamily="50" charset="0"/>
                <a:sym typeface="Helvetica Light"/>
              </a:rPr>
              <a:t>Art. 3º do PL 1829/2019</a:t>
            </a:r>
          </a:p>
        </p:txBody>
      </p:sp>
      <p:pic>
        <p:nvPicPr>
          <p:cNvPr id="16" name="pasted-image.pdf">
            <a:extLst>
              <a:ext uri="{FF2B5EF4-FFF2-40B4-BE49-F238E27FC236}">
                <a16:creationId xmlns:a16="http://schemas.microsoft.com/office/drawing/2014/main" id="{D9E715EA-7121-408A-97CC-DF260673E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7160" y="12064666"/>
            <a:ext cx="1130301" cy="1262915"/>
          </a:xfrm>
          <a:prstGeom prst="rect">
            <a:avLst/>
          </a:prstGeom>
          <a:ln w="12700">
            <a:miter lim="400000"/>
          </a:ln>
        </p:spPr>
      </p:pic>
      <p:sp>
        <p:nvSpPr>
          <p:cNvPr id="17" name="Shape 310">
            <a:extLst>
              <a:ext uri="{FF2B5EF4-FFF2-40B4-BE49-F238E27FC236}">
                <a16:creationId xmlns:a16="http://schemas.microsoft.com/office/drawing/2014/main" id="{522CCCA1-B4A6-41EB-8ED4-BF9D2A0EF19C}"/>
              </a:ext>
            </a:extLst>
          </p:cNvPr>
          <p:cNvSpPr/>
          <p:nvPr/>
        </p:nvSpPr>
        <p:spPr>
          <a:xfrm>
            <a:off x="1605879" y="844726"/>
            <a:ext cx="9108050" cy="320875"/>
          </a:xfrm>
          <a:prstGeom prst="rect">
            <a:avLst/>
          </a:prstGeom>
          <a:solidFill>
            <a:srgbClr val="FC4D40"/>
          </a:solidFill>
          <a:ln w="12700">
            <a:miter lim="400000"/>
          </a:ln>
        </p:spPr>
        <p:txBody>
          <a:bodyPr lIns="71437" tIns="71437" rIns="71437" bIns="71437" anchor="ctr"/>
          <a:lstStyle/>
          <a:p>
            <a:pPr>
              <a:defRPr sz="3200">
                <a:solidFill>
                  <a:srgbClr val="FFFFFF"/>
                </a:solidFill>
              </a:defRPr>
            </a:pPr>
            <a:endParaRPr/>
          </a:p>
        </p:txBody>
      </p:sp>
      <p:sp>
        <p:nvSpPr>
          <p:cNvPr id="2" name="CaixaDeTexto 1">
            <a:extLst>
              <a:ext uri="{FF2B5EF4-FFF2-40B4-BE49-F238E27FC236}">
                <a16:creationId xmlns:a16="http://schemas.microsoft.com/office/drawing/2014/main" id="{B9DFAF6C-C72D-4AEF-8242-790E5568F3D4}"/>
              </a:ext>
            </a:extLst>
          </p:cNvPr>
          <p:cNvSpPr txBox="1"/>
          <p:nvPr/>
        </p:nvSpPr>
        <p:spPr>
          <a:xfrm>
            <a:off x="2347143" y="3518256"/>
            <a:ext cx="17662081" cy="106086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just"/>
            <a:r>
              <a:rPr lang="pt-BR" sz="4000" dirty="0">
                <a:latin typeface="Georgia" panose="02040502050405020303" pitchFamily="18" charset="0"/>
              </a:rPr>
              <a:t>O art. 68 da Lei nº 9.610, de 19 de fevereiro de 1998, passa a vigorar com as seguintes alterações: </a:t>
            </a:r>
          </a:p>
          <a:p>
            <a:pPr algn="just"/>
            <a:endParaRPr lang="pt-BR" sz="4000" dirty="0">
              <a:latin typeface="Georgia" panose="02040502050405020303" pitchFamily="18" charset="0"/>
            </a:endParaRPr>
          </a:p>
          <a:p>
            <a:pPr algn="just"/>
            <a:r>
              <a:rPr lang="pt-BR" sz="4000" dirty="0">
                <a:latin typeface="Georgia" panose="02040502050405020303" pitchFamily="18" charset="0"/>
              </a:rPr>
              <a:t>“Art. 68. .................................................................................. </a:t>
            </a:r>
          </a:p>
          <a:p>
            <a:pPr algn="just"/>
            <a:endParaRPr lang="pt-BR" sz="4000" dirty="0">
              <a:latin typeface="Georgia" panose="02040502050405020303" pitchFamily="18" charset="0"/>
            </a:endParaRPr>
          </a:p>
          <a:p>
            <a:pPr algn="just"/>
            <a:r>
              <a:rPr lang="pt-BR" sz="4000" dirty="0">
                <a:latin typeface="Georgia" panose="02040502050405020303" pitchFamily="18" charset="0"/>
              </a:rPr>
              <a:t>§ 3º Consideram-se locais de frequência coletiva, onde se representam, executam ou transmitem obras literárias, artísticas ou científicas, os teatros, cinemas, salões de baile ou de concertos, boates, bares, clubes ou associações de qualquer natureza, lojas, estabelecimentos comerciais e industriais, estádios, circos, feiras, restaurantes, órgãos públicos da administração direta e indireta, fundacionais e estatais e os </a:t>
            </a:r>
            <a:r>
              <a:rPr lang="pt-BR" sz="4000" u="sng" dirty="0">
                <a:latin typeface="Georgia" panose="02040502050405020303" pitchFamily="18" charset="0"/>
              </a:rPr>
              <a:t>espaços públicos e comuns de hotéis, motéis, clínicas, hospitais, meios de transporte de passageiros terrestre, marítimo, fluvial ou aéreo, excluídos os espaços privativos, quartos, apartamentos e cabines, e os de uso exclusivo de hóspedes, de pacientes e de passageiros.</a:t>
            </a:r>
          </a:p>
          <a:p>
            <a:pPr algn="just"/>
            <a:r>
              <a:rPr lang="pt-BR" sz="4000" dirty="0">
                <a:latin typeface="Georgia" panose="02040502050405020303" pitchFamily="18" charset="0"/>
              </a:rPr>
              <a:t>..............................................”(NR)</a:t>
            </a:r>
          </a:p>
          <a:p>
            <a:pPr marL="0" marR="0" indent="0" algn="just" defTabSz="821531" rtl="0" fontAlgn="auto" latinLnBrk="0" hangingPunct="0">
              <a:lnSpc>
                <a:spcPct val="100000"/>
              </a:lnSpc>
              <a:spcBef>
                <a:spcPts val="0"/>
              </a:spcBef>
              <a:spcAft>
                <a:spcPts val="0"/>
              </a:spcAft>
              <a:buClrTx/>
              <a:buSzTx/>
              <a:buFontTx/>
              <a:buNone/>
              <a:tabLst/>
            </a:pPr>
            <a:endParaRPr kumimoji="0" lang="pt-BR" sz="4000" b="0" i="0" u="none" strike="noStrike" cap="none" spc="0" normalizeH="0" baseline="0" dirty="0">
              <a:ln>
                <a:noFill/>
              </a:ln>
              <a:solidFill>
                <a:srgbClr val="000000"/>
              </a:solidFill>
              <a:effectLst/>
              <a:uFillTx/>
              <a:latin typeface="Georgia" panose="02040502050405020303" pitchFamily="18" charset="0"/>
              <a:sym typeface="Helvetica Light"/>
            </a:endParaRPr>
          </a:p>
        </p:txBody>
      </p:sp>
      <p:sp>
        <p:nvSpPr>
          <p:cNvPr id="3" name="CaixaDeTexto 2">
            <a:extLst>
              <a:ext uri="{FF2B5EF4-FFF2-40B4-BE49-F238E27FC236}">
                <a16:creationId xmlns:a16="http://schemas.microsoft.com/office/drawing/2014/main" id="{95FE4A1E-A65B-499A-9CDA-FEA410180A67}"/>
              </a:ext>
            </a:extLst>
          </p:cNvPr>
          <p:cNvSpPr txBox="1"/>
          <p:nvPr/>
        </p:nvSpPr>
        <p:spPr>
          <a:xfrm rot="19929831">
            <a:off x="1860821" y="6741303"/>
            <a:ext cx="18667429" cy="24525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pt-BR" sz="15000" b="1" i="0" u="none" strike="noStrike" cap="none" spc="0" normalizeH="0" baseline="0" dirty="0">
                <a:ln>
                  <a:noFill/>
                </a:ln>
                <a:solidFill>
                  <a:srgbClr val="FF0000"/>
                </a:solidFill>
                <a:effectLst/>
                <a:uFillTx/>
                <a:latin typeface="Century Gothic" panose="020B0502020202020204" pitchFamily="34" charset="0"/>
                <a:sym typeface="Helvetica Light"/>
              </a:rPr>
              <a:t>INCONSTITUCIONAL</a:t>
            </a:r>
          </a:p>
        </p:txBody>
      </p:sp>
    </p:spTree>
    <p:extLst>
      <p:ext uri="{BB962C8B-B14F-4D97-AF65-F5344CB8AC3E}">
        <p14:creationId xmlns:p14="http://schemas.microsoft.com/office/powerpoint/2010/main" val="32653706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a:extLst>
              <a:ext uri="{FF2B5EF4-FFF2-40B4-BE49-F238E27FC236}">
                <a16:creationId xmlns:a16="http://schemas.microsoft.com/office/drawing/2014/main" id="{2A68363C-53E5-4EE0-9CC3-AAA9420FE559}"/>
              </a:ext>
            </a:extLst>
          </p:cNvPr>
          <p:cNvSpPr txBox="1"/>
          <p:nvPr/>
        </p:nvSpPr>
        <p:spPr>
          <a:xfrm>
            <a:off x="1459637" y="1234137"/>
            <a:ext cx="13170763" cy="15292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pt-BR" sz="9000" b="1" i="0" u="none" strike="noStrike" cap="none" spc="0" normalizeH="0" baseline="0" dirty="0">
                <a:ln>
                  <a:noFill/>
                </a:ln>
                <a:solidFill>
                  <a:srgbClr val="A89157"/>
                </a:solidFill>
                <a:effectLst/>
                <a:uFillTx/>
                <a:latin typeface="+mj-lt"/>
                <a:ea typeface="Copernicus" panose="02000000000000000000" pitchFamily="50" charset="0"/>
                <a:sym typeface="Helvetica Light"/>
              </a:rPr>
              <a:t>Art. 4º do PL 1829/2019</a:t>
            </a:r>
          </a:p>
        </p:txBody>
      </p:sp>
      <p:pic>
        <p:nvPicPr>
          <p:cNvPr id="16" name="pasted-image.pdf">
            <a:extLst>
              <a:ext uri="{FF2B5EF4-FFF2-40B4-BE49-F238E27FC236}">
                <a16:creationId xmlns:a16="http://schemas.microsoft.com/office/drawing/2014/main" id="{D9E715EA-7121-408A-97CC-DF260673E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7160" y="12064666"/>
            <a:ext cx="1130301" cy="1262915"/>
          </a:xfrm>
          <a:prstGeom prst="rect">
            <a:avLst/>
          </a:prstGeom>
          <a:ln w="12700">
            <a:miter lim="400000"/>
          </a:ln>
        </p:spPr>
      </p:pic>
      <p:sp>
        <p:nvSpPr>
          <p:cNvPr id="17" name="Shape 310">
            <a:extLst>
              <a:ext uri="{FF2B5EF4-FFF2-40B4-BE49-F238E27FC236}">
                <a16:creationId xmlns:a16="http://schemas.microsoft.com/office/drawing/2014/main" id="{522CCCA1-B4A6-41EB-8ED4-BF9D2A0EF19C}"/>
              </a:ext>
            </a:extLst>
          </p:cNvPr>
          <p:cNvSpPr/>
          <p:nvPr/>
        </p:nvSpPr>
        <p:spPr>
          <a:xfrm>
            <a:off x="1605879" y="844726"/>
            <a:ext cx="9108050" cy="320875"/>
          </a:xfrm>
          <a:prstGeom prst="rect">
            <a:avLst/>
          </a:prstGeom>
          <a:solidFill>
            <a:srgbClr val="FC4D40"/>
          </a:solidFill>
          <a:ln w="12700">
            <a:miter lim="400000"/>
          </a:ln>
        </p:spPr>
        <p:txBody>
          <a:bodyPr lIns="71437" tIns="71437" rIns="71437" bIns="71437" anchor="ctr"/>
          <a:lstStyle/>
          <a:p>
            <a:pPr>
              <a:defRPr sz="3200">
                <a:solidFill>
                  <a:srgbClr val="FFFFFF"/>
                </a:solidFill>
              </a:defRPr>
            </a:pPr>
            <a:endParaRPr/>
          </a:p>
        </p:txBody>
      </p:sp>
      <p:sp>
        <p:nvSpPr>
          <p:cNvPr id="2" name="CaixaDeTexto 1">
            <a:extLst>
              <a:ext uri="{FF2B5EF4-FFF2-40B4-BE49-F238E27FC236}">
                <a16:creationId xmlns:a16="http://schemas.microsoft.com/office/drawing/2014/main" id="{B9DFAF6C-C72D-4AEF-8242-790E5568F3D4}"/>
              </a:ext>
            </a:extLst>
          </p:cNvPr>
          <p:cNvSpPr txBox="1"/>
          <p:nvPr/>
        </p:nvSpPr>
        <p:spPr>
          <a:xfrm>
            <a:off x="2616084" y="3414286"/>
            <a:ext cx="17662081" cy="87620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just"/>
            <a:r>
              <a:rPr lang="pt-BR" sz="4000" dirty="0">
                <a:latin typeface="Georgia" panose="02040502050405020303" pitchFamily="18" charset="0"/>
              </a:rPr>
              <a:t>A Lei nº 11.771, de 17 de setembro de 2008, passa a vigorar com as seguintes alterações:</a:t>
            </a:r>
          </a:p>
          <a:p>
            <a:pPr algn="just"/>
            <a:endParaRPr lang="pt-BR" sz="4000" dirty="0">
              <a:latin typeface="Georgia" panose="02040502050405020303" pitchFamily="18" charset="0"/>
            </a:endParaRPr>
          </a:p>
          <a:p>
            <a:pPr algn="just"/>
            <a:r>
              <a:rPr lang="pt-BR" sz="4000" dirty="0">
                <a:latin typeface="Georgia" panose="02040502050405020303" pitchFamily="18" charset="0"/>
              </a:rPr>
              <a:t>(...) “Art. 23. Consideram-se meios de hospedagem os empreendimentos ou estabelecimentos destinados a prestar serviços de alojamento temporário, ofertados em unidades de frequência individual ou coletiva de uso exclusivo de hóspede, bem como outros serviços necessários aos usuários, denominados serviços de hospedagem, mediante instrumento contratual, tácito ou expresso, e cobrança de diária. ................................................... </a:t>
            </a:r>
          </a:p>
          <a:p>
            <a:pPr algn="just"/>
            <a:endParaRPr lang="pt-BR" sz="4000" dirty="0">
              <a:latin typeface="Georgia" panose="02040502050405020303" pitchFamily="18" charset="0"/>
            </a:endParaRPr>
          </a:p>
          <a:p>
            <a:pPr algn="just"/>
            <a:r>
              <a:rPr lang="pt-BR" sz="4000" dirty="0">
                <a:latin typeface="Georgia" panose="02040502050405020303" pitchFamily="18" charset="0"/>
              </a:rPr>
              <a:t>§ 5º A execução de obras musicais ou </a:t>
            </a:r>
            <a:r>
              <a:rPr lang="pt-BR" sz="4000" dirty="0" err="1">
                <a:latin typeface="Georgia" panose="02040502050405020303" pitchFamily="18" charset="0"/>
              </a:rPr>
              <a:t>literomusicais</a:t>
            </a:r>
            <a:r>
              <a:rPr lang="pt-BR" sz="4000" dirty="0">
                <a:latin typeface="Georgia" panose="02040502050405020303" pitchFamily="18" charset="0"/>
              </a:rPr>
              <a:t> no interior das </a:t>
            </a:r>
            <a:r>
              <a:rPr lang="pt-BR" sz="4000" u="sng" dirty="0">
                <a:latin typeface="Georgia" panose="02040502050405020303" pitchFamily="18" charset="0"/>
              </a:rPr>
              <a:t>unidades habitacionais dos meios de hospedagem é considerada de natureza privada e é isenta de arrecadação e distribuição de direitos autorais.</a:t>
            </a:r>
          </a:p>
          <a:p>
            <a:pPr marL="0" marR="0" indent="0" algn="just" defTabSz="821531" rtl="0" fontAlgn="auto" latinLnBrk="0" hangingPunct="0">
              <a:lnSpc>
                <a:spcPct val="100000"/>
              </a:lnSpc>
              <a:spcBef>
                <a:spcPts val="0"/>
              </a:spcBef>
              <a:spcAft>
                <a:spcPts val="0"/>
              </a:spcAft>
              <a:buClrTx/>
              <a:buSzTx/>
              <a:buFontTx/>
              <a:buNone/>
              <a:tabLst/>
            </a:pPr>
            <a:endParaRPr kumimoji="0" lang="pt-BR" sz="4000" b="0" i="0" u="none" strike="noStrike" cap="none" spc="0" normalizeH="0" baseline="0" dirty="0">
              <a:ln>
                <a:noFill/>
              </a:ln>
              <a:solidFill>
                <a:srgbClr val="000000"/>
              </a:solidFill>
              <a:effectLst/>
              <a:uFillTx/>
              <a:latin typeface="Georgia" panose="02040502050405020303" pitchFamily="18" charset="0"/>
              <a:sym typeface="Helvetica Light"/>
            </a:endParaRPr>
          </a:p>
        </p:txBody>
      </p:sp>
      <p:sp>
        <p:nvSpPr>
          <p:cNvPr id="6" name="CaixaDeTexto 5">
            <a:extLst>
              <a:ext uri="{FF2B5EF4-FFF2-40B4-BE49-F238E27FC236}">
                <a16:creationId xmlns:a16="http://schemas.microsoft.com/office/drawing/2014/main" id="{CDCB7772-425E-40F1-AA02-E02714F0A7E0}"/>
              </a:ext>
            </a:extLst>
          </p:cNvPr>
          <p:cNvSpPr txBox="1"/>
          <p:nvPr/>
        </p:nvSpPr>
        <p:spPr>
          <a:xfrm rot="19929831">
            <a:off x="1618775" y="5934479"/>
            <a:ext cx="18667429" cy="24525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pt-BR" sz="15000" b="1" i="0" u="none" strike="noStrike" cap="none" spc="0" normalizeH="0" baseline="0" dirty="0">
                <a:ln>
                  <a:noFill/>
                </a:ln>
                <a:solidFill>
                  <a:srgbClr val="FF0000"/>
                </a:solidFill>
                <a:effectLst/>
                <a:uFillTx/>
                <a:latin typeface="Century Gothic" panose="020B0502020202020204" pitchFamily="34" charset="0"/>
                <a:sym typeface="Helvetica Light"/>
              </a:rPr>
              <a:t>INCONSTITUCIONAL</a:t>
            </a:r>
          </a:p>
        </p:txBody>
      </p:sp>
    </p:spTree>
    <p:extLst>
      <p:ext uri="{BB962C8B-B14F-4D97-AF65-F5344CB8AC3E}">
        <p14:creationId xmlns:p14="http://schemas.microsoft.com/office/powerpoint/2010/main" val="34842452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a:extLst>
              <a:ext uri="{FF2B5EF4-FFF2-40B4-BE49-F238E27FC236}">
                <a16:creationId xmlns:a16="http://schemas.microsoft.com/office/drawing/2014/main" id="{1DA1B3A7-C78F-4D37-8E15-8B2B017BC0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27161" y="12044589"/>
            <a:ext cx="1189682" cy="1247322"/>
          </a:xfrm>
          <a:prstGeom prst="rect">
            <a:avLst/>
          </a:prstGeom>
        </p:spPr>
      </p:pic>
      <p:sp>
        <p:nvSpPr>
          <p:cNvPr id="11" name="Shape 310">
            <a:extLst>
              <a:ext uri="{FF2B5EF4-FFF2-40B4-BE49-F238E27FC236}">
                <a16:creationId xmlns:a16="http://schemas.microsoft.com/office/drawing/2014/main" id="{DA253F23-2111-4980-B013-E0EE3D693AAC}"/>
              </a:ext>
            </a:extLst>
          </p:cNvPr>
          <p:cNvSpPr/>
          <p:nvPr/>
        </p:nvSpPr>
        <p:spPr>
          <a:xfrm>
            <a:off x="1751282" y="2183560"/>
            <a:ext cx="7571768" cy="320876"/>
          </a:xfrm>
          <a:prstGeom prst="rect">
            <a:avLst/>
          </a:prstGeom>
          <a:solidFill>
            <a:srgbClr val="FC4D40"/>
          </a:solidFill>
          <a:ln w="12700">
            <a:miter lim="400000"/>
          </a:ln>
        </p:spPr>
        <p:txBody>
          <a:bodyPr lIns="71438" tIns="71438" rIns="71438" bIns="71438" anchor="ctr"/>
          <a:lstStyle/>
          <a:p>
            <a:pPr>
              <a:defRPr sz="3200">
                <a:solidFill>
                  <a:srgbClr val="FFFFFF"/>
                </a:solidFill>
              </a:defRPr>
            </a:pPr>
            <a:endParaRPr sz="3200"/>
          </a:p>
        </p:txBody>
      </p:sp>
      <p:sp>
        <p:nvSpPr>
          <p:cNvPr id="6" name="Retângulo 5">
            <a:extLst>
              <a:ext uri="{FF2B5EF4-FFF2-40B4-BE49-F238E27FC236}">
                <a16:creationId xmlns:a16="http://schemas.microsoft.com/office/drawing/2014/main" id="{143E6F57-4C50-40DC-9E02-3072F2281B80}"/>
              </a:ext>
            </a:extLst>
          </p:cNvPr>
          <p:cNvSpPr/>
          <p:nvPr/>
        </p:nvSpPr>
        <p:spPr>
          <a:xfrm>
            <a:off x="1972926" y="4686142"/>
            <a:ext cx="20322297" cy="4792659"/>
          </a:xfrm>
          <a:prstGeom prst="rect">
            <a:avLst/>
          </a:prstGeom>
        </p:spPr>
        <p:txBody>
          <a:bodyPr wrap="square">
            <a:spAutoFit/>
          </a:bodyPr>
          <a:lstStyle/>
          <a:p>
            <a:pPr>
              <a:lnSpc>
                <a:spcPct val="200000"/>
              </a:lnSpc>
              <a:spcBef>
                <a:spcPct val="0"/>
              </a:spcBef>
            </a:pPr>
            <a:r>
              <a:rPr lang="pt-BR" sz="7200" b="1" dirty="0">
                <a:latin typeface="Century Gothic" panose="020B0502020202020204" pitchFamily="34" charset="0"/>
              </a:rPr>
              <a:t>Os artigos 3º e 4º da Lei 1829/2019 são </a:t>
            </a:r>
          </a:p>
          <a:p>
            <a:pPr>
              <a:lnSpc>
                <a:spcPct val="200000"/>
              </a:lnSpc>
              <a:spcBef>
                <a:spcPct val="0"/>
              </a:spcBef>
            </a:pPr>
            <a:r>
              <a:rPr lang="pt-BR" sz="9600" b="1" dirty="0">
                <a:solidFill>
                  <a:srgbClr val="FF0000"/>
                </a:solidFill>
                <a:latin typeface="Century Gothic" panose="020B0502020202020204" pitchFamily="34" charset="0"/>
              </a:rPr>
              <a:t>inconstitucionais!</a:t>
            </a:r>
          </a:p>
        </p:txBody>
      </p:sp>
    </p:spTree>
    <p:extLst>
      <p:ext uri="{BB962C8B-B14F-4D97-AF65-F5344CB8AC3E}">
        <p14:creationId xmlns:p14="http://schemas.microsoft.com/office/powerpoint/2010/main" val="333171039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asted-image.pdf"/>
          <p:cNvPicPr>
            <a:picLocks/>
          </p:cNvPicPr>
          <p:nvPr/>
        </p:nvPicPr>
        <p:blipFill>
          <a:blip r:embed="rId3">
            <a:extLst/>
          </a:blip>
          <a:stretch>
            <a:fillRect/>
          </a:stretch>
        </p:blipFill>
        <p:spPr>
          <a:xfrm rot="16200000">
            <a:off x="5936331" y="-4563818"/>
            <a:ext cx="12511342" cy="22843636"/>
          </a:xfrm>
          <a:prstGeom prst="rect">
            <a:avLst/>
          </a:prstGeom>
          <a:ln w="12700">
            <a:miter lim="400000"/>
          </a:ln>
        </p:spPr>
      </p:pic>
      <p:sp>
        <p:nvSpPr>
          <p:cNvPr id="144" name="Shape 144"/>
          <p:cNvSpPr/>
          <p:nvPr/>
        </p:nvSpPr>
        <p:spPr>
          <a:xfrm>
            <a:off x="-335764" y="-181261"/>
            <a:ext cx="25238864" cy="14204282"/>
          </a:xfrm>
          <a:prstGeom prst="rect">
            <a:avLst/>
          </a:prstGeom>
          <a:solidFill>
            <a:srgbClr val="A89157"/>
          </a:solidFill>
          <a:ln w="12700">
            <a:miter lim="400000"/>
          </a:ln>
          <a:effectLst>
            <a:outerShdw blurRad="50800" dist="25400" dir="5400000" rotWithShape="0">
              <a:srgbClr val="000000">
                <a:alpha val="50000"/>
              </a:srgbClr>
            </a:outerShdw>
          </a:effectLst>
        </p:spPr>
        <p:txBody>
          <a:bodyPr lIns="71438" tIns="71438" rIns="71438" bIns="71438" anchor="ctr"/>
          <a:lstStyle/>
          <a:p>
            <a:pPr>
              <a:defRPr sz="3200">
                <a:solidFill>
                  <a:srgbClr val="FFFFFF"/>
                </a:solidFill>
              </a:defRPr>
            </a:pPr>
            <a:endParaRPr sz="3200" dirty="0"/>
          </a:p>
        </p:txBody>
      </p:sp>
      <p:sp>
        <p:nvSpPr>
          <p:cNvPr id="145" name="Shape 145"/>
          <p:cNvSpPr/>
          <p:nvPr/>
        </p:nvSpPr>
        <p:spPr>
          <a:xfrm>
            <a:off x="2128346" y="2628903"/>
            <a:ext cx="20248344" cy="8817794"/>
          </a:xfrm>
          <a:prstGeom prst="rect">
            <a:avLst/>
          </a:prstGeom>
          <a:ln w="12700">
            <a:miter lim="400000"/>
          </a:ln>
          <a:extLst>
            <a:ext uri="{C572A759-6A51-4108-AA02-DFA0A04FC94B}">
              <ma14:wrappingTextBoxFlag xmlns="" xmlns:ma14="http://schemas.microsoft.com/office/mac/drawingml/2011/main" val="1"/>
            </a:ext>
          </a:extLst>
        </p:spPr>
        <p:txBody>
          <a:bodyPr wrap="square" lIns="68578" tIns="68578" rIns="68578" bIns="68578">
            <a:spAutoFit/>
          </a:bodyPr>
          <a:lstStyle/>
          <a:p>
            <a:pPr algn="just" defTabSz="914400">
              <a:lnSpc>
                <a:spcPct val="70000"/>
              </a:lnSpc>
              <a:defRPr sz="15000">
                <a:latin typeface="GTWalsheimProBold"/>
                <a:ea typeface="GTWalsheimProBold"/>
                <a:cs typeface="GTWalsheimProBold"/>
                <a:sym typeface="GTWalsheimProBold"/>
              </a:defRPr>
            </a:pPr>
            <a:r>
              <a:rPr lang="pt-BR" sz="7200" b="1" dirty="0">
                <a:latin typeface="Century Gothic" panose="020B0502020202020204" pitchFamily="34" charset="0"/>
              </a:rPr>
              <a:t>Por que?</a:t>
            </a:r>
          </a:p>
          <a:p>
            <a:pPr algn="just" defTabSz="914400">
              <a:lnSpc>
                <a:spcPct val="70000"/>
              </a:lnSpc>
              <a:defRPr sz="15000">
                <a:latin typeface="GTWalsheimProBold"/>
                <a:ea typeface="GTWalsheimProBold"/>
                <a:cs typeface="GTWalsheimProBold"/>
                <a:sym typeface="GTWalsheimProBold"/>
              </a:defRPr>
            </a:pPr>
            <a:endParaRPr lang="pt-BR" sz="4800" b="1" dirty="0">
              <a:solidFill>
                <a:srgbClr val="FFFFFF"/>
              </a:solidFill>
              <a:latin typeface="Century Gothic" panose="020B0502020202020204" pitchFamily="34" charset="0"/>
            </a:endParaRPr>
          </a:p>
          <a:p>
            <a:pPr marL="914400" indent="-914400" algn="just" defTabSz="914400">
              <a:buFontTx/>
              <a:buChar char="-"/>
              <a:defRPr sz="15000">
                <a:latin typeface="GTWalsheimProBold"/>
                <a:ea typeface="GTWalsheimProBold"/>
                <a:cs typeface="GTWalsheimProBold"/>
                <a:sym typeface="GTWalsheimProBold"/>
              </a:defRPr>
            </a:pPr>
            <a:r>
              <a:rPr lang="pt-BR" sz="4800" b="1" dirty="0">
                <a:solidFill>
                  <a:schemeClr val="bg1"/>
                </a:solidFill>
                <a:latin typeface="Century Gothic" panose="020B0502020202020204" pitchFamily="34" charset="0"/>
              </a:rPr>
              <a:t>Art. 5º., XXVII, CF </a:t>
            </a:r>
            <a:r>
              <a:rPr lang="pt-BR" sz="4800" dirty="0">
                <a:solidFill>
                  <a:schemeClr val="bg1"/>
                </a:solidFill>
                <a:latin typeface="Century Gothic" panose="020B0502020202020204" pitchFamily="34" charset="0"/>
              </a:rPr>
              <a:t>– direito exclusivo de propriedade dos criadores intelectuais – </a:t>
            </a:r>
            <a:r>
              <a:rPr lang="pt-BR" sz="4800" b="1" dirty="0">
                <a:solidFill>
                  <a:schemeClr val="bg1"/>
                </a:solidFill>
                <a:latin typeface="Century Gothic" panose="020B0502020202020204" pitchFamily="34" charset="0"/>
              </a:rPr>
              <a:t>cláusula pétrea da CF</a:t>
            </a:r>
          </a:p>
          <a:p>
            <a:pPr algn="just" defTabSz="914400">
              <a:defRPr sz="15000">
                <a:latin typeface="GTWalsheimProBold"/>
                <a:ea typeface="GTWalsheimProBold"/>
                <a:cs typeface="GTWalsheimProBold"/>
                <a:sym typeface="GTWalsheimProBold"/>
              </a:defRPr>
            </a:pPr>
            <a:endParaRPr lang="pt-BR" sz="4800" b="1" dirty="0">
              <a:solidFill>
                <a:schemeClr val="bg1"/>
              </a:solidFill>
              <a:latin typeface="Century Gothic" panose="020B0502020202020204" pitchFamily="34" charset="0"/>
            </a:endParaRPr>
          </a:p>
          <a:p>
            <a:pPr marL="914400" indent="-914400" algn="just" defTabSz="914400">
              <a:buFontTx/>
              <a:buChar char="-"/>
              <a:defRPr sz="15000">
                <a:latin typeface="GTWalsheimProBold"/>
                <a:ea typeface="GTWalsheimProBold"/>
                <a:cs typeface="GTWalsheimProBold"/>
                <a:sym typeface="GTWalsheimProBold"/>
              </a:defRPr>
            </a:pPr>
            <a:r>
              <a:rPr lang="pt-BR" sz="4800" dirty="0">
                <a:solidFill>
                  <a:schemeClr val="bg1"/>
                </a:solidFill>
                <a:latin typeface="Century Gothic" panose="020B0502020202020204" pitchFamily="34" charset="0"/>
              </a:rPr>
              <a:t>Brasil é signatário das Convenções de Berna e de Roma e do Acordo de Comércio da OMC – </a:t>
            </a:r>
            <a:r>
              <a:rPr lang="pt-BR" sz="4800" dirty="0" err="1">
                <a:solidFill>
                  <a:schemeClr val="bg1"/>
                </a:solidFill>
                <a:latin typeface="Century Gothic" panose="020B0502020202020204" pitchFamily="34" charset="0"/>
              </a:rPr>
              <a:t>Trips</a:t>
            </a:r>
            <a:r>
              <a:rPr lang="pt-BR" sz="4800" dirty="0">
                <a:solidFill>
                  <a:schemeClr val="bg1"/>
                </a:solidFill>
                <a:latin typeface="Century Gothic" panose="020B0502020202020204" pitchFamily="34" charset="0"/>
              </a:rPr>
              <a:t>, que só admitem </a:t>
            </a:r>
            <a:r>
              <a:rPr lang="pt-BR" sz="4800" b="1" dirty="0">
                <a:solidFill>
                  <a:schemeClr val="bg1"/>
                </a:solidFill>
                <a:latin typeface="Century Gothic" panose="020B0502020202020204" pitchFamily="34" charset="0"/>
              </a:rPr>
              <a:t>exceção</a:t>
            </a:r>
            <a:r>
              <a:rPr lang="pt-BR" sz="4800" dirty="0">
                <a:solidFill>
                  <a:schemeClr val="bg1"/>
                </a:solidFill>
                <a:latin typeface="Century Gothic" panose="020B0502020202020204" pitchFamily="34" charset="0"/>
              </a:rPr>
              <a:t> ao direito exclusivo de propriedade dos criadores em:</a:t>
            </a:r>
          </a:p>
          <a:p>
            <a:pPr marL="914400" indent="-914400" algn="just" defTabSz="914400">
              <a:buFontTx/>
              <a:buChar char="-"/>
              <a:defRPr sz="15000">
                <a:latin typeface="GTWalsheimProBold"/>
                <a:ea typeface="GTWalsheimProBold"/>
                <a:cs typeface="GTWalsheimProBold"/>
                <a:sym typeface="GTWalsheimProBold"/>
              </a:defRPr>
            </a:pPr>
            <a:endParaRPr lang="pt-BR" sz="4800" dirty="0">
              <a:solidFill>
                <a:schemeClr val="bg1"/>
              </a:solidFill>
              <a:latin typeface="Century Gothic" panose="020B0502020202020204" pitchFamily="34" charset="0"/>
            </a:endParaRPr>
          </a:p>
          <a:p>
            <a:pPr algn="just" defTabSz="914400">
              <a:defRPr sz="15000">
                <a:latin typeface="GTWalsheimProBold"/>
                <a:ea typeface="GTWalsheimProBold"/>
                <a:cs typeface="GTWalsheimProBold"/>
                <a:sym typeface="GTWalsheimProBold"/>
              </a:defRPr>
            </a:pPr>
            <a:r>
              <a:rPr lang="pt-BR" sz="4800" dirty="0">
                <a:solidFill>
                  <a:schemeClr val="bg1"/>
                </a:solidFill>
                <a:latin typeface="Century Gothic" panose="020B0502020202020204" pitchFamily="34" charset="0"/>
              </a:rPr>
              <a:t>		- </a:t>
            </a:r>
            <a:r>
              <a:rPr lang="pt-BR" sz="4800" b="1" dirty="0">
                <a:solidFill>
                  <a:schemeClr val="bg1"/>
                </a:solidFill>
                <a:latin typeface="Century Gothic" panose="020B0502020202020204" pitchFamily="34" charset="0"/>
              </a:rPr>
              <a:t>certos casos especiais,</a:t>
            </a:r>
          </a:p>
          <a:p>
            <a:pPr algn="just" defTabSz="914400">
              <a:defRPr sz="15000">
                <a:latin typeface="GTWalsheimProBold"/>
                <a:ea typeface="GTWalsheimProBold"/>
                <a:cs typeface="GTWalsheimProBold"/>
                <a:sym typeface="GTWalsheimProBold"/>
              </a:defRPr>
            </a:pPr>
            <a:r>
              <a:rPr lang="pt-BR" sz="4800" b="1" dirty="0">
                <a:solidFill>
                  <a:schemeClr val="bg1"/>
                </a:solidFill>
                <a:latin typeface="Century Gothic" panose="020B0502020202020204" pitchFamily="34" charset="0"/>
              </a:rPr>
              <a:t>		- que não prejudiquem a exploração normal da obra e que</a:t>
            </a:r>
          </a:p>
          <a:p>
            <a:pPr algn="just" defTabSz="914400">
              <a:defRPr sz="15000">
                <a:latin typeface="GTWalsheimProBold"/>
                <a:ea typeface="GTWalsheimProBold"/>
                <a:cs typeface="GTWalsheimProBold"/>
                <a:sym typeface="GTWalsheimProBold"/>
              </a:defRPr>
            </a:pPr>
            <a:r>
              <a:rPr lang="pt-BR" sz="4800" b="1" dirty="0">
                <a:solidFill>
                  <a:schemeClr val="bg1"/>
                </a:solidFill>
                <a:latin typeface="Century Gothic" panose="020B0502020202020204" pitchFamily="34" charset="0"/>
              </a:rPr>
              <a:t>		- não causem prejuízo injustificado aos criadores</a:t>
            </a:r>
          </a:p>
        </p:txBody>
      </p:sp>
      <p:sp>
        <p:nvSpPr>
          <p:cNvPr id="146" name="Shape 146"/>
          <p:cNvSpPr/>
          <p:nvPr/>
        </p:nvSpPr>
        <p:spPr>
          <a:xfrm>
            <a:off x="10688244" y="12792203"/>
            <a:ext cx="13196592" cy="321470"/>
          </a:xfrm>
          <a:prstGeom prst="rect">
            <a:avLst/>
          </a:prstGeom>
          <a:solidFill>
            <a:srgbClr val="005EFF"/>
          </a:solidFill>
          <a:ln w="12700">
            <a:miter lim="400000"/>
          </a:ln>
        </p:spPr>
        <p:txBody>
          <a:bodyPr lIns="71438" tIns="71438" rIns="71438" bIns="71438" anchor="ctr"/>
          <a:lstStyle/>
          <a:p>
            <a:pPr>
              <a:defRPr sz="3200">
                <a:solidFill>
                  <a:srgbClr val="181A1F"/>
                </a:solidFill>
              </a:defRPr>
            </a:pPr>
            <a:endParaRPr sz="3200"/>
          </a:p>
        </p:txBody>
      </p:sp>
      <p:sp>
        <p:nvSpPr>
          <p:cNvPr id="148" name="Shape 148"/>
          <p:cNvSpPr/>
          <p:nvPr/>
        </p:nvSpPr>
        <p:spPr>
          <a:xfrm>
            <a:off x="3365477" y="1913398"/>
            <a:ext cx="3529114" cy="322364"/>
          </a:xfrm>
          <a:prstGeom prst="rect">
            <a:avLst/>
          </a:prstGeom>
          <a:solidFill>
            <a:srgbClr val="005EFF"/>
          </a:solidFill>
          <a:ln w="12700">
            <a:miter lim="400000"/>
          </a:ln>
          <a:extLst>
            <a:ext uri="{C572A759-6A51-4108-AA02-DFA0A04FC94B}">
              <ma14:wrappingTextBoxFlag xmlns="" xmlns:ma14="http://schemas.microsoft.com/office/mac/drawingml/2011/main" val="1"/>
            </a:ext>
          </a:extLst>
        </p:spPr>
        <p:txBody>
          <a:bodyPr lIns="71438" tIns="71438" rIns="71438" bIns="71438" anchor="ctr"/>
          <a:lstStyle>
            <a:lvl1pPr>
              <a:defRPr sz="3200">
                <a:solidFill>
                  <a:srgbClr val="181A1F"/>
                </a:solidFill>
              </a:defRPr>
            </a:lvl1pPr>
          </a:lstStyle>
          <a:p>
            <a:endParaRPr dirty="0"/>
          </a:p>
        </p:txBody>
      </p:sp>
    </p:spTree>
    <p:extLst>
      <p:ext uri="{BB962C8B-B14F-4D97-AF65-F5344CB8AC3E}">
        <p14:creationId xmlns:p14="http://schemas.microsoft.com/office/powerpoint/2010/main" val="31896325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asted-image.pdf"/>
          <p:cNvPicPr>
            <a:picLocks/>
          </p:cNvPicPr>
          <p:nvPr/>
        </p:nvPicPr>
        <p:blipFill>
          <a:blip r:embed="rId3">
            <a:extLst/>
          </a:blip>
          <a:stretch>
            <a:fillRect/>
          </a:stretch>
        </p:blipFill>
        <p:spPr>
          <a:xfrm rot="16200000">
            <a:off x="5936331" y="-4563818"/>
            <a:ext cx="12511342" cy="22843636"/>
          </a:xfrm>
          <a:prstGeom prst="rect">
            <a:avLst/>
          </a:prstGeom>
          <a:ln w="12700">
            <a:miter lim="400000"/>
          </a:ln>
        </p:spPr>
      </p:pic>
      <p:sp>
        <p:nvSpPr>
          <p:cNvPr id="144" name="Shape 144"/>
          <p:cNvSpPr/>
          <p:nvPr/>
        </p:nvSpPr>
        <p:spPr>
          <a:xfrm>
            <a:off x="-335764" y="-181261"/>
            <a:ext cx="25238864" cy="14204282"/>
          </a:xfrm>
          <a:prstGeom prst="rect">
            <a:avLst/>
          </a:prstGeom>
          <a:solidFill>
            <a:srgbClr val="A89157"/>
          </a:solidFill>
          <a:ln w="12700">
            <a:miter lim="400000"/>
          </a:ln>
          <a:effectLst>
            <a:outerShdw blurRad="50800" dist="25400" dir="5400000" rotWithShape="0">
              <a:srgbClr val="000000">
                <a:alpha val="50000"/>
              </a:srgbClr>
            </a:outerShdw>
          </a:effectLst>
        </p:spPr>
        <p:txBody>
          <a:bodyPr lIns="71438" tIns="71438" rIns="71438" bIns="71438" anchor="ctr"/>
          <a:lstStyle/>
          <a:p>
            <a:pPr>
              <a:defRPr sz="3200">
                <a:solidFill>
                  <a:srgbClr val="FFFFFF"/>
                </a:solidFill>
              </a:defRPr>
            </a:pPr>
            <a:endParaRPr sz="3200" dirty="0"/>
          </a:p>
        </p:txBody>
      </p:sp>
      <p:sp>
        <p:nvSpPr>
          <p:cNvPr id="145" name="Shape 145"/>
          <p:cNvSpPr/>
          <p:nvPr/>
        </p:nvSpPr>
        <p:spPr>
          <a:xfrm>
            <a:off x="2595296" y="3004996"/>
            <a:ext cx="20103339" cy="10057365"/>
          </a:xfrm>
          <a:prstGeom prst="rect">
            <a:avLst/>
          </a:prstGeom>
          <a:ln w="12700">
            <a:miter lim="400000"/>
          </a:ln>
          <a:extLst>
            <a:ext uri="{C572A759-6A51-4108-AA02-DFA0A04FC94B}">
              <ma14:wrappingTextBoxFlag xmlns="" xmlns:ma14="http://schemas.microsoft.com/office/mac/drawingml/2011/main" val="1"/>
            </a:ext>
          </a:extLst>
        </p:spPr>
        <p:txBody>
          <a:bodyPr wrap="square" lIns="68578" tIns="68578" rIns="68578" bIns="68578">
            <a:spAutoFit/>
          </a:bodyPr>
          <a:lstStyle/>
          <a:p>
            <a:pPr algn="just" defTabSz="914400">
              <a:lnSpc>
                <a:spcPct val="70000"/>
              </a:lnSpc>
              <a:defRPr sz="15000">
                <a:latin typeface="GTWalsheimProBold"/>
                <a:ea typeface="GTWalsheimProBold"/>
                <a:cs typeface="GTWalsheimProBold"/>
                <a:sym typeface="GTWalsheimProBold"/>
              </a:defRPr>
            </a:pPr>
            <a:r>
              <a:rPr lang="pt-BR" sz="8800" b="1" dirty="0">
                <a:latin typeface="Century Gothic" panose="020B0502020202020204" pitchFamily="34" charset="0"/>
              </a:rPr>
              <a:t>Não se trata de um “caso especial”</a:t>
            </a:r>
          </a:p>
          <a:p>
            <a:pPr algn="just" defTabSz="914400">
              <a:lnSpc>
                <a:spcPct val="70000"/>
              </a:lnSpc>
              <a:defRPr sz="15000">
                <a:latin typeface="GTWalsheimProBold"/>
                <a:ea typeface="GTWalsheimProBold"/>
                <a:cs typeface="GTWalsheimProBold"/>
                <a:sym typeface="GTWalsheimProBold"/>
              </a:defRPr>
            </a:pPr>
            <a:endParaRPr lang="pt-BR" sz="5600" dirty="0">
              <a:solidFill>
                <a:schemeClr val="tx1"/>
              </a:solidFill>
              <a:latin typeface="Century Gothic" panose="020B0502020202020204" pitchFamily="34" charset="0"/>
            </a:endParaRPr>
          </a:p>
          <a:p>
            <a:pPr marL="914400" indent="-914400" algn="just" defTabSz="914400">
              <a:buFontTx/>
              <a:buChar char="-"/>
              <a:defRPr sz="15000">
                <a:latin typeface="GTWalsheimProBold"/>
                <a:ea typeface="GTWalsheimProBold"/>
                <a:cs typeface="GTWalsheimProBold"/>
                <a:sym typeface="GTWalsheimProBold"/>
              </a:defRPr>
            </a:pPr>
            <a:r>
              <a:rPr lang="pt-BR" sz="5600" dirty="0">
                <a:solidFill>
                  <a:schemeClr val="bg1"/>
                </a:solidFill>
                <a:latin typeface="Century Gothic" panose="020B0502020202020204" pitchFamily="34" charset="0"/>
              </a:rPr>
              <a:t>A nova Lei Geral do Turismo impulsionará o turismo brasileiro mediante a adoção de uma série de outras medidas inovadoras, protetivas e benéficas para a indústria hoteleira.</a:t>
            </a:r>
          </a:p>
          <a:p>
            <a:pPr marL="914400" indent="-914400" algn="just" defTabSz="914400">
              <a:buFontTx/>
              <a:buChar char="-"/>
              <a:defRPr sz="15000">
                <a:latin typeface="GTWalsheimProBold"/>
                <a:ea typeface="GTWalsheimProBold"/>
                <a:cs typeface="GTWalsheimProBold"/>
                <a:sym typeface="GTWalsheimProBold"/>
              </a:defRPr>
            </a:pPr>
            <a:endParaRPr lang="pt-BR" sz="5600" dirty="0">
              <a:solidFill>
                <a:schemeClr val="tx1"/>
              </a:solidFill>
              <a:latin typeface="Century Gothic" panose="020B0502020202020204" pitchFamily="34" charset="0"/>
            </a:endParaRPr>
          </a:p>
          <a:p>
            <a:pPr marL="914400" indent="-914400" algn="just" defTabSz="914400">
              <a:buFontTx/>
              <a:buChar char="-"/>
              <a:defRPr sz="15000">
                <a:latin typeface="GTWalsheimProBold"/>
                <a:ea typeface="GTWalsheimProBold"/>
                <a:cs typeface="GTWalsheimProBold"/>
                <a:sym typeface="GTWalsheimProBold"/>
              </a:defRPr>
            </a:pPr>
            <a:r>
              <a:rPr lang="pt-BR" sz="5600" dirty="0">
                <a:solidFill>
                  <a:schemeClr val="bg1"/>
                </a:solidFill>
                <a:latin typeface="Century Gothic" panose="020B0502020202020204" pitchFamily="34" charset="0"/>
              </a:rPr>
              <a:t>Em uma lei de turismo não há que se tratar de </a:t>
            </a:r>
            <a:r>
              <a:rPr lang="pt-BR" sz="5600" b="1" dirty="0">
                <a:solidFill>
                  <a:schemeClr val="tx1"/>
                </a:solidFill>
                <a:latin typeface="Century Gothic" panose="020B0502020202020204" pitchFamily="34" charset="0"/>
              </a:rPr>
              <a:t>DIREITO AUTORAL</a:t>
            </a:r>
          </a:p>
          <a:p>
            <a:pPr marL="914400" indent="-914400" algn="just" defTabSz="914400">
              <a:buFontTx/>
              <a:buChar char="-"/>
              <a:defRPr sz="15000">
                <a:latin typeface="GTWalsheimProBold"/>
                <a:ea typeface="GTWalsheimProBold"/>
                <a:cs typeface="GTWalsheimProBold"/>
                <a:sym typeface="GTWalsheimProBold"/>
              </a:defRPr>
            </a:pPr>
            <a:endParaRPr lang="pt-BR" sz="5600" dirty="0">
              <a:solidFill>
                <a:schemeClr val="tx1"/>
              </a:solidFill>
              <a:latin typeface="Century Gothic" panose="020B0502020202020204" pitchFamily="34" charset="0"/>
            </a:endParaRPr>
          </a:p>
          <a:p>
            <a:pPr marL="914400" indent="-914400" algn="just" defTabSz="914400">
              <a:buFontTx/>
              <a:buChar char="-"/>
              <a:defRPr sz="15000">
                <a:latin typeface="GTWalsheimProBold"/>
                <a:ea typeface="GTWalsheimProBold"/>
                <a:cs typeface="GTWalsheimProBold"/>
                <a:sym typeface="GTWalsheimProBold"/>
              </a:defRPr>
            </a:pPr>
            <a:r>
              <a:rPr lang="pt-BR" sz="5600" dirty="0">
                <a:solidFill>
                  <a:schemeClr val="bg1"/>
                </a:solidFill>
                <a:latin typeface="Century Gothic" panose="020B0502020202020204" pitchFamily="34" charset="0"/>
              </a:rPr>
              <a:t>O pagamento é devido em vários países do mundo.</a:t>
            </a:r>
          </a:p>
          <a:p>
            <a:pPr marL="914400" indent="-914400" defTabSz="914400">
              <a:lnSpc>
                <a:spcPct val="70000"/>
              </a:lnSpc>
              <a:buFontTx/>
              <a:buChar char="-"/>
              <a:defRPr sz="15000">
                <a:latin typeface="GTWalsheimProBold"/>
                <a:ea typeface="GTWalsheimProBold"/>
                <a:cs typeface="GTWalsheimProBold"/>
                <a:sym typeface="GTWalsheimProBold"/>
              </a:defRPr>
            </a:pPr>
            <a:endParaRPr lang="pt-BR" sz="5600" dirty="0">
              <a:solidFill>
                <a:srgbClr val="FFFFFF"/>
              </a:solidFill>
              <a:latin typeface="Century Gothic" panose="020B0502020202020204" pitchFamily="34" charset="0"/>
            </a:endParaRPr>
          </a:p>
        </p:txBody>
      </p:sp>
      <p:sp>
        <p:nvSpPr>
          <p:cNvPr id="146" name="Shape 146"/>
          <p:cNvSpPr/>
          <p:nvPr/>
        </p:nvSpPr>
        <p:spPr>
          <a:xfrm>
            <a:off x="10688244" y="12792203"/>
            <a:ext cx="13196592" cy="321470"/>
          </a:xfrm>
          <a:prstGeom prst="rect">
            <a:avLst/>
          </a:prstGeom>
          <a:solidFill>
            <a:srgbClr val="005EFF"/>
          </a:solidFill>
          <a:ln w="12700">
            <a:miter lim="400000"/>
          </a:ln>
        </p:spPr>
        <p:txBody>
          <a:bodyPr lIns="71438" tIns="71438" rIns="71438" bIns="71438" anchor="ctr"/>
          <a:lstStyle/>
          <a:p>
            <a:pPr>
              <a:defRPr sz="3200">
                <a:solidFill>
                  <a:srgbClr val="181A1F"/>
                </a:solidFill>
              </a:defRPr>
            </a:pPr>
            <a:endParaRPr sz="3200"/>
          </a:p>
        </p:txBody>
      </p:sp>
      <p:sp>
        <p:nvSpPr>
          <p:cNvPr id="148" name="Shape 148"/>
          <p:cNvSpPr/>
          <p:nvPr/>
        </p:nvSpPr>
        <p:spPr>
          <a:xfrm>
            <a:off x="3365477" y="1913398"/>
            <a:ext cx="3529114" cy="322364"/>
          </a:xfrm>
          <a:prstGeom prst="rect">
            <a:avLst/>
          </a:prstGeom>
          <a:solidFill>
            <a:srgbClr val="005EFF"/>
          </a:solidFill>
          <a:ln w="12700">
            <a:miter lim="400000"/>
          </a:ln>
          <a:extLst>
            <a:ext uri="{C572A759-6A51-4108-AA02-DFA0A04FC94B}">
              <ma14:wrappingTextBoxFlag xmlns="" xmlns:ma14="http://schemas.microsoft.com/office/mac/drawingml/2011/main" val="1"/>
            </a:ext>
          </a:extLst>
        </p:spPr>
        <p:txBody>
          <a:bodyPr lIns="71438" tIns="71438" rIns="71438" bIns="71438" anchor="ctr"/>
          <a:lstStyle>
            <a:lvl1pPr>
              <a:defRPr sz="3200">
                <a:solidFill>
                  <a:srgbClr val="181A1F"/>
                </a:solidFill>
              </a:defRPr>
            </a:lvl1pPr>
          </a:lstStyle>
          <a:p>
            <a:endParaRPr dirty="0"/>
          </a:p>
        </p:txBody>
      </p:sp>
    </p:spTree>
    <p:extLst>
      <p:ext uri="{BB962C8B-B14F-4D97-AF65-F5344CB8AC3E}">
        <p14:creationId xmlns:p14="http://schemas.microsoft.com/office/powerpoint/2010/main" val="14093573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376">
            <a:extLst>
              <a:ext uri="{FF2B5EF4-FFF2-40B4-BE49-F238E27FC236}">
                <a16:creationId xmlns:a16="http://schemas.microsoft.com/office/drawing/2014/main" id="{099324C3-0381-4391-892D-5FEB2BDD08EE}"/>
              </a:ext>
            </a:extLst>
          </p:cNvPr>
          <p:cNvSpPr/>
          <p:nvPr/>
        </p:nvSpPr>
        <p:spPr>
          <a:xfrm>
            <a:off x="-427431" y="-244141"/>
            <a:ext cx="25238863" cy="14204281"/>
          </a:xfrm>
          <a:prstGeom prst="rect">
            <a:avLst/>
          </a:prstGeom>
          <a:solidFill>
            <a:srgbClr val="181A1F"/>
          </a:solidFill>
          <a:ln w="12700">
            <a:miter lim="400000"/>
          </a:ln>
          <a:effectLst>
            <a:outerShdw blurRad="508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71437" tIns="71437" rIns="71437" bIns="71437" anchor="ctr"/>
          <a:lstStyle>
            <a:lvl1pPr>
              <a:defRPr sz="3200">
                <a:solidFill>
                  <a:srgbClr val="FFFFFF"/>
                </a:solidFill>
              </a:defRPr>
            </a:lvl1pPr>
          </a:lstStyle>
          <a:p>
            <a:r>
              <a:t>  </a:t>
            </a:r>
          </a:p>
        </p:txBody>
      </p:sp>
      <p:sp>
        <p:nvSpPr>
          <p:cNvPr id="8" name="CaixaDeTexto 7">
            <a:extLst>
              <a:ext uri="{FF2B5EF4-FFF2-40B4-BE49-F238E27FC236}">
                <a16:creationId xmlns:a16="http://schemas.microsoft.com/office/drawing/2014/main" id="{C510DD39-D3EF-46C3-9E3D-7781112EED89}"/>
              </a:ext>
            </a:extLst>
          </p:cNvPr>
          <p:cNvSpPr txBox="1"/>
          <p:nvPr/>
        </p:nvSpPr>
        <p:spPr>
          <a:xfrm>
            <a:off x="3684494" y="-417225"/>
            <a:ext cx="20493318" cy="2914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kumimoji="0" lang="pt-BR" sz="8800" b="1" i="0" u="none" strike="noStrike" cap="none" spc="0" normalizeH="0" baseline="0" dirty="0">
                <a:ln>
                  <a:noFill/>
                </a:ln>
                <a:solidFill>
                  <a:schemeClr val="bg1"/>
                </a:solidFill>
                <a:effectLst/>
                <a:uFillTx/>
                <a:latin typeface="Century Gothic" panose="020B0502020202020204" pitchFamily="34" charset="0"/>
                <a:ea typeface="Copernicus" panose="02000000000000000000" pitchFamily="50" charset="0"/>
                <a:sym typeface="Helvetica Light"/>
              </a:rPr>
              <a:t>Cobrança de aposentos de  hotéis no </a:t>
            </a:r>
            <a:r>
              <a:rPr lang="pt-BR" sz="8800" b="1" dirty="0">
                <a:solidFill>
                  <a:schemeClr val="bg1"/>
                </a:solidFill>
                <a:latin typeface="Century Gothic" panose="020B0502020202020204" pitchFamily="34" charset="0"/>
                <a:ea typeface="Copernicus" panose="02000000000000000000" pitchFamily="50" charset="0"/>
              </a:rPr>
              <a:t>mundo</a:t>
            </a:r>
            <a:endParaRPr kumimoji="0" lang="pt-BR" sz="8800" b="1" i="0" u="none" strike="noStrike" cap="none" spc="0" normalizeH="0" baseline="0" dirty="0">
              <a:ln>
                <a:noFill/>
              </a:ln>
              <a:solidFill>
                <a:schemeClr val="bg1"/>
              </a:solidFill>
              <a:effectLst/>
              <a:uFillTx/>
              <a:latin typeface="Century Gothic" panose="020B0502020202020204" pitchFamily="34" charset="0"/>
              <a:ea typeface="Copernicus" panose="02000000000000000000" pitchFamily="50" charset="0"/>
              <a:sym typeface="Helvetica Light"/>
            </a:endParaRPr>
          </a:p>
        </p:txBody>
      </p:sp>
      <p:pic>
        <p:nvPicPr>
          <p:cNvPr id="13" name="pasted-image.pdf">
            <a:extLst>
              <a:ext uri="{FF2B5EF4-FFF2-40B4-BE49-F238E27FC236}">
                <a16:creationId xmlns:a16="http://schemas.microsoft.com/office/drawing/2014/main" id="{DF2230E0-1C45-4FA9-A212-1F14A4022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27160" y="12064666"/>
            <a:ext cx="1130301" cy="1262915"/>
          </a:xfrm>
          <a:prstGeom prst="rect">
            <a:avLst/>
          </a:prstGeom>
          <a:ln w="12700">
            <a:miter lim="400000"/>
          </a:ln>
        </p:spPr>
      </p:pic>
      <p:pic>
        <p:nvPicPr>
          <p:cNvPr id="7" name="pasted-image.pdf">
            <a:extLst>
              <a:ext uri="{FF2B5EF4-FFF2-40B4-BE49-F238E27FC236}">
                <a16:creationId xmlns:a16="http://schemas.microsoft.com/office/drawing/2014/main" id="{285B7ADC-573B-4FFC-8A0F-398AC11EB3B5}"/>
              </a:ext>
            </a:extLst>
          </p:cNvPr>
          <p:cNvPicPr>
            <a:picLocks noChangeAspect="1"/>
          </p:cNvPicPr>
          <p:nvPr/>
        </p:nvPicPr>
        <p:blipFill>
          <a:blip r:embed="rId4">
            <a:extLst/>
          </a:blip>
          <a:stretch>
            <a:fillRect/>
          </a:stretch>
        </p:blipFill>
        <p:spPr>
          <a:xfrm flipH="1">
            <a:off x="-4002120" y="-50794"/>
            <a:ext cx="7489432" cy="13817588"/>
          </a:xfrm>
          <a:prstGeom prst="rect">
            <a:avLst/>
          </a:prstGeom>
          <a:ln w="12700">
            <a:miter lim="400000"/>
          </a:ln>
        </p:spPr>
      </p:pic>
      <p:graphicFrame>
        <p:nvGraphicFramePr>
          <p:cNvPr id="11" name="Tabela 10">
            <a:extLst>
              <a:ext uri="{FF2B5EF4-FFF2-40B4-BE49-F238E27FC236}">
                <a16:creationId xmlns:a16="http://schemas.microsoft.com/office/drawing/2014/main" id="{9847DD23-AC00-47AD-94FF-5BD7D06B9893}"/>
              </a:ext>
            </a:extLst>
          </p:cNvPr>
          <p:cNvGraphicFramePr>
            <a:graphicFrameLocks noGrp="1"/>
          </p:cNvGraphicFramePr>
          <p:nvPr>
            <p:extLst>
              <p:ext uri="{D42A27DB-BD31-4B8C-83A1-F6EECF244321}">
                <p14:modId xmlns:p14="http://schemas.microsoft.com/office/powerpoint/2010/main" val="3705728248"/>
              </p:ext>
            </p:extLst>
          </p:nvPr>
        </p:nvGraphicFramePr>
        <p:xfrm>
          <a:off x="6351867" y="3077362"/>
          <a:ext cx="13280839" cy="10579540"/>
        </p:xfrm>
        <a:graphic>
          <a:graphicData uri="http://schemas.openxmlformats.org/drawingml/2006/table">
            <a:tbl>
              <a:tblPr/>
              <a:tblGrid>
                <a:gridCol w="1181228">
                  <a:extLst>
                    <a:ext uri="{9D8B030D-6E8A-4147-A177-3AD203B41FA5}">
                      <a16:colId xmlns:a16="http://schemas.microsoft.com/office/drawing/2014/main" val="20000"/>
                    </a:ext>
                  </a:extLst>
                </a:gridCol>
                <a:gridCol w="2522080">
                  <a:extLst>
                    <a:ext uri="{9D8B030D-6E8A-4147-A177-3AD203B41FA5}">
                      <a16:colId xmlns:a16="http://schemas.microsoft.com/office/drawing/2014/main" val="20001"/>
                    </a:ext>
                  </a:extLst>
                </a:gridCol>
                <a:gridCol w="3000961">
                  <a:extLst>
                    <a:ext uri="{9D8B030D-6E8A-4147-A177-3AD203B41FA5}">
                      <a16:colId xmlns:a16="http://schemas.microsoft.com/office/drawing/2014/main" val="20002"/>
                    </a:ext>
                  </a:extLst>
                </a:gridCol>
                <a:gridCol w="1149302">
                  <a:extLst>
                    <a:ext uri="{9D8B030D-6E8A-4147-A177-3AD203B41FA5}">
                      <a16:colId xmlns:a16="http://schemas.microsoft.com/office/drawing/2014/main" val="20003"/>
                    </a:ext>
                  </a:extLst>
                </a:gridCol>
                <a:gridCol w="2777486">
                  <a:extLst>
                    <a:ext uri="{9D8B030D-6E8A-4147-A177-3AD203B41FA5}">
                      <a16:colId xmlns:a16="http://schemas.microsoft.com/office/drawing/2014/main" val="20004"/>
                    </a:ext>
                  </a:extLst>
                </a:gridCol>
                <a:gridCol w="2649782">
                  <a:extLst>
                    <a:ext uri="{9D8B030D-6E8A-4147-A177-3AD203B41FA5}">
                      <a16:colId xmlns:a16="http://schemas.microsoft.com/office/drawing/2014/main" val="20005"/>
                    </a:ext>
                  </a:extLst>
                </a:gridCol>
              </a:tblGrid>
              <a:tr h="682813">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ctr"/>
                      <a:r>
                        <a:rPr lang="pt-BR" sz="2500" b="1" i="0" u="none" strike="noStrike" baseline="0" dirty="0">
                          <a:solidFill>
                            <a:schemeClr val="bg1"/>
                          </a:solidFill>
                          <a:effectLst/>
                          <a:latin typeface="Century Gothic" panose="020B0502020202020204" pitchFamily="34" charset="0"/>
                          <a:cs typeface="Arial" panose="020B0604020202020204" pitchFamily="34" charset="0"/>
                        </a:rPr>
                        <a:t>QTD.</a:t>
                      </a:r>
                    </a:p>
                  </a:txBody>
                  <a:tcPr marL="9144" marR="9144" marT="9141" marB="0" anchor="ctr">
                    <a:lnL>
                      <a:noFill/>
                    </a:lnL>
                    <a:lnR>
                      <a:noFill/>
                    </a:lnR>
                    <a:lnT>
                      <a:noFill/>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rgbClr val="A89157"/>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ctr"/>
                      <a:r>
                        <a:rPr lang="pt-BR" sz="2500" b="1" i="0" u="none" strike="noStrike" baseline="0" dirty="0">
                          <a:solidFill>
                            <a:schemeClr val="bg1"/>
                          </a:solidFill>
                          <a:effectLst/>
                          <a:latin typeface="Century Gothic" panose="020B0502020202020204" pitchFamily="34" charset="0"/>
                          <a:cs typeface="Arial" panose="020B0604020202020204" pitchFamily="34" charset="0"/>
                        </a:rPr>
                        <a:t>ASSOCIAÇÃO</a:t>
                      </a:r>
                    </a:p>
                  </a:txBody>
                  <a:tcPr marL="9144" marR="9144" marT="9141" marB="0" anchor="ctr">
                    <a:lnL>
                      <a:noFill/>
                    </a:lnL>
                    <a:lnR>
                      <a:noFill/>
                    </a:lnR>
                    <a:lnT>
                      <a:noFill/>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rgbClr val="A89157"/>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ctr"/>
                      <a:r>
                        <a:rPr lang="pt-BR" sz="2500" b="1" i="0" u="none" strike="noStrike" baseline="0" dirty="0">
                          <a:solidFill>
                            <a:schemeClr val="bg1"/>
                          </a:solidFill>
                          <a:effectLst/>
                          <a:latin typeface="Century Gothic" panose="020B0502020202020204" pitchFamily="34" charset="0"/>
                          <a:cs typeface="Arial" panose="020B0604020202020204" pitchFamily="34" charset="0"/>
                        </a:rPr>
                        <a:t>PAÍS</a:t>
                      </a:r>
                    </a:p>
                  </a:txBody>
                  <a:tcPr marL="9144" marR="9144" marT="9141" marB="0" anchor="ctr">
                    <a:lnL>
                      <a:noFill/>
                    </a:lnL>
                    <a:lnR w="12700" cap="flat" cmpd="sng" algn="ctr">
                      <a:solidFill>
                        <a:srgbClr val="95B3D7"/>
                      </a:solidFill>
                      <a:prstDash val="solid"/>
                      <a:round/>
                      <a:headEnd type="none" w="med" len="med"/>
                      <a:tailEnd type="none" w="med" len="med"/>
                    </a:lnR>
                    <a:lnT>
                      <a:noFill/>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rgbClr val="A89157"/>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ctr"/>
                      <a:r>
                        <a:rPr lang="pt-BR" sz="2500" b="1" i="0" u="none" strike="noStrike" baseline="0" dirty="0">
                          <a:solidFill>
                            <a:schemeClr val="bg1"/>
                          </a:solidFill>
                          <a:effectLst/>
                          <a:latin typeface="Century Gothic" panose="020B0502020202020204" pitchFamily="34" charset="0"/>
                          <a:cs typeface="Arial" panose="020B0604020202020204" pitchFamily="34" charset="0"/>
                        </a:rPr>
                        <a:t>QTD.</a:t>
                      </a:r>
                    </a:p>
                  </a:txBody>
                  <a:tcPr marL="9144" marR="9144" marT="9141" marB="0" anchor="ctr">
                    <a:lnL w="12700" cap="flat" cmpd="sng" algn="ctr">
                      <a:solidFill>
                        <a:srgbClr val="95B3D7"/>
                      </a:solidFill>
                      <a:prstDash val="solid"/>
                      <a:round/>
                      <a:headEnd type="none" w="med" len="med"/>
                      <a:tailEnd type="none" w="med" len="med"/>
                    </a:lnL>
                    <a:lnR>
                      <a:noFill/>
                    </a:lnR>
                    <a:lnT>
                      <a:noFill/>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rgbClr val="A89157"/>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ctr"/>
                      <a:r>
                        <a:rPr lang="pt-BR" sz="2500" b="1" i="0" u="none" strike="noStrike" baseline="0" dirty="0">
                          <a:solidFill>
                            <a:schemeClr val="bg1"/>
                          </a:solidFill>
                          <a:effectLst/>
                          <a:latin typeface="Century Gothic" panose="020B0502020202020204" pitchFamily="34" charset="0"/>
                          <a:cs typeface="Arial" panose="020B0604020202020204" pitchFamily="34" charset="0"/>
                        </a:rPr>
                        <a:t>ASSOCIAÇÃO</a:t>
                      </a:r>
                    </a:p>
                  </a:txBody>
                  <a:tcPr marL="9144" marR="9144" marT="9141" marB="0" anchor="ctr">
                    <a:lnL>
                      <a:noFill/>
                    </a:lnL>
                    <a:lnR>
                      <a:noFill/>
                    </a:lnR>
                    <a:lnT>
                      <a:noFill/>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rgbClr val="A89157"/>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ctr"/>
                      <a:r>
                        <a:rPr lang="pt-BR" sz="2500" b="1" i="0" u="none" strike="noStrike" baseline="0" dirty="0">
                          <a:solidFill>
                            <a:schemeClr val="bg1"/>
                          </a:solidFill>
                          <a:effectLst/>
                          <a:latin typeface="Century Gothic" panose="020B0502020202020204" pitchFamily="34" charset="0"/>
                          <a:cs typeface="Arial" panose="020B0604020202020204" pitchFamily="34" charset="0"/>
                        </a:rPr>
                        <a:t>PAÍS</a:t>
                      </a:r>
                    </a:p>
                  </a:txBody>
                  <a:tcPr marL="9144" marR="9144" marT="9141" marB="0" anchor="ctr">
                    <a:lnL>
                      <a:noFill/>
                    </a:lnL>
                    <a:lnR>
                      <a:noFill/>
                    </a:lnR>
                    <a:lnT>
                      <a:noFill/>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rgbClr val="A89157"/>
                    </a:solidFill>
                  </a:tcPr>
                </a:tc>
                <a:extLst>
                  <a:ext uri="{0D108BD9-81ED-4DB2-BD59-A6C34878D82A}">
                    <a16:rowId xmlns:a16="http://schemas.microsoft.com/office/drawing/2014/main" val="10000"/>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1</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APDAYC</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PERÚ</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23</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SUISA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SUIÇA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2</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SACM</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MÉXICO</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24</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STIM</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SUÉCIA </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3</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SADAIC</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ARGENTINA</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25</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STEF</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ISLÂNDIA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4</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SAMRO</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AFRICA</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26</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SOCAN</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CANADÁ</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5</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SGAE</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ESPANHA</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27</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SPAL</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PANAMÁ</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6</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SACVEN</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VENEZUELA</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28</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SOBODAYC</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BOLIVIA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7</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SPANTORES</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PORTUGAL</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29</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SIAE</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ITALIA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8</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APA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PARAGUAI</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30</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SCD</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CHILE</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9</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GEMA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ALEMANHÃ</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31</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SAYCO</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COLOMBIA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10</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SACEM</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FRANÇA</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32</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SAYCE</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EQUADOR</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11</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EAU</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ESTONIA</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33</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JASRAC</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JAPÃO</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12</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SOCA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CABO VERDE</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34</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SABAM</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BÉLGICA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13</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ZAMP</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MACEDÔNIA</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35</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RAO</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RUSSIA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14</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ARTISJUS</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ISRAEL</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36</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PRS</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GRÃ BRETANHA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15</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UCMR - ADA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ROMÊNIA</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37</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MUSICAUTOR</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BULGÁRIA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16</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BSCAP</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BELIZE</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38</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MACP</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MALASIA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17</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FILSCAP</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FILIPINAS</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39</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LATCA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LITUANIA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18</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ASCAP</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EUA</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40</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KODA </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DINAMARCA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19</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ZAMP</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MACÊDONIA</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41</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JACAP</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JAMAICA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20</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TONO</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NORUEGA</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42</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IPRS</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INDIA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434524">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21</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TEOSTO</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FINLÂNDIA</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43</a:t>
                      </a: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IMRO</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IRLANDA</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771723">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a:solidFill>
                            <a:srgbClr val="17191E"/>
                          </a:solidFill>
                          <a:effectLst/>
                          <a:latin typeface="Century Gothic" panose="020B0502020202020204" pitchFamily="34" charset="0"/>
                          <a:cs typeface="Arial" panose="020B0604020202020204" pitchFamily="34" charset="0"/>
                        </a:rPr>
                        <a:t>22</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COTT</a:t>
                      </a:r>
                    </a:p>
                  </a:txBody>
                  <a:tcPr marL="9144" marR="9144" marT="9141" marB="0" anchor="b">
                    <a:lnL>
                      <a:noFill/>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r>
                        <a:rPr lang="pt-BR" sz="2500" b="0" i="0" u="none" strike="noStrike" dirty="0">
                          <a:solidFill>
                            <a:srgbClr val="17191E"/>
                          </a:solidFill>
                          <a:effectLst/>
                          <a:latin typeface="Century Gothic" panose="020B0502020202020204" pitchFamily="34" charset="0"/>
                          <a:cs typeface="Arial" panose="020B0604020202020204" pitchFamily="34" charset="0"/>
                        </a:rPr>
                        <a:t>TRINIDAD TOBAGO</a:t>
                      </a:r>
                    </a:p>
                  </a:txBody>
                  <a:tcPr marL="9144" marR="9144" marT="9141" marB="0" anchor="b">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endParaRPr lang="pt-BR" sz="2500" b="0" i="0" u="none" strike="noStrike" dirty="0">
                        <a:solidFill>
                          <a:srgbClr val="17191E"/>
                        </a:solidFill>
                        <a:effectLst/>
                        <a:latin typeface="Century Gothic" panose="020B0502020202020204" pitchFamily="34" charset="0"/>
                        <a:cs typeface="Arial" panose="020B0604020202020204" pitchFamily="34" charset="0"/>
                      </a:endParaRPr>
                    </a:p>
                  </a:txBody>
                  <a:tcPr marL="9144" marR="9144" marT="9141" marB="0" anchor="b">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endParaRPr lang="pt-BR" sz="2500" b="0" i="0" u="none" strike="noStrike" dirty="0">
                        <a:solidFill>
                          <a:srgbClr val="17191E"/>
                        </a:solidFill>
                        <a:effectLst/>
                        <a:latin typeface="Century Gothic" panose="020B0502020202020204" pitchFamily="34" charset="0"/>
                        <a:cs typeface="Arial" panose="020B0604020202020204" pitchFamily="34" charset="0"/>
                      </a:endParaRPr>
                    </a:p>
                  </a:txBody>
                  <a:tcPr marL="9144" marR="9144" marT="9141" marB="0" anchor="b">
                    <a:lnL>
                      <a:noFill/>
                    </a:lnL>
                    <a:lnR>
                      <a:noFill/>
                    </a:lnR>
                    <a:lnT w="12700" cap="flat" cmpd="sng" algn="ctr">
                      <a:solidFill>
                        <a:srgbClr val="95B3D7"/>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Times New Roman"/>
                          <a:sym typeface="Helvetica Light"/>
                        </a:defRPr>
                      </a:lvl9pPr>
                    </a:lstStyle>
                    <a:p>
                      <a:pPr algn="ctr" fontAlgn="b"/>
                      <a:endParaRPr lang="pt-BR" sz="2500" b="0" i="0" u="none" strike="noStrike" dirty="0">
                        <a:solidFill>
                          <a:srgbClr val="17191E"/>
                        </a:solidFill>
                        <a:effectLst/>
                        <a:latin typeface="Century Gothic" panose="020B0502020202020204" pitchFamily="34" charset="0"/>
                        <a:cs typeface="Arial" panose="020B0604020202020204" pitchFamily="34" charset="0"/>
                      </a:endParaRPr>
                    </a:p>
                  </a:txBody>
                  <a:tcPr marL="9144" marR="9144" marT="9141" marB="0" anchor="b">
                    <a:lnL>
                      <a:noFill/>
                    </a:lnL>
                    <a:lnR>
                      <a:noFill/>
                    </a:lnR>
                    <a:lnT w="12700" cap="flat" cmpd="sng" algn="ctr">
                      <a:solidFill>
                        <a:srgbClr val="95B3D7"/>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74961732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GT Walsheim">
      <a:majorFont>
        <a:latin typeface="GT Walsheim Bold"/>
        <a:ea typeface="Helvetica Light"/>
        <a:cs typeface="Helvetica Light"/>
      </a:majorFont>
      <a:minorFont>
        <a:latin typeface="GT Walsheim"/>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9532</TotalTime>
  <Words>817</Words>
  <Application>Microsoft Office PowerPoint</Application>
  <PresentationFormat>Personalizar</PresentationFormat>
  <Paragraphs>203</Paragraphs>
  <Slides>14</Slides>
  <Notes>11</Notes>
  <HiddenSlides>0</HiddenSlides>
  <MMClips>0</MMClips>
  <ScaleCrop>false</ScaleCrop>
  <HeadingPairs>
    <vt:vector size="6" baseType="variant">
      <vt:variant>
        <vt:lpstr>Fontes usadas</vt:lpstr>
      </vt:variant>
      <vt:variant>
        <vt:i4>16</vt:i4>
      </vt:variant>
      <vt:variant>
        <vt:lpstr>Tema</vt:lpstr>
      </vt:variant>
      <vt:variant>
        <vt:i4>1</vt:i4>
      </vt:variant>
      <vt:variant>
        <vt:lpstr>Títulos de slides</vt:lpstr>
      </vt:variant>
      <vt:variant>
        <vt:i4>14</vt:i4>
      </vt:variant>
    </vt:vector>
  </HeadingPairs>
  <TitlesOfParts>
    <vt:vector size="31" baseType="lpstr">
      <vt:lpstr>Arial</vt:lpstr>
      <vt:lpstr>Calibri</vt:lpstr>
      <vt:lpstr>Century Gothic</vt:lpstr>
      <vt:lpstr>Copernicus</vt:lpstr>
      <vt:lpstr>Copernicus Bold</vt:lpstr>
      <vt:lpstr>Copernicus Bold Italic</vt:lpstr>
      <vt:lpstr>Gabriola</vt:lpstr>
      <vt:lpstr>Georgia</vt:lpstr>
      <vt:lpstr>GT Walsheim</vt:lpstr>
      <vt:lpstr>GT Walsheim Bold</vt:lpstr>
      <vt:lpstr>GTWalsheimProBold</vt:lpstr>
      <vt:lpstr>Helvetica</vt:lpstr>
      <vt:lpstr>Helvetica Light</vt:lpstr>
      <vt:lpstr>Helvetica Neue</vt:lpstr>
      <vt:lpstr>Times New Roman</vt:lpstr>
      <vt:lpstr>Wingdings</vt:lpstr>
      <vt:lpstr>White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Pires</dc:creator>
  <cp:lastModifiedBy>Gloria Braga</cp:lastModifiedBy>
  <cp:revision>367</cp:revision>
  <cp:lastPrinted>2018-10-30T16:06:54Z</cp:lastPrinted>
  <dcterms:modified xsi:type="dcterms:W3CDTF">2019-06-10T21:07:45Z</dcterms:modified>
</cp:coreProperties>
</file>