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62" r:id="rId14"/>
    <p:sldId id="277" r:id="rId15"/>
    <p:sldId id="279" r:id="rId16"/>
    <p:sldId id="278" r:id="rId17"/>
    <p:sldId id="274" r:id="rId18"/>
    <p:sldId id="271" r:id="rId19"/>
    <p:sldId id="272" r:id="rId20"/>
    <p:sldId id="273" r:id="rId21"/>
    <p:sldId id="275" r:id="rId22"/>
    <p:sldId id="276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19755157\Documents\Coordena&#231;&#227;o%20de%20Trabalho%20e%20Renda\Projeto%20-%20Seguro-Defeso\Gr&#225;ficos\Texto%20para%20Discuss&#227;o%20-%20Seguro%20Defeso%20-%20Quadros,%20tabelas,%20gr&#225;ficos%20e%20map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19755157\Documents\Coordena&#231;&#227;o%20de%20Trabalho%20e%20Renda\Projeto%20-%20Seguro-Defeso\Gr&#225;ficos\Texto%20para%20Discuss&#227;o%20-%20Seguro%20Defeso%20-%20Quadros,%20tabelas,%20gr&#225;ficos%20e%20map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autoTitleDeleted val="1"/>
    <c:plotArea>
      <c:layout/>
      <c:lineChart>
        <c:grouping val="standard"/>
        <c:ser>
          <c:idx val="0"/>
          <c:order val="0"/>
          <c:tx>
            <c:strRef>
              <c:f>Gráficos!$P$6</c:f>
              <c:strCache>
                <c:ptCount val="1"/>
                <c:pt idx="0">
                  <c:v>Nº (em mil)</c:v>
                </c:pt>
              </c:strCache>
            </c:strRef>
          </c:tx>
          <c:spPr>
            <a:ln w="76200">
              <a:solidFill>
                <a:schemeClr val="tx1"/>
              </a:solidFill>
            </a:ln>
          </c:spPr>
          <c:marker>
            <c:symbol val="none"/>
          </c:marker>
          <c:dPt>
            <c:idx val="20"/>
            <c:spPr>
              <a:ln w="76200">
                <a:solidFill>
                  <a:schemeClr val="tx1"/>
                </a:solidFill>
                <a:tailEnd type="stealth"/>
              </a:ln>
            </c:spPr>
          </c:dPt>
          <c:dLbls>
            <c:dLbl>
              <c:idx val="0"/>
              <c:layout>
                <c:manualLayout>
                  <c:x val="-2.4644802672198547E-2"/>
                  <c:y val="-3.5279148877637952E-2"/>
                </c:manualLayout>
              </c:layout>
              <c:dLblPos val="r"/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-2.3199152735306278E-2"/>
                  <c:y val="-4.1578052174097054E-2"/>
                </c:manualLayout>
              </c:layout>
              <c:dLblPos val="r"/>
              <c:showVal val="1"/>
            </c:dLbl>
            <c:dLbl>
              <c:idx val="3"/>
              <c:delete val="1"/>
            </c:dLbl>
            <c:dLbl>
              <c:idx val="4"/>
              <c:layout>
                <c:manualLayout>
                  <c:x val="-2.7951698445163663E-2"/>
                  <c:y val="-4.1578052174097054E-2"/>
                </c:manualLayout>
              </c:layout>
              <c:dLblPos val="r"/>
              <c:showVal val="1"/>
            </c:dLbl>
            <c:dLbl>
              <c:idx val="5"/>
              <c:delete val="1"/>
            </c:dLbl>
            <c:dLbl>
              <c:idx val="6"/>
              <c:layout>
                <c:manualLayout>
                  <c:x val="-2.6361483514582174E-2"/>
                  <c:y val="-4.1578052174097054E-2"/>
                </c:manualLayout>
              </c:layout>
              <c:dLblPos val="r"/>
              <c:showVal val="1"/>
            </c:dLbl>
            <c:dLbl>
              <c:idx val="7"/>
              <c:delete val="1"/>
            </c:dLbl>
            <c:dLbl>
              <c:idx val="8"/>
              <c:layout>
                <c:manualLayout>
                  <c:x val="-3.0803271403359568E-2"/>
                  <c:y val="-3.7378783309790983E-2"/>
                </c:manualLayout>
              </c:layout>
              <c:dLblPos val="r"/>
              <c:showVal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2.9737019201873754E-2"/>
                  <c:y val="-3.9478417741944022E-2"/>
                </c:manualLayout>
              </c:layout>
              <c:dLblPos val="r"/>
              <c:showVal val="1"/>
            </c:dLbl>
            <c:dLbl>
              <c:idx val="11"/>
              <c:delete val="1"/>
            </c:dLbl>
            <c:dLbl>
              <c:idx val="12"/>
              <c:layout>
                <c:manualLayout>
                  <c:x val="-3.4713697567301277E-2"/>
                  <c:y val="-3.3179514445484892E-2"/>
                </c:manualLayout>
              </c:layout>
              <c:dLblPos val="r"/>
              <c:showVal val="1"/>
            </c:dLbl>
            <c:dLbl>
              <c:idx val="13"/>
              <c:delete val="1"/>
            </c:dLbl>
            <c:dLbl>
              <c:idx val="14"/>
              <c:layout>
                <c:manualLayout>
                  <c:x val="-4.8830412285702327E-2"/>
                  <c:y val="-4.4848522121880646E-2"/>
                </c:manualLayout>
              </c:layout>
              <c:dLblPos val="r"/>
              <c:showVal val="1"/>
            </c:dLbl>
            <c:dLbl>
              <c:idx val="15"/>
              <c:delete val="1"/>
            </c:dLbl>
            <c:dLbl>
              <c:idx val="16"/>
              <c:layout>
                <c:manualLayout>
                  <c:x val="-5.6058661970163626E-2"/>
                  <c:y val="-6.5666810830542668E-2"/>
                </c:manualLayout>
              </c:layout>
              <c:dLblPos val="r"/>
              <c:showVal val="1"/>
            </c:dLbl>
            <c:dLbl>
              <c:idx val="17"/>
              <c:layout>
                <c:manualLayout>
                  <c:x val="-4.972694290798281E-2"/>
                  <c:y val="-5.201025944207259E-2"/>
                </c:manualLayout>
              </c:layout>
              <c:dLblPos val="r"/>
              <c:showVal val="1"/>
            </c:dLbl>
            <c:dLbl>
              <c:idx val="18"/>
              <c:delete val="1"/>
            </c:dLbl>
            <c:dLbl>
              <c:idx val="19"/>
              <c:layout>
                <c:manualLayout>
                  <c:x val="-6.4878492553650705E-2"/>
                  <c:y val="-2.8149154062247047E-2"/>
                </c:manualLayout>
              </c:layout>
              <c:dLblPos val="r"/>
              <c:showVal val="1"/>
            </c:dLbl>
            <c:dLbl>
              <c:idx val="20"/>
              <c:layout>
                <c:manualLayout>
                  <c:x val="-1.9128339109862114E-2"/>
                  <c:y val="-2.642332068923558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t"/>
            <c:showVal val="1"/>
          </c:dLbls>
          <c:cat>
            <c:numRef>
              <c:f>Gráficos!$O$7:$O$27</c:f>
              <c:numCache>
                <c:formatCode>General</c:formatCode>
                <c:ptCount val="21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</c:numCache>
            </c:numRef>
          </c:cat>
          <c:val>
            <c:numRef>
              <c:f>Gráficos!$P$7:$P$27</c:f>
              <c:numCache>
                <c:formatCode>0.0</c:formatCode>
                <c:ptCount val="21"/>
                <c:pt idx="0">
                  <c:v>2.7</c:v>
                </c:pt>
                <c:pt idx="1">
                  <c:v>5.5</c:v>
                </c:pt>
                <c:pt idx="2">
                  <c:v>9.4</c:v>
                </c:pt>
                <c:pt idx="3">
                  <c:v>15.7</c:v>
                </c:pt>
                <c:pt idx="4">
                  <c:v>20.100000000000001</c:v>
                </c:pt>
                <c:pt idx="5">
                  <c:v>29.1</c:v>
                </c:pt>
                <c:pt idx="6">
                  <c:v>31</c:v>
                </c:pt>
                <c:pt idx="7">
                  <c:v>46.9</c:v>
                </c:pt>
                <c:pt idx="8">
                  <c:v>57.9</c:v>
                </c:pt>
                <c:pt idx="9">
                  <c:v>73.7</c:v>
                </c:pt>
                <c:pt idx="10">
                  <c:v>92</c:v>
                </c:pt>
                <c:pt idx="11">
                  <c:v>113.7</c:v>
                </c:pt>
                <c:pt idx="12">
                  <c:v>190.6</c:v>
                </c:pt>
                <c:pt idx="13">
                  <c:v>194.5</c:v>
                </c:pt>
                <c:pt idx="14">
                  <c:v>319</c:v>
                </c:pt>
                <c:pt idx="15">
                  <c:v>370.7</c:v>
                </c:pt>
                <c:pt idx="16">
                  <c:v>403.7</c:v>
                </c:pt>
                <c:pt idx="17">
                  <c:v>565.4</c:v>
                </c:pt>
                <c:pt idx="18">
                  <c:v>637.6</c:v>
                </c:pt>
                <c:pt idx="19">
                  <c:v>647.70000000000005</c:v>
                </c:pt>
                <c:pt idx="20">
                  <c:v>855</c:v>
                </c:pt>
              </c:numCache>
            </c:numRef>
          </c:val>
        </c:ser>
        <c:dLbls/>
        <c:marker val="1"/>
        <c:axId val="44342272"/>
        <c:axId val="57545088"/>
      </c:lineChart>
      <c:catAx>
        <c:axId val="44342272"/>
        <c:scaling>
          <c:orientation val="minMax"/>
        </c:scaling>
        <c:axPos val="b"/>
        <c:numFmt formatCode="General" sourceLinked="1"/>
        <c:tickLblPos val="nextTo"/>
        <c:crossAx val="57545088"/>
        <c:crosses val="autoZero"/>
        <c:auto val="1"/>
        <c:lblAlgn val="ctr"/>
        <c:lblOffset val="100"/>
      </c:catAx>
      <c:valAx>
        <c:axId val="57545088"/>
        <c:scaling>
          <c:orientation val="minMax"/>
        </c:scaling>
        <c:axPos val="l"/>
        <c:numFmt formatCode="0.0" sourceLinked="1"/>
        <c:tickLblPos val="nextTo"/>
        <c:crossAx val="443422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>
          <a:latin typeface="Franklin Gothic Book" panose="020B0503020102020204" pitchFamily="34" charset="0"/>
        </a:defRPr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roundedCorners val="1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'C:\Users\r19755157\Documents\Coordenação de Trabalho e Renda\Projeto - Seguro-Defeso\Gráficos\[Gráficos - Seguro Defeso - 22.10.2013.xlsx]Execução financeira'!$C$101</c:f>
              <c:strCache>
                <c:ptCount val="1"/>
                <c:pt idx="0">
                  <c:v>R$ (médio de 2012 - em milhão)</c:v>
                </c:pt>
              </c:strCache>
            </c:strRef>
          </c:tx>
          <c:spPr>
            <a:ln w="76200" cap="rnd">
              <a:solidFill>
                <a:schemeClr val="tx1"/>
              </a:solidFill>
              <a:round/>
            </a:ln>
          </c:spPr>
          <c:marker>
            <c:symbol val="none"/>
          </c:marker>
          <c:dPt>
            <c:idx val="12"/>
            <c:spPr>
              <a:ln w="76200" cap="rnd">
                <a:solidFill>
                  <a:schemeClr val="tx1"/>
                </a:solidFill>
                <a:round/>
                <a:tailEnd type="stealth"/>
              </a:ln>
            </c:spPr>
          </c:dPt>
          <c:dLbls>
            <c:dLbl>
              <c:idx val="1"/>
              <c:layout>
                <c:manualLayout>
                  <c:x val="-3.8349326926637783E-2"/>
                  <c:y val="-4.1452345824829505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4.279524497278081E-2"/>
                  <c:y val="-3.924772928836541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4.0017428619042339E-2"/>
                  <c:y val="-5.4680045043614088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4.352652945968967E-2"/>
                  <c:y val="-4.1452345824829505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5.2698938200906716E-2"/>
                  <c:y val="-5.3271674374036578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6.8866190793615528E-2"/>
                  <c:y val="-3.5046866485734317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9405505869718182E-2"/>
                  <c:y val="-3.2738921865824361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7.0138734585046117E-2"/>
                  <c:y val="-6.402132567280884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9.1799522275302747E-2"/>
                  <c:y val="-3.2191528983552091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6.2611098766803694E-2"/>
                  <c:y val="-3.1079880013331857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8.4438766063030052E-2"/>
                  <c:y val="-6.654138296803E-2"/>
                </c:manualLayout>
              </c:layout>
              <c:dLblPos val="r"/>
              <c:showVal val="1"/>
            </c:dLbl>
            <c:numFmt formatCode="#,##0.00" sourceLinked="0"/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t"/>
            <c:showVal val="1"/>
          </c:dLbls>
          <c:cat>
            <c:numRef>
              <c:f>'C:\Users\r19755157\Documents\Coordenação de Trabalho e Renda\Projeto - Seguro-Defeso\Gráficos\[Gráficos - Seguro Defeso - 22.10.2013.xlsx]Execução financeira'!$B$102:$B$114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'C:\Users\r19755157\Documents\Coordenação de Trabalho e Renda\Projeto - Seguro-Defeso\Gráficos\[Gráficos - Seguro Defeso - 22.10.2013.xlsx]Execução financeira'!$C$102:$C$114</c:f>
              <c:numCache>
                <c:formatCode>General</c:formatCode>
                <c:ptCount val="13"/>
                <c:pt idx="0">
                  <c:v>62.497851017039999</c:v>
                </c:pt>
                <c:pt idx="1">
                  <c:v>78.590985085010018</c:v>
                </c:pt>
                <c:pt idx="2">
                  <c:v>111.12373019499995</c:v>
                </c:pt>
                <c:pt idx="3">
                  <c:v>131.25376160479996</c:v>
                </c:pt>
                <c:pt idx="4">
                  <c:v>239.27766719069999</c:v>
                </c:pt>
                <c:pt idx="5">
                  <c:v>300.16417884499992</c:v>
                </c:pt>
                <c:pt idx="6">
                  <c:v>449.09358563520004</c:v>
                </c:pt>
                <c:pt idx="7">
                  <c:v>633.9219242209</c:v>
                </c:pt>
                <c:pt idx="8">
                  <c:v>669.15904203284003</c:v>
                </c:pt>
                <c:pt idx="9">
                  <c:v>1072.3777867794599</c:v>
                </c:pt>
                <c:pt idx="10">
                  <c:v>1325.3288337933002</c:v>
                </c:pt>
                <c:pt idx="11">
                  <c:v>1332.8320927495602</c:v>
                </c:pt>
                <c:pt idx="12">
                  <c:v>1892.5437439999998</c:v>
                </c:pt>
              </c:numCache>
            </c:numRef>
          </c:val>
        </c:ser>
        <c:dLbls/>
        <c:marker val="1"/>
        <c:axId val="65029632"/>
        <c:axId val="65031552"/>
      </c:lineChart>
      <c:catAx>
        <c:axId val="65029632"/>
        <c:scaling>
          <c:orientation val="minMax"/>
        </c:scaling>
        <c:axPos val="b"/>
        <c:numFmt formatCode="General" sourceLinked="1"/>
        <c:tickLblPos val="nextTo"/>
        <c:crossAx val="65031552"/>
        <c:crosses val="autoZero"/>
        <c:auto val="1"/>
        <c:lblAlgn val="ctr"/>
        <c:lblOffset val="100"/>
      </c:catAx>
      <c:valAx>
        <c:axId val="65031552"/>
        <c:scaling>
          <c:orientation val="minMax"/>
        </c:scaling>
        <c:axPos val="l"/>
        <c:numFmt formatCode="#,##0.00" sourceLinked="0"/>
        <c:tickLblPos val="nextTo"/>
        <c:crossAx val="650296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>
          <a:latin typeface="Franklin Gothic Book" panose="020B0503020102020204" pitchFamily="34" charset="0"/>
        </a:defRPr>
      </a:pPr>
      <a:endParaRPr lang="pt-B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3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760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9010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080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3507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39735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3823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6862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6423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383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5866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01CA1-9F0C-494F-A371-71BDE30EC241}" type="datetimeFigureOut">
              <a:rPr lang="pt-BR" smtClean="0"/>
              <a:pPr/>
              <a:t>05/03/2015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B392F-DC30-47C0-BD08-17ACE465F4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5127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0099"/>
                </a:solidFill>
              </a:rPr>
              <a:t>Medidas Provisórias nº 664 e nº 665 </a:t>
            </a:r>
            <a:br>
              <a:rPr lang="pt-BR" b="1" dirty="0" smtClean="0">
                <a:solidFill>
                  <a:srgbClr val="000099"/>
                </a:solidFill>
              </a:rPr>
            </a:br>
            <a:r>
              <a:rPr lang="pt-BR" b="1" dirty="0" smtClean="0">
                <a:solidFill>
                  <a:srgbClr val="000099"/>
                </a:solidFill>
              </a:rPr>
              <a:t>03/03/2015</a:t>
            </a:r>
            <a:endParaRPr lang="pt-BR" b="1" dirty="0">
              <a:solidFill>
                <a:srgbClr val="000099"/>
              </a:solidFill>
            </a:endParaRPr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3903176"/>
            <a:ext cx="2952328" cy="219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363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564" y="116632"/>
            <a:ext cx="7560840" cy="1168152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0099"/>
                </a:solidFill>
              </a:rPr>
              <a:t>Distribuição dos desligamentos no ano por </a:t>
            </a:r>
            <a:r>
              <a:rPr lang="pt-BR" sz="3600" b="1" dirty="0" smtClean="0">
                <a:solidFill>
                  <a:srgbClr val="000099"/>
                </a:solidFill>
              </a:rPr>
              <a:t>causas (em %)</a:t>
            </a:r>
            <a:endParaRPr lang="pt-BR" sz="3600" b="1" dirty="0">
              <a:solidFill>
                <a:srgbClr val="000099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224" y="1422438"/>
            <a:ext cx="8496944" cy="478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1520" y="6211669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RAIS (MTE). Elaboração: </a:t>
            </a:r>
            <a:r>
              <a:rPr lang="pt-BR" sz="1200" dirty="0" smtClean="0"/>
              <a:t>DIEESE</a:t>
            </a:r>
          </a:p>
          <a:p>
            <a:r>
              <a:rPr lang="pt-BR" sz="1200" dirty="0"/>
              <a:t>Nota: </a:t>
            </a:r>
            <a:r>
              <a:rPr lang="pt-BR" sz="1200" dirty="0" smtClean="0"/>
              <a:t>(</a:t>
            </a:r>
            <a:r>
              <a:rPr lang="pt-BR" sz="1200" dirty="0"/>
              <a:t>1) As decisões tipicamente patronais dizem respeito principalmente às demissões sem justa causa, com justa causa e término de contrato</a:t>
            </a:r>
          </a:p>
        </p:txBody>
      </p:sp>
    </p:spTree>
    <p:extLst>
      <p:ext uri="{BB962C8B-B14F-4D97-AF65-F5344CB8AC3E}">
        <p14:creationId xmlns:p14="http://schemas.microsoft.com/office/powerpoint/2010/main" xmlns="" val="132221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0146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solidFill>
                  <a:srgbClr val="000099"/>
                </a:solidFill>
              </a:rPr>
              <a:t>Propostas para reduzir a rotatividade no mercado de trabalho brasileiro </a:t>
            </a:r>
            <a:br>
              <a:rPr lang="pt-BR" sz="3200" b="1" dirty="0" smtClean="0">
                <a:solidFill>
                  <a:srgbClr val="000099"/>
                </a:solidFill>
              </a:rPr>
            </a:br>
            <a:r>
              <a:rPr lang="pt-BR" sz="2400" b="1" dirty="0" smtClean="0">
                <a:solidFill>
                  <a:srgbClr val="000099"/>
                </a:solidFill>
              </a:rPr>
              <a:t>Centrais Sindicais</a:t>
            </a:r>
            <a:endParaRPr lang="pt-BR" sz="2400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997152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pt-BR" sz="2000" b="1" u="sng" dirty="0"/>
              <a:t>1 - RATIFICAÇÃO DA CONVENÇÃO 158 DA OIT (Dispensa Imotivada)</a:t>
            </a:r>
          </a:p>
          <a:p>
            <a:pPr>
              <a:buNone/>
              <a:defRPr/>
            </a:pPr>
            <a:endParaRPr lang="pt-BR" sz="2000" b="1" u="sng" dirty="0"/>
          </a:p>
          <a:p>
            <a:pPr>
              <a:buNone/>
              <a:defRPr/>
            </a:pPr>
            <a:r>
              <a:rPr lang="pt-BR" sz="2000" b="1" u="sng" dirty="0"/>
              <a:t>2 – REGULAMENTAÇÃO DA CONSTITUIÇÃO</a:t>
            </a:r>
            <a:endParaRPr lang="pt-BR" sz="2000" dirty="0"/>
          </a:p>
          <a:p>
            <a:pPr>
              <a:buNone/>
              <a:defRPr/>
            </a:pPr>
            <a:r>
              <a:rPr lang="pt-BR" sz="2000" b="1" dirty="0" smtClean="0"/>
              <a:t>Objetivo</a:t>
            </a:r>
            <a:r>
              <a:rPr lang="pt-BR" sz="2000" b="1" dirty="0"/>
              <a:t>:</a:t>
            </a:r>
            <a:r>
              <a:rPr lang="pt-BR" sz="2000" dirty="0"/>
              <a:t> Regulamentar o parágrafo 4 do art. 239 e o artigo 7, inciso I da Constituição</a:t>
            </a:r>
            <a:r>
              <a:rPr lang="pt-BR" sz="2000" dirty="0" smtClean="0"/>
              <a:t>.</a:t>
            </a:r>
          </a:p>
          <a:p>
            <a:pPr>
              <a:buNone/>
              <a:defRPr/>
            </a:pPr>
            <a:endParaRPr lang="pt-BR" sz="2000" dirty="0"/>
          </a:p>
          <a:p>
            <a:pPr>
              <a:buNone/>
              <a:defRPr/>
            </a:pPr>
            <a:r>
              <a:rPr lang="pt-BR" sz="2000" b="1" u="sng" dirty="0" smtClean="0"/>
              <a:t>3 – </a:t>
            </a:r>
            <a:r>
              <a:rPr lang="pt-BR" sz="2000" b="1" u="sng" dirty="0"/>
              <a:t>TRATAMENTO PARA ROTATIVIDADE ORIUNDA DA NATUREZA DA ATIVIDADE ECONÔMICA.</a:t>
            </a:r>
            <a:endParaRPr lang="pt-BR" sz="2000" dirty="0"/>
          </a:p>
          <a:p>
            <a:pPr>
              <a:spcBef>
                <a:spcPts val="400"/>
              </a:spcBef>
              <a:buNone/>
              <a:defRPr/>
            </a:pPr>
            <a:r>
              <a:rPr lang="pt-BR" sz="2000" b="1" dirty="0"/>
              <a:t>Objetivo:</a:t>
            </a:r>
            <a:r>
              <a:rPr lang="pt-BR" sz="2000" dirty="0"/>
              <a:t> Analisar as características da rotatividade decorrente da natureza da atividade econômica e desenhar propostas de relações de trabalho e de políticas proteção ao emprego adequadas a cada situação</a:t>
            </a:r>
            <a:r>
              <a:rPr lang="pt-BR" sz="2000" dirty="0" smtClean="0"/>
              <a:t>.</a:t>
            </a:r>
            <a:r>
              <a:rPr lang="pt-BR" sz="2000" b="1" dirty="0">
                <a:latin typeface="Franklin Gothic Book"/>
              </a:rPr>
              <a:t> Priorizar:</a:t>
            </a:r>
          </a:p>
          <a:p>
            <a:pPr>
              <a:buNone/>
              <a:defRPr/>
            </a:pPr>
            <a:r>
              <a:rPr lang="pt-BR" sz="2000" u="sng" dirty="0"/>
              <a:t>Setor de Serviços – atividade de </a:t>
            </a:r>
            <a:r>
              <a:rPr lang="pt-BR" sz="2000" u="sng" dirty="0" err="1"/>
              <a:t>call</a:t>
            </a:r>
            <a:r>
              <a:rPr lang="pt-BR" sz="2000" u="sng" dirty="0"/>
              <a:t> center:</a:t>
            </a:r>
            <a:r>
              <a:rPr lang="pt-BR" sz="2000" dirty="0"/>
              <a:t>.</a:t>
            </a:r>
          </a:p>
          <a:p>
            <a:pPr>
              <a:buNone/>
              <a:defRPr/>
            </a:pPr>
            <a:r>
              <a:rPr lang="pt-BR" sz="2000" u="sng" dirty="0"/>
              <a:t>Setor da Construção:</a:t>
            </a:r>
            <a:endParaRPr lang="pt-BR" sz="2000" dirty="0"/>
          </a:p>
          <a:p>
            <a:pPr>
              <a:buNone/>
              <a:defRPr/>
            </a:pPr>
            <a:r>
              <a:rPr lang="pt-BR" sz="2000" u="sng" dirty="0"/>
              <a:t>Trabalhadores Assalariados Rurais</a:t>
            </a:r>
          </a:p>
          <a:p>
            <a:pPr>
              <a:buNone/>
              <a:defRPr/>
            </a:pPr>
            <a:r>
              <a:rPr lang="pt-BR" sz="2000" u="sng" dirty="0"/>
              <a:t>Comércio</a:t>
            </a:r>
            <a:endParaRPr lang="pt-BR" sz="2000" dirty="0"/>
          </a:p>
          <a:p>
            <a:pPr>
              <a:buNone/>
              <a:defRPr/>
            </a:pPr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482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solidFill>
                  <a:srgbClr val="000099"/>
                </a:solidFill>
              </a:rPr>
              <a:t>Propostas para reduzir a rotatividade no mercado de trabalho brasileiro </a:t>
            </a:r>
            <a:br>
              <a:rPr lang="pt-BR" sz="3200" b="1" dirty="0" smtClean="0">
                <a:solidFill>
                  <a:srgbClr val="000099"/>
                </a:solidFill>
              </a:rPr>
            </a:br>
            <a:r>
              <a:rPr lang="pt-BR" sz="3200" b="1" dirty="0" smtClean="0">
                <a:solidFill>
                  <a:srgbClr val="000099"/>
                </a:solidFill>
              </a:rPr>
              <a:t>Centrais Sindicais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72816"/>
            <a:ext cx="8784976" cy="4925144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pt-BR" sz="2400" b="1" u="sng" dirty="0" smtClean="0"/>
              <a:t>5 - CONTRATO DE EXPERIÊNCIA</a:t>
            </a:r>
            <a:endParaRPr lang="pt-BR" sz="2400" dirty="0" smtClean="0"/>
          </a:p>
          <a:p>
            <a:pPr>
              <a:buNone/>
            </a:pPr>
            <a:r>
              <a:rPr lang="pt-BR" sz="2400" b="1" dirty="0" smtClean="0"/>
              <a:t>Objetivo:</a:t>
            </a:r>
            <a:r>
              <a:rPr lang="pt-BR" sz="2400" dirty="0" smtClean="0"/>
              <a:t> Propor limites ao uso do contrato de experiência como fator indutor de rotatividade;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 </a:t>
            </a:r>
            <a:r>
              <a:rPr lang="pt-BR" sz="2400" b="1" u="sng" dirty="0" smtClean="0"/>
              <a:t>6 - HOMOLOGAÇÕES</a:t>
            </a:r>
            <a:endParaRPr lang="pt-BR" sz="2400" dirty="0" smtClean="0"/>
          </a:p>
          <a:p>
            <a:pPr>
              <a:buNone/>
            </a:pPr>
            <a:r>
              <a:rPr lang="pt-BR" sz="2400" b="1" dirty="0" smtClean="0"/>
              <a:t>Objetivo:</a:t>
            </a:r>
            <a:r>
              <a:rPr lang="pt-BR" sz="2400" dirty="0" smtClean="0"/>
              <a:t> Todas as homologações serem feitas nos sindicatos, associado a criação de mecanismo de financiamento da atividade.</a:t>
            </a:r>
          </a:p>
          <a:p>
            <a:pPr>
              <a:buNone/>
            </a:pPr>
            <a:endParaRPr lang="pt-BR" sz="2400" dirty="0" smtClean="0"/>
          </a:p>
          <a:p>
            <a:pPr lvl="0">
              <a:buNone/>
            </a:pPr>
            <a:r>
              <a:rPr lang="pt-BR" sz="2400" b="1" u="sng" dirty="0" smtClean="0"/>
              <a:t>7 - LICITAÇÃO, COMPRAS E FINANCIAMENTO PÚBLICOS</a:t>
            </a:r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b="1" dirty="0" smtClean="0"/>
              <a:t>Objetivo:</a:t>
            </a:r>
            <a:r>
              <a:rPr lang="pt-BR" sz="2400" dirty="0" smtClean="0"/>
              <a:t> Analisar alternativas que deem preferência ou incentivem empresas que trabalham com baixas taxas de rotatividade no acesso às licitações, compras e financiamento públicos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489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pt-BR" sz="3200" b="1" dirty="0" smtClean="0">
                <a:solidFill>
                  <a:srgbClr val="000099"/>
                </a:solidFill>
              </a:rPr>
              <a:t>Abono salarial</a:t>
            </a:r>
            <a:endParaRPr lang="pt-BR" sz="3200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507288" cy="518457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3000"/>
              </a:spcAft>
              <a:buFont typeface="Wingdings" panose="05000000000000000000" pitchFamily="2" charset="2"/>
              <a:buChar char="v"/>
            </a:pPr>
            <a:r>
              <a:rPr lang="pt-BR" dirty="0" smtClean="0"/>
              <a:t>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 Direito Constitucional </a:t>
            </a:r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v"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 O abono salarial é um benefício que consiste em um pagamento anual no </a:t>
            </a:r>
            <a:r>
              <a:rPr lang="pt-BR" dirty="0">
                <a:solidFill>
                  <a:srgbClr val="C00000"/>
                </a:solidFill>
              </a:rPr>
              <a:t>valor de um salário mínimo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para os trabalhadores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baixa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renda</a:t>
            </a:r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v"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Em 2014, as despesas com abono salarial somaram R$ 32 bilhões, com 24 milhões de beneficiários. </a:t>
            </a:r>
            <a:r>
              <a:rPr lang="pt-BR" dirty="0" smtClean="0">
                <a:solidFill>
                  <a:srgbClr val="C00000"/>
                </a:solidFill>
              </a:rPr>
              <a:t>A MP exclui desse direito 10 milhões de trabalhadores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 ao exigir que o trabalhador para se habilitar tenha que ter trabalhado </a:t>
            </a:r>
            <a:r>
              <a:rPr lang="pt-BR" dirty="0" smtClean="0">
                <a:solidFill>
                  <a:srgbClr val="C00000"/>
                </a:solidFill>
              </a:rPr>
              <a:t>6 meses ininterruptos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ao invés dos atuais 30 dias;</a:t>
            </a:r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v"/>
            </a:pPr>
            <a:r>
              <a:rPr lang="pt-BR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Além disso reduz o valor a ser recebido pelo trabalhador quando estabelece </a:t>
            </a:r>
            <a:r>
              <a:rPr lang="pt-BR" dirty="0" smtClean="0">
                <a:solidFill>
                  <a:srgbClr val="C00000"/>
                </a:solidFill>
              </a:rPr>
              <a:t>pagamento proporcional aos meses trabalhados.</a:t>
            </a:r>
            <a:endParaRPr lang="pt-BR" dirty="0">
              <a:solidFill>
                <a:srgbClr val="C00000"/>
              </a:solidFill>
            </a:endParaRPr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2837" y="6021288"/>
            <a:ext cx="793057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12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008112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000099"/>
                </a:solidFill>
              </a:rPr>
              <a:t>Pensão por morte e auxilio doença</a:t>
            </a:r>
            <a:endParaRPr lang="pt-BR" sz="3600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749480" cy="537321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900" b="1" dirty="0" smtClean="0">
                <a:solidFill>
                  <a:schemeClr val="tx2">
                    <a:lumMod val="50000"/>
                  </a:schemeClr>
                </a:solidFill>
              </a:rPr>
              <a:t>Questões a serem consideradas:</a:t>
            </a:r>
            <a:endParaRPr lang="pt-BR" sz="29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900" b="1" dirty="0" smtClean="0">
                <a:solidFill>
                  <a:schemeClr val="tx2">
                    <a:lumMod val="50000"/>
                  </a:schemeClr>
                </a:solidFill>
              </a:rPr>
              <a:t>Privatização </a:t>
            </a:r>
            <a:r>
              <a:rPr lang="pt-BR" sz="2900" b="1" dirty="0">
                <a:solidFill>
                  <a:schemeClr val="tx2">
                    <a:lumMod val="50000"/>
                  </a:schemeClr>
                </a:solidFill>
              </a:rPr>
              <a:t>das perícias médicas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t-BR" sz="2900" dirty="0">
                <a:solidFill>
                  <a:schemeClr val="tx2">
                    <a:lumMod val="50000"/>
                  </a:schemeClr>
                </a:solidFill>
              </a:rPr>
              <a:t>Retira o caráter público da perícia ao delegar aos empregadores a caracterização das incapacidades laborais e o nexo causal de acidentes e doenças do trabalho, o que amplia o poder patronal de controle dos processos saúde-doença dos trabalhadores, a restrição de direitos e a subnotificação dos acidentes e doenças do </a:t>
            </a:r>
            <a:r>
              <a:rPr lang="pt-BR" sz="2900" dirty="0" smtClean="0">
                <a:solidFill>
                  <a:schemeClr val="tx2">
                    <a:lumMod val="50000"/>
                  </a:schemeClr>
                </a:solidFill>
              </a:rPr>
              <a:t>trabalho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pt-BR" sz="29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900" b="1" dirty="0">
                <a:solidFill>
                  <a:schemeClr val="tx2">
                    <a:lumMod val="50000"/>
                  </a:schemeClr>
                </a:solidFill>
              </a:rPr>
              <a:t>Transferência para a empresa dos exames médicos e abono de faltas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t-BR" sz="2900" dirty="0">
                <a:solidFill>
                  <a:schemeClr val="tx2">
                    <a:lumMod val="50000"/>
                  </a:schemeClr>
                </a:solidFill>
              </a:rPr>
              <a:t>Subordina o direito à tratamento e de acesso aos serviços de saúde ao médico da empresa e aos interesses do empregador. </a:t>
            </a:r>
            <a:endParaRPr lang="pt-BR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pt-BR" sz="29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900" b="1" dirty="0">
                <a:solidFill>
                  <a:schemeClr val="tx2">
                    <a:lumMod val="50000"/>
                  </a:schemeClr>
                </a:solidFill>
              </a:rPr>
              <a:t>Limite no valor do </a:t>
            </a:r>
            <a:r>
              <a:rPr lang="pt-BR" sz="2900" b="1" dirty="0" smtClean="0">
                <a:solidFill>
                  <a:schemeClr val="tx2">
                    <a:lumMod val="50000"/>
                  </a:schemeClr>
                </a:solidFill>
              </a:rPr>
              <a:t>benefício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pt-BR" sz="2900" dirty="0" smtClean="0"/>
              <a:t>O </a:t>
            </a:r>
            <a:r>
              <a:rPr lang="pt-BR" sz="2900" dirty="0"/>
              <a:t>cálculo não foi modificado, porém incluíram um limite máximo para o benefício pela média dos últimos 12 salários. Significa que ocorrerão dois cálculos, prevalecendo o mais desfavorável ao trabalhador, inadmissível no Direito Social.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944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>
                <a:solidFill>
                  <a:srgbClr val="000099"/>
                </a:solidFill>
              </a:rPr>
              <a:t>A Medida Provisória (MP) 664 – Pensão por morte e auxilio doença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389" y="1628800"/>
            <a:ext cx="8175051" cy="4896544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pt-BR" sz="2000" b="1" dirty="0">
                <a:solidFill>
                  <a:schemeClr val="tx2">
                    <a:lumMod val="50000"/>
                  </a:schemeClr>
                </a:solidFill>
              </a:rPr>
              <a:t>Ampliação de 15 para 30 dias para concessão dos benefícios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O Risco está  no </a:t>
            </a:r>
            <a:r>
              <a:rPr lang="pt-BR" sz="2000" u="sng" dirty="0" smtClean="0">
                <a:solidFill>
                  <a:schemeClr val="tx2">
                    <a:lumMod val="50000"/>
                  </a:schemeClr>
                </a:solidFill>
              </a:rPr>
              <a:t>aprofundamento da </a:t>
            </a:r>
            <a:r>
              <a:rPr lang="pt-BR" sz="2000" u="sng" dirty="0">
                <a:solidFill>
                  <a:schemeClr val="tx2">
                    <a:lumMod val="50000"/>
                  </a:schemeClr>
                </a:solidFill>
              </a:rPr>
              <a:t>subnotificação e descaracterização dos acidentes e doenças do trabalho, </a:t>
            </a:r>
            <a:endParaRPr lang="pt-BR" sz="2000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000" u="sng" dirty="0" smtClean="0">
                <a:solidFill>
                  <a:schemeClr val="tx2">
                    <a:lumMod val="50000"/>
                  </a:schemeClr>
                </a:solidFill>
              </a:rPr>
              <a:t>tende </a:t>
            </a:r>
            <a:r>
              <a:rPr lang="pt-BR" sz="2000" u="sng" dirty="0">
                <a:solidFill>
                  <a:schemeClr val="tx2">
                    <a:lumMod val="50000"/>
                  </a:schemeClr>
                </a:solidFill>
              </a:rPr>
              <a:t>a aumentar a ocorrência de afastamentos por períodos mais curtos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, contribuindo para cronicidade das doenças, dificultando a plena recuperação, podendo levar ao aumento das aposentadorias por invalidez, gerando, portanto, maior ônus do ponto de vista social e econômico para o Estado</a:t>
            </a:r>
            <a:r>
              <a:rPr lang="pt-BR" sz="20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000" u="sng" dirty="0" smtClean="0">
                <a:solidFill>
                  <a:schemeClr val="tx2">
                    <a:lumMod val="50000"/>
                  </a:schemeClr>
                </a:solidFill>
              </a:rPr>
              <a:t>O </a:t>
            </a:r>
            <a:r>
              <a:rPr lang="pt-BR" sz="2000" u="sng" dirty="0">
                <a:solidFill>
                  <a:schemeClr val="tx2">
                    <a:lumMod val="50000"/>
                  </a:schemeClr>
                </a:solidFill>
              </a:rPr>
              <a:t>aumento do controle sobre trabalhadores </a:t>
            </a:r>
            <a:r>
              <a:rPr lang="pt-BR" sz="2000" u="sng" dirty="0" smtClean="0">
                <a:solidFill>
                  <a:schemeClr val="tx2">
                    <a:lumMod val="50000"/>
                  </a:schemeClr>
                </a:solidFill>
              </a:rPr>
              <a:t>adoecidos permite a empresa </a:t>
            </a:r>
            <a:r>
              <a:rPr lang="pt-BR" sz="2000" u="sng" dirty="0">
                <a:solidFill>
                  <a:schemeClr val="tx2">
                    <a:lumMod val="50000"/>
                  </a:schemeClr>
                </a:solidFill>
              </a:rPr>
              <a:t>ocultar e descaracterizar ainda mais os acidentes de trabalho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, livrando-os da responsabilidade pelo depósito do FGTS durante o período de afastamento, além favorecer as demissões na volta ao trabalho pela perda da  estabilidade no emprego;</a:t>
            </a:r>
          </a:p>
          <a:p>
            <a:pPr>
              <a:buFont typeface="Wingdings" panose="05000000000000000000" pitchFamily="2" charset="2"/>
              <a:buChar char="v"/>
            </a:pPr>
            <a:endParaRPr lang="pt-BR" sz="2000" dirty="0">
              <a:solidFill>
                <a:schemeClr val="tx2">
                  <a:lumMod val="50000"/>
                </a:schemeClr>
              </a:solidFill>
            </a:endParaRP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4350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92088"/>
          </a:xfrm>
        </p:spPr>
        <p:txBody>
          <a:bodyPr/>
          <a:lstStyle/>
          <a:p>
            <a:r>
              <a:rPr lang="pt-BR" b="1" dirty="0" smtClean="0">
                <a:solidFill>
                  <a:srgbClr val="000099"/>
                </a:solidFill>
              </a:rPr>
              <a:t>Pensão por morte e auxilio doença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24744"/>
            <a:ext cx="8820472" cy="5256584"/>
          </a:xfrm>
        </p:spPr>
        <p:txBody>
          <a:bodyPr>
            <a:noAutofit/>
          </a:bodyPr>
          <a:lstStyle/>
          <a:p>
            <a:r>
              <a:rPr lang="pt-BR" sz="2400" dirty="0" smtClean="0"/>
              <a:t>Em 2013: 7,1 milhões de beneficiários</a:t>
            </a:r>
          </a:p>
          <a:p>
            <a:r>
              <a:rPr lang="pt-BR" sz="2400" dirty="0" smtClean="0"/>
              <a:t>Gasto: 76,1 bilhões</a:t>
            </a:r>
          </a:p>
          <a:p>
            <a:r>
              <a:rPr lang="pt-BR" sz="2400" dirty="0" smtClean="0"/>
              <a:t>Média de R$ 890/mês</a:t>
            </a:r>
          </a:p>
          <a:p>
            <a:r>
              <a:rPr lang="pt-BR" sz="2400" dirty="0" smtClean="0"/>
              <a:t>57,5% das pensões são de 1 SM</a:t>
            </a:r>
          </a:p>
          <a:p>
            <a:endParaRPr lang="pt-BR" sz="2400" dirty="0"/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pt-BR" sz="2200" dirty="0" smtClean="0">
                <a:solidFill>
                  <a:schemeClr val="tx2">
                    <a:lumMod val="50000"/>
                  </a:schemeClr>
                </a:solidFill>
              </a:rPr>
              <a:t>Reduz o valor da pensão, limitado a um valor de SM, e limita tempo de recebimento do beneficio a expectativa de sobrevida do cônjuge.</a:t>
            </a: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pt-BR" sz="2200" dirty="0" smtClean="0">
                <a:solidFill>
                  <a:schemeClr val="tx2">
                    <a:lumMod val="50000"/>
                  </a:schemeClr>
                </a:solidFill>
              </a:rPr>
              <a:t>Limita o acesso a quem tem menos de 2 anos de união estável e dois anos de contribuição. Filhos ficam desassistidos?</a:t>
            </a: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pt-BR" sz="2200" dirty="0" smtClean="0">
                <a:solidFill>
                  <a:schemeClr val="tx2">
                    <a:lumMod val="50000"/>
                  </a:schemeClr>
                </a:solidFill>
              </a:rPr>
              <a:t>Aumenta ainda mais a diferença de benefícios do</a:t>
            </a:r>
            <a:r>
              <a:rPr lang="pt-BR" sz="2200" dirty="0" smtClean="0">
                <a:solidFill>
                  <a:srgbClr val="000000"/>
                </a:solidFill>
              </a:rPr>
              <a:t> RGPS e demais regimes previdências (setor público, militar). O regime previdência que paga beneficio mais baixos foi o mais afetado</a:t>
            </a:r>
            <a:r>
              <a:rPr lang="pt-BR" sz="2400" dirty="0" smtClean="0">
                <a:solidFill>
                  <a:srgbClr val="000000"/>
                </a:solidFill>
              </a:rPr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16559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00099"/>
                </a:solidFill>
              </a:rPr>
              <a:t>Seguro defeso</a:t>
            </a:r>
            <a:endParaRPr lang="pt-BR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z="2400" b="1" dirty="0">
                <a:solidFill>
                  <a:srgbClr val="000000"/>
                </a:solidFill>
              </a:rPr>
              <a:t>Duplo objetivo: social e ambiental.</a:t>
            </a:r>
            <a:br>
              <a:rPr lang="pt-BR" altLang="pt-BR" sz="2400" b="1" dirty="0">
                <a:solidFill>
                  <a:srgbClr val="000000"/>
                </a:solidFill>
              </a:rPr>
            </a:br>
            <a:r>
              <a:rPr lang="pt-BR" altLang="pt-BR" sz="2800" b="1" dirty="0">
                <a:solidFill>
                  <a:srgbClr val="000000"/>
                </a:solidFill>
              </a:rPr>
              <a:t/>
            </a:r>
            <a:br>
              <a:rPr lang="pt-BR" altLang="pt-BR" sz="2800" b="1" dirty="0">
                <a:solidFill>
                  <a:srgbClr val="000000"/>
                </a:solidFill>
              </a:rPr>
            </a:br>
            <a:r>
              <a:rPr lang="pt-BR" altLang="pt-BR" sz="2400" b="1" dirty="0">
                <a:solidFill>
                  <a:srgbClr val="000000"/>
                </a:solidFill>
              </a:rPr>
              <a:t>Tipo de Seguro </a:t>
            </a:r>
            <a:r>
              <a:rPr lang="pt-BR" altLang="pt-BR" sz="2400" b="1" dirty="0" smtClean="0">
                <a:solidFill>
                  <a:srgbClr val="000000"/>
                </a:solidFill>
              </a:rPr>
              <a:t>Desemprego, focado </a:t>
            </a:r>
            <a:r>
              <a:rPr lang="pt-BR" altLang="pt-BR" sz="2400" b="1" dirty="0">
                <a:solidFill>
                  <a:srgbClr val="000000"/>
                </a:solidFill>
              </a:rPr>
              <a:t>na proteção de um trabalhador </a:t>
            </a:r>
            <a:r>
              <a:rPr lang="pt-BR" altLang="pt-BR" sz="2400" b="1" dirty="0" smtClean="0">
                <a:solidFill>
                  <a:srgbClr val="000000"/>
                </a:solidFill>
              </a:rPr>
              <a:t>específico: o </a:t>
            </a:r>
            <a:r>
              <a:rPr lang="pt-BR" altLang="pt-BR" sz="2400" b="1" dirty="0">
                <a:solidFill>
                  <a:srgbClr val="000000"/>
                </a:solidFill>
              </a:rPr>
              <a:t>pescador com perfil artesanal.</a:t>
            </a:r>
            <a:br>
              <a:rPr lang="pt-BR" altLang="pt-BR" sz="2400" b="1" dirty="0">
                <a:solidFill>
                  <a:srgbClr val="000000"/>
                </a:solidFill>
              </a:rPr>
            </a:br>
            <a:r>
              <a:rPr lang="pt-BR" altLang="pt-BR" sz="2400" b="1" dirty="0">
                <a:solidFill>
                  <a:srgbClr val="000000"/>
                </a:solidFill>
              </a:rPr>
              <a:t/>
            </a:r>
            <a:br>
              <a:rPr lang="pt-BR" altLang="pt-BR" sz="2400" b="1" dirty="0">
                <a:solidFill>
                  <a:srgbClr val="000000"/>
                </a:solidFill>
              </a:rPr>
            </a:br>
            <a:r>
              <a:rPr lang="pt-BR" altLang="pt-BR" sz="2400" b="1" dirty="0">
                <a:solidFill>
                  <a:srgbClr val="000000"/>
                </a:solidFill>
              </a:rPr>
              <a:t>O Seguro Defeso também se </a:t>
            </a:r>
            <a:r>
              <a:rPr lang="pt-BR" altLang="pt-BR" sz="2400" b="1" dirty="0" smtClean="0">
                <a:solidFill>
                  <a:srgbClr val="000000"/>
                </a:solidFill>
              </a:rPr>
              <a:t>encontra focado </a:t>
            </a:r>
            <a:r>
              <a:rPr lang="pt-BR" altLang="pt-BR" sz="2400" b="1" dirty="0">
                <a:solidFill>
                  <a:srgbClr val="000000"/>
                </a:solidFill>
              </a:rPr>
              <a:t>na preservação de </a:t>
            </a:r>
            <a:r>
              <a:rPr lang="pt-BR" altLang="pt-BR" sz="2400" b="1" dirty="0" smtClean="0">
                <a:solidFill>
                  <a:srgbClr val="000000"/>
                </a:solidFill>
              </a:rPr>
              <a:t>várias espécies </a:t>
            </a:r>
            <a:r>
              <a:rPr lang="pt-BR" altLang="pt-BR" sz="2400" b="1" dirty="0">
                <a:solidFill>
                  <a:srgbClr val="000000"/>
                </a:solidFill>
              </a:rPr>
              <a:t>do ecossistema brasileiro</a:t>
            </a: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50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0435" y="6381328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err="1" smtClean="0">
                <a:latin typeface="Franklin Gothic Book" panose="020B0503020102020204" pitchFamily="34" charset="0"/>
              </a:rPr>
              <a:t>Obs</a:t>
            </a:r>
            <a:r>
              <a:rPr lang="pt-BR" sz="1000" dirty="0" smtClean="0">
                <a:latin typeface="Franklin Gothic Book" panose="020B0503020102020204" pitchFamily="34" charset="0"/>
              </a:rPr>
              <a:t>: Em mil beneficiários</a:t>
            </a:r>
          </a:p>
          <a:p>
            <a:r>
              <a:rPr lang="pt-BR" sz="1000" dirty="0" smtClean="0">
                <a:latin typeface="Franklin Gothic Book" panose="020B0503020102020204" pitchFamily="34" charset="0"/>
              </a:rPr>
              <a:t>Fontes: De 1992 a 2002: MTE. De 2003 a 2011: TCU. Elaboração dos autores - IPEA.</a:t>
            </a:r>
            <a:endParaRPr lang="pt-BR" sz="1000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77503856"/>
              </p:ext>
            </p:extLst>
          </p:nvPr>
        </p:nvGraphicFramePr>
        <p:xfrm>
          <a:off x="390434" y="980728"/>
          <a:ext cx="8574053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7632" y="27856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0099"/>
                </a:solidFill>
              </a:rPr>
              <a:t>Evolução dos beneficiários</a:t>
            </a:r>
            <a:endParaRPr lang="pt-BR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68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07167856"/>
              </p:ext>
            </p:extLst>
          </p:nvPr>
        </p:nvGraphicFramePr>
        <p:xfrm>
          <a:off x="467106" y="1052736"/>
          <a:ext cx="849738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ângulo 2"/>
          <p:cNvSpPr/>
          <p:nvPr/>
        </p:nvSpPr>
        <p:spPr>
          <a:xfrm>
            <a:off x="467107" y="6309320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err="1" smtClean="0">
                <a:latin typeface="Franklin Gothic Book" panose="020B0503020102020204" pitchFamily="34" charset="0"/>
              </a:rPr>
              <a:t>Obs</a:t>
            </a:r>
            <a:r>
              <a:rPr lang="pt-BR" sz="1000" dirty="0" smtClean="0">
                <a:latin typeface="Franklin Gothic Book" panose="020B0503020102020204" pitchFamily="34" charset="0"/>
              </a:rPr>
              <a:t>: Em R$ médios de 2012 – em milhões (atualização de valores pelo IPCA/IBGE)</a:t>
            </a:r>
          </a:p>
          <a:p>
            <a:r>
              <a:rPr lang="pt-BR" sz="1000" dirty="0" smtClean="0">
                <a:latin typeface="Franklin Gothic Book" panose="020B0503020102020204" pitchFamily="34" charset="0"/>
              </a:rPr>
              <a:t>Fonte: </a:t>
            </a:r>
            <a:r>
              <a:rPr lang="pt-BR" sz="1000" dirty="0" err="1" smtClean="0">
                <a:latin typeface="Franklin Gothic Book" panose="020B0503020102020204" pitchFamily="34" charset="0"/>
              </a:rPr>
              <a:t>Siafi</a:t>
            </a:r>
            <a:r>
              <a:rPr lang="pt-BR" sz="1000" dirty="0" smtClean="0">
                <a:latin typeface="Franklin Gothic Book" panose="020B0503020102020204" pitchFamily="34" charset="0"/>
              </a:rPr>
              <a:t>/Ministério da Fazenda. Elaboração dos autores.</a:t>
            </a:r>
            <a:endParaRPr lang="pt-BR" sz="1000" dirty="0">
              <a:latin typeface="Franklin Gothic Book" panose="020B0503020102020204" pitchFamily="34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107" y="116632"/>
            <a:ext cx="8248149" cy="864096"/>
          </a:xfrm>
        </p:spPr>
        <p:txBody>
          <a:bodyPr>
            <a:normAutofit fontScale="90000"/>
          </a:bodyPr>
          <a:lstStyle/>
          <a:p>
            <a:r>
              <a:rPr lang="pt-BR" altLang="pt-BR" sz="3600" b="1" dirty="0" smtClean="0">
                <a:solidFill>
                  <a:srgbClr val="000099"/>
                </a:solidFill>
                <a:latin typeface="Franklin Gothic Book" pitchFamily="34" charset="0"/>
              </a:rPr>
              <a:t>Evolução da execução orçamentária</a:t>
            </a:r>
            <a:r>
              <a:rPr lang="pt-BR" altLang="pt-BR" b="1" dirty="0" smtClean="0">
                <a:solidFill>
                  <a:srgbClr val="000099"/>
                </a:solidFill>
                <a:latin typeface="Franklin Gothic Book" pitchFamily="34" charset="0"/>
              </a:rPr>
              <a:t/>
            </a:r>
            <a:br>
              <a:rPr lang="pt-BR" altLang="pt-BR" b="1" dirty="0" smtClean="0">
                <a:solidFill>
                  <a:srgbClr val="000099"/>
                </a:solidFill>
                <a:latin typeface="Franklin Gothic Book" pitchFamily="34" charset="0"/>
              </a:rPr>
            </a:br>
            <a:r>
              <a:rPr lang="pt-BR" altLang="pt-BR" sz="1800" b="1" dirty="0" smtClean="0">
                <a:solidFill>
                  <a:srgbClr val="000099"/>
                </a:solidFill>
                <a:latin typeface="Franklin Gothic Book" pitchFamily="34" charset="0"/>
              </a:rPr>
              <a:t>(execução liquidada)</a:t>
            </a:r>
            <a:endParaRPr lang="pt-BR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>
                <a:solidFill>
                  <a:srgbClr val="000099"/>
                </a:solidFill>
              </a:rPr>
              <a:t>Dinâmica do mercado de trabalho dos últimos 10 anos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92514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pt-BR" dirty="0" smtClean="0"/>
              <a:t>Redução do desemprego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Formalizou mercado de trabalho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A importante política distributiva com base na valorização do salário mínimo 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Cresce a despesa com o abono (SM e formalização)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Ao crescer a renda média, tem impacto na despesa com o seguro-desemprego</a:t>
            </a:r>
          </a:p>
          <a:p>
            <a:pPr>
              <a:spcAft>
                <a:spcPts val="1200"/>
              </a:spcAft>
            </a:pPr>
            <a:r>
              <a:rPr lang="pt-BR" dirty="0" smtClean="0"/>
              <a:t>SD: ampliou sua cobertura social, incluindo os trabalhadores da pesca artesanal e os empregados domésticos. Juntas, estas duas categorias representaram 7,9% do total de beneficiários do seguro-desemprego em 2010.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36732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00099"/>
                </a:solidFill>
              </a:rPr>
              <a:t>Razões da evolução</a:t>
            </a:r>
            <a:endParaRPr lang="pt-BR" b="1" dirty="0">
              <a:solidFill>
                <a:srgbClr val="000099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Valorização do SM</a:t>
            </a:r>
          </a:p>
          <a:p>
            <a:r>
              <a:rPr lang="pt-BR" dirty="0" smtClean="0"/>
              <a:t>Maior divulgação (acesso)</a:t>
            </a:r>
          </a:p>
          <a:p>
            <a:r>
              <a:rPr lang="pt-BR" dirty="0" smtClean="0"/>
              <a:t>Novas normas que facilitaram o acesso</a:t>
            </a:r>
          </a:p>
          <a:p>
            <a:r>
              <a:rPr lang="pt-BR" dirty="0" smtClean="0"/>
              <a:t>Implantação de novos defesos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São trabalhadores pobres, com baixa escolaridade. Restringir pode aumentar pobreza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5347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pt-BR" b="1" dirty="0" smtClean="0">
                <a:solidFill>
                  <a:srgbClr val="000099"/>
                </a:solidFill>
              </a:rPr>
              <a:t>Modificações propostas</a:t>
            </a:r>
            <a:endParaRPr lang="pt-BR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latin typeface="Franklin Gothic Book" panose="020B0503020102020204" pitchFamily="34" charset="0"/>
              </a:rPr>
              <a:t>Atividade pesqueira em sentido estrito;</a:t>
            </a:r>
          </a:p>
          <a:p>
            <a:r>
              <a:rPr lang="pt-BR" dirty="0" smtClean="0">
                <a:latin typeface="Franklin Gothic Book" panose="020B0503020102020204" pitchFamily="34" charset="0"/>
              </a:rPr>
              <a:t>Mínimo de 3 anos de atividade (RGP);</a:t>
            </a:r>
          </a:p>
          <a:p>
            <a:r>
              <a:rPr lang="pt-BR" dirty="0" smtClean="0">
                <a:latin typeface="Franklin Gothic Book" panose="020B0503020102020204" pitchFamily="34" charset="0"/>
              </a:rPr>
              <a:t>Vedação de recebimento de Bolsa Família;</a:t>
            </a:r>
          </a:p>
          <a:p>
            <a:r>
              <a:rPr lang="pt-BR" dirty="0" smtClean="0">
                <a:latin typeface="Franklin Gothic Book" panose="020B0503020102020204" pitchFamily="34" charset="0"/>
              </a:rPr>
              <a:t>Recebimento de apenas um tipo de defeso;</a:t>
            </a:r>
          </a:p>
          <a:p>
            <a:r>
              <a:rPr lang="pt-BR" dirty="0" smtClean="0">
                <a:latin typeface="Franklin Gothic Book" panose="020B0503020102020204" pitchFamily="34" charset="0"/>
              </a:rPr>
              <a:t>Recebimento de até 5 parcelas;</a:t>
            </a:r>
          </a:p>
          <a:p>
            <a:r>
              <a:rPr lang="pt-BR" dirty="0" smtClean="0">
                <a:latin typeface="Franklin Gothic Book" panose="020B0503020102020204" pitchFamily="34" charset="0"/>
              </a:rPr>
              <a:t>Gestão: do MTE/MPA, passa ao MPS (INSS)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Cria muitos critérios, dificultando o acesso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Trabalhadores com pouca escolaridade e renda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Diminuir renda pode provocar problemas ambientais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17973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000099"/>
                </a:solidFill>
              </a:rPr>
              <a:t>Medidas necessárias</a:t>
            </a:r>
            <a:endParaRPr lang="pt-BR" sz="3600" b="1" dirty="0">
              <a:solidFill>
                <a:srgbClr val="000099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dirty="0" smtClean="0"/>
              <a:t>Consultar as representações dos pescadores</a:t>
            </a:r>
          </a:p>
          <a:p>
            <a:pPr marL="0" indent="0">
              <a:buNone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Melhorar o sistema de cadastramento 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Maior fiscalização para combater fraudes. 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Como fiscalizar com tantas regras envolvendo diferentes órgãos?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9929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000099"/>
                </a:solidFill>
              </a:rPr>
              <a:t>Dinâmica do mercado de trabalho dos últimos 10 anos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88840"/>
            <a:ext cx="8363272" cy="5069160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De 2002 a 2013 forma criados mais de 20 milhões de vínculos formais – 87 celetistas</a:t>
            </a:r>
          </a:p>
          <a:p>
            <a:pPr marL="0" indent="0">
              <a:buNone/>
            </a:pPr>
            <a:endParaRPr lang="pt-BR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Em 2013 foram registradas 11,86 milhões de demissões sem justa causa, sendo que 8,18 milhões cumpriram as regras e efetivamente se beneficiaram do seguro desemprego.</a:t>
            </a:r>
          </a:p>
          <a:p>
            <a:endParaRPr lang="pt-BR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O cálculo do governo nessa MP sobre o impacto esperado </a:t>
            </a:r>
            <a:r>
              <a:rPr lang="pt-BR" sz="2400" dirty="0" smtClean="0">
                <a:solidFill>
                  <a:srgbClr val="C00000"/>
                </a:solidFill>
              </a:rPr>
              <a:t>(2,3 milhões de trabalhadores deixariam de acessar )</a:t>
            </a:r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</a:rPr>
              <a:t> considera apenas a base dos que efetivamente acessaram o seguro desemprego em 2014 - ano em que o mercado de trabalho ainda se manteve estável. </a:t>
            </a:r>
            <a:r>
              <a:rPr lang="pt-BR" sz="2400" dirty="0" smtClean="0">
                <a:solidFill>
                  <a:srgbClr val="C00000"/>
                </a:solidFill>
              </a:rPr>
              <a:t>Caso o mercado de trabalho recue, essa exclusão de trabalhadores será maior. </a:t>
            </a:r>
            <a:endParaRPr lang="pt-BR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9834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rgbClr val="000099"/>
                </a:solidFill>
              </a:rPr>
              <a:t>Total de beneficiários e despesa</a:t>
            </a:r>
            <a:endParaRPr lang="pt-BR" sz="3600" b="1" dirty="0">
              <a:solidFill>
                <a:srgbClr val="000099"/>
              </a:solidFill>
            </a:endParaRP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0983337"/>
              </p:ext>
            </p:extLst>
          </p:nvPr>
        </p:nvGraphicFramePr>
        <p:xfrm>
          <a:off x="902190" y="1628801"/>
          <a:ext cx="7126193" cy="3960440"/>
        </p:xfrm>
        <a:graphic>
          <a:graphicData uri="http://schemas.openxmlformats.org/drawingml/2006/table">
            <a:tbl>
              <a:tblPr/>
              <a:tblGrid>
                <a:gridCol w="2111688"/>
                <a:gridCol w="2473371"/>
                <a:gridCol w="2541134"/>
              </a:tblGrid>
              <a:tr h="7126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PROJEÇÕES DE IMPACTOS - MUDANÇAS NO SEGURO DESEMPREGO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4505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Meses de Carência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de Beneficiários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Impacto Valor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 (R$)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5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Regra 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atual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8.182.236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32.967.047.068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4505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 665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5.848.534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23.564.328.339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26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Elaboração: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DIEESE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2837" y="6021288"/>
            <a:ext cx="793057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86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b="1" dirty="0" smtClean="0">
                <a:solidFill>
                  <a:srgbClr val="000099"/>
                </a:solidFill>
              </a:rPr>
              <a:t>Total de excluídos pela base do seguro desemprego e pela RAIS (demitidos sem justa causa) – base 2014</a:t>
            </a:r>
            <a:endParaRPr lang="pt-BR" sz="3200" b="1" dirty="0">
              <a:solidFill>
                <a:srgbClr val="000099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20317394"/>
              </p:ext>
            </p:extLst>
          </p:nvPr>
        </p:nvGraphicFramePr>
        <p:xfrm>
          <a:off x="251519" y="1586751"/>
          <a:ext cx="8734375" cy="3230095"/>
        </p:xfrm>
        <a:graphic>
          <a:graphicData uri="http://schemas.openxmlformats.org/drawingml/2006/table">
            <a:tbl>
              <a:tblPr/>
              <a:tblGrid>
                <a:gridCol w="2448273"/>
                <a:gridCol w="1702639"/>
                <a:gridCol w="1463156"/>
                <a:gridCol w="1566524"/>
                <a:gridCol w="1553783"/>
              </a:tblGrid>
              <a:tr h="75803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PROJEÇÕES DE IMPACTOS - MUDANÇAS NO SEGURO DESEMPREGO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20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Meses de Carência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Excluídos-</a:t>
                      </a:r>
                      <a:r>
                        <a:rPr lang="pt-BR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desemprego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Economia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bilhões de R$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Excluídos- RAIS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Economia em bilhões de R$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3829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 665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2.333.702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9,4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4.593.684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16,4 </a:t>
                      </a: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58033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Elaboração: </a:t>
                      </a: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DIEESE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2837" y="6021288"/>
            <a:ext cx="793057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004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781800" cy="1015008"/>
          </a:xfrm>
        </p:spPr>
        <p:txBody>
          <a:bodyPr>
            <a:normAutofit/>
          </a:bodyPr>
          <a:lstStyle/>
          <a:p>
            <a:pPr algn="ctr"/>
            <a:r>
              <a:rPr lang="pt-BR" sz="4800" b="1" dirty="0" smtClean="0">
                <a:solidFill>
                  <a:srgbClr val="000099"/>
                </a:solidFill>
              </a:rPr>
              <a:t>Rotatividade</a:t>
            </a:r>
            <a:endParaRPr lang="pt-BR" sz="4800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7759824" cy="3888432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Ao mesmo tempo em que acontece a redução do desemprego, o aumento da formalização e o anúncio da carência de mão de obra, simultaneamente se observa o incremento da taxa de rotatividade dos celetistas decorrente da iniciativa de rompimento do vínculo do emprego por parte do empregador.</a:t>
            </a:r>
          </a:p>
          <a:p>
            <a:endParaRPr lang="pt-BR" dirty="0" smtClean="0"/>
          </a:p>
          <a:p>
            <a:r>
              <a:rPr lang="pt-BR" dirty="0" smtClean="0"/>
              <a:t>Aumenta cesso ao seguro desemprego.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9502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0"/>
            <a:ext cx="7488832" cy="1224136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solidFill>
                  <a:srgbClr val="000099"/>
                </a:solidFill>
              </a:rPr>
              <a:t>Evolução da taxa de rotatividade no mercado celetista (em %)</a:t>
            </a:r>
            <a:endParaRPr lang="pt-BR" sz="3600" b="1" dirty="0">
              <a:solidFill>
                <a:srgbClr val="000099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8712968" cy="4635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5903893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MTE. Rais</a:t>
            </a:r>
          </a:p>
          <a:p>
            <a:r>
              <a:rPr lang="pt-BR" sz="1400" dirty="0" smtClean="0"/>
              <a:t>Elaboração: DIEESE</a:t>
            </a:r>
          </a:p>
          <a:p>
            <a:r>
              <a:rPr lang="pt-BR" sz="1400" dirty="0" smtClean="0"/>
              <a:t>Nota: (1) Considera todos os motivos de desligamento. (2) Exclui desligamentos a pedido, morte, aposentadoria e transferência do trabalhador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24341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184576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O intenso processo de contratação e desligamento está associado a inúmeros fatores, tais como:</a:t>
            </a:r>
          </a:p>
          <a:p>
            <a:pPr lvl="1"/>
            <a:r>
              <a:rPr lang="pt-BR" dirty="0" smtClean="0"/>
              <a:t>Sazonalidade na agricultura, comercio</a:t>
            </a:r>
          </a:p>
          <a:p>
            <a:pPr lvl="1"/>
            <a:r>
              <a:rPr lang="pt-BR" dirty="0" smtClean="0"/>
              <a:t>Ciclo de obras na construção civil</a:t>
            </a:r>
          </a:p>
          <a:p>
            <a:pPr lvl="1"/>
            <a:r>
              <a:rPr lang="pt-BR" dirty="0" smtClean="0"/>
              <a:t>Contratos assalariados no setor público, nas áreas de educação e saúde</a:t>
            </a:r>
          </a:p>
          <a:p>
            <a:pPr lvl="1"/>
            <a:r>
              <a:rPr lang="pt-BR" dirty="0" smtClean="0"/>
              <a:t>Terceirização (empresas de alocação de mão de obra) </a:t>
            </a:r>
          </a:p>
          <a:p>
            <a:pPr lvl="1"/>
            <a:r>
              <a:rPr lang="pt-BR" dirty="0" smtClean="0"/>
              <a:t>Ao processo seletivo que o contrato de experiência propicia às empresas</a:t>
            </a:r>
          </a:p>
          <a:p>
            <a:pPr lvl="1"/>
            <a:r>
              <a:rPr lang="pt-BR" dirty="0" smtClean="0"/>
              <a:t>Transferências entre unidades da mesma empresa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5576" y="260648"/>
            <a:ext cx="7560840" cy="72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600" b="1" dirty="0" smtClean="0">
                <a:solidFill>
                  <a:srgbClr val="000099"/>
                </a:solidFill>
              </a:rPr>
              <a:t>Rotatividade</a:t>
            </a:r>
            <a:endParaRPr lang="pt-BR" sz="3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37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solidFill>
                  <a:srgbClr val="000099"/>
                </a:solidFill>
              </a:rPr>
              <a:t>Distribuição dos desligamentos de vínculos celetistas segundo faixas de tempo de </a:t>
            </a:r>
            <a:r>
              <a:rPr lang="pt-BR" sz="2800" b="1" dirty="0" smtClean="0">
                <a:solidFill>
                  <a:srgbClr val="000099"/>
                </a:solidFill>
              </a:rPr>
              <a:t>emprego (em %)</a:t>
            </a:r>
            <a:endParaRPr lang="pt-BR" sz="2800" dirty="0">
              <a:solidFill>
                <a:srgbClr val="000099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30001" y="1686721"/>
            <a:ext cx="8083997" cy="435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67544" y="6165304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RAIS (MTE). Elaboração: DIEESE</a:t>
            </a:r>
          </a:p>
          <a:p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22944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1377</Words>
  <Application>Microsoft Office PowerPoint</Application>
  <PresentationFormat>Apresentação na tela (4:3)</PresentationFormat>
  <Paragraphs>147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Medidas Provisórias nº 664 e nº 665  03/03/2015</vt:lpstr>
      <vt:lpstr>Dinâmica do mercado de trabalho dos últimos 10 anos</vt:lpstr>
      <vt:lpstr>Dinâmica do mercado de trabalho dos últimos 10 anos</vt:lpstr>
      <vt:lpstr>Total de beneficiários e despesa</vt:lpstr>
      <vt:lpstr>Total de excluídos pela base do seguro desemprego e pela RAIS (demitidos sem justa causa) – base 2014</vt:lpstr>
      <vt:lpstr>Rotatividade</vt:lpstr>
      <vt:lpstr>Evolução da taxa de rotatividade no mercado celetista (em %)</vt:lpstr>
      <vt:lpstr>Slide 8</vt:lpstr>
      <vt:lpstr>Distribuição dos desligamentos de vínculos celetistas segundo faixas de tempo de emprego (em %)</vt:lpstr>
      <vt:lpstr>Distribuição dos desligamentos no ano por causas (em %)</vt:lpstr>
      <vt:lpstr>Propostas para reduzir a rotatividade no mercado de trabalho brasileiro  Centrais Sindicais</vt:lpstr>
      <vt:lpstr>Propostas para reduzir a rotatividade no mercado de trabalho brasileiro  Centrais Sindicais</vt:lpstr>
      <vt:lpstr>Abono salarial</vt:lpstr>
      <vt:lpstr>Pensão por morte e auxilio doença</vt:lpstr>
      <vt:lpstr>A Medida Provisória (MP) 664 – Pensão por morte e auxilio doença</vt:lpstr>
      <vt:lpstr>Pensão por morte e auxilio doença</vt:lpstr>
      <vt:lpstr>Seguro defeso</vt:lpstr>
      <vt:lpstr>Evolução dos beneficiários</vt:lpstr>
      <vt:lpstr>Evolução da execução orçamentária (execução liquidada)</vt:lpstr>
      <vt:lpstr>Razões da evolução</vt:lpstr>
      <vt:lpstr>Modificações propostas</vt:lpstr>
      <vt:lpstr>Medidas necessárias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Provisórias nº 664 e nº 665  03/03/2015</dc:title>
  <dc:creator>liloca</dc:creator>
  <cp:lastModifiedBy>colive</cp:lastModifiedBy>
  <cp:revision>14</cp:revision>
  <dcterms:created xsi:type="dcterms:W3CDTF">2015-03-05T03:01:47Z</dcterms:created>
  <dcterms:modified xsi:type="dcterms:W3CDTF">2015-03-05T12:35:47Z</dcterms:modified>
</cp:coreProperties>
</file>