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15" r:id="rId2"/>
    <p:sldId id="422" r:id="rId3"/>
    <p:sldId id="478" r:id="rId4"/>
    <p:sldId id="418" r:id="rId5"/>
    <p:sldId id="479" r:id="rId6"/>
    <p:sldId id="433" r:id="rId7"/>
    <p:sldId id="464" r:id="rId8"/>
    <p:sldId id="477" r:id="rId9"/>
    <p:sldId id="483" r:id="rId10"/>
    <p:sldId id="484" r:id="rId11"/>
    <p:sldId id="481" r:id="rId12"/>
    <p:sldId id="487" r:id="rId13"/>
    <p:sldId id="453" r:id="rId14"/>
    <p:sldId id="482" r:id="rId15"/>
    <p:sldId id="480" r:id="rId16"/>
    <p:sldId id="466" r:id="rId17"/>
    <p:sldId id="462" r:id="rId18"/>
    <p:sldId id="467" r:id="rId19"/>
    <p:sldId id="468" r:id="rId20"/>
    <p:sldId id="470" r:id="rId21"/>
    <p:sldId id="485" r:id="rId22"/>
    <p:sldId id="463" r:id="rId23"/>
    <p:sldId id="442" r:id="rId24"/>
    <p:sldId id="488" r:id="rId25"/>
    <p:sldId id="489" r:id="rId26"/>
  </p:sldIdLst>
  <p:sldSz cx="9144000" cy="6858000" type="screen4x3"/>
  <p:notesSz cx="6797675" cy="9928225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59"/>
    <a:srgbClr val="4F81BD"/>
    <a:srgbClr val="E3E307"/>
    <a:srgbClr val="8064A2"/>
    <a:srgbClr val="9BBB59"/>
    <a:srgbClr val="4BACC6"/>
    <a:srgbClr val="C0504D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368" autoAdjust="0"/>
  </p:normalViewPr>
  <p:slideViewPr>
    <p:cSldViewPr snapToObjects="1"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5" d="100"/>
          <a:sy n="65" d="100"/>
        </p:scale>
        <p:origin x="-2034" y="-11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3D1CA2-F925-4362-B043-85B6ED6D6339}" type="doc">
      <dgm:prSet loTypeId="urn:microsoft.com/office/officeart/2005/8/layout/hList1" loCatId="list" qsTypeId="urn:microsoft.com/office/officeart/2005/8/quickstyle/3d2" qsCatId="3D" csTypeId="urn:microsoft.com/office/officeart/2005/8/colors/accent4_1" csCatId="accent4" phldr="1"/>
      <dgm:spPr/>
      <dgm:t>
        <a:bodyPr/>
        <a:lstStyle/>
        <a:p>
          <a:endParaRPr lang="pt-BR"/>
        </a:p>
      </dgm:t>
    </dgm:pt>
    <dgm:pt modelId="{EBF0DEDE-1535-4ED4-AF0B-AABB1279F5CF}">
      <dgm:prSet custT="1"/>
      <dgm:spPr/>
      <dgm:t>
        <a:bodyPr/>
        <a:lstStyle/>
        <a:p>
          <a:pPr rtl="0"/>
          <a:r>
            <a:rPr lang="en-US" sz="1600" b="1" u="none" dirty="0" err="1" smtClean="0">
              <a:solidFill>
                <a:schemeClr val="tx2">
                  <a:lumMod val="75000"/>
                </a:schemeClr>
              </a:solidFill>
              <a:latin typeface="Cambria" pitchFamily="18" charset="0"/>
            </a:rPr>
            <a:t>Usuários</a:t>
          </a:r>
          <a:r>
            <a:rPr lang="en-US" sz="1600" b="1" u="none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rPr>
            <a:t> </a:t>
          </a:r>
          <a:r>
            <a:rPr lang="en-US" sz="1600" b="1" u="none" dirty="0" err="1" smtClean="0">
              <a:solidFill>
                <a:schemeClr val="tx2">
                  <a:lumMod val="75000"/>
                </a:schemeClr>
              </a:solidFill>
              <a:latin typeface="Cambria" pitchFamily="18" charset="0"/>
            </a:rPr>
            <a:t>Associados</a:t>
          </a:r>
          <a:endParaRPr lang="pt-BR" sz="1600" b="1" u="none" dirty="0">
            <a:solidFill>
              <a:schemeClr val="tx2">
                <a:lumMod val="75000"/>
              </a:schemeClr>
            </a:solidFill>
            <a:latin typeface="Cambria" pitchFamily="18" charset="0"/>
          </a:endParaRPr>
        </a:p>
      </dgm:t>
    </dgm:pt>
    <dgm:pt modelId="{FA81AD55-E913-4E32-9A1D-1AF02769C489}" type="parTrans" cxnId="{73C90335-79FE-4517-85A0-6E81FC8C6B11}">
      <dgm:prSet/>
      <dgm:spPr/>
      <dgm:t>
        <a:bodyPr/>
        <a:lstStyle/>
        <a:p>
          <a:endParaRPr lang="pt-BR"/>
        </a:p>
      </dgm:t>
    </dgm:pt>
    <dgm:pt modelId="{FB65D385-30DA-4BE5-A42A-FE9C1182BD4B}" type="sibTrans" cxnId="{73C90335-79FE-4517-85A0-6E81FC8C6B11}">
      <dgm:prSet/>
      <dgm:spPr/>
      <dgm:t>
        <a:bodyPr/>
        <a:lstStyle/>
        <a:p>
          <a:endParaRPr lang="pt-BR"/>
        </a:p>
      </dgm:t>
    </dgm:pt>
    <dgm:pt modelId="{6EF86212-0D35-4E74-85A3-819A9F2CC229}">
      <dgm:prSet custT="1"/>
      <dgm:spPr/>
      <dgm:t>
        <a:bodyPr/>
        <a:lstStyle/>
        <a:p>
          <a:pPr rtl="0"/>
          <a:r>
            <a:rPr lang="en-US" sz="1600" b="1" u="none" dirty="0" err="1" smtClean="0">
              <a:solidFill>
                <a:schemeClr val="tx2">
                  <a:lumMod val="75000"/>
                </a:schemeClr>
              </a:solidFill>
              <a:latin typeface="Cambria" pitchFamily="18" charset="0"/>
            </a:rPr>
            <a:t>Usuários</a:t>
          </a:r>
          <a:r>
            <a:rPr lang="en-US" sz="1600" b="1" u="none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rPr>
            <a:t> </a:t>
          </a:r>
          <a:r>
            <a:rPr lang="en-US" sz="1600" b="1" u="none" dirty="0" err="1" smtClean="0">
              <a:solidFill>
                <a:schemeClr val="tx2">
                  <a:lumMod val="75000"/>
                </a:schemeClr>
              </a:solidFill>
              <a:latin typeface="Cambria" pitchFamily="18" charset="0"/>
            </a:rPr>
            <a:t>Eventuais</a:t>
          </a:r>
          <a:endParaRPr lang="pt-BR" sz="1600" b="1" u="none" dirty="0">
            <a:solidFill>
              <a:schemeClr val="tx2">
                <a:lumMod val="75000"/>
              </a:schemeClr>
            </a:solidFill>
            <a:latin typeface="Cambria" pitchFamily="18" charset="0"/>
          </a:endParaRPr>
        </a:p>
      </dgm:t>
    </dgm:pt>
    <dgm:pt modelId="{7404D2B1-89BC-4CC5-AF62-51D501D7FD1F}" type="parTrans" cxnId="{2A4A5B47-952A-4E16-AEE1-A5AA4D3C7598}">
      <dgm:prSet/>
      <dgm:spPr/>
      <dgm:t>
        <a:bodyPr/>
        <a:lstStyle/>
        <a:p>
          <a:endParaRPr lang="pt-BR"/>
        </a:p>
      </dgm:t>
    </dgm:pt>
    <dgm:pt modelId="{58494393-F739-4DC4-B298-47E24919DA0F}" type="sibTrans" cxnId="{2A4A5B47-952A-4E16-AEE1-A5AA4D3C7598}">
      <dgm:prSet/>
      <dgm:spPr/>
      <dgm:t>
        <a:bodyPr/>
        <a:lstStyle/>
        <a:p>
          <a:endParaRPr lang="pt-BR"/>
        </a:p>
      </dgm:t>
    </dgm:pt>
    <dgm:pt modelId="{5F8DA8E6-E75F-4AC6-A414-6795FA6CCF0C}">
      <dgm:prSet custT="1"/>
      <dgm:spPr/>
      <dgm:t>
        <a:bodyPr/>
        <a:lstStyle/>
        <a:p>
          <a:pPr rtl="0"/>
          <a:r>
            <a:rPr lang="en-US" sz="1600" b="1" u="none" dirty="0" err="1" smtClean="0">
              <a:solidFill>
                <a:schemeClr val="tx2">
                  <a:lumMod val="75000"/>
                </a:schemeClr>
              </a:solidFill>
              <a:latin typeface="Cambria" pitchFamily="18" charset="0"/>
            </a:rPr>
            <a:t>Universidades</a:t>
          </a:r>
          <a:endParaRPr lang="pt-BR" sz="1600" b="1" u="none" dirty="0">
            <a:solidFill>
              <a:schemeClr val="tx2">
                <a:lumMod val="75000"/>
              </a:schemeClr>
            </a:solidFill>
            <a:latin typeface="Cambria" pitchFamily="18" charset="0"/>
          </a:endParaRPr>
        </a:p>
      </dgm:t>
    </dgm:pt>
    <dgm:pt modelId="{35F72BDB-7FDA-4D37-824C-3EC202C70AAF}" type="parTrans" cxnId="{9C6475C4-23DC-472C-9D89-87B0C955937F}">
      <dgm:prSet/>
      <dgm:spPr/>
      <dgm:t>
        <a:bodyPr/>
        <a:lstStyle/>
        <a:p>
          <a:endParaRPr lang="pt-BR"/>
        </a:p>
      </dgm:t>
    </dgm:pt>
    <dgm:pt modelId="{D9651F52-9CAF-4E8E-BBA2-07E6E7F8025B}" type="sibTrans" cxnId="{9C6475C4-23DC-472C-9D89-87B0C955937F}">
      <dgm:prSet/>
      <dgm:spPr/>
      <dgm:t>
        <a:bodyPr/>
        <a:lstStyle/>
        <a:p>
          <a:endParaRPr lang="pt-BR"/>
        </a:p>
      </dgm:t>
    </dgm:pt>
    <dgm:pt modelId="{70BCBE11-2BC4-473B-9652-88654E72F6EF}">
      <dgm:prSet custT="1"/>
      <dgm:spPr/>
      <dgm:t>
        <a:bodyPr/>
        <a:lstStyle/>
        <a:p>
          <a:pPr algn="ctr" rtl="0"/>
          <a:r>
            <a:rPr lang="pt-BR" sz="1600" b="1" u="none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rPr>
            <a:t>Usuários Internos</a:t>
          </a:r>
          <a:endParaRPr lang="pt-BR" sz="1600" b="1" u="none" dirty="0">
            <a:solidFill>
              <a:schemeClr val="tx2">
                <a:lumMod val="75000"/>
              </a:schemeClr>
            </a:solidFill>
            <a:latin typeface="Cambria" pitchFamily="18" charset="0"/>
          </a:endParaRPr>
        </a:p>
      </dgm:t>
    </dgm:pt>
    <dgm:pt modelId="{54E07EEF-0349-473B-9F7E-D3085BC9D605}" type="parTrans" cxnId="{B9154FB0-2493-4531-B9D7-BB1943F284D4}">
      <dgm:prSet/>
      <dgm:spPr/>
      <dgm:t>
        <a:bodyPr/>
        <a:lstStyle/>
        <a:p>
          <a:endParaRPr lang="pt-BR"/>
        </a:p>
      </dgm:t>
    </dgm:pt>
    <dgm:pt modelId="{DA940595-CEE6-42CA-A223-EF41C6FB319A}" type="sibTrans" cxnId="{B9154FB0-2493-4531-B9D7-BB1943F284D4}">
      <dgm:prSet/>
      <dgm:spPr/>
      <dgm:t>
        <a:bodyPr/>
        <a:lstStyle/>
        <a:p>
          <a:endParaRPr lang="pt-BR"/>
        </a:p>
      </dgm:t>
    </dgm:pt>
    <dgm:pt modelId="{A21AF289-DD71-423D-96B1-EFA9B789CC07}" type="pres">
      <dgm:prSet presAssocID="{323D1CA2-F925-4362-B043-85B6ED6D63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D7B0124-42E9-4200-8001-E7AB78A4B8CB}" type="pres">
      <dgm:prSet presAssocID="{EBF0DEDE-1535-4ED4-AF0B-AABB1279F5CF}" presName="composite" presStyleCnt="0"/>
      <dgm:spPr/>
      <dgm:t>
        <a:bodyPr/>
        <a:lstStyle/>
        <a:p>
          <a:endParaRPr lang="pt-BR"/>
        </a:p>
      </dgm:t>
    </dgm:pt>
    <dgm:pt modelId="{ACB2057E-B0EF-4FE1-A714-17FA5F380627}" type="pres">
      <dgm:prSet presAssocID="{EBF0DEDE-1535-4ED4-AF0B-AABB1279F5CF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960B90-611C-4353-99B8-80BE2732EC30}" type="pres">
      <dgm:prSet presAssocID="{EBF0DEDE-1535-4ED4-AF0B-AABB1279F5CF}" presName="desTx" presStyleLbl="alignAccFollowNode1" presStyleIdx="0" presStyleCnt="4">
        <dgm:presLayoutVars>
          <dgm:bulletEnabled val="1"/>
        </dgm:presLayoutVars>
      </dgm:prSet>
      <dgm:spPr>
        <a:ln>
          <a:solidFill>
            <a:schemeClr val="accent4"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endParaRPr lang="pt-BR"/>
        </a:p>
      </dgm:t>
    </dgm:pt>
    <dgm:pt modelId="{8A25A6EF-CE94-443B-9239-A042AC704B05}" type="pres">
      <dgm:prSet presAssocID="{FB65D385-30DA-4BE5-A42A-FE9C1182BD4B}" presName="space" presStyleCnt="0"/>
      <dgm:spPr/>
      <dgm:t>
        <a:bodyPr/>
        <a:lstStyle/>
        <a:p>
          <a:endParaRPr lang="pt-BR"/>
        </a:p>
      </dgm:t>
    </dgm:pt>
    <dgm:pt modelId="{2F06F3DA-CA3C-48AD-989D-A58ED05D98AC}" type="pres">
      <dgm:prSet presAssocID="{6EF86212-0D35-4E74-85A3-819A9F2CC229}" presName="composite" presStyleCnt="0"/>
      <dgm:spPr/>
      <dgm:t>
        <a:bodyPr/>
        <a:lstStyle/>
        <a:p>
          <a:endParaRPr lang="pt-BR"/>
        </a:p>
      </dgm:t>
    </dgm:pt>
    <dgm:pt modelId="{C5C73919-1A51-408E-A5F4-672F59B4FA2D}" type="pres">
      <dgm:prSet presAssocID="{6EF86212-0D35-4E74-85A3-819A9F2CC229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174DA7D-1C3C-4A83-A4FC-6E19037B88EC}" type="pres">
      <dgm:prSet presAssocID="{6EF86212-0D35-4E74-85A3-819A9F2CC229}" presName="desTx" presStyleLbl="alignAccFollowNode1" presStyleIdx="1" presStyleCnt="4">
        <dgm:presLayoutVars>
          <dgm:bulletEnabled val="1"/>
        </dgm:presLayoutVars>
      </dgm:prSet>
      <dgm:spPr>
        <a:ln>
          <a:solidFill>
            <a:schemeClr val="accent4"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endParaRPr lang="pt-BR"/>
        </a:p>
      </dgm:t>
    </dgm:pt>
    <dgm:pt modelId="{88059684-90D3-4D6F-A690-AB50237755FE}" type="pres">
      <dgm:prSet presAssocID="{58494393-F739-4DC4-B298-47E24919DA0F}" presName="space" presStyleCnt="0"/>
      <dgm:spPr/>
      <dgm:t>
        <a:bodyPr/>
        <a:lstStyle/>
        <a:p>
          <a:endParaRPr lang="pt-BR"/>
        </a:p>
      </dgm:t>
    </dgm:pt>
    <dgm:pt modelId="{91BDDD2C-45B0-4DB0-8586-D025F28CBA86}" type="pres">
      <dgm:prSet presAssocID="{5F8DA8E6-E75F-4AC6-A414-6795FA6CCF0C}" presName="composite" presStyleCnt="0"/>
      <dgm:spPr/>
      <dgm:t>
        <a:bodyPr/>
        <a:lstStyle/>
        <a:p>
          <a:endParaRPr lang="pt-BR"/>
        </a:p>
      </dgm:t>
    </dgm:pt>
    <dgm:pt modelId="{6CF81D1B-9E76-441F-8AEB-FAC9E8B2DF57}" type="pres">
      <dgm:prSet presAssocID="{5F8DA8E6-E75F-4AC6-A414-6795FA6CCF0C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606A407-FB0A-46D8-ADE6-30D4B186EBE1}" type="pres">
      <dgm:prSet presAssocID="{5F8DA8E6-E75F-4AC6-A414-6795FA6CCF0C}" presName="desTx" presStyleLbl="alignAccFollowNode1" presStyleIdx="2" presStyleCnt="4">
        <dgm:presLayoutVars>
          <dgm:bulletEnabled val="1"/>
        </dgm:presLayoutVars>
      </dgm:prSet>
      <dgm:spPr>
        <a:ln>
          <a:solidFill>
            <a:schemeClr val="accent4"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endParaRPr lang="pt-BR"/>
        </a:p>
      </dgm:t>
    </dgm:pt>
    <dgm:pt modelId="{CFDD070D-F329-40A6-BECD-6CCD198DC048}" type="pres">
      <dgm:prSet presAssocID="{D9651F52-9CAF-4E8E-BBA2-07E6E7F8025B}" presName="space" presStyleCnt="0"/>
      <dgm:spPr/>
      <dgm:t>
        <a:bodyPr/>
        <a:lstStyle/>
        <a:p>
          <a:endParaRPr lang="pt-BR"/>
        </a:p>
      </dgm:t>
    </dgm:pt>
    <dgm:pt modelId="{C41ABD47-796F-49C0-8ACC-1E7B5E35D9D2}" type="pres">
      <dgm:prSet presAssocID="{70BCBE11-2BC4-473B-9652-88654E72F6EF}" presName="composite" presStyleCnt="0"/>
      <dgm:spPr/>
      <dgm:t>
        <a:bodyPr/>
        <a:lstStyle/>
        <a:p>
          <a:endParaRPr lang="pt-BR"/>
        </a:p>
      </dgm:t>
    </dgm:pt>
    <dgm:pt modelId="{071F9F84-B53D-4B84-8EE0-20614569F45C}" type="pres">
      <dgm:prSet presAssocID="{70BCBE11-2BC4-473B-9652-88654E72F6EF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08095B-1DDC-40B6-9D0C-2C5221EAAB3A}" type="pres">
      <dgm:prSet presAssocID="{70BCBE11-2BC4-473B-9652-88654E72F6EF}" presName="desTx" presStyleLbl="alignAccFollowNode1" presStyleIdx="3" presStyleCnt="4">
        <dgm:presLayoutVars>
          <dgm:bulletEnabled val="1"/>
        </dgm:presLayoutVars>
      </dgm:prSet>
      <dgm:spPr>
        <a:ln>
          <a:solidFill>
            <a:schemeClr val="accent4"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endParaRPr lang="pt-BR"/>
        </a:p>
      </dgm:t>
    </dgm:pt>
  </dgm:ptLst>
  <dgm:cxnLst>
    <dgm:cxn modelId="{9372C20C-9F07-430D-98D5-21805DD7445D}" type="presOf" srcId="{EBF0DEDE-1535-4ED4-AF0B-AABB1279F5CF}" destId="{ACB2057E-B0EF-4FE1-A714-17FA5F380627}" srcOrd="0" destOrd="0" presId="urn:microsoft.com/office/officeart/2005/8/layout/hList1"/>
    <dgm:cxn modelId="{9C6475C4-23DC-472C-9D89-87B0C955937F}" srcId="{323D1CA2-F925-4362-B043-85B6ED6D6339}" destId="{5F8DA8E6-E75F-4AC6-A414-6795FA6CCF0C}" srcOrd="2" destOrd="0" parTransId="{35F72BDB-7FDA-4D37-824C-3EC202C70AAF}" sibTransId="{D9651F52-9CAF-4E8E-BBA2-07E6E7F8025B}"/>
    <dgm:cxn modelId="{E5792DD1-F008-47FF-8907-33708EDADC1A}" type="presOf" srcId="{70BCBE11-2BC4-473B-9652-88654E72F6EF}" destId="{071F9F84-B53D-4B84-8EE0-20614569F45C}" srcOrd="0" destOrd="0" presId="urn:microsoft.com/office/officeart/2005/8/layout/hList1"/>
    <dgm:cxn modelId="{2A4A5B47-952A-4E16-AEE1-A5AA4D3C7598}" srcId="{323D1CA2-F925-4362-B043-85B6ED6D6339}" destId="{6EF86212-0D35-4E74-85A3-819A9F2CC229}" srcOrd="1" destOrd="0" parTransId="{7404D2B1-89BC-4CC5-AF62-51D501D7FD1F}" sibTransId="{58494393-F739-4DC4-B298-47E24919DA0F}"/>
    <dgm:cxn modelId="{B7353E0E-518A-4ACB-B427-4AF39FA5EBED}" type="presOf" srcId="{6EF86212-0D35-4E74-85A3-819A9F2CC229}" destId="{C5C73919-1A51-408E-A5F4-672F59B4FA2D}" srcOrd="0" destOrd="0" presId="urn:microsoft.com/office/officeart/2005/8/layout/hList1"/>
    <dgm:cxn modelId="{73C90335-79FE-4517-85A0-6E81FC8C6B11}" srcId="{323D1CA2-F925-4362-B043-85B6ED6D6339}" destId="{EBF0DEDE-1535-4ED4-AF0B-AABB1279F5CF}" srcOrd="0" destOrd="0" parTransId="{FA81AD55-E913-4E32-9A1D-1AF02769C489}" sibTransId="{FB65D385-30DA-4BE5-A42A-FE9C1182BD4B}"/>
    <dgm:cxn modelId="{B9154FB0-2493-4531-B9D7-BB1943F284D4}" srcId="{323D1CA2-F925-4362-B043-85B6ED6D6339}" destId="{70BCBE11-2BC4-473B-9652-88654E72F6EF}" srcOrd="3" destOrd="0" parTransId="{54E07EEF-0349-473B-9F7E-D3085BC9D605}" sibTransId="{DA940595-CEE6-42CA-A223-EF41C6FB319A}"/>
    <dgm:cxn modelId="{ED00703A-9614-4BC1-B106-508529C789AD}" type="presOf" srcId="{5F8DA8E6-E75F-4AC6-A414-6795FA6CCF0C}" destId="{6CF81D1B-9E76-441F-8AEB-FAC9E8B2DF57}" srcOrd="0" destOrd="0" presId="urn:microsoft.com/office/officeart/2005/8/layout/hList1"/>
    <dgm:cxn modelId="{62FEBF93-79E6-4960-9052-75D33F178E4C}" type="presOf" srcId="{323D1CA2-F925-4362-B043-85B6ED6D6339}" destId="{A21AF289-DD71-423D-96B1-EFA9B789CC07}" srcOrd="0" destOrd="0" presId="urn:microsoft.com/office/officeart/2005/8/layout/hList1"/>
    <dgm:cxn modelId="{E055C09F-EE60-460B-B1C4-5AAD19915D16}" type="presParOf" srcId="{A21AF289-DD71-423D-96B1-EFA9B789CC07}" destId="{6D7B0124-42E9-4200-8001-E7AB78A4B8CB}" srcOrd="0" destOrd="0" presId="urn:microsoft.com/office/officeart/2005/8/layout/hList1"/>
    <dgm:cxn modelId="{686CAC34-7F2D-4B9A-A44A-7075A23141C8}" type="presParOf" srcId="{6D7B0124-42E9-4200-8001-E7AB78A4B8CB}" destId="{ACB2057E-B0EF-4FE1-A714-17FA5F380627}" srcOrd="0" destOrd="0" presId="urn:microsoft.com/office/officeart/2005/8/layout/hList1"/>
    <dgm:cxn modelId="{58F81B3B-A762-4DF2-B354-B9B8E0C25152}" type="presParOf" srcId="{6D7B0124-42E9-4200-8001-E7AB78A4B8CB}" destId="{F4960B90-611C-4353-99B8-80BE2732EC30}" srcOrd="1" destOrd="0" presId="urn:microsoft.com/office/officeart/2005/8/layout/hList1"/>
    <dgm:cxn modelId="{611BAD96-C008-447D-9B36-0BE91D1D0508}" type="presParOf" srcId="{A21AF289-DD71-423D-96B1-EFA9B789CC07}" destId="{8A25A6EF-CE94-443B-9239-A042AC704B05}" srcOrd="1" destOrd="0" presId="urn:microsoft.com/office/officeart/2005/8/layout/hList1"/>
    <dgm:cxn modelId="{30E4F0A3-DD46-4717-A2D8-8EE92E12AF2D}" type="presParOf" srcId="{A21AF289-DD71-423D-96B1-EFA9B789CC07}" destId="{2F06F3DA-CA3C-48AD-989D-A58ED05D98AC}" srcOrd="2" destOrd="0" presId="urn:microsoft.com/office/officeart/2005/8/layout/hList1"/>
    <dgm:cxn modelId="{9C17AF4A-6BEE-47C3-B50A-044610540A1E}" type="presParOf" srcId="{2F06F3DA-CA3C-48AD-989D-A58ED05D98AC}" destId="{C5C73919-1A51-408E-A5F4-672F59B4FA2D}" srcOrd="0" destOrd="0" presId="urn:microsoft.com/office/officeart/2005/8/layout/hList1"/>
    <dgm:cxn modelId="{66847D5C-C627-4711-8128-863E0B51B813}" type="presParOf" srcId="{2F06F3DA-CA3C-48AD-989D-A58ED05D98AC}" destId="{9174DA7D-1C3C-4A83-A4FC-6E19037B88EC}" srcOrd="1" destOrd="0" presId="urn:microsoft.com/office/officeart/2005/8/layout/hList1"/>
    <dgm:cxn modelId="{9D37D563-4B1B-479D-93D0-D5C8FF495D43}" type="presParOf" srcId="{A21AF289-DD71-423D-96B1-EFA9B789CC07}" destId="{88059684-90D3-4D6F-A690-AB50237755FE}" srcOrd="3" destOrd="0" presId="urn:microsoft.com/office/officeart/2005/8/layout/hList1"/>
    <dgm:cxn modelId="{AC784E44-7A2F-47AE-A89D-C29B27248244}" type="presParOf" srcId="{A21AF289-DD71-423D-96B1-EFA9B789CC07}" destId="{91BDDD2C-45B0-4DB0-8586-D025F28CBA86}" srcOrd="4" destOrd="0" presId="urn:microsoft.com/office/officeart/2005/8/layout/hList1"/>
    <dgm:cxn modelId="{93511658-868D-49B8-9B64-68A91EEEE78F}" type="presParOf" srcId="{91BDDD2C-45B0-4DB0-8586-D025F28CBA86}" destId="{6CF81D1B-9E76-441F-8AEB-FAC9E8B2DF57}" srcOrd="0" destOrd="0" presId="urn:microsoft.com/office/officeart/2005/8/layout/hList1"/>
    <dgm:cxn modelId="{721BE228-369D-4BA3-A754-772126D97531}" type="presParOf" srcId="{91BDDD2C-45B0-4DB0-8586-D025F28CBA86}" destId="{0606A407-FB0A-46D8-ADE6-30D4B186EBE1}" srcOrd="1" destOrd="0" presId="urn:microsoft.com/office/officeart/2005/8/layout/hList1"/>
    <dgm:cxn modelId="{3010768F-5612-45E0-8589-1E3BEA464D1A}" type="presParOf" srcId="{A21AF289-DD71-423D-96B1-EFA9B789CC07}" destId="{CFDD070D-F329-40A6-BECD-6CCD198DC048}" srcOrd="5" destOrd="0" presId="urn:microsoft.com/office/officeart/2005/8/layout/hList1"/>
    <dgm:cxn modelId="{708D4F4C-DE2E-4F63-9BC0-0D64A84D5E60}" type="presParOf" srcId="{A21AF289-DD71-423D-96B1-EFA9B789CC07}" destId="{C41ABD47-796F-49C0-8ACC-1E7B5E35D9D2}" srcOrd="6" destOrd="0" presId="urn:microsoft.com/office/officeart/2005/8/layout/hList1"/>
    <dgm:cxn modelId="{9A544973-ED25-46FB-8578-1DA676DDA980}" type="presParOf" srcId="{C41ABD47-796F-49C0-8ACC-1E7B5E35D9D2}" destId="{071F9F84-B53D-4B84-8EE0-20614569F45C}" srcOrd="0" destOrd="0" presId="urn:microsoft.com/office/officeart/2005/8/layout/hList1"/>
    <dgm:cxn modelId="{81309EA3-5E3F-4E78-87E1-5EEB0F662948}" type="presParOf" srcId="{C41ABD47-796F-49C0-8ACC-1E7B5E35D9D2}" destId="{8508095B-1DDC-40B6-9D0C-2C5221EAAB3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B2057E-B0EF-4FE1-A714-17FA5F380627}">
      <dsp:nvSpPr>
        <dsp:cNvPr id="0" name=""/>
        <dsp:cNvSpPr/>
      </dsp:nvSpPr>
      <dsp:spPr>
        <a:xfrm>
          <a:off x="3169" y="13064"/>
          <a:ext cx="1905734" cy="7622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none" kern="1200" dirty="0" err="1" smtClean="0">
              <a:solidFill>
                <a:schemeClr val="tx2">
                  <a:lumMod val="75000"/>
                </a:schemeClr>
              </a:solidFill>
              <a:latin typeface="Cambria" pitchFamily="18" charset="0"/>
            </a:rPr>
            <a:t>Usuários</a:t>
          </a:r>
          <a:r>
            <a:rPr lang="en-US" sz="1600" b="1" u="none" kern="1200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rPr>
            <a:t> </a:t>
          </a:r>
          <a:r>
            <a:rPr lang="en-US" sz="1600" b="1" u="none" kern="1200" dirty="0" err="1" smtClean="0">
              <a:solidFill>
                <a:schemeClr val="tx2">
                  <a:lumMod val="75000"/>
                </a:schemeClr>
              </a:solidFill>
              <a:latin typeface="Cambria" pitchFamily="18" charset="0"/>
            </a:rPr>
            <a:t>Associados</a:t>
          </a:r>
          <a:endParaRPr lang="pt-BR" sz="1600" b="1" u="none" kern="1200" dirty="0">
            <a:solidFill>
              <a:schemeClr val="tx2">
                <a:lumMod val="75000"/>
              </a:schemeClr>
            </a:solidFill>
            <a:latin typeface="Cambria" pitchFamily="18" charset="0"/>
          </a:endParaRPr>
        </a:p>
      </dsp:txBody>
      <dsp:txXfrm>
        <a:off x="3169" y="13064"/>
        <a:ext cx="1905734" cy="762293"/>
      </dsp:txXfrm>
    </dsp:sp>
    <dsp:sp modelId="{F4960B90-611C-4353-99B8-80BE2732EC30}">
      <dsp:nvSpPr>
        <dsp:cNvPr id="0" name=""/>
        <dsp:cNvSpPr/>
      </dsp:nvSpPr>
      <dsp:spPr>
        <a:xfrm>
          <a:off x="3169" y="775358"/>
          <a:ext cx="1905734" cy="127368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5C73919-1A51-408E-A5F4-672F59B4FA2D}">
      <dsp:nvSpPr>
        <dsp:cNvPr id="0" name=""/>
        <dsp:cNvSpPr/>
      </dsp:nvSpPr>
      <dsp:spPr>
        <a:xfrm>
          <a:off x="2175706" y="13064"/>
          <a:ext cx="1905734" cy="7622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none" kern="1200" dirty="0" err="1" smtClean="0">
              <a:solidFill>
                <a:schemeClr val="tx2">
                  <a:lumMod val="75000"/>
                </a:schemeClr>
              </a:solidFill>
              <a:latin typeface="Cambria" pitchFamily="18" charset="0"/>
            </a:rPr>
            <a:t>Usuários</a:t>
          </a:r>
          <a:r>
            <a:rPr lang="en-US" sz="1600" b="1" u="none" kern="1200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rPr>
            <a:t> </a:t>
          </a:r>
          <a:r>
            <a:rPr lang="en-US" sz="1600" b="1" u="none" kern="1200" dirty="0" err="1" smtClean="0">
              <a:solidFill>
                <a:schemeClr val="tx2">
                  <a:lumMod val="75000"/>
                </a:schemeClr>
              </a:solidFill>
              <a:latin typeface="Cambria" pitchFamily="18" charset="0"/>
            </a:rPr>
            <a:t>Eventuais</a:t>
          </a:r>
          <a:endParaRPr lang="pt-BR" sz="1600" b="1" u="none" kern="1200" dirty="0">
            <a:solidFill>
              <a:schemeClr val="tx2">
                <a:lumMod val="75000"/>
              </a:schemeClr>
            </a:solidFill>
            <a:latin typeface="Cambria" pitchFamily="18" charset="0"/>
          </a:endParaRPr>
        </a:p>
      </dsp:txBody>
      <dsp:txXfrm>
        <a:off x="2175706" y="13064"/>
        <a:ext cx="1905734" cy="762293"/>
      </dsp:txXfrm>
    </dsp:sp>
    <dsp:sp modelId="{9174DA7D-1C3C-4A83-A4FC-6E19037B88EC}">
      <dsp:nvSpPr>
        <dsp:cNvPr id="0" name=""/>
        <dsp:cNvSpPr/>
      </dsp:nvSpPr>
      <dsp:spPr>
        <a:xfrm>
          <a:off x="2175706" y="775358"/>
          <a:ext cx="1905734" cy="127368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CF81D1B-9E76-441F-8AEB-FAC9E8B2DF57}">
      <dsp:nvSpPr>
        <dsp:cNvPr id="0" name=""/>
        <dsp:cNvSpPr/>
      </dsp:nvSpPr>
      <dsp:spPr>
        <a:xfrm>
          <a:off x="4348243" y="13064"/>
          <a:ext cx="1905734" cy="7622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none" kern="1200" dirty="0" err="1" smtClean="0">
              <a:solidFill>
                <a:schemeClr val="tx2">
                  <a:lumMod val="75000"/>
                </a:schemeClr>
              </a:solidFill>
              <a:latin typeface="Cambria" pitchFamily="18" charset="0"/>
            </a:rPr>
            <a:t>Universidades</a:t>
          </a:r>
          <a:endParaRPr lang="pt-BR" sz="1600" b="1" u="none" kern="1200" dirty="0">
            <a:solidFill>
              <a:schemeClr val="tx2">
                <a:lumMod val="75000"/>
              </a:schemeClr>
            </a:solidFill>
            <a:latin typeface="Cambria" pitchFamily="18" charset="0"/>
          </a:endParaRPr>
        </a:p>
      </dsp:txBody>
      <dsp:txXfrm>
        <a:off x="4348243" y="13064"/>
        <a:ext cx="1905734" cy="762293"/>
      </dsp:txXfrm>
    </dsp:sp>
    <dsp:sp modelId="{0606A407-FB0A-46D8-ADE6-30D4B186EBE1}">
      <dsp:nvSpPr>
        <dsp:cNvPr id="0" name=""/>
        <dsp:cNvSpPr/>
      </dsp:nvSpPr>
      <dsp:spPr>
        <a:xfrm>
          <a:off x="4348243" y="775358"/>
          <a:ext cx="1905734" cy="127368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1F9F84-B53D-4B84-8EE0-20614569F45C}">
      <dsp:nvSpPr>
        <dsp:cNvPr id="0" name=""/>
        <dsp:cNvSpPr/>
      </dsp:nvSpPr>
      <dsp:spPr>
        <a:xfrm>
          <a:off x="6520780" y="13064"/>
          <a:ext cx="1905734" cy="7622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u="none" kern="1200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rPr>
            <a:t>Usuários Internos</a:t>
          </a:r>
          <a:endParaRPr lang="pt-BR" sz="1600" b="1" u="none" kern="1200" dirty="0">
            <a:solidFill>
              <a:schemeClr val="tx2">
                <a:lumMod val="75000"/>
              </a:schemeClr>
            </a:solidFill>
            <a:latin typeface="Cambria" pitchFamily="18" charset="0"/>
          </a:endParaRPr>
        </a:p>
      </dsp:txBody>
      <dsp:txXfrm>
        <a:off x="6520780" y="13064"/>
        <a:ext cx="1905734" cy="762293"/>
      </dsp:txXfrm>
    </dsp:sp>
    <dsp:sp modelId="{8508095B-1DDC-40B6-9D0C-2C5221EAAB3A}">
      <dsp:nvSpPr>
        <dsp:cNvPr id="0" name=""/>
        <dsp:cNvSpPr/>
      </dsp:nvSpPr>
      <dsp:spPr>
        <a:xfrm>
          <a:off x="6520780" y="775358"/>
          <a:ext cx="1905734" cy="127368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862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FB7DB54-66C3-415B-A483-BB063BCE5386}" type="datetimeFigureOut">
              <a:rPr lang="pt-BR"/>
              <a:pPr>
                <a:defRPr/>
              </a:pPr>
              <a:t>13/09/2013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862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F126008-A566-44A9-B963-52AA9E17D01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862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80420F3-108F-4971-A58D-86C20B2B5A1F}" type="datetimeFigureOut">
              <a:rPr lang="pt-BR"/>
              <a:pPr>
                <a:defRPr/>
              </a:pPr>
              <a:t>13/09/2013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0383" y="4716585"/>
            <a:ext cx="5436909" cy="446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862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85CEB5A-4B59-4806-ABA4-225E8E53C9E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0724" name="Espaço Reservado para Número de Slide 3"/>
          <p:cNvSpPr txBox="1">
            <a:spLocks noGrp="1"/>
          </p:cNvSpPr>
          <p:nvPr/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AC5B3E7-B9CF-4EF6-9D61-FC9DC711DBE8}" type="slidenum">
              <a:rPr lang="pt-BR" sz="1200"/>
              <a:pPr algn="r"/>
              <a:t>1</a:t>
            </a:fld>
            <a:endParaRPr lang="pt-BR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80605A-B543-4F3C-A987-4FB19B749AEB}" type="slidenum">
              <a:rPr lang="pt-BR" smtClean="0"/>
              <a:pPr/>
              <a:t>22</a:t>
            </a:fld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44F0C0-6550-4B58-B3EE-A965DAFB1487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4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7BD2C9-90EB-498C-8238-12AAC57CC2B8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4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17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BC5A9C-E3B3-4E44-825A-2380141B69AE}" type="slidenum">
              <a:rPr lang="pt-BR" smtClean="0"/>
              <a:pPr/>
              <a:t>2</a:t>
            </a:fld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1DD748-2A5F-47C4-A492-997BD31D3B3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4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37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2D7491-92EC-4E0F-927F-40C082A2890E}" type="slidenum">
              <a:rPr lang="pt-BR" smtClean="0"/>
              <a:pPr/>
              <a:t>13</a:t>
            </a:fld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B355EE-54C0-4A13-908D-29D6CBDC213C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4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C51C9F-B914-4234-B6DB-74DB2C75AFCC}" type="slidenum">
              <a:rPr lang="pt-BR" smtClean="0"/>
              <a:pPr/>
              <a:t>15</a:t>
            </a:fld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26356D-17C9-4560-9C68-4F2F7E6E1283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4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A76192-4448-453D-A7A7-19BDD37E5679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4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7CFBAD-AAE9-42EE-AC6D-1861DD5A6448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4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9ED22-134B-4A8F-AFE7-64D976E371BC}" type="datetimeFigureOut">
              <a:rPr lang="pt-BR"/>
              <a:pPr>
                <a:defRPr/>
              </a:pPr>
              <a:t>13/09/2013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30897-913B-4EC3-8F16-7021C0109E6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53EED-B5B0-454C-8750-C0986A5D2582}" type="datetimeFigureOut">
              <a:rPr lang="pt-BR"/>
              <a:pPr>
                <a:defRPr/>
              </a:pPr>
              <a:t>13/09/2013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F7311-8954-4A89-AB57-ED7E12B57F1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F70B4-A8F9-416C-87C9-73397FDED5F9}" type="datetimeFigureOut">
              <a:rPr lang="pt-BR"/>
              <a:pPr>
                <a:defRPr/>
              </a:pPr>
              <a:t>13/09/2013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2100B-501C-4CE7-AB6E-1AC34D01C06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0713-7BF8-46FA-9D04-862189E57BAC}" type="datetimeFigureOut">
              <a:rPr lang="pt-BR"/>
              <a:pPr>
                <a:defRPr/>
              </a:pPr>
              <a:t>13/09/2013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95C9A-8C55-4420-A67E-80F478E08E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3124200" y="332656"/>
            <a:ext cx="5778624" cy="648072"/>
          </a:xfrm>
        </p:spPr>
        <p:txBody>
          <a:bodyPr/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72E08-59FE-4D1A-A583-D36E2A30F575}" type="datetimeFigureOut">
              <a:rPr lang="pt-BR"/>
              <a:pPr>
                <a:defRPr/>
              </a:pPr>
              <a:t>13/09/2013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67113-033F-4C7A-93E3-FBB0E723ECE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430F9-EA58-4189-BFA2-D39930249E5F}" type="datetimeFigureOut">
              <a:rPr lang="pt-BR"/>
              <a:pPr>
                <a:defRPr/>
              </a:pPr>
              <a:t>13/09/2013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A3340-D61E-46F7-84AB-D4B5EB2490D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1962D-58EA-4F7D-984B-CF1005F904E1}" type="datetimeFigureOut">
              <a:rPr lang="pt-BR"/>
              <a:pPr>
                <a:defRPr/>
              </a:pPr>
              <a:t>13/09/2013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09259-5CF1-48A4-AE2F-D9F85DA696F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F55BA-9DE5-41FF-8233-23E655EFD900}" type="datetimeFigureOut">
              <a:rPr lang="pt-BR"/>
              <a:pPr>
                <a:defRPr/>
              </a:pPr>
              <a:t>13/09/2013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4BE9B-02C5-46AE-ABAD-F1E4FE17662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6CB5C-DF06-42C3-8411-961617741A5C}" type="datetimeFigureOut">
              <a:rPr lang="pt-BR"/>
              <a:pPr>
                <a:defRPr/>
              </a:pPr>
              <a:t>13/09/2013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8D15B-2D6B-4FF0-80FD-69F48028520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AD008-E524-4350-9345-1368C341EB65}" type="datetimeFigureOut">
              <a:rPr lang="pt-BR"/>
              <a:pPr>
                <a:defRPr/>
              </a:pPr>
              <a:t>13/09/2013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F9CEC-6901-4070-AE54-D9FF46792CA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CC29C-4561-466C-A57E-6B19D259991D}" type="datetimeFigureOut">
              <a:rPr lang="pt-BR"/>
              <a:pPr>
                <a:defRPr/>
              </a:pPr>
              <a:t>13/09/2013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C7EB6-C7C1-4BE1-BE65-10B1971306F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C6685-F30A-40D0-A4FA-86B8895C8EDE}" type="datetimeFigureOut">
              <a:rPr lang="pt-BR"/>
              <a:pPr>
                <a:defRPr/>
              </a:pPr>
              <a:t>13/09/2013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48669-0107-4C00-9781-96462FE86F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022E6C-006D-407E-9667-EA5790E1810F}" type="datetimeFigureOut">
              <a:rPr lang="pt-BR"/>
              <a:pPr>
                <a:defRPr/>
              </a:pPr>
              <a:t>13/09/2013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8B52D5-D74F-4319-B7CB-E7C813C6E28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200" r:id="rId8"/>
    <p:sldLayoutId id="2147484195" r:id="rId9"/>
    <p:sldLayoutId id="2147484196" r:id="rId10"/>
    <p:sldLayoutId id="2147484197" r:id="rId11"/>
    <p:sldLayoutId id="2147484198" r:id="rId12"/>
    <p:sldLayoutId id="214748419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jpeg"/><Relationship Id="rId9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53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hyperlink" Target="http://www.anp.gov.br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bdep.gov.br/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976438"/>
            <a:ext cx="9144000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pt-BR" dirty="0"/>
          </a:p>
          <a:p>
            <a:pPr algn="ctr">
              <a:spcBef>
                <a:spcPct val="20000"/>
              </a:spcBef>
              <a:defRPr/>
            </a:pPr>
            <a:r>
              <a:rPr lang="pt-BR" sz="3200" b="1" kern="0" dirty="0">
                <a:solidFill>
                  <a:srgbClr val="000000"/>
                </a:solidFill>
              </a:rPr>
              <a:t>  </a:t>
            </a:r>
            <a:r>
              <a:rPr lang="pt-BR" sz="2800" b="1" kern="0" dirty="0" smtClean="0">
                <a:solidFill>
                  <a:srgbClr val="000000"/>
                </a:solidFill>
              </a:rPr>
              <a:t>Banco de Dados de Exploração &amp; Produção</a:t>
            </a:r>
            <a:endParaRPr lang="pt-BR" sz="3200" b="1" kern="0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pt-BR" b="1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468313" y="3067050"/>
            <a:ext cx="8351837" cy="1588"/>
          </a:xfrm>
          <a:prstGeom prst="line">
            <a:avLst/>
          </a:prstGeom>
          <a:ln w="19050">
            <a:solidFill>
              <a:srgbClr val="4F81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5157788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pt-BR" sz="1600" dirty="0"/>
          </a:p>
          <a:p>
            <a:pPr algn="ctr">
              <a:spcBef>
                <a:spcPct val="20000"/>
              </a:spcBef>
              <a:defRPr/>
            </a:pPr>
            <a:r>
              <a:rPr lang="pt-BR" sz="1600" b="1" kern="0" dirty="0">
                <a:solidFill>
                  <a:srgbClr val="000000"/>
                </a:solidFill>
              </a:rPr>
              <a:t> Magda </a:t>
            </a:r>
            <a:r>
              <a:rPr lang="pt-BR" sz="1600" b="1" kern="0" dirty="0" err="1">
                <a:solidFill>
                  <a:srgbClr val="000000"/>
                </a:solidFill>
              </a:rPr>
              <a:t>Chambriard</a:t>
            </a:r>
            <a:endParaRPr lang="pt-BR" sz="1600" b="1" kern="0" dirty="0">
              <a:solidFill>
                <a:srgbClr val="000000"/>
              </a:solidFill>
            </a:endParaRPr>
          </a:p>
          <a:p>
            <a:pPr algn="ctr">
              <a:spcBef>
                <a:spcPct val="20000"/>
              </a:spcBef>
              <a:defRPr/>
            </a:pPr>
            <a:r>
              <a:rPr lang="pt-BR" sz="1200" kern="0" dirty="0">
                <a:solidFill>
                  <a:srgbClr val="000000"/>
                </a:solidFill>
              </a:rPr>
              <a:t>Diretora Geral</a:t>
            </a:r>
          </a:p>
          <a:p>
            <a:pPr algn="ctr">
              <a:spcBef>
                <a:spcPct val="20000"/>
              </a:spcBef>
              <a:defRPr/>
            </a:pPr>
            <a:r>
              <a:rPr lang="pt-BR" sz="1200" b="1" kern="0" dirty="0">
                <a:solidFill>
                  <a:srgbClr val="000000"/>
                </a:solidFill>
              </a:rPr>
              <a:t>Setembro de 2013</a:t>
            </a:r>
          </a:p>
          <a:p>
            <a:pPr algn="ctr">
              <a:defRPr/>
            </a:pPr>
            <a:endParaRPr lang="pt-BR" sz="1600" b="1" dirty="0"/>
          </a:p>
        </p:txBody>
      </p:sp>
      <p:pic>
        <p:nvPicPr>
          <p:cNvPr id="4101" name="Imagem 6" descr="BDEP novo 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5650" y="3213100"/>
            <a:ext cx="25527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0"/>
          <p:cNvSpPr txBox="1">
            <a:spLocks noChangeArrowheads="1"/>
          </p:cNvSpPr>
          <p:nvPr/>
        </p:nvSpPr>
        <p:spPr bwMode="auto">
          <a:xfrm>
            <a:off x="657225" y="5373688"/>
            <a:ext cx="189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Comparando </a:t>
            </a:r>
          </a:p>
          <a:p>
            <a:r>
              <a:rPr lang="pt-BR"/>
              <a:t>corresponde a ...</a:t>
            </a:r>
          </a:p>
        </p:txBody>
      </p:sp>
      <p:sp>
        <p:nvSpPr>
          <p:cNvPr id="12291" name="Rectangle 21"/>
          <p:cNvSpPr>
            <a:spLocks noChangeArrowheads="1"/>
          </p:cNvSpPr>
          <p:nvPr/>
        </p:nvSpPr>
        <p:spPr bwMode="auto">
          <a:xfrm>
            <a:off x="3960813" y="4581525"/>
            <a:ext cx="31321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b="1">
                <a:solidFill>
                  <a:srgbClr val="008080"/>
                </a:solidFill>
              </a:rPr>
              <a:t>60 milhões de </a:t>
            </a:r>
          </a:p>
          <a:p>
            <a:pPr algn="ctr"/>
            <a:r>
              <a:rPr lang="pt-BR" sz="1400" b="1">
                <a:solidFill>
                  <a:srgbClr val="008080"/>
                </a:solidFill>
              </a:rPr>
              <a:t>gaveteiros cheios</a:t>
            </a:r>
          </a:p>
        </p:txBody>
      </p:sp>
      <p:pic>
        <p:nvPicPr>
          <p:cNvPr id="12292" name="Picture 2" descr="http://1.bp.blogspot.com/_JXroEa9zths/Shaa9iIqjSI/AAAAAAAAAKY/AzMq6FuANEU/s320/320px-Etiquette_cd-rom_01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0550" y="5230813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23" descr="DV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63" y="5886450"/>
            <a:ext cx="42703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 Box 24"/>
          <p:cNvSpPr txBox="1">
            <a:spLocks noChangeArrowheads="1"/>
          </p:cNvSpPr>
          <p:nvPr/>
        </p:nvSpPr>
        <p:spPr bwMode="auto">
          <a:xfrm>
            <a:off x="3041650" y="4640263"/>
            <a:ext cx="1030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400" b="1">
                <a:solidFill>
                  <a:srgbClr val="008080"/>
                </a:solidFill>
              </a:rPr>
              <a:t>1.019.860 </a:t>
            </a:r>
          </a:p>
          <a:p>
            <a:pPr algn="ctr"/>
            <a:r>
              <a:rPr lang="pt-BR" sz="1400" b="1">
                <a:solidFill>
                  <a:srgbClr val="008080"/>
                </a:solidFill>
              </a:rPr>
              <a:t>DVD´s</a:t>
            </a:r>
          </a:p>
        </p:txBody>
      </p:sp>
      <p:pic>
        <p:nvPicPr>
          <p:cNvPr id="12295" name="Picture 25" descr="gavetas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2225" y="5157788"/>
            <a:ext cx="982663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26" descr="fotos_digitais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950" y="5103813"/>
            <a:ext cx="1152525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Text Box 27"/>
          <p:cNvSpPr txBox="1">
            <a:spLocks noChangeArrowheads="1"/>
          </p:cNvSpPr>
          <p:nvPr/>
        </p:nvSpPr>
        <p:spPr bwMode="auto">
          <a:xfrm>
            <a:off x="6659563" y="4608513"/>
            <a:ext cx="20224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400" b="1">
                <a:solidFill>
                  <a:srgbClr val="008080"/>
                </a:solidFill>
              </a:rPr>
              <a:t>20 bilhões </a:t>
            </a:r>
          </a:p>
          <a:p>
            <a:pPr algn="ctr"/>
            <a:r>
              <a:rPr lang="pt-BR" sz="1400" b="1">
                <a:solidFill>
                  <a:srgbClr val="008080"/>
                </a:solidFill>
              </a:rPr>
              <a:t>de fotografias digitais</a:t>
            </a:r>
          </a:p>
        </p:txBody>
      </p:sp>
      <p:sp>
        <p:nvSpPr>
          <p:cNvPr id="12298" name="Text Box 2"/>
          <p:cNvSpPr txBox="1">
            <a:spLocks noChangeArrowheads="1"/>
          </p:cNvSpPr>
          <p:nvPr/>
        </p:nvSpPr>
        <p:spPr bwMode="auto">
          <a:xfrm>
            <a:off x="2786063" y="357188"/>
            <a:ext cx="6000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b="1">
                <a:cs typeface="Arial" charset="0"/>
              </a:rPr>
              <a:t>Acervo de dados</a:t>
            </a:r>
          </a:p>
        </p:txBody>
      </p:sp>
      <p:pic>
        <p:nvPicPr>
          <p:cNvPr id="1229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813" y="1628775"/>
            <a:ext cx="5832475" cy="2232025"/>
          </a:xfrm>
          <a:prstGeom prst="rect">
            <a:avLst/>
          </a:prstGeom>
          <a:noFill/>
          <a:ln w="9525">
            <a:solidFill>
              <a:srgbClr val="4F8159"/>
            </a:solidFill>
            <a:miter lim="800000"/>
            <a:headEnd/>
            <a:tailEnd/>
          </a:ln>
        </p:spPr>
      </p:pic>
      <p:sp>
        <p:nvSpPr>
          <p:cNvPr id="12300" name="Retângulo 18"/>
          <p:cNvSpPr>
            <a:spLocks noChangeArrowheads="1"/>
          </p:cNvSpPr>
          <p:nvPr/>
        </p:nvSpPr>
        <p:spPr bwMode="auto">
          <a:xfrm>
            <a:off x="1547813" y="3970338"/>
            <a:ext cx="5832475" cy="369887"/>
          </a:xfrm>
          <a:prstGeom prst="rect">
            <a:avLst/>
          </a:prstGeom>
          <a:solidFill>
            <a:srgbClr val="0066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solidFill>
                  <a:schemeClr val="bg1"/>
                </a:solidFill>
              </a:rPr>
              <a:t>TOTAL = 4.681  terabytes ou 4,57  petabytes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2555875" y="44450"/>
            <a:ext cx="63357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pt-BR" sz="2400" b="1">
              <a:solidFill>
                <a:srgbClr val="000066"/>
              </a:solidFill>
            </a:endParaRPr>
          </a:p>
        </p:txBody>
      </p:sp>
      <p:sp>
        <p:nvSpPr>
          <p:cNvPr id="13315" name="Text Box 14"/>
          <p:cNvSpPr txBox="1">
            <a:spLocks noChangeArrowheads="1"/>
          </p:cNvSpPr>
          <p:nvPr/>
        </p:nvSpPr>
        <p:spPr bwMode="auto">
          <a:xfrm>
            <a:off x="179388" y="3654425"/>
            <a:ext cx="2274887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pt-BR" sz="1400" b="1"/>
              <a:t> Operadoras</a:t>
            </a:r>
            <a:br>
              <a:rPr lang="pt-BR" sz="1400" b="1"/>
            </a:br>
            <a:r>
              <a:rPr lang="pt-BR" sz="1400" b="1"/>
              <a:t>  </a:t>
            </a:r>
            <a:r>
              <a:rPr lang="pt-BR" sz="1400"/>
              <a:t>(dados exclusivos)</a:t>
            </a:r>
          </a:p>
          <a:p>
            <a:pPr>
              <a:buFontTx/>
              <a:buChar char="•"/>
            </a:pPr>
            <a:endParaRPr lang="pt-BR" sz="1400"/>
          </a:p>
          <a:p>
            <a:pPr>
              <a:buFontTx/>
              <a:buChar char="•"/>
            </a:pPr>
            <a:r>
              <a:rPr lang="pt-BR" sz="1400" b="1"/>
              <a:t> EADs</a:t>
            </a:r>
            <a:r>
              <a:rPr lang="pt-BR"/>
              <a:t> </a:t>
            </a:r>
          </a:p>
          <a:p>
            <a:r>
              <a:rPr lang="pt-BR" sz="1400" b="1"/>
              <a:t>  Empresas de </a:t>
            </a:r>
          </a:p>
          <a:p>
            <a:r>
              <a:rPr lang="pt-BR" sz="1400" b="1"/>
              <a:t>  Aquisição de dados </a:t>
            </a:r>
            <a:br>
              <a:rPr lang="pt-BR" sz="1400" b="1"/>
            </a:br>
            <a:r>
              <a:rPr lang="pt-BR" sz="1400" b="1"/>
              <a:t>  </a:t>
            </a:r>
            <a:r>
              <a:rPr lang="pt-BR" sz="1400"/>
              <a:t>(dados não-exclusivos)</a:t>
            </a:r>
          </a:p>
          <a:p>
            <a:pPr>
              <a:buFontTx/>
              <a:buChar char="•"/>
            </a:pPr>
            <a:endParaRPr lang="pt-BR" sz="1400"/>
          </a:p>
          <a:p>
            <a:pPr>
              <a:buFontTx/>
              <a:buChar char="•"/>
            </a:pPr>
            <a:r>
              <a:rPr lang="pt-BR" sz="1400" b="1"/>
              <a:t> Levantamentos da ANP</a:t>
            </a:r>
          </a:p>
          <a:p>
            <a:r>
              <a:rPr lang="pt-BR" sz="1400"/>
              <a:t>  (dados de fomento)</a:t>
            </a:r>
          </a:p>
        </p:txBody>
      </p:sp>
      <p:sp>
        <p:nvSpPr>
          <p:cNvPr id="13316" name="AutoShape 15"/>
          <p:cNvSpPr>
            <a:spLocks noChangeArrowheads="1"/>
          </p:cNvSpPr>
          <p:nvPr/>
        </p:nvSpPr>
        <p:spPr bwMode="auto">
          <a:xfrm>
            <a:off x="2627313" y="2565400"/>
            <a:ext cx="2087562" cy="2808288"/>
          </a:xfrm>
          <a:prstGeom prst="can">
            <a:avLst>
              <a:gd name="adj" fmla="val 33631"/>
            </a:avLst>
          </a:prstGeom>
          <a:gradFill rotWithShape="1">
            <a:gsLst>
              <a:gs pos="0">
                <a:schemeClr val="accent1"/>
              </a:gs>
              <a:gs pos="100000">
                <a:srgbClr val="00666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sz="1400" b="1">
              <a:solidFill>
                <a:schemeClr val="bg1"/>
              </a:solidFill>
            </a:endParaRPr>
          </a:p>
          <a:p>
            <a:pPr algn="ctr"/>
            <a:r>
              <a:rPr lang="pt-BR" sz="1400" b="1">
                <a:solidFill>
                  <a:schemeClr val="bg1"/>
                </a:solidFill>
              </a:rPr>
              <a:t>Controle de Qualidade</a:t>
            </a:r>
          </a:p>
          <a:p>
            <a:pPr algn="ctr"/>
            <a:r>
              <a:rPr lang="pt-BR" sz="1400" b="1">
                <a:solidFill>
                  <a:schemeClr val="bg1"/>
                </a:solidFill>
              </a:rPr>
              <a:t>Carregamento</a:t>
            </a:r>
          </a:p>
          <a:p>
            <a:pPr algn="ctr"/>
            <a:r>
              <a:rPr lang="pt-BR" sz="1400" b="1">
                <a:solidFill>
                  <a:schemeClr val="bg1"/>
                </a:solidFill>
              </a:rPr>
              <a:t>Armazenamento</a:t>
            </a:r>
          </a:p>
          <a:p>
            <a:pPr algn="ctr"/>
            <a:endParaRPr lang="pt-BR" sz="1400" b="1">
              <a:solidFill>
                <a:schemeClr val="bg1"/>
              </a:solidFill>
            </a:endParaRPr>
          </a:p>
          <a:p>
            <a:pPr algn="ctr"/>
            <a:endParaRPr lang="pt-BR" sz="1400">
              <a:solidFill>
                <a:schemeClr val="bg1"/>
              </a:solidFill>
            </a:endParaRPr>
          </a:p>
          <a:p>
            <a:pPr algn="ctr"/>
            <a:endParaRPr lang="pt-BR">
              <a:solidFill>
                <a:srgbClr val="006666"/>
              </a:solidFill>
            </a:endParaRPr>
          </a:p>
        </p:txBody>
      </p:sp>
      <p:sp>
        <p:nvSpPr>
          <p:cNvPr id="13317" name="AutoShape 21"/>
          <p:cNvSpPr>
            <a:spLocks noChangeArrowheads="1"/>
          </p:cNvSpPr>
          <p:nvPr/>
        </p:nvSpPr>
        <p:spPr bwMode="auto">
          <a:xfrm>
            <a:off x="539750" y="1844675"/>
            <a:ext cx="2200275" cy="719138"/>
          </a:xfrm>
          <a:prstGeom prst="rightArrow">
            <a:avLst>
              <a:gd name="adj1" fmla="val 50000"/>
              <a:gd name="adj2" fmla="val 76490"/>
            </a:avLst>
          </a:prstGeom>
          <a:solidFill>
            <a:srgbClr val="0066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Recebimento</a:t>
            </a:r>
            <a:r>
              <a:rPr lang="pt-BR"/>
              <a:t>   </a:t>
            </a:r>
          </a:p>
        </p:txBody>
      </p:sp>
      <p:sp>
        <p:nvSpPr>
          <p:cNvPr id="13318" name="AutoShape 22"/>
          <p:cNvSpPr>
            <a:spLocks noChangeArrowheads="1"/>
          </p:cNvSpPr>
          <p:nvPr/>
        </p:nvSpPr>
        <p:spPr bwMode="auto">
          <a:xfrm>
            <a:off x="6621463" y="1844675"/>
            <a:ext cx="2271712" cy="719138"/>
          </a:xfrm>
          <a:prstGeom prst="rightArrow">
            <a:avLst>
              <a:gd name="adj1" fmla="val 50000"/>
              <a:gd name="adj2" fmla="val 78973"/>
            </a:avLst>
          </a:prstGeom>
          <a:solidFill>
            <a:srgbClr val="0066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400" b="1">
                <a:solidFill>
                  <a:srgbClr val="FFC000"/>
                </a:solidFill>
              </a:rPr>
              <a:t>Disponibilização</a:t>
            </a:r>
            <a:r>
              <a:rPr lang="pt-BR" sz="1600" b="1">
                <a:solidFill>
                  <a:schemeClr val="bg1"/>
                </a:solidFill>
              </a:rPr>
              <a:t> </a:t>
            </a:r>
            <a:r>
              <a:rPr lang="pt-BR" sz="1600" b="1"/>
              <a:t>  </a:t>
            </a:r>
          </a:p>
        </p:txBody>
      </p:sp>
      <p:sp>
        <p:nvSpPr>
          <p:cNvPr id="13319" name="Text Box 23"/>
          <p:cNvSpPr txBox="1">
            <a:spLocks noChangeArrowheads="1"/>
          </p:cNvSpPr>
          <p:nvPr/>
        </p:nvSpPr>
        <p:spPr bwMode="auto">
          <a:xfrm>
            <a:off x="6573838" y="2781300"/>
            <a:ext cx="2417328" cy="375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buFontTx/>
              <a:buChar char="•"/>
            </a:pPr>
            <a:r>
              <a:rPr lang="pt-BR" sz="1400" b="1" dirty="0"/>
              <a:t> Rodadas de Licitações </a:t>
            </a:r>
            <a:br>
              <a:rPr lang="pt-BR" sz="1400" b="1" dirty="0"/>
            </a:br>
            <a:r>
              <a:rPr lang="pt-BR" sz="1400" b="1" dirty="0"/>
              <a:t>  </a:t>
            </a:r>
            <a:r>
              <a:rPr lang="pt-BR" sz="1400" dirty="0"/>
              <a:t>(pacote de dados)</a:t>
            </a:r>
          </a:p>
          <a:p>
            <a:pPr>
              <a:lnSpc>
                <a:spcPct val="85000"/>
              </a:lnSpc>
            </a:pPr>
            <a:endParaRPr lang="pt-BR" sz="1400" dirty="0"/>
          </a:p>
          <a:p>
            <a:pPr>
              <a:lnSpc>
                <a:spcPct val="85000"/>
              </a:lnSpc>
              <a:buFontTx/>
              <a:buChar char="•"/>
            </a:pPr>
            <a:r>
              <a:rPr lang="pt-BR" sz="1400" b="1" dirty="0"/>
              <a:t>  ANP </a:t>
            </a:r>
            <a:r>
              <a:rPr lang="pt-BR" sz="1400" dirty="0"/>
              <a:t>(definição de blocos)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pt-BR" sz="1400" b="1" dirty="0"/>
          </a:p>
          <a:p>
            <a:pPr>
              <a:lnSpc>
                <a:spcPct val="85000"/>
              </a:lnSpc>
              <a:buFontTx/>
              <a:buChar char="•"/>
            </a:pPr>
            <a:r>
              <a:rPr lang="pt-BR" sz="1400" b="1" dirty="0"/>
              <a:t> Empresas Associadas</a:t>
            </a:r>
            <a:br>
              <a:rPr lang="pt-BR" sz="1400" b="1" dirty="0"/>
            </a:br>
            <a:endParaRPr lang="pt-BR" sz="1400" b="1" dirty="0"/>
          </a:p>
          <a:p>
            <a:pPr>
              <a:lnSpc>
                <a:spcPct val="85000"/>
              </a:lnSpc>
              <a:buFontTx/>
              <a:buChar char="•"/>
            </a:pPr>
            <a:r>
              <a:rPr lang="pt-BR" sz="1400" b="1" dirty="0"/>
              <a:t> Universidades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pt-BR" sz="1400" b="1" dirty="0"/>
          </a:p>
          <a:p>
            <a:pPr>
              <a:lnSpc>
                <a:spcPct val="85000"/>
              </a:lnSpc>
              <a:buFontTx/>
              <a:buChar char="•"/>
            </a:pPr>
            <a:r>
              <a:rPr lang="pt-BR" sz="1400" b="1" dirty="0"/>
              <a:t> Clientes Eventuais</a:t>
            </a:r>
            <a:br>
              <a:rPr lang="pt-BR" sz="1400" b="1" dirty="0"/>
            </a:br>
            <a:r>
              <a:rPr lang="pt-BR" sz="1400" b="1" dirty="0"/>
              <a:t/>
            </a:r>
            <a:br>
              <a:rPr lang="pt-BR" sz="1400" b="1" dirty="0"/>
            </a:br>
            <a:r>
              <a:rPr lang="pt-BR" sz="1200" b="1" dirty="0"/>
              <a:t>- Pessoas físicas e jurídicas.</a:t>
            </a:r>
            <a:br>
              <a:rPr lang="pt-BR" sz="1200" b="1" dirty="0"/>
            </a:br>
            <a:r>
              <a:rPr lang="pt-BR" sz="1200" b="1" dirty="0"/>
              <a:t/>
            </a:r>
            <a:br>
              <a:rPr lang="pt-BR" sz="1200" b="1" dirty="0"/>
            </a:br>
            <a:r>
              <a:rPr lang="pt-BR" sz="1200" b="1" dirty="0"/>
              <a:t> - Convênio com MMA, Projeto</a:t>
            </a:r>
            <a:br>
              <a:rPr lang="pt-BR" sz="1200" b="1" dirty="0"/>
            </a:br>
            <a:r>
              <a:rPr lang="pt-BR" sz="1200" b="1" dirty="0"/>
              <a:t>   </a:t>
            </a:r>
            <a:r>
              <a:rPr lang="pt-BR" sz="1200" b="1" dirty="0" smtClean="0"/>
              <a:t>Aquífero </a:t>
            </a:r>
            <a:r>
              <a:rPr lang="pt-BR" sz="1200" b="1" dirty="0" err="1"/>
              <a:t>Guaraní</a:t>
            </a:r>
            <a:r>
              <a:rPr lang="pt-BR" sz="1200" b="1" dirty="0"/>
              <a:t>.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pt-BR" sz="1200" b="1" dirty="0"/>
          </a:p>
          <a:p>
            <a:pPr>
              <a:lnSpc>
                <a:spcPct val="85000"/>
              </a:lnSpc>
            </a:pPr>
            <a:r>
              <a:rPr lang="pt-BR" sz="1200" b="1" dirty="0"/>
              <a:t>- Empresas de mineração, </a:t>
            </a:r>
          </a:p>
          <a:p>
            <a:pPr>
              <a:lnSpc>
                <a:spcPct val="85000"/>
              </a:lnSpc>
            </a:pPr>
            <a:r>
              <a:rPr lang="pt-BR" sz="1200" b="1" dirty="0"/>
              <a:t>  meio ambiente etc.</a:t>
            </a:r>
          </a:p>
          <a:p>
            <a:endParaRPr lang="pt-BR" sz="1200" b="1" dirty="0"/>
          </a:p>
          <a:p>
            <a:endParaRPr lang="pt-BR" sz="1200" b="1" dirty="0"/>
          </a:p>
          <a:p>
            <a:pPr>
              <a:buFontTx/>
              <a:buChar char="•"/>
            </a:pPr>
            <a:endParaRPr lang="pt-BR" sz="1200" b="1" dirty="0"/>
          </a:p>
        </p:txBody>
      </p:sp>
      <p:sp>
        <p:nvSpPr>
          <p:cNvPr id="13320" name="AutoShape 24"/>
          <p:cNvSpPr>
            <a:spLocks noChangeArrowheads="1"/>
          </p:cNvSpPr>
          <p:nvPr/>
        </p:nvSpPr>
        <p:spPr bwMode="auto">
          <a:xfrm flipV="1">
            <a:off x="2771775" y="1989138"/>
            <a:ext cx="1225550" cy="108108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321" name="Rectangle 29"/>
          <p:cNvSpPr>
            <a:spLocks noChangeArrowheads="1"/>
          </p:cNvSpPr>
          <p:nvPr/>
        </p:nvSpPr>
        <p:spPr bwMode="auto">
          <a:xfrm>
            <a:off x="4787900" y="1989138"/>
            <a:ext cx="1657350" cy="7191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Período de</a:t>
            </a:r>
          </a:p>
          <a:p>
            <a:pPr algn="ctr"/>
            <a:r>
              <a:rPr lang="pt-BR" sz="1400" b="1">
                <a:solidFill>
                  <a:schemeClr val="bg1"/>
                </a:solidFill>
              </a:rPr>
              <a:t>confidencialidade</a:t>
            </a:r>
          </a:p>
        </p:txBody>
      </p:sp>
      <p:sp>
        <p:nvSpPr>
          <p:cNvPr id="13322" name="AutoShape 31"/>
          <p:cNvSpPr>
            <a:spLocks noChangeArrowheads="1"/>
          </p:cNvSpPr>
          <p:nvPr/>
        </p:nvSpPr>
        <p:spPr bwMode="auto">
          <a:xfrm>
            <a:off x="5292725" y="2924175"/>
            <a:ext cx="792163" cy="1657350"/>
          </a:xfrm>
          <a:prstGeom prst="upArrow">
            <a:avLst>
              <a:gd name="adj1" fmla="val 50000"/>
              <a:gd name="adj2" fmla="val 52305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323" name="Rectangle 35"/>
          <p:cNvSpPr>
            <a:spLocks noChangeArrowheads="1"/>
          </p:cNvSpPr>
          <p:nvPr/>
        </p:nvSpPr>
        <p:spPr bwMode="auto">
          <a:xfrm>
            <a:off x="4859338" y="4581525"/>
            <a:ext cx="1008062" cy="2873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324" name="AutoShape 44"/>
          <p:cNvSpPr>
            <a:spLocks noChangeArrowheads="1"/>
          </p:cNvSpPr>
          <p:nvPr/>
        </p:nvSpPr>
        <p:spPr bwMode="auto">
          <a:xfrm>
            <a:off x="539750" y="2492375"/>
            <a:ext cx="1081088" cy="865188"/>
          </a:xfrm>
          <a:prstGeom prst="upArrowCallout">
            <a:avLst>
              <a:gd name="adj1" fmla="val 31239"/>
              <a:gd name="adj2" fmla="val 31239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Padrões </a:t>
            </a:r>
          </a:p>
          <a:p>
            <a:pPr algn="ctr"/>
            <a:r>
              <a:rPr lang="pt-BR" sz="1400" b="1">
                <a:solidFill>
                  <a:schemeClr val="bg1"/>
                </a:solidFill>
              </a:rPr>
              <a:t>ANP</a:t>
            </a:r>
          </a:p>
        </p:txBody>
      </p:sp>
      <p:sp>
        <p:nvSpPr>
          <p:cNvPr id="13325" name="Text Box 2"/>
          <p:cNvSpPr txBox="1">
            <a:spLocks noChangeArrowheads="1"/>
          </p:cNvSpPr>
          <p:nvPr/>
        </p:nvSpPr>
        <p:spPr bwMode="auto">
          <a:xfrm>
            <a:off x="2786063" y="357188"/>
            <a:ext cx="6000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b="1">
                <a:cs typeface="Arial" charset="0"/>
              </a:rPr>
              <a:t>O que faz o BDEP?</a:t>
            </a:r>
          </a:p>
        </p:txBody>
      </p:sp>
      <p:pic>
        <p:nvPicPr>
          <p:cNvPr id="13326" name="Imagem 6" descr="BDEP novo 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4391025"/>
            <a:ext cx="1185862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" descr="http://www.acecoti.com.br/images/logotipo_ace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4038600"/>
            <a:ext cx="2087563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2786063" y="357188"/>
            <a:ext cx="6000750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2800" b="1" dirty="0" smtClean="0">
                <a:cs typeface="Arial" charset="0"/>
              </a:rPr>
              <a:t>Operações diárias</a:t>
            </a:r>
          </a:p>
          <a:p>
            <a:pPr algn="r">
              <a:spcBef>
                <a:spcPct val="50000"/>
              </a:spcBef>
            </a:pPr>
            <a:r>
              <a:rPr lang="pt-BR" sz="1400" b="1" dirty="0" smtClean="0">
                <a:cs typeface="Arial" charset="0"/>
              </a:rPr>
              <a:t>(número de pessoas)</a:t>
            </a:r>
            <a:endParaRPr lang="pt-BR" sz="1400" b="1" dirty="0">
              <a:cs typeface="Arial" charset="0"/>
            </a:endParaRPr>
          </a:p>
        </p:txBody>
      </p:sp>
      <p:pic>
        <p:nvPicPr>
          <p:cNvPr id="15364" name="Imagem 4" descr="logoANP_v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9075"/>
            <a:ext cx="8128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2" descr="data:image/jpeg;base64,/9j/4AAQSkZJRgABAQAAAQABAAD/2wCEAAkGBhQSERUUEhQUFBUVFxoaGBgUFRUWFRYYFBcVGhQYFRcaHCogGBkkGRcaIS8gIycpLCwsFx4xNTAqNSYrLCkBCQoKDgwOGg8PGiokHyEsLy4sMS0wMDUsKS0sNCwsLywpLy4vKSwsLCwsKS0sLDUsLzUsLCwsLCwsLC8sLCksLP/AABEIAJAAwAMBIgACEQEDEQH/xAAbAAEAAgMBAQAAAAAAAAAAAAAABAUBAwYCB//EAEEQAAIBAgMFBQQHBgQHAAAAAAECAAMRBBIhBQYTMUEiUWFxkQcygbEUIzNCcqGyNFJzksHRNVNiwhUWJIOTovH/xAAaAQEAAwEBAQAAAAAAAAAAAAAAAQIDBAUG/8QAMBEAAgECBAUDAwMFAQAAAAAAAAECAxEEEiExE0FRYZFxgaEiMvAFUrEVM0LB8RT/2gAMAwEAAhEDEQA/APuMREAREQBERAEREAREQBETBMAzE0YTGLUXMhuLkfEc5vi1iE09UIiIJEREAREQBERAEREAREQBERAEREAREj4nGqmhuSeSjUn4QlchtLckTErXxlU+6qoO9jc+g0kSrxD71VvJbKPymigZur0RdVa4UXYgDxNpz22tuZ1KUuR95vDuX+801aC+Z8Tf5yFXm1Omk7nLVrSatsa9mbVOHe9rofeH9R4zr8FtelV+zdSe69mHmvOcNWEg1sMDN50Yz12ZywxE6Wi1R9TvMz5Um08RS+zrVAB0LZh6NeTMN7QcRTP1ipUHlkPqNPymbwc/8Wmaf1SnH+4mvlfnsfSYnObF34oVyFN6bn7r2sT3Buv5TohOWcJQdpKx6FKtTrRzU3dGYiJQ1EREAREQBERAEREAREQCNtHFilTZz0GniToB6ynweIspYm7tqT/Qdwkje0H6MxHQqT5BheUWFr3WdNOCcL9ziq1LVLdi1q44mRnxEjNVml601UDF1DfUrSJVea3rTS9WaqJhKZl2mh56zTU5miMJMj15W4lZOrvK7E1J0U0ebiZKzIc+mez/AG81am1OobtTtYnmVPK/kdPSfM52HszpH6RUboKdj5lhb5GRjIqVJt8jP9KqShiYqPPRn0mJgTM8E+3EREAREQBERAEREAREQDViKAdSrC4YEHyPOcJi8K+FfK9yn3X6EdAe5p9AtNdagrAqwDA8wRcGa06mT0OevQ4mqdmjg+OD1mt6k6itujQJuuZPwtp6GeF3SorqzOQO9gB8bCdKrQOJ4er2OYo0WqNlQEk939ZmvhcpIuDbmRyv1t3y6xe1aag0sKAAdGcf0PU+MqMUwAsJrGTZjKEYre/8FZiMRljaNJ0Rals1Nho66jyb90+BkLaDXBm/dneg4YlKgz0X95edvEA/mOs6cjy5o69jzJV458k3ZPn09exV1cbeRme8+lpupgcUvEpaA/5bWA81PIzNH2b4YHU1W82A+QlVjKUd00yJfpWJqapprrfQ+b4XCPUYKilmPIAaz6xunu/9Fo5Tq7auR39APASds7ZFKgLUqar32Gp8zzMnTixGKdVZVoj18B+mLDPPJ3l8IRETiPYEREAREQBETBMAzEo8RvdRFU0aYevVHvJRXNk/GxIVfiZ4xu9RoqXrYXEog5sop1Ao72COSB8Jfhy6EZkX8Sv2Jt2li6XFoMWS5FyCpuOYsZYSrTTsydxERIAMgbQ2Qla3EzEDoGIX4gGxk+JKbWqKyipKzRUruxQH3W/mM11N2cP1B/nP95dTw1MHmB6S3En1ZTg0/wBqKJtz8I33Sf8AuH+88/8AIOE/yz/O395fikB0HoJ7luNU/czN4Sg94Lwikwm5+HpMGpq6kdRUYeuuol2IiUlOUvudzWnShTVoJL0ERMSpoZiYvMwBETF4BmJgGZgCcn7St4WwmCJpm1Sqcikc1uCWI8QoPrOsnzL22qeDhj0zvfzKi3yM3w8VKrFMpUdos6L2a7EFDA02t26w4jnqc3ui/gPmZ1JQEWMrt2yPoeHty4NP9CyylKjcptvqTFWRS7rbG+i06lMDKvHqMg09xyCvla5Hwlg21aIbKatMN3F1v6XlXvrs/EV8I9PCsFqMRe7ZbrftAN0kLZuHwdHCJh67YUsqBagvTN2t2rjnfxlrZ1mb1b/GRtodQ1YC1yBflcgX8pg4lQC2ZbDmbiw8z0nzHcTEcbB42jUtVShmNLOM5UMlT3S3L3b/ABM3eyHA8XDOagDIlU5VOql2VSzEdSBYDuuZpPD5VJt7W+SFO9u59Gw+NSp9m6vbnlYN8jNrNafOvaWn0J8PjMMBTqByj5dA62zAOBo3Ij4yw2ztE4jF4SjqKNRVqFej5gWAbvFhy85CoZkpJ6O/wZVsRwltrdJe52NPFo3usp8mB+U2B5yu/mzqYwudUVWpstiFA0JsQbcx4Sp2xtPLQw1KiBR+khWqFOzo1l59L6+kQoZ0nF7nPVxvBlKM1sk/W+n8nd/TUvbOt+7ML+l5tLylq7PwhomkOCFy2BulwejXvfNfW85/Ye0OPgK61bO9BGyswBNipsbnrpz8pVUcyuuX+y8sU4SUZJXabVn03R3JrAC5IsOt9PWeaWIVtVIbyIPynI7g0OJQBcXWmxCg6gsTdmI6nUAd2s0bddsPtGnwAFNZAGA0UlmKhiOVxofhLcD63C+qKf8AtfCjWcdHb11O0fFoDYsoPcWAPpeeMehamyq2RmUhW7iRoZA2psel9GqKVB7DG5ALFgCcxbne+t5S7rVeNs5+KA5p8QKWAJFluOfUXlY004509maTrtT4clum9+nItN2Nm1aCMK9UVCWuO0Tl072117pd8QWvcWE4rcmgr4CrmUNZnIzAGxyDUX5GefZ9R4tIh9UpsTY8mdrG5HWwAtfq01q0ruUm9n0OfDYm0acIx+5NrXp10O1pYlW91lbyIPylNvRsytXVRRrcIq127RW46ajXTulNvQPo+NwtSl2C5yvl0DDMo1A56N+U9+0mgooIwUBjUsSAMx7LczzMinTtODT3GIxGalVjJfbvZ2vzVmdbgqRWmqs2ZgoBb94gC5m+aMF9mn4V+Qm+cr3PTj9qE53fvdz6bhGprbiKQ9O/7y30+IJHxnRTBkxk4tSXIlq6scb7NNuZ8MMNU7FfD9hkbRsoPZNj0HL4Trq+IVFLOwVVFySbADvJkPaG79CuwepTUuvJxdXHk6kN+cjVN0MMwtURqoHSrVq1F/lZrS8nCUs2quQk0rHzXebeqpVwdapRZlp1sYylgSDw1pJkXwDWvPpuy8LQwuFXhqqoqA3UC7XA1v8AeZj6kze2wcOaRo8Gnw25oEAUnvsOvjzmrA7tUKOUIrWTVVZ3dU7sqsSBbpppNJ1YyjlStr5KqLTufPPZwTwdpkixsbjuOWvcSf7GcbbDvTbS9Qsn+qyqKgHiDY+TCdLjd1cNRpV3pUgjGnUYlWcXORtSM1jzPPvnO+ybAJV2ewdb2rsQbkFTlTVWBup8ptOpGcJy6tFEmml6nr2v3qU8Nh0GapUq3VRzNlK8u67fkZabawlOmcHTzhK6BQlQ2CAUwAc9+YJGg8Ze4Pd2jSqGqqXqWtndmqPbuDMSQPKU1fBpjsTWp1h2cPYKBoxLi7MT3aAWlKdRWS5Rvf3MMXFuOVWvJq3trvy0RLx2y2xSqlarT4YIJWle725AknQeUpd+tncN8PXVb06eVWAGihWBX4EXH/2TH9m9D7tSqp81P9JYbr03NF6dVuKEqMis2uZFtzvz1uPhJU1C0ou6XK1tzknRlVvTqQyuWzvfbxoWdHD0nUMqUyCLghV1B5dJAx9RDhsTkUBQjrmAADEIb2tzA5eskpu/RAsqkL+6HcJ/KDb4TfiNl03UKyjKBYKLqLHpYEaeE51KKfM9CUJyjayTt+cij9nn7EPxt85B3m/xTCfD9bTp8FsalR+yQJ4AtbXnpe011d3aDNmamCw5Es9x10N9Jqq0eJKeut/k5nhajw8KWl42+PY37U+wq/w3/SZym4/+H1vOp+gTq6uzKbIEYXUchmb8ze559ZGp7t4dRZaYUHmAzgG/eAZWFSKg4vqvg0q0Kk6saitomt+vsc9uH+wVvxP+gTb7NB/0z/xT+lZeUt28OostMKDzAZwD5gGbcFsOjRN6SBPwlrel7S9StGSla+ruY0MJUpum3b6E159jmN+/2nB/j/305t9pn7NT/if7Wl/iN3qFRsz0wxve5LGxPdrp8Jitu5QcWenmHczO3zMQrRjk3+kirhKk1VWn1257W9iZgvs0/CvyE3zRhMGtMWQWHmT8zN85XvoenG6SuImnFV8iFuzp+82VfibG3pIR2i4KgiiC3ujjG58vq5Ki2HJIs4lcuPqE2C0SQcthWN7gXItk521tMJtByLgUSL5b8Y2vytfh87xlZXiLv4ZZRK9MbUNrLSNxcWqnUC1yOxqNR6zxT2k7C6iiRmy3FY+93fZ8/CMrHEXfwzftTAGshQVGphgQ2UKSQwII7QNufSVW7W6AwS5KVeoaeYsVZaZuSAD2stxyHKWCY6oTYLRJuRpWJ1X3h7nS/wCcUMbUcXVaTAG2lViL/wDjl05JZeXsRmje+vhljK/F7DpvU4gzJUtbPTOViO49GHmJ4O03Ga4o9gXb649kc7t9XppMnaFTs6Uu37v1p7Xl9XrISktiJOE1aS+GezsonR61Vh3XCg+eUAyXRoKihVAAHIDkJCGOqXtlo3104x+7bN9zpcX855XaTlc1qOWwa/GNsp5G+Tke+GpMRcI6pPwyziVqY+oQCFonNfL9cdbXJt2PA+kyuPqFioFEsOY4xuOXMZPEeolcrLcRd/DLGJWJtJyLgUSL2vxja50Avw+d57+m1MufLSy2vm4ptbvvk5RlY4i7+GWESsG0XsGtRsb2PGNja5P3OgB9DM/8QqZguWjmIuBxTcjv+z5RlY4i7+GWUSr/AOJvkz2o5f3uMbevD+U9HaFQW0o6i4+uOoJABHY1FyPURkY4i7+GWUStXaFQsUC0cw5rxTfp04fiPWE2i5AIFEgmwIrGxPcPq9eUZWOIu/hllErqeOqMbAUSdRpWJ1UgN9zoSPWb8FiuIt+zzt2Gzj1sIcWiVNP/AINoYPiJlBsbqwJFxdGDC4vqLiRcVspncMWAuEDjKdeG5cZDfs3JIN76S0iQpNFrFTT2Hlr8UNzdmYW97MuVevMXOvcfATCbGYUyocAioHQZSUTKQQoBa9rgnn10tLeJOdixXYbZhQ0iGB4aMjXB7WYobjXTVfHnCbKsqjN7tY1OXO7Mbc/9XOWMRmYsVNDYeWqagY9riZha1zUIs1+hAFvHTum3Zuz3pKVLhvdC3U2VUVV5X5kC+mlzyljEOTYsVuK2SXFcZrcZQOXu2XLfnrPf0Bs9NwwuisrXDEFWKk2u1wewNTfmZPiMzFiqp7EtUZ8xuwq6a2+tKHTXpk+N5pobu5EdA+jCnl7OimlryvqpbW3iZdxGdiyKqnsll4ZzDMlR3bsmx4mYMFF9Pe058pmjsciqXLdm9QgAWa9XLmu19R2dNOvhLSIzMWRTUthtwKlFqmYMoVdCMgRQqm1+dwDpbWTMZgC9NqYIVbLlsORQgi+uo0GmnWTYjMxYpq2w2amFDgNnqMTlJX61XVgBmuLB9NekmjA2qK1/dplLW53KG/8A68vGTIhybFiop7GZaaqHF0qZ07JKKALBAC18tr9dJ5qbANqQD6U0CG63LAPTe410N6fjoZcxJzsWRV09jWrvVLXD37NvduqrdTfQkLr8O7XNHZTBKKMwPBZSCFtdUUqARfnYyziRmYsVNDYWWoz5jZlqBgBbWoynMDfQ2UDxsJv2VgGpKVZ8/uhbAgKFRV5XPO19NLmT4hyb3F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15366" name="Picture 4" descr="http://www.thefutureoflearning.co.uk/wp-content/uploads/2013/04/Capgem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705100"/>
            <a:ext cx="1349375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etângulo 52"/>
          <p:cNvSpPr/>
          <p:nvPr/>
        </p:nvSpPr>
        <p:spPr>
          <a:xfrm>
            <a:off x="1259632" y="1844675"/>
            <a:ext cx="7858125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ANP (10) </a:t>
            </a:r>
            <a:r>
              <a:rPr lang="pt-BR" b="1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– coordenação de equipes/ planejamento / controles internos</a:t>
            </a:r>
            <a:endParaRPr lang="pt-BR" sz="2000" i="1" dirty="0">
              <a:solidFill>
                <a:schemeClr val="accent4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tângulo 54"/>
          <p:cNvSpPr/>
          <p:nvPr/>
        </p:nvSpPr>
        <p:spPr>
          <a:xfrm>
            <a:off x="1535113" y="2847975"/>
            <a:ext cx="74295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EMPRESA TERCEIRIZADA (40) </a:t>
            </a:r>
            <a:r>
              <a:rPr lang="pt-BR" b="1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– serviços de TI/ apoio à fitoteca e à operação</a:t>
            </a:r>
            <a:endParaRPr lang="pt-BR" i="1" dirty="0">
              <a:solidFill>
                <a:schemeClr val="accent4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9" name="Picture 2" descr="http://images.cambridgesoft.com/chemstore/university/Halliburton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20975" y="4129088"/>
            <a:ext cx="115252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Retângulo 56"/>
          <p:cNvSpPr/>
          <p:nvPr/>
        </p:nvSpPr>
        <p:spPr>
          <a:xfrm>
            <a:off x="395536" y="5013325"/>
            <a:ext cx="8569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EMPRESAS DE HARDWARE / SOFTWARE (off site) – </a:t>
            </a:r>
            <a:r>
              <a:rPr lang="pt-BR" b="1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suporte e manutenção</a:t>
            </a:r>
          </a:p>
        </p:txBody>
      </p:sp>
      <p:pic>
        <p:nvPicPr>
          <p:cNvPr id="15371" name="Picture 6" descr="http://cdn.wpbooster.net/45b4e06b1eaaebe6290f26e16ae298aa/wp-content/uploads/2012/02/ibm_log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8138" y="4005263"/>
            <a:ext cx="9080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2" descr="http://www.guiapalmasonline.com/wp-content/uploads/2011/01/23031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56425" y="4060825"/>
            <a:ext cx="928688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8" name="Conector reto 57"/>
          <p:cNvCxnSpPr/>
          <p:nvPr/>
        </p:nvCxnSpPr>
        <p:spPr>
          <a:xfrm>
            <a:off x="434975" y="3860800"/>
            <a:ext cx="8351838" cy="1588"/>
          </a:xfrm>
          <a:prstGeom prst="line">
            <a:avLst/>
          </a:prstGeom>
          <a:ln w="19050">
            <a:solidFill>
              <a:srgbClr val="4F81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to 58"/>
          <p:cNvCxnSpPr/>
          <p:nvPr/>
        </p:nvCxnSpPr>
        <p:spPr>
          <a:xfrm>
            <a:off x="460375" y="5589588"/>
            <a:ext cx="8351838" cy="1587"/>
          </a:xfrm>
          <a:prstGeom prst="line">
            <a:avLst/>
          </a:prstGeom>
          <a:ln w="19050">
            <a:solidFill>
              <a:srgbClr val="4F81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tângulo 59"/>
          <p:cNvSpPr/>
          <p:nvPr/>
        </p:nvSpPr>
        <p:spPr>
          <a:xfrm>
            <a:off x="434975" y="5805488"/>
            <a:ext cx="8529638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EMPRESAS DE SERVIÇOS GERAIS (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on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 site)– </a:t>
            </a:r>
            <a:r>
              <a:rPr lang="pt-BR" b="1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secretariado, recepção, limpeza, segurança</a:t>
            </a:r>
          </a:p>
        </p:txBody>
      </p:sp>
      <p:pic>
        <p:nvPicPr>
          <p:cNvPr id="15376" name="Picture 14" descr="http://www.softwareone.com/PublisherLogos/Oracle%20Large%20cop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06488" y="4173538"/>
            <a:ext cx="13779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FPSO+2.jpg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-108520" y="1476962"/>
            <a:ext cx="9324528" cy="5192398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23528" y="5094312"/>
            <a:ext cx="864096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2400" b="1" dirty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</a:rPr>
              <a:t>DISPONIBILIZAÇÃO DE DADOS NO BDEP</a:t>
            </a:r>
            <a:endParaRPr lang="pt-BR" sz="2400" b="1" dirty="0"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riângulo retângulo 4"/>
          <p:cNvSpPr/>
          <p:nvPr/>
        </p:nvSpPr>
        <p:spPr>
          <a:xfrm rot="5400000">
            <a:off x="391625" y="976817"/>
            <a:ext cx="2744126" cy="3744416"/>
          </a:xfrm>
          <a:prstGeom prst="rtTriangle">
            <a:avLst/>
          </a:prstGeom>
          <a:gradFill>
            <a:gsLst>
              <a:gs pos="0">
                <a:srgbClr val="FFFF00">
                  <a:alpha val="22000"/>
                </a:srgbClr>
              </a:gs>
              <a:gs pos="18000">
                <a:srgbClr val="E3E307">
                  <a:alpha val="49000"/>
                </a:srgbClr>
              </a:gs>
              <a:gs pos="98000">
                <a:srgbClr val="FFC000">
                  <a:alpha val="71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5496" y="1484784"/>
            <a:ext cx="2101176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9600" b="1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1.2</a:t>
            </a:r>
          </a:p>
        </p:txBody>
      </p:sp>
      <p:pic>
        <p:nvPicPr>
          <p:cNvPr id="16392" name="Imagem 8" descr="Untitled-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6229350"/>
            <a:ext cx="5148262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699792" y="116632"/>
            <a:ext cx="63579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cs typeface="Arial" charset="0"/>
              </a:rPr>
              <a:t>Disponibilização</a:t>
            </a:r>
            <a:r>
              <a:rPr lang="en-US" sz="2800" b="1" dirty="0">
                <a:cs typeface="Arial" charset="0"/>
              </a:rPr>
              <a:t> de </a:t>
            </a:r>
            <a:r>
              <a:rPr lang="en-US" sz="2800" b="1" dirty="0" smtClean="0">
                <a:cs typeface="Arial" charset="0"/>
              </a:rPr>
              <a:t>Dados </a:t>
            </a:r>
            <a:r>
              <a:rPr lang="en-US" sz="2800" b="1" dirty="0" err="1" smtClean="0">
                <a:cs typeface="Arial" charset="0"/>
              </a:rPr>
              <a:t>Públicos</a:t>
            </a:r>
            <a:r>
              <a:rPr lang="en-US" sz="2800" b="1" dirty="0" smtClean="0">
                <a:cs typeface="Arial" charset="0"/>
              </a:rPr>
              <a:t>   </a:t>
            </a:r>
            <a:r>
              <a:rPr lang="en-US" sz="2800" b="1" i="1" dirty="0">
                <a:solidFill>
                  <a:schemeClr val="bg1"/>
                </a:solidFill>
                <a:cs typeface="Arial" charset="0"/>
              </a:rPr>
              <a:t>COMO DISPONIBILIZA</a:t>
            </a:r>
          </a:p>
        </p:txBody>
      </p:sp>
      <p:grpSp>
        <p:nvGrpSpPr>
          <p:cNvPr id="17411" name="Grupo 13"/>
          <p:cNvGrpSpPr>
            <a:grpSpLocks/>
          </p:cNvGrpSpPr>
          <p:nvPr/>
        </p:nvGrpSpPr>
        <p:grpSpPr bwMode="auto">
          <a:xfrm>
            <a:off x="684213" y="2133600"/>
            <a:ext cx="2185987" cy="2192338"/>
            <a:chOff x="2123728" y="3212976"/>
            <a:chExt cx="2880320" cy="2984012"/>
          </a:xfrm>
        </p:grpSpPr>
        <p:pic>
          <p:nvPicPr>
            <p:cNvPr id="1744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23728" y="3212976"/>
              <a:ext cx="2880320" cy="2984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45" name="Imagem 4" descr="logoANP_v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3399" y="3264981"/>
              <a:ext cx="650409" cy="1035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412" name="Retângulo 8"/>
          <p:cNvSpPr>
            <a:spLocks noChangeArrowheads="1"/>
          </p:cNvSpPr>
          <p:nvPr/>
        </p:nvSpPr>
        <p:spPr bwMode="auto">
          <a:xfrm>
            <a:off x="287338" y="4283075"/>
            <a:ext cx="3563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>
                <a:latin typeface="Arial" pitchFamily="34" charset="0"/>
                <a:cs typeface="Arial" pitchFamily="34" charset="0"/>
              </a:rPr>
              <a:t>Escritório Central da ANP - RJ</a:t>
            </a:r>
          </a:p>
        </p:txBody>
      </p:sp>
      <p:grpSp>
        <p:nvGrpSpPr>
          <p:cNvPr id="17413" name="Grupo 14"/>
          <p:cNvGrpSpPr>
            <a:grpSpLocks/>
          </p:cNvGrpSpPr>
          <p:nvPr/>
        </p:nvGrpSpPr>
        <p:grpSpPr bwMode="auto">
          <a:xfrm>
            <a:off x="3419475" y="2349500"/>
            <a:ext cx="2638425" cy="1716088"/>
            <a:chOff x="5351916" y="4077344"/>
            <a:chExt cx="3684580" cy="2087960"/>
          </a:xfrm>
        </p:grpSpPr>
        <p:pic>
          <p:nvPicPr>
            <p:cNvPr id="17442" name="Imagem 25" descr="01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51916" y="4077344"/>
              <a:ext cx="3684580" cy="2087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43" name="Imagem 7" descr="BDEP novo logo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04042" y="4164113"/>
              <a:ext cx="1392555" cy="56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414" name="Retângulo 9"/>
          <p:cNvSpPr>
            <a:spLocks noChangeArrowheads="1"/>
          </p:cNvSpPr>
          <p:nvPr/>
        </p:nvSpPr>
        <p:spPr bwMode="auto">
          <a:xfrm>
            <a:off x="4570413" y="4067175"/>
            <a:ext cx="793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>
                <a:latin typeface="Arial" pitchFamily="34" charset="0"/>
                <a:cs typeface="Arial" pitchFamily="34" charset="0"/>
              </a:rPr>
              <a:t>BDEP</a:t>
            </a:r>
          </a:p>
        </p:txBody>
      </p:sp>
      <p:pic>
        <p:nvPicPr>
          <p:cNvPr id="17415" name="Picture 2" descr="http://www.freeworldmaps.net/download/maps/free-world-ma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4941888"/>
            <a:ext cx="447675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6" name="Grupo 46"/>
          <p:cNvGrpSpPr>
            <a:grpSpLocks/>
          </p:cNvGrpSpPr>
          <p:nvPr/>
        </p:nvGrpSpPr>
        <p:grpSpPr bwMode="auto">
          <a:xfrm>
            <a:off x="466725" y="4821238"/>
            <a:ext cx="4537075" cy="1631950"/>
            <a:chOff x="476495" y="4201463"/>
            <a:chExt cx="4848945" cy="2342142"/>
          </a:xfrm>
        </p:grpSpPr>
        <p:sp>
          <p:nvSpPr>
            <p:cNvPr id="21" name="Triângulo isósceles 20"/>
            <p:cNvSpPr/>
            <p:nvPr/>
          </p:nvSpPr>
          <p:spPr>
            <a:xfrm rot="6563092">
              <a:off x="3005735" y="4223900"/>
              <a:ext cx="1711040" cy="2928369"/>
            </a:xfrm>
            <a:prstGeom prst="triangle">
              <a:avLst>
                <a:gd name="adj" fmla="val 57019"/>
              </a:avLst>
            </a:prstGeom>
            <a:solidFill>
              <a:schemeClr val="bg1">
                <a:lumMod val="65000"/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60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7441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76495" y="4201463"/>
              <a:ext cx="2232248" cy="1722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417" name="Grupo 24"/>
          <p:cNvGrpSpPr>
            <a:grpSpLocks/>
          </p:cNvGrpSpPr>
          <p:nvPr/>
        </p:nvGrpSpPr>
        <p:grpSpPr bwMode="auto">
          <a:xfrm>
            <a:off x="323850" y="1557338"/>
            <a:ext cx="2836863" cy="503237"/>
            <a:chOff x="3995936" y="1700808"/>
            <a:chExt cx="2837918" cy="504056"/>
          </a:xfrm>
        </p:grpSpPr>
        <p:sp>
          <p:nvSpPr>
            <p:cNvPr id="23" name="Retângulo de cantos arredondados 22"/>
            <p:cNvSpPr/>
            <p:nvPr/>
          </p:nvSpPr>
          <p:spPr>
            <a:xfrm>
              <a:off x="3995936" y="1700808"/>
              <a:ext cx="2837918" cy="5040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pt-BR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Envio de documentação</a:t>
              </a:r>
            </a:p>
            <a:p>
              <a:pPr algn="r">
                <a:defRPr/>
              </a:pPr>
              <a:r>
                <a:rPr lang="pt-BR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 pagamento</a:t>
              </a:r>
            </a:p>
          </p:txBody>
        </p:sp>
        <p:sp>
          <p:nvSpPr>
            <p:cNvPr id="24" name="Elipse 23"/>
            <p:cNvSpPr/>
            <p:nvPr/>
          </p:nvSpPr>
          <p:spPr>
            <a:xfrm>
              <a:off x="4067401" y="1772361"/>
              <a:ext cx="360496" cy="324377"/>
            </a:xfrm>
            <a:prstGeom prst="ellipse">
              <a:avLst/>
            </a:prstGeom>
            <a:ln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600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17418" name="Grupo 34"/>
          <p:cNvGrpSpPr>
            <a:grpSpLocks/>
          </p:cNvGrpSpPr>
          <p:nvPr/>
        </p:nvGrpSpPr>
        <p:grpSpPr bwMode="auto">
          <a:xfrm>
            <a:off x="250825" y="6092825"/>
            <a:ext cx="2838450" cy="504825"/>
            <a:chOff x="3995936" y="1700808"/>
            <a:chExt cx="2837918" cy="504056"/>
          </a:xfrm>
        </p:grpSpPr>
        <p:sp>
          <p:nvSpPr>
            <p:cNvPr id="36" name="Retângulo de cantos arredondados 35"/>
            <p:cNvSpPr/>
            <p:nvPr/>
          </p:nvSpPr>
          <p:spPr>
            <a:xfrm>
              <a:off x="3995936" y="1700808"/>
              <a:ext cx="2837918" cy="5040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pt-BR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Catálogo de dados em mapa na web</a:t>
              </a:r>
            </a:p>
          </p:txBody>
        </p:sp>
        <p:sp>
          <p:nvSpPr>
            <p:cNvPr id="37" name="Elipse 36"/>
            <p:cNvSpPr/>
            <p:nvPr/>
          </p:nvSpPr>
          <p:spPr>
            <a:xfrm>
              <a:off x="4067361" y="1772137"/>
              <a:ext cx="360294" cy="324941"/>
            </a:xfrm>
            <a:prstGeom prst="ellipse">
              <a:avLst/>
            </a:prstGeom>
            <a:ln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600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17419" name="Grupo 37"/>
          <p:cNvGrpSpPr>
            <a:grpSpLocks/>
          </p:cNvGrpSpPr>
          <p:nvPr/>
        </p:nvGrpSpPr>
        <p:grpSpPr bwMode="auto">
          <a:xfrm>
            <a:off x="3492500" y="1557338"/>
            <a:ext cx="2836863" cy="503237"/>
            <a:chOff x="3995936" y="1700808"/>
            <a:chExt cx="2837918" cy="504056"/>
          </a:xfrm>
        </p:grpSpPr>
        <p:sp>
          <p:nvSpPr>
            <p:cNvPr id="39" name="Retângulo de cantos arredondados 38"/>
            <p:cNvSpPr/>
            <p:nvPr/>
          </p:nvSpPr>
          <p:spPr>
            <a:xfrm>
              <a:off x="3995936" y="1700808"/>
              <a:ext cx="2837918" cy="5040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pt-BR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Gravação dos dados</a:t>
              </a:r>
            </a:p>
          </p:txBody>
        </p:sp>
        <p:sp>
          <p:nvSpPr>
            <p:cNvPr id="40" name="Elipse 39"/>
            <p:cNvSpPr/>
            <p:nvPr/>
          </p:nvSpPr>
          <p:spPr>
            <a:xfrm>
              <a:off x="4067401" y="1772361"/>
              <a:ext cx="360496" cy="324377"/>
            </a:xfrm>
            <a:prstGeom prst="ellipse">
              <a:avLst/>
            </a:prstGeom>
            <a:ln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600" dirty="0"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17420" name="Grupo 40"/>
          <p:cNvGrpSpPr>
            <a:grpSpLocks/>
          </p:cNvGrpSpPr>
          <p:nvPr/>
        </p:nvGrpSpPr>
        <p:grpSpPr bwMode="auto">
          <a:xfrm>
            <a:off x="6659563" y="1565275"/>
            <a:ext cx="2419350" cy="504825"/>
            <a:chOff x="4139952" y="1700808"/>
            <a:chExt cx="2417951" cy="504056"/>
          </a:xfrm>
        </p:grpSpPr>
        <p:sp>
          <p:nvSpPr>
            <p:cNvPr id="42" name="Retângulo de cantos arredondados 41"/>
            <p:cNvSpPr/>
            <p:nvPr/>
          </p:nvSpPr>
          <p:spPr>
            <a:xfrm>
              <a:off x="4139952" y="1700808"/>
              <a:ext cx="2417951" cy="5040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pt-BR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Disponibilização</a:t>
              </a:r>
            </a:p>
          </p:txBody>
        </p:sp>
        <p:sp>
          <p:nvSpPr>
            <p:cNvPr id="43" name="Elipse 42"/>
            <p:cNvSpPr/>
            <p:nvPr/>
          </p:nvSpPr>
          <p:spPr>
            <a:xfrm>
              <a:off x="4211348" y="1764211"/>
              <a:ext cx="360155" cy="323357"/>
            </a:xfrm>
            <a:prstGeom prst="ellipse">
              <a:avLst/>
            </a:prstGeom>
            <a:ln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600" dirty="0"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sp>
        <p:nvSpPr>
          <p:cNvPr id="17421" name="Retângulo 9"/>
          <p:cNvSpPr>
            <a:spLocks noChangeArrowheads="1"/>
          </p:cNvSpPr>
          <p:nvPr/>
        </p:nvSpPr>
        <p:spPr bwMode="auto">
          <a:xfrm>
            <a:off x="6516216" y="4799013"/>
            <a:ext cx="26277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600" b="1">
                <a:latin typeface="Arial" pitchFamily="34" charset="0"/>
                <a:cs typeface="Arial" pitchFamily="34" charset="0"/>
              </a:rPr>
              <a:t>RECEPÇÃO DO BDEP</a:t>
            </a:r>
          </a:p>
          <a:p>
            <a:r>
              <a:rPr lang="pt-BR" sz="1600" b="1">
                <a:latin typeface="Arial" pitchFamily="34" charset="0"/>
                <a:cs typeface="Arial" pitchFamily="34" charset="0"/>
              </a:rPr>
              <a:t>(dados + comprovante </a:t>
            </a:r>
          </a:p>
          <a:p>
            <a:r>
              <a:rPr lang="pt-BR" sz="1600" b="1">
                <a:latin typeface="Arial" pitchFamily="34" charset="0"/>
                <a:cs typeface="Arial" pitchFamily="34" charset="0"/>
              </a:rPr>
              <a:t>+ assinatura de servidor </a:t>
            </a:r>
          </a:p>
          <a:p>
            <a:r>
              <a:rPr lang="pt-BR" sz="1600" b="1">
                <a:latin typeface="Arial" pitchFamily="34" charset="0"/>
                <a:cs typeface="Arial" pitchFamily="34" charset="0"/>
              </a:rPr>
              <a:t>Da ANP)</a:t>
            </a:r>
          </a:p>
        </p:txBody>
      </p:sp>
      <p:pic>
        <p:nvPicPr>
          <p:cNvPr id="17422" name="Picture 6"/>
          <p:cNvPicPr>
            <a:picLocks noChangeAspect="1" noChangeArrowheads="1"/>
          </p:cNvPicPr>
          <p:nvPr/>
        </p:nvPicPr>
        <p:blipFill>
          <a:blip r:embed="rId9" cstate="print">
            <a:lum bright="20000" contrast="40000"/>
          </a:blip>
          <a:srcRect/>
          <a:stretch>
            <a:fillRect/>
          </a:stretch>
        </p:blipFill>
        <p:spPr bwMode="auto">
          <a:xfrm>
            <a:off x="6938963" y="2566988"/>
            <a:ext cx="1665287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23" name="Grupo 27"/>
          <p:cNvGrpSpPr>
            <a:grpSpLocks/>
          </p:cNvGrpSpPr>
          <p:nvPr/>
        </p:nvGrpSpPr>
        <p:grpSpPr bwMode="auto">
          <a:xfrm>
            <a:off x="7553325" y="3143250"/>
            <a:ext cx="1411288" cy="1565275"/>
            <a:chOff x="6012185" y="3500438"/>
            <a:chExt cx="2774628" cy="3097212"/>
          </a:xfrm>
        </p:grpSpPr>
        <p:grpSp>
          <p:nvGrpSpPr>
            <p:cNvPr id="17428" name="Grupo 17"/>
            <p:cNvGrpSpPr>
              <a:grpSpLocks/>
            </p:cNvGrpSpPr>
            <p:nvPr/>
          </p:nvGrpSpPr>
          <p:grpSpPr bwMode="auto">
            <a:xfrm>
              <a:off x="6482339" y="3715828"/>
              <a:ext cx="2304474" cy="2750321"/>
              <a:chOff x="4788024" y="3522298"/>
              <a:chExt cx="2304256" cy="2748328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4788024" y="4005064"/>
                <a:ext cx="1629999" cy="2241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perspectiveHeroicExtremeRightFacing"/>
                <a:lightRig rig="threePt" dir="t"/>
              </a:scene3d>
            </p:spPr>
          </p:pic>
          <p:pic>
            <p:nvPicPr>
              <p:cNvPr id="8" name="Picture 1"/>
              <p:cNvPicPr>
                <a:picLocks noChangeAspect="1" noChangeArrowheads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 bwMode="auto">
              <a:xfrm>
                <a:off x="5148064" y="3522298"/>
                <a:ext cx="1944216" cy="2748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perspectiveHeroicExtremeRightFacing"/>
                <a:lightRig rig="threePt" dir="t"/>
              </a:scene3d>
            </p:spPr>
          </p:pic>
        </p:grpSp>
        <p:sp>
          <p:nvSpPr>
            <p:cNvPr id="6" name="Retângulo 5"/>
            <p:cNvSpPr/>
            <p:nvPr/>
          </p:nvSpPr>
          <p:spPr bwMode="auto">
            <a:xfrm>
              <a:off x="6012185" y="3500438"/>
              <a:ext cx="2699722" cy="3097212"/>
            </a:xfrm>
            <a:prstGeom prst="rect">
              <a:avLst/>
            </a:prstGeom>
            <a:solidFill>
              <a:schemeClr val="bg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6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7" name="Seta para cima 46"/>
          <p:cNvSpPr/>
          <p:nvPr/>
        </p:nvSpPr>
        <p:spPr>
          <a:xfrm>
            <a:off x="179388" y="2547938"/>
            <a:ext cx="215900" cy="3113087"/>
          </a:xfrm>
          <a:prstGeom prst="upArrow">
            <a:avLst>
              <a:gd name="adj1" fmla="val 50000"/>
              <a:gd name="adj2" fmla="val 93926"/>
            </a:avLst>
          </a:prstGeom>
          <a:solidFill>
            <a:srgbClr val="4F8159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Seta para cima 47"/>
          <p:cNvSpPr/>
          <p:nvPr/>
        </p:nvSpPr>
        <p:spPr>
          <a:xfrm rot="5400000">
            <a:off x="3221038" y="2187575"/>
            <a:ext cx="223837" cy="690563"/>
          </a:xfrm>
          <a:prstGeom prst="upArrow">
            <a:avLst>
              <a:gd name="adj1" fmla="val 35049"/>
              <a:gd name="adj2" fmla="val 82714"/>
            </a:avLst>
          </a:prstGeom>
          <a:solidFill>
            <a:srgbClr val="4F8159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Seta para cima 49"/>
          <p:cNvSpPr/>
          <p:nvPr/>
        </p:nvSpPr>
        <p:spPr>
          <a:xfrm rot="5400000">
            <a:off x="6461919" y="2228057"/>
            <a:ext cx="222250" cy="690562"/>
          </a:xfrm>
          <a:prstGeom prst="upArrow">
            <a:avLst>
              <a:gd name="adj1" fmla="val 35049"/>
              <a:gd name="adj2" fmla="val 82714"/>
            </a:avLst>
          </a:prstGeom>
          <a:solidFill>
            <a:srgbClr val="4F8159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27" name="Retângulo 9"/>
          <p:cNvSpPr>
            <a:spLocks noChangeArrowheads="1"/>
          </p:cNvSpPr>
          <p:nvPr/>
        </p:nvSpPr>
        <p:spPr bwMode="auto">
          <a:xfrm>
            <a:off x="6660232" y="2060848"/>
            <a:ext cx="24114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Sem acesso on-line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4"/>
          <p:cNvSpPr txBox="1">
            <a:spLocks noChangeArrowheads="1"/>
          </p:cNvSpPr>
          <p:nvPr/>
        </p:nvSpPr>
        <p:spPr bwMode="auto">
          <a:xfrm>
            <a:off x="2051050" y="1516063"/>
            <a:ext cx="5572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cs typeface="Arial" charset="0"/>
              </a:rPr>
              <a:t>Resolução ANP n°11/2011</a:t>
            </a:r>
            <a:endParaRPr lang="en-US" sz="2000" b="1">
              <a:cs typeface="Arial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39750" y="2020888"/>
            <a:ext cx="57975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Confidencialidade dos dados - </a:t>
            </a:r>
            <a:r>
              <a:rPr lang="pt-BR" sz="20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Acesso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(art. 4°)</a:t>
            </a:r>
          </a:p>
        </p:txBody>
      </p:sp>
      <p:sp>
        <p:nvSpPr>
          <p:cNvPr id="18436" name="Retângulo 8"/>
          <p:cNvSpPr>
            <a:spLocks noChangeArrowheads="1"/>
          </p:cNvSpPr>
          <p:nvPr/>
        </p:nvSpPr>
        <p:spPr bwMode="auto">
          <a:xfrm>
            <a:off x="395288" y="1916113"/>
            <a:ext cx="8391525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pt-BR" sz="2000" b="1" dirty="0">
              <a:cs typeface="Arial" charset="0"/>
            </a:endParaRPr>
          </a:p>
          <a:p>
            <a:pPr algn="just"/>
            <a:endParaRPr lang="pt-BR" sz="2000" b="1" dirty="0">
              <a:cs typeface="Arial" charset="0"/>
            </a:endParaRPr>
          </a:p>
          <a:p>
            <a:pPr algn="just"/>
            <a:r>
              <a:rPr lang="pt-BR" sz="2000" b="1" dirty="0">
                <a:cs typeface="Arial" charset="0"/>
              </a:rPr>
              <a:t>Dados públicos: </a:t>
            </a:r>
            <a:r>
              <a:rPr lang="pt-BR" sz="2000" dirty="0">
                <a:cs typeface="Arial" charset="0"/>
              </a:rPr>
              <a:t>dados aos quais a ANP dará acesso a qualquer pessoa </a:t>
            </a:r>
            <a:r>
              <a:rPr lang="pt-BR" sz="2000" dirty="0" smtClean="0">
                <a:cs typeface="Arial" charset="0"/>
              </a:rPr>
              <a:t>física, com residência no Brasil, ou pessoa jurídica, constituída sob leis brasileiras, </a:t>
            </a:r>
            <a:r>
              <a:rPr lang="pt-BR" sz="2000" dirty="0">
                <a:cs typeface="Arial" charset="0"/>
              </a:rPr>
              <a:t>nos termos da regulamentação vigente. </a:t>
            </a:r>
          </a:p>
          <a:p>
            <a:pPr algn="just"/>
            <a:endParaRPr lang="pt-BR" sz="2000" b="1" dirty="0">
              <a:cs typeface="Arial" charset="0"/>
            </a:endParaRPr>
          </a:p>
          <a:p>
            <a:pPr algn="just"/>
            <a:r>
              <a:rPr lang="pt-BR" sz="2000" b="1" dirty="0">
                <a:cs typeface="Arial" charset="0"/>
              </a:rPr>
              <a:t>Dados </a:t>
            </a:r>
            <a:r>
              <a:rPr lang="pt-BR" sz="2000" b="1" dirty="0" smtClean="0">
                <a:cs typeface="Arial" charset="0"/>
              </a:rPr>
              <a:t>confidenciais: </a:t>
            </a:r>
            <a:r>
              <a:rPr lang="pt-BR" sz="2000" dirty="0" smtClean="0">
                <a:cs typeface="Arial" charset="0"/>
              </a:rPr>
              <a:t>dados em período de confidencialidade, cujo tempo varia entre 2 a 10 anos, e findo o prazo os mesmos tornam-se públicos:</a:t>
            </a:r>
          </a:p>
          <a:p>
            <a:pPr algn="just"/>
            <a:endParaRPr lang="pt-BR" sz="2000" b="1" dirty="0" smtClean="0">
              <a:cs typeface="Arial" charset="0"/>
            </a:endParaRPr>
          </a:p>
          <a:p>
            <a:pPr marL="457200" indent="-457200" algn="just">
              <a:buAutoNum type="arabicParenR"/>
            </a:pPr>
            <a:r>
              <a:rPr lang="pt-BR" sz="2000" dirty="0" smtClean="0">
                <a:cs typeface="Arial" charset="0"/>
              </a:rPr>
              <a:t>Dados exclusivos adquiridos por empresas proprietárias de blocos de concessão, cessão onerosa ou partilha de produção e;</a:t>
            </a:r>
          </a:p>
          <a:p>
            <a:pPr marL="457200" indent="-457200" algn="just">
              <a:buAutoNum type="arabicParenR"/>
            </a:pPr>
            <a:r>
              <a:rPr lang="pt-BR" sz="2000" dirty="0" smtClean="0">
                <a:cs typeface="Arial" charset="0"/>
              </a:rPr>
              <a:t>Dados não exclusivos adquiridos por Empresas de Aquisição de Dados. </a:t>
            </a:r>
          </a:p>
          <a:p>
            <a:pPr marL="457200" indent="-457200" algn="just">
              <a:buAutoNum type="arabicParenR"/>
            </a:pPr>
            <a:endParaRPr lang="pt-BR" sz="2000" dirty="0">
              <a:cs typeface="Arial" charset="0"/>
            </a:endParaRPr>
          </a:p>
          <a:p>
            <a:pPr marL="457200" indent="-457200" algn="just"/>
            <a:endParaRPr lang="pt-BR" sz="2000" dirty="0" smtClean="0">
              <a:cs typeface="Arial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395288" y="2420938"/>
            <a:ext cx="8537575" cy="10795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395288" y="3644900"/>
            <a:ext cx="8537575" cy="28797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8439" name="Text Box 2"/>
          <p:cNvSpPr txBox="1">
            <a:spLocks noChangeArrowheads="1"/>
          </p:cNvSpPr>
          <p:nvPr/>
        </p:nvSpPr>
        <p:spPr bwMode="auto">
          <a:xfrm>
            <a:off x="2786063" y="357188"/>
            <a:ext cx="6000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b="1">
                <a:cs typeface="Arial" charset="0"/>
              </a:rPr>
              <a:t>Confidencialidade dos dados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2555875" y="44450"/>
            <a:ext cx="63357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en-US" sz="2400" b="1">
              <a:solidFill>
                <a:srgbClr val="000066"/>
              </a:solidFill>
            </a:endParaRPr>
          </a:p>
        </p:txBody>
      </p:sp>
      <p:sp>
        <p:nvSpPr>
          <p:cNvPr id="87" name="Rectangle 5"/>
          <p:cNvSpPr>
            <a:spLocks noChangeArrowheads="1"/>
          </p:cNvSpPr>
          <p:nvPr/>
        </p:nvSpPr>
        <p:spPr bwMode="auto">
          <a:xfrm>
            <a:off x="3078163" y="115888"/>
            <a:ext cx="5094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pt-BR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60" name="Text Box 2"/>
          <p:cNvSpPr txBox="1">
            <a:spLocks noChangeArrowheads="1"/>
          </p:cNvSpPr>
          <p:nvPr/>
        </p:nvSpPr>
        <p:spPr bwMode="auto">
          <a:xfrm>
            <a:off x="2339752" y="170637"/>
            <a:ext cx="65518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cs typeface="Arial" charset="0"/>
              </a:rPr>
              <a:t>Disponibilização</a:t>
            </a:r>
            <a:r>
              <a:rPr lang="en-US" sz="2800" b="1" dirty="0">
                <a:cs typeface="Arial" charset="0"/>
              </a:rPr>
              <a:t> de Dados </a:t>
            </a:r>
            <a:r>
              <a:rPr lang="en-US" sz="2800" b="1" dirty="0" err="1" smtClean="0">
                <a:cs typeface="Arial" charset="0"/>
              </a:rPr>
              <a:t>Públicos</a:t>
            </a:r>
            <a:r>
              <a:rPr lang="en-US" sz="2800" b="1" dirty="0" smtClean="0">
                <a:cs typeface="Arial" charset="0"/>
              </a:rPr>
              <a:t> </a:t>
            </a:r>
            <a:r>
              <a:rPr lang="en-US" sz="2800" b="1" i="1" dirty="0" smtClean="0">
                <a:solidFill>
                  <a:schemeClr val="bg1"/>
                </a:solidFill>
                <a:cs typeface="Arial" charset="0"/>
              </a:rPr>
              <a:t>USUÁRIOS</a:t>
            </a:r>
            <a:endParaRPr lang="en-US" sz="2800" b="1" dirty="0">
              <a:cs typeface="Arial" charset="0"/>
            </a:endParaRPr>
          </a:p>
        </p:txBody>
      </p:sp>
      <p:graphicFrame>
        <p:nvGraphicFramePr>
          <p:cNvPr id="10" name="Diagrama 9"/>
          <p:cNvGraphicFramePr/>
          <p:nvPr/>
        </p:nvGraphicFramePr>
        <p:xfrm>
          <a:off x="357158" y="3527137"/>
          <a:ext cx="8429684" cy="2062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323850" y="1916113"/>
            <a:ext cx="8462963" cy="1008062"/>
          </a:xfrm>
          <a:prstGeom prst="roundRect">
            <a:avLst>
              <a:gd name="adj" fmla="val 16667"/>
            </a:avLst>
          </a:prstGeom>
          <a:solidFill>
            <a:schemeClr val="accent5">
              <a:lumMod val="50000"/>
              <a:alpha val="41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pt-BR" sz="1400" b="1" dirty="0"/>
              <a:t>Art.1º</a:t>
            </a:r>
            <a:r>
              <a:rPr lang="pt-BR" sz="1400" dirty="0"/>
              <a:t>. Fica regulamentado, através da presente Portaria, o acesso aos dados e informações sobre as </a:t>
            </a:r>
          </a:p>
          <a:p>
            <a:pPr>
              <a:defRPr/>
            </a:pPr>
            <a:r>
              <a:rPr lang="pt-BR" sz="1400" dirty="0"/>
              <a:t>bacias sedimentares brasileiras que compõem o acervo da ANP e as atividades de reprocessamento e</a:t>
            </a:r>
          </a:p>
          <a:p>
            <a:pPr>
              <a:defRPr/>
            </a:pPr>
            <a:r>
              <a:rPr lang="pt-BR" sz="1400" dirty="0"/>
              <a:t> de interpretação desses dados e informações, </a:t>
            </a:r>
            <a:r>
              <a:rPr lang="pt-BR" sz="14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que serão exercidas por pessoas físicas residentes </a:t>
            </a:r>
          </a:p>
          <a:p>
            <a:pPr>
              <a:defRPr/>
            </a:pPr>
            <a:r>
              <a:rPr lang="pt-BR" sz="14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 Brasil e pessoas jurídicas constituídas sob as leis brasileiras</a:t>
            </a:r>
            <a:r>
              <a:rPr lang="pt-BR" sz="1400" dirty="0"/>
              <a:t>, com sede e administração no País.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323850" y="6021388"/>
            <a:ext cx="8462963" cy="50482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ANP PODE ACESSAR TODOS OS DADOS A QUALQUER MOMENTO</a:t>
            </a:r>
          </a:p>
        </p:txBody>
      </p:sp>
      <p:pic>
        <p:nvPicPr>
          <p:cNvPr id="11274" name="Picture 10" descr="http://www.lrionline.com/wp-content/uploads/mem.jpg"/>
          <p:cNvPicPr>
            <a:picLocks noChangeAspect="1" noChangeArrowheads="1"/>
          </p:cNvPicPr>
          <p:nvPr/>
        </p:nvPicPr>
        <p:blipFill>
          <a:blip r:embed="rId7" cstate="screen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33948" y="4387422"/>
            <a:ext cx="1689779" cy="1057802"/>
          </a:xfrm>
          <a:prstGeom prst="rect">
            <a:avLst/>
          </a:prstGeom>
          <a:noFill/>
        </p:spPr>
      </p:pic>
      <p:pic>
        <p:nvPicPr>
          <p:cNvPr id="11276" name="Picture 12" descr="http://www.shecenter.com/images/bell.jpg"/>
          <p:cNvPicPr>
            <a:picLocks noChangeAspect="1" noChangeArrowheads="1"/>
          </p:cNvPicPr>
          <p:nvPr/>
        </p:nvPicPr>
        <p:blipFill>
          <a:blip r:embed="rId8" cstate="screen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627784" y="4365104"/>
            <a:ext cx="1656085" cy="1104057"/>
          </a:xfrm>
          <a:prstGeom prst="rect">
            <a:avLst/>
          </a:prstGeom>
          <a:noFill/>
        </p:spPr>
      </p:pic>
      <p:pic>
        <p:nvPicPr>
          <p:cNvPr id="11278" name="Picture 14" descr="http://foss.bg/wp-content/uploads/2012/08/graduation_thinker_lumaxart.jpg"/>
          <p:cNvPicPr>
            <a:picLocks noChangeAspect="1" noChangeArrowheads="1"/>
          </p:cNvPicPr>
          <p:nvPr/>
        </p:nvPicPr>
        <p:blipFill>
          <a:blip r:embed="rId9" cstate="screen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04048" y="4344839"/>
            <a:ext cx="1172393" cy="1172393"/>
          </a:xfrm>
          <a:prstGeom prst="rect">
            <a:avLst/>
          </a:prstGeom>
          <a:noFill/>
        </p:spPr>
      </p:pic>
      <p:pic>
        <p:nvPicPr>
          <p:cNvPr id="14" name="Imagem 13" descr="logoANP_v.jpg"/>
          <p:cNvPicPr>
            <a:picLocks noChangeAspect="1"/>
          </p:cNvPicPr>
          <p:nvPr/>
        </p:nvPicPr>
        <p:blipFill>
          <a:blip r:embed="rId10" cstate="screen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88826" y="4343156"/>
            <a:ext cx="737108" cy="1174076"/>
          </a:xfrm>
          <a:prstGeom prst="rect">
            <a:avLst/>
          </a:prstGeom>
        </p:spPr>
      </p:pic>
      <p:cxnSp>
        <p:nvCxnSpPr>
          <p:cNvPr id="16" name="Conector reto 15"/>
          <p:cNvCxnSpPr>
            <a:stCxn id="12" idx="2"/>
          </p:cNvCxnSpPr>
          <p:nvPr/>
        </p:nvCxnSpPr>
        <p:spPr>
          <a:xfrm>
            <a:off x="4556125" y="2924175"/>
            <a:ext cx="0" cy="288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1187450" y="3213100"/>
            <a:ext cx="66976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1187450" y="3213100"/>
            <a:ext cx="0" cy="314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492500" y="3213100"/>
            <a:ext cx="0" cy="314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5651500" y="3213100"/>
            <a:ext cx="0" cy="314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7885113" y="3213100"/>
            <a:ext cx="0" cy="314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4" name="CaixaDeTexto 4"/>
          <p:cNvSpPr txBox="1">
            <a:spLocks noChangeArrowheads="1"/>
          </p:cNvSpPr>
          <p:nvPr/>
        </p:nvSpPr>
        <p:spPr bwMode="auto">
          <a:xfrm>
            <a:off x="2051050" y="1516063"/>
            <a:ext cx="5572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cs typeface="Arial" charset="0"/>
              </a:rPr>
              <a:t>Portaria ANP n°114/2000</a:t>
            </a:r>
            <a:endParaRPr lang="en-US" sz="2000" b="1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1876425"/>
            <a:ext cx="36004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627784" y="170657"/>
            <a:ext cx="63579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cs typeface="Arial" charset="0"/>
              </a:rPr>
              <a:t>Disponibilização</a:t>
            </a:r>
            <a:r>
              <a:rPr lang="en-US" sz="2800" b="1" dirty="0">
                <a:cs typeface="Arial" charset="0"/>
              </a:rPr>
              <a:t> de </a:t>
            </a:r>
            <a:r>
              <a:rPr lang="en-US" sz="2800" b="1" dirty="0" smtClean="0">
                <a:cs typeface="Arial" charset="0"/>
              </a:rPr>
              <a:t>Dados </a:t>
            </a:r>
            <a:r>
              <a:rPr lang="en-US" sz="2800" b="1" dirty="0" err="1" smtClean="0">
                <a:cs typeface="Arial" charset="0"/>
              </a:rPr>
              <a:t>Públicos</a:t>
            </a:r>
            <a:r>
              <a:rPr lang="en-US" sz="2800" b="1" dirty="0" smtClean="0">
                <a:cs typeface="Arial" charset="0"/>
              </a:rPr>
              <a:t>   </a:t>
            </a:r>
            <a:r>
              <a:rPr lang="en-US" sz="2800" b="1" i="1" dirty="0">
                <a:solidFill>
                  <a:schemeClr val="bg1"/>
                </a:solidFill>
                <a:cs typeface="Arial" charset="0"/>
              </a:rPr>
              <a:t>COMO DISPONIBILIZA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upo 52"/>
          <p:cNvGrpSpPr>
            <a:grpSpLocks/>
          </p:cNvGrpSpPr>
          <p:nvPr/>
        </p:nvGrpSpPr>
        <p:grpSpPr bwMode="auto">
          <a:xfrm>
            <a:off x="592138" y="1484313"/>
            <a:ext cx="7796212" cy="4735512"/>
            <a:chOff x="0" y="0"/>
            <a:chExt cx="7162800" cy="6610350"/>
          </a:xfrm>
        </p:grpSpPr>
        <p:sp>
          <p:nvSpPr>
            <p:cNvPr id="54" name="Retângulo 53"/>
            <p:cNvSpPr/>
            <p:nvPr/>
          </p:nvSpPr>
          <p:spPr>
            <a:xfrm>
              <a:off x="0" y="0"/>
              <a:ext cx="7162800" cy="661035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79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  <a:alpha val="5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pt-BR"/>
            </a:p>
          </p:txBody>
        </p:sp>
        <p:pic>
          <p:nvPicPr>
            <p:cNvPr id="2151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92952" y="83617"/>
              <a:ext cx="1246546" cy="5781676"/>
            </a:xfrm>
            <a:prstGeom prst="rect">
              <a:avLst/>
            </a:prstGeom>
            <a:noFill/>
            <a:ln w="1">
              <a:noFill/>
              <a:miter lim="800000"/>
              <a:headEnd/>
              <a:tailEnd/>
            </a:ln>
          </p:spPr>
        </p:pic>
        <p:pic>
          <p:nvPicPr>
            <p:cNvPr id="2151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6467" y="95249"/>
              <a:ext cx="1435404" cy="6467475"/>
            </a:xfrm>
            <a:prstGeom prst="rect">
              <a:avLst/>
            </a:prstGeom>
            <a:noFill/>
            <a:ln w="1">
              <a:noFill/>
              <a:miter lim="800000"/>
              <a:headEnd/>
              <a:tailEnd/>
            </a:ln>
          </p:spPr>
        </p:pic>
        <p:pic>
          <p:nvPicPr>
            <p:cNvPr id="2151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99171" y="85725"/>
              <a:ext cx="1334704" cy="6477000"/>
            </a:xfrm>
            <a:prstGeom prst="rect">
              <a:avLst/>
            </a:prstGeom>
            <a:noFill/>
            <a:ln w="1">
              <a:noFill/>
              <a:miter lim="800000"/>
              <a:headEnd/>
              <a:tailEnd/>
            </a:ln>
          </p:spPr>
        </p:pic>
        <p:pic>
          <p:nvPicPr>
            <p:cNvPr id="21518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48394" y="85725"/>
              <a:ext cx="1228505" cy="6457950"/>
            </a:xfrm>
            <a:prstGeom prst="rect">
              <a:avLst/>
            </a:prstGeom>
            <a:noFill/>
            <a:ln w="1">
              <a:noFill/>
              <a:miter lim="800000"/>
              <a:headEnd/>
              <a:tailEnd/>
            </a:ln>
          </p:spPr>
        </p:pic>
        <p:pic>
          <p:nvPicPr>
            <p:cNvPr id="21519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4995" y="103292"/>
              <a:ext cx="1230722" cy="6467474"/>
            </a:xfrm>
            <a:prstGeom prst="rect">
              <a:avLst/>
            </a:prstGeom>
            <a:noFill/>
            <a:ln w="1">
              <a:noFill/>
              <a:miter lim="800000"/>
              <a:headEnd/>
              <a:tailEnd/>
            </a:ln>
          </p:spPr>
        </p:pic>
      </p:grpSp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323850" y="6265863"/>
            <a:ext cx="8462963" cy="358775"/>
          </a:xfrm>
          <a:prstGeom prst="roundRect">
            <a:avLst>
              <a:gd name="adj" fmla="val 16667"/>
            </a:avLst>
          </a:prstGeom>
          <a:solidFill>
            <a:schemeClr val="accent5">
              <a:lumMod val="50000"/>
              <a:alpha val="41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2555875" y="44450"/>
            <a:ext cx="63357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en-US" sz="2400" b="1">
              <a:solidFill>
                <a:srgbClr val="000066"/>
              </a:solidFill>
            </a:endParaRPr>
          </a:p>
        </p:txBody>
      </p:sp>
      <p:sp>
        <p:nvSpPr>
          <p:cNvPr id="2" name="Rectangle 32"/>
          <p:cNvSpPr>
            <a:spLocks noGrp="1" noChangeArrowheads="1"/>
          </p:cNvSpPr>
          <p:nvPr>
            <p:ph type="body" idx="4294967295"/>
          </p:nvPr>
        </p:nvSpPr>
        <p:spPr>
          <a:xfrm>
            <a:off x="358775" y="6265863"/>
            <a:ext cx="8785225" cy="6191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Empresas Associadas: </a:t>
            </a:r>
            <a:r>
              <a:rPr lang="pt-BR" sz="2000" dirty="0" smtClean="0"/>
              <a:t>44 empresas </a:t>
            </a:r>
          </a:p>
        </p:txBody>
      </p:sp>
      <p:sp>
        <p:nvSpPr>
          <p:cNvPr id="21510" name="Text Box 2"/>
          <p:cNvSpPr txBox="1">
            <a:spLocks noChangeArrowheads="1"/>
          </p:cNvSpPr>
          <p:nvPr/>
        </p:nvSpPr>
        <p:spPr bwMode="auto">
          <a:xfrm>
            <a:off x="2786063" y="170637"/>
            <a:ext cx="60007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cs typeface="Arial" charset="0"/>
              </a:rPr>
              <a:t>Disponibilização</a:t>
            </a:r>
            <a:r>
              <a:rPr lang="en-US" sz="2800" b="1" dirty="0">
                <a:cs typeface="Arial" charset="0"/>
              </a:rPr>
              <a:t> de </a:t>
            </a:r>
            <a:r>
              <a:rPr lang="en-US" sz="2800" b="1" dirty="0" smtClean="0">
                <a:cs typeface="Arial" charset="0"/>
              </a:rPr>
              <a:t>Dados </a:t>
            </a:r>
            <a:r>
              <a:rPr lang="en-US" sz="2800" b="1" i="1" dirty="0" smtClean="0">
                <a:solidFill>
                  <a:schemeClr val="bg1"/>
                </a:solidFill>
                <a:cs typeface="Arial" charset="0"/>
              </a:rPr>
              <a:t>EMPRESAS </a:t>
            </a:r>
            <a:r>
              <a:rPr lang="en-US" sz="2800" b="1" i="1" dirty="0">
                <a:solidFill>
                  <a:schemeClr val="bg1"/>
                </a:solidFill>
                <a:cs typeface="Arial" charset="0"/>
              </a:rPr>
              <a:t>ASSOCIADAS</a:t>
            </a:r>
          </a:p>
        </p:txBody>
      </p:sp>
      <p:pic>
        <p:nvPicPr>
          <p:cNvPr id="21511" name="Imagem 25" descr="01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24413" y="4221163"/>
            <a:ext cx="43195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699792" y="170657"/>
            <a:ext cx="63579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cs typeface="Arial" charset="0"/>
              </a:rPr>
              <a:t>Disponibilização de Dados Públicos </a:t>
            </a:r>
            <a:r>
              <a:rPr lang="en-US" sz="2800" b="1" i="1" dirty="0" smtClean="0">
                <a:solidFill>
                  <a:schemeClr val="bg1"/>
                </a:solidFill>
                <a:cs typeface="Arial" charset="0"/>
              </a:rPr>
              <a:t>DADOS </a:t>
            </a:r>
            <a:r>
              <a:rPr lang="en-US" sz="2800" b="1" i="1" dirty="0">
                <a:solidFill>
                  <a:schemeClr val="bg1"/>
                </a:solidFill>
                <a:cs typeface="Arial" charset="0"/>
              </a:rPr>
              <a:t>ENTREGUES</a:t>
            </a:r>
          </a:p>
        </p:txBody>
      </p:sp>
      <p:grpSp>
        <p:nvGrpSpPr>
          <p:cNvPr id="2" name="Grupo 4"/>
          <p:cNvGrpSpPr/>
          <p:nvPr/>
        </p:nvGrpSpPr>
        <p:grpSpPr>
          <a:xfrm>
            <a:off x="398805" y="3452807"/>
            <a:ext cx="2012955" cy="517958"/>
            <a:chOff x="1789294" y="253"/>
            <a:chExt cx="2012955" cy="517958"/>
          </a:xfrm>
          <a:scene3d>
            <a:camera prst="orthographicFront"/>
            <a:lightRig rig="flat" dir="t"/>
          </a:scene3d>
        </p:grpSpPr>
        <p:sp>
          <p:nvSpPr>
            <p:cNvPr id="6" name="Retângulo de cantos arredondados 5"/>
            <p:cNvSpPr/>
            <p:nvPr/>
          </p:nvSpPr>
          <p:spPr>
            <a:xfrm>
              <a:off x="1789294" y="253"/>
              <a:ext cx="2012955" cy="517958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etângulo 6"/>
            <p:cNvSpPr/>
            <p:nvPr/>
          </p:nvSpPr>
          <p:spPr>
            <a:xfrm>
              <a:off x="1814579" y="25538"/>
              <a:ext cx="1962385" cy="467388"/>
            </a:xfrm>
            <a:prstGeom prst="ellipse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57150" tIns="28575" rIns="57150" bIns="28575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500" dirty="0">
                  <a:latin typeface="Arial"/>
                </a:rPr>
                <a:t>SÍSMICA PÓS-STACK</a:t>
              </a:r>
            </a:p>
          </p:txBody>
        </p:sp>
      </p:grpSp>
      <p:grpSp>
        <p:nvGrpSpPr>
          <p:cNvPr id="3" name="Grupo 8"/>
          <p:cNvGrpSpPr/>
          <p:nvPr/>
        </p:nvGrpSpPr>
        <p:grpSpPr>
          <a:xfrm>
            <a:off x="398805" y="4313799"/>
            <a:ext cx="2012955" cy="517958"/>
            <a:chOff x="1789294" y="1242643"/>
            <a:chExt cx="2012955" cy="517958"/>
          </a:xfrm>
          <a:scene3d>
            <a:camera prst="orthographicFront"/>
            <a:lightRig rig="flat" dir="t"/>
          </a:scene3d>
        </p:grpSpPr>
        <p:sp>
          <p:nvSpPr>
            <p:cNvPr id="16" name="Retângulo de cantos arredondados 15"/>
            <p:cNvSpPr/>
            <p:nvPr/>
          </p:nvSpPr>
          <p:spPr>
            <a:xfrm>
              <a:off x="1789294" y="1242643"/>
              <a:ext cx="2012955" cy="517958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7" name="Retângulo 16"/>
            <p:cNvSpPr/>
            <p:nvPr/>
          </p:nvSpPr>
          <p:spPr>
            <a:xfrm>
              <a:off x="1814579" y="1267928"/>
              <a:ext cx="1962385" cy="467388"/>
            </a:xfrm>
            <a:prstGeom prst="ellipse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57150" tIns="28575" rIns="57150" bIns="28575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500" dirty="0">
                  <a:latin typeface="Arial"/>
                </a:rPr>
                <a:t>PERFIL DE POÇO</a:t>
              </a:r>
            </a:p>
          </p:txBody>
        </p:sp>
      </p:grpSp>
      <p:grpSp>
        <p:nvGrpSpPr>
          <p:cNvPr id="4" name="Grupo 9"/>
          <p:cNvGrpSpPr/>
          <p:nvPr/>
        </p:nvGrpSpPr>
        <p:grpSpPr>
          <a:xfrm>
            <a:off x="323528" y="5167097"/>
            <a:ext cx="2012955" cy="517958"/>
            <a:chOff x="1789294" y="1863838"/>
            <a:chExt cx="2012955" cy="517958"/>
          </a:xfrm>
          <a:scene3d>
            <a:camera prst="orthographicFront"/>
            <a:lightRig rig="flat" dir="t"/>
          </a:scene3d>
        </p:grpSpPr>
        <p:sp>
          <p:nvSpPr>
            <p:cNvPr id="14" name="Retângulo de cantos arredondados 13"/>
            <p:cNvSpPr/>
            <p:nvPr/>
          </p:nvSpPr>
          <p:spPr>
            <a:xfrm>
              <a:off x="1789294" y="1863838"/>
              <a:ext cx="2012955" cy="517958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5" name="Retângulo 14"/>
            <p:cNvSpPr/>
            <p:nvPr/>
          </p:nvSpPr>
          <p:spPr>
            <a:xfrm>
              <a:off x="1814579" y="1889123"/>
              <a:ext cx="1962385" cy="467388"/>
            </a:xfrm>
            <a:prstGeom prst="ellipse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64770" tIns="32385" rIns="64770" bIns="32385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700" dirty="0">
                  <a:latin typeface="Arial"/>
                </a:rPr>
                <a:t>PASTA DE POÇO</a:t>
              </a:r>
            </a:p>
          </p:txBody>
        </p:sp>
      </p:grpSp>
      <p:grpSp>
        <p:nvGrpSpPr>
          <p:cNvPr id="5" name="Grupo 10"/>
          <p:cNvGrpSpPr/>
          <p:nvPr/>
        </p:nvGrpSpPr>
        <p:grpSpPr>
          <a:xfrm>
            <a:off x="326797" y="5959185"/>
            <a:ext cx="2012955" cy="517958"/>
            <a:chOff x="1789294" y="2485034"/>
            <a:chExt cx="2012955" cy="517958"/>
          </a:xfrm>
          <a:scene3d>
            <a:camera prst="orthographicFront"/>
            <a:lightRig rig="flat" dir="t"/>
          </a:scene3d>
        </p:grpSpPr>
        <p:sp>
          <p:nvSpPr>
            <p:cNvPr id="12" name="Retângulo de cantos arredondados 11"/>
            <p:cNvSpPr/>
            <p:nvPr/>
          </p:nvSpPr>
          <p:spPr>
            <a:xfrm>
              <a:off x="1789294" y="2485034"/>
              <a:ext cx="2012955" cy="517958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Retângulo 12"/>
            <p:cNvSpPr/>
            <p:nvPr/>
          </p:nvSpPr>
          <p:spPr>
            <a:xfrm>
              <a:off x="1814579" y="2510319"/>
              <a:ext cx="1962385" cy="467388"/>
            </a:xfrm>
            <a:prstGeom prst="ellipse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57150" tIns="28575" rIns="57150" bIns="28575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200" dirty="0">
                  <a:latin typeface="Arial"/>
                </a:rPr>
                <a:t>PROGRAMAS NÃO-SÍSMICOS</a:t>
              </a:r>
            </a:p>
          </p:txBody>
        </p:sp>
      </p:grpSp>
      <p:pic>
        <p:nvPicPr>
          <p:cNvPr id="26" name="Imagem 2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844675"/>
            <a:ext cx="6875462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upo 7"/>
          <p:cNvGrpSpPr/>
          <p:nvPr/>
        </p:nvGrpSpPr>
        <p:grpSpPr>
          <a:xfrm>
            <a:off x="395536" y="2695018"/>
            <a:ext cx="2012955" cy="517958"/>
            <a:chOff x="1789294" y="621448"/>
            <a:chExt cx="2012955" cy="517958"/>
          </a:xfrm>
          <a:scene3d>
            <a:camera prst="orthographicFront"/>
            <a:lightRig rig="flat" dir="t"/>
          </a:scene3d>
        </p:grpSpPr>
        <p:sp>
          <p:nvSpPr>
            <p:cNvPr id="18" name="Retângulo de cantos arredondados 17"/>
            <p:cNvSpPr/>
            <p:nvPr/>
          </p:nvSpPr>
          <p:spPr>
            <a:xfrm>
              <a:off x="1789294" y="621448"/>
              <a:ext cx="2012955" cy="517958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9" name="Retângulo 18"/>
            <p:cNvSpPr/>
            <p:nvPr/>
          </p:nvSpPr>
          <p:spPr>
            <a:xfrm>
              <a:off x="1814579" y="646733"/>
              <a:ext cx="1962385" cy="467388"/>
            </a:xfrm>
            <a:prstGeom prst="ellipse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57150" tIns="28575" rIns="57150" bIns="28575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500" dirty="0">
                  <a:latin typeface="Arial"/>
                </a:rPr>
                <a:t>SÍSMICA PRÉ-STACK</a:t>
              </a:r>
            </a:p>
          </p:txBody>
        </p:sp>
      </p:grpSp>
      <p:sp>
        <p:nvSpPr>
          <p:cNvPr id="22537" name="CaixaDeTexto 6"/>
          <p:cNvSpPr txBox="1">
            <a:spLocks noChangeArrowheads="1"/>
          </p:cNvSpPr>
          <p:nvPr/>
        </p:nvSpPr>
        <p:spPr bwMode="auto">
          <a:xfrm>
            <a:off x="107504" y="1412776"/>
            <a:ext cx="90065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dirty="0"/>
              <a:t> Em 2012 o BDEP operou 462 solicitações de dados (10% da ANP – cliente interno</a:t>
            </a:r>
            <a:r>
              <a:rPr lang="pt-BR" dirty="0" smtClean="0"/>
              <a:t>)</a:t>
            </a:r>
            <a:endParaRPr lang="pt-BR" dirty="0"/>
          </a:p>
          <a:p>
            <a:endParaRPr lang="pt-BR" dirty="0"/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7150" y="3068638"/>
            <a:ext cx="6583363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7150" y="5805488"/>
            <a:ext cx="6223000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7775" y="4587875"/>
            <a:ext cx="630237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89213" y="3860800"/>
            <a:ext cx="6303962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2406948" y="6641437"/>
            <a:ext cx="6557540" cy="216563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cxnSp>
        <p:nvCxnSpPr>
          <p:cNvPr id="36" name="Conector reto 35"/>
          <p:cNvCxnSpPr/>
          <p:nvPr/>
        </p:nvCxnSpPr>
        <p:spPr>
          <a:xfrm>
            <a:off x="5724525" y="2325688"/>
            <a:ext cx="0" cy="4271962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  <a:alpha val="37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>
            <a:off x="2771775" y="2325688"/>
            <a:ext cx="0" cy="4271962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  <a:alpha val="37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>
            <a:off x="8675688" y="2349500"/>
            <a:ext cx="0" cy="4271963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  <a:alpha val="37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FPSO+2.jpg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-108520" y="1476962"/>
            <a:ext cx="9324528" cy="5192398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23528" y="5094312"/>
            <a:ext cx="864096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2400" b="1" dirty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</a:rPr>
              <a:t>ASPECTOS GERAIS</a:t>
            </a:r>
            <a:endParaRPr lang="pt-BR" sz="2400" b="1" dirty="0"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riângulo retângulo 4"/>
          <p:cNvSpPr/>
          <p:nvPr/>
        </p:nvSpPr>
        <p:spPr>
          <a:xfrm rot="5400000">
            <a:off x="391625" y="976817"/>
            <a:ext cx="2744126" cy="3744416"/>
          </a:xfrm>
          <a:prstGeom prst="rtTriangle">
            <a:avLst/>
          </a:prstGeom>
          <a:gradFill>
            <a:gsLst>
              <a:gs pos="0">
                <a:srgbClr val="FFFF00">
                  <a:alpha val="22000"/>
                </a:srgbClr>
              </a:gs>
              <a:gs pos="18000">
                <a:srgbClr val="E3E307">
                  <a:alpha val="49000"/>
                </a:srgbClr>
              </a:gs>
              <a:gs pos="98000">
                <a:srgbClr val="FFC000">
                  <a:alpha val="71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5496" y="1484784"/>
            <a:ext cx="2101176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9600" b="1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1.1</a:t>
            </a:r>
          </a:p>
        </p:txBody>
      </p:sp>
      <p:pic>
        <p:nvPicPr>
          <p:cNvPr id="5128" name="Imagem 8" descr="Untitled-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6229350"/>
            <a:ext cx="5148262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/>
          <p:cNvPicPr>
            <a:picLocks noChangeAspect="1" noChangeArrowheads="1"/>
          </p:cNvPicPr>
          <p:nvPr/>
        </p:nvPicPr>
        <p:blipFill>
          <a:blip r:embed="rId3" cstate="print">
            <a:lum bright="20000" contrast="40000"/>
          </a:blip>
          <a:srcRect/>
          <a:stretch>
            <a:fillRect/>
          </a:stretch>
        </p:blipFill>
        <p:spPr bwMode="auto">
          <a:xfrm>
            <a:off x="2195513" y="2492375"/>
            <a:ext cx="2898775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3" y="3068638"/>
            <a:ext cx="10096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Seta para baixo 30"/>
          <p:cNvSpPr/>
          <p:nvPr/>
        </p:nvSpPr>
        <p:spPr>
          <a:xfrm rot="16200000">
            <a:off x="1677988" y="3055937"/>
            <a:ext cx="217488" cy="817563"/>
          </a:xfrm>
          <a:prstGeom prst="down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3" name="Seta para cima 32"/>
          <p:cNvSpPr/>
          <p:nvPr/>
        </p:nvSpPr>
        <p:spPr>
          <a:xfrm rot="3503329">
            <a:off x="5213350" y="2689226"/>
            <a:ext cx="261937" cy="72866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4" name="Seta para cima 33"/>
          <p:cNvSpPr/>
          <p:nvPr/>
        </p:nvSpPr>
        <p:spPr>
          <a:xfrm rot="7051589">
            <a:off x="5257007" y="4118768"/>
            <a:ext cx="260350" cy="728663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6" name="Retângulo 35"/>
          <p:cNvSpPr/>
          <p:nvPr/>
        </p:nvSpPr>
        <p:spPr>
          <a:xfrm>
            <a:off x="2324100" y="2449513"/>
            <a:ext cx="2770188" cy="227488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3560" name="Retângulo 36"/>
          <p:cNvSpPr>
            <a:spLocks noChangeArrowheads="1"/>
          </p:cNvSpPr>
          <p:nvPr/>
        </p:nvSpPr>
        <p:spPr bwMode="auto">
          <a:xfrm>
            <a:off x="6372225" y="1484313"/>
            <a:ext cx="169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solidFill>
                  <a:srgbClr val="4F81BD"/>
                </a:solidFill>
              </a:rPr>
              <a:t>HD EXTERNO</a:t>
            </a:r>
          </a:p>
        </p:txBody>
      </p:sp>
      <p:sp>
        <p:nvSpPr>
          <p:cNvPr id="23561" name="Retângulo 37"/>
          <p:cNvSpPr>
            <a:spLocks noChangeArrowheads="1"/>
          </p:cNvSpPr>
          <p:nvPr/>
        </p:nvSpPr>
        <p:spPr bwMode="auto">
          <a:xfrm>
            <a:off x="6516688" y="4067175"/>
            <a:ext cx="696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solidFill>
                  <a:srgbClr val="4F81BD"/>
                </a:solidFill>
              </a:rPr>
              <a:t>eBID</a:t>
            </a:r>
          </a:p>
        </p:txBody>
      </p:sp>
      <p:sp>
        <p:nvSpPr>
          <p:cNvPr id="23562" name="Text Box 2"/>
          <p:cNvSpPr txBox="1">
            <a:spLocks noChangeArrowheads="1"/>
          </p:cNvSpPr>
          <p:nvPr/>
        </p:nvSpPr>
        <p:spPr bwMode="auto">
          <a:xfrm>
            <a:off x="2224293" y="188640"/>
            <a:ext cx="691970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cs typeface="Arial" charset="0"/>
              </a:rPr>
              <a:t>Disponibilização de Dados Públicos – </a:t>
            </a:r>
            <a:r>
              <a:rPr lang="en-US" sz="2800" b="1" i="1" dirty="0" smtClean="0">
                <a:solidFill>
                  <a:schemeClr val="bg1"/>
                </a:solidFill>
                <a:cs typeface="Arial" charset="0"/>
              </a:rPr>
              <a:t>PACOTE </a:t>
            </a:r>
            <a:r>
              <a:rPr lang="en-US" sz="2800" b="1" i="1" dirty="0">
                <a:solidFill>
                  <a:schemeClr val="bg1"/>
                </a:solidFill>
                <a:cs typeface="Arial" charset="0"/>
              </a:rPr>
              <a:t>DE DADOS</a:t>
            </a:r>
          </a:p>
        </p:txBody>
      </p:sp>
      <p:pic>
        <p:nvPicPr>
          <p:cNvPr id="23563" name="Picture 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53163" y="4365625"/>
            <a:ext cx="25336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tângulo 36"/>
          <p:cNvSpPr>
            <a:spLocks noChangeArrowheads="1"/>
          </p:cNvSpPr>
          <p:nvPr/>
        </p:nvSpPr>
        <p:spPr bwMode="auto">
          <a:xfrm>
            <a:off x="3132138" y="3213100"/>
            <a:ext cx="16970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Montagem e Organização do Pacote de Dados</a:t>
            </a:r>
          </a:p>
        </p:txBody>
      </p:sp>
      <p:pic>
        <p:nvPicPr>
          <p:cNvPr id="23565" name="Picture 23" descr="http://www.sonambulando.com/wp-content/uploads/2013/01/H-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53163" y="1854200"/>
            <a:ext cx="225742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AutoShape 7"/>
          <p:cNvSpPr>
            <a:spLocks noChangeArrowheads="1"/>
          </p:cNvSpPr>
          <p:nvPr/>
        </p:nvSpPr>
        <p:spPr bwMode="auto">
          <a:xfrm>
            <a:off x="285750" y="4766918"/>
            <a:ext cx="4543991" cy="1686418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  <a:effectLst>
            <a:softEdge rad="31750"/>
          </a:effectLst>
        </p:spPr>
        <p:txBody>
          <a:bodyPr wrap="none" anchor="ctr"/>
          <a:lstStyle/>
          <a:p>
            <a:pPr>
              <a:defRPr/>
            </a:pPr>
            <a:r>
              <a:rPr lang="pt-BR" sz="16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Os dados do Pacote de Dados das Rodadas de</a:t>
            </a:r>
          </a:p>
          <a:p>
            <a:pPr>
              <a:defRPr/>
            </a:pPr>
            <a:r>
              <a:rPr lang="pt-BR" sz="16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Licitação ficam armazenados no BDEP em </a:t>
            </a:r>
          </a:p>
          <a:p>
            <a:pPr>
              <a:defRPr/>
            </a:pPr>
            <a:r>
              <a:rPr lang="pt-BR" sz="16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servidor específico, com direitos de acesso</a:t>
            </a:r>
          </a:p>
          <a:p>
            <a:pPr>
              <a:defRPr/>
            </a:pPr>
            <a:r>
              <a:rPr lang="pt-BR" sz="16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restritos e monitorados mediante </a:t>
            </a:r>
            <a:r>
              <a:rPr lang="pt-BR" sz="16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logs</a:t>
            </a:r>
            <a:r>
              <a:rPr lang="pt-BR" sz="16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de </a:t>
            </a:r>
          </a:p>
          <a:p>
            <a:pPr>
              <a:defRPr/>
            </a:pPr>
            <a:r>
              <a:rPr lang="pt-BR" sz="16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acesso para auditoria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tângulo 36"/>
          <p:cNvSpPr>
            <a:spLocks noChangeArrowheads="1"/>
          </p:cNvSpPr>
          <p:nvPr/>
        </p:nvSpPr>
        <p:spPr bwMode="auto">
          <a:xfrm>
            <a:off x="1476375" y="4500860"/>
            <a:ext cx="16970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F81BD"/>
                </a:solidFill>
              </a:rPr>
              <a:t>HD EXTERNO</a:t>
            </a: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2786063" y="188640"/>
            <a:ext cx="60007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cs typeface="Arial" charset="0"/>
              </a:rPr>
              <a:t>Disponibilização de Dados – </a:t>
            </a:r>
            <a:r>
              <a:rPr lang="en-US" sz="2800" b="1" i="1" dirty="0" smtClean="0">
                <a:solidFill>
                  <a:schemeClr val="bg1"/>
                </a:solidFill>
                <a:cs typeface="Arial" charset="0"/>
              </a:rPr>
              <a:t>LIBRA</a:t>
            </a:r>
            <a:endParaRPr lang="en-US" sz="2800" b="1" i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24580" name="Picture 23" descr="http://www.sonambulando.com/wp-content/uploads/2013/01/H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4911749"/>
            <a:ext cx="2257425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AutoShape 7"/>
          <p:cNvSpPr>
            <a:spLocks noChangeArrowheads="1"/>
          </p:cNvSpPr>
          <p:nvPr/>
        </p:nvSpPr>
        <p:spPr bwMode="auto">
          <a:xfrm>
            <a:off x="285750" y="2750694"/>
            <a:ext cx="4543991" cy="1686418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  <a:effectLst>
            <a:softEdge rad="31750"/>
          </a:effectLst>
        </p:spPr>
        <p:txBody>
          <a:bodyPr wrap="none" anchor="ctr"/>
          <a:lstStyle/>
          <a:p>
            <a:pPr>
              <a:defRPr/>
            </a:pPr>
            <a:r>
              <a:rPr lang="pt-BR" sz="16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 disponibilização dos dados públicos </a:t>
            </a:r>
          </a:p>
          <a:p>
            <a:pPr>
              <a:defRPr/>
            </a:pPr>
            <a:r>
              <a:rPr lang="pt-BR" sz="16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existentes no Prospecto de Libra são </a:t>
            </a:r>
          </a:p>
          <a:p>
            <a:pPr>
              <a:defRPr/>
            </a:pPr>
            <a:r>
              <a:rPr lang="pt-BR" sz="16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fundamentais para agilizar e fomentar o </a:t>
            </a:r>
          </a:p>
          <a:p>
            <a:pPr>
              <a:defRPr/>
            </a:pPr>
            <a:r>
              <a:rPr lang="pt-BR" sz="16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processo de tomada de decisão de </a:t>
            </a:r>
          </a:p>
          <a:p>
            <a:pPr>
              <a:defRPr/>
            </a:pPr>
            <a:r>
              <a:rPr lang="pt-BR" sz="16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investimentos de potenciais participantes </a:t>
            </a:r>
          </a:p>
          <a:p>
            <a:pPr>
              <a:defRPr/>
            </a:pPr>
            <a:r>
              <a:rPr lang="pt-BR" sz="16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da </a:t>
            </a:r>
            <a:r>
              <a:rPr lang="pt-BR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Rodada</a:t>
            </a:r>
            <a:endParaRPr lang="pt-BR" sz="16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5408613" y="2522538"/>
            <a:ext cx="3133725" cy="39113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50"/>
              </a:spcAft>
              <a:defRPr/>
            </a:pPr>
            <a:r>
              <a:rPr lang="pt-BR" sz="1300" dirty="0">
                <a:latin typeface="Arial" pitchFamily="34" charset="0"/>
                <a:cs typeface="Arial" pitchFamily="34" charset="0"/>
              </a:rPr>
              <a:t>1) BG - 10/07/2013 </a:t>
            </a:r>
          </a:p>
          <a:p>
            <a:pPr>
              <a:spcAft>
                <a:spcPts val="50"/>
              </a:spcAft>
              <a:defRPr/>
            </a:pPr>
            <a:r>
              <a:rPr lang="pt-BR" sz="1300" dirty="0">
                <a:latin typeface="Arial" pitchFamily="34" charset="0"/>
                <a:cs typeface="Arial" pitchFamily="34" charset="0"/>
              </a:rPr>
              <a:t>2) BHP - 25/06/2013</a:t>
            </a:r>
          </a:p>
          <a:p>
            <a:pPr>
              <a:spcAft>
                <a:spcPts val="50"/>
              </a:spcAft>
              <a:defRPr/>
            </a:pPr>
            <a:r>
              <a:rPr lang="pt-BR" sz="1300" dirty="0">
                <a:latin typeface="Arial" pitchFamily="34" charset="0"/>
                <a:cs typeface="Arial" pitchFamily="34" charset="0"/>
              </a:rPr>
              <a:t>3) BP – 19/07/2013</a:t>
            </a:r>
          </a:p>
          <a:p>
            <a:pPr>
              <a:spcAft>
                <a:spcPts val="50"/>
              </a:spcAft>
              <a:defRPr/>
            </a:pPr>
            <a:r>
              <a:rPr lang="en-US" sz="1300" dirty="0">
                <a:latin typeface="Arial" pitchFamily="34" charset="0"/>
                <a:cs typeface="Arial" pitchFamily="34" charset="0"/>
              </a:rPr>
              <a:t>4) CGG - 23/08/2013</a:t>
            </a:r>
          </a:p>
          <a:p>
            <a:pPr>
              <a:spcAft>
                <a:spcPts val="50"/>
              </a:spcAft>
              <a:defRPr/>
            </a:pPr>
            <a:r>
              <a:rPr lang="pt-BR" sz="1300" dirty="0">
                <a:latin typeface="Arial" pitchFamily="34" charset="0"/>
                <a:cs typeface="Arial" pitchFamily="34" charset="0"/>
              </a:rPr>
              <a:t>5) CHEVRON – 01/07/2013</a:t>
            </a:r>
          </a:p>
          <a:p>
            <a:pPr>
              <a:spcAft>
                <a:spcPts val="50"/>
              </a:spcAft>
              <a:defRPr/>
            </a:pPr>
            <a:r>
              <a:rPr lang="pt-BR" sz="1300" dirty="0">
                <a:latin typeface="Arial" pitchFamily="34" charset="0"/>
                <a:cs typeface="Arial" pitchFamily="34" charset="0"/>
              </a:rPr>
              <a:t>6) ECOPETROL - 17/06/2013</a:t>
            </a:r>
          </a:p>
          <a:p>
            <a:pPr>
              <a:spcAft>
                <a:spcPts val="50"/>
              </a:spcAft>
              <a:defRPr/>
            </a:pPr>
            <a:r>
              <a:rPr lang="pt-BR" sz="1300" dirty="0">
                <a:latin typeface="Arial" pitchFamily="34" charset="0"/>
                <a:cs typeface="Arial" pitchFamily="34" charset="0"/>
              </a:rPr>
              <a:t>7) EXXONMOBIL - 01/07/2013</a:t>
            </a:r>
          </a:p>
          <a:p>
            <a:pPr>
              <a:spcAft>
                <a:spcPts val="50"/>
              </a:spcAft>
              <a:defRPr/>
            </a:pPr>
            <a:r>
              <a:rPr lang="pt-BR" sz="1300" dirty="0">
                <a:latin typeface="Arial" pitchFamily="34" charset="0"/>
                <a:cs typeface="Arial" pitchFamily="34" charset="0"/>
              </a:rPr>
              <a:t>8) INPEX - 18/01/2013</a:t>
            </a:r>
          </a:p>
          <a:p>
            <a:pPr>
              <a:spcAft>
                <a:spcPts val="50"/>
              </a:spcAft>
              <a:defRPr/>
            </a:pPr>
            <a:r>
              <a:rPr lang="pt-BR" sz="1300" dirty="0">
                <a:latin typeface="Arial" pitchFamily="34" charset="0"/>
                <a:cs typeface="Arial" pitchFamily="34" charset="0"/>
              </a:rPr>
              <a:t>9) MAERSK - 10/07/2013 </a:t>
            </a:r>
          </a:p>
          <a:p>
            <a:pPr>
              <a:spcAft>
                <a:spcPts val="50"/>
              </a:spcAft>
              <a:defRPr/>
            </a:pPr>
            <a:r>
              <a:rPr lang="pt-BR" sz="1300" dirty="0">
                <a:latin typeface="Arial" pitchFamily="34" charset="0"/>
                <a:cs typeface="Arial" pitchFamily="34" charset="0"/>
              </a:rPr>
              <a:t>10) REPSOL SINOPEC – 09/07/2013</a:t>
            </a:r>
          </a:p>
          <a:p>
            <a:pPr>
              <a:spcAft>
                <a:spcPts val="50"/>
              </a:spcAft>
              <a:defRPr/>
            </a:pPr>
            <a:r>
              <a:rPr lang="pt-BR" sz="1300" dirty="0">
                <a:latin typeface="Arial" pitchFamily="34" charset="0"/>
                <a:cs typeface="Arial" pitchFamily="34" charset="0"/>
              </a:rPr>
              <a:t>11) SHELL - 26/06/2013 </a:t>
            </a:r>
          </a:p>
          <a:p>
            <a:pPr>
              <a:spcAft>
                <a:spcPts val="50"/>
              </a:spcAft>
              <a:defRPr/>
            </a:pPr>
            <a:r>
              <a:rPr lang="en-US" sz="1300" dirty="0">
                <a:latin typeface="Arial" pitchFamily="34" charset="0"/>
                <a:cs typeface="Arial" pitchFamily="34" charset="0"/>
              </a:rPr>
              <a:t>12) SONANGOL - 05/07/2013</a:t>
            </a:r>
            <a:endParaRPr lang="pt-BR" sz="13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50"/>
              </a:spcAft>
              <a:defRPr/>
            </a:pPr>
            <a:r>
              <a:rPr lang="pt-BR" sz="1300" dirty="0">
                <a:latin typeface="Arial" pitchFamily="34" charset="0"/>
                <a:cs typeface="Arial" pitchFamily="34" charset="0"/>
              </a:rPr>
              <a:t>13) SPECTRUM GEO - 14/05/2013 </a:t>
            </a:r>
          </a:p>
          <a:p>
            <a:pPr>
              <a:spcAft>
                <a:spcPts val="50"/>
              </a:spcAft>
              <a:defRPr/>
            </a:pPr>
            <a:r>
              <a:rPr lang="pt-BR" sz="1300" dirty="0">
                <a:latin typeface="Arial" pitchFamily="34" charset="0"/>
                <a:cs typeface="Arial" pitchFamily="34" charset="0"/>
              </a:rPr>
              <a:t>14) STATOIL - 05/07/2013 </a:t>
            </a:r>
          </a:p>
          <a:p>
            <a:pPr>
              <a:spcAft>
                <a:spcPts val="50"/>
              </a:spcAft>
              <a:defRPr/>
            </a:pPr>
            <a:r>
              <a:rPr lang="pt-BR" sz="1300" dirty="0">
                <a:latin typeface="Arial" pitchFamily="34" charset="0"/>
                <a:cs typeface="Arial" pitchFamily="34" charset="0"/>
              </a:rPr>
              <a:t>15) WOODSIDE - 29/07/2013 </a:t>
            </a:r>
          </a:p>
          <a:p>
            <a:pPr>
              <a:spcAft>
                <a:spcPts val="50"/>
              </a:spcAft>
              <a:defRPr/>
            </a:pPr>
            <a:r>
              <a:rPr lang="en-US" sz="1300" dirty="0">
                <a:latin typeface="Arial" pitchFamily="34" charset="0"/>
                <a:cs typeface="Arial" pitchFamily="34" charset="0"/>
              </a:rPr>
              <a:t>16) GX TECHNOLOGY - 05/07/2013</a:t>
            </a:r>
            <a:endParaRPr lang="pt-BR" sz="13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50"/>
              </a:spcAft>
              <a:defRPr/>
            </a:pPr>
            <a:r>
              <a:rPr lang="pt-BR" sz="1300" dirty="0">
                <a:latin typeface="Arial" pitchFamily="34" charset="0"/>
                <a:cs typeface="Arial" pitchFamily="34" charset="0"/>
              </a:rPr>
              <a:t>17) PETROGAL - 18/07/2013</a:t>
            </a:r>
          </a:p>
          <a:p>
            <a:pPr>
              <a:spcAft>
                <a:spcPts val="50"/>
              </a:spcAft>
              <a:defRPr/>
            </a:pPr>
            <a:r>
              <a:rPr lang="pt-BR" sz="1300" dirty="0">
                <a:latin typeface="Arial" pitchFamily="34" charset="0"/>
                <a:cs typeface="Arial" pitchFamily="34" charset="0"/>
              </a:rPr>
              <a:t>18) ROSNEFT - 22/07/2013 </a:t>
            </a: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5364088" y="1598566"/>
            <a:ext cx="2636287" cy="923361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  <a:effectLst>
            <a:softEdge rad="31750"/>
          </a:effectLst>
        </p:spPr>
        <p:txBody>
          <a:bodyPr wrap="none" anchor="ctr"/>
          <a:lstStyle/>
          <a:p>
            <a:pPr>
              <a:defRPr/>
            </a:pPr>
            <a:r>
              <a:rPr lang="pt-BR" sz="16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Lista de Empresas </a:t>
            </a:r>
          </a:p>
          <a:p>
            <a:pPr>
              <a:defRPr/>
            </a:pPr>
            <a:r>
              <a:rPr lang="pt-BR" sz="16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que acessaram os dados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5076825" y="1844675"/>
            <a:ext cx="0" cy="4464050"/>
          </a:xfrm>
          <a:prstGeom prst="line">
            <a:avLst/>
          </a:prstGeom>
          <a:ln w="19050">
            <a:solidFill>
              <a:srgbClr val="4F81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316041" y="1527150"/>
            <a:ext cx="4543991" cy="1037754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  <a:effectLst>
            <a:softEdge rad="31750"/>
          </a:effectLst>
        </p:spPr>
        <p:txBody>
          <a:bodyPr wrap="none" anchor="ctr"/>
          <a:lstStyle/>
          <a:p>
            <a:pPr>
              <a:defRPr/>
            </a:pPr>
            <a:r>
              <a:rPr lang="pt-BR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Os dados do Prospecto </a:t>
            </a:r>
            <a:r>
              <a:rPr lang="pt-BR" sz="16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pt-BR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Libra são públicos</a:t>
            </a:r>
          </a:p>
          <a:p>
            <a:pPr>
              <a:defRPr/>
            </a:pPr>
            <a:r>
              <a:rPr lang="pt-BR" sz="16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e foram disponibilizados bem antes do anúncio</a:t>
            </a:r>
          </a:p>
          <a:p>
            <a:pPr>
              <a:defRPr/>
            </a:pPr>
            <a:r>
              <a:rPr lang="pt-BR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do “Leilão do </a:t>
            </a:r>
            <a:r>
              <a:rPr lang="pt-BR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prospecto de </a:t>
            </a:r>
            <a:r>
              <a:rPr lang="pt-BR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Libra”</a:t>
            </a:r>
          </a:p>
          <a:p>
            <a:pPr>
              <a:defRPr/>
            </a:pPr>
            <a:endParaRPr lang="pt-BR" sz="16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FPSO+2.jpg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-108520" y="1476962"/>
            <a:ext cx="9324528" cy="5192398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23528" y="5094312"/>
            <a:ext cx="864096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2400" b="1" dirty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</a:rPr>
              <a:t>SEGURANÇA DA INFORMAÇÃO</a:t>
            </a:r>
            <a:endParaRPr lang="pt-BR" sz="2400" b="1" dirty="0"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riângulo retângulo 4"/>
          <p:cNvSpPr/>
          <p:nvPr/>
        </p:nvSpPr>
        <p:spPr>
          <a:xfrm rot="5400000">
            <a:off x="391625" y="976817"/>
            <a:ext cx="2744126" cy="3744416"/>
          </a:xfrm>
          <a:prstGeom prst="rtTriangle">
            <a:avLst/>
          </a:prstGeom>
          <a:gradFill>
            <a:gsLst>
              <a:gs pos="0">
                <a:srgbClr val="FFFF00">
                  <a:alpha val="22000"/>
                </a:srgbClr>
              </a:gs>
              <a:gs pos="18000">
                <a:srgbClr val="E3E307">
                  <a:alpha val="49000"/>
                </a:srgbClr>
              </a:gs>
              <a:gs pos="98000">
                <a:srgbClr val="FFC000">
                  <a:alpha val="71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5496" y="1484784"/>
            <a:ext cx="2101176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9600" b="1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1.3</a:t>
            </a:r>
          </a:p>
        </p:txBody>
      </p:sp>
      <p:pic>
        <p:nvPicPr>
          <p:cNvPr id="25608" name="Imagem 8" descr="Untitled-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6229350"/>
            <a:ext cx="5148262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786063" y="170657"/>
            <a:ext cx="60007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cs typeface="Arial" charset="0"/>
              </a:rPr>
              <a:t>Escritório</a:t>
            </a:r>
            <a:r>
              <a:rPr lang="en-US" sz="2800" b="1" dirty="0">
                <a:cs typeface="Arial" charset="0"/>
              </a:rPr>
              <a:t> de </a:t>
            </a:r>
            <a:r>
              <a:rPr lang="en-US" sz="2800" b="1" dirty="0" err="1">
                <a:cs typeface="Arial" charset="0"/>
              </a:rPr>
              <a:t>Segurança</a:t>
            </a:r>
            <a:r>
              <a:rPr lang="en-US" sz="2800" b="1" dirty="0">
                <a:cs typeface="Arial" charset="0"/>
              </a:rPr>
              <a:t> </a:t>
            </a:r>
            <a:r>
              <a:rPr lang="en-US" sz="2800" b="1" dirty="0" err="1">
                <a:cs typeface="Arial" charset="0"/>
              </a:rPr>
              <a:t>da</a:t>
            </a:r>
            <a:r>
              <a:rPr lang="en-US" sz="2800" b="1" dirty="0">
                <a:cs typeface="Arial" charset="0"/>
              </a:rPr>
              <a:t> </a:t>
            </a:r>
            <a:r>
              <a:rPr lang="en-US" sz="2800" b="1" dirty="0" err="1">
                <a:cs typeface="Arial" charset="0"/>
              </a:rPr>
              <a:t>Informação</a:t>
            </a:r>
            <a:r>
              <a:rPr lang="en-US" sz="2800" b="1" dirty="0">
                <a:cs typeface="Arial" charset="0"/>
              </a:rPr>
              <a:t> - ESI</a:t>
            </a:r>
          </a:p>
        </p:txBody>
      </p:sp>
      <p:sp>
        <p:nvSpPr>
          <p:cNvPr id="26627" name="AutoShape 45" descr="data:image/jpeg;base64,/9j/4AAQSkZJRgABAQAAAQABAAD/2wCEAAkGBhQSERUTExQWFRUWGB4YGRcYGB4dIBsbIBweHB4iHBoaHCYhHSAjGhocHy8iJCcpLCwsGx8xNTAqNSYrLCkBCQoKDgwOGg8PGi4kHyU2LSwtLyw0LC01Mi8yLCosLywpKS8qLCwqLCwtLCwvLiwsLCwsLCwsLCwsLSwsLCwsLP/AABEIAMIBAwMBIgACEQEDEQH/xAAcAAABBQEBAQAAAAAAAAAAAAAGAAMEBQcBAgj/xABREAABAwIEAwUEBQcIBwYHAAABAgMRAAQFEiExBkFRBxMiYXEygZGhFCNCscEkUmKCktHwFTNDcqKy4fEIFhclc5OzNURjdIPCNFNUZLTD4v/EABoBAAMBAQEBAAAAAAAAAAAAAAMEBQIBAAb/xAA9EQABAwIDBAkBBgUEAwEAAAABAgMRACEEEjFBUWGBEyIycZGhscHw0QUUM1Lh8SNCcoKSYqKywiQ00hX/2gAMAwEAAhEDEQA/ALTG+1lLahlYzk+E5wANY2KVH7qgo7QbN8q7zD0LITlVlSFe6Sgff99WmN4zh7SiLqy7ogg6BBmdiClQ/j0quw7EsGDiloLrEq3AVGbfbxfur65tpjJIZX3g+4PtXz4Ai16YexjCF5Q7bOMK1kTlG3PIuD8Kr08P4E9CkXbqFbwufmFN/jR249avoyC7Cv8AiISdP2E8qqL7subd8aVsmd/qo+aVVxOIQLLWtHeSfVNcSvLrbnQurs2sHioNYhbk8gQkEfBYPyqM92FPSC24y4nKDosgk+XhI+dETvZKSpCiGzrBKVqBj0Ijaqm97JrltxSmyVJnwKSqDHQ61olhw3dSf6kp9bURLxGijQxddkN6gKUWHABtlUhc+5KpPwqkuuA7tuczDqYEmW1RHqARWi4twziNuMrN1dFJyq/pDB5jQmozXE2LMrAU/wA/ZcQn/wByAfnWBgW3RZKDxBUn3PpRk4lyJChWX3VsvKjMrMADAknL5EHarJvgm6cQp1lhxbSftZd9NYG591bbboxJ5hSlsWzoUJAWgSZ10hcHfyqxseLrcNtl1xFqpsHOwYSDoRAB1gHURrIik3sM3lOVOYyNFZogHhN/CvHGLAsK+Y1JjQ1yrPiW7S7dvuI9lbi1D0KiR8qrKiPN9G4pA2VVSZANKlSpUKtUqVKupE6V0CbV6uttlRgCSaNsK7MnFDM+ru5EgRJ9/T0OtFHZ5wKWEpuHkjOqCgRJQNdSDoCdDO495ohx7Fm7cFTpCQdBOpUegHXTnpqNRTYR0ZyJEq8Y4VJexhUrI3Qwjgy3QMpC1pO4Ud+mgEjXWornZ82pJ7pRQSN1gKBERoQmU+6ag33aWkKHdNyBzUfIjYbfE1JwvtGaJhaSga6lWb5ZfxooU7OoJ7xXMr4E3oXxzhZ61/nCIJhKhqknU7x01167VU2xQlSXHQFDWEDnERm2hBJjQzANb5bd1dsCcjraojpH3ggnyIrIOOuEVWL++ZtySgxGnQxpImIHQHnXVkOCQII1Hv8Ap7UXD4npDkXrQ1dA5iSQSYJjzEx5RtHKvdjZqdWlCYlRAk7CSBKjyEnemggxPKd6n4ZcrQod2CSSEkfnCUqggbiQKEyx0jkqkDz+caeWSE2qexhGYgfUKVlQrKXO6Ucyc3hk5TG01KdsmpzL+lNvJIhQKXUiNvEPFpTmMW4CW0KLTRUhJhaSYiRGYAqRBnwnlFM4QyyFgLbzpHtKYfgkRySoirBZhRQYPd+iSTzIpALJTmn5zMeVEVhxFdOtKZbfWtRBTmNuc4SdJQpEGSJ3nroanY19IufoocJQSVBKVpKT+ZJSYOoI6bg86l8C8MG6cavbdy4TbsuBJS4oSoJIJEJ9oQdZ9K0vHeGrW5ebcJKXUJhKk9JB1kEb68q6nFtMuDq8ZueI2mPWk1pCVSIHgNZG4VmuHWSbAFq9cS2jNmT9nNJBOuUiYBOgGwgyaIVcc2ls2hw/VBwTkKYO0mAlShKRlBBjXnRDinATVytLji+8U2PAFAQDpqRBk6UKce9kjtw019HShTqNFLKokQZAneVGROwHnQHcUl1OonYNBzJoaWelI6Sb6xpQVd9qj6mHvGk94teVKkypCVK0SCCNABOs7gVnJNFeJ9lmIsHW2cUOqBmH9mancE9mrtysqdHdhtWqFoVrpOvQfGaTeS69lTlhI1IuOJn5wqsksYdJUDQOGz0NKvpS27PLIISFW7alRqQFCfcDApVr7vhRqpXgPrSR+10flNeeIOHsNeulqfuFIcyJBSVAADkYKfx61VI7PbFxctXoVCs5TKDoBB0BEacyKzTtJxsuYg8tBKQpDad+QSPxqLwTibiHbg6qJtnB/d1p9vErbCWgtQVpFoGo9q6GFdFmFrVtOK8DIuEobZeabZR9lOpUTuVKnU+v+Xt3gBDOUMtK0HtpuVpJ6yPZ/j3VjfFtw8wzZpmEuW6HdNyTzJ391N9xfNW9vcKcVkeXlQkLIVIMbaEA8o6g864MRJyB0kC+nqQqT51j7tKB1tdK1pfDl8hN62C44hxsBkKdBgkydzI9fKhhjCcZYgAvlA9oCVQfIgyRTl5xfcIuMRbBcTlbb7oZichOUEjXzO1UOMdrF8y6plDqkhBykkBRUeZOYH4UdOJU2CV5Ikag6gcJ3c6y00tWgHwCjzhW/v3AsOuOpcASptK2iAud/ErTyjlvzopuLm9abUtbbToA1SlRCo56FMHTlNZ3w12p3S7R65ffbKWFoSWu7hSgrbxDqZG3I0WHtUw9Vsq57whZTlLRnMDr9nbc+0ND7opN0lxWdKEkHd+ySBx864WiCR8mpWDdo1lcIku90WpKkGR4Rz0EEAfCsP4pxkYhiTimypKFE5esBJ1gdYn31AwnFSly5KYhbDqduShyFU1u8pKsySQRzHwrClttODogcpN77AZMRHrT7TGUk7YtTNKlSqJVClSpUq9XqVE3Z9gP0q8bSRKEkKXqBoNfmYGnWhmte7DMOBS+8RsUoGgPIk68uXwprCwFFZ2AnnoPWlcY4UMkjurQMYukstKcVOVAKjAiANY9eQr554k4kcu3lOKJAOiUg6JT08/XnWq9tGJZLZDYV/OK1E8k6zH9aKxKvKltsRqq/LT6+VJ/ZzIylw9wrs16S55A/wAeVeKVLSarUTcH8Yqs3U6fVE+NMmI6gE+0OvurZ+IsCbxGyUlMKKk940vfWJBB6EGPfXzlW4di+Nl22Uyo+JpXhkicqhMAb7hXxptDqiM21McxpB+aTUjHs5YeRqKxcJCSAoGQrxDaAI/x+FSE3cE5QUgGQRMjQAHToQDV52n4P9HxJ4AQlZ7xP62p/tE0KjSt9MptRAFreEW9aoIhxIVvq+YSV6pXlB553EpHLUrSR86kLwdK7i2YW4FFxxKSUKQpIQpQBOdPManXlQ8i4WkeFSgCIMEifhXWL5STIOxmnfviFAIckAxstsOkj350PoVAyDX1Vh+CpsLfuLQIAMlKXFn2tJOxJHP/ADr03dXif5y3bcEfYcAPwXXzYeN7pSgpxQegQO8GaB5a0S4X2xLaQUljXkpDqkx+qQfvoBLUSTJP5kkeYNJLwzouBPP61vilpVqthaTHIA9PzT1+6vDVw0DlS84jyWo//tBrB0dul+g+EoUno4kE/FMGiHDf9IxQgP2iT1KFkfJQP30IhM5UqB5kD/cK2nDrF4+cq2phCjqlxKx6fikx8qfU2T7SUn3/ALxQZw12mWN4JCS2uJyqAmCYmRpvpRAOKLT/AOoQNYjON/STQVsOgxlPh9NaKFI7JPzmKedt0yfB/HxpVDe4gtcx/Kmv+Y3+NcrvRu7j50mpCJNh5V80t2peReOL1U22gz8vwq1cw3LiF0hs5ALUn+ynShRjE1NIebTBDqUgn01/Gn08SuF5TyhmWpstq5SIA/Cq7mISpwgqi5Ma/wAy9wvrTpaXeNI9k/Q0VXb3fWFvfXjrTgZHcM26BBJG3eSTySCRERHoRa8U88tu6uQ4lla8ocSnQAHUN8pAmPMetM4JhbbmZbzndNpEzHtH80HrFdxTH1vJSyCUsNn6tvkPP1O9TVZuiClmJ0G08Tw+CtoRlVCf2G4cfho+tHrZl7EQy446juWiFOaknOkkSRttqQPuoF4zuQ5f3CwICnCQKLMO7hl3Eg7qA02QBEnVJIE86DeJ71p67dcYCktrVKQrfYTt5zW8YlKQQD/Mdd0m9Cwyf4hN9BfkmiTFb1OV0MW6WW1fRipA1EiSCZ6/Oq/iSwU/iT6Pq24OpmEJASOfnHxNer66WpCwToRbg+6Yqz4ls203DxWFJt0LhaphTzmXQJ8h020+DzrST1TYbtNq9TsG87uNZQchEa+OxPjVNiJtUKT3IICrQZ5Vm+uIMx5fKq3Kl1xLbYKUcgdSTEkmN9R8KirtiSANfDm91EuCPGzuEpABfUDnOhyJKD4U+ZG591DQCVZMsJkc5ItPsO86UwrqJsZMUMuMQ2hX5xUPhH76YqQ6+S2hPJJUR74/dUepL8ZhG5P/ABFMp0vSpUqVArVKt07Dx+Quf8Y/3U/CsLrc+w4TZO6f0pHr4R+80yzGRyd3uKn/AGj+FzFUfbrGa222X8JTWVJRNav28DxWvov701lKG5BMjT568q86Jy22e5reB/AHzbXp5nKSOYJEehI/CmyacuG4MeZ+RimqE5YwKcFdArSexC6Kbp1v85ufgoR99Z1niAI0M6jn+7/GtD7FkTfqUQP5peseadaYw6O1GwH0pTGXZUKn9tNulV4yTzZH/Vj7lH4Cs0IbCSk58wXoREZZEzOsxWo9taEm4ZnQhsev87/jPurLe8CR7KVSs7zsCNNDsaZdTCEq/wBI9v0oWDMtCllEkgwPsg7gZhE8p1++rVnhZa2UvmG21KgZjqYBmBuZIgDzqM3dAFShAcVqoch40lKUDeQBzO3pV/Z3DhYY3P1ojSYMmIHrVXC4Zt8QYtv+WO8bOQrrzi0gZakcOdlb9ylxUFPdkCIGpIkgEmJTpPrUC47LsS3+hr9xSfuNbQxcNWFsQ6tzu7VKe8UgkFbzhzK2IkyoGJ+3UG07XcMJn6Q+jyUkn8FUi+rOnKEDLw+uvG2+l28Q6SSL1iy+AMQAk2b/APy1fuqfhHZjePocUWltlA0StBE/GK3nD+0bD3CAm9R+t4fvSKKcOxVpwShxC09UkEfEGksqWrqaPOY9B60wH1qsSE/O+vld7g3ELcAhDqQRMpzCOUT1qCnD71uFBLwzdCdfxr7DzJP5p+FNrs2zuhJ9wrQxaLWUI0hX1Bo2Ve9Jr45cauZM95Por91Kvra44dtlKJLDRJ5lA/dXaN98b3r/AMqxKhsTXywrge7Ci2GHM3M5Fa7baedW+C8AOtPJL7aigoVPhJhUaA6Uc4j2uX1uJftG0qUZGsiPcs1Bse31xSiHGmm0wSD4jr8afU2EKSotpG7remzxoHSOrSY04fvWdWfC946kN92sN5p8QIAO0kRNScVwTMppi3ZUADBfWCMxJgk6aJB+VGh/0g3zMW7U8va1+elPu/6QDgSIZbKuafF980uhCMhMCLCSsabrjhsvRCp6ez88azfF7C4YddbUc8wlaxqCNI1IqE3gyydY9259BWo2vbxcOkNi2aKlH84xHvPSpF12yXKUlf0VnKISZJ3360dnCh9JdKMwH+vmdk3nvrJddT1csHlWblbym3YahJU2mTyKNgPxprHsafef7x2CU6BO4EiDp1o5/wBu7uYk2rGU8tZB9edSUdsKlkLNkwtBPjgagHca8457eVdH8f8AD7WtlCdSdMo2nu03VzM4kypHz4Ky6yushXmE5m1IHlI0rxh1+tlwONqyqEwYB3EHQ+RrTr3gi3xJC7jDkhtQR4rZRgz1SZI12jb0rPFcNvh/6P3LnfyfBEGInnST+HcQRlMxeNo0179kUw2824DPOar7hwE6CANv3nzNNVKvsMdZIDra0TtmBH31FqW8VFZKtaZTEWpUqVKhVqlW7dh8mxc/4x/uprJ+F+Crm/Ku4QCERmJUEgTtqfwrd+zzhVdhaqacIKlLKjBkCQB0HSnkILbSlKOoEDbqDMVL+0HEFGSbzQD28OfWW6YIgKM8jqPu/GsorfO03gx2+7rusgyZpzKjeNvhWcv9k14kx9XHXOI+G/yrzjWdKFJUNNJAOp317B4htLQSowb0FKUTqaeS0Bues/Cfv0oo/wBm10NshB6LGvlBgzFNHgO4GgCdjHiGp9+grAYULkjxH1pz7w2dDQ4tQBBgHqOXLTeffWidihzXayZ9hXpqUbfD7utUtv2cXJSPCJ1+0NCQI/gUf9mfBtxavqdd8QUiNwYMydlHn+FMoQUBSlEaHaN3fNKYt9stFIN6o+3VP17B/wDD/wDer/CsvQ+RsSNZ0rde1HgR++U2thIJSmCkqAMSradPtdeVYXc25QtSFCFJJSR5gxQ8QpQSlSTaAK3gFJU0E7RVsw02SFJS4p0nMApaCCSdM2x3o77PreXEF0kt2yFvq0iFoVAGm/imOuU0AYQyswkoJBlQAaQpR01jONhFa7wrhSWrZpCwofSCbh/OEpKGGfZSQmAAVQY6KVVXDLyoMAiddOZHKY5cwYswImqjj25lVlhilkKfdS9cqnZTq4AP9UKOnQJqL2gdkyWri2aw9K1qeSqUKUDGTLKsxiB4ufMVH4e4VXj93d3S3u6SlXh0kyZyCJGiUpE0U8H3VxbWt1d3Sy4+FKt2VOKJkpMaE/ZziT/UNJJT06jN9w3k6X2CZNtm6u5iykBJuNRxNDyexO5QmQnOvTQKTG+u5/iPOtG7PeGX7a3KHUFKp6g6a9CaAr3jvECG0W7qy6RKgQiBEzJIgfZ586tOGeO8VL/dvBKgEqJ0RuNpKOu0VTdYxAZLACQNbBQ84il3QXES4fStJusIcUCWxkchQCykKidpGYSM0KiRMRT1vaOpSkKlRAAJAiTtMSY67mg+441xHvgG0sqaClBckJUAFRKZOsfOrq74ycQjNlR5jMCZ6QBv16RUpWFfnLY0uW2BEE+Vdvbe8K1FCwlPIFKyducGPOlQtd9p9yFkBlKgPtBOh6x4xzpVRTgcXAhCfKudFuJ8qxTG0oGXJcqfmZzBQjb841VAVyuzXzziwtUxHC/vNfSpTlEVcIfRbNkJhb6xBO4Qk8h1V/HrAOGO7905tPsnb4VGqyfx59wkl1Q0iJMRtoKbzNunKqQB2QI02kk2nSd/KKHCk6c65hdk2tt9a1lKm0BSAOZnnXlpoG2WcviDifFJ2IOmXbfnTV7bBsgJcSvMkE5eXkfOvAt192VwchVE9TXAMhyFNwFTob3vytXtbztFI2ym3AlaSkyJBHI/4U9i1r3brgROQLKQfTlNe8ZU4XyVghcJ03+yIpm8uHNULkQoqIP52xrriENpcbvY2Md4udk+1eSSYPCu4ZirrCwtpxaCCDKCQflWr2nE7OLIDV00628NG7tCIy6faKeR1n7OvLescor4Q4YursOBhtawEkA95kSDymSAfSjYB0k5VbLzu57uBsTQcU2kjMbHfT3G/Ab1llUEqdaMRcAylRPKBOX3nWhANHoaMbfiq/wtS7VzYaKZeGdO4MgE6TvI0O9Oudrdz9lm1SAZgMJ/GsvoZzErVB4W2bgD615CngIgHjNB9rh7jisqEKUeiQSflUr/AFduJy9y5mmMuQzPpFHvDfapfOvBKGG3lQTlQ1BA0k+DXSr5fHeJBwJFsEfWeJPdOGZB5kzqen3U1h/s5DqcyRI/qj/rNCcxLqFRA8aIeyTBzb2GVaFIWpZKswIOwjQ9NvjV1xJxWxZwHXIUrZIEk+fkPWnuG8QeeZKrhIQ4FEZQlSdIB2UZ50JuYel7Gng8kOJQhJQCJgwgjyEHMfU0NLKHcQ4XdEgmAZ0gQDUhRzEqV32rxc9pzGbVDmXTxZU+e8q2896gu9ojSpISsJ5SEe/TP5D40a3GFNafVo/YT1npVe9atj+jQOXsD5RGlCL2C2NHx/SshSN3nQU7x00cv1axJOhCeWn53TpVcvjJGp7tW3l980ZXVuiZyt7kjwjSd4qr7oaJgeyBpQy5hiLNnxpxBTuqstePEAhPdLJHTb7qubLtEIJH0Zwk6CDpz38PpVhZsAQY3jnz0oiw8VoP4YCCzP8AcaWdUn8vnTnC/ESLtsqAKSnRSTyMT8Dr8KyfjPspvHr511ltKm3VlQOZIieonStHwBATid4BoChpR31JGk/P+Jql4kwto3ZcXiPdyZ7slRyRlBgBcDkNQN6bRh2lOlAskgKAgnUTFr7a0y4WlSn61n1l2XPtPRdhtplIlbynBCR5AKlRO0Vc8VcR5cPecR4fpahbMRpFsyIJg7ZiSCP0vKo2O2+Gs3Jedunbwgg9yEmFkDQF4qIy9Y5aUKYpiV1i1ykIbKiBlaZaTohA1gAdOZP7gPYgpZb6JsXPCOO3rcZP1qggKeUFrNhy+elF3DnDmKYWlt5spSm7hBToqCRKM2hg6mIneDUrtdeU03aWTSj9WPHG6nFc/WZP65q+4Y4yeeb/ACxjukYejO4oyM60pKEiDsfaMdQNtqG+zTBVYziDtzcOEdyoOgD89SiUjUeyMp+VelLSAlXV22nz22TP+VZTmW4Vkaee6tF7JuD12Vs4LtI71xWaScxCMohM67GTHnRSw1bzIbcJH6DnTzFPX5eKkhtTaAPazJKp6RBEV5t0Pz4n2vc1+9yppUVSomJ2SfofWumFqggHkPrTtthzCZKWSMxk+E7+cmnHcNaWIUzmHQp/xp8udXE/AfvqO9iDaB430p9SgffQZWoyCZ50UpQNQPBP1qC5wvaz/wDCt/sD99KvL3ENrJ/K2/8AmN/upUx/5O9XnQTln9qzB3sEbJGa7CdfzP3rqIOxC0CzmxBMDcZUCB/zPwqwtezy6JWhbMAkqB71O+nQkio9v2RXGU5g0PrCdXCTEeSKtraZWqXH0zwSn4ax0rgHaNM3HZRhaYz4gEmToFtifQGTXtfZzgiQCbtZ9HEyfcEfhVgOyNalBS1MyPNZgfAUsU7KQVpWbptlQGmhgx5FYrOTCFRJdmdyR/8AJrPSq/Mar/8AVPAQlKu+cUJOsq5HnDdSnWMCKRmU4pKBp7YCR1iBvTB7MrRGbvMSQMxGsoEGdYlZ3phPAuDtnMrEJKTB8SN/2TNHHQDsLcO+AR6JrMg/zE11zFcBccnuX1rlIzDPyiD7YEe6nMWfwNRWV2zhOdQkEglRAmPrNto+6uN4JgaFKd+lOEpCZSmYGvQN17KMEcj+eWFOKAUM3tRqeWgHlWghs2UHT4+9eJ2jNVHjXZGl1sP4a53zZ9pBIzpnXymOmivWiPs44ktrezNu+4WFtLClGCmdRptO6YI6GoCuF3LVAucLfU6gyqUmVADkpEQrmIj3U7il9Z4iVtXYFrdQAH0jwmNRmE/3j7xXPurZQYEpOpSIUI2FPvE8K8pwrGVRkefOgLtP4jbvb9bjWrYASlREEwNT8dqFWmipQSkSSQABzJ0FEfFvAVzYqlYC2jGV5GqVTqNeR8j7pqnwlam323EjxNrCwInVJzCR6ivnVMrdeAAsYA7tBeqzSkhsZDNahwvwLiGGflLaULcWnIUDxFEwfEnSdYnKTFWLXEWNLfKS2pOXXL3Ph1G2Y+nXnVrZ8cuPpKrW1c+kLAzlQOTQcpPunT3xVQMTxxaoDSwEqgQEJHvJG2vXpX0TLRSnK4hsRbrfDadtpqMpSlklUTxrQuGXbgsA3QAdkzAG3LRNDNqqcafjbJBmdwlB5abEUT8OtvpYH0ky7JO40ECAcum80M2LkYy+knUtz0+y0NufrUxo9fEER2TppqNOFL76JrkT/nVS+fWev7vjVncHpFVNyIkx6waiUNN6ocXxFDScy1gA9R5jkNzB/iKoLDiq3ecKUqgnbMIn0oT7R8XU5dlEnK34Rrz+1p1zSPcKFWHilQIMEUz/AA0wlQM7eHKrTOElvMTc19D2p9k+VX9kNPf/AB60KcPXJcYaVpKm0k6RqR++i2xboLllRUd2QYqDhAnErox/RNb+nT+NqGuKsTsPpWRdot5xKjmOYjWQNBOuvpy60RYPH8qXYB/o2pE+X+VRcbexbv8ALbttBvMYUcuqRtMqnXyE1fYIS8JMdROqin+UbRWk6/BsoCxHFWS8rusFKjpGcOk7DdCdP86MMCx5mwtxc3VmzZFZKUobbhxQ5kgwQPXy8pz/AIr40xNq+VbuXJQpJSCGjCRmAI2HQiffRzxv2Zsv90p28U2sAgrc8ZXEbAqEATt515x5pyUanSxUZgb76931p1SMoTmsDfaaCuNu1v6a04w2wENLVJMwpUGRmjzANSeCMMuLK6zNd6lLiEg5EhQ8WvikECCN4099e7LgPB0/zt+64QY8CCkE/sK++jLCG8NSfqvpbpgAkF0aDQTlKa4y24hJ6Rvu6ptrNyBPMmtOrSE5Wp4zyoX4qxFTDyw4pRCU5zrqtRgg7Ebn5+VDvChun7jvA2spM+IAgJjYAxp+Nbamyt1nMMOW4qIzOIRPxdXrV5hgUlMJtkNDkMyR8kA0Vf2lkAhOnEDyvWW09XKdTtvQZZ2d0llRLZUdgNSd1chvGlCowLFHSrPaK1Jy+BCYHKc6hW4oz/oj4n91JZ6rHuikkfay2ySEJk99bRhUpBJ9h7187P8AZdjRUSEJAJmO8b0pV9AuOa+0fl+6lSxx7xM5j4q+tELoBiB5V8yudruIz4nTMRpp79Kr1dpN+TJuFn1JI+BNecX4XbQkKZdW/Ma90pMz0mq5nhi5VGVh0yYEIUfuFMuN41EQmBwCfOBTKQwoTA5/rXvEOKrl5RUt1WvIEgffUF3EHFe0sn1NETXZhiChItnfekj74qyt+xbEVKgtBI/OK0D5ZpoRGMNlLj+4DymtBxhOkUDF9URJgcprheV1PxrRh2E33NTCR5rP4INSWuxRKTD1/boPQGdP1imghp5RjpPMn0muHFMjbWbWeILaUVIME9QD8jUxXEr6inMuQg5gIAExHIDka0dvsywpABcxJCv6qkCfdmVTLOC4AhyPpDznIQDE+ZCNQdKcZYxIgJcVbYArfO0AUJWIaN8pPKh/g66xBCg7bpehCdSlsqBEzCtIM+dGGIYtYYm4pp4JtbgiUvpjKpREQ5Pw1/arRsBuWE2zJtXEJt0hU5t413kjKc0mTWOcYcNuXl9cfQmVK8YUsgQJgadAPte/yqi09nzdUhSB2pg7oVNuRm3Gk8yXF3tUq9ViWEIDUJctlQQVJ7xufKfZ5mNOutQEdp1+AQ0GkJOkNsjefQ1Cw/ivEMOPcGYSY7l5OYA9QDqBz0MGp57UcUckNZUjaG2QY9ND60RwkiVIBOs6Dwg350TojqUpPGp2BcS40+uUd4vSIU2kJA2kBSQmUnXer04Vja3DK1ITM6OJABHpuDzHlVBw7c4064Vg3Byg+2MqSdyPGAmaul8N4y4vMp5aUdO/gRInRP8AG/WiAhIBlsd+vtS7kJVHVFaBwxavtskXK86yonNJOkDTUCNZ06RQxYmcbuI5NCfWERHlr8qJuG8PcYZyOrzrzFUyToQANVa8qFbRZ/lt/KNA3r+y38+nvqQ2ZXiCCOydLDUUqLz3UV3StAdqp7tU7fKrS4XqdNtap7tUn+AahxWU1jvaNhK0XJejwubHzAAM/CaHcKw5TzqW0DUn4DmT5CtI7Sz+S77rSIjyUf4/xoM4Eci9RruCn1kGPnTFlKSY+D9qvMuHoJ3Vs+D2obQ2gEEJASI02AHpRPZI91UFg2OlEVkjSgKMmTUJySapsGT/AL0uzz7pr7uXpp8ao+KsOZVdEv4kW9dG05ipE8hCoTuOVEWCf9pXesy21AJ12IOh1j5UOcQ4jZIvCDZOXD2eFEFWWT0EkH4V9Jhirp+rPYTpl/KPzWFbTsj5agzFLLBkPlSnrp/XXKEwTH5ygDvRtwv2j4cELH1qFBIADxK1LTySk6j9XzqtXe3JeP0bBWU7eJbU8hsohI+6pWJ4Wm7DbeItC0uZHcvpACVdEKykj3T8OZ3WkKBChrcwoT3wnXjY0yVAgBU+IPlRJe4c8yEKt8PtlKWNZIlP9YkD76l2YxNQGYWrI6eNRHwMVmPabxriaFoZWlVtlB8bKlAO8pB6eXKdaBLdvELv2fpL3LTOv99T3CpICVJBOsgFXmVR5UZvDZhmkAV9MsOqak3F80PIJQgD3qVNRbjizD2z9Zfg84Dv4NxWJ4X2M4m8RnQGgebix/dBJ+VF+Hf6OnO4u/c2n8VEfdSxDeqjH+I/4hRowaTvnx+sUWvdseEt6BxThHRCj81xTiO1y3W13jLZI6EhJ98Axy586g4b2L4W0oZs7xHJS/wQBRZh3CdmyIatEAdSgfeszXUnBpHXSVHvt429K6dyDHh7TWb3nbqQtQFuCAYmV/gKVastogwEJAHKY+QRSrX3rDbGB4n60AxNwfnKgnHO0Bq2YQ4y204VE+BKx4QOfhB8um9UVl2qXNzAQ023PMgqyjqdRt0q9xFzCwTnbzkcjm1+JAqBhnE1g2pSbezEkawlPwkSapMtM9HIYUo7z+/tSwsKdu+KLx9MsLaaQnTO7ALh6pBBhM7dfhQrefyyspT39wrWFKaQQPcQkaUWL4vxBRPdWLTbQGi1uD7gRQriPadfqcLaVto8J8SEBXTUSTR8My4ZCG0W3kT4gV1EzYz51Du+CMTekOfSXQPZLjoEHnopes6cq5Zdj94lOdfcoVvKnDp65UkfOmrjFMad1Q5cujTxIaUjy+ykT611ngTFX83eIc8YBUXXR9xXPy0ppLjiYK1to5fU0YlQEZhUlfZY2jxP4hbNHmN4/aWn7qZbwHCWfE7iJcy+HK0ga+kBU+teh2PvlYDjrLaUDXMudNY2T16muDgGxZJ7/E2OkISJB8/GT8qGXut+OT/SPoPes5wbFRPcP3qS1xJg9ukJH0p/5aHX9Hajjhria0W2ruiLUlQJC91DTUydyARE6VmzjGBNyk3Fy8qRKkpAGm8Sgae+nv8AX/CGvC1YuuA796vptoVK50m+thxPWUoybSR5yQPK1eLRV2Qr54Ub3OK3F2+4qzt2Vto0S+tAlRAggFUc9B5VmfEHaZijTq2lOdypJKVIShAjXrB+INHmBdp1kthIWg2kLzoba1C4/qgbq3SYmAZrMeMu/v7519DLigojKAkqITASmcsiYigPtu9EQhuAIg6nZt0Mi9rVvDoT0hDifGp/CPEOJXlz3bdw4tZQoeJcAJjU66T86KH+A7551XfXKQExJU4oyeR030npQzwfwDiQdzoacZ0grUotmDoRPtfKiBfZs93hVc3zKTmAJLhKiNxOeJJgc+VN4N4pZGdaQe6Va8NlcfUgL6hAHATWj8MYaLa2yFxLmslSdtQNBqT/AJ0O2JjGLjUQUbD+q3vPPnV/wth7bDBS073qSoqnz0B2J/Noatl/75uNAJb5iCfC1HqPP91T0mV4gzPVN9No2bKQBkq7qJ7hXv199VF5M8vQ71YXazOo0qquz8Oh/fUOK6is/wC1J+Gmk6iVkkeg/wD6NBvCjkXbRO2aDrG+m9FXaZmWWkAEkZjHqQP/AG0OYBw6+t1CktqhJCtjtIPOm0NqK0GLeG3fVpogMQTvrdMOToN/4iiOzNUVgjWiC3pM1AUb1UYQn/ed0SP6NoDTy6zqP8aj4yrFC+U2yWkNT7ao123BJPwFScEXmxG8gyEpaSTPOCY02OpnnVBxVhrCrnPcYiUDNIZTJIAAEASQDt9nnX0DQBfAIHZTqkq/lGwe9GTsmqvtUs7hixQ8bt3vM6UrAXlSSoE+AJjYpn50N9mPEdy7ntnWV3lrGZaT4lN/pJJ5/ozPSDVFx9fF26LFu467btwGkqk65RmgQOcjaiDs94yGDNPourd1K3IW34cpVAIAOaCBPPXnQHFOh7Qwkbso/SJ8qppahiIkmtGQbhLaPo7bWIMHVpS1DM35KKt42nQjYxVzbJvltyssW56AFcD3mNq+a7Ti+7ZK+5uHWw4oqUELIEkzsKn4dx0/7L7inEzMqUSfieXL0JryH2nl5CQL6kT43jyHGsqwa0iRet9exW3YM3WJSRugKQgfsoGb51Df7T8Kb0SVPHeQkr+bhrBMRt13Dq3MsTqkTqdwNB9o5TUOzYdJytIWo7EBJPypsYRAVLoVl4Wn+0J96KhoATImtmxb/SHbblDFqTGkrVA/ZSPxqgX21YhdSGe7aP6KZ+ZmPWhvCeyLErnxdwWwdczpyfI6/Ktg4U7HWLRALgBdKcql5lHQ75dgNQNYpFtxtpzMtCcu7U+cwfCtuEBHVkny9hWVPcWYsoz311r/AF/wMfClW2XPZ7YrWVKTJJknNz91dql/+lhNx8B9aVzkfyjyoXPAFk0tanL1IBJmCgGdOaienSmM2CW8oNwpZT4jlWv5lsJB9JoB7W1K/lF0IAQlttuQnSZSDJA56x6AULYdhRW+pLsjIkuKHUAAx75oP3l1YTKlmY2hI27QDtB8K220Fozk7JrcFcWYUzal8W5Lc5UBxIJcP6AWomN9TA0ND7/bilAi3tG2+gUY/ugAVn7t73qfpNySEITkt2RHLYRHsDmefuAobWoqJPU0s4+02JKSonSSdN/PZPfRG8KFTm+cPrWi4h224grMAWm4P2ET81lVUF5x/iNxp373SEKI/uRUJjDJ+kAj2UjKfMlNen8NeU4WbZtxQRzQlRKv0jlmjrZdbmBCbiyROpGsbhrW0pa2ATxqvv3ngs98V5zr4ySdfWo77SkmD7jyPoaKsL7Nr64SVBhe4AUs5f75BNXbXYncAflFzbsJGozLJ1+AHzpV5pyMqld3WBI4KFE+8NJtIrOGSdY6GrDCuGri4I7tpagTAIGk9J2mjuw4Qwy3Cy9iKXFQRlZTPrB8XuOlaxc4sxZMd4Fti3DcNITAzkAmEkbzp95rQwyUoRmBUZNrgd0xflHfS7uNgwgeNZEm3GCI8TaHb1UeL2kNJImI2KvP+DEe44xW8gNqcynwgMtwCeXsidPXlT+KdrkqlmztkHmpae8JMzJOn+dVbnH+JXaw224sFWiW2EhOu+gQJ5bzTZfaSUtxJHPTYNYHCfespacPWWkTvJ9qIOHeD8XW6FLU60DOZTjihpzBAJUJ9N6mK4AabUTeXraCpcRmClaAmTKvw51X4JwHiDy81y4thMSVuuHNO2gCiTI5nSpZ4MsWXYexFBIVJQ2nUaGRIKoOo3HWqLTxSIDkcAkk+N/D0pZawVdof2itH4Wt2EW5TbOF1AWZV5wNtByj470JWyR/LdyTvlEH9VrYddDRNwmm3+j/AJMtS2io6rJmQANJA00B2oaQ9/vl4STKNwQIICNJ3PpUhH4uI17J111GtKJ1V3US3S/8xt7xVTdr56D7ql4jeoQfGtKfIkA/A70KXvGVuNllfKUJ67EgwNdfgaktsrWJSCa20gnQVMcQMw0E/wAbGptk0BA5AAQfwoP/ANaiow2yozrzOszskeR51MthiD05SloT0AI+9Xv86aTgnIlSgkcTTK0EC8CtGsiNNdATr0ivGN8UtstHuloceUQhCEkK1OgmDoPXnAoWsuAHHh+V3KlzJKUyRsOa/wB1F+A8E21soLbR4/zlGYneBsPhW0t4RohSllRGwC3Mn2pAhE6zVjwzgv0dgJJzLPicV+cs7nz6D0oA414xw22ulJXam4eSolRUTAOh2Mg/CtCxjiS3tE5nnUoESJOpHkBqa+X+KcZ+l3j1xEBxZIHROyZ88oFYD7jZU8qZVpqJ36RYd9P4VgOqvpRZiXbG+Sr6MyxbA80oBXsBqoiOXSpGC9obV6j6Ji4DjavYuAAFtKP9UbeYHqCNs2roFLjErUoTfw9aqfdWgLCOO3xo9xzsfukOJNoPpTDmqHEEbHUZtYGnPY/KrbAOwm5UQu5cbZTzT7Zjzjw/2qDMD49vbNtTTD6kIJnKQFQf0cwOWfKoGJcSXNwfrn3XPJSyfgCaKlxtCswEHunyJA9e7ZWcjxGXMI319Amywi0aSh99tQSIgK9Psta8ufU1BX2x4ZZoKbVjN0CEpRPqd/iKFuE+wl64ZQ7dP9yhQCu7AJUAddZICTHrWg4N2e4VbQG2fpLg+0QXdfOBkT74ptTqFCFlSuEyPAQB/lQAhKLg/Ocmgn/a1i18YsbQJHVKCsj1UrT5US8M8JYutaH7u4KVfaQteYROwbR4QYAIMzOm01oVuFxCG0NJGwMGP1EaD9qmrjEWkHKt4rV+YjU/sNifjNAGIKeq0keAJ8h6zXVJSodbT5vv5VCcwFIMFxZOknNE6dAaVdcxAyYs3SOR+qHyUsEe+u0MKd/N5p+tTyy3OnrWRcVcJXNzcXakMLWXG2gk5YEgAGCqByqXZdld0q6ecWEIQtkoEqkyUpGyZ6GnOPuPr1m4uW2FhKWUIMhAJ8YB3VPX+N6CLDiC8unH0vvuqy27ioKyBoAfZEDn0quFEJSZSAQN5/N3Ce1Rm0rLcg2jygfpR1iXZXafU/SbtCA22G8ogE5Z1lSvwqEGeHrdKQXC+pJnwhWp8ykJEcomKzNWJti1SEqX9IzkHXQIjkes/jVMaVexiEEZFFVpMQnlYE0yjDLVOZRrYLntPsLZSksYeCrTxLKfnos/OqnEO3S7UYZbZaERISSf7Rj5VmyxrXmkn8USojLt2kqPde3lRkYNsaiaJ8U7SL98FK7lyDyTCB8EAUP3F6taipaipR5qMn4mmKVLHEOHb4W9KYS2hPZFPMr3k8jT97iKlmTpoAANkjoAduvvqFSooxjiW8gJruQEzVxwxww5eulDcBKRmcWogJQnmST91En8pJYULbDG1F0yhdxutydDkH2E68tep51E4Hey2uIbasIA8z3qP31L4lxBOHhLFoVIccaQp56RKs6QvKgj2UiRt0qrhG22cP0qtf0Hjr82IuqUt3JruGzvNT8F7Obxx38pdTbiJIcWFKKdoy5pg67mKktYFhdsrM9fFZgS2gbGDOYjNz8xWYKulEyVEk9TTZNYV9rkAZSfIedz6Vo4Vau0vwEV9K8K3Nuq2m2TlbBOh5nKJMEk6giqfibhIXC+9Qruln2jEg6BMyDKTGnnA94f2Z8dMWzC2X15IJUg5SeQkSkEjUTtG9Fa+NmnWXXmvGGgCT7O+kc/uoMvJeLrE3i5vrFjOt6krZW04YnvqmT2ftJ1UtSjtAITPv1k09/q+yjUNpJ5yJPPed94momN8WqFqw8iE96VSBrESNJG8xVbf4so4hl8UJSYExEIzEjXXb4E+7rhxLgOde/ytstTKUuHU7/Kr1N4hCSokBKTGhkekDbSD76srPGUfSEsAEkozg8gmJ9TPy061mTN4foCoJkvifQonnzGX51e2QW5fsgaLNsNVH/wlTPlrWkYNBBKjvvyEGuutWM8aI1doK/oiX0AIPf90RvoEhRgqHnHwqfivEi+9xNKFEpbabCQSYSSUpV6ak/CgS1azYY0SQlP00gnoO7SCfQan4UQYjfNh7GdQoKaTBGmxSmNvaClAa66VWQw0mClI18syP1140AtJBsPkihntOulLTYE6TaJMfrKH4UDUX9oV/3gsRuE2bevmZn50IgV83jiS+qrOFENDn61yuirzA+CLy7gsMLUk/bIhP7SoFGmH9k9s1Bv71CTzaZIUr46n4JNYbwrizYfO4X8q0vENosTeswAnSK03sm7NXH7hNxctqSy1CkhaY7xf2dDukbnroOdF2AGzaOXDcNW8sad84ABPXOqY/s0d4Wi61XcqbBPstt7D1UdSflvTTmGLIzL7WyYn/ESeZikncWVAhIr3imMWzSgl6VrUPC2ElRI29kab8zXW7+6cSA1bpYTyU8dY8m0fiRVJxdx4xhuaEJceKcytQNtgTBOvIUAr7SMQv0yhf0do6EtiDuBotRmdZ05UfD4NToSAANvWOzSQkbO+ZoaTCZ9PrWmYo0y0M+IXpI/MKw0j3IR4le8mqtvtGtEIixZzoGmYDInp0lWvvrKcR4PDnjduFrJO5XmO5kEkR0IiedQnrVxlHdMEpB666wSYVGkpE7D1qm19myYdMpHGBP9IHvXs4I6pv8ANtaFe9pF4VnK4wkdO6mNOqlg70qylHBdwsZiEyddVCffXa50UaYdPj+lbyJ2uUe8at/XYwSP+72xHyH3j5VQcP4r3xW9a5U33dKQtpYlDiMupQZhJCUyQd/nTGM37tvbOpulqdvL1KApCpzMtoMpzDaVjYaRUVjBDZOMqDw75xpwuNAQprw6BWu5B5x+NRms5UEJ0tM8SY53rKEANkE32bjCQDyt9KH7UpaaLh7tZWCgJOpR+lHI9PWq6vRbMZo0mJ868Uk6skJTEAD4edVUiJNdJrlKlQTWqVKlSrlepUqcbYUogAEk6AAUUYV2bXj6SQwtEHVbsNpA/W1PuphvDOOAkCBxtQ1uoR2jT3AySbbEE9WE/wDWR+Fe+1Fr8pbIGn0dnSI/ox0ov4a4RYt2bhK7lpay2kLDXjKB3iTM6A8h76i9oGI2jD2tsXne7agurIRkyCPq0xJy6GTuTFfRhhPQdAZNjfkjfFqlB7M/mSJ/YUE8P8AXV4gLbCUpUSElaozEb5RuY67b9KHXGykkHcGDWrYX2id4ylDVlNw0FBgNA92jMN8okz5azvImoOF9nSChJvA6l57OQBoG0gSVuyNNY0n/AAmO4ABHVsfXX2jdt4UdOLUknpRG4bazWinht1QsryJMhuR5ZjJHpp8aG7hnKogGQCQFdY51fYHfFFjeJAHi7sHXqo/HalMMS04c3y4pp8ZkW3j1qVfN/klrpsVkzOyiY94y8uoqwvUpRiJW4kZMmf1HdidxqNF6eRFDWE4+pDjPekqbaVmCenmPMHWKsrnG0vOpSlSlIbad1XAKlFtZkxtrAA8qb+8JXpx8/nnQFNKBjv8AOm03iP5PcSAc3fpk+qVEb85QfjXcfx91Fwhbau7P0dtIygCEqbBI/tETvVayn8kcPPv2/wC47Vy3w59KeAK0tIRbsqUog6S2gCANyVEfGa6FOOghFjaukIQSVaX9qjh4/wAlp/8ANq/6SavVyq6xhO6i04QNNcryFK8tEgn0BquxHAy3bP26YcNrckuKGnhUkIBidsyYJ5Eim8Txb6LjTj6Rom4USkjdJJCgR5pJHvoylONITm3xz+RQwAucvE+YIqXbXVjd27H0x1bTluks5WkSXEA5kamEpyypOu+lWWE4tboUG8Ow8OvRAcel1XrlT4U+6q1dzhNuolLb92rMSAo922BPhGgznSPWKtMO4jxW8Hd2DCbdo6fUNhCeQ1dVz9CDR0ltu5SCfDxj37qGoEi0gcTA8NaLl4PfugKvbxNs3AlEpEnyAIHuM+lVxvcHtFgNtKvXyqJPi16xtH6pqrd4RtmFd5i2JBS+bTaitZPRRgq2/R99cV2q2dmMuG2SQrbvXdz7gSo/tD0rbmKQlME8h1B46nlNBQ0T2b91hRo3dYxeHKy23YsclqHjjySRP9lNe8Q4ptcHYcLl0q8uyICFLzGekCcieZnXSsYx3tGvruQ4+oJP2EeBPwTE++apcPwx24WEMtrcWdkpBJ+AqU5iek/htp5Aep7R8qcRhYuuKJXuOu+cW4+ylWbXrrvrm06EdI0FQr7HnXEw0cqTulMkxoNVEaegijnhXsAfchd44GU75Ewpfv8Asp+fpWj4fgGG4SyVttZ1J+2YWskeZ0T7op1GMWpHRKvIiE6+IsBwvXFdE2ZHnpWc8IcA3l2tLq21NpAgKe0hOhhKTqdomOZrTG+ELRgI+krC1ATBOUGN4QDqN6zTijt4uVOlthAZQlUKPtLIB1gnQe4UVcK2z92pNxkVGX+cVIBMidVSTpPXWiqddeClKWEgagazxPGNnhS7ySkAhMnZ+1P4n2t2Nu6tn6O74DHhbQBtyBO1KrG97Oy44parhxJPJA02jSlWEn7OgZiZ/u+lYzHan54VhdvjLCHg6yy9dP7hVwcwzRAOROqo5SeQpj6G7buB++S6O+bcKDoVKXEeIEyBrz8qmYrd4g002shNuhZISlpKUHT08Q+NR7PgzEb3KoNvODYKWTA/WWfOky24mFpSbX0AHrf1p0ZYkkAaayeWwULzXK1r/YwUNJ7+4at0jVaiZJPlMCJ5TTKsBwWzyh5165XIzJQMqZ/s6frGsj7PK9FTvgE8p086198RsBNZeGFaaHXbzogwXs8vrow3brA/OWMifiqJ91Fb/aU3bHLZ4eyyI8CljMr1nTf1PvqvOP4vfpUELfcE6htOVPmPAAIGm9MD7NAJ1tv7p2ek1kvuETAA3mn09lbdufy6+t2YElIJUqOUJ0nXypKcwS29ht+9XvKj3aJ9NDHuNNjssuRC7p5i2CvFLrgzecjmffXoWOD2wIW89eLBOjSciJH6StSPME02hpsQkX3QB6i/+6gFebVRV3fPem/9qjqE5LW3t7VPLI3mV+0r74plvBcWxA5lB9aVT4nVFKB5gKgAegrrvaF3Z/IrS3tvZynKFrEdVrEa77Uw6nE8QP1hecTvK5Sga6bwga9K0lJtGu/jxP62rWXLcAJ77n5zow4X4aTbs3IuLltSe7SCGDnUmHEn2gAPaGWJ0moHaJiNs06j8lDjvdNwtxaoCcoyy2nQnLvJipfDGCN2rFwl+5b8TacyGVd6UjvE6mPCCVQInnNQ+0LG7Vh9AFqh5wNNkKeUopjIMv1aSATl31Iory4lRJNp3DRPdPnspRAzPbT3WoZt+JcRfHdW/eBOvgt28un/AKYk+81Oacu2WlNXF2lhtZ1bKwpeu/gTK0zudtqHb/i+5dJ+sLaSIyNDu0wNhlRAj1qmmov34INr7bxrVMYedQB3CfnhWj49c2zVktptTSm1to7sIMrW5JlS+kQZHIkDSgzD1fktyI5tGehzH8Caq5qf7Ftv4nVbfoInU/1lkj/0zSy3elXm4H0rSGejTEzJmq+rDBk+JazolDSydJ9pJQBtzUtI+ekVLuuGVNs94VAqASpSAD4QogJlW06jSuW1kClprYrPeuK/NQASJHkgLc03zJ5isNsqCgSKIpaSLVwNnuWmEjMt5wLj0lDYHmoqWeehRR4ypdq+yUOJV3rHcrSE+y4w0J1UN0uAEECgxqwuXSq9aQoNtKEK0OQIyhIH52UZeXL1q/xbGluYgyCUwlhKgnLCQV2+dWg6lRPwqrhurJixsPbzvwpJ4ZzHAz88Kq+A8QUvFGs69HVlLhXrnSoHMFTvmOnrFF3aPwkwu6D7r7FqkpHewrOpS5OYpbHiJ2B2GhNZSlKkwrUdD+6rvj10nEbmSSA6oCRGk9KWGIJbUp0En6+nnwoq2SXgUGLfPWrZOPYbaR9HtlXTg/pLkwmf+EnQjpJqBjPaPfXKcinihvbu2hkTHTw6keRJoZAoq4d7NL27hSW+7bOveu+FMdROqvcDS5dee7Nh820QttN9ZfifnpQqVTVtgXCd1eGLdlS43OyR6qMAe80dtYPg2G63LpvXxr3bfsA+cGD71H+rUPGu2q4Unu7RtFo0NAEAFUesAD9UD1rpZSgy6b/OZ8B31zplr/CTzNqu8H7Hba1R32K3KED/AOWlUD0Kjqo+SR76nXPa3YWLZaw21Co0zRlSfU+2r3xWN3V89cLzOLW4tR3USon41qvBPZM/cWyO+QGUk5iVjxET+bvqOsaU5hgysHMYSBqbCd0DU7bk91CWgiCsydwqna7Tr68elxZyDZpsZU7jkNT01Jotw7h7Er5rIB9HaP23OmuydydfSi/DrDDMLVklKn+eylztMDRNVXGvaclpBShRbKhAUN59RMe7WqLb68gbYb/vUI5gUs4EZgSL7hevNnwRhGEwu6cS6+oyO9IUSf0WhPPrNPXva2jMG20FLY0zRJ6QANvQSQJrLWfoj1x3qnStZUqMyirnocu5MSdTUrH+6Q42DoToknkeWvsjwmQAJJ50dnANKJL5zbjNtmzQX76644T1RI+b6vcV4gZW8pQeCgY1U66CTAnSNBMx5RSqPZ4022hKPAIGgKgkxykcjFKqIZy2CTbjSeUjfV72M2qFsOrWhKlJdUApQBIEDYnUUecQOFNu4UkpIbUQQYIMHYilSr5fGXxsHeK87qrvr5uxC5Ut7MtSlK6qJJ+JpjiI+P8AVNKlX2mMEYdUcfaqDfaTRV2U2iHnl96hLmVLeXOAqNTtO1bBxUstWi+7JRA0yeGPSKVKvknzL7QPD2pHE/jHlXzdjV0tbyytalHOdVEk/E1AXv8ArGlSqhie0ocR6irDfZFaP2QWLay+paEKUlskFSQSDJ2JGlV3aziDhu+7LiyjKPDmOXc8pilSpNeh7h7Uii+LM1U4A4Rb3UEiWUTB/wDuG6XaQfylv/y7H/STXaVb+0f/AFvD/rR2/wAfx9BQnSpUq+WqjXRVhjh+sQOQZagdPqkn7yT7zSpUVHZNYPaHP2os4oTFkyRuVCfOG9J6xVReuHvL4ydGyn3d+0mPTL4Y6aUqVUD+B84Uk1pz9xRTw+PyZI5fybcGPPvjr66DXyqC2kDE2YH/AHRv/wDDpUqfHZ8fSlh2l9x9aASokydTV/2h/wDad3/xlUqVQZlBJ31UP4g7j7VcdjlohzEUhaErAQSApIOoiDrzq/7bMRdDyWw4sIKdUZjlO32ZilSqrhOyP6Vepqc5fFisnJrlKlUU3qtWpdgtslV/KkpJCFEEgGDpqOla72j3S27NZQtSD1SSPupUquwPvLA4J96mP9lXf9K+aLJ9ReJKiTn3k9aPe1VIFu0AIADcAcvAqu0qquEnCpn/AF+tZd/HRWXW6iFAgxqPvrQcTbBtrWQDK0b/ANcj7qVKkvsj8BzvHoqjYrtopm7SM505D7hSpUq+sBNJC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6628" name="AutoShape 47" descr="data:image/jpeg;base64,/9j/4AAQSkZJRgABAQAAAQABAAD/2wCEAAkGBhQSERUTExQWFRUWGB4YGRcYGB4dIBsbIBweHB4iHBoaHCYhHSAjGhocHy8iJCcpLCwsGx8xNTAqNSYrLCkBCQoKDgwOGg8PGi4kHyU2LSwtLyw0LC01Mi8yLCosLywpKS8qLCwqLCwtLCwvLiwsLCwsLCwsLCwsLSwsLCwsLP/AABEIAMIBAwMBIgACEQEDEQH/xAAcAAABBQEBAQAAAAAAAAAAAAAGAAMEBQcBAgj/xABREAABAwIEAwUEBQcIBwYHAAABAgMRAAQFEiExBkFRBxMiYXEygZGhFCNCscEkUmKCktHwFTNDcqKy4fEIFhclc5OzNURjdIPCNFNUZLTD4v/EABoBAAMBAQEBAAAAAAAAAAAAAAMEBQIBAAb/xAA9EQABAwIDBAkBBgUEAwEAAAABAgMRACEEEjFBUWGBEyIycZGhscHw0QUUM1Lh8SNCcoKSYqKywiQ00hX/2gAMAwEAAhEDEQA/ALTG+1lLahlYzk+E5wANY2KVH7qgo7QbN8q7zD0LITlVlSFe6Sgff99WmN4zh7SiLqy7ogg6BBmdiClQ/j0quw7EsGDiloLrEq3AVGbfbxfur65tpjJIZX3g+4PtXz4Ai16YexjCF5Q7bOMK1kTlG3PIuD8Kr08P4E9CkXbqFbwufmFN/jR249avoyC7Cv8AiISdP2E8qqL7subd8aVsmd/qo+aVVxOIQLLWtHeSfVNcSvLrbnQurs2sHioNYhbk8gQkEfBYPyqM92FPSC24y4nKDosgk+XhI+dETvZKSpCiGzrBKVqBj0Ijaqm97JrltxSmyVJnwKSqDHQ61olhw3dSf6kp9bURLxGijQxddkN6gKUWHABtlUhc+5KpPwqkuuA7tuczDqYEmW1RHqARWi4twziNuMrN1dFJyq/pDB5jQmozXE2LMrAU/wA/ZcQn/wByAfnWBgW3RZKDxBUn3PpRk4lyJChWX3VsvKjMrMADAknL5EHarJvgm6cQp1lhxbSftZd9NYG591bbboxJ5hSlsWzoUJAWgSZ10hcHfyqxseLrcNtl1xFqpsHOwYSDoRAB1gHURrIik3sM3lOVOYyNFZogHhN/CvHGLAsK+Y1JjQ1yrPiW7S7dvuI9lbi1D0KiR8qrKiPN9G4pA2VVSZANKlSpUKtUqVKupE6V0CbV6uttlRgCSaNsK7MnFDM+ru5EgRJ9/T0OtFHZ5wKWEpuHkjOqCgRJQNdSDoCdDO495ohx7Fm7cFTpCQdBOpUegHXTnpqNRTYR0ZyJEq8Y4VJexhUrI3Qwjgy3QMpC1pO4Ud+mgEjXWornZ82pJ7pRQSN1gKBERoQmU+6ag33aWkKHdNyBzUfIjYbfE1JwvtGaJhaSga6lWb5ZfxooU7OoJ7xXMr4E3oXxzhZ61/nCIJhKhqknU7x01167VU2xQlSXHQFDWEDnERm2hBJjQzANb5bd1dsCcjraojpH3ggnyIrIOOuEVWL++ZtySgxGnQxpImIHQHnXVkOCQII1Hv8Ap7UXD4npDkXrQ1dA5iSQSYJjzEx5RtHKvdjZqdWlCYlRAk7CSBKjyEnemggxPKd6n4ZcrQod2CSSEkfnCUqggbiQKEyx0jkqkDz+caeWSE2qexhGYgfUKVlQrKXO6Ucyc3hk5TG01KdsmpzL+lNvJIhQKXUiNvEPFpTmMW4CW0KLTRUhJhaSYiRGYAqRBnwnlFM4QyyFgLbzpHtKYfgkRySoirBZhRQYPd+iSTzIpALJTmn5zMeVEVhxFdOtKZbfWtRBTmNuc4SdJQpEGSJ3nroanY19IufoocJQSVBKVpKT+ZJSYOoI6bg86l8C8MG6cavbdy4TbsuBJS4oSoJIJEJ9oQdZ9K0vHeGrW5ebcJKXUJhKk9JB1kEb68q6nFtMuDq8ZueI2mPWk1pCVSIHgNZG4VmuHWSbAFq9cS2jNmT9nNJBOuUiYBOgGwgyaIVcc2ls2hw/VBwTkKYO0mAlShKRlBBjXnRDinATVytLji+8U2PAFAQDpqRBk6UKce9kjtw019HShTqNFLKokQZAneVGROwHnQHcUl1OonYNBzJoaWelI6Sb6xpQVd9qj6mHvGk94teVKkypCVK0SCCNABOs7gVnJNFeJ9lmIsHW2cUOqBmH9mancE9mrtysqdHdhtWqFoVrpOvQfGaTeS69lTlhI1IuOJn5wqsksYdJUDQOGz0NKvpS27PLIISFW7alRqQFCfcDApVr7vhRqpXgPrSR+10flNeeIOHsNeulqfuFIcyJBSVAADkYKfx61VI7PbFxctXoVCs5TKDoBB0BEacyKzTtJxsuYg8tBKQpDad+QSPxqLwTibiHbg6qJtnB/d1p9vErbCWgtQVpFoGo9q6GFdFmFrVtOK8DIuEobZeabZR9lOpUTuVKnU+v+Xt3gBDOUMtK0HtpuVpJ6yPZ/j3VjfFtw8wzZpmEuW6HdNyTzJ391N9xfNW9vcKcVkeXlQkLIVIMbaEA8o6g864MRJyB0kC+nqQqT51j7tKB1tdK1pfDl8hN62C44hxsBkKdBgkydzI9fKhhjCcZYgAvlA9oCVQfIgyRTl5xfcIuMRbBcTlbb7oZichOUEjXzO1UOMdrF8y6plDqkhBykkBRUeZOYH4UdOJU2CV5Ikag6gcJ3c6y00tWgHwCjzhW/v3AsOuOpcASptK2iAud/ErTyjlvzopuLm9abUtbbToA1SlRCo56FMHTlNZ3w12p3S7R65ffbKWFoSWu7hSgrbxDqZG3I0WHtUw9Vsq57whZTlLRnMDr9nbc+0ND7opN0lxWdKEkHd+ySBx864WiCR8mpWDdo1lcIku90WpKkGR4Rz0EEAfCsP4pxkYhiTimypKFE5esBJ1gdYn31AwnFSly5KYhbDqduShyFU1u8pKsySQRzHwrClttODogcpN77AZMRHrT7TGUk7YtTNKlSqJVClSpUq9XqVE3Z9gP0q8bSRKEkKXqBoNfmYGnWhmte7DMOBS+8RsUoGgPIk68uXwprCwFFZ2AnnoPWlcY4UMkjurQMYukstKcVOVAKjAiANY9eQr554k4kcu3lOKJAOiUg6JT08/XnWq9tGJZLZDYV/OK1E8k6zH9aKxKvKltsRqq/LT6+VJ/ZzIylw9wrs16S55A/wAeVeKVLSarUTcH8Yqs3U6fVE+NMmI6gE+0OvurZ+IsCbxGyUlMKKk940vfWJBB6EGPfXzlW4di+Nl22Uyo+JpXhkicqhMAb7hXxptDqiM21McxpB+aTUjHs5YeRqKxcJCSAoGQrxDaAI/x+FSE3cE5QUgGQRMjQAHToQDV52n4P9HxJ4AQlZ7xP62p/tE0KjSt9MptRAFreEW9aoIhxIVvq+YSV6pXlB553EpHLUrSR86kLwdK7i2YW4FFxxKSUKQpIQpQBOdPManXlQ8i4WkeFSgCIMEifhXWL5STIOxmnfviFAIckAxstsOkj350PoVAyDX1Vh+CpsLfuLQIAMlKXFn2tJOxJHP/ADr03dXif5y3bcEfYcAPwXXzYeN7pSgpxQegQO8GaB5a0S4X2xLaQUljXkpDqkx+qQfvoBLUSTJP5kkeYNJLwzouBPP61vilpVqthaTHIA9PzT1+6vDVw0DlS84jyWo//tBrB0dul+g+EoUno4kE/FMGiHDf9IxQgP2iT1KFkfJQP30IhM5UqB5kD/cK2nDrF4+cq2phCjqlxKx6fikx8qfU2T7SUn3/ALxQZw12mWN4JCS2uJyqAmCYmRpvpRAOKLT/AOoQNYjON/STQVsOgxlPh9NaKFI7JPzmKedt0yfB/HxpVDe4gtcx/Kmv+Y3+NcrvRu7j50mpCJNh5V80t2peReOL1U22gz8vwq1cw3LiF0hs5ALUn+ynShRjE1NIebTBDqUgn01/Gn08SuF5TyhmWpstq5SIA/Cq7mISpwgqi5Ma/wAy9wvrTpaXeNI9k/Q0VXb3fWFvfXjrTgZHcM26BBJG3eSTySCRERHoRa8U88tu6uQ4lla8ocSnQAHUN8pAmPMetM4JhbbmZbzndNpEzHtH80HrFdxTH1vJSyCUsNn6tvkPP1O9TVZuiClmJ0G08Tw+CtoRlVCf2G4cfho+tHrZl7EQy446juWiFOaknOkkSRttqQPuoF4zuQ5f3CwICnCQKLMO7hl3Eg7qA02QBEnVJIE86DeJ71p67dcYCktrVKQrfYTt5zW8YlKQQD/Mdd0m9Cwyf4hN9BfkmiTFb1OV0MW6WW1fRipA1EiSCZ6/Oq/iSwU/iT6Pq24OpmEJASOfnHxNer66WpCwToRbg+6Yqz4ls203DxWFJt0LhaphTzmXQJ8h020+DzrST1TYbtNq9TsG87uNZQchEa+OxPjVNiJtUKT3IICrQZ5Vm+uIMx5fKq3Kl1xLbYKUcgdSTEkmN9R8KirtiSANfDm91EuCPGzuEpABfUDnOhyJKD4U+ZG591DQCVZMsJkc5ItPsO86UwrqJsZMUMuMQ2hX5xUPhH76YqQ6+S2hPJJUR74/dUepL8ZhG5P/ABFMp0vSpUqVArVKt07Dx+Quf8Y/3U/CsLrc+w4TZO6f0pHr4R+80yzGRyd3uKn/AGj+FzFUfbrGa222X8JTWVJRNav28DxWvov701lKG5BMjT568q86Jy22e5reB/AHzbXp5nKSOYJEehI/CmyacuG4MeZ+RimqE5YwKcFdArSexC6Kbp1v85ufgoR99Z1niAI0M6jn+7/GtD7FkTfqUQP5peseadaYw6O1GwH0pTGXZUKn9tNulV4yTzZH/Vj7lH4Cs0IbCSk58wXoREZZEzOsxWo9taEm4ZnQhsev87/jPurLe8CR7KVSs7zsCNNDsaZdTCEq/wBI9v0oWDMtCllEkgwPsg7gZhE8p1++rVnhZa2UvmG21KgZjqYBmBuZIgDzqM3dAFShAcVqoch40lKUDeQBzO3pV/Z3DhYY3P1ojSYMmIHrVXC4Zt8QYtv+WO8bOQrrzi0gZakcOdlb9ylxUFPdkCIGpIkgEmJTpPrUC47LsS3+hr9xSfuNbQxcNWFsQ6tzu7VKe8UgkFbzhzK2IkyoGJ+3UG07XcMJn6Q+jyUkn8FUi+rOnKEDLw+uvG2+l28Q6SSL1iy+AMQAk2b/APy1fuqfhHZjePocUWltlA0StBE/GK3nD+0bD3CAm9R+t4fvSKKcOxVpwShxC09UkEfEGksqWrqaPOY9B60wH1qsSE/O+vld7g3ELcAhDqQRMpzCOUT1qCnD71uFBLwzdCdfxr7DzJP5p+FNrs2zuhJ9wrQxaLWUI0hX1Bo2Ve9Jr45cauZM95Por91Kvra44dtlKJLDRJ5lA/dXaN98b3r/AMqxKhsTXywrge7Ci2GHM3M5Fa7baedW+C8AOtPJL7aigoVPhJhUaA6Uc4j2uX1uJftG0qUZGsiPcs1Bse31xSiHGmm0wSD4jr8afU2EKSotpG7remzxoHSOrSY04fvWdWfC946kN92sN5p8QIAO0kRNScVwTMppi3ZUADBfWCMxJgk6aJB+VGh/0g3zMW7U8va1+elPu/6QDgSIZbKuafF980uhCMhMCLCSsabrjhsvRCp6ez88azfF7C4YddbUc8wlaxqCNI1IqE3gyydY9259BWo2vbxcOkNi2aKlH84xHvPSpF12yXKUlf0VnKISZJ3360dnCh9JdKMwH+vmdk3nvrJddT1csHlWblbym3YahJU2mTyKNgPxprHsafef7x2CU6BO4EiDp1o5/wBu7uYk2rGU8tZB9edSUdsKlkLNkwtBPjgagHca8457eVdH8f8AD7WtlCdSdMo2nu03VzM4kypHz4Ky6yushXmE5m1IHlI0rxh1+tlwONqyqEwYB3EHQ+RrTr3gi3xJC7jDkhtQR4rZRgz1SZI12jb0rPFcNvh/6P3LnfyfBEGInnST+HcQRlMxeNo0179kUw2824DPOar7hwE6CANv3nzNNVKvsMdZIDra0TtmBH31FqW8VFZKtaZTEWpUqVKhVqlW7dh8mxc/4x/uprJ+F+Crm/Ku4QCERmJUEgTtqfwrd+zzhVdhaqacIKlLKjBkCQB0HSnkILbSlKOoEDbqDMVL+0HEFGSbzQD28OfWW6YIgKM8jqPu/GsorfO03gx2+7rusgyZpzKjeNvhWcv9k14kx9XHXOI+G/yrzjWdKFJUNNJAOp317B4htLQSowb0FKUTqaeS0Bues/Cfv0oo/wBm10NshB6LGvlBgzFNHgO4GgCdjHiGp9+grAYULkjxH1pz7w2dDQ4tQBBgHqOXLTeffWidihzXayZ9hXpqUbfD7utUtv2cXJSPCJ1+0NCQI/gUf9mfBtxavqdd8QUiNwYMydlHn+FMoQUBSlEaHaN3fNKYt9stFIN6o+3VP17B/wDD/wDer/CsvQ+RsSNZ0rde1HgR++U2thIJSmCkqAMSradPtdeVYXc25QtSFCFJJSR5gxQ8QpQSlSTaAK3gFJU0E7RVsw02SFJS4p0nMApaCCSdM2x3o77PreXEF0kt2yFvq0iFoVAGm/imOuU0AYQyswkoJBlQAaQpR01jONhFa7wrhSWrZpCwofSCbh/OEpKGGfZSQmAAVQY6KVVXDLyoMAiddOZHKY5cwYswImqjj25lVlhilkKfdS9cqnZTq4AP9UKOnQJqL2gdkyWri2aw9K1qeSqUKUDGTLKsxiB4ufMVH4e4VXj93d3S3u6SlXh0kyZyCJGiUpE0U8H3VxbWt1d3Sy4+FKt2VOKJkpMaE/ZziT/UNJJT06jN9w3k6X2CZNtm6u5iykBJuNRxNDyexO5QmQnOvTQKTG+u5/iPOtG7PeGX7a3KHUFKp6g6a9CaAr3jvECG0W7qy6RKgQiBEzJIgfZ586tOGeO8VL/dvBKgEqJ0RuNpKOu0VTdYxAZLACQNbBQ84il3QXES4fStJusIcUCWxkchQCykKidpGYSM0KiRMRT1vaOpSkKlRAAJAiTtMSY67mg+441xHvgG0sqaClBckJUAFRKZOsfOrq74ycQjNlR5jMCZ6QBv16RUpWFfnLY0uW2BEE+Vdvbe8K1FCwlPIFKyducGPOlQtd9p9yFkBlKgPtBOh6x4xzpVRTgcXAhCfKudFuJ8qxTG0oGXJcqfmZzBQjb841VAVyuzXzziwtUxHC/vNfSpTlEVcIfRbNkJhb6xBO4Qk8h1V/HrAOGO7905tPsnb4VGqyfx59wkl1Q0iJMRtoKbzNunKqQB2QI02kk2nSd/KKHCk6c65hdk2tt9a1lKm0BSAOZnnXlpoG2WcviDifFJ2IOmXbfnTV7bBsgJcSvMkE5eXkfOvAt192VwchVE9TXAMhyFNwFTob3vytXtbztFI2ym3AlaSkyJBHI/4U9i1r3brgROQLKQfTlNe8ZU4XyVghcJ03+yIpm8uHNULkQoqIP52xrriENpcbvY2Md4udk+1eSSYPCu4ZirrCwtpxaCCDKCQflWr2nE7OLIDV00628NG7tCIy6faKeR1n7OvLescor4Q4YursOBhtawEkA95kSDymSAfSjYB0k5VbLzu57uBsTQcU2kjMbHfT3G/Ab1llUEqdaMRcAylRPKBOX3nWhANHoaMbfiq/wtS7VzYaKZeGdO4MgE6TvI0O9Oudrdz9lm1SAZgMJ/GsvoZzErVB4W2bgD615CngIgHjNB9rh7jisqEKUeiQSflUr/AFduJy9y5mmMuQzPpFHvDfapfOvBKGG3lQTlQ1BA0k+DXSr5fHeJBwJFsEfWeJPdOGZB5kzqen3U1h/s5DqcyRI/qj/rNCcxLqFRA8aIeyTBzb2GVaFIWpZKswIOwjQ9NvjV1xJxWxZwHXIUrZIEk+fkPWnuG8QeeZKrhIQ4FEZQlSdIB2UZ50JuYel7Gng8kOJQhJQCJgwgjyEHMfU0NLKHcQ4XdEgmAZ0gQDUhRzEqV32rxc9pzGbVDmXTxZU+e8q2896gu9ojSpISsJ5SEe/TP5D40a3GFNafVo/YT1npVe9atj+jQOXsD5RGlCL2C2NHx/SshSN3nQU7x00cv1axJOhCeWn53TpVcvjJGp7tW3l980ZXVuiZyt7kjwjSd4qr7oaJgeyBpQy5hiLNnxpxBTuqstePEAhPdLJHTb7qubLtEIJH0Zwk6CDpz38PpVhZsAQY3jnz0oiw8VoP4YCCzP8AcaWdUn8vnTnC/ESLtsqAKSnRSTyMT8Dr8KyfjPspvHr511ltKm3VlQOZIieonStHwBATid4BoChpR31JGk/P+Jql4kwto3ZcXiPdyZ7slRyRlBgBcDkNQN6bRh2lOlAskgKAgnUTFr7a0y4WlSn61n1l2XPtPRdhtplIlbynBCR5AKlRO0Vc8VcR5cPecR4fpahbMRpFsyIJg7ZiSCP0vKo2O2+Gs3Jedunbwgg9yEmFkDQF4qIy9Y5aUKYpiV1i1ykIbKiBlaZaTohA1gAdOZP7gPYgpZb6JsXPCOO3rcZP1qggKeUFrNhy+elF3DnDmKYWlt5spSm7hBToqCRKM2hg6mIneDUrtdeU03aWTSj9WPHG6nFc/WZP65q+4Y4yeeb/ACxjukYejO4oyM60pKEiDsfaMdQNtqG+zTBVYziDtzcOEdyoOgD89SiUjUeyMp+VelLSAlXV22nz22TP+VZTmW4Vkaee6tF7JuD12Vs4LtI71xWaScxCMohM67GTHnRSw1bzIbcJH6DnTzFPX5eKkhtTaAPazJKp6RBEV5t0Pz4n2vc1+9yppUVSomJ2SfofWumFqggHkPrTtthzCZKWSMxk+E7+cmnHcNaWIUzmHQp/xp8udXE/AfvqO9iDaB430p9SgffQZWoyCZ50UpQNQPBP1qC5wvaz/wDCt/sD99KvL3ENrJ/K2/8AmN/upUx/5O9XnQTln9qzB3sEbJGa7CdfzP3rqIOxC0CzmxBMDcZUCB/zPwqwtezy6JWhbMAkqB71O+nQkio9v2RXGU5g0PrCdXCTEeSKtraZWqXH0zwSn4ax0rgHaNM3HZRhaYz4gEmToFtifQGTXtfZzgiQCbtZ9HEyfcEfhVgOyNalBS1MyPNZgfAUsU7KQVpWbptlQGmhgx5FYrOTCFRJdmdyR/8AJrPSq/Mar/8AVPAQlKu+cUJOsq5HnDdSnWMCKRmU4pKBp7YCR1iBvTB7MrRGbvMSQMxGsoEGdYlZ3phPAuDtnMrEJKTB8SN/2TNHHQDsLcO+AR6JrMg/zE11zFcBccnuX1rlIzDPyiD7YEe6nMWfwNRWV2zhOdQkEglRAmPrNto+6uN4JgaFKd+lOEpCZSmYGvQN17KMEcj+eWFOKAUM3tRqeWgHlWghs2UHT4+9eJ2jNVHjXZGl1sP4a53zZ9pBIzpnXymOmivWiPs44ktrezNu+4WFtLClGCmdRptO6YI6GoCuF3LVAucLfU6gyqUmVADkpEQrmIj3U7il9Z4iVtXYFrdQAH0jwmNRmE/3j7xXPurZQYEpOpSIUI2FPvE8K8pwrGVRkefOgLtP4jbvb9bjWrYASlREEwNT8dqFWmipQSkSSQABzJ0FEfFvAVzYqlYC2jGV5GqVTqNeR8j7pqnwlam323EjxNrCwInVJzCR6ivnVMrdeAAsYA7tBeqzSkhsZDNahwvwLiGGflLaULcWnIUDxFEwfEnSdYnKTFWLXEWNLfKS2pOXXL3Ph1G2Y+nXnVrZ8cuPpKrW1c+kLAzlQOTQcpPunT3xVQMTxxaoDSwEqgQEJHvJG2vXpX0TLRSnK4hsRbrfDadtpqMpSlklUTxrQuGXbgsA3QAdkzAG3LRNDNqqcafjbJBmdwlB5abEUT8OtvpYH0ky7JO40ECAcum80M2LkYy+knUtz0+y0NufrUxo9fEER2TppqNOFL76JrkT/nVS+fWev7vjVncHpFVNyIkx6waiUNN6ocXxFDScy1gA9R5jkNzB/iKoLDiq3ecKUqgnbMIn0oT7R8XU5dlEnK34Rrz+1p1zSPcKFWHilQIMEUz/AA0wlQM7eHKrTOElvMTc19D2p9k+VX9kNPf/AB60KcPXJcYaVpKm0k6RqR++i2xboLllRUd2QYqDhAnErox/RNb+nT+NqGuKsTsPpWRdot5xKjmOYjWQNBOuvpy60RYPH8qXYB/o2pE+X+VRcbexbv8ALbttBvMYUcuqRtMqnXyE1fYIS8JMdROqin+UbRWk6/BsoCxHFWS8rusFKjpGcOk7DdCdP86MMCx5mwtxc3VmzZFZKUobbhxQ5kgwQPXy8pz/AIr40xNq+VbuXJQpJSCGjCRmAI2HQiffRzxv2Zsv90p28U2sAgrc8ZXEbAqEATt515x5pyUanSxUZgb76931p1SMoTmsDfaaCuNu1v6a04w2wENLVJMwpUGRmjzANSeCMMuLK6zNd6lLiEg5EhQ8WvikECCN4099e7LgPB0/zt+64QY8CCkE/sK++jLCG8NSfqvpbpgAkF0aDQTlKa4y24hJ6Rvu6ptrNyBPMmtOrSE5Wp4zyoX4qxFTDyw4pRCU5zrqtRgg7Ebn5+VDvChun7jvA2spM+IAgJjYAxp+Nbamyt1nMMOW4qIzOIRPxdXrV5hgUlMJtkNDkMyR8kA0Vf2lkAhOnEDyvWW09XKdTtvQZZ2d0llRLZUdgNSd1chvGlCowLFHSrPaK1Jy+BCYHKc6hW4oz/oj4n91JZ6rHuikkfay2ySEJk99bRhUpBJ9h7187P8AZdjRUSEJAJmO8b0pV9AuOa+0fl+6lSxx7xM5j4q+tELoBiB5V8yudruIz4nTMRpp79Kr1dpN+TJuFn1JI+BNecX4XbQkKZdW/Ma90pMz0mq5nhi5VGVh0yYEIUfuFMuN41EQmBwCfOBTKQwoTA5/rXvEOKrl5RUt1WvIEgffUF3EHFe0sn1NETXZhiChItnfekj74qyt+xbEVKgtBI/OK0D5ZpoRGMNlLj+4DymtBxhOkUDF9URJgcprheV1PxrRh2E33NTCR5rP4INSWuxRKTD1/boPQGdP1imghp5RjpPMn0muHFMjbWbWeILaUVIME9QD8jUxXEr6inMuQg5gIAExHIDka0dvsywpABcxJCv6qkCfdmVTLOC4AhyPpDznIQDE+ZCNQdKcZYxIgJcVbYArfO0AUJWIaN8pPKh/g66xBCg7bpehCdSlsqBEzCtIM+dGGIYtYYm4pp4JtbgiUvpjKpREQ5Pw1/arRsBuWE2zJtXEJt0hU5t413kjKc0mTWOcYcNuXl9cfQmVK8YUsgQJgadAPte/yqi09nzdUhSB2pg7oVNuRm3Gk8yXF3tUq9ViWEIDUJctlQQVJ7xufKfZ5mNOutQEdp1+AQ0GkJOkNsjefQ1Cw/ivEMOPcGYSY7l5OYA9QDqBz0MGp57UcUckNZUjaG2QY9ND60RwkiVIBOs6Dwg350TojqUpPGp2BcS40+uUd4vSIU2kJA2kBSQmUnXer04Vja3DK1ITM6OJABHpuDzHlVBw7c4064Vg3Byg+2MqSdyPGAmaul8N4y4vMp5aUdO/gRInRP8AG/WiAhIBlsd+vtS7kJVHVFaBwxavtskXK86yonNJOkDTUCNZ06RQxYmcbuI5NCfWERHlr8qJuG8PcYZyOrzrzFUyToQANVa8qFbRZ/lt/KNA3r+y38+nvqQ2ZXiCCOydLDUUqLz3UV3StAdqp7tU7fKrS4XqdNtap7tUn+AahxWU1jvaNhK0XJejwubHzAAM/CaHcKw5TzqW0DUn4DmT5CtI7Sz+S77rSIjyUf4/xoM4Eci9RruCn1kGPnTFlKSY+D9qvMuHoJ3Vs+D2obQ2gEEJASI02AHpRPZI91UFg2OlEVkjSgKMmTUJySapsGT/AL0uzz7pr7uXpp8ao+KsOZVdEv4kW9dG05ipE8hCoTuOVEWCf9pXesy21AJ12IOh1j5UOcQ4jZIvCDZOXD2eFEFWWT0EkH4V9Jhirp+rPYTpl/KPzWFbTsj5agzFLLBkPlSnrp/XXKEwTH5ygDvRtwv2j4cELH1qFBIADxK1LTySk6j9XzqtXe3JeP0bBWU7eJbU8hsohI+6pWJ4Wm7DbeItC0uZHcvpACVdEKykj3T8OZ3WkKBChrcwoT3wnXjY0yVAgBU+IPlRJe4c8yEKt8PtlKWNZIlP9YkD76l2YxNQGYWrI6eNRHwMVmPabxriaFoZWlVtlB8bKlAO8pB6eXKdaBLdvELv2fpL3LTOv99T3CpICVJBOsgFXmVR5UZvDZhmkAV9MsOqak3F80PIJQgD3qVNRbjizD2z9Zfg84Dv4NxWJ4X2M4m8RnQGgebix/dBJ+VF+Hf6OnO4u/c2n8VEfdSxDeqjH+I/4hRowaTvnx+sUWvdseEt6BxThHRCj81xTiO1y3W13jLZI6EhJ98Axy586g4b2L4W0oZs7xHJS/wQBRZh3CdmyIatEAdSgfeszXUnBpHXSVHvt429K6dyDHh7TWb3nbqQtQFuCAYmV/gKVastogwEJAHKY+QRSrX3rDbGB4n60AxNwfnKgnHO0Bq2YQ4y204VE+BKx4QOfhB8um9UVl2qXNzAQ023PMgqyjqdRt0q9xFzCwTnbzkcjm1+JAqBhnE1g2pSbezEkawlPwkSapMtM9HIYUo7z+/tSwsKdu+KLx9MsLaaQnTO7ALh6pBBhM7dfhQrefyyspT39wrWFKaQQPcQkaUWL4vxBRPdWLTbQGi1uD7gRQriPadfqcLaVto8J8SEBXTUSTR8My4ZCG0W3kT4gV1EzYz51Du+CMTekOfSXQPZLjoEHnopes6cq5Zdj94lOdfcoVvKnDp65UkfOmrjFMad1Q5cujTxIaUjy+ykT611ngTFX83eIc8YBUXXR9xXPy0ppLjiYK1to5fU0YlQEZhUlfZY2jxP4hbNHmN4/aWn7qZbwHCWfE7iJcy+HK0ga+kBU+teh2PvlYDjrLaUDXMudNY2T16muDgGxZJ7/E2OkISJB8/GT8qGXut+OT/SPoPes5wbFRPcP3qS1xJg9ukJH0p/5aHX9Hajjhria0W2ruiLUlQJC91DTUydyARE6VmzjGBNyk3Fy8qRKkpAGm8Sgae+nv8AX/CGvC1YuuA796vptoVK50m+thxPWUoybSR5yQPK1eLRV2Qr54Ub3OK3F2+4qzt2Vto0S+tAlRAggFUc9B5VmfEHaZijTq2lOdypJKVIShAjXrB+INHmBdp1kthIWg2kLzoba1C4/qgbq3SYmAZrMeMu/v7519DLigojKAkqITASmcsiYigPtu9EQhuAIg6nZt0Mi9rVvDoT0hDifGp/CPEOJXlz3bdw4tZQoeJcAJjU66T86KH+A7551XfXKQExJU4oyeR030npQzwfwDiQdzoacZ0grUotmDoRPtfKiBfZs93hVc3zKTmAJLhKiNxOeJJgc+VN4N4pZGdaQe6Va8NlcfUgL6hAHATWj8MYaLa2yFxLmslSdtQNBqT/AJ0O2JjGLjUQUbD+q3vPPnV/wth7bDBS073qSoqnz0B2J/Noatl/75uNAJb5iCfC1HqPP91T0mV4gzPVN9No2bKQBkq7qJ7hXv199VF5M8vQ71YXazOo0qquz8Oh/fUOK6is/wC1J+Gmk6iVkkeg/wD6NBvCjkXbRO2aDrG+m9FXaZmWWkAEkZjHqQP/AG0OYBw6+t1CktqhJCtjtIPOm0NqK0GLeG3fVpogMQTvrdMOToN/4iiOzNUVgjWiC3pM1AUb1UYQn/ed0SP6NoDTy6zqP8aj4yrFC+U2yWkNT7ao123BJPwFScEXmxG8gyEpaSTPOCY02OpnnVBxVhrCrnPcYiUDNIZTJIAAEASQDt9nnX0DQBfAIHZTqkq/lGwe9GTsmqvtUs7hixQ8bt3vM6UrAXlSSoE+AJjYpn50N9mPEdy7ntnWV3lrGZaT4lN/pJJ5/ozPSDVFx9fF26LFu467btwGkqk65RmgQOcjaiDs94yGDNPourd1K3IW34cpVAIAOaCBPPXnQHFOh7Qwkbso/SJ8qppahiIkmtGQbhLaPo7bWIMHVpS1DM35KKt42nQjYxVzbJvltyssW56AFcD3mNq+a7Ti+7ZK+5uHWw4oqUELIEkzsKn4dx0/7L7inEzMqUSfieXL0JryH2nl5CQL6kT43jyHGsqwa0iRet9exW3YM3WJSRugKQgfsoGb51Df7T8Kb0SVPHeQkr+bhrBMRt13Dq3MsTqkTqdwNB9o5TUOzYdJytIWo7EBJPypsYRAVLoVl4Wn+0J96KhoATImtmxb/SHbblDFqTGkrVA/ZSPxqgX21YhdSGe7aP6KZ+ZmPWhvCeyLErnxdwWwdczpyfI6/Ktg4U7HWLRALgBdKcql5lHQ75dgNQNYpFtxtpzMtCcu7U+cwfCtuEBHVkny9hWVPcWYsoz311r/AF/wMfClW2XPZ7YrWVKTJJknNz91dql/+lhNx8B9aVzkfyjyoXPAFk0tanL1IBJmCgGdOaienSmM2CW8oNwpZT4jlWv5lsJB9JoB7W1K/lF0IAQlttuQnSZSDJA56x6AULYdhRW+pLsjIkuKHUAAx75oP3l1YTKlmY2hI27QDtB8K220Fozk7JrcFcWYUzal8W5Lc5UBxIJcP6AWomN9TA0ND7/bilAi3tG2+gUY/ugAVn7t73qfpNySEITkt2RHLYRHsDmefuAobWoqJPU0s4+02JKSonSSdN/PZPfRG8KFTm+cPrWi4h224grMAWm4P2ET81lVUF5x/iNxp373SEKI/uRUJjDJ+kAj2UjKfMlNen8NeU4WbZtxQRzQlRKv0jlmjrZdbmBCbiyROpGsbhrW0pa2ATxqvv3ngs98V5zr4ySdfWo77SkmD7jyPoaKsL7Nr64SVBhe4AUs5f75BNXbXYncAflFzbsJGozLJ1+AHzpV5pyMqld3WBI4KFE+8NJtIrOGSdY6GrDCuGri4I7tpagTAIGk9J2mjuw4Qwy3Cy9iKXFQRlZTPrB8XuOlaxc4sxZMd4Fti3DcNITAzkAmEkbzp95rQwyUoRmBUZNrgd0xflHfS7uNgwgeNZEm3GCI8TaHb1UeL2kNJImI2KvP+DEe44xW8gNqcynwgMtwCeXsidPXlT+KdrkqlmztkHmpae8JMzJOn+dVbnH+JXaw224sFWiW2EhOu+gQJ5bzTZfaSUtxJHPTYNYHCfespacPWWkTvJ9qIOHeD8XW6FLU60DOZTjihpzBAJUJ9N6mK4AabUTeXraCpcRmClaAmTKvw51X4JwHiDy81y4thMSVuuHNO2gCiTI5nSpZ4MsWXYexFBIVJQ2nUaGRIKoOo3HWqLTxSIDkcAkk+N/D0pZawVdof2itH4Wt2EW5TbOF1AWZV5wNtByj470JWyR/LdyTvlEH9VrYddDRNwmm3+j/AJMtS2io6rJmQANJA00B2oaQ9/vl4STKNwQIICNJ3PpUhH4uI17J111GtKJ1V3US3S/8xt7xVTdr56D7ql4jeoQfGtKfIkA/A70KXvGVuNllfKUJ67EgwNdfgaktsrWJSCa20gnQVMcQMw0E/wAbGptk0BA5AAQfwoP/ANaiow2yozrzOszskeR51MthiD05SloT0AI+9Xv86aTgnIlSgkcTTK0EC8CtGsiNNdATr0ivGN8UtstHuloceUQhCEkK1OgmDoPXnAoWsuAHHh+V3KlzJKUyRsOa/wB1F+A8E21soLbR4/zlGYneBsPhW0t4RohSllRGwC3Mn2pAhE6zVjwzgv0dgJJzLPicV+cs7nz6D0oA414xw22ulJXam4eSolRUTAOh2Mg/CtCxjiS3tE5nnUoESJOpHkBqa+X+KcZ+l3j1xEBxZIHROyZ88oFYD7jZU8qZVpqJ36RYd9P4VgOqvpRZiXbG+Sr6MyxbA80oBXsBqoiOXSpGC9obV6j6Ji4DjavYuAAFtKP9UbeYHqCNs2roFLjErUoTfw9aqfdWgLCOO3xo9xzsfukOJNoPpTDmqHEEbHUZtYGnPY/KrbAOwm5UQu5cbZTzT7Zjzjw/2qDMD49vbNtTTD6kIJnKQFQf0cwOWfKoGJcSXNwfrn3XPJSyfgCaKlxtCswEHunyJA9e7ZWcjxGXMI319Amywi0aSh99tQSIgK9Psta8ufU1BX2x4ZZoKbVjN0CEpRPqd/iKFuE+wl64ZQ7dP9yhQCu7AJUAddZICTHrWg4N2e4VbQG2fpLg+0QXdfOBkT74ptTqFCFlSuEyPAQB/lQAhKLg/Ocmgn/a1i18YsbQJHVKCsj1UrT5US8M8JYutaH7u4KVfaQteYROwbR4QYAIMzOm01oVuFxCG0NJGwMGP1EaD9qmrjEWkHKt4rV+YjU/sNifjNAGIKeq0keAJ8h6zXVJSodbT5vv5VCcwFIMFxZOknNE6dAaVdcxAyYs3SOR+qHyUsEe+u0MKd/N5p+tTyy3OnrWRcVcJXNzcXakMLWXG2gk5YEgAGCqByqXZdld0q6ecWEIQtkoEqkyUpGyZ6GnOPuPr1m4uW2FhKWUIMhAJ8YB3VPX+N6CLDiC8unH0vvuqy27ioKyBoAfZEDn0quFEJSZSAQN5/N3Ce1Rm0rLcg2jygfpR1iXZXafU/SbtCA22G8ogE5Z1lSvwqEGeHrdKQXC+pJnwhWp8ykJEcomKzNWJti1SEqX9IzkHXQIjkes/jVMaVexiEEZFFVpMQnlYE0yjDLVOZRrYLntPsLZSksYeCrTxLKfnos/OqnEO3S7UYZbZaERISSf7Rj5VmyxrXmkn8USojLt2kqPde3lRkYNsaiaJ8U7SL98FK7lyDyTCB8EAUP3F6taipaipR5qMn4mmKVLHEOHb4W9KYS2hPZFPMr3k8jT97iKlmTpoAANkjoAduvvqFSooxjiW8gJruQEzVxwxww5eulDcBKRmcWogJQnmST91En8pJYULbDG1F0yhdxutydDkH2E68tep51E4Hey2uIbasIA8z3qP31L4lxBOHhLFoVIccaQp56RKs6QvKgj2UiRt0qrhG22cP0qtf0Hjr82IuqUt3JruGzvNT8F7Obxx38pdTbiJIcWFKKdoy5pg67mKktYFhdsrM9fFZgS2gbGDOYjNz8xWYKulEyVEk9TTZNYV9rkAZSfIedz6Vo4Vau0vwEV9K8K3Nuq2m2TlbBOh5nKJMEk6giqfibhIXC+9Qruln2jEg6BMyDKTGnnA94f2Z8dMWzC2X15IJUg5SeQkSkEjUTtG9Fa+NmnWXXmvGGgCT7O+kc/uoMvJeLrE3i5vrFjOt6krZW04YnvqmT2ftJ1UtSjtAITPv1k09/q+yjUNpJ5yJPPed94momN8WqFqw8iE96VSBrESNJG8xVbf4so4hl8UJSYExEIzEjXXb4E+7rhxLgOde/ytstTKUuHU7/Kr1N4hCSokBKTGhkekDbSD76srPGUfSEsAEkozg8gmJ9TPy061mTN4foCoJkvifQonnzGX51e2QW5fsgaLNsNVH/wlTPlrWkYNBBKjvvyEGuutWM8aI1doK/oiX0AIPf90RvoEhRgqHnHwqfivEi+9xNKFEpbabCQSYSSUpV6ak/CgS1azYY0SQlP00gnoO7SCfQan4UQYjfNh7GdQoKaTBGmxSmNvaClAa66VWQw0mClI18syP1140AtJBsPkihntOulLTYE6TaJMfrKH4UDUX9oV/3gsRuE2bevmZn50IgV83jiS+qrOFENDn61yuirzA+CLy7gsMLUk/bIhP7SoFGmH9k9s1Bv71CTzaZIUr46n4JNYbwrizYfO4X8q0vENosTeswAnSK03sm7NXH7hNxctqSy1CkhaY7xf2dDukbnroOdF2AGzaOXDcNW8sad84ABPXOqY/s0d4Wi61XcqbBPstt7D1UdSflvTTmGLIzL7WyYn/ESeZikncWVAhIr3imMWzSgl6VrUPC2ElRI29kab8zXW7+6cSA1bpYTyU8dY8m0fiRVJxdx4xhuaEJceKcytQNtgTBOvIUAr7SMQv0yhf0do6EtiDuBotRmdZ05UfD4NToSAANvWOzSQkbO+ZoaTCZ9PrWmYo0y0M+IXpI/MKw0j3IR4le8mqtvtGtEIixZzoGmYDInp0lWvvrKcR4PDnjduFrJO5XmO5kEkR0IiedQnrVxlHdMEpB666wSYVGkpE7D1qm19myYdMpHGBP9IHvXs4I6pv8ANtaFe9pF4VnK4wkdO6mNOqlg70qylHBdwsZiEyddVCffXa50UaYdPj+lbyJ2uUe8at/XYwSP+72xHyH3j5VQcP4r3xW9a5U33dKQtpYlDiMupQZhJCUyQd/nTGM37tvbOpulqdvL1KApCpzMtoMpzDaVjYaRUVjBDZOMqDw75xpwuNAQprw6BWu5B5x+NRms5UEJ0tM8SY53rKEANkE32bjCQDyt9KH7UpaaLh7tZWCgJOpR+lHI9PWq6vRbMZo0mJ868Uk6skJTEAD4edVUiJNdJrlKlQTWqVKlSrlepUqcbYUogAEk6AAUUYV2bXj6SQwtEHVbsNpA/W1PuphvDOOAkCBxtQ1uoR2jT3AySbbEE9WE/wDWR+Fe+1Fr8pbIGn0dnSI/ox0ov4a4RYt2bhK7lpay2kLDXjKB3iTM6A8h76i9oGI2jD2tsXne7agurIRkyCPq0xJy6GTuTFfRhhPQdAZNjfkjfFqlB7M/mSJ/YUE8P8AXV4gLbCUpUSElaozEb5RuY67b9KHXGykkHcGDWrYX2id4ylDVlNw0FBgNA92jMN8okz5azvImoOF9nSChJvA6l57OQBoG0gSVuyNNY0n/AAmO4ABHVsfXX2jdt4UdOLUknpRG4bazWinht1QsryJMhuR5ZjJHpp8aG7hnKogGQCQFdY51fYHfFFjeJAHi7sHXqo/HalMMS04c3y4pp8ZkW3j1qVfN/klrpsVkzOyiY94y8uoqwvUpRiJW4kZMmf1HdidxqNF6eRFDWE4+pDjPekqbaVmCenmPMHWKsrnG0vOpSlSlIbad1XAKlFtZkxtrAA8qb+8JXpx8/nnQFNKBjv8AOm03iP5PcSAc3fpk+qVEb85QfjXcfx91Fwhbau7P0dtIygCEqbBI/tETvVayn8kcPPv2/wC47Vy3w59KeAK0tIRbsqUog6S2gCANyVEfGa6FOOghFjaukIQSVaX9qjh4/wAlp/8ANq/6SavVyq6xhO6i04QNNcryFK8tEgn0BquxHAy3bP26YcNrckuKGnhUkIBidsyYJ5Eim8Txb6LjTj6Rom4USkjdJJCgR5pJHvoylONITm3xz+RQwAucvE+YIqXbXVjd27H0x1bTluks5WkSXEA5kamEpyypOu+lWWE4tboUG8Ow8OvRAcel1XrlT4U+6q1dzhNuolLb92rMSAo922BPhGgznSPWKtMO4jxW8Hd2DCbdo6fUNhCeQ1dVz9CDR0ltu5SCfDxj37qGoEi0gcTA8NaLl4PfugKvbxNs3AlEpEnyAIHuM+lVxvcHtFgNtKvXyqJPi16xtH6pqrd4RtmFd5i2JBS+bTaitZPRRgq2/R99cV2q2dmMuG2SQrbvXdz7gSo/tD0rbmKQlME8h1B46nlNBQ0T2b91hRo3dYxeHKy23YsclqHjjySRP9lNe8Q4ptcHYcLl0q8uyICFLzGekCcieZnXSsYx3tGvruQ4+oJP2EeBPwTE++apcPwx24WEMtrcWdkpBJ+AqU5iek/htp5Aep7R8qcRhYuuKJXuOu+cW4+ylWbXrrvrm06EdI0FQr7HnXEw0cqTulMkxoNVEaegijnhXsAfchd44GU75Ewpfv8Asp+fpWj4fgGG4SyVttZ1J+2YWskeZ0T7op1GMWpHRKvIiE6+IsBwvXFdE2ZHnpWc8IcA3l2tLq21NpAgKe0hOhhKTqdomOZrTG+ELRgI+krC1ATBOUGN4QDqN6zTijt4uVOlthAZQlUKPtLIB1gnQe4UVcK2z92pNxkVGX+cVIBMidVSTpPXWiqddeClKWEgagazxPGNnhS7ySkAhMnZ+1P4n2t2Nu6tn6O74DHhbQBtyBO1KrG97Oy44parhxJPJA02jSlWEn7OgZiZ/u+lYzHan54VhdvjLCHg6yy9dP7hVwcwzRAOROqo5SeQpj6G7buB++S6O+bcKDoVKXEeIEyBrz8qmYrd4g002shNuhZISlpKUHT08Q+NR7PgzEb3KoNvODYKWTA/WWfOky24mFpSbX0AHrf1p0ZYkkAaayeWwULzXK1r/YwUNJ7+4at0jVaiZJPlMCJ5TTKsBwWzyh5165XIzJQMqZ/s6frGsj7PK9FTvgE8p086198RsBNZeGFaaHXbzogwXs8vrow3brA/OWMifiqJ91Fb/aU3bHLZ4eyyI8CljMr1nTf1PvqvOP4vfpUELfcE6htOVPmPAAIGm9MD7NAJ1tv7p2ek1kvuETAA3mn09lbdufy6+t2YElIJUqOUJ0nXypKcwS29ht+9XvKj3aJ9NDHuNNjssuRC7p5i2CvFLrgzecjmffXoWOD2wIW89eLBOjSciJH6StSPME02hpsQkX3QB6i/+6gFebVRV3fPem/9qjqE5LW3t7VPLI3mV+0r74plvBcWxA5lB9aVT4nVFKB5gKgAegrrvaF3Z/IrS3tvZynKFrEdVrEa77Uw6nE8QP1hecTvK5Sga6bwga9K0lJtGu/jxP62rWXLcAJ77n5zow4X4aTbs3IuLltSe7SCGDnUmHEn2gAPaGWJ0moHaJiNs06j8lDjvdNwtxaoCcoyy2nQnLvJipfDGCN2rFwl+5b8TacyGVd6UjvE6mPCCVQInnNQ+0LG7Vh9AFqh5wNNkKeUopjIMv1aSATl31Iory4lRJNp3DRPdPnspRAzPbT3WoZt+JcRfHdW/eBOvgt28un/AKYk+81Oacu2WlNXF2lhtZ1bKwpeu/gTK0zudtqHb/i+5dJ+sLaSIyNDu0wNhlRAj1qmmov34INr7bxrVMYedQB3CfnhWj49c2zVktptTSm1to7sIMrW5JlS+kQZHIkDSgzD1fktyI5tGehzH8Caq5qf7Ftv4nVbfoInU/1lkj/0zSy3elXm4H0rSGejTEzJmq+rDBk+JazolDSydJ9pJQBtzUtI+ekVLuuGVNs94VAqASpSAD4QogJlW06jSuW1kClprYrPeuK/NQASJHkgLc03zJ5isNsqCgSKIpaSLVwNnuWmEjMt5wLj0lDYHmoqWeehRR4ypdq+yUOJV3rHcrSE+y4w0J1UN0uAEECgxqwuXSq9aQoNtKEK0OQIyhIH52UZeXL1q/xbGluYgyCUwlhKgnLCQV2+dWg6lRPwqrhurJixsPbzvwpJ4ZzHAz88Kq+A8QUvFGs69HVlLhXrnSoHMFTvmOnrFF3aPwkwu6D7r7FqkpHewrOpS5OYpbHiJ2B2GhNZSlKkwrUdD+6rvj10nEbmSSA6oCRGk9KWGIJbUp0En6+nnwoq2SXgUGLfPWrZOPYbaR9HtlXTg/pLkwmf+EnQjpJqBjPaPfXKcinihvbu2hkTHTw6keRJoZAoq4d7NL27hSW+7bOveu+FMdROqvcDS5dee7Nh820QttN9ZfifnpQqVTVtgXCd1eGLdlS43OyR6qMAe80dtYPg2G63LpvXxr3bfsA+cGD71H+rUPGu2q4Unu7RtFo0NAEAFUesAD9UD1rpZSgy6b/OZ8B31zplr/CTzNqu8H7Hba1R32K3KED/AOWlUD0Kjqo+SR76nXPa3YWLZaw21Co0zRlSfU+2r3xWN3V89cLzOLW4tR3USon41qvBPZM/cWyO+QGUk5iVjxET+bvqOsaU5hgysHMYSBqbCd0DU7bk91CWgiCsydwqna7Tr68elxZyDZpsZU7jkNT01Jotw7h7Er5rIB9HaP23OmuydydfSi/DrDDMLVklKn+eylztMDRNVXGvaclpBShRbKhAUN59RMe7WqLb68gbYb/vUI5gUs4EZgSL7hevNnwRhGEwu6cS6+oyO9IUSf0WhPPrNPXva2jMG20FLY0zRJ6QANvQSQJrLWfoj1x3qnStZUqMyirnocu5MSdTUrH+6Q42DoToknkeWvsjwmQAJJ50dnANKJL5zbjNtmzQX76644T1RI+b6vcV4gZW8pQeCgY1U66CTAnSNBMx5RSqPZ4022hKPAIGgKgkxykcjFKqIZy2CTbjSeUjfV72M2qFsOrWhKlJdUApQBIEDYnUUecQOFNu4UkpIbUQQYIMHYilSr5fGXxsHeK87qrvr5uxC5Ut7MtSlK6qJJ+JpjiI+P8AVNKlX2mMEYdUcfaqDfaTRV2U2iHnl96hLmVLeXOAqNTtO1bBxUstWi+7JRA0yeGPSKVKvknzL7QPD2pHE/jHlXzdjV0tbyytalHOdVEk/E1AXv8ArGlSqhie0ocR6irDfZFaP2QWLay+paEKUlskFSQSDJ2JGlV3aziDhu+7LiyjKPDmOXc8pilSpNeh7h7Uii+LM1U4A4Rb3UEiWUTB/wDuG6XaQfylv/y7H/STXaVb+0f/AFvD/rR2/wAfx9BQnSpUq+WqjXRVhjh+sQOQZagdPqkn7yT7zSpUVHZNYPaHP2os4oTFkyRuVCfOG9J6xVReuHvL4ydGyn3d+0mPTL4Y6aUqVUD+B84Uk1pz9xRTw+PyZI5fybcGPPvjr66DXyqC2kDE2YH/AHRv/wDDpUqfHZ8fSlh2l9x9aASokydTV/2h/wDad3/xlUqVQZlBJ31UP4g7j7VcdjlohzEUhaErAQSApIOoiDrzq/7bMRdDyWw4sIKdUZjlO32ZilSqrhOyP6Vepqc5fFisnJrlKlUU3qtWpdgtslV/KkpJCFEEgGDpqOla72j3S27NZQtSD1SSPupUquwPvLA4J96mP9lXf9K+aLJ9ReJKiTn3k9aPe1VIFu0AIADcAcvAqu0qquEnCpn/AF+tZd/HRWXW6iFAgxqPvrQcTbBtrWQDK0b/ANcj7qVKkvsj8BzvHoqjYrtopm7SM505D7hSpUq+sBNJC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26629" name="Grupo 59"/>
          <p:cNvGrpSpPr>
            <a:grpSpLocks/>
          </p:cNvGrpSpPr>
          <p:nvPr/>
        </p:nvGrpSpPr>
        <p:grpSpPr bwMode="auto">
          <a:xfrm>
            <a:off x="3348038" y="5116513"/>
            <a:ext cx="3095625" cy="1336675"/>
            <a:chOff x="5292353" y="3780624"/>
            <a:chExt cx="3851647" cy="2888736"/>
          </a:xfrm>
        </p:grpSpPr>
        <p:pic>
          <p:nvPicPr>
            <p:cNvPr id="18481" name="Picture 49" descr="http://www2.itssolucoes.com.br/images/image/C%C3%B3pia-de-foto-seguranca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292353" y="3780625"/>
              <a:ext cx="3851647" cy="288873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5" name="Retângulo 54"/>
            <p:cNvSpPr/>
            <p:nvPr/>
          </p:nvSpPr>
          <p:spPr>
            <a:xfrm>
              <a:off x="5292353" y="3780624"/>
              <a:ext cx="3851647" cy="2888736"/>
            </a:xfrm>
            <a:prstGeom prst="rect">
              <a:avLst/>
            </a:prstGeom>
            <a:solidFill>
              <a:schemeClr val="bg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sp>
        <p:nvSpPr>
          <p:cNvPr id="53" name="CaixaDeTexto 6"/>
          <p:cNvSpPr txBox="1">
            <a:spLocks noChangeArrowheads="1"/>
          </p:cNvSpPr>
          <p:nvPr/>
        </p:nvSpPr>
        <p:spPr bwMode="auto">
          <a:xfrm>
            <a:off x="285749" y="1700213"/>
            <a:ext cx="850106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Segurança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lógica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pt-BR" dirty="0" smtClean="0"/>
              <a:t>O Núcleo de Informática – NIN da ANP é responsável pelo monitoramento e adequação do ambiente computacional do BDEP aos preceitos de Segurança da Informação, emitidas na Instrução Normativa - IN 006/2003/ANP</a:t>
            </a:r>
          </a:p>
          <a:p>
            <a:pPr>
              <a:defRPr/>
            </a:pPr>
            <a:endParaRPr lang="pt-BR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O BDEP está em conformidade com as recomendações do Escritório de Segurança da Informação - ESI;</a:t>
            </a:r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r>
              <a:rPr lang="pt-BR" dirty="0" smtClean="0"/>
              <a:t>Atualmente estão alocados 2 profissionais diariamente no BDEP para acompanhar e assegurar as práticas de Segurança da Informação nas rotinas diárias de trabalho e em novos projetos que envolvam Tecnologia da Informação</a:t>
            </a:r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endParaRPr lang="en-US" dirty="0"/>
          </a:p>
        </p:txBody>
      </p:sp>
      <p:cxnSp>
        <p:nvCxnSpPr>
          <p:cNvPr id="61" name="Conector reto 60"/>
          <p:cNvCxnSpPr/>
          <p:nvPr/>
        </p:nvCxnSpPr>
        <p:spPr>
          <a:xfrm>
            <a:off x="396627" y="5085184"/>
            <a:ext cx="8351837" cy="1588"/>
          </a:xfrm>
          <a:prstGeom prst="line">
            <a:avLst/>
          </a:prstGeom>
          <a:ln w="19050">
            <a:solidFill>
              <a:srgbClr val="4F81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786063" y="188640"/>
            <a:ext cx="60007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cs typeface="Arial" charset="0"/>
              </a:rPr>
              <a:t>Escritório</a:t>
            </a:r>
            <a:r>
              <a:rPr lang="en-US" sz="2800" b="1" dirty="0">
                <a:cs typeface="Arial" charset="0"/>
              </a:rPr>
              <a:t> de </a:t>
            </a:r>
            <a:r>
              <a:rPr lang="en-US" sz="2800" b="1" dirty="0" err="1">
                <a:cs typeface="Arial" charset="0"/>
              </a:rPr>
              <a:t>Segurança</a:t>
            </a:r>
            <a:r>
              <a:rPr lang="en-US" sz="2800" b="1" dirty="0">
                <a:cs typeface="Arial" charset="0"/>
              </a:rPr>
              <a:t> </a:t>
            </a:r>
            <a:r>
              <a:rPr lang="en-US" sz="2800" b="1" dirty="0" err="1">
                <a:cs typeface="Arial" charset="0"/>
              </a:rPr>
              <a:t>da</a:t>
            </a:r>
            <a:r>
              <a:rPr lang="en-US" sz="2800" b="1" dirty="0">
                <a:cs typeface="Arial" charset="0"/>
              </a:rPr>
              <a:t> </a:t>
            </a:r>
            <a:r>
              <a:rPr lang="en-US" sz="2800" b="1" dirty="0" err="1">
                <a:cs typeface="Arial" charset="0"/>
              </a:rPr>
              <a:t>Informação</a:t>
            </a:r>
            <a:r>
              <a:rPr lang="en-US" sz="2800" b="1" dirty="0">
                <a:cs typeface="Arial" charset="0"/>
              </a:rPr>
              <a:t> - ESI</a:t>
            </a:r>
          </a:p>
        </p:txBody>
      </p:sp>
      <p:sp>
        <p:nvSpPr>
          <p:cNvPr id="27651" name="AutoShape 45" descr="data:image/jpeg;base64,/9j/4AAQSkZJRgABAQAAAQABAAD/2wCEAAkGBhQSERUTExQWFRUWGB4YGRcYGB4dIBsbIBweHB4iHBoaHCYhHSAjGhocHy8iJCcpLCwsGx8xNTAqNSYrLCkBCQoKDgwOGg8PGi4kHyU2LSwtLyw0LC01Mi8yLCosLywpKS8qLCwqLCwtLCwvLiwsLCwsLCwsLCwsLSwsLCwsLP/AABEIAMIBAwMBIgACEQEDEQH/xAAcAAABBQEBAQAAAAAAAAAAAAAGAAMEBQcBAgj/xABREAABAwIEAwUEBQcIBwYHAAABAgMRAAQFEiExBkFRBxMiYXEygZGhFCNCscEkUmKCktHwFTNDcqKy4fEIFhclc5OzNURjdIPCNFNUZLTD4v/EABoBAAMBAQEBAAAAAAAAAAAAAAMEBQIBAAb/xAA9EQABAwIDBAkBBgUEAwEAAAABAgMRACEEEjFBUWGBEyIycZGhscHw0QUUM1Lh8SNCcoKSYqKywiQ00hX/2gAMAwEAAhEDEQA/ALTG+1lLahlYzk+E5wANY2KVH7qgo7QbN8q7zD0LITlVlSFe6Sgff99WmN4zh7SiLqy7ogg6BBmdiClQ/j0quw7EsGDiloLrEq3AVGbfbxfur65tpjJIZX3g+4PtXz4Ai16YexjCF5Q7bOMK1kTlG3PIuD8Kr08P4E9CkXbqFbwufmFN/jR249avoyC7Cv8AiISdP2E8qqL7subd8aVsmd/qo+aVVxOIQLLWtHeSfVNcSvLrbnQurs2sHioNYhbk8gQkEfBYPyqM92FPSC24y4nKDosgk+XhI+dETvZKSpCiGzrBKVqBj0Ijaqm97JrltxSmyVJnwKSqDHQ61olhw3dSf6kp9bURLxGijQxddkN6gKUWHABtlUhc+5KpPwqkuuA7tuczDqYEmW1RHqARWi4twziNuMrN1dFJyq/pDB5jQmozXE2LMrAU/wA/ZcQn/wByAfnWBgW3RZKDxBUn3PpRk4lyJChWX3VsvKjMrMADAknL5EHarJvgm6cQp1lhxbSftZd9NYG591bbboxJ5hSlsWzoUJAWgSZ10hcHfyqxseLrcNtl1xFqpsHOwYSDoRAB1gHURrIik3sM3lOVOYyNFZogHhN/CvHGLAsK+Y1JjQ1yrPiW7S7dvuI9lbi1D0KiR8qrKiPN9G4pA2VVSZANKlSpUKtUqVKupE6V0CbV6uttlRgCSaNsK7MnFDM+ru5EgRJ9/T0OtFHZ5wKWEpuHkjOqCgRJQNdSDoCdDO495ohx7Fm7cFTpCQdBOpUegHXTnpqNRTYR0ZyJEq8Y4VJexhUrI3Qwjgy3QMpC1pO4Ud+mgEjXWornZ82pJ7pRQSN1gKBERoQmU+6ag33aWkKHdNyBzUfIjYbfE1JwvtGaJhaSga6lWb5ZfxooU7OoJ7xXMr4E3oXxzhZ61/nCIJhKhqknU7x01167VU2xQlSXHQFDWEDnERm2hBJjQzANb5bd1dsCcjraojpH3ggnyIrIOOuEVWL++ZtySgxGnQxpImIHQHnXVkOCQII1Hv8Ap7UXD4npDkXrQ1dA5iSQSYJjzEx5RtHKvdjZqdWlCYlRAk7CSBKjyEnemggxPKd6n4ZcrQod2CSSEkfnCUqggbiQKEyx0jkqkDz+caeWSE2qexhGYgfUKVlQrKXO6Ucyc3hk5TG01KdsmpzL+lNvJIhQKXUiNvEPFpTmMW4CW0KLTRUhJhaSYiRGYAqRBnwnlFM4QyyFgLbzpHtKYfgkRySoirBZhRQYPd+iSTzIpALJTmn5zMeVEVhxFdOtKZbfWtRBTmNuc4SdJQpEGSJ3nroanY19IufoocJQSVBKVpKT+ZJSYOoI6bg86l8C8MG6cavbdy4TbsuBJS4oSoJIJEJ9oQdZ9K0vHeGrW5ebcJKXUJhKk9JB1kEb68q6nFtMuDq8ZueI2mPWk1pCVSIHgNZG4VmuHWSbAFq9cS2jNmT9nNJBOuUiYBOgGwgyaIVcc2ls2hw/VBwTkKYO0mAlShKRlBBjXnRDinATVytLji+8U2PAFAQDpqRBk6UKce9kjtw019HShTqNFLKokQZAneVGROwHnQHcUl1OonYNBzJoaWelI6Sb6xpQVd9qj6mHvGk94teVKkypCVK0SCCNABOs7gVnJNFeJ9lmIsHW2cUOqBmH9mancE9mrtysqdHdhtWqFoVrpOvQfGaTeS69lTlhI1IuOJn5wqsksYdJUDQOGz0NKvpS27PLIISFW7alRqQFCfcDApVr7vhRqpXgPrSR+10flNeeIOHsNeulqfuFIcyJBSVAADkYKfx61VI7PbFxctXoVCs5TKDoBB0BEacyKzTtJxsuYg8tBKQpDad+QSPxqLwTibiHbg6qJtnB/d1p9vErbCWgtQVpFoGo9q6GFdFmFrVtOK8DIuEobZeabZR9lOpUTuVKnU+v+Xt3gBDOUMtK0HtpuVpJ6yPZ/j3VjfFtw8wzZpmEuW6HdNyTzJ391N9xfNW9vcKcVkeXlQkLIVIMbaEA8o6g864MRJyB0kC+nqQqT51j7tKB1tdK1pfDl8hN62C44hxsBkKdBgkydzI9fKhhjCcZYgAvlA9oCVQfIgyRTl5xfcIuMRbBcTlbb7oZichOUEjXzO1UOMdrF8y6plDqkhBykkBRUeZOYH4UdOJU2CV5Ikag6gcJ3c6y00tWgHwCjzhW/v3AsOuOpcASptK2iAud/ErTyjlvzopuLm9abUtbbToA1SlRCo56FMHTlNZ3w12p3S7R65ffbKWFoSWu7hSgrbxDqZG3I0WHtUw9Vsq57whZTlLRnMDr9nbc+0ND7opN0lxWdKEkHd+ySBx864WiCR8mpWDdo1lcIku90WpKkGR4Rz0EEAfCsP4pxkYhiTimypKFE5esBJ1gdYn31AwnFSly5KYhbDqduShyFU1u8pKsySQRzHwrClttODogcpN77AZMRHrT7TGUk7YtTNKlSqJVClSpUq9XqVE3Z9gP0q8bSRKEkKXqBoNfmYGnWhmte7DMOBS+8RsUoGgPIk68uXwprCwFFZ2AnnoPWlcY4UMkjurQMYukstKcVOVAKjAiANY9eQr554k4kcu3lOKJAOiUg6JT08/XnWq9tGJZLZDYV/OK1E8k6zH9aKxKvKltsRqq/LT6+VJ/ZzIylw9wrs16S55A/wAeVeKVLSarUTcH8Yqs3U6fVE+NMmI6gE+0OvurZ+IsCbxGyUlMKKk940vfWJBB6EGPfXzlW4di+Nl22Uyo+JpXhkicqhMAb7hXxptDqiM21McxpB+aTUjHs5YeRqKxcJCSAoGQrxDaAI/x+FSE3cE5QUgGQRMjQAHToQDV52n4P9HxJ4AQlZ7xP62p/tE0KjSt9MptRAFreEW9aoIhxIVvq+YSV6pXlB553EpHLUrSR86kLwdK7i2YW4FFxxKSUKQpIQpQBOdPManXlQ8i4WkeFSgCIMEifhXWL5STIOxmnfviFAIckAxstsOkj350PoVAyDX1Vh+CpsLfuLQIAMlKXFn2tJOxJHP/ADr03dXif5y3bcEfYcAPwXXzYeN7pSgpxQegQO8GaB5a0S4X2xLaQUljXkpDqkx+qQfvoBLUSTJP5kkeYNJLwzouBPP61vilpVqthaTHIA9PzT1+6vDVw0DlS84jyWo//tBrB0dul+g+EoUno4kE/FMGiHDf9IxQgP2iT1KFkfJQP30IhM5UqB5kD/cK2nDrF4+cq2phCjqlxKx6fikx8qfU2T7SUn3/ALxQZw12mWN4JCS2uJyqAmCYmRpvpRAOKLT/AOoQNYjON/STQVsOgxlPh9NaKFI7JPzmKedt0yfB/HxpVDe4gtcx/Kmv+Y3+NcrvRu7j50mpCJNh5V80t2peReOL1U22gz8vwq1cw3LiF0hs5ALUn+ynShRjE1NIebTBDqUgn01/Gn08SuF5TyhmWpstq5SIA/Cq7mISpwgqi5Ma/wAy9wvrTpaXeNI9k/Q0VXb3fWFvfXjrTgZHcM26BBJG3eSTySCRERHoRa8U88tu6uQ4lla8ocSnQAHUN8pAmPMetM4JhbbmZbzndNpEzHtH80HrFdxTH1vJSyCUsNn6tvkPP1O9TVZuiClmJ0G08Tw+CtoRlVCf2G4cfho+tHrZl7EQy446juWiFOaknOkkSRttqQPuoF4zuQ5f3CwICnCQKLMO7hl3Eg7qA02QBEnVJIE86DeJ71p67dcYCktrVKQrfYTt5zW8YlKQQD/Mdd0m9Cwyf4hN9BfkmiTFb1OV0MW6WW1fRipA1EiSCZ6/Oq/iSwU/iT6Pq24OpmEJASOfnHxNer66WpCwToRbg+6Yqz4ls203DxWFJt0LhaphTzmXQJ8h020+DzrST1TYbtNq9TsG87uNZQchEa+OxPjVNiJtUKT3IICrQZ5Vm+uIMx5fKq3Kl1xLbYKUcgdSTEkmN9R8KirtiSANfDm91EuCPGzuEpABfUDnOhyJKD4U+ZG591DQCVZMsJkc5ItPsO86UwrqJsZMUMuMQ2hX5xUPhH76YqQ6+S2hPJJUR74/dUepL8ZhG5P/ABFMp0vSpUqVArVKt07Dx+Quf8Y/3U/CsLrc+w4TZO6f0pHr4R+80yzGRyd3uKn/AGj+FzFUfbrGa222X8JTWVJRNav28DxWvov701lKG5BMjT568q86Jy22e5reB/AHzbXp5nKSOYJEehI/CmyacuG4MeZ+RimqE5YwKcFdArSexC6Kbp1v85ufgoR99Z1niAI0M6jn+7/GtD7FkTfqUQP5peseadaYw6O1GwH0pTGXZUKn9tNulV4yTzZH/Vj7lH4Cs0IbCSk58wXoREZZEzOsxWo9taEm4ZnQhsev87/jPurLe8CR7KVSs7zsCNNDsaZdTCEq/wBI9v0oWDMtCllEkgwPsg7gZhE8p1++rVnhZa2UvmG21KgZjqYBmBuZIgDzqM3dAFShAcVqoch40lKUDeQBzO3pV/Z3DhYY3P1ojSYMmIHrVXC4Zt8QYtv+WO8bOQrrzi0gZakcOdlb9ylxUFPdkCIGpIkgEmJTpPrUC47LsS3+hr9xSfuNbQxcNWFsQ6tzu7VKe8UgkFbzhzK2IkyoGJ+3UG07XcMJn6Q+jyUkn8FUi+rOnKEDLw+uvG2+l28Q6SSL1iy+AMQAk2b/APy1fuqfhHZjePocUWltlA0StBE/GK3nD+0bD3CAm9R+t4fvSKKcOxVpwShxC09UkEfEGksqWrqaPOY9B60wH1qsSE/O+vld7g3ELcAhDqQRMpzCOUT1qCnD71uFBLwzdCdfxr7DzJP5p+FNrs2zuhJ9wrQxaLWUI0hX1Bo2Ve9Jr45cauZM95Por91Kvra44dtlKJLDRJ5lA/dXaN98b3r/AMqxKhsTXywrge7Ci2GHM3M5Fa7baedW+C8AOtPJL7aigoVPhJhUaA6Uc4j2uX1uJftG0qUZGsiPcs1Bse31xSiHGmm0wSD4jr8afU2EKSotpG7remzxoHSOrSY04fvWdWfC946kN92sN5p8QIAO0kRNScVwTMppi3ZUADBfWCMxJgk6aJB+VGh/0g3zMW7U8va1+elPu/6QDgSIZbKuafF980uhCMhMCLCSsabrjhsvRCp6ez88azfF7C4YddbUc8wlaxqCNI1IqE3gyydY9259BWo2vbxcOkNi2aKlH84xHvPSpF12yXKUlf0VnKISZJ3360dnCh9JdKMwH+vmdk3nvrJddT1csHlWblbym3YahJU2mTyKNgPxprHsafef7x2CU6BO4EiDp1o5/wBu7uYk2rGU8tZB9edSUdsKlkLNkwtBPjgagHca8457eVdH8f8AD7WtlCdSdMo2nu03VzM4kypHz4Ky6yushXmE5m1IHlI0rxh1+tlwONqyqEwYB3EHQ+RrTr3gi3xJC7jDkhtQR4rZRgz1SZI12jb0rPFcNvh/6P3LnfyfBEGInnST+HcQRlMxeNo0179kUw2824DPOar7hwE6CANv3nzNNVKvsMdZIDra0TtmBH31FqW8VFZKtaZTEWpUqVKhVqlW7dh8mxc/4x/uprJ+F+Crm/Ku4QCERmJUEgTtqfwrd+zzhVdhaqacIKlLKjBkCQB0HSnkILbSlKOoEDbqDMVL+0HEFGSbzQD28OfWW6YIgKM8jqPu/GsorfO03gx2+7rusgyZpzKjeNvhWcv9k14kx9XHXOI+G/yrzjWdKFJUNNJAOp317B4htLQSowb0FKUTqaeS0Bues/Cfv0oo/wBm10NshB6LGvlBgzFNHgO4GgCdjHiGp9+grAYULkjxH1pz7w2dDQ4tQBBgHqOXLTeffWidihzXayZ9hXpqUbfD7utUtv2cXJSPCJ1+0NCQI/gUf9mfBtxavqdd8QUiNwYMydlHn+FMoQUBSlEaHaN3fNKYt9stFIN6o+3VP17B/wDD/wDer/CsvQ+RsSNZ0rde1HgR++U2thIJSmCkqAMSradPtdeVYXc25QtSFCFJJSR5gxQ8QpQSlSTaAK3gFJU0E7RVsw02SFJS4p0nMApaCCSdM2x3o77PreXEF0kt2yFvq0iFoVAGm/imOuU0AYQyswkoJBlQAaQpR01jONhFa7wrhSWrZpCwofSCbh/OEpKGGfZSQmAAVQY6KVVXDLyoMAiddOZHKY5cwYswImqjj25lVlhilkKfdS9cqnZTq4AP9UKOnQJqL2gdkyWri2aw9K1qeSqUKUDGTLKsxiB4ufMVH4e4VXj93d3S3u6SlXh0kyZyCJGiUpE0U8H3VxbWt1d3Sy4+FKt2VOKJkpMaE/ZziT/UNJJT06jN9w3k6X2CZNtm6u5iykBJuNRxNDyexO5QmQnOvTQKTG+u5/iPOtG7PeGX7a3KHUFKp6g6a9CaAr3jvECG0W7qy6RKgQiBEzJIgfZ586tOGeO8VL/dvBKgEqJ0RuNpKOu0VTdYxAZLACQNbBQ84il3QXES4fStJusIcUCWxkchQCykKidpGYSM0KiRMRT1vaOpSkKlRAAJAiTtMSY67mg+441xHvgG0sqaClBckJUAFRKZOsfOrq74ycQjNlR5jMCZ6QBv16RUpWFfnLY0uW2BEE+Vdvbe8K1FCwlPIFKyducGPOlQtd9p9yFkBlKgPtBOh6x4xzpVRTgcXAhCfKudFuJ8qxTG0oGXJcqfmZzBQjb841VAVyuzXzziwtUxHC/vNfSpTlEVcIfRbNkJhb6xBO4Qk8h1V/HrAOGO7905tPsnb4VGqyfx59wkl1Q0iJMRtoKbzNunKqQB2QI02kk2nSd/KKHCk6c65hdk2tt9a1lKm0BSAOZnnXlpoG2WcviDifFJ2IOmXbfnTV7bBsgJcSvMkE5eXkfOvAt192VwchVE9TXAMhyFNwFTob3vytXtbztFI2ym3AlaSkyJBHI/4U9i1r3brgROQLKQfTlNe8ZU4XyVghcJ03+yIpm8uHNULkQoqIP52xrriENpcbvY2Md4udk+1eSSYPCu4ZirrCwtpxaCCDKCQflWr2nE7OLIDV00628NG7tCIy6faKeR1n7OvLescor4Q4YursOBhtawEkA95kSDymSAfSjYB0k5VbLzu57uBsTQcU2kjMbHfT3G/Ab1llUEqdaMRcAylRPKBOX3nWhANHoaMbfiq/wtS7VzYaKZeGdO4MgE6TvI0O9Oudrdz9lm1SAZgMJ/GsvoZzErVB4W2bgD615CngIgHjNB9rh7jisqEKUeiQSflUr/AFduJy9y5mmMuQzPpFHvDfapfOvBKGG3lQTlQ1BA0k+DXSr5fHeJBwJFsEfWeJPdOGZB5kzqen3U1h/s5DqcyRI/qj/rNCcxLqFRA8aIeyTBzb2GVaFIWpZKswIOwjQ9NvjV1xJxWxZwHXIUrZIEk+fkPWnuG8QeeZKrhIQ4FEZQlSdIB2UZ50JuYel7Gng8kOJQhJQCJgwgjyEHMfU0NLKHcQ4XdEgmAZ0gQDUhRzEqV32rxc9pzGbVDmXTxZU+e8q2896gu9ojSpISsJ5SEe/TP5D40a3GFNafVo/YT1npVe9atj+jQOXsD5RGlCL2C2NHx/SshSN3nQU7x00cv1axJOhCeWn53TpVcvjJGp7tW3l980ZXVuiZyt7kjwjSd4qr7oaJgeyBpQy5hiLNnxpxBTuqstePEAhPdLJHTb7qubLtEIJH0Zwk6CDpz38PpVhZsAQY3jnz0oiw8VoP4YCCzP8AcaWdUn8vnTnC/ESLtsqAKSnRSTyMT8Dr8KyfjPspvHr511ltKm3VlQOZIieonStHwBATid4BoChpR31JGk/P+Jql4kwto3ZcXiPdyZ7slRyRlBgBcDkNQN6bRh2lOlAskgKAgnUTFr7a0y4WlSn61n1l2XPtPRdhtplIlbynBCR5AKlRO0Vc8VcR5cPecR4fpahbMRpFsyIJg7ZiSCP0vKo2O2+Gs3Jedunbwgg9yEmFkDQF4qIy9Y5aUKYpiV1i1ykIbKiBlaZaTohA1gAdOZP7gPYgpZb6JsXPCOO3rcZP1qggKeUFrNhy+elF3DnDmKYWlt5spSm7hBToqCRKM2hg6mIneDUrtdeU03aWTSj9WPHG6nFc/WZP65q+4Y4yeeb/ACxjukYejO4oyM60pKEiDsfaMdQNtqG+zTBVYziDtzcOEdyoOgD89SiUjUeyMp+VelLSAlXV22nz22TP+VZTmW4Vkaee6tF7JuD12Vs4LtI71xWaScxCMohM67GTHnRSw1bzIbcJH6DnTzFPX5eKkhtTaAPazJKp6RBEV5t0Pz4n2vc1+9yppUVSomJ2SfofWumFqggHkPrTtthzCZKWSMxk+E7+cmnHcNaWIUzmHQp/xp8udXE/AfvqO9iDaB430p9SgffQZWoyCZ50UpQNQPBP1qC5wvaz/wDCt/sD99KvL3ENrJ/K2/8AmN/upUx/5O9XnQTln9qzB3sEbJGa7CdfzP3rqIOxC0CzmxBMDcZUCB/zPwqwtezy6JWhbMAkqB71O+nQkio9v2RXGU5g0PrCdXCTEeSKtraZWqXH0zwSn4ax0rgHaNM3HZRhaYz4gEmToFtifQGTXtfZzgiQCbtZ9HEyfcEfhVgOyNalBS1MyPNZgfAUsU7KQVpWbptlQGmhgx5FYrOTCFRJdmdyR/8AJrPSq/Mar/8AVPAQlKu+cUJOsq5HnDdSnWMCKRmU4pKBp7YCR1iBvTB7MrRGbvMSQMxGsoEGdYlZ3phPAuDtnMrEJKTB8SN/2TNHHQDsLcO+AR6JrMg/zE11zFcBccnuX1rlIzDPyiD7YEe6nMWfwNRWV2zhOdQkEglRAmPrNto+6uN4JgaFKd+lOEpCZSmYGvQN17KMEcj+eWFOKAUM3tRqeWgHlWghs2UHT4+9eJ2jNVHjXZGl1sP4a53zZ9pBIzpnXymOmivWiPs44ktrezNu+4WFtLClGCmdRptO6YI6GoCuF3LVAucLfU6gyqUmVADkpEQrmIj3U7il9Z4iVtXYFrdQAH0jwmNRmE/3j7xXPurZQYEpOpSIUI2FPvE8K8pwrGVRkefOgLtP4jbvb9bjWrYASlREEwNT8dqFWmipQSkSSQABzJ0FEfFvAVzYqlYC2jGV5GqVTqNeR8j7pqnwlam323EjxNrCwInVJzCR6ivnVMrdeAAsYA7tBeqzSkhsZDNahwvwLiGGflLaULcWnIUDxFEwfEnSdYnKTFWLXEWNLfKS2pOXXL3Ph1G2Y+nXnVrZ8cuPpKrW1c+kLAzlQOTQcpPunT3xVQMTxxaoDSwEqgQEJHvJG2vXpX0TLRSnK4hsRbrfDadtpqMpSlklUTxrQuGXbgsA3QAdkzAG3LRNDNqqcafjbJBmdwlB5abEUT8OtvpYH0ky7JO40ECAcum80M2LkYy+knUtz0+y0NufrUxo9fEER2TppqNOFL76JrkT/nVS+fWev7vjVncHpFVNyIkx6waiUNN6ocXxFDScy1gA9R5jkNzB/iKoLDiq3ecKUqgnbMIn0oT7R8XU5dlEnK34Rrz+1p1zSPcKFWHilQIMEUz/AA0wlQM7eHKrTOElvMTc19D2p9k+VX9kNPf/AB60KcPXJcYaVpKm0k6RqR++i2xboLllRUd2QYqDhAnErox/RNb+nT+NqGuKsTsPpWRdot5xKjmOYjWQNBOuvpy60RYPH8qXYB/o2pE+X+VRcbexbv8ALbttBvMYUcuqRtMqnXyE1fYIS8JMdROqin+UbRWk6/BsoCxHFWS8rusFKjpGcOk7DdCdP86MMCx5mwtxc3VmzZFZKUobbhxQ5kgwQPXy8pz/AIr40xNq+VbuXJQpJSCGjCRmAI2HQiffRzxv2Zsv90p28U2sAgrc8ZXEbAqEATt515x5pyUanSxUZgb76931p1SMoTmsDfaaCuNu1v6a04w2wENLVJMwpUGRmjzANSeCMMuLK6zNd6lLiEg5EhQ8WvikECCN4099e7LgPB0/zt+64QY8CCkE/sK++jLCG8NSfqvpbpgAkF0aDQTlKa4y24hJ6Rvu6ptrNyBPMmtOrSE5Wp4zyoX4qxFTDyw4pRCU5zrqtRgg7Ebn5+VDvChun7jvA2spM+IAgJjYAxp+Nbamyt1nMMOW4qIzOIRPxdXrV5hgUlMJtkNDkMyR8kA0Vf2lkAhOnEDyvWW09XKdTtvQZZ2d0llRLZUdgNSd1chvGlCowLFHSrPaK1Jy+BCYHKc6hW4oz/oj4n91JZ6rHuikkfay2ySEJk99bRhUpBJ9h7187P8AZdjRUSEJAJmO8b0pV9AuOa+0fl+6lSxx7xM5j4q+tELoBiB5V8yudruIz4nTMRpp79Kr1dpN+TJuFn1JI+BNecX4XbQkKZdW/Ma90pMz0mq5nhi5VGVh0yYEIUfuFMuN41EQmBwCfOBTKQwoTA5/rXvEOKrl5RUt1WvIEgffUF3EHFe0sn1NETXZhiChItnfekj74qyt+xbEVKgtBI/OK0D5ZpoRGMNlLj+4DymtBxhOkUDF9URJgcprheV1PxrRh2E33NTCR5rP4INSWuxRKTD1/boPQGdP1imghp5RjpPMn0muHFMjbWbWeILaUVIME9QD8jUxXEr6inMuQg5gIAExHIDka0dvsywpABcxJCv6qkCfdmVTLOC4AhyPpDznIQDE+ZCNQdKcZYxIgJcVbYArfO0AUJWIaN8pPKh/g66xBCg7bpehCdSlsqBEzCtIM+dGGIYtYYm4pp4JtbgiUvpjKpREQ5Pw1/arRsBuWE2zJtXEJt0hU5t413kjKc0mTWOcYcNuXl9cfQmVK8YUsgQJgadAPte/yqi09nzdUhSB2pg7oVNuRm3Gk8yXF3tUq9ViWEIDUJctlQQVJ7xufKfZ5mNOutQEdp1+AQ0GkJOkNsjefQ1Cw/ivEMOPcGYSY7l5OYA9QDqBz0MGp57UcUckNZUjaG2QY9ND60RwkiVIBOs6Dwg350TojqUpPGp2BcS40+uUd4vSIU2kJA2kBSQmUnXer04Vja3DK1ITM6OJABHpuDzHlVBw7c4064Vg3Byg+2MqSdyPGAmaul8N4y4vMp5aUdO/gRInRP8AG/WiAhIBlsd+vtS7kJVHVFaBwxavtskXK86yonNJOkDTUCNZ06RQxYmcbuI5NCfWERHlr8qJuG8PcYZyOrzrzFUyToQANVa8qFbRZ/lt/KNA3r+y38+nvqQ2ZXiCCOydLDUUqLz3UV3StAdqp7tU7fKrS4XqdNtap7tUn+AahxWU1jvaNhK0XJejwubHzAAM/CaHcKw5TzqW0DUn4DmT5CtI7Sz+S77rSIjyUf4/xoM4Eci9RruCn1kGPnTFlKSY+D9qvMuHoJ3Vs+D2obQ2gEEJASI02AHpRPZI91UFg2OlEVkjSgKMmTUJySapsGT/AL0uzz7pr7uXpp8ao+KsOZVdEv4kW9dG05ipE8hCoTuOVEWCf9pXesy21AJ12IOh1j5UOcQ4jZIvCDZOXD2eFEFWWT0EkH4V9Jhirp+rPYTpl/KPzWFbTsj5agzFLLBkPlSnrp/XXKEwTH5ygDvRtwv2j4cELH1qFBIADxK1LTySk6j9XzqtXe3JeP0bBWU7eJbU8hsohI+6pWJ4Wm7DbeItC0uZHcvpACVdEKykj3T8OZ3WkKBChrcwoT3wnXjY0yVAgBU+IPlRJe4c8yEKt8PtlKWNZIlP9YkD76l2YxNQGYWrI6eNRHwMVmPabxriaFoZWlVtlB8bKlAO8pB6eXKdaBLdvELv2fpL3LTOv99T3CpICVJBOsgFXmVR5UZvDZhmkAV9MsOqak3F80PIJQgD3qVNRbjizD2z9Zfg84Dv4NxWJ4X2M4m8RnQGgebix/dBJ+VF+Hf6OnO4u/c2n8VEfdSxDeqjH+I/4hRowaTvnx+sUWvdseEt6BxThHRCj81xTiO1y3W13jLZI6EhJ98Axy586g4b2L4W0oZs7xHJS/wQBRZh3CdmyIatEAdSgfeszXUnBpHXSVHvt429K6dyDHh7TWb3nbqQtQFuCAYmV/gKVastogwEJAHKY+QRSrX3rDbGB4n60AxNwfnKgnHO0Bq2YQ4y204VE+BKx4QOfhB8um9UVl2qXNzAQ023PMgqyjqdRt0q9xFzCwTnbzkcjm1+JAqBhnE1g2pSbezEkawlPwkSapMtM9HIYUo7z+/tSwsKdu+KLx9MsLaaQnTO7ALh6pBBhM7dfhQrefyyspT39wrWFKaQQPcQkaUWL4vxBRPdWLTbQGi1uD7gRQriPadfqcLaVto8J8SEBXTUSTR8My4ZCG0W3kT4gV1EzYz51Du+CMTekOfSXQPZLjoEHnopes6cq5Zdj94lOdfcoVvKnDp65UkfOmrjFMad1Q5cujTxIaUjy+ykT611ngTFX83eIc8YBUXXR9xXPy0ppLjiYK1to5fU0YlQEZhUlfZY2jxP4hbNHmN4/aWn7qZbwHCWfE7iJcy+HK0ga+kBU+teh2PvlYDjrLaUDXMudNY2T16muDgGxZJ7/E2OkISJB8/GT8qGXut+OT/SPoPes5wbFRPcP3qS1xJg9ukJH0p/5aHX9Hajjhria0W2ruiLUlQJC91DTUydyARE6VmzjGBNyk3Fy8qRKkpAGm8Sgae+nv8AX/CGvC1YuuA796vptoVK50m+thxPWUoybSR5yQPK1eLRV2Qr54Ub3OK3F2+4qzt2Vto0S+tAlRAggFUc9B5VmfEHaZijTq2lOdypJKVIShAjXrB+INHmBdp1kthIWg2kLzoba1C4/qgbq3SYmAZrMeMu/v7519DLigojKAkqITASmcsiYigPtu9EQhuAIg6nZt0Mi9rVvDoT0hDifGp/CPEOJXlz3bdw4tZQoeJcAJjU66T86KH+A7551XfXKQExJU4oyeR030npQzwfwDiQdzoacZ0grUotmDoRPtfKiBfZs93hVc3zKTmAJLhKiNxOeJJgc+VN4N4pZGdaQe6Va8NlcfUgL6hAHATWj8MYaLa2yFxLmslSdtQNBqT/AJ0O2JjGLjUQUbD+q3vPPnV/wth7bDBS073qSoqnz0B2J/Noatl/75uNAJb5iCfC1HqPP91T0mV4gzPVN9No2bKQBkq7qJ7hXv199VF5M8vQ71YXazOo0qquz8Oh/fUOK6is/wC1J+Gmk6iVkkeg/wD6NBvCjkXbRO2aDrG+m9FXaZmWWkAEkZjHqQP/AG0OYBw6+t1CktqhJCtjtIPOm0NqK0GLeG3fVpogMQTvrdMOToN/4iiOzNUVgjWiC3pM1AUb1UYQn/ed0SP6NoDTy6zqP8aj4yrFC+U2yWkNT7ao123BJPwFScEXmxG8gyEpaSTPOCY02OpnnVBxVhrCrnPcYiUDNIZTJIAAEASQDt9nnX0DQBfAIHZTqkq/lGwe9GTsmqvtUs7hixQ8bt3vM6UrAXlSSoE+AJjYpn50N9mPEdy7ntnWV3lrGZaT4lN/pJJ5/ozPSDVFx9fF26LFu467btwGkqk65RmgQOcjaiDs94yGDNPourd1K3IW34cpVAIAOaCBPPXnQHFOh7Qwkbso/SJ8qppahiIkmtGQbhLaPo7bWIMHVpS1DM35KKt42nQjYxVzbJvltyssW56AFcD3mNq+a7Ti+7ZK+5uHWw4oqUELIEkzsKn4dx0/7L7inEzMqUSfieXL0JryH2nl5CQL6kT43jyHGsqwa0iRet9exW3YM3WJSRugKQgfsoGb51Df7T8Kb0SVPHeQkr+bhrBMRt13Dq3MsTqkTqdwNB9o5TUOzYdJytIWo7EBJPypsYRAVLoVl4Wn+0J96KhoATImtmxb/SHbblDFqTGkrVA/ZSPxqgX21YhdSGe7aP6KZ+ZmPWhvCeyLErnxdwWwdczpyfI6/Ktg4U7HWLRALgBdKcql5lHQ75dgNQNYpFtxtpzMtCcu7U+cwfCtuEBHVkny9hWVPcWYsoz311r/AF/wMfClW2XPZ7YrWVKTJJknNz91dql/+lhNx8B9aVzkfyjyoXPAFk0tanL1IBJmCgGdOaienSmM2CW8oNwpZT4jlWv5lsJB9JoB7W1K/lF0IAQlttuQnSZSDJA56x6AULYdhRW+pLsjIkuKHUAAx75oP3l1YTKlmY2hI27QDtB8K220Fozk7JrcFcWYUzal8W5Lc5UBxIJcP6AWomN9TA0ND7/bilAi3tG2+gUY/ugAVn7t73qfpNySEITkt2RHLYRHsDmefuAobWoqJPU0s4+02JKSonSSdN/PZPfRG8KFTm+cPrWi4h224grMAWm4P2ET81lVUF5x/iNxp373SEKI/uRUJjDJ+kAj2UjKfMlNen8NeU4WbZtxQRzQlRKv0jlmjrZdbmBCbiyROpGsbhrW0pa2ATxqvv3ngs98V5zr4ySdfWo77SkmD7jyPoaKsL7Nr64SVBhe4AUs5f75BNXbXYncAflFzbsJGozLJ1+AHzpV5pyMqld3WBI4KFE+8NJtIrOGSdY6GrDCuGri4I7tpagTAIGk9J2mjuw4Qwy3Cy9iKXFQRlZTPrB8XuOlaxc4sxZMd4Fti3DcNITAzkAmEkbzp95rQwyUoRmBUZNrgd0xflHfS7uNgwgeNZEm3GCI8TaHb1UeL2kNJImI2KvP+DEe44xW8gNqcynwgMtwCeXsidPXlT+KdrkqlmztkHmpae8JMzJOn+dVbnH+JXaw224sFWiW2EhOu+gQJ5bzTZfaSUtxJHPTYNYHCfespacPWWkTvJ9qIOHeD8XW6FLU60DOZTjihpzBAJUJ9N6mK4AabUTeXraCpcRmClaAmTKvw51X4JwHiDy81y4thMSVuuHNO2gCiTI5nSpZ4MsWXYexFBIVJQ2nUaGRIKoOo3HWqLTxSIDkcAkk+N/D0pZawVdof2itH4Wt2EW5TbOF1AWZV5wNtByj470JWyR/LdyTvlEH9VrYddDRNwmm3+j/AJMtS2io6rJmQANJA00B2oaQ9/vl4STKNwQIICNJ3PpUhH4uI17J111GtKJ1V3US3S/8xt7xVTdr56D7ql4jeoQfGtKfIkA/A70KXvGVuNllfKUJ67EgwNdfgaktsrWJSCa20gnQVMcQMw0E/wAbGptk0BA5AAQfwoP/ANaiow2yozrzOszskeR51MthiD05SloT0AI+9Xv86aTgnIlSgkcTTK0EC8CtGsiNNdATr0ivGN8UtstHuloceUQhCEkK1OgmDoPXnAoWsuAHHh+V3KlzJKUyRsOa/wB1F+A8E21soLbR4/zlGYneBsPhW0t4RohSllRGwC3Mn2pAhE6zVjwzgv0dgJJzLPicV+cs7nz6D0oA414xw22ulJXam4eSolRUTAOh2Mg/CtCxjiS3tE5nnUoESJOpHkBqa+X+KcZ+l3j1xEBxZIHROyZ88oFYD7jZU8qZVpqJ36RYd9P4VgOqvpRZiXbG+Sr6MyxbA80oBXsBqoiOXSpGC9obV6j6Ji4DjavYuAAFtKP9UbeYHqCNs2roFLjErUoTfw9aqfdWgLCOO3xo9xzsfukOJNoPpTDmqHEEbHUZtYGnPY/KrbAOwm5UQu5cbZTzT7Zjzjw/2qDMD49vbNtTTD6kIJnKQFQf0cwOWfKoGJcSXNwfrn3XPJSyfgCaKlxtCswEHunyJA9e7ZWcjxGXMI319Amywi0aSh99tQSIgK9Psta8ufU1BX2x4ZZoKbVjN0CEpRPqd/iKFuE+wl64ZQ7dP9yhQCu7AJUAddZICTHrWg4N2e4VbQG2fpLg+0QXdfOBkT74ptTqFCFlSuEyPAQB/lQAhKLg/Ocmgn/a1i18YsbQJHVKCsj1UrT5US8M8JYutaH7u4KVfaQteYROwbR4QYAIMzOm01oVuFxCG0NJGwMGP1EaD9qmrjEWkHKt4rV+YjU/sNifjNAGIKeq0keAJ8h6zXVJSodbT5vv5VCcwFIMFxZOknNE6dAaVdcxAyYs3SOR+qHyUsEe+u0MKd/N5p+tTyy3OnrWRcVcJXNzcXakMLWXG2gk5YEgAGCqByqXZdld0q6ecWEIQtkoEqkyUpGyZ6GnOPuPr1m4uW2FhKWUIMhAJ8YB3VPX+N6CLDiC8unH0vvuqy27ioKyBoAfZEDn0quFEJSZSAQN5/N3Ce1Rm0rLcg2jygfpR1iXZXafU/SbtCA22G8ogE5Z1lSvwqEGeHrdKQXC+pJnwhWp8ykJEcomKzNWJti1SEqX9IzkHXQIjkes/jVMaVexiEEZFFVpMQnlYE0yjDLVOZRrYLntPsLZSksYeCrTxLKfnos/OqnEO3S7UYZbZaERISSf7Rj5VmyxrXmkn8USojLt2kqPde3lRkYNsaiaJ8U7SL98FK7lyDyTCB8EAUP3F6taipaipR5qMn4mmKVLHEOHb4W9KYS2hPZFPMr3k8jT97iKlmTpoAANkjoAduvvqFSooxjiW8gJruQEzVxwxww5eulDcBKRmcWogJQnmST91En8pJYULbDG1F0yhdxutydDkH2E68tep51E4Hey2uIbasIA8z3qP31L4lxBOHhLFoVIccaQp56RKs6QvKgj2UiRt0qrhG22cP0qtf0Hjr82IuqUt3JruGzvNT8F7Obxx38pdTbiJIcWFKKdoy5pg67mKktYFhdsrM9fFZgS2gbGDOYjNz8xWYKulEyVEk9TTZNYV9rkAZSfIedz6Vo4Vau0vwEV9K8K3Nuq2m2TlbBOh5nKJMEk6giqfibhIXC+9Qruln2jEg6BMyDKTGnnA94f2Z8dMWzC2X15IJUg5SeQkSkEjUTtG9Fa+NmnWXXmvGGgCT7O+kc/uoMvJeLrE3i5vrFjOt6krZW04YnvqmT2ftJ1UtSjtAITPv1k09/q+yjUNpJ5yJPPed94momN8WqFqw8iE96VSBrESNJG8xVbf4so4hl8UJSYExEIzEjXXb4E+7rhxLgOde/ytstTKUuHU7/Kr1N4hCSokBKTGhkekDbSD76srPGUfSEsAEkozg8gmJ9TPy061mTN4foCoJkvifQonnzGX51e2QW5fsgaLNsNVH/wlTPlrWkYNBBKjvvyEGuutWM8aI1doK/oiX0AIPf90RvoEhRgqHnHwqfivEi+9xNKFEpbabCQSYSSUpV6ak/CgS1azYY0SQlP00gnoO7SCfQan4UQYjfNh7GdQoKaTBGmxSmNvaClAa66VWQw0mClI18syP1140AtJBsPkihntOulLTYE6TaJMfrKH4UDUX9oV/3gsRuE2bevmZn50IgV83jiS+qrOFENDn61yuirzA+CLy7gsMLUk/bIhP7SoFGmH9k9s1Bv71CTzaZIUr46n4JNYbwrizYfO4X8q0vENosTeswAnSK03sm7NXH7hNxctqSy1CkhaY7xf2dDukbnroOdF2AGzaOXDcNW8sad84ABPXOqY/s0d4Wi61XcqbBPstt7D1UdSflvTTmGLIzL7WyYn/ESeZikncWVAhIr3imMWzSgl6VrUPC2ElRI29kab8zXW7+6cSA1bpYTyU8dY8m0fiRVJxdx4xhuaEJceKcytQNtgTBOvIUAr7SMQv0yhf0do6EtiDuBotRmdZ05UfD4NToSAANvWOzSQkbO+ZoaTCZ9PrWmYo0y0M+IXpI/MKw0j3IR4le8mqtvtGtEIixZzoGmYDInp0lWvvrKcR4PDnjduFrJO5XmO5kEkR0IiedQnrVxlHdMEpB666wSYVGkpE7D1qm19myYdMpHGBP9IHvXs4I6pv8ANtaFe9pF4VnK4wkdO6mNOqlg70qylHBdwsZiEyddVCffXa50UaYdPj+lbyJ2uUe8at/XYwSP+72xHyH3j5VQcP4r3xW9a5U33dKQtpYlDiMupQZhJCUyQd/nTGM37tvbOpulqdvL1KApCpzMtoMpzDaVjYaRUVjBDZOMqDw75xpwuNAQprw6BWu5B5x+NRms5UEJ0tM8SY53rKEANkE32bjCQDyt9KH7UpaaLh7tZWCgJOpR+lHI9PWq6vRbMZo0mJ868Uk6skJTEAD4edVUiJNdJrlKlQTWqVKlSrlepUqcbYUogAEk6AAUUYV2bXj6SQwtEHVbsNpA/W1PuphvDOOAkCBxtQ1uoR2jT3AySbbEE9WE/wDWR+Fe+1Fr8pbIGn0dnSI/ox0ov4a4RYt2bhK7lpay2kLDXjKB3iTM6A8h76i9oGI2jD2tsXne7agurIRkyCPq0xJy6GTuTFfRhhPQdAZNjfkjfFqlB7M/mSJ/YUE8P8AXV4gLbCUpUSElaozEb5RuY67b9KHXGykkHcGDWrYX2id4ylDVlNw0FBgNA92jMN8okz5azvImoOF9nSChJvA6l57OQBoG0gSVuyNNY0n/AAmO4ABHVsfXX2jdt4UdOLUknpRG4bazWinht1QsryJMhuR5ZjJHpp8aG7hnKogGQCQFdY51fYHfFFjeJAHi7sHXqo/HalMMS04c3y4pp8ZkW3j1qVfN/klrpsVkzOyiY94y8uoqwvUpRiJW4kZMmf1HdidxqNF6eRFDWE4+pDjPekqbaVmCenmPMHWKsrnG0vOpSlSlIbad1XAKlFtZkxtrAA8qb+8JXpx8/nnQFNKBjv8AOm03iP5PcSAc3fpk+qVEb85QfjXcfx91Fwhbau7P0dtIygCEqbBI/tETvVayn8kcPPv2/wC47Vy3w59KeAK0tIRbsqUog6S2gCANyVEfGa6FOOghFjaukIQSVaX9qjh4/wAlp/8ANq/6SavVyq6xhO6i04QNNcryFK8tEgn0BquxHAy3bP26YcNrckuKGnhUkIBidsyYJ5Eim8Txb6LjTj6Rom4USkjdJJCgR5pJHvoylONITm3xz+RQwAucvE+YIqXbXVjd27H0x1bTluks5WkSXEA5kamEpyypOu+lWWE4tboUG8Ow8OvRAcel1XrlT4U+6q1dzhNuolLb92rMSAo922BPhGgznSPWKtMO4jxW8Hd2DCbdo6fUNhCeQ1dVz9CDR0ltu5SCfDxj37qGoEi0gcTA8NaLl4PfugKvbxNs3AlEpEnyAIHuM+lVxvcHtFgNtKvXyqJPi16xtH6pqrd4RtmFd5i2JBS+bTaitZPRRgq2/R99cV2q2dmMuG2SQrbvXdz7gSo/tD0rbmKQlME8h1B46nlNBQ0T2b91hRo3dYxeHKy23YsclqHjjySRP9lNe8Q4ptcHYcLl0q8uyICFLzGekCcieZnXSsYx3tGvruQ4+oJP2EeBPwTE++apcPwx24WEMtrcWdkpBJ+AqU5iek/htp5Aep7R8qcRhYuuKJXuOu+cW4+ylWbXrrvrm06EdI0FQr7HnXEw0cqTulMkxoNVEaegijnhXsAfchd44GU75Ewpfv8Asp+fpWj4fgGG4SyVttZ1J+2YWskeZ0T7op1GMWpHRKvIiE6+IsBwvXFdE2ZHnpWc8IcA3l2tLq21NpAgKe0hOhhKTqdomOZrTG+ELRgI+krC1ATBOUGN4QDqN6zTijt4uVOlthAZQlUKPtLIB1gnQe4UVcK2z92pNxkVGX+cVIBMidVSTpPXWiqddeClKWEgagazxPGNnhS7ySkAhMnZ+1P4n2t2Nu6tn6O74DHhbQBtyBO1KrG97Oy44parhxJPJA02jSlWEn7OgZiZ/u+lYzHan54VhdvjLCHg6yy9dP7hVwcwzRAOROqo5SeQpj6G7buB++S6O+bcKDoVKXEeIEyBrz8qmYrd4g002shNuhZISlpKUHT08Q+NR7PgzEb3KoNvODYKWTA/WWfOky24mFpSbX0AHrf1p0ZYkkAaayeWwULzXK1r/YwUNJ7+4at0jVaiZJPlMCJ5TTKsBwWzyh5165XIzJQMqZ/s6frGsj7PK9FTvgE8p086198RsBNZeGFaaHXbzogwXs8vrow3brA/OWMifiqJ91Fb/aU3bHLZ4eyyI8CljMr1nTf1PvqvOP4vfpUELfcE6htOVPmPAAIGm9MD7NAJ1tv7p2ek1kvuETAA3mn09lbdufy6+t2YElIJUqOUJ0nXypKcwS29ht+9XvKj3aJ9NDHuNNjssuRC7p5i2CvFLrgzecjmffXoWOD2wIW89eLBOjSciJH6StSPME02hpsQkX3QB6i/+6gFebVRV3fPem/9qjqE5LW3t7VPLI3mV+0r74plvBcWxA5lB9aVT4nVFKB5gKgAegrrvaF3Z/IrS3tvZynKFrEdVrEa77Uw6nE8QP1hecTvK5Sga6bwga9K0lJtGu/jxP62rWXLcAJ77n5zow4X4aTbs3IuLltSe7SCGDnUmHEn2gAPaGWJ0moHaJiNs06j8lDjvdNwtxaoCcoyy2nQnLvJipfDGCN2rFwl+5b8TacyGVd6UjvE6mPCCVQInnNQ+0LG7Vh9AFqh5wNNkKeUopjIMv1aSATl31Iory4lRJNp3DRPdPnspRAzPbT3WoZt+JcRfHdW/eBOvgt28un/AKYk+81Oacu2WlNXF2lhtZ1bKwpeu/gTK0zudtqHb/i+5dJ+sLaSIyNDu0wNhlRAj1qmmov34INr7bxrVMYedQB3CfnhWj49c2zVktptTSm1to7sIMrW5JlS+kQZHIkDSgzD1fktyI5tGehzH8Caq5qf7Ftv4nVbfoInU/1lkj/0zSy3elXm4H0rSGejTEzJmq+rDBk+JazolDSydJ9pJQBtzUtI+ekVLuuGVNs94VAqASpSAD4QogJlW06jSuW1kClprYrPeuK/NQASJHkgLc03zJ5isNsqCgSKIpaSLVwNnuWmEjMt5wLj0lDYHmoqWeehRR4ypdq+yUOJV3rHcrSE+y4w0J1UN0uAEECgxqwuXSq9aQoNtKEK0OQIyhIH52UZeXL1q/xbGluYgyCUwlhKgnLCQV2+dWg6lRPwqrhurJixsPbzvwpJ4ZzHAz88Kq+A8QUvFGs69HVlLhXrnSoHMFTvmOnrFF3aPwkwu6D7r7FqkpHewrOpS5OYpbHiJ2B2GhNZSlKkwrUdD+6rvj10nEbmSSA6oCRGk9KWGIJbUp0En6+nnwoq2SXgUGLfPWrZOPYbaR9HtlXTg/pLkwmf+EnQjpJqBjPaPfXKcinihvbu2hkTHTw6keRJoZAoq4d7NL27hSW+7bOveu+FMdROqvcDS5dee7Nh820QttN9ZfifnpQqVTVtgXCd1eGLdlS43OyR6qMAe80dtYPg2G63LpvXxr3bfsA+cGD71H+rUPGu2q4Unu7RtFo0NAEAFUesAD9UD1rpZSgy6b/OZ8B31zplr/CTzNqu8H7Hba1R32K3KED/AOWlUD0Kjqo+SR76nXPa3YWLZaw21Co0zRlSfU+2r3xWN3V89cLzOLW4tR3USon41qvBPZM/cWyO+QGUk5iVjxET+bvqOsaU5hgysHMYSBqbCd0DU7bk91CWgiCsydwqna7Tr68elxZyDZpsZU7jkNT01Jotw7h7Er5rIB9HaP23OmuydydfSi/DrDDMLVklKn+eylztMDRNVXGvaclpBShRbKhAUN59RMe7WqLb68gbYb/vUI5gUs4EZgSL7hevNnwRhGEwu6cS6+oyO9IUSf0WhPPrNPXva2jMG20FLY0zRJ6QANvQSQJrLWfoj1x3qnStZUqMyirnocu5MSdTUrH+6Q42DoToknkeWvsjwmQAJJ50dnANKJL5zbjNtmzQX76644T1RI+b6vcV4gZW8pQeCgY1U66CTAnSNBMx5RSqPZ4022hKPAIGgKgkxykcjFKqIZy2CTbjSeUjfV72M2qFsOrWhKlJdUApQBIEDYnUUecQOFNu4UkpIbUQQYIMHYilSr5fGXxsHeK87qrvr5uxC5Ut7MtSlK6qJJ+JpjiI+P8AVNKlX2mMEYdUcfaqDfaTRV2U2iHnl96hLmVLeXOAqNTtO1bBxUstWi+7JRA0yeGPSKVKvknzL7QPD2pHE/jHlXzdjV0tbyytalHOdVEk/E1AXv8ArGlSqhie0ocR6irDfZFaP2QWLay+paEKUlskFSQSDJ2JGlV3aziDhu+7LiyjKPDmOXc8pilSpNeh7h7Uii+LM1U4A4Rb3UEiWUTB/wDuG6XaQfylv/y7H/STXaVb+0f/AFvD/rR2/wAfx9BQnSpUq+WqjXRVhjh+sQOQZagdPqkn7yT7zSpUVHZNYPaHP2os4oTFkyRuVCfOG9J6xVReuHvL4ydGyn3d+0mPTL4Y6aUqVUD+B84Uk1pz9xRTw+PyZI5fybcGPPvjr66DXyqC2kDE2YH/AHRv/wDDpUqfHZ8fSlh2l9x9aASokydTV/2h/wDad3/xlUqVQZlBJ31UP4g7j7VcdjlohzEUhaErAQSApIOoiDrzq/7bMRdDyWw4sIKdUZjlO32ZilSqrhOyP6Vepqc5fFisnJrlKlUU3qtWpdgtslV/KkpJCFEEgGDpqOla72j3S27NZQtSD1SSPupUquwPvLA4J96mP9lXf9K+aLJ9ReJKiTn3k9aPe1VIFu0AIADcAcvAqu0qquEnCpn/AF+tZd/HRWXW6iFAgxqPvrQcTbBtrWQDK0b/ANcj7qVKkvsj8BzvHoqjYrtopm7SM505D7hSpUq+sBNJC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7652" name="AutoShape 47" descr="data:image/jpeg;base64,/9j/4AAQSkZJRgABAQAAAQABAAD/2wCEAAkGBhQSERUTExQWFRUWGB4YGRcYGB4dIBsbIBweHB4iHBoaHCYhHSAjGhocHy8iJCcpLCwsGx8xNTAqNSYrLCkBCQoKDgwOGg8PGi4kHyU2LSwtLyw0LC01Mi8yLCosLywpKS8qLCwqLCwtLCwvLiwsLCwsLCwsLCwsLSwsLCwsLP/AABEIAMIBAwMBIgACEQEDEQH/xAAcAAABBQEBAQAAAAAAAAAAAAAGAAMEBQcBAgj/xABREAABAwIEAwUEBQcIBwYHAAABAgMRAAQFEiExBkFRBxMiYXEygZGhFCNCscEkUmKCktHwFTNDcqKy4fEIFhclc5OzNURjdIPCNFNUZLTD4v/EABoBAAMBAQEBAAAAAAAAAAAAAAMEBQIBAAb/xAA9EQABAwIDBAkBBgUEAwEAAAABAgMRACEEEjFBUWGBEyIycZGhscHw0QUUM1Lh8SNCcoKSYqKywiQ00hX/2gAMAwEAAhEDEQA/ALTG+1lLahlYzk+E5wANY2KVH7qgo7QbN8q7zD0LITlVlSFe6Sgff99WmN4zh7SiLqy7ogg6BBmdiClQ/j0quw7EsGDiloLrEq3AVGbfbxfur65tpjJIZX3g+4PtXz4Ai16YexjCF5Q7bOMK1kTlG3PIuD8Kr08P4E9CkXbqFbwufmFN/jR249avoyC7Cv8AiISdP2E8qqL7subd8aVsmd/qo+aVVxOIQLLWtHeSfVNcSvLrbnQurs2sHioNYhbk8gQkEfBYPyqM92FPSC24y4nKDosgk+XhI+dETvZKSpCiGzrBKVqBj0Ijaqm97JrltxSmyVJnwKSqDHQ61olhw3dSf6kp9bURLxGijQxddkN6gKUWHABtlUhc+5KpPwqkuuA7tuczDqYEmW1RHqARWi4twziNuMrN1dFJyq/pDB5jQmozXE2LMrAU/wA/ZcQn/wByAfnWBgW3RZKDxBUn3PpRk4lyJChWX3VsvKjMrMADAknL5EHarJvgm6cQp1lhxbSftZd9NYG591bbboxJ5hSlsWzoUJAWgSZ10hcHfyqxseLrcNtl1xFqpsHOwYSDoRAB1gHURrIik3sM3lOVOYyNFZogHhN/CvHGLAsK+Y1JjQ1yrPiW7S7dvuI9lbi1D0KiR8qrKiPN9G4pA2VVSZANKlSpUKtUqVKupE6V0CbV6uttlRgCSaNsK7MnFDM+ru5EgRJ9/T0OtFHZ5wKWEpuHkjOqCgRJQNdSDoCdDO495ohx7Fm7cFTpCQdBOpUegHXTnpqNRTYR0ZyJEq8Y4VJexhUrI3Qwjgy3QMpC1pO4Ud+mgEjXWornZ82pJ7pRQSN1gKBERoQmU+6ag33aWkKHdNyBzUfIjYbfE1JwvtGaJhaSga6lWb5ZfxooU7OoJ7xXMr4E3oXxzhZ61/nCIJhKhqknU7x01167VU2xQlSXHQFDWEDnERm2hBJjQzANb5bd1dsCcjraojpH3ggnyIrIOOuEVWL++ZtySgxGnQxpImIHQHnXVkOCQII1Hv8Ap7UXD4npDkXrQ1dA5iSQSYJjzEx5RtHKvdjZqdWlCYlRAk7CSBKjyEnemggxPKd6n4ZcrQod2CSSEkfnCUqggbiQKEyx0jkqkDz+caeWSE2qexhGYgfUKVlQrKXO6Ucyc3hk5TG01KdsmpzL+lNvJIhQKXUiNvEPFpTmMW4CW0KLTRUhJhaSYiRGYAqRBnwnlFM4QyyFgLbzpHtKYfgkRySoirBZhRQYPd+iSTzIpALJTmn5zMeVEVhxFdOtKZbfWtRBTmNuc4SdJQpEGSJ3nroanY19IufoocJQSVBKVpKT+ZJSYOoI6bg86l8C8MG6cavbdy4TbsuBJS4oSoJIJEJ9oQdZ9K0vHeGrW5ebcJKXUJhKk9JB1kEb68q6nFtMuDq8ZueI2mPWk1pCVSIHgNZG4VmuHWSbAFq9cS2jNmT9nNJBOuUiYBOgGwgyaIVcc2ls2hw/VBwTkKYO0mAlShKRlBBjXnRDinATVytLji+8U2PAFAQDpqRBk6UKce9kjtw019HShTqNFLKokQZAneVGROwHnQHcUl1OonYNBzJoaWelI6Sb6xpQVd9qj6mHvGk94teVKkypCVK0SCCNABOs7gVnJNFeJ9lmIsHW2cUOqBmH9mancE9mrtysqdHdhtWqFoVrpOvQfGaTeS69lTlhI1IuOJn5wqsksYdJUDQOGz0NKvpS27PLIISFW7alRqQFCfcDApVr7vhRqpXgPrSR+10flNeeIOHsNeulqfuFIcyJBSVAADkYKfx61VI7PbFxctXoVCs5TKDoBB0BEacyKzTtJxsuYg8tBKQpDad+QSPxqLwTibiHbg6qJtnB/d1p9vErbCWgtQVpFoGo9q6GFdFmFrVtOK8DIuEobZeabZR9lOpUTuVKnU+v+Xt3gBDOUMtK0HtpuVpJ6yPZ/j3VjfFtw8wzZpmEuW6HdNyTzJ391N9xfNW9vcKcVkeXlQkLIVIMbaEA8o6g864MRJyB0kC+nqQqT51j7tKB1tdK1pfDl8hN62C44hxsBkKdBgkydzI9fKhhjCcZYgAvlA9oCVQfIgyRTl5xfcIuMRbBcTlbb7oZichOUEjXzO1UOMdrF8y6plDqkhBykkBRUeZOYH4UdOJU2CV5Ikag6gcJ3c6y00tWgHwCjzhW/v3AsOuOpcASptK2iAud/ErTyjlvzopuLm9abUtbbToA1SlRCo56FMHTlNZ3w12p3S7R65ffbKWFoSWu7hSgrbxDqZG3I0WHtUw9Vsq57whZTlLRnMDr9nbc+0ND7opN0lxWdKEkHd+ySBx864WiCR8mpWDdo1lcIku90WpKkGR4Rz0EEAfCsP4pxkYhiTimypKFE5esBJ1gdYn31AwnFSly5KYhbDqduShyFU1u8pKsySQRzHwrClttODogcpN77AZMRHrT7TGUk7YtTNKlSqJVClSpUq9XqVE3Z9gP0q8bSRKEkKXqBoNfmYGnWhmte7DMOBS+8RsUoGgPIk68uXwprCwFFZ2AnnoPWlcY4UMkjurQMYukstKcVOVAKjAiANY9eQr554k4kcu3lOKJAOiUg6JT08/XnWq9tGJZLZDYV/OK1E8k6zH9aKxKvKltsRqq/LT6+VJ/ZzIylw9wrs16S55A/wAeVeKVLSarUTcH8Yqs3U6fVE+NMmI6gE+0OvurZ+IsCbxGyUlMKKk940vfWJBB6EGPfXzlW4di+Nl22Uyo+JpXhkicqhMAb7hXxptDqiM21McxpB+aTUjHs5YeRqKxcJCSAoGQrxDaAI/x+FSE3cE5QUgGQRMjQAHToQDV52n4P9HxJ4AQlZ7xP62p/tE0KjSt9MptRAFreEW9aoIhxIVvq+YSV6pXlB553EpHLUrSR86kLwdK7i2YW4FFxxKSUKQpIQpQBOdPManXlQ8i4WkeFSgCIMEifhXWL5STIOxmnfviFAIckAxstsOkj350PoVAyDX1Vh+CpsLfuLQIAMlKXFn2tJOxJHP/ADr03dXif5y3bcEfYcAPwXXzYeN7pSgpxQegQO8GaB5a0S4X2xLaQUljXkpDqkx+qQfvoBLUSTJP5kkeYNJLwzouBPP61vilpVqthaTHIA9PzT1+6vDVw0DlS84jyWo//tBrB0dul+g+EoUno4kE/FMGiHDf9IxQgP2iT1KFkfJQP30IhM5UqB5kD/cK2nDrF4+cq2phCjqlxKx6fikx8qfU2T7SUn3/ALxQZw12mWN4JCS2uJyqAmCYmRpvpRAOKLT/AOoQNYjON/STQVsOgxlPh9NaKFI7JPzmKedt0yfB/HxpVDe4gtcx/Kmv+Y3+NcrvRu7j50mpCJNh5V80t2peReOL1U22gz8vwq1cw3LiF0hs5ALUn+ynShRjE1NIebTBDqUgn01/Gn08SuF5TyhmWpstq5SIA/Cq7mISpwgqi5Ma/wAy9wvrTpaXeNI9k/Q0VXb3fWFvfXjrTgZHcM26BBJG3eSTySCRERHoRa8U88tu6uQ4lla8ocSnQAHUN8pAmPMetM4JhbbmZbzndNpEzHtH80HrFdxTH1vJSyCUsNn6tvkPP1O9TVZuiClmJ0G08Tw+CtoRlVCf2G4cfho+tHrZl7EQy446juWiFOaknOkkSRttqQPuoF4zuQ5f3CwICnCQKLMO7hl3Eg7qA02QBEnVJIE86DeJ71p67dcYCktrVKQrfYTt5zW8YlKQQD/Mdd0m9Cwyf4hN9BfkmiTFb1OV0MW6WW1fRipA1EiSCZ6/Oq/iSwU/iT6Pq24OpmEJASOfnHxNer66WpCwToRbg+6Yqz4ls203DxWFJt0LhaphTzmXQJ8h020+DzrST1TYbtNq9TsG87uNZQchEa+OxPjVNiJtUKT3IICrQZ5Vm+uIMx5fKq3Kl1xLbYKUcgdSTEkmN9R8KirtiSANfDm91EuCPGzuEpABfUDnOhyJKD4U+ZG591DQCVZMsJkc5ItPsO86UwrqJsZMUMuMQ2hX5xUPhH76YqQ6+S2hPJJUR74/dUepL8ZhG5P/ABFMp0vSpUqVArVKt07Dx+Quf8Y/3U/CsLrc+w4TZO6f0pHr4R+80yzGRyd3uKn/AGj+FzFUfbrGa222X8JTWVJRNav28DxWvov701lKG5BMjT568q86Jy22e5reB/AHzbXp5nKSOYJEehI/CmyacuG4MeZ+RimqE5YwKcFdArSexC6Kbp1v85ufgoR99Z1niAI0M6jn+7/GtD7FkTfqUQP5peseadaYw6O1GwH0pTGXZUKn9tNulV4yTzZH/Vj7lH4Cs0IbCSk58wXoREZZEzOsxWo9taEm4ZnQhsev87/jPurLe8CR7KVSs7zsCNNDsaZdTCEq/wBI9v0oWDMtCllEkgwPsg7gZhE8p1++rVnhZa2UvmG21KgZjqYBmBuZIgDzqM3dAFShAcVqoch40lKUDeQBzO3pV/Z3DhYY3P1ojSYMmIHrVXC4Zt8QYtv+WO8bOQrrzi0gZakcOdlb9ylxUFPdkCIGpIkgEmJTpPrUC47LsS3+hr9xSfuNbQxcNWFsQ6tzu7VKe8UgkFbzhzK2IkyoGJ+3UG07XcMJn6Q+jyUkn8FUi+rOnKEDLw+uvG2+l28Q6SSL1iy+AMQAk2b/APy1fuqfhHZjePocUWltlA0StBE/GK3nD+0bD3CAm9R+t4fvSKKcOxVpwShxC09UkEfEGksqWrqaPOY9B60wH1qsSE/O+vld7g3ELcAhDqQRMpzCOUT1qCnD71uFBLwzdCdfxr7DzJP5p+FNrs2zuhJ9wrQxaLWUI0hX1Bo2Ve9Jr45cauZM95Por91Kvra44dtlKJLDRJ5lA/dXaN98b3r/AMqxKhsTXywrge7Ci2GHM3M5Fa7baedW+C8AOtPJL7aigoVPhJhUaA6Uc4j2uX1uJftG0qUZGsiPcs1Bse31xSiHGmm0wSD4jr8afU2EKSotpG7remzxoHSOrSY04fvWdWfC946kN92sN5p8QIAO0kRNScVwTMppi3ZUADBfWCMxJgk6aJB+VGh/0g3zMW7U8va1+elPu/6QDgSIZbKuafF980uhCMhMCLCSsabrjhsvRCp6ez88azfF7C4YddbUc8wlaxqCNI1IqE3gyydY9259BWo2vbxcOkNi2aKlH84xHvPSpF12yXKUlf0VnKISZJ3360dnCh9JdKMwH+vmdk3nvrJddT1csHlWblbym3YahJU2mTyKNgPxprHsafef7x2CU6BO4EiDp1o5/wBu7uYk2rGU8tZB9edSUdsKlkLNkwtBPjgagHca8457eVdH8f8AD7WtlCdSdMo2nu03VzM4kypHz4Ky6yushXmE5m1IHlI0rxh1+tlwONqyqEwYB3EHQ+RrTr3gi3xJC7jDkhtQR4rZRgz1SZI12jb0rPFcNvh/6P3LnfyfBEGInnST+HcQRlMxeNo0179kUw2824DPOar7hwE6CANv3nzNNVKvsMdZIDra0TtmBH31FqW8VFZKtaZTEWpUqVKhVqlW7dh8mxc/4x/uprJ+F+Crm/Ku4QCERmJUEgTtqfwrd+zzhVdhaqacIKlLKjBkCQB0HSnkILbSlKOoEDbqDMVL+0HEFGSbzQD28OfWW6YIgKM8jqPu/GsorfO03gx2+7rusgyZpzKjeNvhWcv9k14kx9XHXOI+G/yrzjWdKFJUNNJAOp317B4htLQSowb0FKUTqaeS0Bues/Cfv0oo/wBm10NshB6LGvlBgzFNHgO4GgCdjHiGp9+grAYULkjxH1pz7w2dDQ4tQBBgHqOXLTeffWidihzXayZ9hXpqUbfD7utUtv2cXJSPCJ1+0NCQI/gUf9mfBtxavqdd8QUiNwYMydlHn+FMoQUBSlEaHaN3fNKYt9stFIN6o+3VP17B/wDD/wDer/CsvQ+RsSNZ0rde1HgR++U2thIJSmCkqAMSradPtdeVYXc25QtSFCFJJSR5gxQ8QpQSlSTaAK3gFJU0E7RVsw02SFJS4p0nMApaCCSdM2x3o77PreXEF0kt2yFvq0iFoVAGm/imOuU0AYQyswkoJBlQAaQpR01jONhFa7wrhSWrZpCwofSCbh/OEpKGGfZSQmAAVQY6KVVXDLyoMAiddOZHKY5cwYswImqjj25lVlhilkKfdS9cqnZTq4AP9UKOnQJqL2gdkyWri2aw9K1qeSqUKUDGTLKsxiB4ufMVH4e4VXj93d3S3u6SlXh0kyZyCJGiUpE0U8H3VxbWt1d3Sy4+FKt2VOKJkpMaE/ZziT/UNJJT06jN9w3k6X2CZNtm6u5iykBJuNRxNDyexO5QmQnOvTQKTG+u5/iPOtG7PeGX7a3KHUFKp6g6a9CaAr3jvECG0W7qy6RKgQiBEzJIgfZ586tOGeO8VL/dvBKgEqJ0RuNpKOu0VTdYxAZLACQNbBQ84il3QXES4fStJusIcUCWxkchQCykKidpGYSM0KiRMRT1vaOpSkKlRAAJAiTtMSY67mg+441xHvgG0sqaClBckJUAFRKZOsfOrq74ycQjNlR5jMCZ6QBv16RUpWFfnLY0uW2BEE+Vdvbe8K1FCwlPIFKyducGPOlQtd9p9yFkBlKgPtBOh6x4xzpVRTgcXAhCfKudFuJ8qxTG0oGXJcqfmZzBQjb841VAVyuzXzziwtUxHC/vNfSpTlEVcIfRbNkJhb6xBO4Qk8h1V/HrAOGO7905tPsnb4VGqyfx59wkl1Q0iJMRtoKbzNunKqQB2QI02kk2nSd/KKHCk6c65hdk2tt9a1lKm0BSAOZnnXlpoG2WcviDifFJ2IOmXbfnTV7bBsgJcSvMkE5eXkfOvAt192VwchVE9TXAMhyFNwFTob3vytXtbztFI2ym3AlaSkyJBHI/4U9i1r3brgROQLKQfTlNe8ZU4XyVghcJ03+yIpm8uHNULkQoqIP52xrriENpcbvY2Md4udk+1eSSYPCu4ZirrCwtpxaCCDKCQflWr2nE7OLIDV00628NG7tCIy6faKeR1n7OvLescor4Q4YursOBhtawEkA95kSDymSAfSjYB0k5VbLzu57uBsTQcU2kjMbHfT3G/Ab1llUEqdaMRcAylRPKBOX3nWhANHoaMbfiq/wtS7VzYaKZeGdO4MgE6TvI0O9Oudrdz9lm1SAZgMJ/GsvoZzErVB4W2bgD615CngIgHjNB9rh7jisqEKUeiQSflUr/AFduJy9y5mmMuQzPpFHvDfapfOvBKGG3lQTlQ1BA0k+DXSr5fHeJBwJFsEfWeJPdOGZB5kzqen3U1h/s5DqcyRI/qj/rNCcxLqFRA8aIeyTBzb2GVaFIWpZKswIOwjQ9NvjV1xJxWxZwHXIUrZIEk+fkPWnuG8QeeZKrhIQ4FEZQlSdIB2UZ50JuYel7Gng8kOJQhJQCJgwgjyEHMfU0NLKHcQ4XdEgmAZ0gQDUhRzEqV32rxc9pzGbVDmXTxZU+e8q2896gu9ojSpISsJ5SEe/TP5D40a3GFNafVo/YT1npVe9atj+jQOXsD5RGlCL2C2NHx/SshSN3nQU7x00cv1axJOhCeWn53TpVcvjJGp7tW3l980ZXVuiZyt7kjwjSd4qr7oaJgeyBpQy5hiLNnxpxBTuqstePEAhPdLJHTb7qubLtEIJH0Zwk6CDpz38PpVhZsAQY3jnz0oiw8VoP4YCCzP8AcaWdUn8vnTnC/ESLtsqAKSnRSTyMT8Dr8KyfjPspvHr511ltKm3VlQOZIieonStHwBATid4BoChpR31JGk/P+Jql4kwto3ZcXiPdyZ7slRyRlBgBcDkNQN6bRh2lOlAskgKAgnUTFr7a0y4WlSn61n1l2XPtPRdhtplIlbynBCR5AKlRO0Vc8VcR5cPecR4fpahbMRpFsyIJg7ZiSCP0vKo2O2+Gs3Jedunbwgg9yEmFkDQF4qIy9Y5aUKYpiV1i1ykIbKiBlaZaTohA1gAdOZP7gPYgpZb6JsXPCOO3rcZP1qggKeUFrNhy+elF3DnDmKYWlt5spSm7hBToqCRKM2hg6mIneDUrtdeU03aWTSj9WPHG6nFc/WZP65q+4Y4yeeb/ACxjukYejO4oyM60pKEiDsfaMdQNtqG+zTBVYziDtzcOEdyoOgD89SiUjUeyMp+VelLSAlXV22nz22TP+VZTmW4Vkaee6tF7JuD12Vs4LtI71xWaScxCMohM67GTHnRSw1bzIbcJH6DnTzFPX5eKkhtTaAPazJKp6RBEV5t0Pz4n2vc1+9yppUVSomJ2SfofWumFqggHkPrTtthzCZKWSMxk+E7+cmnHcNaWIUzmHQp/xp8udXE/AfvqO9iDaB430p9SgffQZWoyCZ50UpQNQPBP1qC5wvaz/wDCt/sD99KvL3ENrJ/K2/8AmN/upUx/5O9XnQTln9qzB3sEbJGa7CdfzP3rqIOxC0CzmxBMDcZUCB/zPwqwtezy6JWhbMAkqB71O+nQkio9v2RXGU5g0PrCdXCTEeSKtraZWqXH0zwSn4ax0rgHaNM3HZRhaYz4gEmToFtifQGTXtfZzgiQCbtZ9HEyfcEfhVgOyNalBS1MyPNZgfAUsU7KQVpWbptlQGmhgx5FYrOTCFRJdmdyR/8AJrPSq/Mar/8AVPAQlKu+cUJOsq5HnDdSnWMCKRmU4pKBp7YCR1iBvTB7MrRGbvMSQMxGsoEGdYlZ3phPAuDtnMrEJKTB8SN/2TNHHQDsLcO+AR6JrMg/zE11zFcBccnuX1rlIzDPyiD7YEe6nMWfwNRWV2zhOdQkEglRAmPrNto+6uN4JgaFKd+lOEpCZSmYGvQN17KMEcj+eWFOKAUM3tRqeWgHlWghs2UHT4+9eJ2jNVHjXZGl1sP4a53zZ9pBIzpnXymOmivWiPs44ktrezNu+4WFtLClGCmdRptO6YI6GoCuF3LVAucLfU6gyqUmVADkpEQrmIj3U7il9Z4iVtXYFrdQAH0jwmNRmE/3j7xXPurZQYEpOpSIUI2FPvE8K8pwrGVRkefOgLtP4jbvb9bjWrYASlREEwNT8dqFWmipQSkSSQABzJ0FEfFvAVzYqlYC2jGV5GqVTqNeR8j7pqnwlam323EjxNrCwInVJzCR6ivnVMrdeAAsYA7tBeqzSkhsZDNahwvwLiGGflLaULcWnIUDxFEwfEnSdYnKTFWLXEWNLfKS2pOXXL3Ph1G2Y+nXnVrZ8cuPpKrW1c+kLAzlQOTQcpPunT3xVQMTxxaoDSwEqgQEJHvJG2vXpX0TLRSnK4hsRbrfDadtpqMpSlklUTxrQuGXbgsA3QAdkzAG3LRNDNqqcafjbJBmdwlB5abEUT8OtvpYH0ky7JO40ECAcum80M2LkYy+knUtz0+y0NufrUxo9fEER2TppqNOFL76JrkT/nVS+fWev7vjVncHpFVNyIkx6waiUNN6ocXxFDScy1gA9R5jkNzB/iKoLDiq3ecKUqgnbMIn0oT7R8XU5dlEnK34Rrz+1p1zSPcKFWHilQIMEUz/AA0wlQM7eHKrTOElvMTc19D2p9k+VX9kNPf/AB60KcPXJcYaVpKm0k6RqR++i2xboLllRUd2QYqDhAnErox/RNb+nT+NqGuKsTsPpWRdot5xKjmOYjWQNBOuvpy60RYPH8qXYB/o2pE+X+VRcbexbv8ALbttBvMYUcuqRtMqnXyE1fYIS8JMdROqin+UbRWk6/BsoCxHFWS8rusFKjpGcOk7DdCdP86MMCx5mwtxc3VmzZFZKUobbhxQ5kgwQPXy8pz/AIr40xNq+VbuXJQpJSCGjCRmAI2HQiffRzxv2Zsv90p28U2sAgrc8ZXEbAqEATt515x5pyUanSxUZgb76931p1SMoTmsDfaaCuNu1v6a04w2wENLVJMwpUGRmjzANSeCMMuLK6zNd6lLiEg5EhQ8WvikECCN4099e7LgPB0/zt+64QY8CCkE/sK++jLCG8NSfqvpbpgAkF0aDQTlKa4y24hJ6Rvu6ptrNyBPMmtOrSE5Wp4zyoX4qxFTDyw4pRCU5zrqtRgg7Ebn5+VDvChun7jvA2spM+IAgJjYAxp+Nbamyt1nMMOW4qIzOIRPxdXrV5hgUlMJtkNDkMyR8kA0Vf2lkAhOnEDyvWW09XKdTtvQZZ2d0llRLZUdgNSd1chvGlCowLFHSrPaK1Jy+BCYHKc6hW4oz/oj4n91JZ6rHuikkfay2ySEJk99bRhUpBJ9h7187P8AZdjRUSEJAJmO8b0pV9AuOa+0fl+6lSxx7xM5j4q+tELoBiB5V8yudruIz4nTMRpp79Kr1dpN+TJuFn1JI+BNecX4XbQkKZdW/Ma90pMz0mq5nhi5VGVh0yYEIUfuFMuN41EQmBwCfOBTKQwoTA5/rXvEOKrl5RUt1WvIEgffUF3EHFe0sn1NETXZhiChItnfekj74qyt+xbEVKgtBI/OK0D5ZpoRGMNlLj+4DymtBxhOkUDF9URJgcprheV1PxrRh2E33NTCR5rP4INSWuxRKTD1/boPQGdP1imghp5RjpPMn0muHFMjbWbWeILaUVIME9QD8jUxXEr6inMuQg5gIAExHIDka0dvsywpABcxJCv6qkCfdmVTLOC4AhyPpDznIQDE+ZCNQdKcZYxIgJcVbYArfO0AUJWIaN8pPKh/g66xBCg7bpehCdSlsqBEzCtIM+dGGIYtYYm4pp4JtbgiUvpjKpREQ5Pw1/arRsBuWE2zJtXEJt0hU5t413kjKc0mTWOcYcNuXl9cfQmVK8YUsgQJgadAPte/yqi09nzdUhSB2pg7oVNuRm3Gk8yXF3tUq9ViWEIDUJctlQQVJ7xufKfZ5mNOutQEdp1+AQ0GkJOkNsjefQ1Cw/ivEMOPcGYSY7l5OYA9QDqBz0MGp57UcUckNZUjaG2QY9ND60RwkiVIBOs6Dwg350TojqUpPGp2BcS40+uUd4vSIU2kJA2kBSQmUnXer04Vja3DK1ITM6OJABHpuDzHlVBw7c4064Vg3Byg+2MqSdyPGAmaul8N4y4vMp5aUdO/gRInRP8AG/WiAhIBlsd+vtS7kJVHVFaBwxavtskXK86yonNJOkDTUCNZ06RQxYmcbuI5NCfWERHlr8qJuG8PcYZyOrzrzFUyToQANVa8qFbRZ/lt/KNA3r+y38+nvqQ2ZXiCCOydLDUUqLz3UV3StAdqp7tU7fKrS4XqdNtap7tUn+AahxWU1jvaNhK0XJejwubHzAAM/CaHcKw5TzqW0DUn4DmT5CtI7Sz+S77rSIjyUf4/xoM4Eci9RruCn1kGPnTFlKSY+D9qvMuHoJ3Vs+D2obQ2gEEJASI02AHpRPZI91UFg2OlEVkjSgKMmTUJySapsGT/AL0uzz7pr7uXpp8ao+KsOZVdEv4kW9dG05ipE8hCoTuOVEWCf9pXesy21AJ12IOh1j5UOcQ4jZIvCDZOXD2eFEFWWT0EkH4V9Jhirp+rPYTpl/KPzWFbTsj5agzFLLBkPlSnrp/XXKEwTH5ygDvRtwv2j4cELH1qFBIADxK1LTySk6j9XzqtXe3JeP0bBWU7eJbU8hsohI+6pWJ4Wm7DbeItC0uZHcvpACVdEKykj3T8OZ3WkKBChrcwoT3wnXjY0yVAgBU+IPlRJe4c8yEKt8PtlKWNZIlP9YkD76l2YxNQGYWrI6eNRHwMVmPabxriaFoZWlVtlB8bKlAO8pB6eXKdaBLdvELv2fpL3LTOv99T3CpICVJBOsgFXmVR5UZvDZhmkAV9MsOqak3F80PIJQgD3qVNRbjizD2z9Zfg84Dv4NxWJ4X2M4m8RnQGgebix/dBJ+VF+Hf6OnO4u/c2n8VEfdSxDeqjH+I/4hRowaTvnx+sUWvdseEt6BxThHRCj81xTiO1y3W13jLZI6EhJ98Axy586g4b2L4W0oZs7xHJS/wQBRZh3CdmyIatEAdSgfeszXUnBpHXSVHvt429K6dyDHh7TWb3nbqQtQFuCAYmV/gKVastogwEJAHKY+QRSrX3rDbGB4n60AxNwfnKgnHO0Bq2YQ4y204VE+BKx4QOfhB8um9UVl2qXNzAQ023PMgqyjqdRt0q9xFzCwTnbzkcjm1+JAqBhnE1g2pSbezEkawlPwkSapMtM9HIYUo7z+/tSwsKdu+KLx9MsLaaQnTO7ALh6pBBhM7dfhQrefyyspT39wrWFKaQQPcQkaUWL4vxBRPdWLTbQGi1uD7gRQriPadfqcLaVto8J8SEBXTUSTR8My4ZCG0W3kT4gV1EzYz51Du+CMTekOfSXQPZLjoEHnopes6cq5Zdj94lOdfcoVvKnDp65UkfOmrjFMad1Q5cujTxIaUjy+ykT611ngTFX83eIc8YBUXXR9xXPy0ppLjiYK1to5fU0YlQEZhUlfZY2jxP4hbNHmN4/aWn7qZbwHCWfE7iJcy+HK0ga+kBU+teh2PvlYDjrLaUDXMudNY2T16muDgGxZJ7/E2OkISJB8/GT8qGXut+OT/SPoPes5wbFRPcP3qS1xJg9ukJH0p/5aHX9Hajjhria0W2ruiLUlQJC91DTUydyARE6VmzjGBNyk3Fy8qRKkpAGm8Sgae+nv8AX/CGvC1YuuA796vptoVK50m+thxPWUoybSR5yQPK1eLRV2Qr54Ub3OK3F2+4qzt2Vto0S+tAlRAggFUc9B5VmfEHaZijTq2lOdypJKVIShAjXrB+INHmBdp1kthIWg2kLzoba1C4/qgbq3SYmAZrMeMu/v7519DLigojKAkqITASmcsiYigPtu9EQhuAIg6nZt0Mi9rVvDoT0hDifGp/CPEOJXlz3bdw4tZQoeJcAJjU66T86KH+A7551XfXKQExJU4oyeR030npQzwfwDiQdzoacZ0grUotmDoRPtfKiBfZs93hVc3zKTmAJLhKiNxOeJJgc+VN4N4pZGdaQe6Va8NlcfUgL6hAHATWj8MYaLa2yFxLmslSdtQNBqT/AJ0O2JjGLjUQUbD+q3vPPnV/wth7bDBS073qSoqnz0B2J/Noatl/75uNAJb5iCfC1HqPP91T0mV4gzPVN9No2bKQBkq7qJ7hXv199VF5M8vQ71YXazOo0qquz8Oh/fUOK6is/wC1J+Gmk6iVkkeg/wD6NBvCjkXbRO2aDrG+m9FXaZmWWkAEkZjHqQP/AG0OYBw6+t1CktqhJCtjtIPOm0NqK0GLeG3fVpogMQTvrdMOToN/4iiOzNUVgjWiC3pM1AUb1UYQn/ed0SP6NoDTy6zqP8aj4yrFC+U2yWkNT7ao123BJPwFScEXmxG8gyEpaSTPOCY02OpnnVBxVhrCrnPcYiUDNIZTJIAAEASQDt9nnX0DQBfAIHZTqkq/lGwe9GTsmqvtUs7hixQ8bt3vM6UrAXlSSoE+AJjYpn50N9mPEdy7ntnWV3lrGZaT4lN/pJJ5/ozPSDVFx9fF26LFu467btwGkqk65RmgQOcjaiDs94yGDNPourd1K3IW34cpVAIAOaCBPPXnQHFOh7Qwkbso/SJ8qppahiIkmtGQbhLaPo7bWIMHVpS1DM35KKt42nQjYxVzbJvltyssW56AFcD3mNq+a7Ti+7ZK+5uHWw4oqUELIEkzsKn4dx0/7L7inEzMqUSfieXL0JryH2nl5CQL6kT43jyHGsqwa0iRet9exW3YM3WJSRugKQgfsoGb51Df7T8Kb0SVPHeQkr+bhrBMRt13Dq3MsTqkTqdwNB9o5TUOzYdJytIWo7EBJPypsYRAVLoVl4Wn+0J96KhoATImtmxb/SHbblDFqTGkrVA/ZSPxqgX21YhdSGe7aP6KZ+ZmPWhvCeyLErnxdwWwdczpyfI6/Ktg4U7HWLRALgBdKcql5lHQ75dgNQNYpFtxtpzMtCcu7U+cwfCtuEBHVkny9hWVPcWYsoz311r/AF/wMfClW2XPZ7YrWVKTJJknNz91dql/+lhNx8B9aVzkfyjyoXPAFk0tanL1IBJmCgGdOaienSmM2CW8oNwpZT4jlWv5lsJB9JoB7W1K/lF0IAQlttuQnSZSDJA56x6AULYdhRW+pLsjIkuKHUAAx75oP3l1YTKlmY2hI27QDtB8K220Fozk7JrcFcWYUzal8W5Lc5UBxIJcP6AWomN9TA0ND7/bilAi3tG2+gUY/ugAVn7t73qfpNySEITkt2RHLYRHsDmefuAobWoqJPU0s4+02JKSonSSdN/PZPfRG8KFTm+cPrWi4h224grMAWm4P2ET81lVUF5x/iNxp373SEKI/uRUJjDJ+kAj2UjKfMlNen8NeU4WbZtxQRzQlRKv0jlmjrZdbmBCbiyROpGsbhrW0pa2ATxqvv3ngs98V5zr4ySdfWo77SkmD7jyPoaKsL7Nr64SVBhe4AUs5f75BNXbXYncAflFzbsJGozLJ1+AHzpV5pyMqld3WBI4KFE+8NJtIrOGSdY6GrDCuGri4I7tpagTAIGk9J2mjuw4Qwy3Cy9iKXFQRlZTPrB8XuOlaxc4sxZMd4Fti3DcNITAzkAmEkbzp95rQwyUoRmBUZNrgd0xflHfS7uNgwgeNZEm3GCI8TaHb1UeL2kNJImI2KvP+DEe44xW8gNqcynwgMtwCeXsidPXlT+KdrkqlmztkHmpae8JMzJOn+dVbnH+JXaw224sFWiW2EhOu+gQJ5bzTZfaSUtxJHPTYNYHCfespacPWWkTvJ9qIOHeD8XW6FLU60DOZTjihpzBAJUJ9N6mK4AabUTeXraCpcRmClaAmTKvw51X4JwHiDy81y4thMSVuuHNO2gCiTI5nSpZ4MsWXYexFBIVJQ2nUaGRIKoOo3HWqLTxSIDkcAkk+N/D0pZawVdof2itH4Wt2EW5TbOF1AWZV5wNtByj470JWyR/LdyTvlEH9VrYddDRNwmm3+j/AJMtS2io6rJmQANJA00B2oaQ9/vl4STKNwQIICNJ3PpUhH4uI17J111GtKJ1V3US3S/8xt7xVTdr56D7ql4jeoQfGtKfIkA/A70KXvGVuNllfKUJ67EgwNdfgaktsrWJSCa20gnQVMcQMw0E/wAbGptk0BA5AAQfwoP/ANaiow2yozrzOszskeR51MthiD05SloT0AI+9Xv86aTgnIlSgkcTTK0EC8CtGsiNNdATr0ivGN8UtstHuloceUQhCEkK1OgmDoPXnAoWsuAHHh+V3KlzJKUyRsOa/wB1F+A8E21soLbR4/zlGYneBsPhW0t4RohSllRGwC3Mn2pAhE6zVjwzgv0dgJJzLPicV+cs7nz6D0oA414xw22ulJXam4eSolRUTAOh2Mg/CtCxjiS3tE5nnUoESJOpHkBqa+X+KcZ+l3j1xEBxZIHROyZ88oFYD7jZU8qZVpqJ36RYd9P4VgOqvpRZiXbG+Sr6MyxbA80oBXsBqoiOXSpGC9obV6j6Ji4DjavYuAAFtKP9UbeYHqCNs2roFLjErUoTfw9aqfdWgLCOO3xo9xzsfukOJNoPpTDmqHEEbHUZtYGnPY/KrbAOwm5UQu5cbZTzT7Zjzjw/2qDMD49vbNtTTD6kIJnKQFQf0cwOWfKoGJcSXNwfrn3XPJSyfgCaKlxtCswEHunyJA9e7ZWcjxGXMI319Amywi0aSh99tQSIgK9Psta8ufU1BX2x4ZZoKbVjN0CEpRPqd/iKFuE+wl64ZQ7dP9yhQCu7AJUAddZICTHrWg4N2e4VbQG2fpLg+0QXdfOBkT74ptTqFCFlSuEyPAQB/lQAhKLg/Ocmgn/a1i18YsbQJHVKCsj1UrT5US8M8JYutaH7u4KVfaQteYROwbR4QYAIMzOm01oVuFxCG0NJGwMGP1EaD9qmrjEWkHKt4rV+YjU/sNifjNAGIKeq0keAJ8h6zXVJSodbT5vv5VCcwFIMFxZOknNE6dAaVdcxAyYs3SOR+qHyUsEe+u0MKd/N5p+tTyy3OnrWRcVcJXNzcXakMLWXG2gk5YEgAGCqByqXZdld0q6ecWEIQtkoEqkyUpGyZ6GnOPuPr1m4uW2FhKWUIMhAJ8YB3VPX+N6CLDiC8unH0vvuqy27ioKyBoAfZEDn0quFEJSZSAQN5/N3Ce1Rm0rLcg2jygfpR1iXZXafU/SbtCA22G8ogE5Z1lSvwqEGeHrdKQXC+pJnwhWp8ykJEcomKzNWJti1SEqX9IzkHXQIjkes/jVMaVexiEEZFFVpMQnlYE0yjDLVOZRrYLntPsLZSksYeCrTxLKfnos/OqnEO3S7UYZbZaERISSf7Rj5VmyxrXmkn8USojLt2kqPde3lRkYNsaiaJ8U7SL98FK7lyDyTCB8EAUP3F6taipaipR5qMn4mmKVLHEOHb4W9KYS2hPZFPMr3k8jT97iKlmTpoAANkjoAduvvqFSooxjiW8gJruQEzVxwxww5eulDcBKRmcWogJQnmST91En8pJYULbDG1F0yhdxutydDkH2E68tep51E4Hey2uIbasIA8z3qP31L4lxBOHhLFoVIccaQp56RKs6QvKgj2UiRt0qrhG22cP0qtf0Hjr82IuqUt3JruGzvNT8F7Obxx38pdTbiJIcWFKKdoy5pg67mKktYFhdsrM9fFZgS2gbGDOYjNz8xWYKulEyVEk9TTZNYV9rkAZSfIedz6Vo4Vau0vwEV9K8K3Nuq2m2TlbBOh5nKJMEk6giqfibhIXC+9Qruln2jEg6BMyDKTGnnA94f2Z8dMWzC2X15IJUg5SeQkSkEjUTtG9Fa+NmnWXXmvGGgCT7O+kc/uoMvJeLrE3i5vrFjOt6krZW04YnvqmT2ftJ1UtSjtAITPv1k09/q+yjUNpJ5yJPPed94momN8WqFqw8iE96VSBrESNJG8xVbf4so4hl8UJSYExEIzEjXXb4E+7rhxLgOde/ytstTKUuHU7/Kr1N4hCSokBKTGhkekDbSD76srPGUfSEsAEkozg8gmJ9TPy061mTN4foCoJkvifQonnzGX51e2QW5fsgaLNsNVH/wlTPlrWkYNBBKjvvyEGuutWM8aI1doK/oiX0AIPf90RvoEhRgqHnHwqfivEi+9xNKFEpbabCQSYSSUpV6ak/CgS1azYY0SQlP00gnoO7SCfQan4UQYjfNh7GdQoKaTBGmxSmNvaClAa66VWQw0mClI18syP1140AtJBsPkihntOulLTYE6TaJMfrKH4UDUX9oV/3gsRuE2bevmZn50IgV83jiS+qrOFENDn61yuirzA+CLy7gsMLUk/bIhP7SoFGmH9k9s1Bv71CTzaZIUr46n4JNYbwrizYfO4X8q0vENosTeswAnSK03sm7NXH7hNxctqSy1CkhaY7xf2dDukbnroOdF2AGzaOXDcNW8sad84ABPXOqY/s0d4Wi61XcqbBPstt7D1UdSflvTTmGLIzL7WyYn/ESeZikncWVAhIr3imMWzSgl6VrUPC2ElRI29kab8zXW7+6cSA1bpYTyU8dY8m0fiRVJxdx4xhuaEJceKcytQNtgTBOvIUAr7SMQv0yhf0do6EtiDuBotRmdZ05UfD4NToSAANvWOzSQkbO+ZoaTCZ9PrWmYo0y0M+IXpI/MKw0j3IR4le8mqtvtGtEIixZzoGmYDInp0lWvvrKcR4PDnjduFrJO5XmO5kEkR0IiedQnrVxlHdMEpB666wSYVGkpE7D1qm19myYdMpHGBP9IHvXs4I6pv8ANtaFe9pF4VnK4wkdO6mNOqlg70qylHBdwsZiEyddVCffXa50UaYdPj+lbyJ2uUe8at/XYwSP+72xHyH3j5VQcP4r3xW9a5U33dKQtpYlDiMupQZhJCUyQd/nTGM37tvbOpulqdvL1KApCpzMtoMpzDaVjYaRUVjBDZOMqDw75xpwuNAQprw6BWu5B5x+NRms5UEJ0tM8SY53rKEANkE32bjCQDyt9KH7UpaaLh7tZWCgJOpR+lHI9PWq6vRbMZo0mJ868Uk6skJTEAD4edVUiJNdJrlKlQTWqVKlSrlepUqcbYUogAEk6AAUUYV2bXj6SQwtEHVbsNpA/W1PuphvDOOAkCBxtQ1uoR2jT3AySbbEE9WE/wDWR+Fe+1Fr8pbIGn0dnSI/ox0ov4a4RYt2bhK7lpay2kLDXjKB3iTM6A8h76i9oGI2jD2tsXne7agurIRkyCPq0xJy6GTuTFfRhhPQdAZNjfkjfFqlB7M/mSJ/YUE8P8AXV4gLbCUpUSElaozEb5RuY67b9KHXGykkHcGDWrYX2id4ylDVlNw0FBgNA92jMN8okz5azvImoOF9nSChJvA6l57OQBoG0gSVuyNNY0n/AAmO4ABHVsfXX2jdt4UdOLUknpRG4bazWinht1QsryJMhuR5ZjJHpp8aG7hnKogGQCQFdY51fYHfFFjeJAHi7sHXqo/HalMMS04c3y4pp8ZkW3j1qVfN/klrpsVkzOyiY94y8uoqwvUpRiJW4kZMmf1HdidxqNF6eRFDWE4+pDjPekqbaVmCenmPMHWKsrnG0vOpSlSlIbad1XAKlFtZkxtrAA8qb+8JXpx8/nnQFNKBjv8AOm03iP5PcSAc3fpk+qVEb85QfjXcfx91Fwhbau7P0dtIygCEqbBI/tETvVayn8kcPPv2/wC47Vy3w59KeAK0tIRbsqUog6S2gCANyVEfGa6FOOghFjaukIQSVaX9qjh4/wAlp/8ANq/6SavVyq6xhO6i04QNNcryFK8tEgn0BquxHAy3bP26YcNrckuKGnhUkIBidsyYJ5Eim8Txb6LjTj6Rom4USkjdJJCgR5pJHvoylONITm3xz+RQwAucvE+YIqXbXVjd27H0x1bTluks5WkSXEA5kamEpyypOu+lWWE4tboUG8Ow8OvRAcel1XrlT4U+6q1dzhNuolLb92rMSAo922BPhGgznSPWKtMO4jxW8Hd2DCbdo6fUNhCeQ1dVz9CDR0ltu5SCfDxj37qGoEi0gcTA8NaLl4PfugKvbxNs3AlEpEnyAIHuM+lVxvcHtFgNtKvXyqJPi16xtH6pqrd4RtmFd5i2JBS+bTaitZPRRgq2/R99cV2q2dmMuG2SQrbvXdz7gSo/tD0rbmKQlME8h1B46nlNBQ0T2b91hRo3dYxeHKy23YsclqHjjySRP9lNe8Q4ptcHYcLl0q8uyICFLzGekCcieZnXSsYx3tGvruQ4+oJP2EeBPwTE++apcPwx24WEMtrcWdkpBJ+AqU5iek/htp5Aep7R8qcRhYuuKJXuOu+cW4+ylWbXrrvrm06EdI0FQr7HnXEw0cqTulMkxoNVEaegijnhXsAfchd44GU75Ewpfv8Asp+fpWj4fgGG4SyVttZ1J+2YWskeZ0T7op1GMWpHRKvIiE6+IsBwvXFdE2ZHnpWc8IcA3l2tLq21NpAgKe0hOhhKTqdomOZrTG+ELRgI+krC1ATBOUGN4QDqN6zTijt4uVOlthAZQlUKPtLIB1gnQe4UVcK2z92pNxkVGX+cVIBMidVSTpPXWiqddeClKWEgagazxPGNnhS7ySkAhMnZ+1P4n2t2Nu6tn6O74DHhbQBtyBO1KrG97Oy44parhxJPJA02jSlWEn7OgZiZ/u+lYzHan54VhdvjLCHg6yy9dP7hVwcwzRAOROqo5SeQpj6G7buB++S6O+bcKDoVKXEeIEyBrz8qmYrd4g002shNuhZISlpKUHT08Q+NR7PgzEb3KoNvODYKWTA/WWfOky24mFpSbX0AHrf1p0ZYkkAaayeWwULzXK1r/YwUNJ7+4at0jVaiZJPlMCJ5TTKsBwWzyh5165XIzJQMqZ/s6frGsj7PK9FTvgE8p086198RsBNZeGFaaHXbzogwXs8vrow3brA/OWMifiqJ91Fb/aU3bHLZ4eyyI8CljMr1nTf1PvqvOP4vfpUELfcE6htOVPmPAAIGm9MD7NAJ1tv7p2ek1kvuETAA3mn09lbdufy6+t2YElIJUqOUJ0nXypKcwS29ht+9XvKj3aJ9NDHuNNjssuRC7p5i2CvFLrgzecjmffXoWOD2wIW89eLBOjSciJH6StSPME02hpsQkX3QB6i/+6gFebVRV3fPem/9qjqE5LW3t7VPLI3mV+0r74plvBcWxA5lB9aVT4nVFKB5gKgAegrrvaF3Z/IrS3tvZynKFrEdVrEa77Uw6nE8QP1hecTvK5Sga6bwga9K0lJtGu/jxP62rWXLcAJ77n5zow4X4aTbs3IuLltSe7SCGDnUmHEn2gAPaGWJ0moHaJiNs06j8lDjvdNwtxaoCcoyy2nQnLvJipfDGCN2rFwl+5b8TacyGVd6UjvE6mPCCVQInnNQ+0LG7Vh9AFqh5wNNkKeUopjIMv1aSATl31Iory4lRJNp3DRPdPnspRAzPbT3WoZt+JcRfHdW/eBOvgt28un/AKYk+81Oacu2WlNXF2lhtZ1bKwpeu/gTK0zudtqHb/i+5dJ+sLaSIyNDu0wNhlRAj1qmmov34INr7bxrVMYedQB3CfnhWj49c2zVktptTSm1to7sIMrW5JlS+kQZHIkDSgzD1fktyI5tGehzH8Caq5qf7Ftv4nVbfoInU/1lkj/0zSy3elXm4H0rSGejTEzJmq+rDBk+JazolDSydJ9pJQBtzUtI+ekVLuuGVNs94VAqASpSAD4QogJlW06jSuW1kClprYrPeuK/NQASJHkgLc03zJ5isNsqCgSKIpaSLVwNnuWmEjMt5wLj0lDYHmoqWeehRR4ypdq+yUOJV3rHcrSE+y4w0J1UN0uAEECgxqwuXSq9aQoNtKEK0OQIyhIH52UZeXL1q/xbGluYgyCUwlhKgnLCQV2+dWg6lRPwqrhurJixsPbzvwpJ4ZzHAz88Kq+A8QUvFGs69HVlLhXrnSoHMFTvmOnrFF3aPwkwu6D7r7FqkpHewrOpS5OYpbHiJ2B2GhNZSlKkwrUdD+6rvj10nEbmSSA6oCRGk9KWGIJbUp0En6+nnwoq2SXgUGLfPWrZOPYbaR9HtlXTg/pLkwmf+EnQjpJqBjPaPfXKcinihvbu2hkTHTw6keRJoZAoq4d7NL27hSW+7bOveu+FMdROqvcDS5dee7Nh820QttN9ZfifnpQqVTVtgXCd1eGLdlS43OyR6qMAe80dtYPg2G63LpvXxr3bfsA+cGD71H+rUPGu2q4Unu7RtFo0NAEAFUesAD9UD1rpZSgy6b/OZ8B31zplr/CTzNqu8H7Hba1R32K3KED/AOWlUD0Kjqo+SR76nXPa3YWLZaw21Co0zRlSfU+2r3xWN3V89cLzOLW4tR3USon41qvBPZM/cWyO+QGUk5iVjxET+bvqOsaU5hgysHMYSBqbCd0DU7bk91CWgiCsydwqna7Tr68elxZyDZpsZU7jkNT01Jotw7h7Er5rIB9HaP23OmuydydfSi/DrDDMLVklKn+eylztMDRNVXGvaclpBShRbKhAUN59RMe7WqLb68gbYb/vUI5gUs4EZgSL7hevNnwRhGEwu6cS6+oyO9IUSf0WhPPrNPXva2jMG20FLY0zRJ6QANvQSQJrLWfoj1x3qnStZUqMyirnocu5MSdTUrH+6Q42DoToknkeWvsjwmQAJJ50dnANKJL5zbjNtmzQX76644T1RI+b6vcV4gZW8pQeCgY1U66CTAnSNBMx5RSqPZ4022hKPAIGgKgkxykcjFKqIZy2CTbjSeUjfV72M2qFsOrWhKlJdUApQBIEDYnUUecQOFNu4UkpIbUQQYIMHYilSr5fGXxsHeK87qrvr5uxC5Ut7MtSlK6qJJ+JpjiI+P8AVNKlX2mMEYdUcfaqDfaTRV2U2iHnl96hLmVLeXOAqNTtO1bBxUstWi+7JRA0yeGPSKVKvknzL7QPD2pHE/jHlXzdjV0tbyytalHOdVEk/E1AXv8ArGlSqhie0ocR6irDfZFaP2QWLay+paEKUlskFSQSDJ2JGlV3aziDhu+7LiyjKPDmOXc8pilSpNeh7h7Uii+LM1U4A4Rb3UEiWUTB/wDuG6XaQfylv/y7H/STXaVb+0f/AFvD/rR2/wAfx9BQnSpUq+WqjXRVhjh+sQOQZagdPqkn7yT7zSpUVHZNYPaHP2os4oTFkyRuVCfOG9J6xVReuHvL4ydGyn3d+0mPTL4Y6aUqVUD+B84Uk1pz9xRTw+PyZI5fybcGPPvjr66DXyqC2kDE2YH/AHRv/wDDpUqfHZ8fSlh2l9x9aASokydTV/2h/wDad3/xlUqVQZlBJ31UP4g7j7VcdjlohzEUhaErAQSApIOoiDrzq/7bMRdDyWw4sIKdUZjlO32ZilSqrhOyP6Vepqc5fFisnJrlKlUU3qtWpdgtslV/KkpJCFEEgGDpqOla72j3S27NZQtSD1SSPupUquwPvLA4J96mP9lXf9K+aLJ9ReJKiTn3k9aPe1VIFu0AIADcAcvAqu0qquEnCpn/AF+tZd/HRWXW6iFAgxqPvrQcTbBtrWQDK0b/ANcj7qVKkvsj8BzvHoqjYrtopm7SM505D7hSpUq+sBNJC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3" name="CaixaDeTexto 6"/>
          <p:cNvSpPr txBox="1">
            <a:spLocks noChangeArrowheads="1"/>
          </p:cNvSpPr>
          <p:nvPr/>
        </p:nvSpPr>
        <p:spPr bwMode="auto">
          <a:xfrm>
            <a:off x="285750" y="1628775"/>
            <a:ext cx="8358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dirty="0"/>
              <a:t>O BDEP conta com uma 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sala cofre </a:t>
            </a:r>
            <a:r>
              <a:rPr lang="pt-BR" dirty="0"/>
              <a:t>(segurança física) para seu </a:t>
            </a:r>
            <a:r>
              <a:rPr lang="pt-BR" dirty="0" err="1"/>
              <a:t>datacenter</a:t>
            </a:r>
            <a:r>
              <a:rPr lang="pt-BR" dirty="0"/>
              <a:t> à prova de incêndio, inundações, balística e outras ameaças.</a:t>
            </a:r>
            <a:endParaRPr lang="en-US" dirty="0"/>
          </a:p>
        </p:txBody>
      </p:sp>
      <p:cxnSp>
        <p:nvCxnSpPr>
          <p:cNvPr id="61" name="Conector reto 60"/>
          <p:cNvCxnSpPr/>
          <p:nvPr/>
        </p:nvCxnSpPr>
        <p:spPr>
          <a:xfrm>
            <a:off x="292100" y="2420938"/>
            <a:ext cx="8351838" cy="1587"/>
          </a:xfrm>
          <a:prstGeom prst="line">
            <a:avLst/>
          </a:prstGeom>
          <a:ln w="19050">
            <a:solidFill>
              <a:srgbClr val="4F81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2487613"/>
            <a:ext cx="4968875" cy="411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/>
          </p:cNvSpPr>
          <p:nvPr/>
        </p:nvSpPr>
        <p:spPr>
          <a:xfrm>
            <a:off x="428625" y="1538790"/>
            <a:ext cx="8229600" cy="2610290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lnSpc>
                <a:spcPct val="15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Agência Nacional do Petróleo, Gás Natural e 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Biocombustíveis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 – ANP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pt-BR" sz="1600" b="1" dirty="0">
                <a:latin typeface="Arial" pitchFamily="34" charset="0"/>
                <a:cs typeface="Arial" pitchFamily="34" charset="0"/>
              </a:rPr>
              <a:t>Av. Rio Branco, 65 – Centro – Rio de Janeiro – Brasil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pt-BR" sz="1600" b="1" dirty="0">
                <a:latin typeface="Arial" pitchFamily="34" charset="0"/>
                <a:cs typeface="Arial" pitchFamily="34" charset="0"/>
              </a:rPr>
              <a:t>12º 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ao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22º 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andar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50000"/>
              </a:spcBef>
              <a:buFont typeface="Arial" charset="0"/>
              <a:buNone/>
              <a:defRPr/>
            </a:pPr>
            <a:endParaRPr lang="pt-BR" sz="1600" b="1" dirty="0">
              <a:latin typeface="Arial" pitchFamily="34" charset="0"/>
              <a:cs typeface="Arial" pitchFamily="34" charset="0"/>
            </a:endParaRPr>
          </a:p>
          <a:p>
            <a:pPr marL="342900" indent="-342900" algn="ctr" eaLnBrk="0" hangingPunct="0">
              <a:lnSpc>
                <a:spcPct val="9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pt-BR" sz="1600" b="1" dirty="0" err="1" smtClean="0">
                <a:latin typeface="Arial" pitchFamily="34" charset="0"/>
                <a:cs typeface="Arial" pitchFamily="34" charset="0"/>
              </a:rPr>
              <a:t>Tel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+55 (21) 2112-8100 </a:t>
            </a:r>
            <a:endParaRPr lang="pt-BR" sz="16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 eaLnBrk="0" hangingPunct="0">
              <a:lnSpc>
                <a:spcPct val="90000"/>
              </a:lnSpc>
              <a:spcBef>
                <a:spcPct val="50000"/>
              </a:spcBef>
              <a:buFont typeface="Arial" charset="0"/>
              <a:buNone/>
              <a:defRPr/>
            </a:pPr>
            <a:endParaRPr lang="pt-BR" sz="1400" b="1" dirty="0">
              <a:latin typeface="Arial" pitchFamily="34" charset="0"/>
              <a:cs typeface="Arial" pitchFamily="34" charset="0"/>
            </a:endParaRPr>
          </a:p>
          <a:p>
            <a:pPr marL="342900" indent="-342900" algn="ctr" eaLnBrk="0" hangingPunct="0">
              <a:lnSpc>
                <a:spcPct val="9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pt-BR" b="1" dirty="0">
                <a:latin typeface="Arial" pitchFamily="34" charset="0"/>
                <a:cs typeface="Arial" pitchFamily="34" charset="0"/>
                <a:hlinkClick r:id="rId2"/>
              </a:rPr>
              <a:t>www.anp.gov.br</a:t>
            </a:r>
            <a:endParaRPr lang="pt-BR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pt-BR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           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790"/>
          <a:stretch>
            <a:fillRect/>
          </a:stretch>
        </p:blipFill>
        <p:spPr bwMode="auto">
          <a:xfrm>
            <a:off x="50800" y="4321925"/>
            <a:ext cx="903287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2555875" y="44450"/>
            <a:ext cx="63357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pt-BR" sz="2400" b="1">
              <a:solidFill>
                <a:srgbClr val="000066"/>
              </a:solidFill>
            </a:endParaRPr>
          </a:p>
        </p:txBody>
      </p:sp>
      <p:sp>
        <p:nvSpPr>
          <p:cNvPr id="8200" name="AutoShape 7"/>
          <p:cNvSpPr>
            <a:spLocks noChangeArrowheads="1"/>
          </p:cNvSpPr>
          <p:nvPr/>
        </p:nvSpPr>
        <p:spPr bwMode="auto">
          <a:xfrm>
            <a:off x="285750" y="1563688"/>
            <a:ext cx="4899025" cy="517525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Arial" pitchFamily="34" charset="0"/>
              </a:rPr>
              <a:t>Por que estamos aqui?</a:t>
            </a:r>
          </a:p>
        </p:txBody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2786063" y="357188"/>
            <a:ext cx="6000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b="1">
                <a:cs typeface="Arial" charset="0"/>
              </a:rPr>
              <a:t>Introdução</a:t>
            </a:r>
          </a:p>
        </p:txBody>
      </p:sp>
      <p:sp>
        <p:nvSpPr>
          <p:cNvPr id="14" name="CaixaDeTexto 6"/>
          <p:cNvSpPr txBox="1">
            <a:spLocks noChangeArrowheads="1"/>
          </p:cNvSpPr>
          <p:nvPr/>
        </p:nvSpPr>
        <p:spPr bwMode="auto">
          <a:xfrm>
            <a:off x="269875" y="2133600"/>
            <a:ext cx="581501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pt-BR" dirty="0"/>
              <a:t>O </a:t>
            </a:r>
            <a:r>
              <a:rPr lang="pt-BR" dirty="0" smtClean="0"/>
              <a:t>Banco de Dados de Exploração e Produção –BDEP </a:t>
            </a:r>
            <a:r>
              <a:rPr lang="pt-BR" dirty="0"/>
              <a:t>armazena todos os dados técnicos gerados na prospecção petrolífera das bacias sedimentares brasileiras, incluindo </a:t>
            </a:r>
            <a:r>
              <a:rPr lang="pt-BR" dirty="0" smtClean="0"/>
              <a:t>a </a:t>
            </a:r>
            <a:r>
              <a:rPr lang="pt-BR" dirty="0"/>
              <a:t>área do Pré-sal</a:t>
            </a:r>
            <a:endParaRPr lang="pt-BR" b="1" dirty="0"/>
          </a:p>
          <a:p>
            <a:pPr>
              <a:defRPr/>
            </a:pPr>
            <a:endParaRPr lang="pt-BR" dirty="0"/>
          </a:p>
          <a:p>
            <a:pPr>
              <a:buFont typeface="Wingdings" pitchFamily="2" charset="2"/>
              <a:buChar char="ü"/>
              <a:defRPr/>
            </a:pPr>
            <a:r>
              <a:rPr lang="pt-BR" dirty="0"/>
              <a:t>Suas atividades, muito técnicas, são pouco </a:t>
            </a:r>
          </a:p>
          <a:p>
            <a:pPr>
              <a:defRPr/>
            </a:pPr>
            <a:r>
              <a:rPr lang="pt-BR" dirty="0" smtClean="0"/>
              <a:t>conhecidas</a:t>
            </a:r>
            <a:endParaRPr lang="pt-BR" dirty="0"/>
          </a:p>
          <a:p>
            <a:pPr>
              <a:defRPr/>
            </a:pPr>
            <a:endParaRPr lang="pt-BR" dirty="0"/>
          </a:p>
          <a:p>
            <a:pPr>
              <a:buFont typeface="Wingdings" pitchFamily="2" charset="2"/>
              <a:buChar char="ü"/>
              <a:defRPr/>
            </a:pPr>
            <a:r>
              <a:rPr lang="pt-BR" dirty="0"/>
              <a:t> Nos últimos anos o BDEP já recebeu visitas da AGU, CGU e da ABIN </a:t>
            </a:r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>
              <a:lnSpc>
                <a:spcPct val="150000"/>
              </a:lnSpc>
              <a:buClr>
                <a:srgbClr val="9BBB59"/>
              </a:buClr>
              <a:buSzPct val="50000"/>
              <a:buFont typeface="Wingdings" pitchFamily="2" charset="2"/>
              <a:buChar char="Ø"/>
              <a:defRPr/>
            </a:pPr>
            <a:r>
              <a:rPr lang="pt-BR" sz="1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sz="1600" i="1" dirty="0">
                <a:solidFill>
                  <a:schemeClr val="bg1">
                    <a:lumMod val="50000"/>
                  </a:schemeClr>
                </a:solidFill>
              </a:rPr>
              <a:t>Site na internet: </a:t>
            </a:r>
            <a:r>
              <a:rPr lang="pt-BR" sz="1600" i="1" dirty="0">
                <a:solidFill>
                  <a:schemeClr val="bg1">
                    <a:lumMod val="50000"/>
                  </a:schemeClr>
                </a:solidFill>
                <a:hlinkClick r:id="rId2"/>
              </a:rPr>
              <a:t>www.bdep.gov.br</a:t>
            </a:r>
            <a:r>
              <a:rPr lang="pt-BR" sz="1600" i="1" dirty="0">
                <a:solidFill>
                  <a:schemeClr val="bg1">
                    <a:lumMod val="50000"/>
                  </a:schemeClr>
                </a:solidFill>
              </a:rPr>
              <a:t> (bilíngüe), </a:t>
            </a:r>
          </a:p>
          <a:p>
            <a:pPr>
              <a:lnSpc>
                <a:spcPct val="150000"/>
              </a:lnSpc>
              <a:buClr>
                <a:srgbClr val="9BBB59"/>
              </a:buClr>
              <a:buSzPct val="50000"/>
              <a:buFont typeface="Wingdings" pitchFamily="2" charset="2"/>
              <a:buChar char="Ø"/>
              <a:defRPr/>
            </a:pPr>
            <a:r>
              <a:rPr lang="pt-BR" sz="1600" i="1" dirty="0">
                <a:solidFill>
                  <a:schemeClr val="bg1">
                    <a:lumMod val="50000"/>
                  </a:schemeClr>
                </a:solidFill>
              </a:rPr>
              <a:t> Jornal BDEP Online, </a:t>
            </a:r>
          </a:p>
          <a:p>
            <a:pPr>
              <a:lnSpc>
                <a:spcPct val="150000"/>
              </a:lnSpc>
              <a:buClr>
                <a:srgbClr val="9BBB59"/>
              </a:buClr>
              <a:buSzPct val="50000"/>
              <a:buFont typeface="Wingdings" pitchFamily="2" charset="2"/>
              <a:buChar char="Ø"/>
              <a:defRPr/>
            </a:pPr>
            <a:r>
              <a:rPr lang="pt-BR" sz="1600" i="1" dirty="0">
                <a:solidFill>
                  <a:schemeClr val="bg1">
                    <a:lumMod val="50000"/>
                  </a:schemeClr>
                </a:solidFill>
              </a:rPr>
              <a:t> Divulgação do Planejamento Estratégico 2009-2014, etc</a:t>
            </a:r>
            <a:r>
              <a:rPr lang="pt-BR" sz="1600" b="1" dirty="0">
                <a:solidFill>
                  <a:srgbClr val="9BBB59"/>
                </a:solidFill>
              </a:rPr>
              <a:t>.</a:t>
            </a:r>
            <a:r>
              <a:rPr lang="pt-BR" sz="1600" dirty="0"/>
              <a:t>	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395288" y="5001419"/>
            <a:ext cx="2000250" cy="312738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pt-BR" sz="1400" b="1" dirty="0">
                <a:solidFill>
                  <a:schemeClr val="bg1"/>
                </a:solidFill>
              </a:rPr>
              <a:t>BDEP 13 anos:</a:t>
            </a:r>
          </a:p>
        </p:txBody>
      </p:sp>
      <p:pic>
        <p:nvPicPr>
          <p:cNvPr id="6151" name="Imagem 25" descr="0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4413" y="3500438"/>
            <a:ext cx="558958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2555875" y="44450"/>
            <a:ext cx="63357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pt-BR" sz="2400" b="1">
              <a:solidFill>
                <a:srgbClr val="000066"/>
              </a:solidFill>
            </a:endParaRPr>
          </a:p>
        </p:txBody>
      </p:sp>
      <p:sp>
        <p:nvSpPr>
          <p:cNvPr id="8200" name="AutoShape 7"/>
          <p:cNvSpPr>
            <a:spLocks noChangeArrowheads="1"/>
          </p:cNvSpPr>
          <p:nvPr/>
        </p:nvSpPr>
        <p:spPr bwMode="auto">
          <a:xfrm>
            <a:off x="285750" y="1563688"/>
            <a:ext cx="4899025" cy="517525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Arial" pitchFamily="34" charset="0"/>
              </a:rPr>
              <a:t>O que é o um Banco de Dados de </a:t>
            </a:r>
            <a:r>
              <a:rPr lang="pt-BR" b="1" dirty="0" err="1">
                <a:solidFill>
                  <a:schemeClr val="bg1"/>
                </a:solidFill>
                <a:latin typeface="Arial" pitchFamily="34" charset="0"/>
              </a:rPr>
              <a:t>E&amp;P</a:t>
            </a:r>
            <a:r>
              <a:rPr lang="pt-BR" b="1" dirty="0">
                <a:solidFill>
                  <a:schemeClr val="bg1"/>
                </a:solidFill>
                <a:latin typeface="Arial" pitchFamily="34" charset="0"/>
              </a:rPr>
              <a:t>?</a:t>
            </a:r>
          </a:p>
        </p:txBody>
      </p:sp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2786063" y="357188"/>
            <a:ext cx="6000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b="1">
                <a:cs typeface="Arial" charset="0"/>
              </a:rPr>
              <a:t>Introdução</a:t>
            </a:r>
          </a:p>
        </p:txBody>
      </p:sp>
      <p:grpSp>
        <p:nvGrpSpPr>
          <p:cNvPr id="7173" name="Grupo 13"/>
          <p:cNvGrpSpPr>
            <a:grpSpLocks/>
          </p:cNvGrpSpPr>
          <p:nvPr/>
        </p:nvGrpSpPr>
        <p:grpSpPr bwMode="auto">
          <a:xfrm>
            <a:off x="4933950" y="3189288"/>
            <a:ext cx="4606925" cy="3457575"/>
            <a:chOff x="4933415" y="3189887"/>
            <a:chExt cx="4607061" cy="3456384"/>
          </a:xfrm>
        </p:grpSpPr>
        <p:sp>
          <p:nvSpPr>
            <p:cNvPr id="7" name="Triângulo retângulo 6"/>
            <p:cNvSpPr/>
            <p:nvPr/>
          </p:nvSpPr>
          <p:spPr>
            <a:xfrm rot="16200000">
              <a:off x="5717416" y="3183176"/>
              <a:ext cx="2929239" cy="3996952"/>
            </a:xfrm>
            <a:prstGeom prst="rtTriangle">
              <a:avLst/>
            </a:prstGeom>
            <a:gradFill>
              <a:gsLst>
                <a:gs pos="0">
                  <a:srgbClr val="FFFF00">
                    <a:alpha val="22000"/>
                  </a:srgbClr>
                </a:gs>
                <a:gs pos="18000">
                  <a:srgbClr val="E3E307">
                    <a:alpha val="49000"/>
                  </a:srgbClr>
                </a:gs>
                <a:gs pos="98000">
                  <a:srgbClr val="FFC000">
                    <a:alpha val="7100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8" name="Imagem 7" descr="FPSO+2.jpg"/>
            <p:cNvPicPr>
              <a:picLocks noChangeAspect="1"/>
            </p:cNvPicPr>
            <p:nvPr/>
          </p:nvPicPr>
          <p:blipFill>
            <a:blip r:embed="rId2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>
            <a:xfrm>
              <a:off x="5183560" y="3189887"/>
              <a:ext cx="3960440" cy="3456384"/>
            </a:xfrm>
            <a:prstGeom prst="ellipse">
              <a:avLst/>
            </a:prstGeom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  <a:softEdge rad="112500"/>
            </a:effectLst>
          </p:spPr>
        </p:pic>
        <p:sp>
          <p:nvSpPr>
            <p:cNvPr id="9" name="Semicírculos 8"/>
            <p:cNvSpPr/>
            <p:nvPr/>
          </p:nvSpPr>
          <p:spPr>
            <a:xfrm rot="19392022">
              <a:off x="4933415" y="4261643"/>
              <a:ext cx="4607061" cy="1643686"/>
            </a:xfrm>
            <a:prstGeom prst="blockArc">
              <a:avLst>
                <a:gd name="adj1" fmla="val 10800000"/>
                <a:gd name="adj2" fmla="val 64500"/>
                <a:gd name="adj3" fmla="val 14666"/>
              </a:avLst>
            </a:prstGeom>
            <a:solidFill>
              <a:schemeClr val="bg1"/>
            </a:solidFill>
            <a:ln>
              <a:noFill/>
            </a:ln>
            <a:effectLst>
              <a:innerShdw blurRad="76200" dist="88900" dir="954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2" name="Retângulo 11"/>
            <p:cNvSpPr/>
            <p:nvPr/>
          </p:nvSpPr>
          <p:spPr>
            <a:xfrm rot="19228527">
              <a:off x="5036606" y="5814708"/>
              <a:ext cx="687407" cy="5744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3" name="Retângulo 12"/>
            <p:cNvSpPr/>
            <p:nvPr/>
          </p:nvSpPr>
          <p:spPr>
            <a:xfrm rot="19228527">
              <a:off x="8419668" y="3231148"/>
              <a:ext cx="549291" cy="7458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sp>
        <p:nvSpPr>
          <p:cNvPr id="7174" name="CaixaDeTexto 6"/>
          <p:cNvSpPr txBox="1">
            <a:spLocks noChangeArrowheads="1"/>
          </p:cNvSpPr>
          <p:nvPr/>
        </p:nvSpPr>
        <p:spPr bwMode="auto">
          <a:xfrm>
            <a:off x="285750" y="2290763"/>
            <a:ext cx="83581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Um Banco de Dados Nacional - </a:t>
            </a:r>
            <a:r>
              <a:rPr lang="en-US" b="1"/>
              <a:t>National Data Repository (NDR) </a:t>
            </a:r>
            <a:r>
              <a:rPr lang="en-US"/>
              <a:t>- é definido com um banco de dados mantido e patrocinado pelo governo para </a:t>
            </a:r>
            <a:r>
              <a:rPr lang="en-US" b="1"/>
              <a:t>preservar</a:t>
            </a:r>
            <a:r>
              <a:rPr lang="en-US"/>
              <a:t> e disseminar informações e dados técnicos relativos à indústria de petróleo e gás com o objetivo de </a:t>
            </a:r>
            <a:r>
              <a:rPr lang="en-US" b="1"/>
              <a:t>promover </a:t>
            </a:r>
            <a:r>
              <a:rPr lang="en-US"/>
              <a:t>e regular as atividades de exploração do país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0" y="3500438"/>
            <a:ext cx="9144000" cy="9366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2555875" y="44450"/>
            <a:ext cx="63357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pt-BR" sz="2400" b="1">
              <a:solidFill>
                <a:srgbClr val="000066"/>
              </a:solidFill>
            </a:endParaRPr>
          </a:p>
        </p:txBody>
      </p:sp>
      <p:sp>
        <p:nvSpPr>
          <p:cNvPr id="8200" name="AutoShape 7"/>
          <p:cNvSpPr>
            <a:spLocks noChangeArrowheads="1"/>
          </p:cNvSpPr>
          <p:nvPr/>
        </p:nvSpPr>
        <p:spPr bwMode="auto">
          <a:xfrm>
            <a:off x="285750" y="1563688"/>
            <a:ext cx="4899025" cy="517525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Arial" pitchFamily="34" charset="0"/>
              </a:rPr>
              <a:t>O que são Dados Técnicos?</a:t>
            </a:r>
          </a:p>
        </p:txBody>
      </p:sp>
      <p:sp>
        <p:nvSpPr>
          <p:cNvPr id="1030" name="Text Box 2"/>
          <p:cNvSpPr txBox="1">
            <a:spLocks noChangeArrowheads="1"/>
          </p:cNvSpPr>
          <p:nvPr/>
        </p:nvSpPr>
        <p:spPr bwMode="auto">
          <a:xfrm>
            <a:off x="2786063" y="357188"/>
            <a:ext cx="6000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b="1">
                <a:cs typeface="Arial" charset="0"/>
              </a:rPr>
              <a:t>Introdução</a:t>
            </a:r>
          </a:p>
        </p:txBody>
      </p:sp>
      <p:sp>
        <p:nvSpPr>
          <p:cNvPr id="5126" name="CaixaDeTexto 6"/>
          <p:cNvSpPr txBox="1">
            <a:spLocks noChangeArrowheads="1"/>
          </p:cNvSpPr>
          <p:nvPr/>
        </p:nvSpPr>
        <p:spPr bwMode="auto">
          <a:xfrm>
            <a:off x="285750" y="2290763"/>
            <a:ext cx="860583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dirty="0" smtClean="0"/>
              <a:t>São dados Geológicos, Geofísicos e Geoquímicos, em formato digital ou físico. 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O BDEP armazena somente os dados Geofísicos digitais;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pt-BR" dirty="0" smtClean="0"/>
              <a:t>São dados </a:t>
            </a:r>
            <a:r>
              <a:rPr lang="pt-BR" b="1" dirty="0" smtClean="0"/>
              <a:t>brutos</a:t>
            </a:r>
            <a:r>
              <a:rPr lang="pt-BR" dirty="0" smtClean="0"/>
              <a:t> e </a:t>
            </a:r>
            <a:r>
              <a:rPr lang="pt-BR" b="1" dirty="0" smtClean="0"/>
              <a:t>processados</a:t>
            </a:r>
            <a:r>
              <a:rPr lang="pt-BR" dirty="0" smtClean="0"/>
              <a:t>, 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sem interpretação</a:t>
            </a:r>
            <a:r>
              <a:rPr lang="pt-BR" dirty="0" smtClean="0"/>
              <a:t>: precisam ser interpretados e integrados com outras informações para que haja conclusão acerca da atratividade de determinada área – os dados interpretados ficam em outras áreas da ANP e não ficam armazenados no BDEP </a:t>
            </a:r>
            <a:endParaRPr lang="pt-BR" dirty="0"/>
          </a:p>
        </p:txBody>
      </p:sp>
      <p:pic>
        <p:nvPicPr>
          <p:cNvPr id="103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357563"/>
            <a:ext cx="18907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3213100"/>
            <a:ext cx="1471612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716463" y="3357563"/>
          <a:ext cx="1684337" cy="1279525"/>
        </p:xfrm>
        <a:graphic>
          <a:graphicData uri="http://schemas.openxmlformats.org/presentationml/2006/ole">
            <p:oleObj spid="_x0000_s1026" name="Photo Editor Photo" r:id="rId5" imgW="4695238" imgH="4563112" progId="">
              <p:embed/>
            </p:oleObj>
          </a:graphicData>
        </a:graphic>
      </p:graphicFrame>
      <p:pic>
        <p:nvPicPr>
          <p:cNvPr id="1034" name="Picture 2" descr="http://fatosedados.blogspetrobras.com.br/wp-content/uploads/2011/09/fotorochas-300x2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025" y="3282950"/>
            <a:ext cx="2141538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8" descr="http://www.gns.cri.nz/var/ezwebin_site/storage/images/media/images/new-zealand-s-oil-samples/27202-1-eng-GB/New-Zealand-s-oil-sampl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088" y="2881313"/>
            <a:ext cx="113347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Retângulo 17"/>
          <p:cNvSpPr>
            <a:spLocks noChangeArrowheads="1"/>
          </p:cNvSpPr>
          <p:nvPr/>
        </p:nvSpPr>
        <p:spPr bwMode="auto">
          <a:xfrm>
            <a:off x="774700" y="4652963"/>
            <a:ext cx="12938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Dados Sísmicos</a:t>
            </a:r>
            <a:endParaRPr lang="pt-BR" sz="1200"/>
          </a:p>
        </p:txBody>
      </p:sp>
      <p:sp>
        <p:nvSpPr>
          <p:cNvPr id="1037" name="Retângulo 18"/>
          <p:cNvSpPr>
            <a:spLocks noChangeArrowheads="1"/>
          </p:cNvSpPr>
          <p:nvPr/>
        </p:nvSpPr>
        <p:spPr bwMode="auto">
          <a:xfrm>
            <a:off x="2957513" y="4791075"/>
            <a:ext cx="11826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Perfis de Poço</a:t>
            </a:r>
            <a:endParaRPr lang="pt-BR" sz="1200"/>
          </a:p>
        </p:txBody>
      </p:sp>
      <p:sp>
        <p:nvSpPr>
          <p:cNvPr id="1038" name="Retângulo 19"/>
          <p:cNvSpPr>
            <a:spLocks noChangeArrowheads="1"/>
          </p:cNvSpPr>
          <p:nvPr/>
        </p:nvSpPr>
        <p:spPr bwMode="auto">
          <a:xfrm>
            <a:off x="4787900" y="4667250"/>
            <a:ext cx="15827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Dados gravimétricos</a:t>
            </a:r>
            <a:endParaRPr lang="pt-BR" sz="1200"/>
          </a:p>
        </p:txBody>
      </p:sp>
      <p:sp>
        <p:nvSpPr>
          <p:cNvPr id="1039" name="Retângulo 20"/>
          <p:cNvSpPr>
            <a:spLocks noChangeArrowheads="1"/>
          </p:cNvSpPr>
          <p:nvPr/>
        </p:nvSpPr>
        <p:spPr bwMode="auto">
          <a:xfrm>
            <a:off x="6804025" y="4724400"/>
            <a:ext cx="227488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Amostras de Rochas e Fluidos</a:t>
            </a:r>
            <a:endParaRPr lang="pt-BR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786063" y="357188"/>
            <a:ext cx="600075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2800" b="1" dirty="0" smtClean="0">
                <a:cs typeface="Arial" charset="0"/>
              </a:rPr>
              <a:t>Na América do Sul</a:t>
            </a:r>
          </a:p>
          <a:p>
            <a:pPr algn="r">
              <a:spcBef>
                <a:spcPct val="50000"/>
              </a:spcBef>
            </a:pPr>
            <a:r>
              <a:rPr lang="pt-BR" sz="1600" b="1" dirty="0" smtClean="0">
                <a:cs typeface="Arial" charset="0"/>
              </a:rPr>
              <a:t>Bancos de Dados de </a:t>
            </a:r>
            <a:r>
              <a:rPr lang="pt-BR" sz="1600" b="1" dirty="0" err="1" smtClean="0">
                <a:cs typeface="Arial" charset="0"/>
              </a:rPr>
              <a:t>E&amp;P</a:t>
            </a:r>
            <a:endParaRPr lang="pt-BR" sz="1600" b="1" dirty="0">
              <a:cs typeface="Arial" charset="0"/>
            </a:endParaRPr>
          </a:p>
        </p:txBody>
      </p:sp>
      <p:pic>
        <p:nvPicPr>
          <p:cNvPr id="15363" name="Picture 2" descr="http://www.fuiviagens.com.br/fuiviagens/objects/images/2009-11/967.jp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600325" y="1557338"/>
            <a:ext cx="40592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2317750"/>
            <a:ext cx="8636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1773238"/>
            <a:ext cx="1368425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Imagem 20" descr="BDEP novo logo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00825" y="4624388"/>
            <a:ext cx="962025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Imagem 4" descr="logoANP_v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1500" y="3503613"/>
            <a:ext cx="949325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92938" y="2954338"/>
            <a:ext cx="113982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Retângulo 10"/>
          <p:cNvSpPr>
            <a:spLocks noChangeArrowheads="1"/>
          </p:cNvSpPr>
          <p:nvPr/>
        </p:nvSpPr>
        <p:spPr bwMode="auto">
          <a:xfrm>
            <a:off x="95250" y="4176713"/>
            <a:ext cx="23891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200"/>
              <a:t>Banco de Información Petrolera del Ecuador - </a:t>
            </a:r>
            <a:r>
              <a:rPr lang="es-ES" sz="1200" b="1"/>
              <a:t>BIPE</a:t>
            </a:r>
            <a:endParaRPr lang="pt-BR" sz="1200" b="1"/>
          </a:p>
        </p:txBody>
      </p:sp>
      <p:sp>
        <p:nvSpPr>
          <p:cNvPr id="8202" name="Retângulo 11"/>
          <p:cNvSpPr>
            <a:spLocks noChangeArrowheads="1"/>
          </p:cNvSpPr>
          <p:nvPr/>
        </p:nvSpPr>
        <p:spPr bwMode="auto">
          <a:xfrm>
            <a:off x="179388" y="5640388"/>
            <a:ext cx="12334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Perupetro </a:t>
            </a:r>
            <a:r>
              <a:rPr lang="en-US" sz="1200" b="1"/>
              <a:t>NDC</a:t>
            </a:r>
          </a:p>
        </p:txBody>
      </p:sp>
      <p:pic>
        <p:nvPicPr>
          <p:cNvPr id="8203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16500" y="5445125"/>
            <a:ext cx="3227388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Retângulo 13"/>
          <p:cNvSpPr>
            <a:spLocks noChangeArrowheads="1"/>
          </p:cNvSpPr>
          <p:nvPr/>
        </p:nvSpPr>
        <p:spPr bwMode="auto">
          <a:xfrm>
            <a:off x="4945063" y="6092825"/>
            <a:ext cx="2435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200"/>
              <a:t>Banco de Datos Integral de los Hidrocarburos - </a:t>
            </a:r>
            <a:r>
              <a:rPr lang="es-ES" sz="1200" b="1"/>
              <a:t>BDIH </a:t>
            </a:r>
            <a:endParaRPr lang="pt-BR" sz="1200" b="1"/>
          </a:p>
        </p:txBody>
      </p:sp>
      <p:sp>
        <p:nvSpPr>
          <p:cNvPr id="8205" name="Retângulo 14"/>
          <p:cNvSpPr>
            <a:spLocks noChangeArrowheads="1"/>
          </p:cNvSpPr>
          <p:nvPr/>
        </p:nvSpPr>
        <p:spPr bwMode="auto">
          <a:xfrm>
            <a:off x="6659563" y="3889375"/>
            <a:ext cx="22685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/>
              <a:t>Ministry of Natural Resources</a:t>
            </a:r>
            <a:br>
              <a:rPr lang="pt-BR" sz="1200"/>
            </a:br>
            <a:endParaRPr lang="pt-BR" sz="1200"/>
          </a:p>
        </p:txBody>
      </p:sp>
      <p:cxnSp>
        <p:nvCxnSpPr>
          <p:cNvPr id="17" name="Conector reto 16"/>
          <p:cNvCxnSpPr/>
          <p:nvPr/>
        </p:nvCxnSpPr>
        <p:spPr>
          <a:xfrm>
            <a:off x="5292725" y="2133600"/>
            <a:ext cx="1700213" cy="1074738"/>
          </a:xfrm>
          <a:prstGeom prst="line">
            <a:avLst/>
          </a:prstGeom>
          <a:ln w="158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Conector reto 17"/>
          <p:cNvCxnSpPr>
            <a:stCxn id="36" idx="3"/>
          </p:cNvCxnSpPr>
          <p:nvPr/>
        </p:nvCxnSpPr>
        <p:spPr>
          <a:xfrm>
            <a:off x="5148263" y="3208338"/>
            <a:ext cx="503237" cy="295275"/>
          </a:xfrm>
          <a:prstGeom prst="line">
            <a:avLst/>
          </a:prstGeom>
          <a:ln w="158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Conector reto 19"/>
          <p:cNvCxnSpPr>
            <a:endCxn id="43" idx="1"/>
          </p:cNvCxnSpPr>
          <p:nvPr/>
        </p:nvCxnSpPr>
        <p:spPr>
          <a:xfrm flipV="1">
            <a:off x="1754188" y="2320925"/>
            <a:ext cx="1304925" cy="180975"/>
          </a:xfrm>
          <a:prstGeom prst="line">
            <a:avLst/>
          </a:prstGeom>
          <a:ln w="158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flipV="1">
            <a:off x="1854200" y="2781300"/>
            <a:ext cx="931863" cy="884238"/>
          </a:xfrm>
          <a:prstGeom prst="line">
            <a:avLst/>
          </a:prstGeom>
          <a:ln w="158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Conector reto 22"/>
          <p:cNvCxnSpPr>
            <a:endCxn id="40" idx="2"/>
          </p:cNvCxnSpPr>
          <p:nvPr/>
        </p:nvCxnSpPr>
        <p:spPr>
          <a:xfrm flipV="1">
            <a:off x="1889125" y="3300413"/>
            <a:ext cx="1277938" cy="2122487"/>
          </a:xfrm>
          <a:prstGeom prst="line">
            <a:avLst/>
          </a:prstGeom>
          <a:ln w="158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H="1" flipV="1">
            <a:off x="4211638" y="4884738"/>
            <a:ext cx="733425" cy="755650"/>
          </a:xfrm>
          <a:prstGeom prst="line">
            <a:avLst/>
          </a:prstGeom>
          <a:ln w="158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6" name="Retângulo 35"/>
          <p:cNvSpPr/>
          <p:nvPr/>
        </p:nvSpPr>
        <p:spPr>
          <a:xfrm>
            <a:off x="4643438" y="3068638"/>
            <a:ext cx="504825" cy="28098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8" name="Retângulo 37"/>
          <p:cNvSpPr/>
          <p:nvPr/>
        </p:nvSpPr>
        <p:spPr>
          <a:xfrm>
            <a:off x="3851275" y="4652963"/>
            <a:ext cx="649288" cy="23177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0" name="Retângulo 39"/>
          <p:cNvSpPr/>
          <p:nvPr/>
        </p:nvSpPr>
        <p:spPr>
          <a:xfrm>
            <a:off x="2987675" y="3068638"/>
            <a:ext cx="360363" cy="23177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2" name="Retângulo 41"/>
          <p:cNvSpPr/>
          <p:nvPr/>
        </p:nvSpPr>
        <p:spPr>
          <a:xfrm>
            <a:off x="2700338" y="2549525"/>
            <a:ext cx="466725" cy="23177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3" name="Retângulo 42"/>
          <p:cNvSpPr/>
          <p:nvPr/>
        </p:nvSpPr>
        <p:spPr>
          <a:xfrm>
            <a:off x="3059113" y="2205038"/>
            <a:ext cx="684212" cy="23177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217" name="CaixaDeTexto 44"/>
          <p:cNvSpPr txBox="1">
            <a:spLocks noChangeArrowheads="1"/>
          </p:cNvSpPr>
          <p:nvPr/>
        </p:nvSpPr>
        <p:spPr bwMode="auto">
          <a:xfrm>
            <a:off x="4572000" y="2133600"/>
            <a:ext cx="7921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800" b="1">
                <a:solidFill>
                  <a:srgbClr val="4F81BD"/>
                </a:solidFill>
              </a:rPr>
              <a:t>SURINAME</a:t>
            </a:r>
          </a:p>
        </p:txBody>
      </p:sp>
      <p:sp>
        <p:nvSpPr>
          <p:cNvPr id="46" name="Retângulo 45"/>
          <p:cNvSpPr/>
          <p:nvPr/>
        </p:nvSpPr>
        <p:spPr>
          <a:xfrm>
            <a:off x="4572000" y="2060575"/>
            <a:ext cx="720725" cy="28098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0" name="Retângulo 29"/>
          <p:cNvSpPr/>
          <p:nvPr/>
        </p:nvSpPr>
        <p:spPr>
          <a:xfrm>
            <a:off x="3706813" y="1844675"/>
            <a:ext cx="720725" cy="28098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31" name="Conector reto 30"/>
          <p:cNvCxnSpPr/>
          <p:nvPr/>
        </p:nvCxnSpPr>
        <p:spPr>
          <a:xfrm>
            <a:off x="4441825" y="1963738"/>
            <a:ext cx="2551113" cy="0"/>
          </a:xfrm>
          <a:prstGeom prst="line">
            <a:avLst/>
          </a:prstGeom>
          <a:ln w="158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8221" name="Grupo 34"/>
          <p:cNvGrpSpPr>
            <a:grpSpLocks/>
          </p:cNvGrpSpPr>
          <p:nvPr/>
        </p:nvGrpSpPr>
        <p:grpSpPr bwMode="auto">
          <a:xfrm>
            <a:off x="5940425" y="1536700"/>
            <a:ext cx="2690813" cy="884238"/>
            <a:chOff x="5951537" y="1465200"/>
            <a:chExt cx="2691471" cy="883680"/>
          </a:xfrm>
        </p:grpSpPr>
        <p:pic>
          <p:nvPicPr>
            <p:cNvPr id="8224" name="Picture 2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951537" y="1479775"/>
              <a:ext cx="1428751" cy="869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25" name="Picture 29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344000" y="1465200"/>
              <a:ext cx="1299008" cy="315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222" name="Picture 3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925" y="3665538"/>
            <a:ext cx="2601913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3" name="Picture 3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950" y="5159375"/>
            <a:ext cx="1655763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ector reto 19"/>
          <p:cNvCxnSpPr/>
          <p:nvPr/>
        </p:nvCxnSpPr>
        <p:spPr>
          <a:xfrm>
            <a:off x="7164388" y="2060575"/>
            <a:ext cx="0" cy="17287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1979613" y="2060575"/>
            <a:ext cx="0" cy="17287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20" name="Grupo 27"/>
          <p:cNvGrpSpPr>
            <a:grpSpLocks/>
          </p:cNvGrpSpPr>
          <p:nvPr/>
        </p:nvGrpSpPr>
        <p:grpSpPr bwMode="auto">
          <a:xfrm>
            <a:off x="2949575" y="3573463"/>
            <a:ext cx="2774950" cy="3097212"/>
            <a:chOff x="6012185" y="3500438"/>
            <a:chExt cx="2774628" cy="3097212"/>
          </a:xfrm>
        </p:grpSpPr>
        <p:grpSp>
          <p:nvGrpSpPr>
            <p:cNvPr id="9234" name="Grupo 17"/>
            <p:cNvGrpSpPr>
              <a:grpSpLocks/>
            </p:cNvGrpSpPr>
            <p:nvPr/>
          </p:nvGrpSpPr>
          <p:grpSpPr bwMode="auto">
            <a:xfrm>
              <a:off x="6482339" y="3715828"/>
              <a:ext cx="2304474" cy="2750321"/>
              <a:chOff x="4788024" y="3522298"/>
              <a:chExt cx="2304256" cy="2748328"/>
            </a:xfrm>
          </p:grpSpPr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4788024" y="4005064"/>
                <a:ext cx="1629999" cy="2241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perspectiveHeroicExtremeRightFacing"/>
                <a:lightRig rig="threePt" dir="t"/>
              </a:scene3d>
            </p:spPr>
          </p:pic>
          <p:pic>
            <p:nvPicPr>
              <p:cNvPr id="27" name="Picture 1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5148064" y="3522298"/>
                <a:ext cx="1944216" cy="2748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perspectiveHeroicExtremeRightFacing"/>
                <a:lightRig rig="threePt" dir="t"/>
              </a:scene3d>
            </p:spPr>
          </p:pic>
        </p:grpSp>
        <p:sp>
          <p:nvSpPr>
            <p:cNvPr id="25" name="Retângulo 24"/>
            <p:cNvSpPr/>
            <p:nvPr/>
          </p:nvSpPr>
          <p:spPr bwMode="auto">
            <a:xfrm>
              <a:off x="6012185" y="3500438"/>
              <a:ext cx="2700025" cy="3097212"/>
            </a:xfrm>
            <a:prstGeom prst="rect">
              <a:avLst/>
            </a:prstGeom>
            <a:solidFill>
              <a:schemeClr val="bg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555875" y="44450"/>
            <a:ext cx="63357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pt-BR" sz="2400" b="1">
              <a:solidFill>
                <a:srgbClr val="000066"/>
              </a:solidFill>
            </a:endParaRPr>
          </a:p>
        </p:txBody>
      </p:sp>
      <p:sp>
        <p:nvSpPr>
          <p:cNvPr id="9222" name="Text Box 2"/>
          <p:cNvSpPr txBox="1">
            <a:spLocks noChangeArrowheads="1"/>
          </p:cNvSpPr>
          <p:nvPr/>
        </p:nvSpPr>
        <p:spPr bwMode="auto">
          <a:xfrm>
            <a:off x="2786063" y="357188"/>
            <a:ext cx="6000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b="1">
                <a:cs typeface="Arial" charset="0"/>
              </a:rPr>
              <a:t>Marco Legal</a:t>
            </a:r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285750" y="4941168"/>
            <a:ext cx="8501063" cy="1008112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  <a:effectLst>
            <a:softEdge rad="31750"/>
          </a:effectLst>
        </p:spPr>
        <p:txBody>
          <a:bodyPr wrap="none" anchor="ctr"/>
          <a:lstStyle/>
          <a:p>
            <a:pPr algn="just">
              <a:defRPr/>
            </a:pPr>
            <a:endParaRPr lang="pt-BR" sz="1600" b="1" dirty="0">
              <a:solidFill>
                <a:schemeClr val="bg1">
                  <a:lumMod val="95000"/>
                </a:schemeClr>
              </a:solidFill>
              <a:latin typeface="Calibri" pitchFamily="34" charset="0"/>
              <a:cs typeface="Courier New" pitchFamily="49" charset="0"/>
            </a:endParaRPr>
          </a:p>
          <a:p>
            <a:pPr algn="just">
              <a:defRPr/>
            </a:pPr>
            <a:r>
              <a:rPr lang="pt-BR" sz="1600" b="1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ourier New" pitchFamily="49" charset="0"/>
              </a:rPr>
              <a:t>Art</a:t>
            </a:r>
            <a:r>
              <a:rPr lang="pt-BR" sz="16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ourier New" pitchFamily="49" charset="0"/>
              </a:rPr>
              <a:t> 22. </a:t>
            </a:r>
            <a:r>
              <a:rPr lang="pt-BR" sz="1600" dirty="0">
                <a:solidFill>
                  <a:schemeClr val="bg1"/>
                </a:solidFill>
                <a:latin typeface="Arial" pitchFamily="34" charset="0"/>
              </a:rPr>
              <a:t>O acervo técnico constituído pelos dados e informações sobre as bacias </a:t>
            </a:r>
          </a:p>
          <a:p>
            <a:pPr algn="just">
              <a:defRPr/>
            </a:pPr>
            <a:r>
              <a:rPr lang="pt-BR" sz="1600" dirty="0">
                <a:solidFill>
                  <a:schemeClr val="bg1"/>
                </a:solidFill>
                <a:latin typeface="Arial" pitchFamily="34" charset="0"/>
              </a:rPr>
              <a:t>sedimentares brasileiras é também considerado parte integrante dos recursos petrolíferos </a:t>
            </a:r>
          </a:p>
          <a:p>
            <a:pPr algn="just">
              <a:defRPr/>
            </a:pPr>
            <a:r>
              <a:rPr lang="pt-BR" sz="1600" dirty="0">
                <a:solidFill>
                  <a:schemeClr val="bg1"/>
                </a:solidFill>
                <a:latin typeface="Arial" pitchFamily="34" charset="0"/>
              </a:rPr>
              <a:t>nacionais, cabendo à ANP sua coleta, manutenção e administração.</a:t>
            </a:r>
            <a:endParaRPr lang="pt-BR" sz="1600" b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pt-BR" sz="16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3595266" y="2492896"/>
            <a:ext cx="1840830" cy="855712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  <a:effectLst>
            <a:softEdge rad="31750"/>
          </a:effectLst>
        </p:spPr>
        <p:txBody>
          <a:bodyPr wrap="none" anchor="ctr"/>
          <a:lstStyle/>
          <a:p>
            <a:pPr algn="ctr">
              <a:defRPr/>
            </a:pPr>
            <a:endParaRPr lang="pt-BR" sz="1600" b="1" dirty="0">
              <a:solidFill>
                <a:schemeClr val="bg1">
                  <a:lumMod val="95000"/>
                </a:schemeClr>
              </a:solidFill>
              <a:latin typeface="Calibri" pitchFamily="34" charset="0"/>
              <a:cs typeface="Courier New" pitchFamily="49" charset="0"/>
            </a:endParaRPr>
          </a:p>
          <a:p>
            <a:pPr algn="ctr">
              <a:defRPr/>
            </a:pPr>
            <a:r>
              <a:rPr lang="pt-BR" sz="1600" b="1" dirty="0">
                <a:solidFill>
                  <a:srgbClr val="FFC000"/>
                </a:solidFill>
              </a:rPr>
              <a:t>LEI 9.478/97:</a:t>
            </a:r>
          </a:p>
          <a:p>
            <a:pPr algn="ctr">
              <a:defRPr/>
            </a:pPr>
            <a:r>
              <a:rPr lang="pt-BR" sz="16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ourier New" pitchFamily="49" charset="0"/>
              </a:rPr>
              <a:t>LEI DO PETRÓLEO</a:t>
            </a:r>
            <a:endParaRPr lang="pt-BR" sz="1600" b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pt-BR" sz="16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285750" y="3623897"/>
            <a:ext cx="8501063" cy="1008112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  <a:effectLst>
            <a:softEdge rad="31750"/>
          </a:effectLst>
        </p:spPr>
        <p:txBody>
          <a:bodyPr wrap="none" anchor="ctr"/>
          <a:lstStyle/>
          <a:p>
            <a:pPr>
              <a:defRPr/>
            </a:pPr>
            <a:r>
              <a:rPr lang="pt-BR" sz="16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Art.8° - das atividades da ANP</a:t>
            </a:r>
          </a:p>
          <a:p>
            <a:pPr>
              <a:defRPr/>
            </a:pPr>
            <a:r>
              <a:rPr lang="pt-BR" sz="16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inciso XI - “organizar e manter o acervo das informações e dados técnicos relativos </a:t>
            </a:r>
          </a:p>
          <a:p>
            <a:pPr>
              <a:defRPr/>
            </a:pPr>
            <a:r>
              <a:rPr lang="pt-BR" sz="16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às atividades reguladas da indústria do petróleo, do gás natural e dos biocombustíveis”</a:t>
            </a: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395288" y="1692275"/>
            <a:ext cx="8391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Por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que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 o BDEP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recebe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 e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armazena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seus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 dados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públicos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?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395288" y="2060575"/>
            <a:ext cx="8351837" cy="1588"/>
          </a:xfrm>
          <a:prstGeom prst="line">
            <a:avLst/>
          </a:prstGeom>
          <a:ln w="19050">
            <a:solidFill>
              <a:srgbClr val="4F81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to 18"/>
          <p:cNvCxnSpPr/>
          <p:nvPr/>
        </p:nvCxnSpPr>
        <p:spPr>
          <a:xfrm>
            <a:off x="7164388" y="2060575"/>
            <a:ext cx="0" cy="86201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1979613" y="2060575"/>
            <a:ext cx="0" cy="86201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2555875" y="4149725"/>
            <a:ext cx="0" cy="8636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45" name="Grupo 27"/>
          <p:cNvGrpSpPr>
            <a:grpSpLocks/>
          </p:cNvGrpSpPr>
          <p:nvPr/>
        </p:nvGrpSpPr>
        <p:grpSpPr bwMode="auto">
          <a:xfrm>
            <a:off x="3419475" y="3344863"/>
            <a:ext cx="2774950" cy="3097212"/>
            <a:chOff x="6012185" y="3500438"/>
            <a:chExt cx="2774628" cy="3097212"/>
          </a:xfrm>
        </p:grpSpPr>
        <p:grpSp>
          <p:nvGrpSpPr>
            <p:cNvPr id="10252" name="Grupo 17"/>
            <p:cNvGrpSpPr>
              <a:grpSpLocks/>
            </p:cNvGrpSpPr>
            <p:nvPr/>
          </p:nvGrpSpPr>
          <p:grpSpPr bwMode="auto">
            <a:xfrm>
              <a:off x="6482339" y="3715828"/>
              <a:ext cx="2304474" cy="2750321"/>
              <a:chOff x="4788024" y="3522298"/>
              <a:chExt cx="2304256" cy="2748328"/>
            </a:xfrm>
          </p:grpSpPr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4788024" y="4005064"/>
                <a:ext cx="1629999" cy="2241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perspectiveHeroicExtremeRightFacing"/>
                <a:lightRig rig="threePt" dir="t"/>
              </a:scene3d>
            </p:spPr>
          </p:pic>
          <p:pic>
            <p:nvPicPr>
              <p:cNvPr id="27" name="Picture 1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5148064" y="3522298"/>
                <a:ext cx="1944216" cy="2748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perspectiveHeroicExtremeRightFacing"/>
                <a:lightRig rig="threePt" dir="t"/>
              </a:scene3d>
            </p:spPr>
          </p:pic>
        </p:grpSp>
        <p:sp>
          <p:nvSpPr>
            <p:cNvPr id="25" name="Retângulo 24"/>
            <p:cNvSpPr/>
            <p:nvPr/>
          </p:nvSpPr>
          <p:spPr bwMode="auto">
            <a:xfrm>
              <a:off x="6012185" y="3500438"/>
              <a:ext cx="2700025" cy="3097212"/>
            </a:xfrm>
            <a:prstGeom prst="rect">
              <a:avLst/>
            </a:prstGeom>
            <a:solidFill>
              <a:schemeClr val="bg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2555875" y="44450"/>
            <a:ext cx="63357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pt-BR" sz="2400" b="1">
              <a:solidFill>
                <a:srgbClr val="000066"/>
              </a:solidFill>
            </a:endParaRPr>
          </a:p>
        </p:txBody>
      </p:sp>
      <p:sp>
        <p:nvSpPr>
          <p:cNvPr id="10247" name="Text Box 2"/>
          <p:cNvSpPr txBox="1">
            <a:spLocks noChangeArrowheads="1"/>
          </p:cNvSpPr>
          <p:nvPr/>
        </p:nvSpPr>
        <p:spPr bwMode="auto">
          <a:xfrm>
            <a:off x="2786063" y="357188"/>
            <a:ext cx="6000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b="1">
                <a:cs typeface="Arial" charset="0"/>
              </a:rPr>
              <a:t>Marco Legal</a:t>
            </a:r>
          </a:p>
        </p:txBody>
      </p:sp>
      <p:sp>
        <p:nvSpPr>
          <p:cNvPr id="29" name="AutoShape 7"/>
          <p:cNvSpPr>
            <a:spLocks noChangeArrowheads="1"/>
          </p:cNvSpPr>
          <p:nvPr/>
        </p:nvSpPr>
        <p:spPr bwMode="auto">
          <a:xfrm>
            <a:off x="395536" y="2420888"/>
            <a:ext cx="3816424" cy="4032448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  <a:effectLst>
            <a:reflection blurRad="6350" stA="50000" endA="300" endPos="55000" dir="5400000" sy="-100000" algn="bl" rotWithShape="0"/>
            <a:softEdge rad="31750"/>
          </a:effectLst>
        </p:spPr>
        <p:txBody>
          <a:bodyPr wrap="none" anchor="ctr"/>
          <a:lstStyle/>
          <a:p>
            <a:pPr algn="ctr">
              <a:defRPr/>
            </a:pPr>
            <a:r>
              <a:rPr lang="pt-BR" sz="1600" b="1" dirty="0">
                <a:solidFill>
                  <a:schemeClr val="bg1"/>
                </a:solidFill>
                <a:latin typeface="Arial" pitchFamily="34" charset="0"/>
              </a:rPr>
              <a:t>Art. 1º As políticas nacionais para </a:t>
            </a:r>
          </a:p>
          <a:p>
            <a:pPr algn="ctr">
              <a:defRPr/>
            </a:pPr>
            <a:r>
              <a:rPr lang="pt-BR" sz="1600" b="1" dirty="0">
                <a:solidFill>
                  <a:schemeClr val="bg1"/>
                </a:solidFill>
                <a:latin typeface="Arial" pitchFamily="34" charset="0"/>
              </a:rPr>
              <a:t>o aproveitamento racional das fontes </a:t>
            </a:r>
          </a:p>
          <a:p>
            <a:pPr algn="ctr">
              <a:defRPr/>
            </a:pPr>
            <a:r>
              <a:rPr lang="pt-BR" sz="1600" b="1" dirty="0">
                <a:solidFill>
                  <a:schemeClr val="bg1"/>
                </a:solidFill>
                <a:latin typeface="Arial" pitchFamily="34" charset="0"/>
              </a:rPr>
              <a:t>de energia visarão aos seguintes</a:t>
            </a:r>
          </a:p>
          <a:p>
            <a:pPr algn="ctr">
              <a:defRPr/>
            </a:pPr>
            <a:r>
              <a:rPr lang="pt-BR" sz="1600" b="1" dirty="0">
                <a:solidFill>
                  <a:schemeClr val="bg1"/>
                </a:solidFill>
                <a:latin typeface="Arial" pitchFamily="34" charset="0"/>
              </a:rPr>
              <a:t> objetivos:</a:t>
            </a:r>
          </a:p>
          <a:p>
            <a:pPr algn="ctr">
              <a:defRPr/>
            </a:pPr>
            <a:endParaRPr lang="pt-BR" sz="16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pt-BR" sz="1600" dirty="0">
                <a:latin typeface="Arial" pitchFamily="34" charset="0"/>
              </a:rPr>
              <a:t>       </a:t>
            </a:r>
            <a:r>
              <a:rPr lang="pt-BR" sz="1600" dirty="0">
                <a:solidFill>
                  <a:schemeClr val="bg1"/>
                </a:solidFill>
                <a:latin typeface="Arial" pitchFamily="34" charset="0"/>
              </a:rPr>
              <a:t> X - </a:t>
            </a:r>
            <a:r>
              <a:rPr lang="pt-BR" sz="1600" dirty="0">
                <a:solidFill>
                  <a:srgbClr val="FFC000"/>
                </a:solidFill>
                <a:latin typeface="Arial" pitchFamily="34" charset="0"/>
              </a:rPr>
              <a:t>atrair investimentos </a:t>
            </a:r>
          </a:p>
          <a:p>
            <a:pPr algn="ctr">
              <a:defRPr/>
            </a:pPr>
            <a:r>
              <a:rPr lang="pt-BR" sz="1600" dirty="0">
                <a:solidFill>
                  <a:schemeClr val="bg1"/>
                </a:solidFill>
                <a:latin typeface="Arial" pitchFamily="34" charset="0"/>
              </a:rPr>
              <a:t>na produção de energia;</a:t>
            </a:r>
          </a:p>
          <a:p>
            <a:pPr>
              <a:defRPr/>
            </a:pPr>
            <a:r>
              <a:rPr lang="pt-BR" sz="1600" dirty="0">
                <a:solidFill>
                  <a:schemeClr val="bg1"/>
                </a:solidFill>
                <a:latin typeface="Arial" pitchFamily="34" charset="0"/>
              </a:rPr>
              <a:t>       </a:t>
            </a:r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5148063" y="2420888"/>
            <a:ext cx="3744417" cy="4020929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  <a:effectLst>
            <a:reflection blurRad="6350" stA="52000" endA="300" endPos="35000" dir="5400000" sy="-100000" algn="bl" rotWithShape="0"/>
            <a:softEdge rad="31750"/>
          </a:effectLst>
        </p:spPr>
        <p:txBody>
          <a:bodyPr wrap="none" anchor="ctr"/>
          <a:lstStyle/>
          <a:p>
            <a:pPr algn="ctr">
              <a:defRPr/>
            </a:pPr>
            <a:r>
              <a:rPr lang="pt-BR" sz="1600" b="1" dirty="0">
                <a:solidFill>
                  <a:schemeClr val="bg1"/>
                </a:solidFill>
                <a:latin typeface="Arial" pitchFamily="34" charset="0"/>
              </a:rPr>
              <a:t>  Art. 15. Constituem receitas da ANP</a:t>
            </a:r>
          </a:p>
          <a:p>
            <a:pPr algn="ctr">
              <a:defRPr/>
            </a:pPr>
            <a:r>
              <a:rPr lang="pt-BR" sz="1600" b="1" dirty="0">
                <a:solidFill>
                  <a:schemeClr val="bg1"/>
                </a:solidFill>
                <a:latin typeface="Arial" pitchFamily="34" charset="0"/>
              </a:rPr>
              <a:t>   </a:t>
            </a:r>
            <a:r>
              <a:rPr lang="pt-BR" sz="1600" dirty="0">
                <a:latin typeface="Arial" pitchFamily="34" charset="0"/>
              </a:rPr>
              <a:t>     </a:t>
            </a:r>
          </a:p>
          <a:p>
            <a:pPr algn="ctr">
              <a:defRPr/>
            </a:pPr>
            <a:r>
              <a:rPr lang="pt-BR" sz="1600" dirty="0">
                <a:solidFill>
                  <a:schemeClr val="bg1"/>
                </a:solidFill>
                <a:latin typeface="Arial" pitchFamily="34" charset="0"/>
              </a:rPr>
              <a:t> V - o produto dos emolumentos, </a:t>
            </a:r>
          </a:p>
          <a:p>
            <a:pPr algn="ctr">
              <a:defRPr/>
            </a:pPr>
            <a:r>
              <a:rPr lang="pt-BR" sz="1600" dirty="0">
                <a:solidFill>
                  <a:schemeClr val="bg1"/>
                </a:solidFill>
                <a:latin typeface="Arial" pitchFamily="34" charset="0"/>
              </a:rPr>
              <a:t>taxas e multas previstos na legislação</a:t>
            </a:r>
          </a:p>
          <a:p>
            <a:pPr algn="ctr">
              <a:defRPr/>
            </a:pPr>
            <a:r>
              <a:rPr lang="pt-BR" sz="1600" dirty="0">
                <a:solidFill>
                  <a:schemeClr val="bg1"/>
                </a:solidFill>
                <a:latin typeface="Arial" pitchFamily="34" charset="0"/>
              </a:rPr>
              <a:t> específica, os valores </a:t>
            </a:r>
          </a:p>
          <a:p>
            <a:pPr algn="ctr">
              <a:defRPr/>
            </a:pPr>
            <a:r>
              <a:rPr lang="pt-BR" sz="1600" dirty="0">
                <a:solidFill>
                  <a:schemeClr val="bg1"/>
                </a:solidFill>
                <a:latin typeface="Arial" pitchFamily="34" charset="0"/>
              </a:rPr>
              <a:t>apurados na venda ou locação dos</a:t>
            </a:r>
          </a:p>
          <a:p>
            <a:pPr algn="ctr">
              <a:defRPr/>
            </a:pPr>
            <a:r>
              <a:rPr lang="pt-BR" sz="1600" dirty="0">
                <a:solidFill>
                  <a:schemeClr val="bg1"/>
                </a:solidFill>
                <a:latin typeface="Arial" pitchFamily="34" charset="0"/>
              </a:rPr>
              <a:t> bens móveis e imóveis de sua </a:t>
            </a:r>
          </a:p>
          <a:p>
            <a:pPr algn="ctr">
              <a:defRPr/>
            </a:pPr>
            <a:r>
              <a:rPr lang="pt-BR" sz="1600" dirty="0">
                <a:solidFill>
                  <a:schemeClr val="bg1"/>
                </a:solidFill>
                <a:latin typeface="Arial" pitchFamily="34" charset="0"/>
              </a:rPr>
              <a:t>propriedade, </a:t>
            </a:r>
          </a:p>
          <a:p>
            <a:pPr algn="ctr">
              <a:defRPr/>
            </a:pPr>
            <a:r>
              <a:rPr lang="pt-BR" sz="1600" dirty="0">
                <a:solidFill>
                  <a:srgbClr val="FFC000"/>
                </a:solidFill>
                <a:latin typeface="Arial" pitchFamily="34" charset="0"/>
              </a:rPr>
              <a:t>bem como os decorrentes da </a:t>
            </a:r>
          </a:p>
          <a:p>
            <a:pPr algn="ctr">
              <a:defRPr/>
            </a:pPr>
            <a:r>
              <a:rPr lang="pt-BR" sz="1600" dirty="0">
                <a:solidFill>
                  <a:srgbClr val="FFC000"/>
                </a:solidFill>
                <a:latin typeface="Arial" pitchFamily="34" charset="0"/>
              </a:rPr>
              <a:t>venda de dados e informações técnicas</a:t>
            </a:r>
            <a:r>
              <a:rPr lang="pt-BR" sz="1600" dirty="0">
                <a:solidFill>
                  <a:schemeClr val="bg1"/>
                </a:solidFill>
                <a:latin typeface="Arial" pitchFamily="34" charset="0"/>
              </a:rPr>
              <a:t>, </a:t>
            </a:r>
          </a:p>
          <a:p>
            <a:pPr algn="ctr">
              <a:defRPr/>
            </a:pPr>
            <a:r>
              <a:rPr lang="pt-BR" sz="1600" dirty="0">
                <a:solidFill>
                  <a:schemeClr val="bg1"/>
                </a:solidFill>
                <a:latin typeface="Arial" pitchFamily="34" charset="0"/>
              </a:rPr>
              <a:t>inclusive para fins de licitação, </a:t>
            </a:r>
          </a:p>
          <a:p>
            <a:pPr algn="ctr">
              <a:defRPr/>
            </a:pPr>
            <a:r>
              <a:rPr lang="pt-BR" sz="1600" dirty="0">
                <a:solidFill>
                  <a:schemeClr val="bg1"/>
                </a:solidFill>
                <a:latin typeface="Arial" pitchFamily="34" charset="0"/>
              </a:rPr>
              <a:t>ressalvados os referidos </a:t>
            </a:r>
          </a:p>
          <a:p>
            <a:pPr algn="ctr">
              <a:defRPr/>
            </a:pPr>
            <a:r>
              <a:rPr lang="pt-BR" sz="1600" dirty="0">
                <a:solidFill>
                  <a:schemeClr val="bg1"/>
                </a:solidFill>
                <a:latin typeface="Arial" pitchFamily="34" charset="0"/>
              </a:rPr>
              <a:t>no § 2° do art. 22 desta Lei.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395288" y="1692275"/>
            <a:ext cx="8391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Por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que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 o BDEP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disponibiliza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seus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 dados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públicos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?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395288" y="2060575"/>
            <a:ext cx="8351837" cy="1588"/>
          </a:xfrm>
          <a:prstGeom prst="line">
            <a:avLst/>
          </a:prstGeom>
          <a:ln w="19050">
            <a:solidFill>
              <a:srgbClr val="4F81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2555875" y="44450"/>
            <a:ext cx="63357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pt-BR" sz="2400" b="1">
              <a:solidFill>
                <a:srgbClr val="000066"/>
              </a:solidFill>
            </a:endParaRPr>
          </a:p>
        </p:txBody>
      </p:sp>
      <p:sp>
        <p:nvSpPr>
          <p:cNvPr id="11267" name="CaixaDeTexto 5"/>
          <p:cNvSpPr txBox="1">
            <a:spLocks noChangeArrowheads="1"/>
          </p:cNvSpPr>
          <p:nvPr/>
        </p:nvSpPr>
        <p:spPr bwMode="auto">
          <a:xfrm>
            <a:off x="428625" y="1643063"/>
            <a:ext cx="8358188" cy="440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6666"/>
              </a:buClr>
              <a:buFont typeface="Wingdings" pitchFamily="2" charset="2"/>
              <a:buChar char="ü"/>
            </a:pPr>
            <a:endParaRPr lang="pt-BR" b="1">
              <a:latin typeface="Cambria" pitchFamily="18" charset="0"/>
            </a:endParaRPr>
          </a:p>
          <a:p>
            <a:pPr>
              <a:lnSpc>
                <a:spcPct val="95000"/>
              </a:lnSpc>
            </a:pPr>
            <a:r>
              <a:rPr lang="pt-BR"/>
              <a:t> O BDEP é a </a:t>
            </a:r>
            <a:r>
              <a:rPr lang="pt-BR" b="1"/>
              <a:t>chave para o acesso </a:t>
            </a:r>
            <a:r>
              <a:rPr lang="pt-BR"/>
              <a:t>ao setor do petróleo no Brasil. </a:t>
            </a:r>
            <a:r>
              <a:rPr lang="pt-BR" b="1">
                <a:solidFill>
                  <a:srgbClr val="FF0000"/>
                </a:solidFill>
              </a:rPr>
              <a:t/>
            </a:r>
            <a:br>
              <a:rPr lang="pt-BR" b="1">
                <a:solidFill>
                  <a:srgbClr val="FF0000"/>
                </a:solidFill>
              </a:rPr>
            </a:br>
            <a:r>
              <a:rPr lang="pt-BR" b="1">
                <a:solidFill>
                  <a:srgbClr val="FF0000"/>
                </a:solidFill>
              </a:rPr>
              <a:t/>
            </a:r>
            <a:br>
              <a:rPr lang="pt-BR" b="1">
                <a:solidFill>
                  <a:srgbClr val="FF0000"/>
                </a:solidFill>
              </a:rPr>
            </a:br>
            <a:r>
              <a:rPr lang="pt-BR" sz="2000" b="1" i="1">
                <a:solidFill>
                  <a:srgbClr val="8064A2"/>
                </a:solidFill>
              </a:rPr>
              <a:t>O acesso efetivo e fácil aos dados é um elementos essencial         ao processo de decisão de investimento das empresas.</a:t>
            </a:r>
            <a:r>
              <a:rPr lang="pt-BR" sz="2000" b="1" i="1"/>
              <a:t/>
            </a:r>
            <a:br>
              <a:rPr lang="pt-BR" sz="2000" b="1" i="1"/>
            </a:br>
            <a:endParaRPr lang="pt-BR" sz="2000" b="1" i="1"/>
          </a:p>
          <a:p>
            <a:pPr>
              <a:lnSpc>
                <a:spcPct val="95000"/>
              </a:lnSpc>
              <a:buClr>
                <a:srgbClr val="8064A2"/>
              </a:buClr>
              <a:buFont typeface="Wingdings" pitchFamily="2" charset="2"/>
              <a:buChar char="Ø"/>
            </a:pPr>
            <a:r>
              <a:rPr lang="pt-BR"/>
              <a:t> Os dados e informações existentes no BDEP                                         estimulam as empresas a investir em E&amp;P:</a:t>
            </a:r>
          </a:p>
          <a:p>
            <a:pPr>
              <a:lnSpc>
                <a:spcPct val="95000"/>
              </a:lnSpc>
              <a:buClr>
                <a:srgbClr val="8064A2"/>
              </a:buClr>
              <a:buFont typeface="Wingdings" pitchFamily="2" charset="2"/>
              <a:buChar char="Ø"/>
            </a:pPr>
            <a:endParaRPr lang="pt-BR"/>
          </a:p>
          <a:p>
            <a:pPr marL="1143000" lvl="2" indent="-228600">
              <a:lnSpc>
                <a:spcPct val="95000"/>
              </a:lnSpc>
              <a:buClr>
                <a:srgbClr val="8064A2"/>
              </a:buClr>
              <a:buFont typeface="Wingdings" pitchFamily="2" charset="2"/>
              <a:buChar char="Ø"/>
            </a:pPr>
            <a:r>
              <a:rPr lang="pt-BR"/>
              <a:t> adquirir áreas nos leilões da ANP;</a:t>
            </a:r>
          </a:p>
          <a:p>
            <a:pPr marL="1143000" lvl="2" indent="-228600">
              <a:lnSpc>
                <a:spcPct val="95000"/>
              </a:lnSpc>
              <a:buClr>
                <a:srgbClr val="8064A2"/>
              </a:buClr>
              <a:buFont typeface="Wingdings" pitchFamily="2" charset="2"/>
              <a:buChar char="Ø"/>
            </a:pPr>
            <a:endParaRPr lang="pt-BR"/>
          </a:p>
          <a:p>
            <a:pPr marL="1143000" lvl="2" indent="-228600">
              <a:lnSpc>
                <a:spcPct val="95000"/>
              </a:lnSpc>
              <a:buClr>
                <a:srgbClr val="8064A2"/>
              </a:buClr>
              <a:buFont typeface="Wingdings" pitchFamily="2" charset="2"/>
              <a:buChar char="Ø"/>
            </a:pPr>
            <a:r>
              <a:rPr lang="pt-BR" i="1"/>
              <a:t>Farm-in’s</a:t>
            </a:r>
            <a:r>
              <a:rPr lang="pt-BR"/>
              <a:t> em blocos já adquiridos;</a:t>
            </a:r>
          </a:p>
          <a:p>
            <a:pPr marL="1143000" lvl="2" indent="-228600">
              <a:lnSpc>
                <a:spcPct val="95000"/>
              </a:lnSpc>
              <a:buClr>
                <a:srgbClr val="8064A2"/>
              </a:buClr>
              <a:buFont typeface="Wingdings" pitchFamily="2" charset="2"/>
              <a:buChar char="Ø"/>
            </a:pPr>
            <a:endParaRPr lang="pt-BR"/>
          </a:p>
          <a:p>
            <a:pPr marL="1143000" lvl="2" indent="-228600">
              <a:lnSpc>
                <a:spcPct val="95000"/>
              </a:lnSpc>
              <a:buClr>
                <a:srgbClr val="8064A2"/>
              </a:buClr>
              <a:buFont typeface="Wingdings" pitchFamily="2" charset="2"/>
              <a:buChar char="Ø"/>
            </a:pPr>
            <a:r>
              <a:rPr lang="pt-BR"/>
              <a:t> Estudos da ANP para oferta de áreas;</a:t>
            </a:r>
          </a:p>
          <a:p>
            <a:pPr marL="1143000" lvl="2" indent="-228600">
              <a:lnSpc>
                <a:spcPct val="95000"/>
              </a:lnSpc>
              <a:buClr>
                <a:srgbClr val="8064A2"/>
              </a:buClr>
              <a:buFont typeface="Wingdings" pitchFamily="2" charset="2"/>
              <a:buChar char="Ø"/>
            </a:pPr>
            <a:endParaRPr lang="pt-BR"/>
          </a:p>
          <a:p>
            <a:pPr marL="1143000" lvl="2" indent="-228600">
              <a:lnSpc>
                <a:spcPct val="95000"/>
              </a:lnSpc>
              <a:buClr>
                <a:srgbClr val="8064A2"/>
              </a:buClr>
              <a:buFont typeface="Wingdings" pitchFamily="2" charset="2"/>
              <a:buChar char="Ø"/>
            </a:pPr>
            <a:r>
              <a:rPr lang="pt-BR"/>
              <a:t> Aumento do conhecimento geológico.</a:t>
            </a:r>
          </a:p>
        </p:txBody>
      </p:sp>
      <p:grpSp>
        <p:nvGrpSpPr>
          <p:cNvPr id="11268" name="Grupo 6"/>
          <p:cNvGrpSpPr>
            <a:grpSpLocks/>
          </p:cNvGrpSpPr>
          <p:nvPr/>
        </p:nvGrpSpPr>
        <p:grpSpPr bwMode="auto">
          <a:xfrm>
            <a:off x="6084888" y="3694113"/>
            <a:ext cx="2849562" cy="2735262"/>
            <a:chOff x="3071802" y="1214422"/>
            <a:chExt cx="3857653" cy="3575296"/>
          </a:xfrm>
        </p:grpSpPr>
        <p:pic>
          <p:nvPicPr>
            <p:cNvPr id="11270" name="Imagem 3" descr="http://www.blogspetrobras.com.br/fatosedados/wp-content/uploads/2009/08/pr%C3%A9-sal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71802" y="1214422"/>
              <a:ext cx="2951446" cy="3575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72199" y="1643051"/>
              <a:ext cx="857256" cy="2214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69" name="Text Box 2"/>
          <p:cNvSpPr txBox="1">
            <a:spLocks noChangeArrowheads="1"/>
          </p:cNvSpPr>
          <p:nvPr/>
        </p:nvSpPr>
        <p:spPr bwMode="auto">
          <a:xfrm>
            <a:off x="2786063" y="357188"/>
            <a:ext cx="6000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b="1">
                <a:cs typeface="Arial" charset="0"/>
              </a:rPr>
              <a:t>Importância para o mercado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6259</TotalTime>
  <Words>1253</Words>
  <Application>Microsoft Office PowerPoint</Application>
  <PresentationFormat>Apresentação na tela (4:3)</PresentationFormat>
  <Paragraphs>267</Paragraphs>
  <Slides>25</Slides>
  <Notes>12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7" baseType="lpstr">
      <vt:lpstr>Tema do Office</vt:lpstr>
      <vt:lpstr>Photo Editor Photo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ANP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Administrador</dc:creator>
  <cp:lastModifiedBy>Usuário do Windows</cp:lastModifiedBy>
  <cp:revision>756</cp:revision>
  <dcterms:created xsi:type="dcterms:W3CDTF">2009-01-26T11:03:39Z</dcterms:created>
  <dcterms:modified xsi:type="dcterms:W3CDTF">2013-09-13T18:25:26Z</dcterms:modified>
</cp:coreProperties>
</file>