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263" r:id="rId3"/>
    <p:sldId id="278" r:id="rId4"/>
    <p:sldId id="264" r:id="rId5"/>
    <p:sldId id="265" r:id="rId6"/>
    <p:sldId id="257" r:id="rId7"/>
    <p:sldId id="271" r:id="rId8"/>
    <p:sldId id="261" r:id="rId9"/>
    <p:sldId id="270" r:id="rId10"/>
    <p:sldId id="277" r:id="rId11"/>
    <p:sldId id="266" r:id="rId12"/>
    <p:sldId id="275" r:id="rId13"/>
    <p:sldId id="268" r:id="rId14"/>
    <p:sldId id="272" r:id="rId15"/>
    <p:sldId id="273" r:id="rId16"/>
    <p:sldId id="274" r:id="rId17"/>
    <p:sldId id="281" r:id="rId18"/>
    <p:sldId id="269" r:id="rId19"/>
    <p:sldId id="280" r:id="rId20"/>
    <p:sldId id="284" r:id="rId21"/>
    <p:sldId id="285" r:id="rId22"/>
    <p:sldId id="282" r:id="rId23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02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6FBBECF-4A94-4E2D-9D07-980CBFDE0C58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2663DB85-CE27-4E99-9E30-32EF611467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19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546AD89B-CC7E-4688-A0E8-5E69706DC209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5577BE2-7693-4FCF-BA9A-4D22029A42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23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99982-0324-4370-82A4-E066769CD8D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16AA1-C132-40DA-BA41-0221A24B963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7BE2-7693-4FCF-BA9A-4D22029A420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Lei Maconha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7BE2-7693-4FCF-BA9A-4D22029A420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Report</a:t>
            </a:r>
            <a:r>
              <a:rPr lang="pt-BR" dirty="0" smtClean="0"/>
              <a:t> ONU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7BE2-7693-4FCF-BA9A-4D22029A420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8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45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1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40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65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5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14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1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7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42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3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349F-C69D-4F6F-8668-5998AA2EC791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4820-9B4C-4762-9D15-57ADEEB73E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1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24296" y="307682"/>
            <a:ext cx="849617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pt-BR" altLang="pt-B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alt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 Maconha: uso medicinal e recreativo? -</a:t>
            </a:r>
            <a:endParaRPr lang="pt-BR" altLang="pt-BR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4499991" y="3917374"/>
            <a:ext cx="47525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E. A. </a:t>
            </a:r>
            <a:r>
              <a:rPr lang="pt-BR" altLang="pt-BR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Carlini</a:t>
            </a:r>
            <a:endParaRPr lang="pt-BR" altLang="pt-BR" sz="28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pt-BR" altLang="pt-B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CEBRID</a:t>
            </a:r>
          </a:p>
          <a:p>
            <a:pPr eaLnBrk="1" hangingPunct="1"/>
            <a:r>
              <a:rPr lang="pt-BR" altLang="pt-BR" sz="28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Depto</a:t>
            </a:r>
            <a:r>
              <a:rPr lang="pt-BR" altLang="pt-B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 Medicina </a:t>
            </a:r>
            <a:r>
              <a:rPr lang="pt-BR" altLang="pt-B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Preventiva</a:t>
            </a:r>
          </a:p>
          <a:p>
            <a:pPr eaLnBrk="1" hangingPunct="1"/>
            <a:r>
              <a:rPr lang="pt-BR" altLang="pt-B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UNIFESP</a:t>
            </a: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36513" y="6021288"/>
            <a:ext cx="91439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Novembro, </a:t>
            </a:r>
            <a:r>
              <a:rPr lang="pt-BR" altLang="pt-BR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2288" y="188640"/>
            <a:ext cx="8640192" cy="6408712"/>
          </a:xfrm>
          <a:prstGeom prst="rect">
            <a:avLst/>
          </a:prstGeom>
          <a:noFill/>
          <a:ln w="88900" cmpd="thickThin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8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323850" y="908050"/>
            <a:ext cx="8569325" cy="3241675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chemeClr val="bg1"/>
                </a:solidFill>
                <a:latin typeface="+mn-lt"/>
                <a:cs typeface="+mn-cs"/>
              </a:rPr>
              <a:t>“Occasional and low cumulative marijuana use</a:t>
            </a:r>
            <a:r>
              <a:rPr lang="en-US" sz="4400" b="1" i="1" dirty="0">
                <a:latin typeface="+mn-lt"/>
                <a:cs typeface="+mn-cs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 not associated with adverse effects </a:t>
            </a:r>
            <a:r>
              <a:rPr lang="en-US" sz="4400" b="1" i="1" dirty="0">
                <a:solidFill>
                  <a:schemeClr val="bg1"/>
                </a:solidFill>
                <a:cs typeface="+mn-cs"/>
              </a:rPr>
              <a:t>in pulmonary function”.</a:t>
            </a:r>
            <a:endParaRPr lang="pt-BR" sz="4400" b="1" i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2227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86423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2900" dirty="0" err="1">
                <a:solidFill>
                  <a:schemeClr val="bg1"/>
                </a:solidFill>
              </a:rPr>
              <a:t>Pletcher</a:t>
            </a:r>
            <a:r>
              <a:rPr lang="en-US" altLang="pt-BR" sz="2900" dirty="0">
                <a:solidFill>
                  <a:schemeClr val="bg1"/>
                </a:solidFill>
              </a:rPr>
              <a:t> M.J. et al.: Association between Marijuana exposure and pulmonary function over 20 years. </a:t>
            </a:r>
            <a:r>
              <a:rPr lang="en-US" altLang="pt-BR" sz="2900" b="1" u="sng" dirty="0">
                <a:solidFill>
                  <a:schemeClr val="bg1"/>
                </a:solidFill>
              </a:rPr>
              <a:t>JAMA 307</a:t>
            </a:r>
            <a:r>
              <a:rPr lang="en-US" altLang="pt-BR" sz="2900" dirty="0">
                <a:solidFill>
                  <a:schemeClr val="bg1"/>
                </a:solidFill>
              </a:rPr>
              <a:t>, 173-181, 2012. Dept. of Epidemiology and Biostatistics; Dept. of Medicine, University of California.</a:t>
            </a:r>
            <a:endParaRPr lang="pt-BR" altLang="pt-BR" sz="2900" dirty="0">
              <a:solidFill>
                <a:schemeClr val="bg1"/>
              </a:solidFill>
            </a:endParaRPr>
          </a:p>
        </p:txBody>
      </p:sp>
      <p:sp>
        <p:nvSpPr>
          <p:cNvPr id="52228" name="Line 69"/>
          <p:cNvSpPr>
            <a:spLocks noChangeShapeType="1"/>
          </p:cNvSpPr>
          <p:nvPr/>
        </p:nvSpPr>
        <p:spPr bwMode="auto">
          <a:xfrm>
            <a:off x="179388" y="334963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2229" name="Line 69"/>
          <p:cNvSpPr>
            <a:spLocks noChangeShapeType="1"/>
          </p:cNvSpPr>
          <p:nvPr/>
        </p:nvSpPr>
        <p:spPr bwMode="auto">
          <a:xfrm>
            <a:off x="169863" y="4438650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539750" y="404813"/>
            <a:ext cx="8064500" cy="4321175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pt-BR" sz="3200" b="1" i="1" dirty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“Não houve diferenças significantes no declínio cognitivo entre usuários pesados, usuários leves e não usuários da maconha”.</a:t>
            </a:r>
          </a:p>
          <a:p>
            <a:pPr algn="just" eaLnBrk="0" hangingPunct="0">
              <a:defRPr/>
            </a:pPr>
            <a:endParaRPr lang="pt-BR" sz="3200" b="1" i="1" dirty="0">
              <a:solidFill>
                <a:schemeClr val="bg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BR" sz="3200" b="1" i="1" dirty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“Este declínio está relacionado com a idade e nível educacional e não parece ser associado ao uso de maconha”.</a:t>
            </a:r>
            <a:endParaRPr lang="en-US" sz="3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5059" name="Text Box 11"/>
          <p:cNvSpPr txBox="1">
            <a:spLocks noChangeArrowheads="1"/>
          </p:cNvSpPr>
          <p:nvPr/>
        </p:nvSpPr>
        <p:spPr bwMode="auto">
          <a:xfrm>
            <a:off x="250825" y="4221163"/>
            <a:ext cx="8642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Lyketsos</a:t>
            </a:r>
            <a:r>
              <a:rPr lang="en-US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et al: Cannabis use and Cognitive decline in persons under 65 years of age. </a:t>
            </a:r>
            <a:r>
              <a:rPr lang="pt-BR" altLang="pt-BR" sz="2400" b="1" u="sng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American J. </a:t>
            </a:r>
            <a:r>
              <a:rPr lang="pt-BR" altLang="pt-BR" sz="2400" b="1" u="sng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Epidemiology</a:t>
            </a:r>
            <a:r>
              <a:rPr lang="pt-BR" altLang="pt-BR" sz="2400" b="1" u="sng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149</a:t>
            </a:r>
            <a:r>
              <a:rPr lang="pt-BR" altLang="pt-BR" sz="2400" u="sng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794-800, 1999. (</a:t>
            </a:r>
            <a:r>
              <a:rPr lang="pt-BR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Johns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Hopkins </a:t>
            </a:r>
            <a:r>
              <a:rPr lang="pt-BR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University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pt-BR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Depto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. de Psiquiatria e Ciências Comportamentais, </a:t>
            </a:r>
            <a:r>
              <a:rPr lang="pt-BR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Depto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. de Higiene Mental; </a:t>
            </a:r>
            <a:r>
              <a:rPr lang="pt-BR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Depto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. de Epidemiologia; </a:t>
            </a:r>
            <a:r>
              <a:rPr lang="pt-BR" altLang="pt-BR" sz="2400" dirty="0" err="1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Depto</a:t>
            </a:r>
            <a:r>
              <a:rPr lang="pt-BR" altLang="pt-BR" sz="2400" dirty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. de Bioestatística.</a:t>
            </a:r>
          </a:p>
        </p:txBody>
      </p:sp>
      <p:sp>
        <p:nvSpPr>
          <p:cNvPr id="45060" name="Line 69"/>
          <p:cNvSpPr>
            <a:spLocks noChangeShapeType="1"/>
          </p:cNvSpPr>
          <p:nvPr/>
        </p:nvSpPr>
        <p:spPr bwMode="auto">
          <a:xfrm>
            <a:off x="179388" y="333375"/>
            <a:ext cx="882015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Line 69"/>
          <p:cNvSpPr>
            <a:spLocks noChangeShapeType="1"/>
          </p:cNvSpPr>
          <p:nvPr/>
        </p:nvSpPr>
        <p:spPr bwMode="auto">
          <a:xfrm>
            <a:off x="218862" y="4077072"/>
            <a:ext cx="882015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 txBox="1">
            <a:spLocks noChangeArrowheads="1"/>
          </p:cNvSpPr>
          <p:nvPr/>
        </p:nvSpPr>
        <p:spPr bwMode="auto">
          <a:xfrm>
            <a:off x="539750" y="331788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b="1" i="1" dirty="0">
                <a:solidFill>
                  <a:schemeClr val="bg1"/>
                </a:solidFill>
              </a:rPr>
              <a:t>“A positive association was observed between ever (past or current) illicit drug use and cognitive functioning”.</a:t>
            </a:r>
            <a:endParaRPr lang="pt-BR" altLang="pt-BR" b="1" i="1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pt-BR" sz="2000" b="1" i="1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b="1" i="1" dirty="0">
                <a:solidFill>
                  <a:schemeClr val="bg1"/>
                </a:solidFill>
              </a:rPr>
              <a:t>“At the population level, </a:t>
            </a:r>
            <a:r>
              <a:rPr lang="en-US" altLang="pt-B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does not appear that current illicit drug use is associated with impaired cognitive functioning in early middle age</a:t>
            </a:r>
            <a:r>
              <a:rPr lang="en-US" altLang="pt-BR" b="1" i="1" dirty="0">
                <a:solidFill>
                  <a:schemeClr val="bg1"/>
                </a:solidFill>
              </a:rPr>
              <a:t>”.</a:t>
            </a:r>
            <a:endParaRPr lang="pt-BR" altLang="pt-BR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155" name="Text Box 11"/>
          <p:cNvSpPr txBox="1">
            <a:spLocks noChangeArrowheads="1"/>
          </p:cNvSpPr>
          <p:nvPr/>
        </p:nvSpPr>
        <p:spPr bwMode="auto">
          <a:xfrm>
            <a:off x="250825" y="4494213"/>
            <a:ext cx="8642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Arial" charset="0"/>
              </a:rPr>
              <a:t>Dregan</a:t>
            </a:r>
            <a:r>
              <a:rPr lang="en-US" altLang="pt-BR" sz="2800" dirty="0">
                <a:solidFill>
                  <a:schemeClr val="bg1"/>
                </a:solidFill>
                <a:latin typeface="Arial" charset="0"/>
              </a:rPr>
              <a:t> A. &amp; </a:t>
            </a:r>
            <a:r>
              <a:rPr lang="en-US" altLang="pt-BR" sz="2800" dirty="0" err="1">
                <a:solidFill>
                  <a:schemeClr val="bg1"/>
                </a:solidFill>
                <a:latin typeface="Arial" charset="0"/>
              </a:rPr>
              <a:t>Gulliford</a:t>
            </a:r>
            <a:r>
              <a:rPr lang="en-US" altLang="pt-BR" sz="2800" dirty="0">
                <a:solidFill>
                  <a:schemeClr val="bg1"/>
                </a:solidFill>
                <a:latin typeface="Arial" charset="0"/>
              </a:rPr>
              <a:t>, M.C.: Is illicit drug use harmful to cognitive functioning in the mid-adult years? </a:t>
            </a:r>
            <a:r>
              <a:rPr lang="en-US" altLang="pt-BR" sz="2800" b="1" u="sng" dirty="0">
                <a:solidFill>
                  <a:schemeClr val="bg1"/>
                </a:solidFill>
                <a:latin typeface="Arial" charset="0"/>
              </a:rPr>
              <a:t>American J. Epidemiology  Adv. Access</a:t>
            </a:r>
            <a:r>
              <a:rPr lang="en-US" altLang="pt-BR" sz="2800" dirty="0">
                <a:solidFill>
                  <a:schemeClr val="bg1"/>
                </a:solidFill>
                <a:latin typeface="Arial" charset="0"/>
              </a:rPr>
              <a:t> December 21, pp 1-10, 2011. Public Health Sciences Dept., School of Medicine, King’s College, United Kingdom.</a:t>
            </a:r>
          </a:p>
        </p:txBody>
      </p:sp>
      <p:sp>
        <p:nvSpPr>
          <p:cNvPr id="49156" name="Line 69"/>
          <p:cNvSpPr>
            <a:spLocks noChangeShapeType="1"/>
          </p:cNvSpPr>
          <p:nvPr/>
        </p:nvSpPr>
        <p:spPr bwMode="auto">
          <a:xfrm>
            <a:off x="179388" y="122238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9157" name="Line 69"/>
          <p:cNvSpPr>
            <a:spLocks noChangeShapeType="1"/>
          </p:cNvSpPr>
          <p:nvPr/>
        </p:nvSpPr>
        <p:spPr bwMode="auto">
          <a:xfrm>
            <a:off x="179388" y="4297363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4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380552"/>
            <a:ext cx="8640960" cy="624786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2400" u="sng" dirty="0" smtClean="0">
              <a:solidFill>
                <a:schemeClr val="bg1"/>
              </a:solidFill>
            </a:endParaRPr>
          </a:p>
          <a:p>
            <a:r>
              <a:rPr lang="pt-BR" sz="2400" u="sng" dirty="0" err="1" smtClean="0">
                <a:solidFill>
                  <a:schemeClr val="bg1"/>
                </a:solidFill>
              </a:rPr>
              <a:t>Schizophrenia</a:t>
            </a:r>
            <a:r>
              <a:rPr lang="pt-BR" sz="2400" u="sng" dirty="0" smtClean="0">
                <a:solidFill>
                  <a:schemeClr val="bg1"/>
                </a:solidFill>
              </a:rPr>
              <a:t> </a:t>
            </a:r>
            <a:r>
              <a:rPr lang="pt-BR" sz="2400" u="sng" dirty="0" err="1" smtClean="0">
                <a:solidFill>
                  <a:schemeClr val="bg1"/>
                </a:solidFill>
              </a:rPr>
              <a:t>Bulletin</a:t>
            </a:r>
            <a:r>
              <a:rPr lang="pt-BR" sz="2400" dirty="0" smtClean="0">
                <a:solidFill>
                  <a:schemeClr val="bg1"/>
                </a:solidFill>
              </a:rPr>
              <a:t>  </a:t>
            </a:r>
            <a:r>
              <a:rPr lang="pt-BR" sz="2000" dirty="0" err="1" smtClean="0">
                <a:solidFill>
                  <a:schemeClr val="bg1"/>
                </a:solidFill>
              </a:rPr>
              <a:t>Advance</a:t>
            </a:r>
            <a:r>
              <a:rPr lang="pt-BR" sz="2000" dirty="0" smtClean="0">
                <a:solidFill>
                  <a:schemeClr val="bg1"/>
                </a:solidFill>
              </a:rPr>
              <a:t> Access </a:t>
            </a:r>
            <a:r>
              <a:rPr lang="pt-BR" sz="2000" dirty="0" err="1" smtClean="0">
                <a:solidFill>
                  <a:schemeClr val="bg1"/>
                </a:solidFill>
              </a:rPr>
              <a:t>published</a:t>
            </a:r>
            <a:r>
              <a:rPr lang="pt-BR" sz="2000" dirty="0" smtClean="0">
                <a:solidFill>
                  <a:schemeClr val="bg1"/>
                </a:solidFill>
              </a:rPr>
              <a:t> July 9, 2014</a:t>
            </a:r>
          </a:p>
          <a:p>
            <a:pPr algn="just"/>
            <a:endParaRPr lang="pt-BR" sz="3200" dirty="0" smtClean="0">
              <a:solidFill>
                <a:schemeClr val="bg1"/>
              </a:solidFill>
            </a:endParaRPr>
          </a:p>
          <a:p>
            <a:pPr algn="just"/>
            <a:r>
              <a:rPr lang="pt-BR" sz="3200" dirty="0" smtClean="0">
                <a:solidFill>
                  <a:schemeClr val="bg1"/>
                </a:solidFill>
              </a:rPr>
              <a:t>The </a:t>
            </a:r>
            <a:r>
              <a:rPr lang="pt-BR" sz="3200" dirty="0" err="1" smtClean="0">
                <a:solidFill>
                  <a:schemeClr val="bg1"/>
                </a:solidFill>
              </a:rPr>
              <a:t>Impact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of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Cannabis</a:t>
            </a:r>
            <a:r>
              <a:rPr lang="pt-BR" sz="3200" dirty="0" smtClean="0">
                <a:solidFill>
                  <a:schemeClr val="bg1"/>
                </a:solidFill>
              </a:rPr>
              <a:t> Use </a:t>
            </a:r>
            <a:r>
              <a:rPr lang="pt-BR" sz="3200" dirty="0" err="1" smtClean="0">
                <a:solidFill>
                  <a:schemeClr val="bg1"/>
                </a:solidFill>
              </a:rPr>
              <a:t>on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Clinical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Outcomes</a:t>
            </a:r>
            <a:r>
              <a:rPr lang="pt-BR" sz="3200" dirty="0" smtClean="0">
                <a:solidFill>
                  <a:schemeClr val="bg1"/>
                </a:solidFill>
              </a:rPr>
              <a:t> in </a:t>
            </a:r>
            <a:r>
              <a:rPr lang="pt-BR" sz="3200" dirty="0" err="1" smtClean="0">
                <a:solidFill>
                  <a:schemeClr val="bg1"/>
                </a:solidFill>
              </a:rPr>
              <a:t>Recent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Onset</a:t>
            </a:r>
            <a:r>
              <a:rPr lang="pt-BR" sz="3200" dirty="0" smtClean="0">
                <a:solidFill>
                  <a:schemeClr val="bg1"/>
                </a:solidFill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</a:rPr>
              <a:t>Psychosis</a:t>
            </a:r>
            <a:endParaRPr lang="pt-BR" sz="3200" dirty="0" smtClean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1600" dirty="0" smtClean="0">
                <a:solidFill>
                  <a:schemeClr val="bg1"/>
                </a:solidFill>
              </a:rPr>
              <a:t>Christine </a:t>
            </a:r>
            <a:r>
              <a:rPr lang="pt-BR" sz="1600" dirty="0" err="1" smtClean="0">
                <a:solidFill>
                  <a:schemeClr val="bg1"/>
                </a:solidFill>
              </a:rPr>
              <a:t>Barrowclough</a:t>
            </a:r>
            <a:r>
              <a:rPr lang="pt-BR" sz="1600" dirty="0" smtClean="0">
                <a:solidFill>
                  <a:schemeClr val="bg1"/>
                </a:solidFill>
              </a:rPr>
              <a:t>*</a:t>
            </a:r>
            <a:r>
              <a:rPr lang="pt-BR" sz="1600" baseline="30000" dirty="0" smtClean="0">
                <a:solidFill>
                  <a:schemeClr val="bg1"/>
                </a:solidFill>
              </a:rPr>
              <a:t>1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Lynsey</a:t>
            </a:r>
            <a:r>
              <a:rPr lang="pt-BR" sz="1600" dirty="0" smtClean="0">
                <a:solidFill>
                  <a:schemeClr val="bg1"/>
                </a:solidFill>
              </a:rPr>
              <a:t> Gregg</a:t>
            </a:r>
            <a:r>
              <a:rPr lang="pt-BR" sz="1600" baseline="30000" dirty="0" smtClean="0">
                <a:solidFill>
                  <a:schemeClr val="bg1"/>
                </a:solidFill>
              </a:rPr>
              <a:t>1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Fiona</a:t>
            </a:r>
            <a:r>
              <a:rPr lang="pt-BR" sz="1600" dirty="0" smtClean="0">
                <a:solidFill>
                  <a:schemeClr val="bg1"/>
                </a:solidFill>
              </a:rPr>
              <a:t> Lobban</a:t>
            </a:r>
            <a:r>
              <a:rPr lang="pt-BR" sz="1600" baseline="30000" dirty="0" smtClean="0">
                <a:solidFill>
                  <a:schemeClr val="bg1"/>
                </a:solidFill>
              </a:rPr>
              <a:t>2</a:t>
            </a:r>
            <a:r>
              <a:rPr lang="pt-BR" sz="1600" dirty="0" smtClean="0">
                <a:solidFill>
                  <a:schemeClr val="bg1"/>
                </a:solidFill>
              </a:rPr>
              <a:t>, Sandra Bucci</a:t>
            </a:r>
            <a:r>
              <a:rPr lang="pt-BR" sz="1600" baseline="30000" dirty="0" smtClean="0">
                <a:solidFill>
                  <a:schemeClr val="bg1"/>
                </a:solidFill>
              </a:rPr>
              <a:t>1</a:t>
            </a:r>
            <a:r>
              <a:rPr lang="pt-BR" sz="1600" dirty="0" smtClean="0">
                <a:solidFill>
                  <a:schemeClr val="bg1"/>
                </a:solidFill>
              </a:rPr>
              <a:t>, </a:t>
            </a:r>
            <a:r>
              <a:rPr lang="pt-BR" sz="1600" dirty="0" err="1" smtClean="0">
                <a:solidFill>
                  <a:schemeClr val="bg1"/>
                </a:solidFill>
              </a:rPr>
              <a:t>and</a:t>
            </a:r>
            <a:r>
              <a:rPr lang="pt-BR" sz="1600" dirty="0" smtClean="0">
                <a:solidFill>
                  <a:schemeClr val="bg1"/>
                </a:solidFill>
              </a:rPr>
              <a:t> Richard Emsley</a:t>
            </a:r>
            <a:r>
              <a:rPr lang="pt-BR" sz="1600" baseline="30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pt-BR" sz="1600" dirty="0" err="1" smtClean="0">
                <a:solidFill>
                  <a:schemeClr val="bg1"/>
                </a:solidFill>
              </a:rPr>
              <a:t>University</a:t>
            </a:r>
            <a:r>
              <a:rPr lang="pt-BR" sz="1600" dirty="0" smtClean="0">
                <a:solidFill>
                  <a:schemeClr val="bg1"/>
                </a:solidFill>
              </a:rPr>
              <a:t> </a:t>
            </a:r>
            <a:r>
              <a:rPr lang="pt-BR" sz="1600" dirty="0" err="1" smtClean="0">
                <a:solidFill>
                  <a:schemeClr val="bg1"/>
                </a:solidFill>
              </a:rPr>
              <a:t>of</a:t>
            </a:r>
            <a:r>
              <a:rPr lang="pt-BR" sz="1600" dirty="0" smtClean="0">
                <a:solidFill>
                  <a:schemeClr val="bg1"/>
                </a:solidFill>
              </a:rPr>
              <a:t> Manchester, UK</a:t>
            </a:r>
            <a:endParaRPr lang="pt-BR" sz="1600" baseline="30000" dirty="0" smtClean="0">
              <a:solidFill>
                <a:schemeClr val="bg1"/>
              </a:solidFill>
            </a:endParaRPr>
          </a:p>
          <a:p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b="1" dirty="0" err="1" smtClean="0">
                <a:solidFill>
                  <a:schemeClr val="bg1"/>
                </a:solidFill>
              </a:rPr>
              <a:t>Method</a:t>
            </a:r>
            <a:r>
              <a:rPr lang="pt-BR" sz="2800" dirty="0" smtClean="0">
                <a:solidFill>
                  <a:schemeClr val="bg1"/>
                </a:solidFill>
              </a:rPr>
              <a:t>: 110 pacientes</a:t>
            </a: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pPr algn="just"/>
            <a:r>
              <a:rPr lang="pt-BR" sz="2800" b="1" dirty="0" err="1" smtClean="0">
                <a:solidFill>
                  <a:schemeClr val="bg1"/>
                </a:solidFill>
              </a:rPr>
              <a:t>Results</a:t>
            </a:r>
            <a:r>
              <a:rPr lang="pt-BR" sz="2800" dirty="0" smtClean="0">
                <a:solidFill>
                  <a:schemeClr val="bg1"/>
                </a:solidFill>
              </a:rPr>
              <a:t>: </a:t>
            </a:r>
            <a:r>
              <a:rPr lang="pt-BR" sz="2800" dirty="0" err="1" smtClean="0">
                <a:solidFill>
                  <a:schemeClr val="bg1"/>
                </a:solidFill>
              </a:rPr>
              <a:t>There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was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of</a:t>
            </a:r>
            <a:r>
              <a:rPr lang="pt-BR" sz="2800" dirty="0" smtClean="0">
                <a:solidFill>
                  <a:schemeClr val="bg1"/>
                </a:solidFill>
              </a:rPr>
              <a:t> a </a:t>
            </a:r>
            <a:r>
              <a:rPr lang="pt-BR" sz="2800" dirty="0" err="1" smtClean="0">
                <a:solidFill>
                  <a:schemeClr val="bg1"/>
                </a:solidFill>
              </a:rPr>
              <a:t>specific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association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between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cannabis</a:t>
            </a:r>
            <a:r>
              <a:rPr lang="pt-BR" sz="2800" dirty="0" smtClean="0">
                <a:solidFill>
                  <a:schemeClr val="bg1"/>
                </a:solidFill>
              </a:rPr>
              <a:t> use </a:t>
            </a:r>
            <a:r>
              <a:rPr lang="pt-BR" sz="2800" dirty="0" err="1" smtClean="0">
                <a:solidFill>
                  <a:schemeClr val="bg1"/>
                </a:solidFill>
              </a:rPr>
              <a:t>and</a:t>
            </a:r>
            <a:r>
              <a:rPr lang="pt-BR" sz="2800" dirty="0" smtClean="0">
                <a:solidFill>
                  <a:schemeClr val="bg1"/>
                </a:solidFill>
              </a:rPr>
              <a:t> positive </a:t>
            </a:r>
            <a:r>
              <a:rPr lang="pt-BR" sz="2800" dirty="0" err="1" smtClean="0">
                <a:solidFill>
                  <a:schemeClr val="bg1"/>
                </a:solidFill>
              </a:rPr>
              <a:t>symptoms</a:t>
            </a:r>
            <a:r>
              <a:rPr lang="pt-BR" sz="2800" dirty="0" smtClean="0">
                <a:solidFill>
                  <a:schemeClr val="bg1"/>
                </a:solidFill>
              </a:rPr>
              <a:t>, </a:t>
            </a:r>
            <a:r>
              <a:rPr lang="pt-BR" sz="2800" dirty="0" err="1" smtClean="0">
                <a:solidFill>
                  <a:schemeClr val="bg1"/>
                </a:solidFill>
              </a:rPr>
              <a:t>or</a:t>
            </a:r>
            <a:r>
              <a:rPr lang="pt-BR" sz="2800" dirty="0" smtClean="0">
                <a:solidFill>
                  <a:schemeClr val="bg1"/>
                </a:solidFill>
              </a:rPr>
              <a:t> negative </a:t>
            </a:r>
            <a:r>
              <a:rPr lang="pt-BR" sz="2800" dirty="0" err="1" smtClean="0">
                <a:solidFill>
                  <a:schemeClr val="bg1"/>
                </a:solidFill>
              </a:rPr>
              <a:t>symptoms</a:t>
            </a:r>
            <a:r>
              <a:rPr lang="pt-BR" sz="2800" dirty="0" smtClean="0">
                <a:solidFill>
                  <a:schemeClr val="bg1"/>
                </a:solidFill>
              </a:rPr>
              <a:t>, </a:t>
            </a:r>
            <a:r>
              <a:rPr lang="pt-BR" sz="2800" dirty="0" err="1" smtClean="0">
                <a:solidFill>
                  <a:schemeClr val="bg1"/>
                </a:solidFill>
              </a:rPr>
              <a:t>relapse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or</a:t>
            </a:r>
            <a:r>
              <a:rPr lang="pt-BR" sz="2800" dirty="0" smtClean="0">
                <a:solidFill>
                  <a:schemeClr val="bg1"/>
                </a:solidFill>
              </a:rPr>
              <a:t> hospital </a:t>
            </a:r>
            <a:r>
              <a:rPr lang="pt-BR" sz="2800" dirty="0" err="1" smtClean="0">
                <a:solidFill>
                  <a:schemeClr val="bg1"/>
                </a:solidFill>
              </a:rPr>
              <a:t>admissions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268760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742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/>
          <p:cNvSpPr txBox="1">
            <a:spLocks noChangeArrowheads="1"/>
          </p:cNvSpPr>
          <p:nvPr/>
        </p:nvSpPr>
        <p:spPr bwMode="auto">
          <a:xfrm>
            <a:off x="179388" y="44450"/>
            <a:ext cx="86407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bg1"/>
                </a:solidFill>
              </a:rPr>
              <a:t>EUA (2008):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</a:rPr>
              <a:t>Comitê de Saúde e Política Pública do American </a:t>
            </a:r>
            <a:r>
              <a:rPr lang="pt-BR" altLang="pt-BR" sz="2800" dirty="0" err="1">
                <a:solidFill>
                  <a:schemeClr val="bg1"/>
                </a:solidFill>
              </a:rPr>
              <a:t>College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of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Physicians</a:t>
            </a:r>
            <a:r>
              <a:rPr lang="pt-BR" altLang="pt-BR" sz="2800" dirty="0">
                <a:solidFill>
                  <a:schemeClr val="bg1"/>
                </a:solidFill>
              </a:rPr>
              <a:t> (ACP):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700" i="1" dirty="0">
                <a:solidFill>
                  <a:schemeClr val="bg1"/>
                </a:solidFill>
              </a:rPr>
              <a:t>“A ciência sobre a maconha medicinal não deveria ser obscurecida ou prejudicada pelo debate acerca da legalização da maconha para uso generalizado. </a:t>
            </a:r>
            <a:r>
              <a:rPr lang="pt-BR" altLang="pt-BR" sz="2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 dão apoio não apenas para o uso da maconha medicinal em certas condições, mas também sugerem várias indicações para os </a:t>
            </a:r>
            <a:r>
              <a:rPr lang="pt-BR" altLang="pt-BR" sz="27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canabinóides</a:t>
            </a:r>
            <a:r>
              <a:rPr lang="pt-BR" altLang="pt-BR" sz="2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altLang="pt-BR" sz="2700" i="1" dirty="0">
                <a:solidFill>
                  <a:schemeClr val="bg1"/>
                </a:solidFill>
              </a:rPr>
              <a:t>Pesquisa adicional é necessária para aprofundar o conhecimento do valor terapêutico dos </a:t>
            </a:r>
            <a:r>
              <a:rPr lang="pt-BR" altLang="pt-BR" sz="2700" i="1" dirty="0" err="1">
                <a:solidFill>
                  <a:schemeClr val="bg1"/>
                </a:solidFill>
              </a:rPr>
              <a:t>canabinóides</a:t>
            </a:r>
            <a:r>
              <a:rPr lang="pt-BR" altLang="pt-BR" sz="2700" i="1" dirty="0">
                <a:solidFill>
                  <a:schemeClr val="bg1"/>
                </a:solidFill>
              </a:rPr>
              <a:t> e para determinar a via ótima de administração.” </a:t>
            </a:r>
          </a:p>
        </p:txBody>
      </p:sp>
      <p:sp>
        <p:nvSpPr>
          <p:cNvPr id="43011" name="CaixaDeTexto 2"/>
          <p:cNvSpPr txBox="1">
            <a:spLocks noChangeArrowheads="1"/>
          </p:cNvSpPr>
          <p:nvPr/>
        </p:nvSpPr>
        <p:spPr bwMode="auto">
          <a:xfrm>
            <a:off x="179388" y="5589588"/>
            <a:ext cx="8785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</a:rPr>
              <a:t>Fonte:  </a:t>
            </a:r>
            <a:r>
              <a:rPr lang="pt-BR" altLang="pt-BR" sz="1600" dirty="0">
                <a:solidFill>
                  <a:schemeClr val="bg1"/>
                </a:solidFill>
              </a:rPr>
              <a:t>American </a:t>
            </a:r>
            <a:r>
              <a:rPr lang="pt-BR" altLang="pt-BR" sz="1600" dirty="0" err="1">
                <a:solidFill>
                  <a:schemeClr val="bg1"/>
                </a:solidFill>
              </a:rPr>
              <a:t>College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of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Physicians</a:t>
            </a:r>
            <a:r>
              <a:rPr lang="pt-BR" altLang="pt-BR" sz="1600" dirty="0">
                <a:solidFill>
                  <a:schemeClr val="bg1"/>
                </a:solidFill>
              </a:rPr>
              <a:t> (USA). </a:t>
            </a:r>
            <a:r>
              <a:rPr lang="pt-BR" altLang="pt-BR" sz="1600" dirty="0" err="1">
                <a:solidFill>
                  <a:schemeClr val="bg1"/>
                </a:solidFill>
              </a:rPr>
              <a:t>Supporting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Research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into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the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Therapeutic</a:t>
            </a:r>
            <a:r>
              <a:rPr lang="pt-BR" altLang="pt-BR" sz="1600" dirty="0">
                <a:solidFill>
                  <a:schemeClr val="bg1"/>
                </a:solidFill>
              </a:rPr>
              <a:t> Role </a:t>
            </a:r>
            <a:r>
              <a:rPr lang="pt-BR" altLang="pt-BR" sz="1600" dirty="0" err="1">
                <a:solidFill>
                  <a:schemeClr val="bg1"/>
                </a:solidFill>
              </a:rPr>
              <a:t>of</a:t>
            </a:r>
            <a:r>
              <a:rPr lang="pt-BR" altLang="pt-BR" sz="1600" dirty="0">
                <a:solidFill>
                  <a:schemeClr val="bg1"/>
                </a:solidFill>
              </a:rPr>
              <a:t> Marijuana. Philadelphia: American </a:t>
            </a:r>
            <a:r>
              <a:rPr lang="pt-BR" altLang="pt-BR" sz="1600" dirty="0" err="1">
                <a:solidFill>
                  <a:schemeClr val="bg1"/>
                </a:solidFill>
              </a:rPr>
              <a:t>College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of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Physicians</a:t>
            </a:r>
            <a:r>
              <a:rPr lang="pt-BR" altLang="pt-BR" sz="1600" dirty="0">
                <a:solidFill>
                  <a:schemeClr val="bg1"/>
                </a:solidFill>
              </a:rPr>
              <a:t>; 2008: Position </a:t>
            </a:r>
            <a:r>
              <a:rPr lang="pt-BR" altLang="pt-BR" sz="1600" dirty="0" err="1">
                <a:solidFill>
                  <a:schemeClr val="bg1"/>
                </a:solidFill>
              </a:rPr>
              <a:t>Paper</a:t>
            </a:r>
            <a:r>
              <a:rPr lang="pt-BR" altLang="pt-BR" sz="1600" dirty="0">
                <a:solidFill>
                  <a:schemeClr val="bg1"/>
                </a:solidFill>
              </a:rPr>
              <a:t>. (disponível em: American </a:t>
            </a:r>
            <a:r>
              <a:rPr lang="pt-BR" altLang="pt-BR" sz="1600" dirty="0" err="1">
                <a:solidFill>
                  <a:schemeClr val="bg1"/>
                </a:solidFill>
              </a:rPr>
              <a:t>College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of</a:t>
            </a:r>
            <a:r>
              <a:rPr lang="pt-BR" altLang="pt-BR" sz="1600" dirty="0">
                <a:solidFill>
                  <a:schemeClr val="bg1"/>
                </a:solidFill>
              </a:rPr>
              <a:t> </a:t>
            </a:r>
            <a:r>
              <a:rPr lang="pt-BR" altLang="pt-BR" sz="1600" dirty="0" err="1">
                <a:solidFill>
                  <a:schemeClr val="bg1"/>
                </a:solidFill>
              </a:rPr>
              <a:t>Physicians</a:t>
            </a:r>
            <a:r>
              <a:rPr lang="pt-BR" altLang="pt-BR" sz="1600" dirty="0">
                <a:solidFill>
                  <a:schemeClr val="bg1"/>
                </a:solidFill>
              </a:rPr>
              <a:t>, 190 N. Independence </a:t>
            </a:r>
            <a:r>
              <a:rPr lang="pt-BR" altLang="pt-BR" sz="1600" dirty="0" err="1">
                <a:solidFill>
                  <a:schemeClr val="bg1"/>
                </a:solidFill>
              </a:rPr>
              <a:t>Mall</a:t>
            </a:r>
            <a:r>
              <a:rPr lang="pt-BR" altLang="pt-BR" sz="1600" dirty="0">
                <a:solidFill>
                  <a:schemeClr val="bg1"/>
                </a:solidFill>
              </a:rPr>
              <a:t> West, Philadelphia, PA 19106). Disponível em: </a:t>
            </a:r>
            <a:r>
              <a:rPr lang="pt-BR" altLang="pt-BR" sz="1600" dirty="0">
                <a:solidFill>
                  <a:schemeClr val="accent6">
                    <a:lumMod val="75000"/>
                  </a:schemeClr>
                </a:solidFill>
              </a:rPr>
              <a:t>http://www.acponline.org/advocacy/where_we_stand/pther_issues/medmarijuana.pdf</a:t>
            </a:r>
            <a:r>
              <a:rPr lang="pt-BR" altLang="pt-BR" sz="1600" dirty="0">
                <a:solidFill>
                  <a:schemeClr val="bg1"/>
                </a:solidFill>
              </a:rPr>
              <a:t>. Acessado e: 25 de janeiro de 2011. </a:t>
            </a:r>
          </a:p>
        </p:txBody>
      </p:sp>
      <p:sp>
        <p:nvSpPr>
          <p:cNvPr id="43012" name="Line 69"/>
          <p:cNvSpPr>
            <a:spLocks noChangeShapeType="1"/>
          </p:cNvSpPr>
          <p:nvPr/>
        </p:nvSpPr>
        <p:spPr bwMode="auto">
          <a:xfrm>
            <a:off x="157163" y="-6350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3013" name="Line 69"/>
          <p:cNvSpPr>
            <a:spLocks noChangeShapeType="1"/>
          </p:cNvSpPr>
          <p:nvPr/>
        </p:nvSpPr>
        <p:spPr bwMode="auto">
          <a:xfrm>
            <a:off x="179388" y="5546725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9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/>
          <p:cNvSpPr txBox="1">
            <a:spLocks noChangeArrowheads="1"/>
          </p:cNvSpPr>
          <p:nvPr/>
        </p:nvSpPr>
        <p:spPr bwMode="auto">
          <a:xfrm>
            <a:off x="539750" y="47625"/>
            <a:ext cx="8208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</a:rPr>
              <a:t>Relatório da AMA – 2009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</a:rPr>
              <a:t> (</a:t>
            </a:r>
            <a:r>
              <a:rPr lang="pt-BR" altLang="pt-BR" sz="1800" dirty="0">
                <a:solidFill>
                  <a:schemeClr val="accent6">
                    <a:lumMod val="75000"/>
                  </a:schemeClr>
                </a:solidFill>
              </a:rPr>
              <a:t>http://www.ama-assn.org/ama1/pub/upload/mm/443/csaph-report3-i09.pdf</a:t>
            </a:r>
            <a:r>
              <a:rPr lang="pt-BR" altLang="pt-BR" sz="18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44035" name="CaixaDeTexto 4"/>
          <p:cNvSpPr txBox="1">
            <a:spLocks noChangeArrowheads="1"/>
          </p:cNvSpPr>
          <p:nvPr/>
        </p:nvSpPr>
        <p:spPr bwMode="auto">
          <a:xfrm>
            <a:off x="755650" y="1412875"/>
            <a:ext cx="74882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i="1" dirty="0">
                <a:solidFill>
                  <a:schemeClr val="bg1"/>
                </a:solidFill>
              </a:rPr>
              <a:t>“</a:t>
            </a:r>
            <a:r>
              <a:rPr lang="pt-BR" altLang="pt-BR" sz="3600" i="1" dirty="0" err="1">
                <a:solidFill>
                  <a:schemeClr val="bg1"/>
                </a:solidFill>
              </a:rPr>
              <a:t>even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if</a:t>
            </a:r>
            <a:r>
              <a:rPr lang="pt-BR" altLang="pt-BR" sz="3600" i="1" dirty="0">
                <a:solidFill>
                  <a:schemeClr val="bg1"/>
                </a:solidFill>
              </a:rPr>
              <a:t> marijuana </a:t>
            </a:r>
            <a:r>
              <a:rPr lang="pt-BR" altLang="pt-BR" sz="3600" i="1" dirty="0" err="1">
                <a:solidFill>
                  <a:schemeClr val="bg1"/>
                </a:solidFill>
              </a:rPr>
              <a:t>is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prone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to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nonmedical</a:t>
            </a:r>
            <a:r>
              <a:rPr lang="pt-BR" altLang="pt-BR" sz="3600" i="1" dirty="0">
                <a:solidFill>
                  <a:schemeClr val="bg1"/>
                </a:solidFill>
              </a:rPr>
              <a:t> use, </a:t>
            </a:r>
            <a:r>
              <a:rPr lang="pt-BR" altLang="pt-BR" sz="3600" i="1" dirty="0" err="1">
                <a:solidFill>
                  <a:schemeClr val="bg1"/>
                </a:solidFill>
              </a:rPr>
              <a:t>that</a:t>
            </a:r>
            <a:r>
              <a:rPr lang="pt-BR" altLang="pt-BR" sz="3600" i="1" dirty="0">
                <a:solidFill>
                  <a:schemeClr val="bg1"/>
                </a:solidFill>
              </a:rPr>
              <a:t> does </a:t>
            </a:r>
            <a:r>
              <a:rPr lang="pt-BR" altLang="pt-BR" sz="3600" i="1" dirty="0" err="1">
                <a:solidFill>
                  <a:schemeClr val="bg1"/>
                </a:solidFill>
              </a:rPr>
              <a:t>not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obviate</a:t>
            </a:r>
            <a:r>
              <a:rPr lang="pt-BR" altLang="pt-BR" sz="3600" i="1" dirty="0">
                <a:solidFill>
                  <a:schemeClr val="bg1"/>
                </a:solidFill>
              </a:rPr>
              <a:t> its </a:t>
            </a:r>
            <a:r>
              <a:rPr lang="pt-BR" altLang="pt-BR" sz="3600" i="1" dirty="0" err="1">
                <a:solidFill>
                  <a:schemeClr val="bg1"/>
                </a:solidFill>
              </a:rPr>
              <a:t>potential</a:t>
            </a:r>
            <a:r>
              <a:rPr lang="pt-BR" altLang="pt-BR" sz="3600" i="1" dirty="0">
                <a:solidFill>
                  <a:schemeClr val="bg1"/>
                </a:solidFill>
              </a:rPr>
              <a:t> for medical </a:t>
            </a:r>
            <a:r>
              <a:rPr lang="pt-BR" altLang="pt-BR" sz="3600" i="1" dirty="0" err="1">
                <a:solidFill>
                  <a:schemeClr val="bg1"/>
                </a:solidFill>
              </a:rPr>
              <a:t>product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development</a:t>
            </a:r>
            <a:r>
              <a:rPr lang="pt-BR" altLang="pt-BR" sz="3600" i="1" dirty="0">
                <a:solidFill>
                  <a:schemeClr val="bg1"/>
                </a:solidFill>
              </a:rPr>
              <a:t>. In </a:t>
            </a:r>
            <a:r>
              <a:rPr lang="pt-BR" altLang="pt-BR" sz="3600" i="1" dirty="0" err="1">
                <a:solidFill>
                  <a:schemeClr val="bg1"/>
                </a:solidFill>
              </a:rPr>
              <a:t>fact</a:t>
            </a:r>
            <a:r>
              <a:rPr lang="pt-BR" altLang="pt-BR" sz="3600" i="1" dirty="0">
                <a:solidFill>
                  <a:schemeClr val="bg1"/>
                </a:solidFill>
              </a:rPr>
              <a:t>, </a:t>
            </a:r>
            <a:r>
              <a:rPr lang="pt-BR" altLang="pt-BR" sz="3600" i="1" dirty="0" err="1">
                <a:solidFill>
                  <a:schemeClr val="bg1"/>
                </a:solidFill>
              </a:rPr>
              <a:t>many</a:t>
            </a:r>
            <a:r>
              <a:rPr lang="pt-BR" altLang="pt-BR" sz="3600" i="1" dirty="0">
                <a:solidFill>
                  <a:schemeClr val="bg1"/>
                </a:solidFill>
              </a:rPr>
              <a:t> “legal” </a:t>
            </a:r>
            <a:r>
              <a:rPr lang="pt-BR" altLang="pt-BR" sz="3600" i="1" dirty="0" err="1">
                <a:solidFill>
                  <a:schemeClr val="bg1"/>
                </a:solidFill>
              </a:rPr>
              <a:t>pharmaceutical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products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that</a:t>
            </a:r>
            <a:r>
              <a:rPr lang="pt-BR" altLang="pt-BR" sz="3600" i="1" dirty="0">
                <a:solidFill>
                  <a:schemeClr val="bg1"/>
                </a:solidFill>
              </a:rPr>
              <a:t> are </a:t>
            </a:r>
            <a:r>
              <a:rPr lang="pt-BR" altLang="pt-BR" sz="3600" i="1" dirty="0" err="1">
                <a:solidFill>
                  <a:schemeClr val="bg1"/>
                </a:solidFill>
              </a:rPr>
              <a:t>used</a:t>
            </a:r>
            <a:r>
              <a:rPr lang="pt-BR" altLang="pt-BR" sz="3600" i="1" dirty="0">
                <a:solidFill>
                  <a:schemeClr val="bg1"/>
                </a:solidFill>
              </a:rPr>
              <a:t> for </a:t>
            </a:r>
            <a:r>
              <a:rPr lang="pt-BR" altLang="pt-BR" sz="3600" i="1" dirty="0" err="1">
                <a:solidFill>
                  <a:schemeClr val="bg1"/>
                </a:solidFill>
              </a:rPr>
              <a:t>pain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relief</a:t>
            </a:r>
            <a:r>
              <a:rPr lang="pt-BR" altLang="pt-BR" sz="3600" i="1" dirty="0">
                <a:solidFill>
                  <a:schemeClr val="bg1"/>
                </a:solidFill>
              </a:rPr>
              <a:t>, </a:t>
            </a:r>
            <a:r>
              <a:rPr lang="pt-BR" altLang="pt-BR" sz="3600" i="1" dirty="0" err="1">
                <a:solidFill>
                  <a:schemeClr val="bg1"/>
                </a:solidFill>
              </a:rPr>
              <a:t>palliation</a:t>
            </a:r>
            <a:r>
              <a:rPr lang="pt-BR" altLang="pt-BR" sz="3600" i="1" dirty="0">
                <a:solidFill>
                  <a:schemeClr val="bg1"/>
                </a:solidFill>
              </a:rPr>
              <a:t>, </a:t>
            </a:r>
            <a:r>
              <a:rPr lang="pt-BR" altLang="pt-BR" sz="3600" i="1" dirty="0" err="1">
                <a:solidFill>
                  <a:schemeClr val="bg1"/>
                </a:solidFill>
              </a:rPr>
              <a:t>and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sleep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induction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have</a:t>
            </a:r>
            <a:r>
              <a:rPr lang="pt-BR" altLang="pt-BR" sz="3600" i="1" dirty="0">
                <a:solidFill>
                  <a:schemeClr val="bg1"/>
                </a:solidFill>
              </a:rPr>
              <a:t> more </a:t>
            </a:r>
            <a:r>
              <a:rPr lang="pt-BR" altLang="pt-BR" sz="3600" i="1" dirty="0" err="1">
                <a:solidFill>
                  <a:schemeClr val="bg1"/>
                </a:solidFill>
              </a:rPr>
              <a:t>serious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acute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toxicities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than</a:t>
            </a:r>
            <a:r>
              <a:rPr lang="pt-BR" altLang="pt-BR" sz="3600" i="1" dirty="0">
                <a:solidFill>
                  <a:schemeClr val="bg1"/>
                </a:solidFill>
              </a:rPr>
              <a:t> marijuana, </a:t>
            </a:r>
            <a:r>
              <a:rPr lang="pt-BR" altLang="pt-BR" sz="3600" i="1" dirty="0" err="1">
                <a:solidFill>
                  <a:schemeClr val="bg1"/>
                </a:solidFill>
              </a:rPr>
              <a:t>including</a:t>
            </a:r>
            <a:r>
              <a:rPr lang="pt-BR" altLang="pt-BR" sz="3600" i="1" dirty="0">
                <a:solidFill>
                  <a:schemeClr val="bg1"/>
                </a:solidFill>
              </a:rPr>
              <a:t> </a:t>
            </a:r>
            <a:r>
              <a:rPr lang="pt-BR" altLang="pt-BR" sz="3600" i="1" dirty="0" err="1">
                <a:solidFill>
                  <a:schemeClr val="bg1"/>
                </a:solidFill>
              </a:rPr>
              <a:t>death</a:t>
            </a:r>
            <a:r>
              <a:rPr lang="pt-BR" altLang="pt-BR" sz="3600" i="1" dirty="0">
                <a:solidFill>
                  <a:schemeClr val="bg1"/>
                </a:solidFill>
              </a:rPr>
              <a:t>”. </a:t>
            </a:r>
            <a:r>
              <a:rPr lang="pt-BR" altLang="pt-BR" sz="3600" i="1" baseline="30000" dirty="0">
                <a:solidFill>
                  <a:schemeClr val="bg1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2803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46075" y="117475"/>
            <a:ext cx="8424863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Israel (2010): </a:t>
            </a:r>
            <a:endParaRPr lang="pt-BR" altLang="pt-BR" sz="16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 Comitê do </a:t>
            </a: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Ministério da Saúde de Israel </a:t>
            </a:r>
            <a:r>
              <a:rPr lang="pt-BR" altLang="pt-B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recomendou:</a:t>
            </a:r>
            <a:endParaRPr lang="pt-BR" altLang="pt-BR" sz="16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pt-BR" altLang="pt-BR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 maconha medicinal deve ser incluída como uma das medicações oferecidas pelo </a:t>
            </a:r>
            <a:r>
              <a:rPr lang="pt-BR" altLang="pt-B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programa nacional de saúde e mais médicos devem ser autorizados a prescrevê-la, recomenda o Comitê do Ministério da Saúde. </a:t>
            </a:r>
            <a:r>
              <a:rPr lang="pt-BR" altLang="pt-BR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Com as novas recomendações do comitê, o ministério estima que o número de pacientes com prescrição de maconha medicinal chegará a 40.000.” </a:t>
            </a:r>
            <a:endParaRPr lang="pt-BR" altLang="pt-BR" sz="4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59" name="CaixaDeTexto 2"/>
          <p:cNvSpPr txBox="1">
            <a:spLocks noChangeArrowheads="1"/>
          </p:cNvSpPr>
          <p:nvPr/>
        </p:nvSpPr>
        <p:spPr bwMode="auto">
          <a:xfrm>
            <a:off x="323850" y="5805488"/>
            <a:ext cx="8569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>
                <a:solidFill>
                  <a:schemeClr val="bg1"/>
                </a:solidFill>
              </a:rPr>
              <a:t>Fonte: </a:t>
            </a:r>
            <a:r>
              <a:rPr lang="en-US" altLang="pt-BR" sz="1800" dirty="0">
                <a:solidFill>
                  <a:schemeClr val="bg1"/>
                </a:solidFill>
              </a:rPr>
              <a:t>Even D. </a:t>
            </a:r>
            <a:r>
              <a:rPr lang="en-US" altLang="pt-BR" sz="1800" dirty="0" err="1">
                <a:solidFill>
                  <a:schemeClr val="bg1"/>
                </a:solidFill>
              </a:rPr>
              <a:t>Haaretz</a:t>
            </a:r>
            <a:r>
              <a:rPr lang="en-US" altLang="pt-BR" sz="1800" dirty="0">
                <a:solidFill>
                  <a:schemeClr val="bg1"/>
                </a:solidFill>
              </a:rPr>
              <a:t> Newspaper in Israel. Government may cover cost of medicinal marijuana. </a:t>
            </a:r>
            <a:r>
              <a:rPr lang="pt-BR" altLang="pt-BR" sz="1800" dirty="0">
                <a:solidFill>
                  <a:schemeClr val="bg1"/>
                </a:solidFill>
              </a:rPr>
              <a:t>Disponível em: </a:t>
            </a:r>
            <a:r>
              <a:rPr lang="pt-BR" altLang="pt-BR" sz="1800" dirty="0">
                <a:solidFill>
                  <a:schemeClr val="accent6">
                    <a:lumMod val="75000"/>
                  </a:schemeClr>
                </a:solidFill>
              </a:rPr>
              <a:t>http://</a:t>
            </a:r>
            <a:r>
              <a:rPr lang="pt-BR" altLang="pt-BR" sz="1800" dirty="0" smtClean="0">
                <a:solidFill>
                  <a:schemeClr val="accent6">
                    <a:lumMod val="75000"/>
                  </a:schemeClr>
                </a:solidFill>
              </a:rPr>
              <a:t>www.haaretz.com/news/national/government-may-cover-cost-of-medicinal-marijuana-1.322739</a:t>
            </a:r>
            <a:r>
              <a:rPr lang="pt-BR" altLang="pt-BR" sz="1800" dirty="0" smtClean="0">
                <a:solidFill>
                  <a:schemeClr val="bg1"/>
                </a:solidFill>
              </a:rPr>
              <a:t>. </a:t>
            </a:r>
            <a:r>
              <a:rPr lang="pt-BR" altLang="pt-BR" sz="1800" dirty="0">
                <a:solidFill>
                  <a:schemeClr val="bg1"/>
                </a:solidFill>
              </a:rPr>
              <a:t>Acessado em: 25 de janeiro de 2011.</a:t>
            </a:r>
          </a:p>
        </p:txBody>
      </p:sp>
      <p:sp>
        <p:nvSpPr>
          <p:cNvPr id="45060" name="Line 69"/>
          <p:cNvSpPr>
            <a:spLocks noChangeShapeType="1"/>
          </p:cNvSpPr>
          <p:nvPr/>
        </p:nvSpPr>
        <p:spPr bwMode="auto">
          <a:xfrm>
            <a:off x="157163" y="55563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5061" name="Line 69"/>
          <p:cNvSpPr>
            <a:spLocks noChangeShapeType="1"/>
          </p:cNvSpPr>
          <p:nvPr/>
        </p:nvSpPr>
        <p:spPr bwMode="auto">
          <a:xfrm>
            <a:off x="179388" y="5735638"/>
            <a:ext cx="88201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395288" y="2924944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95288" y="6597352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95536" y="2985914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pt-BR" sz="1600" b="1" dirty="0" smtClean="0">
                <a:latin typeface="Times New Roman" pitchFamily="18" charset="0"/>
              </a:rPr>
              <a:t>RESOLVE:</a:t>
            </a:r>
          </a:p>
          <a:p>
            <a:pPr algn="just" eaLnBrk="1" hangingPunct="1"/>
            <a:endParaRPr lang="pt-BR" sz="1600" dirty="0" smtClean="0">
              <a:latin typeface="Times New Roman" pitchFamily="18" charset="0"/>
            </a:endParaRPr>
          </a:p>
          <a:p>
            <a:pPr algn="just" eaLnBrk="1" hangingPunct="1"/>
            <a:r>
              <a:rPr lang="pt-BR" sz="1600" b="1" dirty="0" smtClean="0">
                <a:latin typeface="Times New Roman" pitchFamily="18" charset="0"/>
              </a:rPr>
              <a:t>Art. 1º.</a:t>
            </a:r>
            <a:r>
              <a:rPr lang="pt-BR" sz="1600" dirty="0" smtClean="0">
                <a:latin typeface="Times New Roman" pitchFamily="18" charset="0"/>
              </a:rPr>
              <a:t> O </a:t>
            </a:r>
            <a:r>
              <a:rPr lang="pt-BR" sz="1600" dirty="0" err="1" smtClean="0">
                <a:latin typeface="Times New Roman" pitchFamily="18" charset="0"/>
              </a:rPr>
              <a:t>canabidiol</a:t>
            </a:r>
            <a:r>
              <a:rPr lang="pt-BR" sz="1600" dirty="0" smtClean="0">
                <a:latin typeface="Times New Roman" pitchFamily="18" charset="0"/>
              </a:rPr>
              <a:t> poderá ser prescrito pelo médico mediante assentimento do paciente e consentimento livre e esclarecido assinado pelo seu responsável legal, para o tratamento das epilepsias </a:t>
            </a:r>
            <a:r>
              <a:rPr lang="pt-BR" sz="1600" dirty="0" err="1" smtClean="0">
                <a:latin typeface="Times New Roman" pitchFamily="18" charset="0"/>
              </a:rPr>
              <a:t>mioclônicas</a:t>
            </a:r>
            <a:r>
              <a:rPr lang="pt-BR" sz="1600" dirty="0" smtClean="0">
                <a:latin typeface="Times New Roman" pitchFamily="18" charset="0"/>
              </a:rPr>
              <a:t> graves do lactente e da infância refratárias a tratamentos convencionais.</a:t>
            </a:r>
          </a:p>
          <a:p>
            <a:pPr algn="just" eaLnBrk="1" hangingPunct="1"/>
            <a:endParaRPr lang="pt-BR" sz="1600" dirty="0" smtClean="0">
              <a:latin typeface="Times New Roman" pitchFamily="18" charset="0"/>
            </a:endParaRPr>
          </a:p>
          <a:p>
            <a:pPr algn="just" eaLnBrk="1" hangingPunct="1"/>
            <a:r>
              <a:rPr lang="pt-BR" sz="1600" b="1" dirty="0" smtClean="0">
                <a:latin typeface="Times New Roman" pitchFamily="18" charset="0"/>
              </a:rPr>
              <a:t>Art. 2º. </a:t>
            </a:r>
            <a:r>
              <a:rPr lang="pt-BR" sz="1600" dirty="0" smtClean="0">
                <a:latin typeface="Times New Roman" pitchFamily="18" charset="0"/>
              </a:rPr>
              <a:t>A presente Resolução entrará em vigência na data de sua publicação, revogando-se as disposições em contrário.</a:t>
            </a:r>
          </a:p>
          <a:p>
            <a:pPr algn="just" eaLnBrk="1" hangingPunct="1"/>
            <a:endParaRPr lang="pt-BR" sz="1600" dirty="0" smtClean="0">
              <a:latin typeface="Times New Roman" pitchFamily="18" charset="0"/>
            </a:endParaRPr>
          </a:p>
          <a:p>
            <a:pPr algn="just" eaLnBrk="1" hangingPunct="1"/>
            <a:endParaRPr lang="pt-BR" sz="1600" dirty="0" smtClean="0">
              <a:latin typeface="Times New Roman" pitchFamily="18" charset="0"/>
            </a:endParaRPr>
          </a:p>
          <a:p>
            <a:pPr algn="just" eaLnBrk="1" hangingPunct="1"/>
            <a:r>
              <a:rPr lang="pt-BR" sz="1600" dirty="0" smtClean="0">
                <a:latin typeface="Times New Roman" pitchFamily="18" charset="0"/>
              </a:rPr>
              <a:t>São Paulo, 07 de outubro de 2014.</a:t>
            </a:r>
          </a:p>
          <a:p>
            <a:pPr algn="just" eaLnBrk="1" hangingPunct="1"/>
            <a:endParaRPr lang="pt-BR" sz="1600" dirty="0" smtClean="0">
              <a:latin typeface="Times New Roman" pitchFamily="18" charset="0"/>
            </a:endParaRPr>
          </a:p>
          <a:p>
            <a:pPr algn="just" eaLnBrk="1" hangingPunct="1"/>
            <a:r>
              <a:rPr lang="pt-BR" sz="1600" dirty="0" smtClean="0">
                <a:latin typeface="Times New Roman" pitchFamily="18" charset="0"/>
              </a:rPr>
              <a:t>João </a:t>
            </a:r>
            <a:r>
              <a:rPr lang="pt-BR" sz="1600" dirty="0" err="1" smtClean="0">
                <a:latin typeface="Times New Roman" pitchFamily="18" charset="0"/>
              </a:rPr>
              <a:t>Ladislau</a:t>
            </a:r>
            <a:r>
              <a:rPr lang="pt-BR" sz="1600" dirty="0" smtClean="0">
                <a:latin typeface="Times New Roman" pitchFamily="18" charset="0"/>
              </a:rPr>
              <a:t> Rosa</a:t>
            </a:r>
          </a:p>
          <a:p>
            <a:pPr algn="just" eaLnBrk="1" hangingPunct="1"/>
            <a:r>
              <a:rPr lang="pt-BR" sz="1600" dirty="0" smtClean="0">
                <a:latin typeface="Times New Roman" pitchFamily="18" charset="0"/>
              </a:rPr>
              <a:t>Presidente do </a:t>
            </a:r>
            <a:r>
              <a:rPr lang="pt-BR" sz="1600" dirty="0" err="1" smtClean="0">
                <a:latin typeface="Times New Roman" pitchFamily="18" charset="0"/>
              </a:rPr>
              <a:t>CREMESP</a:t>
            </a:r>
            <a:endParaRPr lang="pt-BR" sz="1600" dirty="0" smtClean="0">
              <a:latin typeface="Times New Roman" pitchFamily="18" charset="0"/>
            </a:endParaRPr>
          </a:p>
        </p:txBody>
      </p:sp>
      <p:pic>
        <p:nvPicPr>
          <p:cNvPr id="8" name="Imagem 7" descr="logo-cremesp.jpg"/>
          <p:cNvPicPr>
            <a:picLocks noChangeAspect="1"/>
          </p:cNvPicPr>
          <p:nvPr/>
        </p:nvPicPr>
        <p:blipFill>
          <a:blip r:embed="rId2" cstate="print"/>
          <a:srcRect t="31984" b="31322"/>
          <a:stretch>
            <a:fillRect/>
          </a:stretch>
        </p:blipFill>
        <p:spPr>
          <a:xfrm>
            <a:off x="2555776" y="116632"/>
            <a:ext cx="3429000" cy="908720"/>
          </a:xfrm>
          <a:prstGeom prst="rect">
            <a:avLst/>
          </a:prstGeom>
        </p:spPr>
      </p:pic>
      <p:pic>
        <p:nvPicPr>
          <p:cNvPr id="9" name="Imagem 8" descr="brasao-brasil-280x300.g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40152" y="214357"/>
            <a:ext cx="648072" cy="69436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10434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RESOLUÇÃO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CREMESP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Nº 268, 07 de outubro de 2014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1703710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Regulamenta o uso do </a:t>
            </a:r>
            <a:r>
              <a:rPr lang="pt-BR" sz="1600" i="1" dirty="0" err="1" smtClean="0">
                <a:latin typeface="Times New Roman" pitchFamily="18" charset="0"/>
                <a:cs typeface="Times New Roman" pitchFamily="18" charset="0"/>
              </a:rPr>
              <a:t>canabidiol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 nas epilepsias </a:t>
            </a:r>
            <a:r>
              <a:rPr lang="pt-BR" sz="1600" i="1" dirty="0" err="1" smtClean="0">
                <a:latin typeface="Times New Roman" pitchFamily="18" charset="0"/>
                <a:cs typeface="Times New Roman" pitchFamily="18" charset="0"/>
              </a:rPr>
              <a:t>mioclônicas</a:t>
            </a:r>
            <a:r>
              <a:rPr lang="pt-BR" sz="1600" i="1" dirty="0" smtClean="0">
                <a:latin typeface="Times New Roman" pitchFamily="18" charset="0"/>
                <a:cs typeface="Times New Roman" pitchFamily="18" charset="0"/>
              </a:rPr>
              <a:t> graves do lactente e da infância, refratárias a tratamentos convencionais já registrados na ANVISA.</a:t>
            </a:r>
            <a:endParaRPr lang="pt-BR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684213" y="1557338"/>
            <a:ext cx="7848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>
                <a:solidFill>
                  <a:schemeClr val="bg1"/>
                </a:solidFill>
              </a:rPr>
              <a:t>Deixando claro: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4400" dirty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 err="1">
                <a:solidFill>
                  <a:schemeClr val="bg1"/>
                </a:solidFill>
              </a:rPr>
              <a:t>Cannabis</a:t>
            </a:r>
            <a:r>
              <a:rPr lang="pt-BR" altLang="pt-BR" sz="4400" dirty="0">
                <a:solidFill>
                  <a:schemeClr val="bg1"/>
                </a:solidFill>
              </a:rPr>
              <a:t> Medicinal nada tem a ver com o uso </a:t>
            </a:r>
            <a:r>
              <a:rPr lang="pt-BR" altLang="pt-BR" sz="4400" dirty="0" err="1">
                <a:solidFill>
                  <a:schemeClr val="bg1"/>
                </a:solidFill>
              </a:rPr>
              <a:t>hedonístico</a:t>
            </a:r>
            <a:r>
              <a:rPr lang="pt-BR" altLang="pt-BR" sz="4400" dirty="0">
                <a:solidFill>
                  <a:schemeClr val="bg1"/>
                </a:solidFill>
              </a:rPr>
              <a:t> ou recreativo (legalização).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468313" y="628650"/>
            <a:ext cx="842486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68313" y="6096000"/>
            <a:ext cx="842486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  <a:noFill/>
          <a:ln>
            <a:noFill/>
          </a:ln>
        </p:spPr>
        <p:style>
          <a:lnRef idx="2">
            <a:schemeClr val="accent1"/>
          </a:lnRef>
          <a:fillRef idx="1001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4000" i="1" dirty="0" smtClean="0">
                <a:solidFill>
                  <a:srgbClr val="FFC000"/>
                </a:solidFill>
              </a:rPr>
              <a:t>O que quis dizer </a:t>
            </a:r>
            <a:r>
              <a:rPr lang="pt-BR" sz="4000" i="1" dirty="0" err="1" smtClean="0">
                <a:solidFill>
                  <a:srgbClr val="FFC000"/>
                </a:solidFill>
              </a:rPr>
              <a:t>Shen</a:t>
            </a:r>
            <a:r>
              <a:rPr lang="pt-BR" sz="4000" i="1" dirty="0" smtClean="0">
                <a:solidFill>
                  <a:srgbClr val="FFC000"/>
                </a:solidFill>
              </a:rPr>
              <a:t> </a:t>
            </a:r>
            <a:r>
              <a:rPr lang="pt-BR" sz="4000" i="1" dirty="0" err="1" smtClean="0">
                <a:solidFill>
                  <a:srgbClr val="FFC000"/>
                </a:solidFill>
              </a:rPr>
              <a:t>Nung</a:t>
            </a:r>
            <a:r>
              <a:rPr lang="pt-BR" sz="4000" i="1" dirty="0" smtClean="0">
                <a:solidFill>
                  <a:srgbClr val="FFC000"/>
                </a:solidFill>
              </a:rPr>
              <a:t>*  há 5000 anos atrás?</a:t>
            </a:r>
            <a:endParaRPr lang="pt-BR" sz="4000" i="1" dirty="0">
              <a:solidFill>
                <a:srgbClr val="FFC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3688" y="1544216"/>
            <a:ext cx="518457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Maconha</a:t>
            </a:r>
          </a:p>
          <a:p>
            <a:pPr marL="342900" indent="-342900">
              <a:buAutoNum type="arabicParenR"/>
            </a:pPr>
            <a:r>
              <a:rPr lang="pt-BR" sz="2000" dirty="0" smtClean="0">
                <a:solidFill>
                  <a:schemeClr val="tx1"/>
                </a:solidFill>
              </a:rPr>
              <a:t>Liberadoras dos Pecados (</a:t>
            </a:r>
            <a:r>
              <a:rPr lang="pt-BR" sz="2000" dirty="0" err="1" smtClean="0">
                <a:solidFill>
                  <a:schemeClr val="tx1"/>
                </a:solidFill>
              </a:rPr>
              <a:t>Liberator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of</a:t>
            </a:r>
            <a:r>
              <a:rPr lang="pt-BR" sz="2000" dirty="0" smtClean="0">
                <a:solidFill>
                  <a:schemeClr val="tx1"/>
                </a:solidFill>
              </a:rPr>
              <a:t> sins)</a:t>
            </a:r>
          </a:p>
          <a:p>
            <a:pPr marL="342900" indent="-342900">
              <a:buAutoNum type="arabicParenR"/>
            </a:pPr>
            <a:r>
              <a:rPr lang="pt-BR" sz="2000" dirty="0" smtClean="0">
                <a:solidFill>
                  <a:schemeClr val="tx1"/>
                </a:solidFill>
              </a:rPr>
              <a:t>Doadoras de deleite (</a:t>
            </a:r>
            <a:r>
              <a:rPr lang="pt-BR" sz="2000" dirty="0" err="1" smtClean="0">
                <a:solidFill>
                  <a:schemeClr val="tx1"/>
                </a:solidFill>
              </a:rPr>
              <a:t>Delight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giver</a:t>
            </a:r>
            <a:r>
              <a:rPr lang="pt-BR" sz="2000" dirty="0" smtClean="0">
                <a:solidFill>
                  <a:schemeClr val="tx1"/>
                </a:solidFill>
              </a:rPr>
              <a:t>)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3558495"/>
            <a:ext cx="3888432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opinião:</a:t>
            </a:r>
          </a:p>
          <a:p>
            <a:pPr marL="342900" indent="-342900" algn="just">
              <a:buAutoNum type="arabicParenR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Minimizar os pecados,</a:t>
            </a:r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desonestidade, irresponsabilidade,</a:t>
            </a:r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etc., etc.)</a:t>
            </a:r>
          </a:p>
          <a:p>
            <a:pPr algn="just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pt-B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“Liberou total”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perda de moral</a:t>
            </a:r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dos bons costumes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11960" y="3558495"/>
            <a:ext cx="4752528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opinião:</a:t>
            </a:r>
          </a:p>
          <a:p>
            <a:pPr marL="342900" indent="-342900" algn="just">
              <a:buAutoNum type="arabicParenR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Alivia os nossos sentimentos de culpa</a:t>
            </a:r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geral: e o peso na consciência pelo não cumprimento de nossos deveres.</a:t>
            </a:r>
          </a:p>
          <a:p>
            <a:pPr algn="just"/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Melhora qualidade de vida; mais euforia; mais pensamentos agradáveis.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648191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Em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Snyder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Marihuana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Oxford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Press. London, 1971.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699792" y="2636912"/>
            <a:ext cx="1512168" cy="882094"/>
          </a:xfrm>
          <a:prstGeom prst="straightConnector1">
            <a:avLst/>
          </a:prstGeom>
          <a:ln w="889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4572000" y="2654910"/>
            <a:ext cx="1548172" cy="864096"/>
          </a:xfrm>
          <a:prstGeom prst="straightConnector1">
            <a:avLst/>
          </a:prstGeom>
          <a:ln w="889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779912" y="29249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smtClean="0">
                <a:solidFill>
                  <a:schemeClr val="bg1"/>
                </a:solidFill>
              </a:rPr>
              <a:t>Sec. XXI</a:t>
            </a:r>
            <a:endParaRPr lang="pt-BR" sz="2000" b="1" i="1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3850" y="115888"/>
            <a:ext cx="84978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2800" i="1">
                <a:solidFill>
                  <a:srgbClr val="FFFF00"/>
                </a:solidFill>
                <a:latin typeface="Times New Roman" pitchFamily="18" charset="0"/>
              </a:rPr>
              <a:t>Editorial: </a:t>
            </a:r>
            <a:r>
              <a:rPr lang="pt-BR" altLang="pt-BR" sz="2800" b="1">
                <a:solidFill>
                  <a:srgbClr val="FFFF00"/>
                </a:solidFill>
                <a:latin typeface="Times New Roman" pitchFamily="18" charset="0"/>
              </a:rPr>
              <a:t>A Dupla Penalização do Usuário de Drogas ou Duas Vezes Vítima </a:t>
            </a:r>
            <a:r>
              <a:rPr lang="pt-BR" altLang="pt-BR" sz="2800" i="1">
                <a:solidFill>
                  <a:srgbClr val="FFFF00"/>
                </a:solidFill>
                <a:latin typeface="Times New Roman" pitchFamily="18" charset="0"/>
              </a:rPr>
              <a:t>– Revista ABP-APAL, vol. 8, nº 1, 1987.</a:t>
            </a:r>
            <a:endParaRPr lang="pt-BR" altLang="pt-BR" sz="280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95288" y="1484313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95288" y="6669088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6875" y="1558925"/>
            <a:ext cx="835183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3200" i="1" dirty="0">
                <a:solidFill>
                  <a:srgbClr val="FFFF00"/>
                </a:solidFill>
                <a:latin typeface="Times New Roman" pitchFamily="18" charset="0"/>
              </a:rPr>
              <a:t>“Finalmente, deve-se considerar com seriedade a necessidade de se </a:t>
            </a:r>
            <a:r>
              <a:rPr lang="pt-BR" alt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promover a descriminalização do uso da maconha</a:t>
            </a:r>
            <a:r>
              <a:rPr lang="pt-BR" altLang="pt-BR" sz="3200" i="1" dirty="0">
                <a:solidFill>
                  <a:srgbClr val="FFFF00"/>
                </a:solidFill>
                <a:latin typeface="Times New Roman" pitchFamily="18" charset="0"/>
              </a:rPr>
              <a:t>, estipulando a quantidade considerada porte, sem promover a liberação da droga. Esta medida ampliaria as possibilidades de recuperação do usuário, isolando-o do traficante e evitando sua dupla penalização: a pena social de ser um drogado e a pena legal por ser um drogado, esta última muitas vezes mais danosa que a primeira”. </a:t>
            </a:r>
          </a:p>
        </p:txBody>
      </p:sp>
    </p:spTree>
    <p:extLst>
      <p:ext uri="{BB962C8B-B14F-4D97-AF65-F5344CB8AC3E}">
        <p14:creationId xmlns:p14="http://schemas.microsoft.com/office/powerpoint/2010/main" val="30354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416" b="65892"/>
          <a:stretch>
            <a:fillRect/>
          </a:stretch>
        </p:blipFill>
        <p:spPr bwMode="auto">
          <a:xfrm>
            <a:off x="467544" y="288032"/>
            <a:ext cx="8117445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42940" b="11470"/>
          <a:stretch>
            <a:fillRect/>
          </a:stretch>
        </p:blipFill>
        <p:spPr bwMode="auto">
          <a:xfrm>
            <a:off x="467544" y="2924944"/>
            <a:ext cx="8117445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701"/>
          <a:stretch>
            <a:fillRect/>
          </a:stretch>
        </p:blipFill>
        <p:spPr bwMode="auto">
          <a:xfrm>
            <a:off x="1547664" y="44624"/>
            <a:ext cx="5897880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/>
          <p:cNvSpPr txBox="1">
            <a:spLocks noChangeArrowheads="1"/>
          </p:cNvSpPr>
          <p:nvPr/>
        </p:nvSpPr>
        <p:spPr bwMode="auto">
          <a:xfrm>
            <a:off x="684213" y="1484784"/>
            <a:ext cx="7848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500" dirty="0" smtClean="0">
                <a:solidFill>
                  <a:schemeClr val="bg1"/>
                </a:solidFill>
              </a:rPr>
              <a:t>OBRIGADO!</a:t>
            </a:r>
            <a:endParaRPr lang="pt-BR" altLang="pt-BR" sz="11500" dirty="0">
              <a:solidFill>
                <a:schemeClr val="bg1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68313" y="628650"/>
            <a:ext cx="842486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68313" y="6165304"/>
            <a:ext cx="842486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611560" y="530120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eacarlini@gmail.com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www.cebrid.epm.br</a:t>
            </a:r>
            <a:endParaRPr lang="pt-BR" alt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395288" y="2060848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95288" y="6453188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3850" y="115888"/>
            <a:ext cx="84978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</a:rPr>
              <a:t>Editorial: </a:t>
            </a:r>
            <a:r>
              <a:rPr lang="pt-BR" sz="3600" b="1" dirty="0">
                <a:solidFill>
                  <a:schemeClr val="bg1"/>
                </a:solidFill>
                <a:latin typeface="Times New Roman" pitchFamily="18" charset="0"/>
              </a:rPr>
              <a:t>Lei e Maconha</a:t>
            </a: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</a:rPr>
              <a:t> – Jornal Brasileiro de Psiquiatria , vol. 29: 353-354, 1980.</a:t>
            </a:r>
            <a:endParaRPr lang="pt-BR" sz="360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7544" y="2228304"/>
            <a:ext cx="8351837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</a:rPr>
              <a:t>“O perigo maior do uso da maconha é expor os jovens a </a:t>
            </a:r>
            <a:r>
              <a:rPr lang="pt-BR" sz="3600" i="1" dirty="0" smtClean="0">
                <a:solidFill>
                  <a:schemeClr val="bg1"/>
                </a:solidFill>
                <a:latin typeface="Times New Roman" pitchFamily="18" charset="0"/>
              </a:rPr>
              <a:t>consequências </a:t>
            </a: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</a:rPr>
              <a:t>de ordem policial sumamente traumáticas. Não há dúvidas que </a:t>
            </a:r>
            <a:r>
              <a:rPr lang="pt-BR" sz="3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cinco dias de detenção</a:t>
            </a:r>
            <a:r>
              <a:rPr lang="pt-BR" sz="3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</a:rPr>
              <a:t>em qualquer estabelecimento policial são mais nocivos à saúde física e mental que </a:t>
            </a:r>
            <a:r>
              <a:rPr lang="pt-BR" sz="37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cinco anos de uso continuado de maconha</a:t>
            </a: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84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23850" y="-138113"/>
            <a:ext cx="8497888" cy="11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3600" i="1" dirty="0">
                <a:solidFill>
                  <a:srgbClr val="FFFF00"/>
                </a:solidFill>
                <a:latin typeface="Times New Roman" pitchFamily="18" charset="0"/>
              </a:rPr>
              <a:t>A Maconha e a Lei</a:t>
            </a:r>
          </a:p>
          <a:p>
            <a:pPr algn="ctr" eaLnBrk="1" hangingPunct="1"/>
            <a:r>
              <a:rPr lang="pt-BR" altLang="pt-BR" sz="3600" i="1" dirty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pt-BR" altLang="pt-BR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Marihuana</a:t>
            </a:r>
            <a:r>
              <a:rPr lang="pt-BR" alt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pt-BR" altLang="pt-BR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Prohibition</a:t>
            </a:r>
            <a:r>
              <a:rPr lang="pt-BR" alt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pt-BR" altLang="pt-BR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Facts</a:t>
            </a:r>
            <a:r>
              <a:rPr lang="pt-BR" altLang="pt-BR" sz="3600" i="1" dirty="0">
                <a:solidFill>
                  <a:srgbClr val="FFFF00"/>
                </a:solidFill>
                <a:latin typeface="Times New Roman" pitchFamily="18" charset="0"/>
              </a:rPr>
              <a:t>) </a:t>
            </a:r>
            <a:endParaRPr lang="pt-BR" altLang="pt-BR" sz="3600" dirty="0">
              <a:solidFill>
                <a:srgbClr val="FFFF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395288" y="981075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395288" y="6669088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50825" y="1163638"/>
            <a:ext cx="8713788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800" i="1" dirty="0">
                <a:solidFill>
                  <a:srgbClr val="FFFF00"/>
                </a:solidFill>
                <a:latin typeface="Times New Roman" pitchFamily="18" charset="0"/>
              </a:rPr>
              <a:t>- 723.627 </a:t>
            </a:r>
            <a:r>
              <a:rPr lang="pt-BR" altLang="pt-BR" sz="2800" i="1" dirty="0" smtClean="0">
                <a:solidFill>
                  <a:srgbClr val="FFFF00"/>
                </a:solidFill>
                <a:latin typeface="Times New Roman" pitchFamily="18" charset="0"/>
              </a:rPr>
              <a:t>detenções </a:t>
            </a:r>
            <a:r>
              <a:rPr lang="pt-BR" altLang="pt-BR" sz="2800" i="1" dirty="0">
                <a:solidFill>
                  <a:srgbClr val="FFFF00"/>
                </a:solidFill>
                <a:latin typeface="Times New Roman" pitchFamily="18" charset="0"/>
              </a:rPr>
              <a:t>em 2001. Cerca de 89% destas detenções </a:t>
            </a:r>
            <a:r>
              <a:rPr lang="pt-BR" alt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foram por posse da droga e não por produção ou distribuição</a:t>
            </a:r>
            <a:r>
              <a:rPr lang="pt-BR" altLang="pt-BR" sz="2800" i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800" i="1" dirty="0">
                <a:solidFill>
                  <a:srgbClr val="FFFF00"/>
                </a:solidFill>
                <a:latin typeface="Times New Roman" pitchFamily="18" charset="0"/>
              </a:rPr>
              <a:t> No momento cerca de </a:t>
            </a:r>
            <a:r>
              <a:rPr lang="pt-BR" alt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77.000 transgressores (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pt-BR" alt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offenders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pt-BR" alt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por posse de maconha estão na prisão</a:t>
            </a:r>
            <a:r>
              <a:rPr lang="pt-BR" altLang="pt-BR" sz="2800" i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800" i="1" dirty="0">
                <a:solidFill>
                  <a:srgbClr val="FFFF00"/>
                </a:solidFill>
                <a:latin typeface="Times New Roman" pitchFamily="18" charset="0"/>
              </a:rPr>
              <a:t> de acordo com a Organização </a:t>
            </a:r>
            <a:r>
              <a:rPr lang="pt-BR" altLang="pt-BR" sz="2800" b="1" i="1" dirty="0">
                <a:solidFill>
                  <a:srgbClr val="FFFF00"/>
                </a:solidFill>
                <a:latin typeface="Times New Roman" pitchFamily="18" charset="0"/>
              </a:rPr>
              <a:t>Pare o Estupro de Prisioneiros (</a:t>
            </a:r>
            <a:r>
              <a:rPr lang="pt-BR" altLang="pt-BR" sz="2800" b="1" dirty="0">
                <a:solidFill>
                  <a:srgbClr val="FFFF00"/>
                </a:solidFill>
                <a:latin typeface="Times New Roman" pitchFamily="18" charset="0"/>
              </a:rPr>
              <a:t>“Stop </a:t>
            </a:r>
            <a:r>
              <a:rPr lang="pt-BR" altLang="pt-BR" sz="2800" b="1" dirty="0" err="1">
                <a:solidFill>
                  <a:srgbClr val="FFFF00"/>
                </a:solidFill>
                <a:latin typeface="Times New Roman" pitchFamily="18" charset="0"/>
              </a:rPr>
              <a:t>Prisoner</a:t>
            </a:r>
            <a:r>
              <a:rPr lang="pt-BR" altLang="pt-BR" sz="2800" b="1" dirty="0">
                <a:solidFill>
                  <a:srgbClr val="FFFF00"/>
                </a:solidFill>
                <a:latin typeface="Times New Roman" pitchFamily="18" charset="0"/>
              </a:rPr>
              <a:t> Rape”</a:t>
            </a:r>
            <a:r>
              <a:rPr lang="pt-BR" altLang="pt-BR" sz="2800" b="1" i="1" dirty="0">
                <a:solidFill>
                  <a:srgbClr val="FFFF00"/>
                </a:solidFill>
                <a:latin typeface="Times New Roman" pitchFamily="18" charset="0"/>
              </a:rPr>
              <a:t>): 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“290 mil homens são vitimados”</a:t>
            </a:r>
            <a:r>
              <a:rPr lang="pt-BR" alt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pt-BR" alt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victimized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r>
              <a:rPr lang="pt-BR" alt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na prisão todos os anos</a:t>
            </a:r>
            <a:r>
              <a:rPr lang="pt-BR" altLang="pt-BR" sz="2800" b="1" i="1" dirty="0">
                <a:solidFill>
                  <a:srgbClr val="FFFF00"/>
                </a:solidFill>
                <a:latin typeface="Times New Roman" pitchFamily="18" charset="0"/>
              </a:rPr>
              <a:t>, 192.000 vítimas de penetração. As vítimas são majoritariamente jovens, de pequena estatura, não violentos, primários, de classe-média...</a:t>
            </a:r>
            <a:r>
              <a:rPr lang="pt-BR" altLang="pt-BR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pt-BR" altLang="pt-BR" sz="2800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71475"/>
            <a:ext cx="9144000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</a:rPr>
              <a:t>Século XIX - Maconha como Analgésico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132831"/>
            <a:ext cx="8496300" cy="295235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pt-BR" b="1" i="1" dirty="0" smtClean="0">
                <a:solidFill>
                  <a:schemeClr val="bg1"/>
                </a:solidFill>
              </a:rPr>
              <a:t>Another remedy that perhaps will become, if it is not already, one of the major divinities of neurology, is Cannabis </a:t>
            </a:r>
            <a:r>
              <a:rPr lang="en-US" altLang="pt-BR" b="1" i="1" dirty="0" err="1" smtClean="0">
                <a:solidFill>
                  <a:schemeClr val="bg1"/>
                </a:solidFill>
              </a:rPr>
              <a:t>indica</a:t>
            </a:r>
            <a:r>
              <a:rPr lang="en-US" altLang="pt-BR" b="1" i="1" dirty="0" smtClean="0">
                <a:solidFill>
                  <a:schemeClr val="bg1"/>
                </a:solidFill>
              </a:rPr>
              <a:t>...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pt-BR" b="1" i="1" dirty="0" smtClean="0">
                <a:solidFill>
                  <a:schemeClr val="bg1"/>
                </a:solidFill>
              </a:rPr>
              <a:t>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pt-BR" b="1" i="1" dirty="0" smtClean="0">
                <a:solidFill>
                  <a:schemeClr val="bg1"/>
                </a:solidFill>
              </a:rPr>
              <a:t>                                  G. Beard (1880)*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23850" y="5595938"/>
            <a:ext cx="8424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>
                <a:solidFill>
                  <a:schemeClr val="bg1"/>
                </a:solidFill>
              </a:rPr>
              <a:t>*Apud </a:t>
            </a:r>
            <a:r>
              <a:rPr lang="pt-BR" altLang="pt-BR" sz="1800" dirty="0" err="1">
                <a:solidFill>
                  <a:schemeClr val="bg1"/>
                </a:solidFill>
              </a:rPr>
              <a:t>Mechoulam</a:t>
            </a:r>
            <a:r>
              <a:rPr lang="pt-BR" altLang="pt-BR" sz="1800" dirty="0">
                <a:solidFill>
                  <a:schemeClr val="bg1"/>
                </a:solidFill>
              </a:rPr>
              <a:t>, R. </a:t>
            </a:r>
            <a:r>
              <a:rPr lang="pt-BR" altLang="pt-BR" sz="1800" dirty="0" err="1">
                <a:solidFill>
                  <a:schemeClr val="bg1"/>
                </a:solidFill>
              </a:rPr>
              <a:t>and</a:t>
            </a:r>
            <a:r>
              <a:rPr lang="pt-BR" altLang="pt-BR" sz="1800" dirty="0">
                <a:solidFill>
                  <a:schemeClr val="bg1"/>
                </a:solidFill>
              </a:rPr>
              <a:t> </a:t>
            </a:r>
            <a:r>
              <a:rPr lang="pt-BR" altLang="pt-BR" sz="1800" dirty="0" err="1">
                <a:solidFill>
                  <a:schemeClr val="bg1"/>
                </a:solidFill>
              </a:rPr>
              <a:t>Carlini</a:t>
            </a:r>
            <a:r>
              <a:rPr lang="pt-BR" altLang="pt-BR" sz="1800" dirty="0">
                <a:solidFill>
                  <a:schemeClr val="bg1"/>
                </a:solidFill>
              </a:rPr>
              <a:t> E. A.: </a:t>
            </a:r>
            <a:r>
              <a:rPr lang="pt-BR" altLang="pt-BR" sz="1800" dirty="0" err="1">
                <a:solidFill>
                  <a:schemeClr val="bg1"/>
                </a:solidFill>
              </a:rPr>
              <a:t>Towards</a:t>
            </a:r>
            <a:r>
              <a:rPr lang="pt-BR" altLang="pt-BR" sz="1800" dirty="0">
                <a:solidFill>
                  <a:schemeClr val="bg1"/>
                </a:solidFill>
              </a:rPr>
              <a:t> </a:t>
            </a:r>
            <a:r>
              <a:rPr lang="pt-BR" altLang="pt-BR" sz="1800" dirty="0" err="1">
                <a:solidFill>
                  <a:schemeClr val="bg1"/>
                </a:solidFill>
              </a:rPr>
              <a:t>Drugs</a:t>
            </a:r>
            <a:r>
              <a:rPr lang="pt-BR" altLang="pt-BR" sz="1800" dirty="0">
                <a:solidFill>
                  <a:schemeClr val="bg1"/>
                </a:solidFill>
              </a:rPr>
              <a:t> </a:t>
            </a:r>
            <a:r>
              <a:rPr lang="pt-BR" altLang="pt-BR" sz="1800" dirty="0" err="1">
                <a:solidFill>
                  <a:schemeClr val="bg1"/>
                </a:solidFill>
              </a:rPr>
              <a:t>derived</a:t>
            </a:r>
            <a:r>
              <a:rPr lang="pt-BR" altLang="pt-BR" sz="1800" dirty="0">
                <a:solidFill>
                  <a:schemeClr val="bg1"/>
                </a:solidFill>
              </a:rPr>
              <a:t> </a:t>
            </a:r>
            <a:r>
              <a:rPr lang="pt-BR" altLang="pt-BR" sz="1800" dirty="0" err="1">
                <a:solidFill>
                  <a:schemeClr val="bg1"/>
                </a:solidFill>
              </a:rPr>
              <a:t>from</a:t>
            </a:r>
            <a:r>
              <a:rPr lang="pt-BR" altLang="pt-BR" sz="1800" dirty="0">
                <a:solidFill>
                  <a:schemeClr val="bg1"/>
                </a:solidFill>
              </a:rPr>
              <a:t> </a:t>
            </a:r>
            <a:r>
              <a:rPr lang="pt-BR" altLang="pt-BR" sz="1800" dirty="0" err="1">
                <a:solidFill>
                  <a:schemeClr val="bg1"/>
                </a:solidFill>
              </a:rPr>
              <a:t>Cannabis</a:t>
            </a:r>
            <a:r>
              <a:rPr lang="pt-BR" altLang="pt-BR" sz="1800" dirty="0">
                <a:solidFill>
                  <a:schemeClr val="bg1"/>
                </a:solidFill>
              </a:rPr>
              <a:t>. </a:t>
            </a:r>
            <a:r>
              <a:rPr lang="pt-BR" altLang="pt-BR" sz="1800" u="sng" dirty="0" err="1">
                <a:solidFill>
                  <a:schemeClr val="bg1"/>
                </a:solidFill>
              </a:rPr>
              <a:t>Naturwissenchaften</a:t>
            </a:r>
            <a:r>
              <a:rPr lang="pt-BR" altLang="pt-BR" sz="1800" dirty="0">
                <a:solidFill>
                  <a:schemeClr val="bg1"/>
                </a:solidFill>
              </a:rPr>
              <a:t> </a:t>
            </a:r>
            <a:r>
              <a:rPr lang="pt-BR" altLang="pt-BR" sz="1800" u="sng" dirty="0">
                <a:solidFill>
                  <a:schemeClr val="bg1"/>
                </a:solidFill>
              </a:rPr>
              <a:t>65</a:t>
            </a:r>
            <a:r>
              <a:rPr lang="pt-BR" altLang="pt-BR" sz="1800" dirty="0">
                <a:solidFill>
                  <a:schemeClr val="bg1"/>
                </a:solidFill>
              </a:rPr>
              <a:t>, 174-179,1978.</a:t>
            </a:r>
            <a:endParaRPr lang="pt-BR" altLang="pt-BR" sz="1800" u="sng" dirty="0">
              <a:solidFill>
                <a:schemeClr val="bg1"/>
              </a:solidFill>
            </a:endParaRP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107950" y="1484313"/>
            <a:ext cx="8820150" cy="15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73025" y="5530850"/>
            <a:ext cx="882015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Line 2"/>
          <p:cNvSpPr>
            <a:spLocks noChangeShapeType="1"/>
          </p:cNvSpPr>
          <p:nvPr/>
        </p:nvSpPr>
        <p:spPr bwMode="auto">
          <a:xfrm>
            <a:off x="395288" y="1557338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395288" y="5805488"/>
            <a:ext cx="84248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274638"/>
            <a:ext cx="9144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600" b="1">
                <a:solidFill>
                  <a:srgbClr val="FFFF00"/>
                </a:solidFill>
              </a:rPr>
              <a:t>Século XIX - Maconha como Analgésico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39750" y="1857375"/>
            <a:ext cx="80645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pt-BR" b="1" i="1" dirty="0">
                <a:solidFill>
                  <a:srgbClr val="FFFF00"/>
                </a:solidFill>
              </a:rPr>
              <a:t>In almost all painful maladies I have found Indian Hemp by far the most useful of drugs...(*)</a:t>
            </a:r>
          </a:p>
          <a:p>
            <a:pPr eaLnBrk="1" hangingPunct="1">
              <a:lnSpc>
                <a:spcPct val="140000"/>
              </a:lnSpc>
            </a:pPr>
            <a:endParaRPr lang="en-US" altLang="pt-BR" sz="16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pt-BR" sz="2400" b="1" i="1" dirty="0" smtClean="0">
                <a:solidFill>
                  <a:srgbClr val="FFFF00"/>
                </a:solidFill>
              </a:rPr>
              <a:t>                                       J</a:t>
            </a:r>
            <a:r>
              <a:rPr lang="en-US" altLang="pt-BR" sz="2400" b="1" i="1" dirty="0">
                <a:solidFill>
                  <a:srgbClr val="FFFF00"/>
                </a:solidFill>
              </a:rPr>
              <a:t>. </a:t>
            </a:r>
            <a:r>
              <a:rPr lang="en-US" altLang="pt-BR" sz="2400" b="1" i="1" dirty="0" err="1">
                <a:solidFill>
                  <a:srgbClr val="FFFF00"/>
                </a:solidFill>
              </a:rPr>
              <a:t>Russel</a:t>
            </a:r>
            <a:r>
              <a:rPr lang="en-US" altLang="pt-BR" sz="2400" b="1" i="1" dirty="0">
                <a:solidFill>
                  <a:srgbClr val="FFFF00"/>
                </a:solidFill>
              </a:rPr>
              <a:t> Reynolds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pt-BR" sz="2400" b="1" i="1" dirty="0">
                <a:solidFill>
                  <a:srgbClr val="FFFF00"/>
                </a:solidFill>
              </a:rPr>
              <a:t>                                          </a:t>
            </a:r>
            <a:r>
              <a:rPr lang="en-US" altLang="pt-BR" sz="2400" b="1" i="1" dirty="0" smtClean="0">
                <a:solidFill>
                  <a:srgbClr val="FFFF00"/>
                </a:solidFill>
              </a:rPr>
              <a:t>     </a:t>
            </a:r>
            <a:r>
              <a:rPr lang="en-US" altLang="pt-BR" sz="2400" b="1" i="1" dirty="0" err="1" smtClean="0">
                <a:solidFill>
                  <a:srgbClr val="FFFF00"/>
                </a:solidFill>
              </a:rPr>
              <a:t>Médico</a:t>
            </a:r>
            <a:r>
              <a:rPr lang="en-US" altLang="pt-BR" sz="2400" b="1" i="1" dirty="0" smtClean="0">
                <a:solidFill>
                  <a:srgbClr val="FFFF00"/>
                </a:solidFill>
              </a:rPr>
              <a:t> </a:t>
            </a:r>
            <a:r>
              <a:rPr lang="en-US" altLang="pt-BR" sz="2400" b="1" i="1" dirty="0" err="1">
                <a:solidFill>
                  <a:srgbClr val="FFFF00"/>
                </a:solidFill>
              </a:rPr>
              <a:t>da</a:t>
            </a:r>
            <a:r>
              <a:rPr lang="en-US" altLang="pt-BR" sz="2400" b="1" i="1" dirty="0">
                <a:solidFill>
                  <a:srgbClr val="FFFF00"/>
                </a:solidFill>
              </a:rPr>
              <a:t> </a:t>
            </a:r>
            <a:r>
              <a:rPr lang="en-US" altLang="pt-BR" sz="2400" b="1" i="1" dirty="0" err="1">
                <a:solidFill>
                  <a:srgbClr val="FFFF00"/>
                </a:solidFill>
              </a:rPr>
              <a:t>Rainha</a:t>
            </a:r>
            <a:r>
              <a:rPr lang="en-US" altLang="pt-BR" sz="2400" b="1" i="1" dirty="0">
                <a:solidFill>
                  <a:srgbClr val="FFFF00"/>
                </a:solidFill>
              </a:rPr>
              <a:t> </a:t>
            </a:r>
            <a:r>
              <a:rPr lang="en-US" altLang="pt-BR" sz="2400" b="1" i="1" dirty="0" err="1">
                <a:solidFill>
                  <a:srgbClr val="FFFF00"/>
                </a:solidFill>
              </a:rPr>
              <a:t>Vitória</a:t>
            </a:r>
            <a:endParaRPr lang="en-US" altLang="pt-BR" sz="2400" b="1" i="1" dirty="0">
              <a:solidFill>
                <a:srgbClr val="FFFF00"/>
              </a:solidFill>
            </a:endParaRP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395288" y="6027738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</a:rPr>
              <a:t>*Russel Reynolds, J. </a:t>
            </a:r>
            <a:r>
              <a:rPr lang="pt-BR" altLang="pt-BR" u="sng">
                <a:solidFill>
                  <a:srgbClr val="FFFF00"/>
                </a:solidFill>
              </a:rPr>
              <a:t>The Lancet</a:t>
            </a:r>
            <a:r>
              <a:rPr lang="pt-BR" altLang="pt-BR">
                <a:solidFill>
                  <a:srgbClr val="FFFF00"/>
                </a:solidFill>
              </a:rPr>
              <a:t> 22, 637,1890. </a:t>
            </a:r>
            <a:r>
              <a:rPr lang="pt-BR" altLang="pt-BR" u="sng">
                <a:solidFill>
                  <a:srgbClr val="FFFF00"/>
                </a:solidFill>
              </a:rPr>
              <a:t>Apud</a:t>
            </a:r>
            <a:r>
              <a:rPr lang="pt-BR" altLang="pt-BR">
                <a:solidFill>
                  <a:srgbClr val="FFFF00"/>
                </a:solidFill>
              </a:rPr>
              <a:t>: Snyder, S. Em: Uses of Marijuana. Oxford University Press, London, 1971.</a:t>
            </a:r>
          </a:p>
        </p:txBody>
      </p:sp>
    </p:spTree>
    <p:extLst>
      <p:ext uri="{BB962C8B-B14F-4D97-AF65-F5344CB8AC3E}">
        <p14:creationId xmlns:p14="http://schemas.microsoft.com/office/powerpoint/2010/main" val="34837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 descr="Livros sobre Cannabi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0"/>
            <a:ext cx="741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468313" y="343798"/>
            <a:ext cx="842486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468313" y="6514202"/>
            <a:ext cx="842486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0" name="Picture 1" descr="P:\HERBERT\digitalizar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765175"/>
            <a:ext cx="36480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P:\HERBERT\digitalizar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765175"/>
            <a:ext cx="35909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4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 descr="Digitalizar0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13083" b="64011"/>
          <a:stretch>
            <a:fillRect/>
          </a:stretch>
        </p:blipFill>
        <p:spPr bwMode="auto">
          <a:xfrm>
            <a:off x="163513" y="274638"/>
            <a:ext cx="87661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aixaDeTexto 2"/>
          <p:cNvSpPr txBox="1">
            <a:spLocks noChangeArrowheads="1"/>
          </p:cNvSpPr>
          <p:nvPr/>
        </p:nvSpPr>
        <p:spPr bwMode="auto">
          <a:xfrm>
            <a:off x="357188" y="3143250"/>
            <a:ext cx="83581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 err="1">
                <a:solidFill>
                  <a:schemeClr val="bg1"/>
                </a:solidFill>
              </a:rPr>
              <a:t>Conclusion</a:t>
            </a:r>
            <a:r>
              <a:rPr lang="pt-BR" altLang="pt-BR" sz="2800" b="1" dirty="0">
                <a:solidFill>
                  <a:schemeClr val="bg1"/>
                </a:solidFill>
              </a:rPr>
              <a:t>: </a:t>
            </a:r>
            <a:r>
              <a:rPr lang="pt-BR" altLang="pt-BR" sz="2800" dirty="0" err="1">
                <a:solidFill>
                  <a:schemeClr val="bg1"/>
                </a:solidFill>
              </a:rPr>
              <a:t>Smoked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cannabis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was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well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tolerated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and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</a:t>
            </a:r>
            <a: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relieved</a:t>
            </a:r>
            <a: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neuropathic</a:t>
            </a:r>
            <a: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 </a:t>
            </a:r>
            <a:r>
              <a:rPr lang="pt-BR" altLang="pt-BR" sz="2800" dirty="0" smtClean="0">
                <a:solidFill>
                  <a:schemeClr val="bg1"/>
                </a:solidFill>
              </a:rPr>
              <a:t>-</a:t>
            </a:r>
            <a:r>
              <a:rPr lang="pt-BR" altLang="pt-BR" sz="2800" dirty="0" err="1">
                <a:solidFill>
                  <a:schemeClr val="bg1"/>
                </a:solidFill>
              </a:rPr>
              <a:t>associated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sensory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neuropathy</a:t>
            </a:r>
            <a:r>
              <a:rPr lang="pt-BR" altLang="pt-BR" sz="2800" dirty="0">
                <a:solidFill>
                  <a:schemeClr val="bg1"/>
                </a:solidFill>
              </a:rPr>
              <a:t>. The </a:t>
            </a:r>
            <a:r>
              <a:rPr lang="pt-BR" altLang="pt-BR" sz="2800" dirty="0" err="1">
                <a:solidFill>
                  <a:schemeClr val="bg1"/>
                </a:solidFill>
              </a:rPr>
              <a:t>findings</a:t>
            </a:r>
            <a:r>
              <a:rPr lang="pt-BR" altLang="pt-BR" sz="2800" dirty="0">
                <a:solidFill>
                  <a:schemeClr val="bg1"/>
                </a:solidFill>
              </a:rPr>
              <a:t> are </a:t>
            </a:r>
            <a:r>
              <a:rPr lang="pt-BR" altLang="pt-BR" sz="2800" dirty="0" err="1">
                <a:solidFill>
                  <a:schemeClr val="bg1"/>
                </a:solidFill>
              </a:rPr>
              <a:t>comparable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to</a:t>
            </a:r>
            <a:r>
              <a:rPr lang="pt-BR" altLang="pt-BR" sz="2800" dirty="0">
                <a:solidFill>
                  <a:schemeClr val="bg1"/>
                </a:solidFill>
              </a:rPr>
              <a:t> oral </a:t>
            </a:r>
            <a:r>
              <a:rPr lang="pt-BR" altLang="pt-BR" sz="2800" dirty="0" err="1">
                <a:solidFill>
                  <a:schemeClr val="bg1"/>
                </a:solidFill>
              </a:rPr>
              <a:t>drugs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used</a:t>
            </a:r>
            <a:r>
              <a:rPr lang="pt-BR" altLang="pt-BR" sz="2800" dirty="0">
                <a:solidFill>
                  <a:schemeClr val="bg1"/>
                </a:solidFill>
              </a:rPr>
              <a:t> for </a:t>
            </a:r>
            <a:r>
              <a:rPr lang="pt-BR" altLang="pt-BR" sz="2800" dirty="0" err="1">
                <a:solidFill>
                  <a:schemeClr val="bg1"/>
                </a:solidFill>
              </a:rPr>
              <a:t>chronic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neuropathic</a:t>
            </a:r>
            <a:r>
              <a:rPr lang="pt-BR" altLang="pt-BR" sz="2800" dirty="0">
                <a:solidFill>
                  <a:schemeClr val="bg1"/>
                </a:solidFill>
              </a:rPr>
              <a:t> </a:t>
            </a:r>
            <a:r>
              <a:rPr lang="pt-BR" altLang="pt-BR" sz="2800" dirty="0" err="1">
                <a:solidFill>
                  <a:schemeClr val="bg1"/>
                </a:solidFill>
              </a:rPr>
              <a:t>pain</a:t>
            </a:r>
            <a:r>
              <a:rPr lang="pt-BR" altLang="pt-BR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0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1373</Words>
  <Application>Microsoft Office PowerPoint</Application>
  <PresentationFormat>Apresentação na tela (4:3)</PresentationFormat>
  <Paragraphs>106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Século XIX - Maconha como Analgésico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quis dizer Shen Nung*  há 5000 anos atrás?</vt:lpstr>
      <vt:lpstr>Apresentação do PowerPoint</vt:lpstr>
      <vt:lpstr>Apresentação do PowerPoint</vt:lpstr>
      <vt:lpstr>Apresentação do PowerPoint</vt:lpstr>
    </vt:vector>
  </TitlesOfParts>
  <Company>Universidade Federal de São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</dc:creator>
  <cp:lastModifiedBy>Solange Nappo</cp:lastModifiedBy>
  <cp:revision>32</cp:revision>
  <cp:lastPrinted>2014-12-09T17:13:01Z</cp:lastPrinted>
  <dcterms:created xsi:type="dcterms:W3CDTF">2014-10-13T15:12:24Z</dcterms:created>
  <dcterms:modified xsi:type="dcterms:W3CDTF">2014-12-10T01:09:08Z</dcterms:modified>
</cp:coreProperties>
</file>