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1"/>
  </p:notesMasterIdLst>
  <p:sldIdLst>
    <p:sldId id="258" r:id="rId5"/>
    <p:sldId id="262" r:id="rId6"/>
    <p:sldId id="918" r:id="rId7"/>
    <p:sldId id="917" r:id="rId8"/>
    <p:sldId id="304" r:id="rId9"/>
    <p:sldId id="311" r:id="rId10"/>
    <p:sldId id="293" r:id="rId11"/>
    <p:sldId id="295" r:id="rId12"/>
    <p:sldId id="303" r:id="rId13"/>
    <p:sldId id="307" r:id="rId14"/>
    <p:sldId id="916" r:id="rId15"/>
    <p:sldId id="313" r:id="rId16"/>
    <p:sldId id="914" r:id="rId17"/>
    <p:sldId id="264" r:id="rId18"/>
    <p:sldId id="920" r:id="rId19"/>
    <p:sldId id="32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49" d="100"/>
          <a:sy n="49" d="100"/>
        </p:scale>
        <p:origin x="6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E7D3-2A81-41DE-930C-A1EDF90763D5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CE8D8-A94D-46E8-85B5-B6D23AC3B6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14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94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0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62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97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44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27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50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68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76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85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84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2D396-D39F-4BCD-BEED-C28D223CAD44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124D0-A983-4CF7-AC91-B995DA0C6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73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glico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glico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bglico.com/" TargetMode="External"/><Relationship Id="rId2" Type="http://schemas.openxmlformats.org/officeDocument/2006/relationships/hyperlink" Target="https://www.facebook.com/abglico/?ref=bookmark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5104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06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8B6D2E6-9A42-4F17-9DEF-AAFE9DE6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27" y="981767"/>
            <a:ext cx="8423916" cy="431067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E6798C70-D4D7-4B08-8DE3-D04A2A81C70A}"/>
              </a:ext>
            </a:extLst>
          </p:cNvPr>
          <p:cNvSpPr/>
          <p:nvPr/>
        </p:nvSpPr>
        <p:spPr>
          <a:xfrm>
            <a:off x="9356035" y="4813994"/>
            <a:ext cx="271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Leandro Rodrigues Pereira</a:t>
            </a:r>
          </a:p>
          <a:p>
            <a:pPr algn="ctr"/>
            <a:r>
              <a:rPr lang="pt-BR" dirty="0"/>
              <a:t>Membro fundador ABGLICO</a:t>
            </a:r>
          </a:p>
          <a:p>
            <a:pPr algn="ctr"/>
            <a:r>
              <a:rPr lang="pt-BR" dirty="0">
                <a:hlinkClick r:id="rId3"/>
              </a:rPr>
              <a:t>www.abglico.com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7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30306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B782181-5715-451F-8D38-AAC768F37EB4}"/>
              </a:ext>
            </a:extLst>
          </p:cNvPr>
          <p:cNvSpPr txBox="1"/>
          <p:nvPr/>
        </p:nvSpPr>
        <p:spPr>
          <a:xfrm>
            <a:off x="476426" y="303863"/>
            <a:ext cx="1030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Campanha</a:t>
            </a:r>
            <a:r>
              <a:rPr lang="en-US" sz="3600" b="1" dirty="0">
                <a:solidFill>
                  <a:srgbClr val="002060"/>
                </a:solidFill>
              </a:rPr>
              <a:t> de </a:t>
            </a:r>
            <a:r>
              <a:rPr lang="en-US" sz="3600" b="1" dirty="0" err="1">
                <a:solidFill>
                  <a:srgbClr val="002060"/>
                </a:solidFill>
              </a:rPr>
              <a:t>Benfeitoria</a:t>
            </a:r>
            <a:r>
              <a:rPr lang="en-US" sz="3600" b="1" dirty="0">
                <a:solidFill>
                  <a:srgbClr val="002060"/>
                </a:solidFill>
              </a:rPr>
              <a:t> e </a:t>
            </a:r>
            <a:r>
              <a:rPr lang="en-US" sz="3600" b="1" dirty="0" err="1">
                <a:solidFill>
                  <a:srgbClr val="002060"/>
                </a:solidFill>
              </a:rPr>
              <a:t>divulgação</a:t>
            </a:r>
            <a:r>
              <a:rPr lang="en-US" sz="3600" b="1" dirty="0">
                <a:solidFill>
                  <a:srgbClr val="002060"/>
                </a:solidFill>
              </a:rPr>
              <a:t> da Causa…</a:t>
            </a:r>
            <a:endParaRPr lang="pt-BR" sz="3600" b="1" dirty="0">
              <a:solidFill>
                <a:srgbClr val="002060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195AFB9A-26DC-4827-B059-F19275A3C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9" r="1068" b="5417"/>
          <a:stretch/>
        </p:blipFill>
        <p:spPr>
          <a:xfrm>
            <a:off x="1019175" y="1410255"/>
            <a:ext cx="10153650" cy="4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30306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3813D2F-2503-4AA7-9774-578E7C1D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228" y="4279962"/>
            <a:ext cx="1866900" cy="23336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D66DF04-3E3A-4C12-B857-075E6169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254"/>
          <a:stretch/>
        </p:blipFill>
        <p:spPr>
          <a:xfrm>
            <a:off x="2397808" y="4587319"/>
            <a:ext cx="1875189" cy="20943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29406CF-36D1-4F5F-A396-402D0CFE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325" y="4279054"/>
            <a:ext cx="1675440" cy="2094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A5AC0FD-6C51-4558-A8CB-587240A1F9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38" b="18998"/>
          <a:stretch/>
        </p:blipFill>
        <p:spPr>
          <a:xfrm>
            <a:off x="3458342" y="2033170"/>
            <a:ext cx="1803133" cy="21873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BC4AD10-D361-48C3-89C5-DAB88DF3BE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33" t="28472" r="13327" b="29583"/>
          <a:stretch/>
        </p:blipFill>
        <p:spPr>
          <a:xfrm>
            <a:off x="1011880" y="1222489"/>
            <a:ext cx="1875188" cy="190435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DCE541F7-65E6-43AD-A86E-99C05CAF1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223" y="3203283"/>
            <a:ext cx="2105025" cy="21050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14FBB267-2D76-43A4-9309-3DC8B0B012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49" t="30130" r="13327" b="20140"/>
          <a:stretch/>
        </p:blipFill>
        <p:spPr>
          <a:xfrm>
            <a:off x="346356" y="3539128"/>
            <a:ext cx="1700086" cy="209638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1E78F81-5A5E-4EE5-B0DD-41ECEA3F8F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1528"/>
          <a:stretch/>
        </p:blipFill>
        <p:spPr>
          <a:xfrm>
            <a:off x="9814948" y="950194"/>
            <a:ext cx="1949817" cy="204008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B521B05D-1208-4A19-996D-D40D8613A7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13" t="24081" r="12963" b="8375"/>
          <a:stretch/>
        </p:blipFill>
        <p:spPr>
          <a:xfrm>
            <a:off x="5832749" y="1071672"/>
            <a:ext cx="1949817" cy="21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7296BADD-C25A-4424-BB1D-69BB630F5BF2}"/>
              </a:ext>
            </a:extLst>
          </p:cNvPr>
          <p:cNvSpPr/>
          <p:nvPr/>
        </p:nvSpPr>
        <p:spPr>
          <a:xfrm>
            <a:off x="165762" y="92496"/>
            <a:ext cx="11833972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8175" y="1722835"/>
            <a:ext cx="11163300" cy="4920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 </a:t>
            </a:r>
          </a:p>
          <a:p>
            <a:pPr algn="just"/>
            <a:r>
              <a:rPr lang="pt-BR" sz="1600" dirty="0"/>
              <a:t>A </a:t>
            </a:r>
            <a:r>
              <a:rPr lang="pt-BR" b="1" i="1" dirty="0"/>
              <a:t>ABGLICO</a:t>
            </a:r>
            <a:r>
              <a:rPr lang="pt-BR" sz="1600" dirty="0"/>
              <a:t>, tem como objetivo </a:t>
            </a:r>
            <a:r>
              <a:rPr lang="pt-BR" b="1" i="1" dirty="0"/>
              <a:t>CONECTAR</a:t>
            </a:r>
            <a:r>
              <a:rPr lang="pt-BR" sz="1600" dirty="0"/>
              <a:t> todos os envolvidos com a doença </a:t>
            </a:r>
            <a:r>
              <a:rPr lang="pt-BR" sz="1600" b="1" i="1" dirty="0"/>
              <a:t>GLICOGENOSE</a:t>
            </a:r>
            <a:r>
              <a:rPr lang="pt-BR" sz="1600" dirty="0"/>
              <a:t> no Brasil.</a:t>
            </a:r>
          </a:p>
          <a:p>
            <a:pPr algn="just"/>
            <a:endParaRPr lang="pt-BR" sz="1600" dirty="0"/>
          </a:p>
          <a:p>
            <a:pPr algn="just"/>
            <a:endParaRPr lang="pt-BR" sz="1600" dirty="0"/>
          </a:p>
          <a:p>
            <a:pPr algn="just"/>
            <a:r>
              <a:rPr lang="pt-BR" sz="1400" dirty="0"/>
              <a:t>A </a:t>
            </a:r>
            <a:r>
              <a:rPr lang="pt-BR" b="1" i="1" dirty="0"/>
              <a:t>ABGLICO</a:t>
            </a:r>
            <a:r>
              <a:rPr lang="pt-BR" sz="1600" b="1" i="1" dirty="0"/>
              <a:t> </a:t>
            </a:r>
            <a:r>
              <a:rPr lang="pt-BR" sz="1600" dirty="0"/>
              <a:t>baseia suas atividades em 04 pilares estratégicos:</a:t>
            </a:r>
          </a:p>
          <a:p>
            <a:pPr algn="just"/>
            <a:endParaRPr lang="pt-BR" sz="1600" dirty="0"/>
          </a:p>
          <a:p>
            <a:pPr algn="just"/>
            <a:endParaRPr lang="pt-B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Pacientes e familiares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Médicos especialistas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Hospitais e Universidades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Indústria farmacêutica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050" dirty="0"/>
          </a:p>
          <a:p>
            <a:pPr algn="just"/>
            <a:r>
              <a:rPr lang="pt-BR" sz="1600" dirty="0"/>
              <a:t>Em qualquer uma das áreas, a  </a:t>
            </a:r>
            <a:r>
              <a:rPr lang="pt-BR" sz="1600" b="1" dirty="0"/>
              <a:t>ABGLICO </a:t>
            </a:r>
            <a:r>
              <a:rPr lang="pt-BR" sz="1600" dirty="0"/>
              <a:t>tem o objetivo </a:t>
            </a:r>
            <a:r>
              <a:rPr lang="pt-BR" sz="1600" b="1" i="1" u="sng" dirty="0">
                <a:solidFill>
                  <a:srgbClr val="002060"/>
                </a:solidFill>
              </a:rPr>
              <a:t>disseminar informação e agregar conhecimento a todos os envolvidos em prol do tratamento e da cura da doença</a:t>
            </a:r>
            <a:r>
              <a:rPr lang="pt-BR" sz="1600" dirty="0"/>
              <a:t>.</a:t>
            </a:r>
          </a:p>
          <a:p>
            <a:pPr algn="just"/>
            <a:endParaRPr lang="pt-BR" sz="1600" dirty="0">
              <a:solidFill>
                <a:srgbClr val="FF0000"/>
              </a:solidFill>
            </a:endParaRPr>
          </a:p>
          <a:p>
            <a:pPr algn="just"/>
            <a:endParaRPr lang="pt-BR" sz="1600" dirty="0">
              <a:solidFill>
                <a:srgbClr val="FF000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28757EE-5A0E-409D-BA96-DC9AB8D09A5F}"/>
              </a:ext>
            </a:extLst>
          </p:cNvPr>
          <p:cNvSpPr/>
          <p:nvPr/>
        </p:nvSpPr>
        <p:spPr>
          <a:xfrm>
            <a:off x="638175" y="3505200"/>
            <a:ext cx="2976643" cy="158417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xmlns="" id="{6180E3D3-AA9D-41C1-A2E4-487C4926431E}"/>
              </a:ext>
            </a:extLst>
          </p:cNvPr>
          <p:cNvSpPr/>
          <p:nvPr/>
        </p:nvSpPr>
        <p:spPr>
          <a:xfrm>
            <a:off x="3743326" y="3859088"/>
            <a:ext cx="1081168" cy="64807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GOAL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3AAB1A7-5FA2-49A3-AE93-4FE7C53A279B}"/>
              </a:ext>
            </a:extLst>
          </p:cNvPr>
          <p:cNvSpPr/>
          <p:nvPr/>
        </p:nvSpPr>
        <p:spPr>
          <a:xfrm>
            <a:off x="8972435" y="3409950"/>
            <a:ext cx="2605241" cy="1646605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endParaRPr lang="pt-BR" sz="600" b="1" dirty="0"/>
          </a:p>
          <a:p>
            <a:pPr algn="ctr"/>
            <a:r>
              <a:rPr lang="pt-BR" b="1" dirty="0"/>
              <a:t>CENTRO PESQUISA </a:t>
            </a:r>
          </a:p>
          <a:p>
            <a:pPr algn="ctr"/>
            <a:r>
              <a:rPr lang="pt-BR" b="1" dirty="0"/>
              <a:t>&amp; TRATAMENTO </a:t>
            </a:r>
          </a:p>
          <a:p>
            <a:pPr algn="ctr"/>
            <a:r>
              <a:rPr lang="pt-BR" b="1" dirty="0"/>
              <a:t>ESPECIALIZADO  EM GLICOGENOSE </a:t>
            </a:r>
          </a:p>
          <a:p>
            <a:pPr algn="ctr"/>
            <a:r>
              <a:rPr lang="pt-BR" sz="1600" dirty="0"/>
              <a:t>( BRASIL &amp; LATAM )</a:t>
            </a:r>
          </a:p>
          <a:p>
            <a:pPr algn="ctr"/>
            <a:endParaRPr lang="pt-BR" sz="500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310AED1C-8E5E-4F4D-9B7F-C4B8F186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48" y="276187"/>
            <a:ext cx="2507345" cy="1283055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F3DDE0F-0249-43A1-9D74-4C8A31432F49}"/>
              </a:ext>
            </a:extLst>
          </p:cNvPr>
          <p:cNvSpPr/>
          <p:nvPr/>
        </p:nvSpPr>
        <p:spPr>
          <a:xfrm>
            <a:off x="4930035" y="3537373"/>
            <a:ext cx="2414505" cy="143116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endParaRPr lang="pt-BR" sz="300" b="1" dirty="0"/>
          </a:p>
          <a:p>
            <a:pPr algn="ctr"/>
            <a:endParaRPr lang="pt-BR" b="1" dirty="0"/>
          </a:p>
          <a:p>
            <a:pPr algn="ctr"/>
            <a:endParaRPr lang="pt-BR" sz="1000" b="1" dirty="0"/>
          </a:p>
          <a:p>
            <a:pPr algn="ctr"/>
            <a:r>
              <a:rPr lang="pt-BR" b="1" dirty="0"/>
              <a:t>CONECTAR PESSOAS E</a:t>
            </a:r>
          </a:p>
          <a:p>
            <a:pPr algn="ctr"/>
            <a:r>
              <a:rPr lang="pt-BR" b="1" dirty="0"/>
              <a:t>INSTITUIÇÕES</a:t>
            </a:r>
          </a:p>
          <a:p>
            <a:pPr algn="ctr"/>
            <a:endParaRPr lang="pt-BR" sz="500" b="1" dirty="0"/>
          </a:p>
          <a:p>
            <a:pPr algn="ctr"/>
            <a:endParaRPr lang="pt-BR" sz="500" b="1" dirty="0"/>
          </a:p>
          <a:p>
            <a:pPr algn="ctr"/>
            <a:endParaRPr lang="pt-BR" sz="500" b="1" dirty="0"/>
          </a:p>
          <a:p>
            <a:pPr algn="ctr"/>
            <a:endParaRPr lang="pt-BR" sz="500" b="1" dirty="0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xmlns="" id="{AC78D7BB-0709-4CFF-8006-3896EA53D3A1}"/>
              </a:ext>
            </a:extLst>
          </p:cNvPr>
          <p:cNvSpPr/>
          <p:nvPr/>
        </p:nvSpPr>
        <p:spPr>
          <a:xfrm>
            <a:off x="7568338" y="3859088"/>
            <a:ext cx="1209675" cy="64807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279010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968571F-1915-48CC-A041-6CB3C578C151}"/>
              </a:ext>
            </a:extLst>
          </p:cNvPr>
          <p:cNvSpPr/>
          <p:nvPr/>
        </p:nvSpPr>
        <p:spPr>
          <a:xfrm>
            <a:off x="165762" y="92496"/>
            <a:ext cx="11833972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5103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-89992" y="604120"/>
            <a:ext cx="12427766" cy="148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</a:rPr>
              <a:t>Política</a:t>
            </a:r>
            <a:r>
              <a:rPr lang="en-US" altLang="zh-CN" sz="3600" b="1" dirty="0">
                <a:solidFill>
                  <a:srgbClr val="002060"/>
                </a:solidFill>
              </a:rPr>
              <a:t> Nacional de </a:t>
            </a:r>
            <a:r>
              <a:rPr lang="en-US" altLang="zh-CN" sz="3600" b="1" dirty="0" err="1">
                <a:solidFill>
                  <a:srgbClr val="002060"/>
                </a:solidFill>
              </a:rPr>
              <a:t>Doenças</a:t>
            </a:r>
            <a:r>
              <a:rPr lang="en-US" altLang="zh-CN" sz="3600" b="1" dirty="0">
                <a:solidFill>
                  <a:srgbClr val="002060"/>
                </a:solidFill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</a:rPr>
              <a:t>Raras</a:t>
            </a:r>
            <a:endParaRPr lang="en-US" altLang="zh-CN" sz="3600" b="1" dirty="0">
              <a:solidFill>
                <a:srgbClr val="002060"/>
              </a:solidFill>
            </a:endParaRPr>
          </a:p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Portaria</a:t>
            </a:r>
            <a:r>
              <a:rPr lang="en-US" sz="1600" b="1" dirty="0">
                <a:solidFill>
                  <a:srgbClr val="002060"/>
                </a:solidFill>
              </a:rPr>
              <a:t> 199/14</a:t>
            </a:r>
            <a:endParaRPr lang="pt-BR" sz="1600" b="1" dirty="0">
              <a:solidFill>
                <a:srgbClr val="002060"/>
              </a:solidFill>
            </a:endParaRPr>
          </a:p>
          <a:p>
            <a:pPr algn="ctr"/>
            <a:endParaRPr lang="pt-BR" sz="28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600" b="1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EA7132A-0103-4999-8B52-AB2E860FF50E}"/>
              </a:ext>
            </a:extLst>
          </p:cNvPr>
          <p:cNvSpPr txBox="1"/>
          <p:nvPr/>
        </p:nvSpPr>
        <p:spPr>
          <a:xfrm>
            <a:off x="861391" y="2061167"/>
            <a:ext cx="10999305" cy="462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</a:rPr>
              <a:t>Algumas</a:t>
            </a:r>
            <a:r>
              <a:rPr lang="en-US" altLang="zh-CN" sz="2400" b="1" dirty="0">
                <a:solidFill>
                  <a:srgbClr val="00B0F0"/>
                </a:solidFill>
              </a:rPr>
              <a:t> das </a:t>
            </a:r>
            <a:r>
              <a:rPr lang="en-US" altLang="zh-CN" sz="2400" b="1" dirty="0" err="1">
                <a:solidFill>
                  <a:srgbClr val="00B0F0"/>
                </a:solidFill>
              </a:rPr>
              <a:t>principais</a:t>
            </a:r>
            <a:r>
              <a:rPr lang="en-US" altLang="zh-CN" sz="2400" b="1" dirty="0">
                <a:solidFill>
                  <a:srgbClr val="00B0F0"/>
                </a:solidFill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</a:rPr>
              <a:t>responsabilidades</a:t>
            </a:r>
            <a:r>
              <a:rPr lang="en-US" altLang="zh-CN" sz="2400" b="1" dirty="0">
                <a:solidFill>
                  <a:srgbClr val="00B0F0"/>
                </a:solidFill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</a:rPr>
              <a:t>definidas</a:t>
            </a:r>
            <a:r>
              <a:rPr lang="en-US" altLang="zh-CN" sz="2400" b="1" dirty="0">
                <a:solidFill>
                  <a:srgbClr val="00B0F0"/>
                </a:solidFill>
              </a:rPr>
              <a:t>: </a:t>
            </a:r>
          </a:p>
          <a:p>
            <a:endParaRPr lang="en-US" sz="2400" b="1" dirty="0">
              <a:solidFill>
                <a:srgbClr val="00B0F0"/>
              </a:solidFill>
            </a:endParaRPr>
          </a:p>
          <a:p>
            <a:pPr>
              <a:lnSpc>
                <a:spcPts val="1139"/>
              </a:lnSpc>
            </a:pPr>
            <a:endParaRPr lang="en-US" sz="2400" b="1" dirty="0">
              <a:solidFill>
                <a:srgbClr val="00B0F0"/>
              </a:solidFill>
            </a:endParaRPr>
          </a:p>
          <a:p>
            <a:pPr algn="just" hangingPunct="0"/>
            <a:r>
              <a:rPr lang="en-US" altLang="zh-CN" sz="2400" b="1" dirty="0">
                <a:solidFill>
                  <a:srgbClr val="00B0F0"/>
                </a:solidFill>
              </a:rPr>
              <a:t>(a)  </a:t>
            </a:r>
            <a:r>
              <a:rPr lang="en-US" altLang="zh-CN" sz="2400" b="1" dirty="0" err="1">
                <a:solidFill>
                  <a:srgbClr val="00B0F0"/>
                </a:solidFill>
              </a:rPr>
              <a:t>responsabilidade</a:t>
            </a:r>
            <a:r>
              <a:rPr lang="en-US" altLang="zh-CN" sz="2400" b="1" dirty="0">
                <a:solidFill>
                  <a:srgbClr val="00B0F0"/>
                </a:solidFill>
              </a:rPr>
              <a:t>  </a:t>
            </a:r>
            <a:r>
              <a:rPr lang="en-US" altLang="zh-CN" sz="2400" b="1" dirty="0" err="1">
                <a:solidFill>
                  <a:srgbClr val="00B0F0"/>
                </a:solidFill>
              </a:rPr>
              <a:t>comum</a:t>
            </a:r>
            <a:r>
              <a:rPr lang="en-US" altLang="zh-CN" sz="2400" b="1" dirty="0">
                <a:solidFill>
                  <a:srgbClr val="00B0F0"/>
                </a:solidFill>
              </a:rPr>
              <a:t>  das  3  </a:t>
            </a:r>
            <a:r>
              <a:rPr lang="en-US" altLang="zh-CN" sz="2400" b="1" dirty="0" err="1">
                <a:solidFill>
                  <a:srgbClr val="00B0F0"/>
                </a:solidFill>
              </a:rPr>
              <a:t>esferas</a:t>
            </a:r>
            <a:r>
              <a:rPr lang="en-US" altLang="zh-CN" sz="2400" b="1" dirty="0">
                <a:solidFill>
                  <a:srgbClr val="00B0F0"/>
                </a:solidFill>
              </a:rPr>
              <a:t>  de  </a:t>
            </a:r>
            <a:r>
              <a:rPr lang="en-US" altLang="zh-CN" sz="2400" b="1" dirty="0" err="1">
                <a:solidFill>
                  <a:srgbClr val="00B0F0"/>
                </a:solidFill>
              </a:rPr>
              <a:t>gestão</a:t>
            </a:r>
            <a:r>
              <a:rPr lang="en-US" altLang="zh-CN" sz="2400" b="1" dirty="0">
                <a:solidFill>
                  <a:srgbClr val="00B0F0"/>
                </a:solidFill>
              </a:rPr>
              <a:t>  -  </a:t>
            </a:r>
            <a:r>
              <a:rPr lang="en-US" altLang="zh-CN" sz="2400" b="1" dirty="0" err="1">
                <a:solidFill>
                  <a:srgbClr val="00B0F0"/>
                </a:solidFill>
              </a:rPr>
              <a:t>Ministério</a:t>
            </a:r>
            <a:r>
              <a:rPr lang="en-US" altLang="zh-CN" sz="2400" b="1" dirty="0">
                <a:solidFill>
                  <a:srgbClr val="00B0F0"/>
                </a:solidFill>
              </a:rPr>
              <a:t>  da Saúde, SES e </a:t>
            </a:r>
            <a:r>
              <a:rPr lang="en-US" altLang="zh-CN" sz="2400" b="1" dirty="0" err="1">
                <a:solidFill>
                  <a:srgbClr val="00B0F0"/>
                </a:solidFill>
              </a:rPr>
              <a:t>Municípios</a:t>
            </a:r>
            <a:r>
              <a:rPr lang="en-US" altLang="zh-CN" sz="2400" b="1" dirty="0">
                <a:solidFill>
                  <a:srgbClr val="00B0F0"/>
                </a:solidFill>
              </a:rPr>
              <a:t> - </a:t>
            </a:r>
            <a:r>
              <a:rPr lang="en-US" altLang="zh-CN" sz="2400" b="1" dirty="0" err="1">
                <a:solidFill>
                  <a:srgbClr val="00B0F0"/>
                </a:solidFill>
              </a:rPr>
              <a:t>estimular</a:t>
            </a:r>
            <a:r>
              <a:rPr lang="en-US" altLang="zh-CN" sz="2400" b="1" dirty="0">
                <a:solidFill>
                  <a:srgbClr val="00B0F0"/>
                </a:solidFill>
              </a:rPr>
              <a:t> o controle social para a </a:t>
            </a:r>
            <a:r>
              <a:rPr lang="en-US" altLang="zh-CN" sz="2400" b="1" dirty="0" err="1">
                <a:solidFill>
                  <a:srgbClr val="00B0F0"/>
                </a:solidFill>
              </a:rPr>
              <a:t>elaboracao</a:t>
            </a:r>
            <a:r>
              <a:rPr lang="en-US" altLang="zh-CN" sz="2400" b="1" dirty="0">
                <a:solidFill>
                  <a:srgbClr val="00B0F0"/>
                </a:solidFill>
              </a:rPr>
              <a:t> de </a:t>
            </a:r>
            <a:r>
              <a:rPr lang="en-US" altLang="zh-CN" sz="2400" b="1" dirty="0" err="1">
                <a:solidFill>
                  <a:srgbClr val="00B0F0"/>
                </a:solidFill>
              </a:rPr>
              <a:t>estratégias</a:t>
            </a:r>
            <a:r>
              <a:rPr lang="en-US" altLang="zh-CN" sz="2400" b="1" dirty="0">
                <a:solidFill>
                  <a:srgbClr val="00B0F0"/>
                </a:solidFill>
              </a:rPr>
              <a:t> e controle </a:t>
            </a:r>
            <a:r>
              <a:rPr lang="en-US" altLang="zh-CN" sz="2400" b="1" dirty="0" err="1">
                <a:solidFill>
                  <a:srgbClr val="00B0F0"/>
                </a:solidFill>
              </a:rPr>
              <a:t>na</a:t>
            </a:r>
            <a:r>
              <a:rPr lang="en-US" altLang="zh-CN" sz="2400" b="1" dirty="0">
                <a:solidFill>
                  <a:srgbClr val="00B0F0"/>
                </a:solidFill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</a:rPr>
              <a:t>elaboração</a:t>
            </a:r>
            <a:r>
              <a:rPr lang="en-US" altLang="zh-CN" sz="2400" b="1" dirty="0">
                <a:solidFill>
                  <a:srgbClr val="00B0F0"/>
                </a:solidFill>
              </a:rPr>
              <a:t> da </a:t>
            </a:r>
            <a:r>
              <a:rPr lang="en-US" altLang="zh-CN" sz="2400" b="1" dirty="0" err="1">
                <a:solidFill>
                  <a:srgbClr val="00B0F0"/>
                </a:solidFill>
              </a:rPr>
              <a:t>Política</a:t>
            </a:r>
            <a:endParaRPr lang="en-US" altLang="zh-CN" sz="2400" b="1" dirty="0">
              <a:solidFill>
                <a:srgbClr val="00B0F0"/>
              </a:solidFill>
            </a:endParaRPr>
          </a:p>
          <a:p>
            <a:pPr algn="just">
              <a:lnSpc>
                <a:spcPts val="1000"/>
              </a:lnSpc>
            </a:pPr>
            <a:endParaRPr lang="en-US" sz="2400" b="1" dirty="0">
              <a:solidFill>
                <a:srgbClr val="00B0F0"/>
              </a:solidFill>
            </a:endParaRPr>
          </a:p>
          <a:p>
            <a:pPr algn="just">
              <a:lnSpc>
                <a:spcPts val="1000"/>
              </a:lnSpc>
            </a:pPr>
            <a:endParaRPr lang="en-US" sz="2400" b="1" dirty="0">
              <a:solidFill>
                <a:srgbClr val="00B0F0"/>
              </a:solidFill>
            </a:endParaRPr>
          </a:p>
          <a:p>
            <a:pPr algn="just">
              <a:lnSpc>
                <a:spcPts val="1000"/>
              </a:lnSpc>
            </a:pPr>
            <a:endParaRPr lang="en-US" sz="2400" b="1" dirty="0">
              <a:solidFill>
                <a:srgbClr val="00B0F0"/>
              </a:solidFill>
            </a:endParaRPr>
          </a:p>
          <a:p>
            <a:pPr algn="just">
              <a:lnSpc>
                <a:spcPts val="1810"/>
              </a:lnSpc>
            </a:pPr>
            <a:endParaRPr lang="en-US" sz="2400" b="1" dirty="0">
              <a:solidFill>
                <a:srgbClr val="00B0F0"/>
              </a:solidFill>
            </a:endParaRPr>
          </a:p>
          <a:p>
            <a:pPr algn="just" hangingPunct="0">
              <a:lnSpc>
                <a:spcPct val="99583"/>
              </a:lnSpc>
            </a:pPr>
            <a:r>
              <a:rPr lang="en-US" altLang="zh-CN" sz="2400" b="1" dirty="0">
                <a:solidFill>
                  <a:srgbClr val="00B0F0"/>
                </a:solidFill>
              </a:rPr>
              <a:t>(b)  compete ao  </a:t>
            </a:r>
            <a:r>
              <a:rPr lang="en-US" altLang="zh-CN" sz="2400" b="1" dirty="0" err="1">
                <a:solidFill>
                  <a:srgbClr val="00B0F0"/>
                </a:solidFill>
              </a:rPr>
              <a:t>Ministério</a:t>
            </a:r>
            <a:r>
              <a:rPr lang="en-US" altLang="zh-CN" sz="2400" b="1" dirty="0">
                <a:solidFill>
                  <a:srgbClr val="00B0F0"/>
                </a:solidFill>
              </a:rPr>
              <a:t>  da  Saúde: </a:t>
            </a:r>
            <a:r>
              <a:rPr lang="en-US" altLang="zh-CN" sz="2400" b="1" dirty="0" err="1">
                <a:solidFill>
                  <a:srgbClr val="FF0000"/>
                </a:solidFill>
              </a:rPr>
              <a:t>estabelecer</a:t>
            </a:r>
            <a:r>
              <a:rPr lang="en-US" altLang="zh-CN" sz="2400" b="1" dirty="0">
                <a:solidFill>
                  <a:srgbClr val="FF0000"/>
                </a:solidFill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</a:rPr>
              <a:t>através</a:t>
            </a:r>
            <a:r>
              <a:rPr lang="en-US" altLang="zh-CN" sz="2400" b="1" dirty="0">
                <a:solidFill>
                  <a:srgbClr val="FF0000"/>
                </a:solidFill>
              </a:rPr>
              <a:t>  de PCDTs, </a:t>
            </a:r>
            <a:r>
              <a:rPr lang="en-US" altLang="zh-CN" sz="2400" b="1" dirty="0" err="1">
                <a:solidFill>
                  <a:srgbClr val="FF0000"/>
                </a:solidFill>
              </a:rPr>
              <a:t>recomendações</a:t>
            </a:r>
            <a:r>
              <a:rPr lang="en-US" altLang="zh-CN" sz="2400" b="1" dirty="0">
                <a:solidFill>
                  <a:srgbClr val="FF0000"/>
                </a:solidFill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</a:rPr>
              <a:t>cuidado</a:t>
            </a:r>
            <a:r>
              <a:rPr lang="en-US" altLang="zh-CN" sz="2400" b="1" dirty="0">
                <a:solidFill>
                  <a:srgbClr val="FF0000"/>
                </a:solidFill>
              </a:rPr>
              <a:t> para </a:t>
            </a:r>
            <a:r>
              <a:rPr lang="en-US" altLang="zh-CN" sz="2400" b="1" dirty="0" err="1">
                <a:solidFill>
                  <a:srgbClr val="FF0000"/>
                </a:solidFill>
              </a:rPr>
              <a:t>tratamento</a:t>
            </a:r>
            <a:r>
              <a:rPr lang="en-US" altLang="zh-CN" sz="2400" b="1" dirty="0">
                <a:solidFill>
                  <a:srgbClr val="FF0000"/>
                </a:solidFill>
              </a:rPr>
              <a:t> de </a:t>
            </a:r>
            <a:r>
              <a:rPr lang="en-US" altLang="zh-CN" sz="2400" b="1" dirty="0" err="1">
                <a:solidFill>
                  <a:srgbClr val="FF0000"/>
                </a:solidFill>
              </a:rPr>
              <a:t>doenças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</a:rPr>
              <a:t>raras</a:t>
            </a:r>
            <a:r>
              <a:rPr lang="en-US" altLang="zh-CN" sz="2400" b="1" dirty="0">
                <a:solidFill>
                  <a:srgbClr val="00B0F0"/>
                </a:solidFill>
              </a:rPr>
              <a:t>, </a:t>
            </a:r>
            <a:r>
              <a:rPr lang="en-US" altLang="zh-CN" sz="2400" b="1" dirty="0" err="1">
                <a:solidFill>
                  <a:srgbClr val="00B0F0"/>
                </a:solidFill>
              </a:rPr>
              <a:t>levando</a:t>
            </a:r>
            <a:r>
              <a:rPr lang="en-US" altLang="zh-CN" sz="2400" b="1" dirty="0">
                <a:solidFill>
                  <a:srgbClr val="00B0F0"/>
                </a:solidFill>
              </a:rPr>
              <a:t> em  </a:t>
            </a:r>
            <a:r>
              <a:rPr lang="en-US" altLang="zh-CN" sz="2400" b="1" dirty="0" err="1">
                <a:solidFill>
                  <a:srgbClr val="00B0F0"/>
                </a:solidFill>
              </a:rPr>
              <a:t>consideração</a:t>
            </a:r>
            <a:r>
              <a:rPr lang="en-US" altLang="zh-CN" sz="2400" b="1" dirty="0">
                <a:solidFill>
                  <a:srgbClr val="00B0F0"/>
                </a:solidFill>
              </a:rPr>
              <a:t>  a  </a:t>
            </a:r>
            <a:r>
              <a:rPr lang="en-US" altLang="zh-CN" sz="2400" b="1" dirty="0" err="1">
                <a:solidFill>
                  <a:srgbClr val="00B0F0"/>
                </a:solidFill>
              </a:rPr>
              <a:t>incorporação</a:t>
            </a:r>
            <a:r>
              <a:rPr lang="en-US" altLang="zh-CN" sz="2400" b="1" dirty="0">
                <a:solidFill>
                  <a:srgbClr val="00B0F0"/>
                </a:solidFill>
              </a:rPr>
              <a:t>  de  </a:t>
            </a:r>
            <a:r>
              <a:rPr lang="en-US" altLang="zh-CN" sz="2400" b="1" dirty="0" err="1">
                <a:solidFill>
                  <a:srgbClr val="00B0F0"/>
                </a:solidFill>
              </a:rPr>
              <a:t>tecnologias</a:t>
            </a:r>
            <a:r>
              <a:rPr lang="en-US" altLang="zh-CN" sz="2400" b="1" dirty="0">
                <a:solidFill>
                  <a:srgbClr val="00B0F0"/>
                </a:solidFill>
              </a:rPr>
              <a:t>  pela  CONITEC,  de </a:t>
            </a:r>
            <a:r>
              <a:rPr lang="en-US" altLang="zh-CN" sz="2400" b="1" dirty="0" err="1">
                <a:solidFill>
                  <a:srgbClr val="00B0F0"/>
                </a:solidFill>
              </a:rPr>
              <a:t>maneira</a:t>
            </a:r>
            <a:r>
              <a:rPr lang="en-US" altLang="zh-CN" sz="2400" b="1" dirty="0">
                <a:solidFill>
                  <a:srgbClr val="00B0F0"/>
                </a:solidFill>
              </a:rPr>
              <a:t> a </a:t>
            </a:r>
            <a:r>
              <a:rPr lang="en-US" altLang="zh-CN" sz="2400" b="1" dirty="0" err="1">
                <a:solidFill>
                  <a:srgbClr val="00B0F0"/>
                </a:solidFill>
              </a:rPr>
              <a:t>qualificar</a:t>
            </a:r>
            <a:r>
              <a:rPr lang="en-US" altLang="zh-CN" sz="2400" b="1" dirty="0">
                <a:solidFill>
                  <a:srgbClr val="00B0F0"/>
                </a:solidFill>
              </a:rPr>
              <a:t> o </a:t>
            </a:r>
            <a:r>
              <a:rPr lang="en-US" altLang="zh-CN" sz="2400" b="1" dirty="0" err="1">
                <a:solidFill>
                  <a:srgbClr val="00B0F0"/>
                </a:solidFill>
              </a:rPr>
              <a:t>cuidado</a:t>
            </a:r>
            <a:r>
              <a:rPr lang="en-US" altLang="zh-CN" sz="2400" b="1" dirty="0">
                <a:solidFill>
                  <a:srgbClr val="00B0F0"/>
                </a:solidFill>
              </a:rPr>
              <a:t> das </a:t>
            </a:r>
            <a:r>
              <a:rPr lang="en-US" altLang="zh-CN" sz="2400" b="1" dirty="0" err="1">
                <a:solidFill>
                  <a:srgbClr val="00B0F0"/>
                </a:solidFill>
              </a:rPr>
              <a:t>pessoas</a:t>
            </a:r>
            <a:r>
              <a:rPr lang="en-US" altLang="zh-CN" sz="2400" b="1" dirty="0">
                <a:solidFill>
                  <a:srgbClr val="00B0F0"/>
                </a:solidFill>
              </a:rPr>
              <a:t> com </a:t>
            </a:r>
            <a:r>
              <a:rPr lang="en-US" altLang="zh-CN" sz="2400" b="1" dirty="0" err="1">
                <a:solidFill>
                  <a:srgbClr val="00B0F0"/>
                </a:solidFill>
              </a:rPr>
              <a:t>doenças</a:t>
            </a:r>
            <a:r>
              <a:rPr lang="en-US" altLang="zh-CN" sz="2400" b="1" dirty="0">
                <a:solidFill>
                  <a:srgbClr val="00B0F0"/>
                </a:solidFill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</a:rPr>
              <a:t>raras</a:t>
            </a:r>
            <a:endParaRPr lang="en-US" altLang="zh-CN" sz="24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B0F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3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9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5103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-89992" y="604120"/>
            <a:ext cx="12427766" cy="12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Qual deve ser a prioridade?</a:t>
            </a:r>
          </a:p>
          <a:p>
            <a:pPr algn="ctr"/>
            <a:endParaRPr lang="pt-BR" sz="28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600" b="1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EA7132A-0103-4999-8B52-AB2E860FF50E}"/>
              </a:ext>
            </a:extLst>
          </p:cNvPr>
          <p:cNvSpPr txBox="1"/>
          <p:nvPr/>
        </p:nvSpPr>
        <p:spPr>
          <a:xfrm>
            <a:off x="861391" y="2061167"/>
            <a:ext cx="10999305" cy="238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B0F0"/>
                </a:solidFill>
              </a:rPr>
              <a:t>Estabelecimento de Protocolos Clínicos e Diretrizes Terapêuticas (PCDT) para as </a:t>
            </a:r>
            <a:r>
              <a:rPr lang="pt-BR" sz="2400" b="1" dirty="0" err="1">
                <a:solidFill>
                  <a:srgbClr val="00B0F0"/>
                </a:solidFill>
              </a:rPr>
              <a:t>glicogenoses</a:t>
            </a:r>
            <a:endParaRPr lang="pt-BR" sz="2400" b="1" dirty="0">
              <a:solidFill>
                <a:srgbClr val="00B0F0"/>
              </a:solidFill>
            </a:endParaRPr>
          </a:p>
          <a:p>
            <a:endParaRPr lang="pt-BR" sz="24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B0F0"/>
                </a:solidFill>
              </a:rPr>
              <a:t>Investimento em pesquisas e capacitação profissional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B0F0"/>
                </a:solidFill>
              </a:rPr>
              <a:t>Políticas públicas para apoiar as famílias com </a:t>
            </a:r>
            <a:r>
              <a:rPr lang="pt-BR" sz="2400" b="1" dirty="0" err="1">
                <a:solidFill>
                  <a:srgbClr val="00B0F0"/>
                </a:solidFill>
              </a:rPr>
              <a:t>glicogenose</a:t>
            </a:r>
            <a:endParaRPr lang="pt-BR" sz="2400" b="1" dirty="0">
              <a:solidFill>
                <a:srgbClr val="00B0F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3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05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30306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B782181-5715-451F-8D38-AAC768F37EB4}"/>
              </a:ext>
            </a:extLst>
          </p:cNvPr>
          <p:cNvSpPr txBox="1"/>
          <p:nvPr/>
        </p:nvSpPr>
        <p:spPr>
          <a:xfrm>
            <a:off x="1709825" y="2343603"/>
            <a:ext cx="8772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F0"/>
                </a:solidFill>
              </a:rPr>
              <a:t>Obrigado</a:t>
            </a:r>
            <a:r>
              <a:rPr lang="en-US" sz="5400" b="1" dirty="0">
                <a:solidFill>
                  <a:srgbClr val="00B0F0"/>
                </a:solidFill>
              </a:rPr>
              <a:t>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417763E-F0F5-421D-B4A5-B1A01AA7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67" y="562385"/>
            <a:ext cx="3480856" cy="178121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E97DDF7-3449-424A-8642-C7A745D76117}"/>
              </a:ext>
            </a:extLst>
          </p:cNvPr>
          <p:cNvSpPr txBox="1"/>
          <p:nvPr/>
        </p:nvSpPr>
        <p:spPr>
          <a:xfrm>
            <a:off x="8375374" y="4850296"/>
            <a:ext cx="3273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Leandro Rodrigues Pereira</a:t>
            </a:r>
          </a:p>
          <a:p>
            <a:pPr algn="ctr"/>
            <a:r>
              <a:rPr lang="pt-BR" dirty="0"/>
              <a:t>Membro fundador </a:t>
            </a:r>
          </a:p>
          <a:p>
            <a:pPr algn="ctr"/>
            <a:r>
              <a:rPr lang="pt-BR" dirty="0"/>
              <a:t>ABGLICO</a:t>
            </a:r>
          </a:p>
          <a:p>
            <a:pPr algn="ctr"/>
            <a:r>
              <a:rPr lang="pt-BR" dirty="0">
                <a:hlinkClick r:id="rId3"/>
              </a:rPr>
              <a:t>www.abglico.com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477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5103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5103" y="659164"/>
            <a:ext cx="12066897" cy="12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GLICOGENOSE NO BRASIL, a vida como precisa ser... </a:t>
            </a:r>
          </a:p>
          <a:p>
            <a:pPr algn="ctr"/>
            <a:endParaRPr lang="pt-BR" sz="28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600" b="1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EA7132A-0103-4999-8B52-AB2E860FF50E}"/>
              </a:ext>
            </a:extLst>
          </p:cNvPr>
          <p:cNvSpPr txBox="1"/>
          <p:nvPr/>
        </p:nvSpPr>
        <p:spPr>
          <a:xfrm>
            <a:off x="643720" y="2008943"/>
            <a:ext cx="12066894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solidFill>
                <a:srgbClr val="00B0F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300" b="1" dirty="0">
              <a:solidFill>
                <a:srgbClr val="00B0F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13B546C-CED9-4448-BFD4-E430FB9F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4" y="1583628"/>
            <a:ext cx="3023049" cy="30366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BC3F4B8-A54C-4E17-A805-7CF7D4A95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53" y="1996214"/>
            <a:ext cx="3686483" cy="245765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558A0E4-2AF7-4DC9-A925-B7A10C067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62" y="1659828"/>
            <a:ext cx="3225518" cy="319460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05804202-9A7E-4724-9EEB-C97259AF3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301" y="5016317"/>
            <a:ext cx="2145520" cy="142774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4A1A967D-3AB4-4A39-B85C-53F182B2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089" y="5016317"/>
            <a:ext cx="1427746" cy="142774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C04DB36F-BCB3-4279-92EE-EF03C9A891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42" y="5129149"/>
            <a:ext cx="1602776" cy="12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8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5103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25103" y="659164"/>
            <a:ext cx="12066897" cy="12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GLICOGENOSE NO BRASIL, a vida deve ser plena!</a:t>
            </a:r>
          </a:p>
          <a:p>
            <a:pPr algn="ctr"/>
            <a:endParaRPr lang="pt-BR" sz="28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600" b="1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EA7132A-0103-4999-8B52-AB2E860FF50E}"/>
              </a:ext>
            </a:extLst>
          </p:cNvPr>
          <p:cNvSpPr txBox="1"/>
          <p:nvPr/>
        </p:nvSpPr>
        <p:spPr>
          <a:xfrm>
            <a:off x="643720" y="2008943"/>
            <a:ext cx="12066894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solidFill>
                <a:srgbClr val="00B0F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300" b="1" dirty="0">
              <a:solidFill>
                <a:srgbClr val="00B0F0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23A861D0-DE26-463F-9EF4-7F548F51F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13" y="1346768"/>
            <a:ext cx="9773476" cy="51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2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5103" y="99342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-89992" y="604120"/>
            <a:ext cx="10181230" cy="12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GLICOGENOSE NO BRASIL, a vida como ela é... </a:t>
            </a:r>
          </a:p>
          <a:p>
            <a:pPr algn="ctr"/>
            <a:endParaRPr lang="pt-BR" sz="28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600" b="1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EA7132A-0103-4999-8B52-AB2E860FF50E}"/>
              </a:ext>
            </a:extLst>
          </p:cNvPr>
          <p:cNvSpPr txBox="1"/>
          <p:nvPr/>
        </p:nvSpPr>
        <p:spPr>
          <a:xfrm>
            <a:off x="643720" y="2008943"/>
            <a:ext cx="12066894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solidFill>
                <a:srgbClr val="00B0F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300" b="1" dirty="0">
              <a:solidFill>
                <a:srgbClr val="00B0F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35431BEF-56F4-44B7-8CAC-B5FADCFCE303}"/>
              </a:ext>
            </a:extLst>
          </p:cNvPr>
          <p:cNvSpPr/>
          <p:nvPr/>
        </p:nvSpPr>
        <p:spPr>
          <a:xfrm>
            <a:off x="643720" y="1482634"/>
            <a:ext cx="8500280" cy="389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POUCOS ESPECIALISTAS NO ASSUNTO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PROTOCOLO DE TRATAMENTO INEXISTENTE NO SUS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HOSPITAIS NÃO PREPARADOS PARA RECEBER PACIENTES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BAIXO INVESTIMENTO EM PESQUISA CIENTIFICA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TRATAMENTO SEM SUBSÍDIO DO GOVERNO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ÓBITOS E PACIENTES COM SEQUELAS GRAVES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F0"/>
                </a:solidFill>
              </a:rPr>
              <a:t>TODAS AS DIFICULDADES DAS DOENÇAS RARAS</a:t>
            </a:r>
          </a:p>
        </p:txBody>
      </p:sp>
    </p:spTree>
    <p:extLst>
      <p:ext uri="{BB962C8B-B14F-4D97-AF65-F5344CB8AC3E}">
        <p14:creationId xmlns:p14="http://schemas.microsoft.com/office/powerpoint/2010/main" val="400136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54106" y="112594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B782181-5715-451F-8D38-AAC768F37EB4}"/>
              </a:ext>
            </a:extLst>
          </p:cNvPr>
          <p:cNvSpPr txBox="1"/>
          <p:nvPr/>
        </p:nvSpPr>
        <p:spPr>
          <a:xfrm>
            <a:off x="476425" y="303863"/>
            <a:ext cx="751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ABGLICO, </a:t>
            </a:r>
            <a:r>
              <a:rPr lang="en-US" sz="3600" b="1" dirty="0" err="1">
                <a:solidFill>
                  <a:srgbClr val="002060"/>
                </a:solidFill>
              </a:rPr>
              <a:t>como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tudo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começou</a:t>
            </a:r>
            <a:r>
              <a:rPr lang="en-US" sz="3600" b="1" dirty="0">
                <a:solidFill>
                  <a:srgbClr val="002060"/>
                </a:solidFill>
              </a:rPr>
              <a:t>…</a:t>
            </a:r>
            <a:endParaRPr lang="pt-BR" sz="3600" b="1" dirty="0">
              <a:solidFill>
                <a:srgbClr val="00206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C616998F-F1AE-46D3-A654-E4F0346C6883}"/>
              </a:ext>
            </a:extLst>
          </p:cNvPr>
          <p:cNvSpPr/>
          <p:nvPr/>
        </p:nvSpPr>
        <p:spPr>
          <a:xfrm>
            <a:off x="608077" y="5716537"/>
            <a:ext cx="10975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FORMALIZAÇÃO DA ASSOCIAÇÃO BRASILEIRA DE GLICOGENOSE </a:t>
            </a:r>
            <a:r>
              <a:rPr lang="pt-BR" sz="2000" dirty="0"/>
              <a:t>( ABGLICO )</a:t>
            </a:r>
            <a:endParaRPr lang="pt-BR" sz="24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CFEE82D-DD98-4A7D-AA48-78127A4A9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28"/>
          <a:stretch/>
        </p:blipFill>
        <p:spPr>
          <a:xfrm>
            <a:off x="1767071" y="1208522"/>
            <a:ext cx="8275252" cy="4249686"/>
          </a:xfrm>
          <a:prstGeom prst="rect">
            <a:avLst/>
          </a:prstGeom>
        </p:spPr>
      </p:pic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xmlns="" id="{9683799E-0E7B-4440-991D-5DB2B029D88B}"/>
              </a:ext>
            </a:extLst>
          </p:cNvPr>
          <p:cNvSpPr/>
          <p:nvPr/>
        </p:nvSpPr>
        <p:spPr>
          <a:xfrm>
            <a:off x="10407079" y="360020"/>
            <a:ext cx="1438585" cy="510435"/>
          </a:xfrm>
          <a:prstGeom prst="round2Diag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OUT_2017</a:t>
            </a:r>
          </a:p>
        </p:txBody>
      </p:sp>
    </p:spTree>
    <p:extLst>
      <p:ext uri="{BB962C8B-B14F-4D97-AF65-F5344CB8AC3E}">
        <p14:creationId xmlns:p14="http://schemas.microsoft.com/office/powerpoint/2010/main" val="1901426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8E9D921-408A-48BC-B3B8-5D88B693A7A1}"/>
              </a:ext>
            </a:extLst>
          </p:cNvPr>
          <p:cNvSpPr/>
          <p:nvPr/>
        </p:nvSpPr>
        <p:spPr>
          <a:xfrm>
            <a:off x="161925" y="112594"/>
            <a:ext cx="11833972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4CE1ED4-EDBC-4B92-8F02-D21D44424661}"/>
              </a:ext>
            </a:extLst>
          </p:cNvPr>
          <p:cNvSpPr/>
          <p:nvPr/>
        </p:nvSpPr>
        <p:spPr>
          <a:xfrm>
            <a:off x="592511" y="1738353"/>
            <a:ext cx="10972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O que é a </a:t>
            </a:r>
            <a:r>
              <a:rPr lang="pt-BR" sz="2000" b="1" dirty="0"/>
              <a:t>ABGLICO? </a:t>
            </a:r>
          </a:p>
          <a:p>
            <a:endParaRPr lang="pt-BR" sz="800" dirty="0"/>
          </a:p>
          <a:p>
            <a:endParaRPr lang="pt-BR" dirty="0"/>
          </a:p>
          <a:p>
            <a:r>
              <a:rPr lang="pt-BR" b="1" dirty="0"/>
              <a:t>ABGLICO </a:t>
            </a:r>
            <a:r>
              <a:rPr lang="pt-BR" dirty="0"/>
              <a:t>( </a:t>
            </a:r>
            <a:r>
              <a:rPr lang="pt-BR" sz="1600" i="1" dirty="0"/>
              <a:t>Associação Brasileira de </a:t>
            </a:r>
            <a:r>
              <a:rPr lang="pt-BR" sz="1600" i="1" dirty="0" err="1"/>
              <a:t>Glicogenose</a:t>
            </a:r>
            <a:r>
              <a:rPr lang="pt-BR" sz="1600" i="1" dirty="0"/>
              <a:t> </a:t>
            </a:r>
            <a:r>
              <a:rPr lang="pt-BR" dirty="0"/>
              <a:t>) é uma Associação </a:t>
            </a:r>
            <a:r>
              <a:rPr lang="pt-BR" sz="1600" b="1" i="1" dirty="0"/>
              <a:t>SEM FINS LUCRATIVOS  </a:t>
            </a:r>
            <a:r>
              <a:rPr lang="pt-BR" dirty="0"/>
              <a:t>que foi criada por um grupo de pais e pacientes portadores de </a:t>
            </a:r>
            <a:r>
              <a:rPr lang="pt-BR" dirty="0" err="1"/>
              <a:t>Glicogenose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A </a:t>
            </a:r>
            <a:r>
              <a:rPr lang="pt-BR" b="1" dirty="0"/>
              <a:t>ABGLICO</a:t>
            </a:r>
            <a:r>
              <a:rPr lang="pt-BR" dirty="0"/>
              <a:t> tem como objetivo dar suporte e direcionamento ao correto tratamento da doença. </a:t>
            </a:r>
          </a:p>
          <a:p>
            <a:endParaRPr lang="pt-BR" sz="2000" b="1" dirty="0"/>
          </a:p>
          <a:p>
            <a:r>
              <a:rPr lang="pt-BR" sz="2400" b="1" dirty="0">
                <a:solidFill>
                  <a:srgbClr val="0070C0"/>
                </a:solidFill>
              </a:rPr>
              <a:t>Nossa missão é levar informação aos pacientes, familiares e profissionais de saúde.</a:t>
            </a:r>
            <a:endParaRPr lang="pt-BR" sz="2000" b="1" dirty="0">
              <a:solidFill>
                <a:srgbClr val="0070C0"/>
              </a:solidFill>
            </a:endParaRPr>
          </a:p>
          <a:p>
            <a:endParaRPr lang="pt-BR" dirty="0"/>
          </a:p>
          <a:p>
            <a:r>
              <a:rPr lang="pt-BR" dirty="0"/>
              <a:t>A </a:t>
            </a:r>
            <a:r>
              <a:rPr lang="pt-BR" b="1" dirty="0"/>
              <a:t>ABGLICO </a:t>
            </a:r>
            <a:r>
              <a:rPr lang="pt-BR" sz="1600" dirty="0"/>
              <a:t>( CNPJ: 29.303.107/0001-90 ) </a:t>
            </a:r>
            <a:r>
              <a:rPr lang="pt-BR" dirty="0"/>
              <a:t> está localizada na Rua Augusto </a:t>
            </a:r>
            <a:r>
              <a:rPr lang="pt-BR" dirty="0" err="1"/>
              <a:t>Berticelli</a:t>
            </a:r>
            <a:r>
              <a:rPr lang="pt-BR" dirty="0"/>
              <a:t>, nº 85 sala 01, no Município de Barão de </a:t>
            </a:r>
            <a:r>
              <a:rPr lang="pt-BR" dirty="0" err="1"/>
              <a:t>Cotagipe</a:t>
            </a:r>
            <a:r>
              <a:rPr lang="pt-BR" dirty="0"/>
              <a:t> – RS CEP: 99.740-000, Foro Jurídico na Comarca de Erechim.</a:t>
            </a:r>
          </a:p>
          <a:p>
            <a:endParaRPr lang="pt-BR" dirty="0"/>
          </a:p>
          <a:p>
            <a:r>
              <a:rPr lang="pt-BR" dirty="0"/>
              <a:t>Facebook: </a:t>
            </a:r>
            <a:r>
              <a:rPr lang="pt-BR" dirty="0">
                <a:hlinkClick r:id="rId2"/>
              </a:rPr>
              <a:t>https://www.facebook.com/abglico/?ref=bookmarks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Site: </a:t>
            </a:r>
            <a:r>
              <a:rPr lang="pt-BR" dirty="0">
                <a:hlinkClick r:id="rId3"/>
              </a:rPr>
              <a:t>https://abglico.com/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554BBFC-71C7-41B7-95A6-6FBC4E07C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48" y="276187"/>
            <a:ext cx="2507345" cy="12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0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2D7F7DFA-2A41-457B-8DFA-36CDCB3444BC}"/>
              </a:ext>
            </a:extLst>
          </p:cNvPr>
          <p:cNvSpPr/>
          <p:nvPr/>
        </p:nvSpPr>
        <p:spPr>
          <a:xfrm>
            <a:off x="161925" y="125846"/>
            <a:ext cx="11833972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07368" y="902627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CADASTRO DE PACIENTES</a:t>
            </a:r>
            <a:endParaRPr lang="pt-BR" sz="2000" dirty="0">
              <a:solidFill>
                <a:srgbClr val="0070C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54E95BD-3CA9-40CA-B58C-86822640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602" y="4653137"/>
            <a:ext cx="5151106" cy="16209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2A9A838-F918-47A0-AEEA-2104B667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77" y="2442952"/>
            <a:ext cx="2629670" cy="1577802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C541FE9-9D98-4C50-B27B-469CBC47DC93}"/>
              </a:ext>
            </a:extLst>
          </p:cNvPr>
          <p:cNvSpPr/>
          <p:nvPr/>
        </p:nvSpPr>
        <p:spPr>
          <a:xfrm>
            <a:off x="407368" y="1546216"/>
            <a:ext cx="1010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70C0"/>
                </a:solidFill>
              </a:rPr>
              <a:t>112</a:t>
            </a:r>
            <a:r>
              <a:rPr lang="pt-BR" sz="1600" dirty="0"/>
              <a:t> pacientes cadastrados até 16.10.2019. </a:t>
            </a:r>
            <a:endParaRPr lang="pt-BR" sz="1100" b="1" dirty="0">
              <a:solidFill>
                <a:srgbClr val="C00000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003981EF-3D21-4630-BEEC-BD6C4E650B91}"/>
              </a:ext>
            </a:extLst>
          </p:cNvPr>
          <p:cNvSpPr/>
          <p:nvPr/>
        </p:nvSpPr>
        <p:spPr>
          <a:xfrm>
            <a:off x="510977" y="4077072"/>
            <a:ext cx="2629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u="sng" dirty="0">
                <a:solidFill>
                  <a:srgbClr val="0070C0"/>
                </a:solidFill>
              </a:rPr>
              <a:t>SEXO DOS PACIENTES</a:t>
            </a:r>
            <a:endParaRPr lang="pt-BR" sz="1000" u="sng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0724880C-2E06-46DC-93F2-D6FADDF5B3BB}"/>
              </a:ext>
            </a:extLst>
          </p:cNvPr>
          <p:cNvSpPr/>
          <p:nvPr/>
        </p:nvSpPr>
        <p:spPr>
          <a:xfrm>
            <a:off x="1320602" y="6309320"/>
            <a:ext cx="453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u="sng" dirty="0">
                <a:solidFill>
                  <a:srgbClr val="0070C0"/>
                </a:solidFill>
              </a:rPr>
              <a:t>PACIENTES POR REGIÃO GEOGRÁFICA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CB4D8FA9-FBA5-4A79-95C8-F086AEB4845C}"/>
              </a:ext>
            </a:extLst>
          </p:cNvPr>
          <p:cNvSpPr/>
          <p:nvPr/>
        </p:nvSpPr>
        <p:spPr>
          <a:xfrm>
            <a:off x="3750365" y="2506984"/>
            <a:ext cx="8092583" cy="1542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600" b="1" u="sng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0C0"/>
                </a:solidFill>
              </a:rPr>
              <a:t>Quase 60% dos pacientes residem na região Sudeste , e o paciente cadastrado de maior idade tem 42 anos. A incidência entre homens e mulheres é quase que a mesma entre os pacientes cadastrados.</a:t>
            </a: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DB5FC910-D85B-49F0-9FF1-E591AD755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754" y="270057"/>
            <a:ext cx="2507345" cy="12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403750C4-E2D2-4E6F-BC97-1B4D54DBADBD}"/>
              </a:ext>
            </a:extLst>
          </p:cNvPr>
          <p:cNvSpPr/>
          <p:nvPr/>
        </p:nvSpPr>
        <p:spPr>
          <a:xfrm>
            <a:off x="161925" y="112594"/>
            <a:ext cx="11833972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29494" y="692160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CADASTRO DE PACIENTES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C541FE9-9D98-4C50-B27B-469CBC47DC93}"/>
              </a:ext>
            </a:extLst>
          </p:cNvPr>
          <p:cNvSpPr/>
          <p:nvPr/>
        </p:nvSpPr>
        <p:spPr>
          <a:xfrm>
            <a:off x="829494" y="102142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70C0"/>
                </a:solidFill>
              </a:rPr>
              <a:t>Pacientes por tipo de </a:t>
            </a:r>
            <a:r>
              <a:rPr lang="pt-BR" sz="2000" b="1" dirty="0" err="1">
                <a:solidFill>
                  <a:srgbClr val="0070C0"/>
                </a:solidFill>
              </a:rPr>
              <a:t>glicogenose</a:t>
            </a:r>
            <a:r>
              <a:rPr lang="pt-BR" sz="2000" b="1" dirty="0">
                <a:solidFill>
                  <a:srgbClr val="0070C0"/>
                </a:solidFill>
              </a:rPr>
              <a:t>: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FAB9301-73F4-404F-A539-5B487C5E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2" y="3889482"/>
            <a:ext cx="5870772" cy="267371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8E6474F-7B1A-480D-851B-81958CB0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78" y="1609795"/>
            <a:ext cx="3527622" cy="211363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8DC800DE-34F1-435C-B96D-F1BD775590F7}"/>
              </a:ext>
            </a:extLst>
          </p:cNvPr>
          <p:cNvSpPr/>
          <p:nvPr/>
        </p:nvSpPr>
        <p:spPr>
          <a:xfrm>
            <a:off x="5143500" y="2153001"/>
            <a:ext cx="62484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0C0"/>
                </a:solidFill>
              </a:rPr>
              <a:t>Dos pacientes cadastrados, </a:t>
            </a:r>
            <a:r>
              <a:rPr lang="pt-BR" b="1" i="1" u="sng" dirty="0">
                <a:solidFill>
                  <a:srgbClr val="0070C0"/>
                </a:solidFill>
              </a:rPr>
              <a:t>04 estão sem diagnostico fechado</a:t>
            </a:r>
            <a:r>
              <a:rPr lang="pt-BR" dirty="0">
                <a:solidFill>
                  <a:srgbClr val="0070C0"/>
                </a:solidFill>
              </a:rPr>
              <a:t>. O tipo 1 é o de maior incidência (quase 80% do total ).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BFF36FF-67EE-4B67-8CDB-71F0501AD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673" y="326740"/>
            <a:ext cx="2507345" cy="12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9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54106" y="125846"/>
            <a:ext cx="11941791" cy="6632812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C616998F-F1AE-46D3-A654-E4F0346C6883}"/>
              </a:ext>
            </a:extLst>
          </p:cNvPr>
          <p:cNvSpPr/>
          <p:nvPr/>
        </p:nvSpPr>
        <p:spPr>
          <a:xfrm>
            <a:off x="608076" y="5615437"/>
            <a:ext cx="10975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O</a:t>
            </a:r>
            <a:r>
              <a:rPr lang="pt-BR" sz="2000" b="1" dirty="0"/>
              <a:t> BRASIL </a:t>
            </a:r>
            <a:r>
              <a:rPr lang="pt-BR" sz="2000" dirty="0"/>
              <a:t> FOI CONVIDADO A ORGANIZAR O </a:t>
            </a:r>
            <a:r>
              <a:rPr lang="pt-BR" sz="2000" b="1" dirty="0"/>
              <a:t>CONGRESSO INTERNACIONAL DE GLICOGENOSE_2019 !!!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E4B8DB4-4E1A-48B5-8286-5C77908FF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3" t="11389" r="28983" b="46389"/>
          <a:stretch/>
        </p:blipFill>
        <p:spPr>
          <a:xfrm>
            <a:off x="3094463" y="1422792"/>
            <a:ext cx="6003073" cy="34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6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DAA5794C2D6B44B8A848A8784F29B18" ma:contentTypeVersion="8" ma:contentTypeDescription="Crie um novo documento." ma:contentTypeScope="" ma:versionID="6c2050c0bb1acbd158df02584e822754">
  <xsd:schema xmlns:xsd="http://www.w3.org/2001/XMLSchema" xmlns:xs="http://www.w3.org/2001/XMLSchema" xmlns:p="http://schemas.microsoft.com/office/2006/metadata/properties" xmlns:ns3="774e0490-a8ec-4b97-9722-c7c8e2c3b005" targetNamespace="http://schemas.microsoft.com/office/2006/metadata/properties" ma:root="true" ma:fieldsID="7918320e08abf85b847828490ccb004d" ns3:_="">
    <xsd:import namespace="774e0490-a8ec-4b97-9722-c7c8e2c3b0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4e0490-a8ec-4b97-9722-c7c8e2c3b0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105E5E-EAD2-45AB-88C4-237A253C80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74EFA5-0342-42C6-AC81-014EAC689DF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74e0490-a8ec-4b97-9722-c7c8e2c3b00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2B70E2-B332-44B4-ADB7-452781379A48}">
  <ds:schemaRefs>
    <ds:schemaRef ds:uri="774e0490-a8ec-4b97-9722-c7c8e2c3b005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2008</TotalTime>
  <Words>463</Words>
  <Application>Microsoft Office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Ferriani, Alberto</dc:creator>
  <cp:lastModifiedBy>Ana Carolina Vaz da Silva</cp:lastModifiedBy>
  <cp:revision>105</cp:revision>
  <dcterms:created xsi:type="dcterms:W3CDTF">2016-11-25T16:57:01Z</dcterms:created>
  <dcterms:modified xsi:type="dcterms:W3CDTF">2019-11-05T13:56:22Z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0x0101001DAA5794C2D6B44B8A848A8784F29B18</vt:lpwstr>
  </property>
</Properties>
</file>