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6"/>
  </p:notesMasterIdLst>
  <p:sldIdLst>
    <p:sldId id="296" r:id="rId2"/>
    <p:sldId id="298" r:id="rId3"/>
    <p:sldId id="299" r:id="rId4"/>
    <p:sldId id="263" r:id="rId5"/>
    <p:sldId id="265" r:id="rId6"/>
    <p:sldId id="257" r:id="rId7"/>
    <p:sldId id="271" r:id="rId8"/>
    <p:sldId id="273" r:id="rId9"/>
    <p:sldId id="256" r:id="rId10"/>
    <p:sldId id="259" r:id="rId11"/>
    <p:sldId id="275" r:id="rId12"/>
    <p:sldId id="276" r:id="rId13"/>
    <p:sldId id="277" r:id="rId14"/>
    <p:sldId id="278" r:id="rId15"/>
    <p:sldId id="274" r:id="rId16"/>
    <p:sldId id="272" r:id="rId17"/>
    <p:sldId id="291" r:id="rId18"/>
    <p:sldId id="284" r:id="rId19"/>
    <p:sldId id="290" r:id="rId20"/>
    <p:sldId id="288" r:id="rId21"/>
    <p:sldId id="285" r:id="rId22"/>
    <p:sldId id="262" r:id="rId23"/>
    <p:sldId id="286" r:id="rId24"/>
    <p:sldId id="289" r:id="rId25"/>
    <p:sldId id="268" r:id="rId26"/>
    <p:sldId id="294" r:id="rId27"/>
    <p:sldId id="292" r:id="rId28"/>
    <p:sldId id="297" r:id="rId29"/>
    <p:sldId id="293" r:id="rId30"/>
    <p:sldId id="267" r:id="rId31"/>
    <p:sldId id="295" r:id="rId32"/>
    <p:sldId id="264" r:id="rId33"/>
    <p:sldId id="281" r:id="rId34"/>
    <p:sldId id="279" r:id="rId35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689" autoAdjust="0"/>
    <p:restoredTop sz="94660"/>
  </p:normalViewPr>
  <p:slideViewPr>
    <p:cSldViewPr snapToGrid="0" snapToObjects="1">
      <p:cViewPr varScale="1">
        <p:scale>
          <a:sx n="68" d="100"/>
          <a:sy n="68" d="100"/>
        </p:scale>
        <p:origin x="-18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49" d="100"/>
        <a:sy n="49" d="100"/>
      </p:scale>
      <p:origin x="0" y="-1723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2F3895E-F0C5-4025-A4CE-B4825EA12A26}" type="doc">
      <dgm:prSet loTypeId="urn:microsoft.com/office/officeart/2005/8/layout/radial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BAAAA855-F1B4-4742-BFFA-B285EA1ECD4B}">
      <dgm:prSet phldrT="[Texto]">
        <dgm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dgm:style>
      </dgm:prSet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r>
            <a:rPr lang="pt-BR" b="1" dirty="0" smtClean="0">
              <a:solidFill>
                <a:schemeClr val="tx1"/>
              </a:solidFill>
            </a:rPr>
            <a:t>Síndrome</a:t>
          </a:r>
          <a:endParaRPr lang="pt-BR" b="1" dirty="0">
            <a:solidFill>
              <a:schemeClr val="tx1"/>
            </a:solidFill>
          </a:endParaRPr>
        </a:p>
      </dgm:t>
    </dgm:pt>
    <dgm:pt modelId="{A91CE3FB-03C0-4DCC-91E4-1CC15A38496F}" type="parTrans" cxnId="{B58DD8DE-E69A-43A0-AE4C-35506ED8D5B1}">
      <dgm:prSet/>
      <dgm:spPr/>
      <dgm:t>
        <a:bodyPr/>
        <a:lstStyle/>
        <a:p>
          <a:endParaRPr lang="pt-BR"/>
        </a:p>
      </dgm:t>
    </dgm:pt>
    <dgm:pt modelId="{56B32649-4969-4B72-A5CC-A1037617D200}" type="sibTrans" cxnId="{B58DD8DE-E69A-43A0-AE4C-35506ED8D5B1}">
      <dgm:prSet/>
      <dgm:spPr/>
      <dgm:t>
        <a:bodyPr/>
        <a:lstStyle/>
        <a:p>
          <a:endParaRPr lang="pt-BR"/>
        </a:p>
      </dgm:t>
    </dgm:pt>
    <dgm:pt modelId="{6AFB5CA6-7872-4F5B-8FA6-594AC370742A}">
      <dgm:prSet phldrT="[Texto]" custT="1"/>
      <dgm:spPr>
        <a:ln w="12700">
          <a:solidFill>
            <a:schemeClr val="bg1"/>
          </a:solidFill>
        </a:ln>
      </dgm:spPr>
      <dgm:t>
        <a:bodyPr/>
        <a:lstStyle/>
        <a:p>
          <a:r>
            <a:rPr lang="pt-BR" sz="2600" b="1" dirty="0" smtClean="0">
              <a:solidFill>
                <a:srgbClr val="800000"/>
              </a:solidFill>
            </a:rPr>
            <a:t>ELA</a:t>
          </a:r>
          <a:endParaRPr lang="pt-BR" sz="2600" b="1" dirty="0">
            <a:solidFill>
              <a:srgbClr val="800000"/>
            </a:solidFill>
          </a:endParaRPr>
        </a:p>
      </dgm:t>
    </dgm:pt>
    <dgm:pt modelId="{3DDE0F5C-33D5-4EE3-8F64-DD1B92C6A53F}" type="parTrans" cxnId="{008CBE5C-EC5E-4C13-9871-2990ED139421}">
      <dgm:prSet/>
      <dgm:spPr/>
      <dgm:t>
        <a:bodyPr/>
        <a:lstStyle/>
        <a:p>
          <a:endParaRPr lang="pt-BR"/>
        </a:p>
      </dgm:t>
    </dgm:pt>
    <dgm:pt modelId="{455C452C-B1F4-46B9-A51A-84ED9482B1B2}" type="sibTrans" cxnId="{008CBE5C-EC5E-4C13-9871-2990ED139421}">
      <dgm:prSet/>
      <dgm:spPr/>
      <dgm:t>
        <a:bodyPr/>
        <a:lstStyle/>
        <a:p>
          <a:endParaRPr lang="pt-BR"/>
        </a:p>
      </dgm:t>
    </dgm:pt>
    <dgm:pt modelId="{72DBCA4D-5875-4889-A9A8-53FFB52D14C8}">
      <dgm:prSet phldrT="[Texto]"/>
      <dgm:spPr/>
      <dgm:t>
        <a:bodyPr/>
        <a:lstStyle/>
        <a:p>
          <a:r>
            <a:rPr lang="pt-BR" b="1" dirty="0" smtClean="0"/>
            <a:t>DLFT</a:t>
          </a:r>
          <a:endParaRPr lang="pt-BR" b="1" dirty="0"/>
        </a:p>
      </dgm:t>
    </dgm:pt>
    <dgm:pt modelId="{A21F4A92-DFF8-4756-9E1F-123A45491E1A}" type="parTrans" cxnId="{01EABE74-ACA4-475B-AF1F-985FBF17B572}">
      <dgm:prSet/>
      <dgm:spPr/>
      <dgm:t>
        <a:bodyPr/>
        <a:lstStyle/>
        <a:p>
          <a:endParaRPr lang="pt-BR"/>
        </a:p>
      </dgm:t>
    </dgm:pt>
    <dgm:pt modelId="{63688FEB-F980-4E72-98E9-CF78EA5EA28B}" type="sibTrans" cxnId="{01EABE74-ACA4-475B-AF1F-985FBF17B572}">
      <dgm:prSet/>
      <dgm:spPr/>
      <dgm:t>
        <a:bodyPr/>
        <a:lstStyle/>
        <a:p>
          <a:endParaRPr lang="pt-BR"/>
        </a:p>
      </dgm:t>
    </dgm:pt>
    <dgm:pt modelId="{AC957355-E1CE-49E6-8785-4FC137BF73F2}">
      <dgm:prSet phldrT="[Texto]"/>
      <dgm:spPr/>
      <dgm:t>
        <a:bodyPr/>
        <a:lstStyle/>
        <a:p>
          <a:r>
            <a:rPr lang="pt-BR" b="1" dirty="0" smtClean="0"/>
            <a:t>DP</a:t>
          </a:r>
          <a:endParaRPr lang="pt-BR" b="1" dirty="0"/>
        </a:p>
      </dgm:t>
    </dgm:pt>
    <dgm:pt modelId="{01266031-4E46-427C-834E-D473486ACC99}" type="parTrans" cxnId="{6991F90D-CFD1-40AD-AD74-36C5C119ADE5}">
      <dgm:prSet/>
      <dgm:spPr/>
      <dgm:t>
        <a:bodyPr/>
        <a:lstStyle/>
        <a:p>
          <a:endParaRPr lang="pt-BR"/>
        </a:p>
      </dgm:t>
    </dgm:pt>
    <dgm:pt modelId="{99FB7038-4033-4831-B2B2-F03D6CF579B2}" type="sibTrans" cxnId="{6991F90D-CFD1-40AD-AD74-36C5C119ADE5}">
      <dgm:prSet/>
      <dgm:spPr/>
      <dgm:t>
        <a:bodyPr/>
        <a:lstStyle/>
        <a:p>
          <a:endParaRPr lang="pt-BR"/>
        </a:p>
      </dgm:t>
    </dgm:pt>
    <dgm:pt modelId="{082367DA-03C0-40B6-8B8A-9A3514B3FCC6}" type="pres">
      <dgm:prSet presAssocID="{A2F3895E-F0C5-4025-A4CE-B4825EA12A26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4F9B0F96-55A5-4A04-A511-03A9B3FD485A}" type="pres">
      <dgm:prSet presAssocID="{A2F3895E-F0C5-4025-A4CE-B4825EA12A26}" presName="radial" presStyleCnt="0">
        <dgm:presLayoutVars>
          <dgm:animLvl val="ctr"/>
        </dgm:presLayoutVars>
      </dgm:prSet>
      <dgm:spPr/>
    </dgm:pt>
    <dgm:pt modelId="{26B6364E-15F7-4A7F-B777-63257AB41E71}" type="pres">
      <dgm:prSet presAssocID="{BAAAA855-F1B4-4742-BFFA-B285EA1ECD4B}" presName="centerShape" presStyleLbl="vennNode1" presStyleIdx="0" presStyleCnt="4"/>
      <dgm:spPr/>
      <dgm:t>
        <a:bodyPr/>
        <a:lstStyle/>
        <a:p>
          <a:endParaRPr lang="pt-BR"/>
        </a:p>
      </dgm:t>
    </dgm:pt>
    <dgm:pt modelId="{FA7DA824-04B1-46DC-A430-5816AF5E55BF}" type="pres">
      <dgm:prSet presAssocID="{6AFB5CA6-7872-4F5B-8FA6-594AC370742A}" presName="node" presStyleLbl="vennNode1" presStyleIdx="1" presStyleCnt="4" custScaleX="138579" custScaleY="12298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AFFD3099-19EE-4AC4-B68F-2F99B1269BFD}" type="pres">
      <dgm:prSet presAssocID="{72DBCA4D-5875-4889-A9A8-53FFB52D14C8}" presName="node" presStyleLbl="vennNode1" presStyleIdx="2" presStyleCnt="4" custScaleX="129319" custScaleY="120629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38A997D4-0767-42CA-8494-6D027F8148CC}" type="pres">
      <dgm:prSet presAssocID="{AC957355-E1CE-49E6-8785-4FC137BF73F2}" presName="node" presStyleLbl="vennNode1" presStyleIdx="3" presStyleCnt="4" custScaleX="126898" custScaleY="130418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6991F90D-CFD1-40AD-AD74-36C5C119ADE5}" srcId="{BAAAA855-F1B4-4742-BFFA-B285EA1ECD4B}" destId="{AC957355-E1CE-49E6-8785-4FC137BF73F2}" srcOrd="2" destOrd="0" parTransId="{01266031-4E46-427C-834E-D473486ACC99}" sibTransId="{99FB7038-4033-4831-B2B2-F03D6CF579B2}"/>
    <dgm:cxn modelId="{981776D7-5A80-4D01-9670-FE672EDB8842}" type="presOf" srcId="{A2F3895E-F0C5-4025-A4CE-B4825EA12A26}" destId="{082367DA-03C0-40B6-8B8A-9A3514B3FCC6}" srcOrd="0" destOrd="0" presId="urn:microsoft.com/office/officeart/2005/8/layout/radial3"/>
    <dgm:cxn modelId="{B58DD8DE-E69A-43A0-AE4C-35506ED8D5B1}" srcId="{A2F3895E-F0C5-4025-A4CE-B4825EA12A26}" destId="{BAAAA855-F1B4-4742-BFFA-B285EA1ECD4B}" srcOrd="0" destOrd="0" parTransId="{A91CE3FB-03C0-4DCC-91E4-1CC15A38496F}" sibTransId="{56B32649-4969-4B72-A5CC-A1037617D200}"/>
    <dgm:cxn modelId="{01EABE74-ACA4-475B-AF1F-985FBF17B572}" srcId="{BAAAA855-F1B4-4742-BFFA-B285EA1ECD4B}" destId="{72DBCA4D-5875-4889-A9A8-53FFB52D14C8}" srcOrd="1" destOrd="0" parTransId="{A21F4A92-DFF8-4756-9E1F-123A45491E1A}" sibTransId="{63688FEB-F980-4E72-98E9-CF78EA5EA28B}"/>
    <dgm:cxn modelId="{008CBE5C-EC5E-4C13-9871-2990ED139421}" srcId="{BAAAA855-F1B4-4742-BFFA-B285EA1ECD4B}" destId="{6AFB5CA6-7872-4F5B-8FA6-594AC370742A}" srcOrd="0" destOrd="0" parTransId="{3DDE0F5C-33D5-4EE3-8F64-DD1B92C6A53F}" sibTransId="{455C452C-B1F4-46B9-A51A-84ED9482B1B2}"/>
    <dgm:cxn modelId="{4928DD22-D419-4063-BE36-31105D182C25}" type="presOf" srcId="{BAAAA855-F1B4-4742-BFFA-B285EA1ECD4B}" destId="{26B6364E-15F7-4A7F-B777-63257AB41E71}" srcOrd="0" destOrd="0" presId="urn:microsoft.com/office/officeart/2005/8/layout/radial3"/>
    <dgm:cxn modelId="{8C0ECDA3-681E-440C-A2D9-8D07397682EC}" type="presOf" srcId="{72DBCA4D-5875-4889-A9A8-53FFB52D14C8}" destId="{AFFD3099-19EE-4AC4-B68F-2F99B1269BFD}" srcOrd="0" destOrd="0" presId="urn:microsoft.com/office/officeart/2005/8/layout/radial3"/>
    <dgm:cxn modelId="{A6DE94CB-517E-4A43-8675-864C5B872A3A}" type="presOf" srcId="{AC957355-E1CE-49E6-8785-4FC137BF73F2}" destId="{38A997D4-0767-42CA-8494-6D027F8148CC}" srcOrd="0" destOrd="0" presId="urn:microsoft.com/office/officeart/2005/8/layout/radial3"/>
    <dgm:cxn modelId="{C8A087FC-09B6-4D48-A650-63E929E19683}" type="presOf" srcId="{6AFB5CA6-7872-4F5B-8FA6-594AC370742A}" destId="{FA7DA824-04B1-46DC-A430-5816AF5E55BF}" srcOrd="0" destOrd="0" presId="urn:microsoft.com/office/officeart/2005/8/layout/radial3"/>
    <dgm:cxn modelId="{08B84520-3543-4178-942E-5BABF6E35EA1}" type="presParOf" srcId="{082367DA-03C0-40B6-8B8A-9A3514B3FCC6}" destId="{4F9B0F96-55A5-4A04-A511-03A9B3FD485A}" srcOrd="0" destOrd="0" presId="urn:microsoft.com/office/officeart/2005/8/layout/radial3"/>
    <dgm:cxn modelId="{BBF7525C-03A5-487A-A1FB-B1D6C5501E14}" type="presParOf" srcId="{4F9B0F96-55A5-4A04-A511-03A9B3FD485A}" destId="{26B6364E-15F7-4A7F-B777-63257AB41E71}" srcOrd="0" destOrd="0" presId="urn:microsoft.com/office/officeart/2005/8/layout/radial3"/>
    <dgm:cxn modelId="{9A85BC7F-5AE1-4CD6-9994-DFF750B4464F}" type="presParOf" srcId="{4F9B0F96-55A5-4A04-A511-03A9B3FD485A}" destId="{FA7DA824-04B1-46DC-A430-5816AF5E55BF}" srcOrd="1" destOrd="0" presId="urn:microsoft.com/office/officeart/2005/8/layout/radial3"/>
    <dgm:cxn modelId="{48769700-C310-4FAC-BAB9-8A7FBC9F0CA3}" type="presParOf" srcId="{4F9B0F96-55A5-4A04-A511-03A9B3FD485A}" destId="{AFFD3099-19EE-4AC4-B68F-2F99B1269BFD}" srcOrd="2" destOrd="0" presId="urn:microsoft.com/office/officeart/2005/8/layout/radial3"/>
    <dgm:cxn modelId="{551795C2-21EC-472C-853A-F0224D3E3563}" type="presParOf" srcId="{4F9B0F96-55A5-4A04-A511-03A9B3FD485A}" destId="{38A997D4-0767-42CA-8494-6D027F8148CC}" srcOrd="3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xmlns="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519F5A-4361-4DFB-B01E-5296107A055B}" type="datetimeFigureOut">
              <a:rPr lang="pt-BR" smtClean="0"/>
              <a:pPr/>
              <a:t>13/07/2015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D3AC1E-8CD0-4E78-B536-21B0BF5E49B5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20159653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D3AC1E-8CD0-4E78-B536-21B0BF5E49B5}" type="slidenum">
              <a:rPr lang="pt-BR" smtClean="0"/>
              <a:pPr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38118995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pt-BR" smtClean="0"/>
          </a:p>
        </p:txBody>
      </p:sp>
      <p:sp>
        <p:nvSpPr>
          <p:cNvPr id="122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66A3255-1A27-471E-9422-48C013DC2D30}" type="slidenum">
              <a:rPr lang="pt-BR" altLang="pt-BR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17</a:t>
            </a:fld>
            <a:endParaRPr lang="pt-BR" altLang="pt-BR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542076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pt-BR" altLang="pt-BR" smtClean="0"/>
              <a:t>mados</a:t>
            </a:r>
          </a:p>
        </p:txBody>
      </p:sp>
    </p:spTree>
    <p:extLst>
      <p:ext uri="{BB962C8B-B14F-4D97-AF65-F5344CB8AC3E}">
        <p14:creationId xmlns:p14="http://schemas.microsoft.com/office/powerpoint/2010/main" xmlns="" val="7309836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9" name="Espaço Reservado para Anotações 2"/>
          <p:cNvSpPr>
            <a:spLocks noGrp="1"/>
          </p:cNvSpPr>
          <p:nvPr>
            <p:ph type="body" idx="1"/>
          </p:nvPr>
        </p:nvSpPr>
        <p:spPr bwMode="auto">
          <a:xfrm>
            <a:off x="666750" y="4633913"/>
            <a:ext cx="5335588" cy="37719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pt-BR" altLang="pt-BR" b="1" smtClean="0"/>
              <a:t>Marcadores de IPS (imuno)</a:t>
            </a:r>
            <a:endParaRPr lang="pt-BR" altLang="pt-BR" smtClean="0"/>
          </a:p>
          <a:p>
            <a:r>
              <a:rPr lang="pt-BR" altLang="pt-BR" smtClean="0"/>
              <a:t>A-B Colônias de IPS</a:t>
            </a:r>
          </a:p>
          <a:p>
            <a:r>
              <a:rPr lang="en-US" altLang="pt-BR" smtClean="0"/>
              <a:t>C – SSEA-4 – stage-specific embrionic antigen-4</a:t>
            </a:r>
            <a:endParaRPr lang="pt-BR" altLang="pt-BR" smtClean="0"/>
          </a:p>
          <a:p>
            <a:r>
              <a:rPr lang="pt-BR" altLang="pt-BR" smtClean="0"/>
              <a:t>D – TRA1-60 e TRA1-81 – recept. de células embrionárias</a:t>
            </a:r>
          </a:p>
          <a:p>
            <a:r>
              <a:rPr lang="pt-BR" altLang="pt-BR" smtClean="0"/>
              <a:t>E – OCT-4 – fator de transcrição interno</a:t>
            </a:r>
          </a:p>
          <a:p>
            <a:r>
              <a:rPr lang="pt-BR" altLang="pt-BR" b="1" smtClean="0"/>
              <a:t>Marcadores de pluripotência (PCR)</a:t>
            </a:r>
            <a:endParaRPr lang="pt-BR" altLang="pt-BR" smtClean="0"/>
          </a:p>
          <a:p>
            <a:r>
              <a:rPr lang="pt-BR" altLang="pt-BR" smtClean="0"/>
              <a:t>Nanog: marcador intracelular (fator transc. inicial) </a:t>
            </a:r>
            <a:r>
              <a:rPr lang="pt-BR" altLang="pt-BR" smtClean="0">
                <a:sym typeface="Wingdings" pitchFamily="2" charset="2"/>
              </a:rPr>
              <a:t></a:t>
            </a:r>
            <a:r>
              <a:rPr lang="pt-BR" altLang="pt-BR" smtClean="0"/>
              <a:t> mantém a célula no estágio de pluripotência</a:t>
            </a:r>
          </a:p>
          <a:p>
            <a:r>
              <a:rPr lang="pt-BR" altLang="pt-BR" smtClean="0"/>
              <a:t>Sox2 </a:t>
            </a:r>
            <a:r>
              <a:rPr lang="pt-BR" altLang="pt-BR" smtClean="0">
                <a:sym typeface="Wingdings" pitchFamily="2" charset="2"/>
              </a:rPr>
              <a:t></a:t>
            </a:r>
            <a:r>
              <a:rPr lang="pt-BR" altLang="pt-BR" smtClean="0"/>
              <a:t> Fator transc. secundário</a:t>
            </a:r>
          </a:p>
          <a:p>
            <a:r>
              <a:rPr lang="pt-BR" altLang="pt-BR" smtClean="0"/>
              <a:t> </a:t>
            </a:r>
          </a:p>
          <a:p>
            <a:r>
              <a:rPr lang="pt-BR" altLang="pt-BR" b="1" smtClean="0"/>
              <a:t>Difer. Neuronal</a:t>
            </a:r>
            <a:endParaRPr lang="pt-BR" altLang="pt-BR" smtClean="0"/>
          </a:p>
          <a:p>
            <a:r>
              <a:rPr lang="pt-BR" altLang="pt-BR" smtClean="0"/>
              <a:t>A – IPS colony</a:t>
            </a:r>
          </a:p>
          <a:p>
            <a:r>
              <a:rPr lang="pt-BR" altLang="pt-BR" smtClean="0"/>
              <a:t>B – Corpo embrióide em suspensão</a:t>
            </a:r>
          </a:p>
          <a:p>
            <a:r>
              <a:rPr lang="pt-BR" altLang="pt-BR" smtClean="0"/>
              <a:t>C – Roseta direcionada p/ difer. Neuronal</a:t>
            </a:r>
          </a:p>
          <a:p>
            <a:r>
              <a:rPr lang="pt-BR" altLang="pt-BR" smtClean="0"/>
              <a:t>D – Neuronio motor difer.</a:t>
            </a:r>
          </a:p>
          <a:p>
            <a:endParaRPr lang="pt-BR" altLang="pt-BR" smtClean="0"/>
          </a:p>
        </p:txBody>
      </p:sp>
      <p:sp>
        <p:nvSpPr>
          <p:cNvPr id="2458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71F7CB2-149D-441D-8899-9F394CC85F9E}" type="slidenum">
              <a:rPr lang="pt-BR" altLang="pt-BR"/>
              <a:pPr/>
              <a:t>26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xmlns="" val="15742072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96938" y="731838"/>
            <a:ext cx="4875212" cy="36576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3" name="Espaço Reservado para Anotações 2"/>
          <p:cNvSpPr>
            <a:spLocks noGrp="1"/>
          </p:cNvSpPr>
          <p:nvPr>
            <p:ph type="body" idx="1"/>
          </p:nvPr>
        </p:nvSpPr>
        <p:spPr bwMode="auto">
          <a:xfrm>
            <a:off x="666750" y="4632325"/>
            <a:ext cx="5335588" cy="4389438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 smtClean="0"/>
          </a:p>
        </p:txBody>
      </p:sp>
      <p:sp>
        <p:nvSpPr>
          <p:cNvPr id="56324" name="Espaço Reservado para Número de Slide 3"/>
          <p:cNvSpPr txBox="1">
            <a:spLocks noGrp="1"/>
          </p:cNvSpPr>
          <p:nvPr/>
        </p:nvSpPr>
        <p:spPr bwMode="auto">
          <a:xfrm>
            <a:off x="3778250" y="9264650"/>
            <a:ext cx="288925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1" hangingPunct="1"/>
            <a:fld id="{A56E3863-44D2-41A9-B53E-97EA5AB810C0}" type="slidenum">
              <a:rPr lang="pt-BR" altLang="pt-BR" sz="1200" b="0">
                <a:latin typeface="Calibri" pitchFamily="34" charset="0"/>
              </a:rPr>
              <a:pPr algn="r" eaLnBrk="1" hangingPunct="1"/>
              <a:t>31</a:t>
            </a:fld>
            <a:endParaRPr lang="pt-BR" altLang="pt-BR" sz="1200" b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844789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A145735-FA6F-4B35-9D7B-233CAD275533}" type="datetimeFigureOut">
              <a:rPr lang="en-US" altLang="pt-BR"/>
              <a:pPr/>
              <a:t>7/13/2015</a:t>
            </a:fld>
            <a:endParaRPr lang="en-US" alt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DB61EE-CE8F-4BB5-9F51-D1BA9B9635E0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xmlns="" val="29760113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  <a:p>
            <a:pPr lvl="2"/>
            <a:r>
              <a:rPr lang="pt-BR" smtClean="0"/>
              <a:t>Third level</a:t>
            </a:r>
          </a:p>
          <a:p>
            <a:pPr lvl="3"/>
            <a:r>
              <a:rPr lang="pt-BR" smtClean="0"/>
              <a:t>Fourth level</a:t>
            </a:r>
          </a:p>
          <a:p>
            <a:pPr lvl="4"/>
            <a:r>
              <a:rPr lang="pt-B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A02F295-2DFD-4493-8968-F4F8FD34F508}" type="datetimeFigureOut">
              <a:rPr lang="en-US" altLang="pt-BR"/>
              <a:pPr/>
              <a:t>7/13/2015</a:t>
            </a:fld>
            <a:endParaRPr lang="en-US" alt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A2F88D-22FA-4842-A380-7B1809DE44B2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xmlns="" val="1619010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  <a:p>
            <a:pPr lvl="2"/>
            <a:r>
              <a:rPr lang="pt-BR" smtClean="0"/>
              <a:t>Third level</a:t>
            </a:r>
          </a:p>
          <a:p>
            <a:pPr lvl="3"/>
            <a:r>
              <a:rPr lang="pt-BR" smtClean="0"/>
              <a:t>Fourth level</a:t>
            </a:r>
          </a:p>
          <a:p>
            <a:pPr lvl="4"/>
            <a:r>
              <a:rPr lang="pt-B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6FFC160-967D-4A2B-85AD-1AA068C2F31A}" type="datetimeFigureOut">
              <a:rPr lang="en-US" altLang="pt-BR"/>
              <a:pPr/>
              <a:t>7/13/2015</a:t>
            </a:fld>
            <a:endParaRPr lang="en-US" alt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000C84-AD16-49EF-B93B-505FB464C15F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xmlns="" val="41497813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00E54D9B-8431-4FE3-ACC7-4555BC898B69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xmlns="" val="40720480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  <a:p>
            <a:pPr lvl="2"/>
            <a:r>
              <a:rPr lang="pt-BR" smtClean="0"/>
              <a:t>Third level</a:t>
            </a:r>
          </a:p>
          <a:p>
            <a:pPr lvl="3"/>
            <a:r>
              <a:rPr lang="pt-BR" smtClean="0"/>
              <a:t>Fourth level</a:t>
            </a:r>
          </a:p>
          <a:p>
            <a:pPr lvl="4"/>
            <a:r>
              <a:rPr lang="pt-B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232E164-2D48-4086-97FA-90E402067E5C}" type="datetimeFigureOut">
              <a:rPr lang="en-US" altLang="pt-BR"/>
              <a:pPr/>
              <a:t>7/13/2015</a:t>
            </a:fld>
            <a:endParaRPr lang="en-US" alt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B72A50-7C3C-46E1-9D1F-6847CE84E4CF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xmlns="" val="11315858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F60A19C-F472-466B-ACC3-3444F53D5EA3}" type="datetimeFigureOut">
              <a:rPr lang="en-US" altLang="pt-BR"/>
              <a:pPr/>
              <a:t>7/13/2015</a:t>
            </a:fld>
            <a:endParaRPr lang="en-US" alt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AEFB13-1B2F-49D4-B233-7BD9FA4E988C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xmlns="" val="1035091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  <a:p>
            <a:pPr lvl="2"/>
            <a:r>
              <a:rPr lang="pt-BR" smtClean="0"/>
              <a:t>Third level</a:t>
            </a:r>
          </a:p>
          <a:p>
            <a:pPr lvl="3"/>
            <a:r>
              <a:rPr lang="pt-BR" smtClean="0"/>
              <a:t>Fourth level</a:t>
            </a:r>
          </a:p>
          <a:p>
            <a:pPr lvl="4"/>
            <a:r>
              <a:rPr lang="pt-BR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  <a:p>
            <a:pPr lvl="2"/>
            <a:r>
              <a:rPr lang="pt-BR" smtClean="0"/>
              <a:t>Third level</a:t>
            </a:r>
          </a:p>
          <a:p>
            <a:pPr lvl="3"/>
            <a:r>
              <a:rPr lang="pt-BR" smtClean="0"/>
              <a:t>Fourth level</a:t>
            </a:r>
          </a:p>
          <a:p>
            <a:pPr lvl="4"/>
            <a:r>
              <a:rPr lang="pt-BR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5519359-CDFF-4B80-93C4-D37AAA4F7E3B}" type="datetimeFigureOut">
              <a:rPr lang="en-US" altLang="pt-BR"/>
              <a:pPr/>
              <a:t>7/13/2015</a:t>
            </a:fld>
            <a:endParaRPr lang="en-US" altLang="pt-B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3D4AD4-4C69-4936-984A-825272C1DAA1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xmlns="" val="39784588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  <a:p>
            <a:pPr lvl="2"/>
            <a:r>
              <a:rPr lang="pt-BR" smtClean="0"/>
              <a:t>Third level</a:t>
            </a:r>
          </a:p>
          <a:p>
            <a:pPr lvl="3"/>
            <a:r>
              <a:rPr lang="pt-BR" smtClean="0"/>
              <a:t>Fourth level</a:t>
            </a:r>
          </a:p>
          <a:p>
            <a:pPr lvl="4"/>
            <a:r>
              <a:rPr lang="pt-BR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  <a:p>
            <a:pPr lvl="2"/>
            <a:r>
              <a:rPr lang="pt-BR" smtClean="0"/>
              <a:t>Third level</a:t>
            </a:r>
          </a:p>
          <a:p>
            <a:pPr lvl="3"/>
            <a:r>
              <a:rPr lang="pt-BR" smtClean="0"/>
              <a:t>Fourth level</a:t>
            </a:r>
          </a:p>
          <a:p>
            <a:pPr lvl="4"/>
            <a:r>
              <a:rPr lang="pt-BR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8A533DB-7DFB-4146-8F45-4B95CCE74E7C}" type="datetimeFigureOut">
              <a:rPr lang="en-US" altLang="pt-BR"/>
              <a:pPr/>
              <a:t>7/13/2015</a:t>
            </a:fld>
            <a:endParaRPr lang="en-US" altLang="pt-BR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946520-C235-4B0F-BFB7-80D15134029C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xmlns="" val="5058839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C3FADB3-B444-485F-9DB5-8C8D3517F85A}" type="datetimeFigureOut">
              <a:rPr lang="en-US" altLang="pt-BR"/>
              <a:pPr/>
              <a:t>7/13/2015</a:t>
            </a:fld>
            <a:endParaRPr lang="en-US" altLang="pt-B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91E458-6586-4FB0-8F31-F25EECB827B3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xmlns="" val="30168372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91FFCDD-A8BE-4530-ADD8-C9B5F1B25FD3}" type="datetimeFigureOut">
              <a:rPr lang="en-US" altLang="pt-BR"/>
              <a:pPr/>
              <a:t>7/13/2015</a:t>
            </a:fld>
            <a:endParaRPr lang="en-US" altLang="pt-BR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68010E-0377-43C6-9B92-D4B7C8C8496E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xmlns="" val="37519932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  <a:p>
            <a:pPr lvl="2"/>
            <a:r>
              <a:rPr lang="pt-BR" smtClean="0"/>
              <a:t>Third level</a:t>
            </a:r>
          </a:p>
          <a:p>
            <a:pPr lvl="3"/>
            <a:r>
              <a:rPr lang="pt-BR" smtClean="0"/>
              <a:t>Fourth level</a:t>
            </a:r>
          </a:p>
          <a:p>
            <a:pPr lvl="4"/>
            <a:r>
              <a:rPr lang="pt-BR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BAD5BCC-0D8A-40F5-AD1D-162550EC34CA}" type="datetimeFigureOut">
              <a:rPr lang="en-US" altLang="pt-BR"/>
              <a:pPr/>
              <a:t>7/13/2015</a:t>
            </a:fld>
            <a:endParaRPr lang="en-US" altLang="pt-B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7566C7-19FE-46CD-B42C-21BCB8BC9537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xmlns="" val="19733545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A8CF934-22AC-444C-8CB0-7F82A0EAD773}" type="datetimeFigureOut">
              <a:rPr lang="en-US" altLang="pt-BR"/>
              <a:pPr/>
              <a:t>7/13/2015</a:t>
            </a:fld>
            <a:endParaRPr lang="en-US" altLang="pt-B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511F59-CE3F-4EA5-AD05-1A3ECD7AE222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xmlns="" val="30589983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Click to edit Master title style</a:t>
            </a:r>
            <a:endParaRPr lang="en-US" altLang="pt-BR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Click to edit Master text styles</a:t>
            </a:r>
          </a:p>
          <a:p>
            <a:pPr lvl="1"/>
            <a:r>
              <a:rPr lang="pt-BR" altLang="pt-BR" smtClean="0"/>
              <a:t>Second level</a:t>
            </a:r>
          </a:p>
          <a:p>
            <a:pPr lvl="2"/>
            <a:r>
              <a:rPr lang="pt-BR" altLang="pt-BR" smtClean="0"/>
              <a:t>Third level</a:t>
            </a:r>
          </a:p>
          <a:p>
            <a:pPr lvl="3"/>
            <a:r>
              <a:rPr lang="pt-BR" altLang="pt-BR" smtClean="0"/>
              <a:t>Fourth level</a:t>
            </a:r>
          </a:p>
          <a:p>
            <a:pPr lvl="4"/>
            <a:r>
              <a:rPr lang="pt-BR" altLang="pt-BR" smtClean="0"/>
              <a:t>Fifth level</a:t>
            </a:r>
            <a:endParaRPr lang="en-US" altLang="pt-BR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fld id="{7BBAD34F-0C0D-4D66-8B86-851EF01C2DA9}" type="datetimeFigureOut">
              <a:rPr lang="en-US" altLang="pt-BR"/>
              <a:pPr/>
              <a:t>7/13/2015</a:t>
            </a:fld>
            <a:endParaRPr lang="en-US" alt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E7CC63FA-F37C-46DD-9371-F3CB6F570A64}" type="slidenum">
              <a:rPr lang="en-US" altLang="pt-BR"/>
              <a:pPr/>
              <a:t>‹nº›</a:t>
            </a:fld>
            <a:endParaRPr lang="en-US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+mj-cs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clinicaltrial.gov/ct2/home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jpeg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jpeg"/><Relationship Id="rId10" Type="http://schemas.openxmlformats.org/officeDocument/2006/relationships/image" Target="../media/image44.jpe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jpeg"/><Relationship Id="rId4" Type="http://schemas.openxmlformats.org/officeDocument/2006/relationships/hyperlink" Target="http://www.sciencedirect.com/science/article/pii/S0014488614002295" TargetMode="Externa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3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12" Type="http://schemas.openxmlformats.org/officeDocument/2006/relationships/image" Target="../media/image67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11" Type="http://schemas.openxmlformats.org/officeDocument/2006/relationships/image" Target="../media/image66.png"/><Relationship Id="rId5" Type="http://schemas.openxmlformats.org/officeDocument/2006/relationships/image" Target="../media/image60.png"/><Relationship Id="rId10" Type="http://schemas.openxmlformats.org/officeDocument/2006/relationships/image" Target="../media/image65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6.jpeg"/><Relationship Id="rId7" Type="http://schemas.openxmlformats.org/officeDocument/2006/relationships/diagramLayout" Target="../diagrams/layout1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diagramData" Target="../diagrams/data1.xml"/><Relationship Id="rId5" Type="http://schemas.microsoft.com/office/2007/relationships/hdphoto" Target="../media/hdphoto1.wdp"/><Relationship Id="rId10" Type="http://schemas.microsoft.com/office/2007/relationships/diagramDrawing" Target="../diagrams/drawing1.xml"/><Relationship Id="rId4" Type="http://schemas.openxmlformats.org/officeDocument/2006/relationships/image" Target="../media/image7.png"/><Relationship Id="rId9" Type="http://schemas.openxmlformats.org/officeDocument/2006/relationships/diagramColors" Target="../diagrams/colors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9"/>
          <p:cNvPicPr>
            <a:picLocks noChangeAspect="1" noChangeArrowheads="1"/>
          </p:cNvPicPr>
          <p:nvPr/>
        </p:nvPicPr>
        <p:blipFill>
          <a:blip r:embed="rId2" cstate="print">
            <a:lum bright="-2000" contrast="-6000"/>
          </a:blip>
          <a:srcRect l="10274" t="2599" r="8916" b="3165"/>
          <a:stretch>
            <a:fillRect/>
          </a:stretch>
        </p:blipFill>
        <p:spPr bwMode="auto">
          <a:xfrm>
            <a:off x="0" y="0"/>
            <a:ext cx="9144000" cy="69072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4099" name="Rectangle 10"/>
          <p:cNvSpPr>
            <a:spLocks noChangeArrowheads="1"/>
          </p:cNvSpPr>
          <p:nvPr/>
        </p:nvSpPr>
        <p:spPr bwMode="auto">
          <a:xfrm>
            <a:off x="1763713" y="48631"/>
            <a:ext cx="7129462" cy="21082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altLang="pt-BR" sz="4000" dirty="0" smtClean="0">
                <a:latin typeface="Times New Roman" pitchFamily="18" charset="0"/>
              </a:rPr>
              <a:t>ELA</a:t>
            </a:r>
          </a:p>
          <a:p>
            <a:pPr algn="ctr"/>
            <a:endParaRPr lang="pt-BR" altLang="pt-BR" sz="1100" dirty="0" smtClean="0">
              <a:latin typeface="Times New Roman" pitchFamily="18" charset="0"/>
            </a:endParaRPr>
          </a:p>
          <a:p>
            <a:pPr algn="ctr"/>
            <a:r>
              <a:rPr lang="pt-BR" altLang="pt-BR" sz="4000" dirty="0" smtClean="0">
                <a:latin typeface="Times New Roman" pitchFamily="18" charset="0"/>
              </a:rPr>
              <a:t>MODELO DA PESQUISA PARA A CURA DA DOENÇA</a:t>
            </a:r>
            <a:endParaRPr lang="pt-BR" altLang="pt-BR" sz="4000" dirty="0">
              <a:latin typeface="Times New Roman" pitchFamily="18" charset="0"/>
            </a:endParaRPr>
          </a:p>
        </p:txBody>
      </p:sp>
      <p:sp>
        <p:nvSpPr>
          <p:cNvPr id="4100" name="Text Box 11"/>
          <p:cNvSpPr txBox="1">
            <a:spLocks noChangeArrowheads="1"/>
          </p:cNvSpPr>
          <p:nvPr/>
        </p:nvSpPr>
        <p:spPr bwMode="auto">
          <a:xfrm>
            <a:off x="34925" y="4868863"/>
            <a:ext cx="4618038" cy="2032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lnSpc>
                <a:spcPct val="105000"/>
              </a:lnSpc>
            </a:pPr>
            <a:r>
              <a:rPr lang="en-US" altLang="pt-BR" sz="2000" dirty="0" err="1"/>
              <a:t>Gerson</a:t>
            </a:r>
            <a:r>
              <a:rPr lang="en-US" altLang="pt-BR" sz="2000" dirty="0"/>
              <a:t> </a:t>
            </a:r>
            <a:r>
              <a:rPr lang="en-US" altLang="pt-BR" sz="2000" dirty="0" err="1"/>
              <a:t>Chadi</a:t>
            </a:r>
            <a:r>
              <a:rPr lang="en-US" altLang="pt-BR" sz="2000" dirty="0"/>
              <a:t>. MD.</a:t>
            </a:r>
          </a:p>
          <a:p>
            <a:pPr eaLnBrk="1" hangingPunct="1">
              <a:lnSpc>
                <a:spcPct val="105000"/>
              </a:lnSpc>
            </a:pPr>
            <a:r>
              <a:rPr lang="en-US" altLang="pt-BR" sz="2000" dirty="0"/>
              <a:t>Professor Titular</a:t>
            </a:r>
          </a:p>
          <a:p>
            <a:pPr eaLnBrk="1" hangingPunct="1">
              <a:lnSpc>
                <a:spcPct val="105000"/>
              </a:lnSpc>
            </a:pPr>
            <a:r>
              <a:rPr lang="en-US" altLang="pt-BR" sz="2000" dirty="0"/>
              <a:t>Centro de </a:t>
            </a:r>
            <a:r>
              <a:rPr lang="en-US" altLang="pt-BR" sz="2000" dirty="0" err="1"/>
              <a:t>Neurorregeneração</a:t>
            </a:r>
            <a:r>
              <a:rPr lang="en-US" altLang="pt-BR" sz="2000" dirty="0"/>
              <a:t> e ELA</a:t>
            </a:r>
          </a:p>
          <a:p>
            <a:pPr eaLnBrk="1" hangingPunct="1">
              <a:lnSpc>
                <a:spcPct val="105000"/>
              </a:lnSpc>
            </a:pPr>
            <a:r>
              <a:rPr lang="en-US" altLang="pt-BR" sz="2000" dirty="0" err="1"/>
              <a:t>Departamento</a:t>
            </a:r>
            <a:r>
              <a:rPr lang="en-US" altLang="pt-BR" sz="2000" dirty="0"/>
              <a:t> de </a:t>
            </a:r>
            <a:r>
              <a:rPr lang="en-US" altLang="pt-BR" sz="2000" dirty="0" err="1"/>
              <a:t>Neurologia</a:t>
            </a:r>
            <a:endParaRPr lang="en-US" altLang="pt-BR" sz="2000" dirty="0"/>
          </a:p>
          <a:p>
            <a:pPr eaLnBrk="1" hangingPunct="1">
              <a:lnSpc>
                <a:spcPct val="105000"/>
              </a:lnSpc>
            </a:pPr>
            <a:r>
              <a:rPr lang="en-US" altLang="pt-BR" sz="2000" dirty="0" err="1"/>
              <a:t>Faculdade</a:t>
            </a:r>
            <a:r>
              <a:rPr lang="en-US" altLang="pt-BR" sz="2000" dirty="0"/>
              <a:t> de </a:t>
            </a:r>
            <a:r>
              <a:rPr lang="en-US" altLang="pt-BR" sz="2000" dirty="0" err="1"/>
              <a:t>Medicina</a:t>
            </a:r>
            <a:r>
              <a:rPr lang="en-US" altLang="pt-BR" sz="2000" dirty="0"/>
              <a:t> </a:t>
            </a:r>
            <a:r>
              <a:rPr lang="en-US" altLang="pt-BR" sz="2000" dirty="0" err="1"/>
              <a:t>da</a:t>
            </a:r>
            <a:r>
              <a:rPr lang="en-US" altLang="pt-BR" sz="2000" dirty="0"/>
              <a:t> USP</a:t>
            </a:r>
          </a:p>
          <a:p>
            <a:pPr eaLnBrk="1" hangingPunct="1">
              <a:lnSpc>
                <a:spcPct val="105000"/>
              </a:lnSpc>
            </a:pPr>
            <a:r>
              <a:rPr lang="en-US" altLang="pt-BR" sz="2000" dirty="0"/>
              <a:t>gerchadi@usp.br</a:t>
            </a:r>
          </a:p>
        </p:txBody>
      </p:sp>
      <p:grpSp>
        <p:nvGrpSpPr>
          <p:cNvPr id="4101" name="Group 15"/>
          <p:cNvGrpSpPr>
            <a:grpSpLocks/>
          </p:cNvGrpSpPr>
          <p:nvPr/>
        </p:nvGrpSpPr>
        <p:grpSpPr bwMode="auto">
          <a:xfrm>
            <a:off x="179388" y="188640"/>
            <a:ext cx="1387475" cy="1404938"/>
            <a:chOff x="406" y="435"/>
            <a:chExt cx="874" cy="885"/>
          </a:xfrm>
        </p:grpSpPr>
        <p:pic>
          <p:nvPicPr>
            <p:cNvPr id="4104" name="Picture 13" descr="logo"/>
            <p:cNvPicPr>
              <a:picLocks noChangeAspect="1" noChangeArrowheads="1"/>
            </p:cNvPicPr>
            <p:nvPr/>
          </p:nvPicPr>
          <p:blipFill>
            <a:blip r:embed="rId3" cstate="print">
              <a:lum bright="-12000"/>
            </a:blip>
            <a:srcRect/>
            <a:stretch>
              <a:fillRect/>
            </a:stretch>
          </p:blipFill>
          <p:spPr bwMode="auto">
            <a:xfrm>
              <a:off x="453" y="495"/>
              <a:ext cx="768" cy="767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4105" name="Oval 14"/>
            <p:cNvSpPr>
              <a:spLocks noChangeAspect="1" noChangeArrowheads="1"/>
            </p:cNvSpPr>
            <p:nvPr/>
          </p:nvSpPr>
          <p:spPr bwMode="auto">
            <a:xfrm>
              <a:off x="406" y="435"/>
              <a:ext cx="874" cy="885"/>
            </a:xfrm>
            <a:prstGeom prst="ellipse">
              <a:avLst/>
            </a:prstGeom>
            <a:noFill/>
            <a:ln w="2127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pt-BR" altLang="pt-BR" b="0"/>
            </a:p>
          </p:txBody>
        </p:sp>
      </p:grpSp>
      <p:pic>
        <p:nvPicPr>
          <p:cNvPr id="4102" name="Picture 8"/>
          <p:cNvPicPr>
            <a:picLocks noChangeAspect="1" noChangeArrowheads="1"/>
          </p:cNvPicPr>
          <p:nvPr/>
        </p:nvPicPr>
        <p:blipFill>
          <a:blip r:embed="rId4" cstate="print">
            <a:lum bright="-12000" contrast="12000"/>
          </a:blip>
          <a:srcRect l="23424" r="20323"/>
          <a:stretch>
            <a:fillRect/>
          </a:stretch>
        </p:blipFill>
        <p:spPr bwMode="auto">
          <a:xfrm>
            <a:off x="112712" y="1755033"/>
            <a:ext cx="1442135" cy="16019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3" name="Picture 10" descr="https://fbcdn-sphotos-g-a.akamaihd.net/hphotos-ak-xaf1/v/t1.0-9/10502029_755411557815157_474681656162265050_n.jpg?oh=678fa03325df1fadfa0666980b0c27b8&amp;oe=55925C79&amp;__gda__=1435694599_ba250aace4488d119c524effe7c2618b"/>
          <p:cNvPicPr>
            <a:picLocks noChangeAspect="1" noChangeArrowheads="1"/>
          </p:cNvPicPr>
          <p:nvPr/>
        </p:nvPicPr>
        <p:blipFill>
          <a:blip r:embed="rId5" cstate="print"/>
          <a:srcRect l="25307" t="24185"/>
          <a:stretch>
            <a:fillRect/>
          </a:stretch>
        </p:blipFill>
        <p:spPr bwMode="auto">
          <a:xfrm>
            <a:off x="7785100" y="20638"/>
            <a:ext cx="1358900" cy="690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587341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Picture 1" descr="Captura de Tela 2015-07-11 às 20.51.36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666" t="5229" r="13640" b="3365"/>
          <a:stretch/>
        </p:blipFill>
        <p:spPr bwMode="auto">
          <a:xfrm>
            <a:off x="374073" y="937409"/>
            <a:ext cx="3106882" cy="2255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 descr="Captura de Tela 2015-07-11 às 20.53.46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67" t="6023" r="1308"/>
          <a:stretch>
            <a:fillRect/>
          </a:stretch>
        </p:blipFill>
        <p:spPr bwMode="auto">
          <a:xfrm>
            <a:off x="3598565" y="1414965"/>
            <a:ext cx="5497546" cy="4421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TextBox 3"/>
          <p:cNvSpPr txBox="1">
            <a:spLocks noChangeArrowheads="1"/>
          </p:cNvSpPr>
          <p:nvPr/>
        </p:nvSpPr>
        <p:spPr bwMode="auto">
          <a:xfrm>
            <a:off x="5614861" y="5930235"/>
            <a:ext cx="346679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pt-BR" sz="1400" b="1" i="1" dirty="0">
                <a:solidFill>
                  <a:srgbClr val="002060"/>
                </a:solidFill>
              </a:rPr>
              <a:t>ALS Therapy Development Institute (TDI) in Cambridge, Massachusetts</a:t>
            </a:r>
          </a:p>
        </p:txBody>
      </p:sp>
      <p:pic>
        <p:nvPicPr>
          <p:cNvPr id="6148" name="Picture 4" descr="Captura de Tela 2015-07-11 às 20.53.26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595" t="3192" r="3653" b="1369"/>
          <a:stretch/>
        </p:blipFill>
        <p:spPr bwMode="auto">
          <a:xfrm>
            <a:off x="31172" y="3352800"/>
            <a:ext cx="3318163" cy="337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982583" y="88380"/>
            <a:ext cx="710059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400" b="1" dirty="0" smtClean="0">
                <a:solidFill>
                  <a:srgbClr val="002060"/>
                </a:solidFill>
              </a:rPr>
              <a:t>INSUCESSO TRANSLACIONAL DA TERAPÊUTICA NA ELA</a:t>
            </a:r>
          </a:p>
          <a:p>
            <a:pPr algn="ctr"/>
            <a:r>
              <a:rPr lang="pt-BR" sz="2400" b="1" dirty="0" smtClean="0">
                <a:solidFill>
                  <a:srgbClr val="002060"/>
                </a:solidFill>
              </a:rPr>
              <a:t>Onde está o problema?</a:t>
            </a:r>
          </a:p>
        </p:txBody>
      </p:sp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1247220" y="2809495"/>
            <a:ext cx="233764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pt-BR" sz="2000" b="1" dirty="0" smtClean="0">
                <a:solidFill>
                  <a:srgbClr val="800000"/>
                </a:solidFill>
              </a:rPr>
              <a:t>MODELOS ANIMAIS</a:t>
            </a:r>
            <a:endParaRPr lang="en-US" altLang="pt-BR" sz="2000" b="1" dirty="0">
              <a:solidFill>
                <a:srgbClr val="800000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static.labnews.co.uk/wp-content/uploads/2013/05/Figure-1-e1367415528180.jpg"/>
          <p:cNvPicPr>
            <a:picLocks noChangeAspect="1" noChangeArrowheads="1"/>
          </p:cNvPicPr>
          <p:nvPr/>
        </p:nvPicPr>
        <p:blipFill rotWithShape="1">
          <a:blip r:embed="rId2">
            <a:lum bright="-6000" contrast="18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51" t="2080" r="3903" b="2775"/>
          <a:stretch/>
        </p:blipFill>
        <p:spPr bwMode="auto">
          <a:xfrm>
            <a:off x="1722439" y="801765"/>
            <a:ext cx="6014792" cy="5675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Retângulo 2"/>
          <p:cNvSpPr>
            <a:spLocks noChangeArrowheads="1"/>
          </p:cNvSpPr>
          <p:nvPr/>
        </p:nvSpPr>
        <p:spPr bwMode="auto">
          <a:xfrm>
            <a:off x="3953745" y="6581673"/>
            <a:ext cx="523044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sz="1400" i="1" dirty="0" smtClean="0"/>
              <a:t>www.labnews.co.uk/features/overcoming-the-barrier-to-als</a:t>
            </a:r>
            <a:r>
              <a:rPr lang="pt-BR" altLang="pt-BR" sz="1400" i="1" dirty="0"/>
              <a:t>/</a:t>
            </a:r>
          </a:p>
        </p:txBody>
      </p:sp>
      <p:sp>
        <p:nvSpPr>
          <p:cNvPr id="4" name="Line 2"/>
          <p:cNvSpPr>
            <a:spLocks noChangeShapeType="1"/>
          </p:cNvSpPr>
          <p:nvPr/>
        </p:nvSpPr>
        <p:spPr bwMode="auto">
          <a:xfrm>
            <a:off x="0" y="620713"/>
            <a:ext cx="9144000" cy="0"/>
          </a:xfrm>
          <a:prstGeom prst="line">
            <a:avLst/>
          </a:prstGeom>
          <a:noFill/>
          <a:ln w="76200" cmpd="tri">
            <a:solidFill>
              <a:schemeClr val="accent6">
                <a:lumMod val="75000"/>
              </a:schemeClr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pt-BR">
              <a:latin typeface="Arial" charset="0"/>
              <a:cs typeface="+mn-cs"/>
            </a:endParaRPr>
          </a:p>
        </p:txBody>
      </p:sp>
      <p:sp>
        <p:nvSpPr>
          <p:cNvPr id="6" name="CaixaDeTexto 21"/>
          <p:cNvSpPr txBox="1">
            <a:spLocks noChangeArrowheads="1"/>
          </p:cNvSpPr>
          <p:nvPr/>
        </p:nvSpPr>
        <p:spPr bwMode="auto">
          <a:xfrm>
            <a:off x="1722438" y="-100013"/>
            <a:ext cx="5716587" cy="641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3600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Neurologia Translacional</a:t>
            </a:r>
            <a:endParaRPr lang="pt-BR" sz="3600" b="0" dirty="0">
              <a:solidFill>
                <a:srgbClr val="002060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6174" name="Picture 30"/>
          <p:cNvPicPr>
            <a:picLocks noChangeAspect="1" noChangeArrowheads="1"/>
          </p:cNvPicPr>
          <p:nvPr/>
        </p:nvPicPr>
        <p:blipFill>
          <a:blip r:embed="rId3">
            <a:lum bright="-12000" contrast="12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424" r="20323"/>
          <a:stretch>
            <a:fillRect/>
          </a:stretch>
        </p:blipFill>
        <p:spPr bwMode="auto">
          <a:xfrm>
            <a:off x="0" y="0"/>
            <a:ext cx="1401763" cy="155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Grupo 6"/>
          <p:cNvGrpSpPr/>
          <p:nvPr/>
        </p:nvGrpSpPr>
        <p:grpSpPr>
          <a:xfrm>
            <a:off x="3867111" y="3067776"/>
            <a:ext cx="1758483" cy="1584324"/>
            <a:chOff x="30125" y="2921019"/>
            <a:chExt cx="1758483" cy="1584324"/>
          </a:xfrm>
        </p:grpSpPr>
        <p:sp>
          <p:nvSpPr>
            <p:cNvPr id="8" name="Elipse 7"/>
            <p:cNvSpPr/>
            <p:nvPr/>
          </p:nvSpPr>
          <p:spPr>
            <a:xfrm>
              <a:off x="30125" y="2921019"/>
              <a:ext cx="1758483" cy="1584324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9" name="CaixaDeTexto 8"/>
            <p:cNvSpPr txBox="1"/>
            <p:nvPr/>
          </p:nvSpPr>
          <p:spPr>
            <a:xfrm>
              <a:off x="100461" y="3125033"/>
              <a:ext cx="1602768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400" b="1" dirty="0"/>
                <a:t>ELA</a:t>
              </a:r>
            </a:p>
            <a:p>
              <a:pPr algn="ctr"/>
              <a:r>
                <a:rPr lang="pt-BR" sz="1900" b="1" dirty="0" smtClean="0"/>
                <a:t>Necessidades</a:t>
              </a:r>
            </a:p>
            <a:p>
              <a:pPr algn="ctr"/>
              <a:r>
                <a:rPr lang="pt-BR" sz="1900" b="1" dirty="0" smtClean="0"/>
                <a:t>Não </a:t>
              </a:r>
              <a:r>
                <a:rPr lang="pt-BR" sz="1900" b="1" dirty="0"/>
                <a:t>Atingidas</a:t>
              </a:r>
            </a:p>
            <a:p>
              <a:endParaRPr lang="pt-BR" dirty="0"/>
            </a:p>
          </p:txBody>
        </p:sp>
      </p:grpSp>
    </p:spTree>
    <p:extLst>
      <p:ext uri="{BB962C8B-B14F-4D97-AF65-F5344CB8AC3E}">
        <p14:creationId xmlns:p14="http://schemas.microsoft.com/office/powerpoint/2010/main" xmlns="" val="16442559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"/>
          <p:cNvSpPr>
            <a:spLocks noChangeShapeType="1"/>
          </p:cNvSpPr>
          <p:nvPr/>
        </p:nvSpPr>
        <p:spPr bwMode="auto">
          <a:xfrm>
            <a:off x="0" y="490538"/>
            <a:ext cx="9144000" cy="0"/>
          </a:xfrm>
          <a:prstGeom prst="line">
            <a:avLst/>
          </a:prstGeom>
          <a:noFill/>
          <a:ln w="76200" cmpd="tri">
            <a:solidFill>
              <a:schemeClr val="accent6">
                <a:lumMod val="75000"/>
              </a:schemeClr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pt-BR">
              <a:latin typeface="Arial" charset="0"/>
              <a:cs typeface="+mn-cs"/>
            </a:endParaRPr>
          </a:p>
        </p:txBody>
      </p:sp>
      <p:grpSp>
        <p:nvGrpSpPr>
          <p:cNvPr id="28697" name="Group 25"/>
          <p:cNvGrpSpPr>
            <a:grpSpLocks/>
          </p:cNvGrpSpPr>
          <p:nvPr/>
        </p:nvGrpSpPr>
        <p:grpSpPr bwMode="auto">
          <a:xfrm>
            <a:off x="1603375" y="484814"/>
            <a:ext cx="7000875" cy="6178551"/>
            <a:chOff x="1010" y="345"/>
            <a:chExt cx="4410" cy="3892"/>
          </a:xfrm>
        </p:grpSpPr>
        <p:pic>
          <p:nvPicPr>
            <p:cNvPr id="28674" name="Picture 2" descr="http://static.labnews.co.uk/wp-content/uploads/2013/05/Figure-1-e1367415528180.jpg"/>
            <p:cNvPicPr>
              <a:picLocks noChangeAspect="1" noChangeArrowheads="1"/>
            </p:cNvPicPr>
            <p:nvPr/>
          </p:nvPicPr>
          <p:blipFill>
            <a:blip r:embed="rId2">
              <a:lum bright="-6000" contrast="18000"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8" y="517"/>
              <a:ext cx="3403" cy="31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8678" name="Group 6"/>
            <p:cNvGrpSpPr>
              <a:grpSpLocks/>
            </p:cNvGrpSpPr>
            <p:nvPr/>
          </p:nvGrpSpPr>
          <p:grpSpPr bwMode="auto">
            <a:xfrm>
              <a:off x="1010" y="2176"/>
              <a:ext cx="1598" cy="953"/>
              <a:chOff x="1010" y="2221"/>
              <a:chExt cx="1598" cy="953"/>
            </a:xfrm>
          </p:grpSpPr>
          <p:sp>
            <p:nvSpPr>
              <p:cNvPr id="28679" name="Oval 7"/>
              <p:cNvSpPr>
                <a:spLocks noChangeArrowheads="1"/>
              </p:cNvSpPr>
              <p:nvPr/>
            </p:nvSpPr>
            <p:spPr bwMode="auto">
              <a:xfrm>
                <a:off x="1010" y="2221"/>
                <a:ext cx="1043" cy="953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n-US" altLang="pt-BR" b="1" dirty="0" err="1" smtClean="0">
                    <a:solidFill>
                      <a:srgbClr val="990000"/>
                    </a:solidFill>
                  </a:rPr>
                  <a:t>Maior</a:t>
                </a:r>
                <a:endParaRPr lang="en-US" altLang="pt-BR" b="1" dirty="0">
                  <a:solidFill>
                    <a:srgbClr val="990000"/>
                  </a:solidFill>
                </a:endParaRPr>
              </a:p>
              <a:p>
                <a:pPr algn="ctr"/>
                <a:r>
                  <a:rPr lang="en-US" altLang="pt-BR" b="1" dirty="0" err="1" smtClean="0">
                    <a:solidFill>
                      <a:srgbClr val="990000"/>
                    </a:solidFill>
                  </a:rPr>
                  <a:t>Conhecimento</a:t>
                </a:r>
                <a:endParaRPr lang="en-US" altLang="pt-BR" b="1" dirty="0">
                  <a:solidFill>
                    <a:srgbClr val="990000"/>
                  </a:solidFill>
                </a:endParaRPr>
              </a:p>
            </p:txBody>
          </p:sp>
          <p:sp>
            <p:nvSpPr>
              <p:cNvPr id="28680" name="Line 8"/>
              <p:cNvSpPr>
                <a:spLocks noChangeShapeType="1"/>
              </p:cNvSpPr>
              <p:nvPr/>
            </p:nvSpPr>
            <p:spPr bwMode="auto">
              <a:xfrm flipV="1">
                <a:off x="1882" y="2387"/>
                <a:ext cx="726" cy="227"/>
              </a:xfrm>
              <a:prstGeom prst="line">
                <a:avLst/>
              </a:prstGeom>
              <a:noFill/>
              <a:ln w="76200">
                <a:solidFill>
                  <a:srgbClr val="99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28681" name="Group 9"/>
            <p:cNvGrpSpPr>
              <a:grpSpLocks/>
            </p:cNvGrpSpPr>
            <p:nvPr/>
          </p:nvGrpSpPr>
          <p:grpSpPr bwMode="auto">
            <a:xfrm>
              <a:off x="1692" y="345"/>
              <a:ext cx="1143" cy="1362"/>
              <a:chOff x="1692" y="390"/>
              <a:chExt cx="1143" cy="1362"/>
            </a:xfrm>
          </p:grpSpPr>
          <p:sp>
            <p:nvSpPr>
              <p:cNvPr id="28682" name="Oval 10"/>
              <p:cNvSpPr>
                <a:spLocks noChangeArrowheads="1"/>
              </p:cNvSpPr>
              <p:nvPr/>
            </p:nvSpPr>
            <p:spPr bwMode="auto">
              <a:xfrm>
                <a:off x="1692" y="390"/>
                <a:ext cx="1043" cy="953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n-US" altLang="pt-BR" b="1" dirty="0" err="1" smtClean="0">
                    <a:solidFill>
                      <a:srgbClr val="990000"/>
                    </a:solidFill>
                  </a:rPr>
                  <a:t>Menos</a:t>
                </a:r>
                <a:endParaRPr lang="en-US" altLang="pt-BR" b="1" dirty="0">
                  <a:solidFill>
                    <a:srgbClr val="990000"/>
                  </a:solidFill>
                </a:endParaRPr>
              </a:p>
              <a:p>
                <a:pPr algn="ctr"/>
                <a:r>
                  <a:rPr lang="en-US" altLang="pt-BR" b="1" dirty="0" err="1" smtClean="0">
                    <a:solidFill>
                      <a:srgbClr val="990000"/>
                    </a:solidFill>
                  </a:rPr>
                  <a:t>Oportunismo</a:t>
                </a:r>
                <a:r>
                  <a:rPr lang="en-US" altLang="pt-BR" b="1" dirty="0" smtClean="0">
                    <a:solidFill>
                      <a:srgbClr val="990000"/>
                    </a:solidFill>
                  </a:rPr>
                  <a:t>/</a:t>
                </a:r>
              </a:p>
              <a:p>
                <a:pPr algn="ctr"/>
                <a:r>
                  <a:rPr lang="en-US" altLang="pt-BR" b="1" dirty="0" err="1" smtClean="0">
                    <a:solidFill>
                      <a:srgbClr val="990000"/>
                    </a:solidFill>
                  </a:rPr>
                  <a:t>Vaidade</a:t>
                </a:r>
                <a:endParaRPr lang="en-US" altLang="pt-BR" b="1" dirty="0">
                  <a:solidFill>
                    <a:srgbClr val="990000"/>
                  </a:solidFill>
                </a:endParaRPr>
              </a:p>
            </p:txBody>
          </p:sp>
          <p:sp>
            <p:nvSpPr>
              <p:cNvPr id="28683" name="Line 11"/>
              <p:cNvSpPr>
                <a:spLocks noChangeShapeType="1"/>
              </p:cNvSpPr>
              <p:nvPr/>
            </p:nvSpPr>
            <p:spPr bwMode="auto">
              <a:xfrm>
                <a:off x="2427" y="1208"/>
                <a:ext cx="408" cy="544"/>
              </a:xfrm>
              <a:prstGeom prst="line">
                <a:avLst/>
              </a:prstGeom>
              <a:noFill/>
              <a:ln w="76200">
                <a:solidFill>
                  <a:srgbClr val="99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28684" name="Group 12"/>
            <p:cNvGrpSpPr>
              <a:grpSpLocks/>
            </p:cNvGrpSpPr>
            <p:nvPr/>
          </p:nvGrpSpPr>
          <p:grpSpPr bwMode="auto">
            <a:xfrm>
              <a:off x="3624" y="354"/>
              <a:ext cx="1152" cy="1316"/>
              <a:chOff x="3624" y="399"/>
              <a:chExt cx="1152" cy="1316"/>
            </a:xfrm>
          </p:grpSpPr>
          <p:sp>
            <p:nvSpPr>
              <p:cNvPr id="28685" name="Oval 13"/>
              <p:cNvSpPr>
                <a:spLocks noChangeArrowheads="1"/>
              </p:cNvSpPr>
              <p:nvPr/>
            </p:nvSpPr>
            <p:spPr bwMode="auto">
              <a:xfrm>
                <a:off x="3733" y="399"/>
                <a:ext cx="1043" cy="953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n-US" altLang="pt-BR" b="1" dirty="0" err="1" smtClean="0">
                    <a:solidFill>
                      <a:srgbClr val="990000"/>
                    </a:solidFill>
                  </a:rPr>
                  <a:t>Melhor</a:t>
                </a:r>
                <a:r>
                  <a:rPr lang="en-US" altLang="pt-BR" b="1" dirty="0" smtClean="0">
                    <a:solidFill>
                      <a:srgbClr val="990000"/>
                    </a:solidFill>
                  </a:rPr>
                  <a:t> </a:t>
                </a:r>
                <a:r>
                  <a:rPr lang="en-US" altLang="pt-BR" b="1" dirty="0" err="1" smtClean="0">
                    <a:solidFill>
                      <a:srgbClr val="990000"/>
                    </a:solidFill>
                  </a:rPr>
                  <a:t>Nível</a:t>
                </a:r>
                <a:endParaRPr lang="en-US" altLang="pt-BR" b="1" dirty="0">
                  <a:solidFill>
                    <a:srgbClr val="990000"/>
                  </a:solidFill>
                </a:endParaRPr>
              </a:p>
              <a:p>
                <a:pPr algn="ctr"/>
                <a:r>
                  <a:rPr lang="en-US" altLang="pt-BR" b="1" dirty="0" smtClean="0">
                    <a:solidFill>
                      <a:srgbClr val="990000"/>
                    </a:solidFill>
                  </a:rPr>
                  <a:t>de </a:t>
                </a:r>
                <a:r>
                  <a:rPr lang="en-US" altLang="pt-BR" b="1" dirty="0" err="1" smtClean="0">
                    <a:solidFill>
                      <a:srgbClr val="990000"/>
                    </a:solidFill>
                  </a:rPr>
                  <a:t>Investigação</a:t>
                </a:r>
                <a:endParaRPr lang="en-US" altLang="pt-BR" b="1" dirty="0">
                  <a:solidFill>
                    <a:srgbClr val="990000"/>
                  </a:solidFill>
                </a:endParaRPr>
              </a:p>
              <a:p>
                <a:pPr algn="ctr"/>
                <a:r>
                  <a:rPr lang="en-US" altLang="pt-BR" b="1" dirty="0" err="1" smtClean="0">
                    <a:solidFill>
                      <a:srgbClr val="990000"/>
                    </a:solidFill>
                  </a:rPr>
                  <a:t>Clínica</a:t>
                </a:r>
                <a:endParaRPr lang="en-US" altLang="pt-BR" b="1" dirty="0">
                  <a:solidFill>
                    <a:srgbClr val="990000"/>
                  </a:solidFill>
                </a:endParaRPr>
              </a:p>
            </p:txBody>
          </p:sp>
          <p:sp>
            <p:nvSpPr>
              <p:cNvPr id="28686" name="Line 14"/>
              <p:cNvSpPr>
                <a:spLocks noChangeShapeType="1"/>
              </p:cNvSpPr>
              <p:nvPr/>
            </p:nvSpPr>
            <p:spPr bwMode="auto">
              <a:xfrm flipH="1">
                <a:off x="3624" y="1216"/>
                <a:ext cx="364" cy="499"/>
              </a:xfrm>
              <a:prstGeom prst="line">
                <a:avLst/>
              </a:prstGeom>
              <a:noFill/>
              <a:ln w="76200">
                <a:solidFill>
                  <a:srgbClr val="99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28687" name="Group 15"/>
            <p:cNvGrpSpPr>
              <a:grpSpLocks/>
            </p:cNvGrpSpPr>
            <p:nvPr/>
          </p:nvGrpSpPr>
          <p:grpSpPr bwMode="auto">
            <a:xfrm>
              <a:off x="3760" y="2169"/>
              <a:ext cx="1660" cy="953"/>
              <a:chOff x="3760" y="2214"/>
              <a:chExt cx="1660" cy="953"/>
            </a:xfrm>
          </p:grpSpPr>
          <p:sp>
            <p:nvSpPr>
              <p:cNvPr id="28688" name="Oval 16"/>
              <p:cNvSpPr>
                <a:spLocks noChangeArrowheads="1"/>
              </p:cNvSpPr>
              <p:nvPr/>
            </p:nvSpPr>
            <p:spPr bwMode="auto">
              <a:xfrm>
                <a:off x="4377" y="2214"/>
                <a:ext cx="1043" cy="953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n-US" altLang="pt-BR" b="1" dirty="0" err="1" smtClean="0">
                    <a:solidFill>
                      <a:srgbClr val="990000"/>
                    </a:solidFill>
                  </a:rPr>
                  <a:t>Investigação</a:t>
                </a:r>
                <a:endParaRPr lang="en-US" altLang="pt-BR" b="1" dirty="0">
                  <a:solidFill>
                    <a:srgbClr val="990000"/>
                  </a:solidFill>
                </a:endParaRPr>
              </a:p>
              <a:p>
                <a:pPr algn="ctr"/>
                <a:r>
                  <a:rPr lang="en-US" altLang="pt-BR" b="1" dirty="0" err="1" smtClean="0">
                    <a:solidFill>
                      <a:srgbClr val="990000"/>
                    </a:solidFill>
                  </a:rPr>
                  <a:t>Multidisciplinar</a:t>
                </a:r>
                <a:endParaRPr lang="en-US" altLang="pt-BR" b="1" dirty="0">
                  <a:solidFill>
                    <a:srgbClr val="990000"/>
                  </a:solidFill>
                </a:endParaRPr>
              </a:p>
              <a:p>
                <a:pPr algn="ctr"/>
                <a:r>
                  <a:rPr lang="en-US" altLang="pt-BR" b="1" dirty="0" smtClean="0">
                    <a:solidFill>
                      <a:srgbClr val="990000"/>
                    </a:solidFill>
                  </a:rPr>
                  <a:t>de Alto </a:t>
                </a:r>
                <a:r>
                  <a:rPr lang="en-US" altLang="pt-BR" b="1" dirty="0" err="1" smtClean="0">
                    <a:solidFill>
                      <a:srgbClr val="990000"/>
                    </a:solidFill>
                  </a:rPr>
                  <a:t>Nível</a:t>
                </a:r>
                <a:endParaRPr lang="en-US" altLang="pt-BR" b="1" dirty="0">
                  <a:solidFill>
                    <a:srgbClr val="990000"/>
                  </a:solidFill>
                </a:endParaRPr>
              </a:p>
            </p:txBody>
          </p:sp>
          <p:sp>
            <p:nvSpPr>
              <p:cNvPr id="28689" name="Line 17"/>
              <p:cNvSpPr>
                <a:spLocks noChangeShapeType="1"/>
              </p:cNvSpPr>
              <p:nvPr/>
            </p:nvSpPr>
            <p:spPr bwMode="auto">
              <a:xfrm flipH="1" flipV="1">
                <a:off x="3760" y="2395"/>
                <a:ext cx="662" cy="173"/>
              </a:xfrm>
              <a:prstGeom prst="line">
                <a:avLst/>
              </a:prstGeom>
              <a:noFill/>
              <a:ln w="76200">
                <a:solidFill>
                  <a:srgbClr val="99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28690" name="Group 18"/>
            <p:cNvGrpSpPr>
              <a:grpSpLocks/>
            </p:cNvGrpSpPr>
            <p:nvPr/>
          </p:nvGrpSpPr>
          <p:grpSpPr bwMode="auto">
            <a:xfrm>
              <a:off x="2681" y="2713"/>
              <a:ext cx="1043" cy="1524"/>
              <a:chOff x="2681" y="2758"/>
              <a:chExt cx="1043" cy="1524"/>
            </a:xfrm>
          </p:grpSpPr>
          <p:sp>
            <p:nvSpPr>
              <p:cNvPr id="28691" name="Oval 19"/>
              <p:cNvSpPr>
                <a:spLocks noChangeArrowheads="1"/>
              </p:cNvSpPr>
              <p:nvPr/>
            </p:nvSpPr>
            <p:spPr bwMode="auto">
              <a:xfrm>
                <a:off x="2681" y="3329"/>
                <a:ext cx="1043" cy="953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n-US" altLang="pt-BR" b="1" dirty="0">
                    <a:solidFill>
                      <a:srgbClr val="990000"/>
                    </a:solidFill>
                  </a:rPr>
                  <a:t>$$$$$$$$</a:t>
                </a:r>
              </a:p>
              <a:p>
                <a:pPr algn="ctr"/>
                <a:r>
                  <a:rPr lang="en-US" altLang="pt-BR" b="1" dirty="0">
                    <a:solidFill>
                      <a:srgbClr val="990000"/>
                    </a:solidFill>
                  </a:rPr>
                  <a:t>$$$$$$$$</a:t>
                </a:r>
              </a:p>
            </p:txBody>
          </p:sp>
          <p:sp>
            <p:nvSpPr>
              <p:cNvPr id="28692" name="Line 20"/>
              <p:cNvSpPr>
                <a:spLocks noChangeShapeType="1"/>
              </p:cNvSpPr>
              <p:nvPr/>
            </p:nvSpPr>
            <p:spPr bwMode="auto">
              <a:xfrm flipV="1">
                <a:off x="3198" y="2758"/>
                <a:ext cx="45" cy="672"/>
              </a:xfrm>
              <a:prstGeom prst="line">
                <a:avLst/>
              </a:prstGeom>
              <a:noFill/>
              <a:ln w="76200">
                <a:solidFill>
                  <a:srgbClr val="99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</p:grpSp>
      <p:pic>
        <p:nvPicPr>
          <p:cNvPr id="28698" name="Picture 26"/>
          <p:cNvPicPr>
            <a:picLocks noChangeAspect="1" noChangeArrowheads="1"/>
          </p:cNvPicPr>
          <p:nvPr/>
        </p:nvPicPr>
        <p:blipFill>
          <a:blip r:embed="rId3">
            <a:lum bright="-12000" contrast="12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424" r="20323"/>
          <a:stretch>
            <a:fillRect/>
          </a:stretch>
        </p:blipFill>
        <p:spPr bwMode="auto">
          <a:xfrm>
            <a:off x="0" y="0"/>
            <a:ext cx="1401763" cy="155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CaixaDeTexto 21"/>
          <p:cNvSpPr txBox="1">
            <a:spLocks noChangeArrowheads="1"/>
          </p:cNvSpPr>
          <p:nvPr/>
        </p:nvSpPr>
        <p:spPr bwMode="auto">
          <a:xfrm>
            <a:off x="1722438" y="-100013"/>
            <a:ext cx="5716587" cy="641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3600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Neurologia Translacional</a:t>
            </a:r>
            <a:endParaRPr lang="pt-BR" sz="3600" b="0" dirty="0">
              <a:solidFill>
                <a:srgbClr val="002060"/>
              </a:solidFill>
              <a:latin typeface="Tahoma" pitchFamily="34" charset="0"/>
              <a:cs typeface="Tahoma" pitchFamily="34" charset="0"/>
            </a:endParaRPr>
          </a:p>
        </p:txBody>
      </p:sp>
      <p:grpSp>
        <p:nvGrpSpPr>
          <p:cNvPr id="7" name="Grupo 6"/>
          <p:cNvGrpSpPr/>
          <p:nvPr/>
        </p:nvGrpSpPr>
        <p:grpSpPr>
          <a:xfrm>
            <a:off x="4179033" y="2663167"/>
            <a:ext cx="1852420" cy="1697264"/>
            <a:chOff x="194053" y="4920946"/>
            <a:chExt cx="1852420" cy="1697264"/>
          </a:xfrm>
        </p:grpSpPr>
        <p:sp>
          <p:nvSpPr>
            <p:cNvPr id="28" name="Elipse 27"/>
            <p:cNvSpPr/>
            <p:nvPr/>
          </p:nvSpPr>
          <p:spPr>
            <a:xfrm>
              <a:off x="351525" y="4920946"/>
              <a:ext cx="1545891" cy="1531153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29" name="CaixaDeTexto 28"/>
            <p:cNvSpPr txBox="1"/>
            <p:nvPr/>
          </p:nvSpPr>
          <p:spPr>
            <a:xfrm>
              <a:off x="194053" y="5048550"/>
              <a:ext cx="185242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400" b="1" dirty="0"/>
                <a:t>ELA</a:t>
              </a:r>
            </a:p>
            <a:p>
              <a:pPr algn="ctr"/>
              <a:r>
                <a:rPr lang="pt-BR" b="1" dirty="0" smtClean="0"/>
                <a:t>Necessidades</a:t>
              </a:r>
            </a:p>
            <a:p>
              <a:pPr algn="ctr"/>
              <a:r>
                <a:rPr lang="pt-BR" b="1" dirty="0" smtClean="0"/>
                <a:t>Não</a:t>
              </a:r>
            </a:p>
            <a:p>
              <a:pPr algn="ctr"/>
              <a:r>
                <a:rPr lang="pt-BR" b="1" dirty="0" smtClean="0"/>
                <a:t>Atingidas</a:t>
              </a:r>
              <a:endParaRPr lang="pt-BR" b="1" dirty="0"/>
            </a:p>
            <a:p>
              <a:endParaRPr lang="pt-BR" dirty="0"/>
            </a:p>
          </p:txBody>
        </p:sp>
      </p:grpSp>
    </p:spTree>
    <p:extLst>
      <p:ext uri="{BB962C8B-B14F-4D97-AF65-F5344CB8AC3E}">
        <p14:creationId xmlns:p14="http://schemas.microsoft.com/office/powerpoint/2010/main" xmlns="" val="8647880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"/>
          <p:cNvSpPr>
            <a:spLocks noChangeShapeType="1"/>
          </p:cNvSpPr>
          <p:nvPr/>
        </p:nvSpPr>
        <p:spPr bwMode="auto">
          <a:xfrm>
            <a:off x="0" y="531594"/>
            <a:ext cx="9144000" cy="0"/>
          </a:xfrm>
          <a:prstGeom prst="line">
            <a:avLst/>
          </a:prstGeom>
          <a:noFill/>
          <a:ln w="76200" cmpd="tri">
            <a:solidFill>
              <a:schemeClr val="accent6">
                <a:lumMod val="75000"/>
              </a:schemeClr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pt-BR">
              <a:latin typeface="Arial" charset="0"/>
              <a:cs typeface="+mn-cs"/>
            </a:endParaRPr>
          </a:p>
        </p:txBody>
      </p:sp>
      <p:grpSp>
        <p:nvGrpSpPr>
          <p:cNvPr id="27673" name="Group 25"/>
          <p:cNvGrpSpPr>
            <a:grpSpLocks/>
          </p:cNvGrpSpPr>
          <p:nvPr/>
        </p:nvGrpSpPr>
        <p:grpSpPr bwMode="auto">
          <a:xfrm>
            <a:off x="395288" y="593707"/>
            <a:ext cx="8208962" cy="6178550"/>
            <a:chOff x="249" y="345"/>
            <a:chExt cx="5171" cy="3892"/>
          </a:xfrm>
        </p:grpSpPr>
        <p:pic>
          <p:nvPicPr>
            <p:cNvPr id="27650" name="Picture 2" descr="http://static.labnews.co.uk/wp-content/uploads/2013/05/Figure-1-e1367415528180.jpg"/>
            <p:cNvPicPr>
              <a:picLocks noChangeAspect="1" noChangeArrowheads="1"/>
            </p:cNvPicPr>
            <p:nvPr/>
          </p:nvPicPr>
          <p:blipFill>
            <a:blip r:embed="rId2">
              <a:lum bright="-6000" contrast="18000"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8" y="517"/>
              <a:ext cx="3403" cy="31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7654" name="Group 6"/>
            <p:cNvGrpSpPr>
              <a:grpSpLocks/>
            </p:cNvGrpSpPr>
            <p:nvPr/>
          </p:nvGrpSpPr>
          <p:grpSpPr bwMode="auto">
            <a:xfrm>
              <a:off x="1010" y="2176"/>
              <a:ext cx="1598" cy="953"/>
              <a:chOff x="1010" y="2221"/>
              <a:chExt cx="1598" cy="953"/>
            </a:xfrm>
          </p:grpSpPr>
          <p:sp>
            <p:nvSpPr>
              <p:cNvPr id="27655" name="Oval 7"/>
              <p:cNvSpPr>
                <a:spLocks noChangeArrowheads="1"/>
              </p:cNvSpPr>
              <p:nvPr/>
            </p:nvSpPr>
            <p:spPr bwMode="auto">
              <a:xfrm>
                <a:off x="1010" y="2221"/>
                <a:ext cx="1043" cy="953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n-US" altLang="pt-BR" b="1" dirty="0" err="1">
                    <a:solidFill>
                      <a:srgbClr val="990000"/>
                    </a:solidFill>
                  </a:rPr>
                  <a:t>Maior</a:t>
                </a:r>
                <a:endParaRPr lang="en-US" altLang="pt-BR" b="1" dirty="0">
                  <a:solidFill>
                    <a:srgbClr val="990000"/>
                  </a:solidFill>
                </a:endParaRPr>
              </a:p>
              <a:p>
                <a:pPr algn="ctr"/>
                <a:r>
                  <a:rPr lang="en-US" altLang="pt-BR" b="1" dirty="0" err="1">
                    <a:solidFill>
                      <a:srgbClr val="990000"/>
                    </a:solidFill>
                  </a:rPr>
                  <a:t>Conhecimento</a:t>
                </a:r>
                <a:endParaRPr lang="en-US" altLang="pt-BR" b="1" dirty="0">
                  <a:solidFill>
                    <a:srgbClr val="990000"/>
                  </a:solidFill>
                </a:endParaRPr>
              </a:p>
            </p:txBody>
          </p:sp>
          <p:sp>
            <p:nvSpPr>
              <p:cNvPr id="27656" name="Line 8"/>
              <p:cNvSpPr>
                <a:spLocks noChangeShapeType="1"/>
              </p:cNvSpPr>
              <p:nvPr/>
            </p:nvSpPr>
            <p:spPr bwMode="auto">
              <a:xfrm flipV="1">
                <a:off x="1882" y="2387"/>
                <a:ext cx="726" cy="227"/>
              </a:xfrm>
              <a:prstGeom prst="line">
                <a:avLst/>
              </a:prstGeom>
              <a:noFill/>
              <a:ln w="76200">
                <a:solidFill>
                  <a:srgbClr val="99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27657" name="Group 9"/>
            <p:cNvGrpSpPr>
              <a:grpSpLocks/>
            </p:cNvGrpSpPr>
            <p:nvPr/>
          </p:nvGrpSpPr>
          <p:grpSpPr bwMode="auto">
            <a:xfrm>
              <a:off x="1692" y="345"/>
              <a:ext cx="1143" cy="1362"/>
              <a:chOff x="1692" y="390"/>
              <a:chExt cx="1143" cy="1362"/>
            </a:xfrm>
          </p:grpSpPr>
          <p:sp>
            <p:nvSpPr>
              <p:cNvPr id="27658" name="Oval 10"/>
              <p:cNvSpPr>
                <a:spLocks noChangeArrowheads="1"/>
              </p:cNvSpPr>
              <p:nvPr/>
            </p:nvSpPr>
            <p:spPr bwMode="auto">
              <a:xfrm>
                <a:off x="1692" y="390"/>
                <a:ext cx="1043" cy="953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n-US" altLang="pt-BR" b="1" dirty="0" err="1">
                    <a:solidFill>
                      <a:srgbClr val="990000"/>
                    </a:solidFill>
                  </a:rPr>
                  <a:t>Menos</a:t>
                </a:r>
                <a:endParaRPr lang="en-US" altLang="pt-BR" b="1" dirty="0">
                  <a:solidFill>
                    <a:srgbClr val="990000"/>
                  </a:solidFill>
                </a:endParaRPr>
              </a:p>
              <a:p>
                <a:pPr algn="ctr"/>
                <a:r>
                  <a:rPr lang="en-US" altLang="pt-BR" b="1" dirty="0" err="1">
                    <a:solidFill>
                      <a:srgbClr val="990000"/>
                    </a:solidFill>
                  </a:rPr>
                  <a:t>Oportunismo</a:t>
                </a:r>
                <a:r>
                  <a:rPr lang="en-US" altLang="pt-BR" b="1" dirty="0">
                    <a:solidFill>
                      <a:srgbClr val="990000"/>
                    </a:solidFill>
                  </a:rPr>
                  <a:t>/</a:t>
                </a:r>
              </a:p>
              <a:p>
                <a:pPr algn="ctr"/>
                <a:r>
                  <a:rPr lang="en-US" altLang="pt-BR" b="1" dirty="0" err="1">
                    <a:solidFill>
                      <a:srgbClr val="990000"/>
                    </a:solidFill>
                  </a:rPr>
                  <a:t>Vaidade</a:t>
                </a:r>
                <a:endParaRPr lang="en-US" altLang="pt-BR" b="1" dirty="0">
                  <a:solidFill>
                    <a:srgbClr val="990000"/>
                  </a:solidFill>
                </a:endParaRPr>
              </a:p>
            </p:txBody>
          </p:sp>
          <p:sp>
            <p:nvSpPr>
              <p:cNvPr id="27659" name="Line 11"/>
              <p:cNvSpPr>
                <a:spLocks noChangeShapeType="1"/>
              </p:cNvSpPr>
              <p:nvPr/>
            </p:nvSpPr>
            <p:spPr bwMode="auto">
              <a:xfrm>
                <a:off x="2427" y="1208"/>
                <a:ext cx="408" cy="544"/>
              </a:xfrm>
              <a:prstGeom prst="line">
                <a:avLst/>
              </a:prstGeom>
              <a:noFill/>
              <a:ln w="76200">
                <a:solidFill>
                  <a:srgbClr val="99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27660" name="Group 12"/>
            <p:cNvGrpSpPr>
              <a:grpSpLocks/>
            </p:cNvGrpSpPr>
            <p:nvPr/>
          </p:nvGrpSpPr>
          <p:grpSpPr bwMode="auto">
            <a:xfrm>
              <a:off x="3624" y="354"/>
              <a:ext cx="1152" cy="1316"/>
              <a:chOff x="3624" y="399"/>
              <a:chExt cx="1152" cy="1316"/>
            </a:xfrm>
          </p:grpSpPr>
          <p:sp>
            <p:nvSpPr>
              <p:cNvPr id="27661" name="Oval 13"/>
              <p:cNvSpPr>
                <a:spLocks noChangeArrowheads="1"/>
              </p:cNvSpPr>
              <p:nvPr/>
            </p:nvSpPr>
            <p:spPr bwMode="auto">
              <a:xfrm>
                <a:off x="3733" y="399"/>
                <a:ext cx="1043" cy="953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n-US" altLang="pt-BR" b="1" dirty="0" err="1">
                    <a:solidFill>
                      <a:srgbClr val="990000"/>
                    </a:solidFill>
                  </a:rPr>
                  <a:t>Melhor</a:t>
                </a:r>
                <a:r>
                  <a:rPr lang="en-US" altLang="pt-BR" b="1" dirty="0">
                    <a:solidFill>
                      <a:srgbClr val="990000"/>
                    </a:solidFill>
                  </a:rPr>
                  <a:t> </a:t>
                </a:r>
                <a:r>
                  <a:rPr lang="en-US" altLang="pt-BR" b="1" dirty="0" err="1">
                    <a:solidFill>
                      <a:srgbClr val="990000"/>
                    </a:solidFill>
                  </a:rPr>
                  <a:t>Nível</a:t>
                </a:r>
                <a:endParaRPr lang="en-US" altLang="pt-BR" b="1" dirty="0">
                  <a:solidFill>
                    <a:srgbClr val="990000"/>
                  </a:solidFill>
                </a:endParaRPr>
              </a:p>
              <a:p>
                <a:pPr algn="ctr"/>
                <a:r>
                  <a:rPr lang="en-US" altLang="pt-BR" b="1" dirty="0">
                    <a:solidFill>
                      <a:srgbClr val="990000"/>
                    </a:solidFill>
                  </a:rPr>
                  <a:t>de </a:t>
                </a:r>
                <a:r>
                  <a:rPr lang="en-US" altLang="pt-BR" b="1" dirty="0" err="1">
                    <a:solidFill>
                      <a:srgbClr val="990000"/>
                    </a:solidFill>
                  </a:rPr>
                  <a:t>Investigação</a:t>
                </a:r>
                <a:endParaRPr lang="en-US" altLang="pt-BR" b="1" dirty="0">
                  <a:solidFill>
                    <a:srgbClr val="990000"/>
                  </a:solidFill>
                </a:endParaRPr>
              </a:p>
              <a:p>
                <a:pPr algn="ctr"/>
                <a:r>
                  <a:rPr lang="en-US" altLang="pt-BR" b="1" dirty="0" err="1">
                    <a:solidFill>
                      <a:srgbClr val="990000"/>
                    </a:solidFill>
                  </a:rPr>
                  <a:t>Clínica</a:t>
                </a:r>
                <a:endParaRPr lang="en-US" altLang="pt-BR" b="1" dirty="0">
                  <a:solidFill>
                    <a:srgbClr val="990000"/>
                  </a:solidFill>
                </a:endParaRPr>
              </a:p>
            </p:txBody>
          </p:sp>
          <p:sp>
            <p:nvSpPr>
              <p:cNvPr id="27662" name="Line 14"/>
              <p:cNvSpPr>
                <a:spLocks noChangeShapeType="1"/>
              </p:cNvSpPr>
              <p:nvPr/>
            </p:nvSpPr>
            <p:spPr bwMode="auto">
              <a:xfrm flipH="1">
                <a:off x="3624" y="1216"/>
                <a:ext cx="364" cy="499"/>
              </a:xfrm>
              <a:prstGeom prst="line">
                <a:avLst/>
              </a:prstGeom>
              <a:noFill/>
              <a:ln w="76200">
                <a:solidFill>
                  <a:srgbClr val="99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27663" name="Group 15"/>
            <p:cNvGrpSpPr>
              <a:grpSpLocks/>
            </p:cNvGrpSpPr>
            <p:nvPr/>
          </p:nvGrpSpPr>
          <p:grpSpPr bwMode="auto">
            <a:xfrm>
              <a:off x="3760" y="2169"/>
              <a:ext cx="1660" cy="953"/>
              <a:chOff x="3760" y="2214"/>
              <a:chExt cx="1660" cy="953"/>
            </a:xfrm>
          </p:grpSpPr>
          <p:sp>
            <p:nvSpPr>
              <p:cNvPr id="27664" name="Oval 16"/>
              <p:cNvSpPr>
                <a:spLocks noChangeArrowheads="1"/>
              </p:cNvSpPr>
              <p:nvPr/>
            </p:nvSpPr>
            <p:spPr bwMode="auto">
              <a:xfrm>
                <a:off x="4377" y="2214"/>
                <a:ext cx="1043" cy="953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n-US" altLang="pt-BR" b="1" dirty="0" err="1">
                    <a:solidFill>
                      <a:srgbClr val="990000"/>
                    </a:solidFill>
                  </a:rPr>
                  <a:t>Investigação</a:t>
                </a:r>
                <a:endParaRPr lang="en-US" altLang="pt-BR" b="1" dirty="0">
                  <a:solidFill>
                    <a:srgbClr val="990000"/>
                  </a:solidFill>
                </a:endParaRPr>
              </a:p>
              <a:p>
                <a:pPr algn="ctr"/>
                <a:r>
                  <a:rPr lang="en-US" altLang="pt-BR" b="1" dirty="0" err="1">
                    <a:solidFill>
                      <a:srgbClr val="990000"/>
                    </a:solidFill>
                  </a:rPr>
                  <a:t>Multidisciplinar</a:t>
                </a:r>
                <a:endParaRPr lang="en-US" altLang="pt-BR" b="1" dirty="0">
                  <a:solidFill>
                    <a:srgbClr val="990000"/>
                  </a:solidFill>
                </a:endParaRPr>
              </a:p>
              <a:p>
                <a:pPr algn="ctr"/>
                <a:r>
                  <a:rPr lang="en-US" altLang="pt-BR" b="1" dirty="0">
                    <a:solidFill>
                      <a:srgbClr val="990000"/>
                    </a:solidFill>
                  </a:rPr>
                  <a:t>de Alto </a:t>
                </a:r>
                <a:r>
                  <a:rPr lang="en-US" altLang="pt-BR" b="1" dirty="0" err="1">
                    <a:solidFill>
                      <a:srgbClr val="990000"/>
                    </a:solidFill>
                  </a:rPr>
                  <a:t>Nível</a:t>
                </a:r>
                <a:endParaRPr lang="en-US" altLang="pt-BR" b="1" dirty="0">
                  <a:solidFill>
                    <a:srgbClr val="990000"/>
                  </a:solidFill>
                </a:endParaRPr>
              </a:p>
            </p:txBody>
          </p:sp>
          <p:sp>
            <p:nvSpPr>
              <p:cNvPr id="27665" name="Line 17"/>
              <p:cNvSpPr>
                <a:spLocks noChangeShapeType="1"/>
              </p:cNvSpPr>
              <p:nvPr/>
            </p:nvSpPr>
            <p:spPr bwMode="auto">
              <a:xfrm flipH="1" flipV="1">
                <a:off x="3760" y="2395"/>
                <a:ext cx="662" cy="173"/>
              </a:xfrm>
              <a:prstGeom prst="line">
                <a:avLst/>
              </a:prstGeom>
              <a:noFill/>
              <a:ln w="76200">
                <a:solidFill>
                  <a:srgbClr val="99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27666" name="Group 18"/>
            <p:cNvGrpSpPr>
              <a:grpSpLocks/>
            </p:cNvGrpSpPr>
            <p:nvPr/>
          </p:nvGrpSpPr>
          <p:grpSpPr bwMode="auto">
            <a:xfrm>
              <a:off x="2681" y="2713"/>
              <a:ext cx="1043" cy="1524"/>
              <a:chOff x="2681" y="2758"/>
              <a:chExt cx="1043" cy="1524"/>
            </a:xfrm>
          </p:grpSpPr>
          <p:sp>
            <p:nvSpPr>
              <p:cNvPr id="27667" name="Oval 19"/>
              <p:cNvSpPr>
                <a:spLocks noChangeArrowheads="1"/>
              </p:cNvSpPr>
              <p:nvPr/>
            </p:nvSpPr>
            <p:spPr bwMode="auto">
              <a:xfrm>
                <a:off x="2681" y="3329"/>
                <a:ext cx="1043" cy="953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n-US" altLang="pt-BR" b="1" dirty="0">
                    <a:solidFill>
                      <a:srgbClr val="990000"/>
                    </a:solidFill>
                  </a:rPr>
                  <a:t>$$$$$$$$</a:t>
                </a:r>
              </a:p>
              <a:p>
                <a:pPr algn="ctr"/>
                <a:r>
                  <a:rPr lang="en-US" altLang="pt-BR" b="1" dirty="0">
                    <a:solidFill>
                      <a:srgbClr val="990000"/>
                    </a:solidFill>
                  </a:rPr>
                  <a:t>$$$$$$$$</a:t>
                </a:r>
              </a:p>
            </p:txBody>
          </p:sp>
          <p:sp>
            <p:nvSpPr>
              <p:cNvPr id="27668" name="Line 20"/>
              <p:cNvSpPr>
                <a:spLocks noChangeShapeType="1"/>
              </p:cNvSpPr>
              <p:nvPr/>
            </p:nvSpPr>
            <p:spPr bwMode="auto">
              <a:xfrm flipV="1">
                <a:off x="3198" y="2758"/>
                <a:ext cx="45" cy="672"/>
              </a:xfrm>
              <a:prstGeom prst="line">
                <a:avLst/>
              </a:prstGeom>
              <a:noFill/>
              <a:ln w="76200">
                <a:solidFill>
                  <a:srgbClr val="99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27669" name="Group 21"/>
            <p:cNvGrpSpPr>
              <a:grpSpLocks/>
            </p:cNvGrpSpPr>
            <p:nvPr/>
          </p:nvGrpSpPr>
          <p:grpSpPr bwMode="auto">
            <a:xfrm>
              <a:off x="249" y="709"/>
              <a:ext cx="1270" cy="2948"/>
              <a:chOff x="249" y="754"/>
              <a:chExt cx="1270" cy="2948"/>
            </a:xfrm>
          </p:grpSpPr>
          <p:sp>
            <p:nvSpPr>
              <p:cNvPr id="27670" name="Line 22"/>
              <p:cNvSpPr>
                <a:spLocks noChangeShapeType="1"/>
              </p:cNvSpPr>
              <p:nvPr/>
            </p:nvSpPr>
            <p:spPr bwMode="auto">
              <a:xfrm flipH="1">
                <a:off x="703" y="754"/>
                <a:ext cx="771" cy="1080"/>
              </a:xfrm>
              <a:prstGeom prst="line">
                <a:avLst/>
              </a:prstGeom>
              <a:noFill/>
              <a:ln w="76200">
                <a:solidFill>
                  <a:srgbClr val="99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7671" name="Line 23"/>
              <p:cNvSpPr>
                <a:spLocks noChangeShapeType="1"/>
              </p:cNvSpPr>
              <p:nvPr/>
            </p:nvSpPr>
            <p:spPr bwMode="auto">
              <a:xfrm flipH="1" flipV="1">
                <a:off x="657" y="2486"/>
                <a:ext cx="862" cy="1216"/>
              </a:xfrm>
              <a:prstGeom prst="line">
                <a:avLst/>
              </a:prstGeom>
              <a:noFill/>
              <a:ln w="76200">
                <a:solidFill>
                  <a:srgbClr val="99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7672" name="Oval 24"/>
              <p:cNvSpPr>
                <a:spLocks noChangeArrowheads="1"/>
              </p:cNvSpPr>
              <p:nvPr/>
            </p:nvSpPr>
            <p:spPr bwMode="auto">
              <a:xfrm>
                <a:off x="249" y="1842"/>
                <a:ext cx="907" cy="636"/>
              </a:xfrm>
              <a:prstGeom prst="ellipse">
                <a:avLst/>
              </a:prstGeom>
              <a:solidFill>
                <a:srgbClr val="E92727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n-US" altLang="pt-BR" sz="2400" b="1" dirty="0" smtClean="0"/>
                  <a:t>ELA ÓRFÃ</a:t>
                </a:r>
                <a:endParaRPr lang="en-US" altLang="pt-BR" sz="2400" b="1" dirty="0"/>
              </a:p>
            </p:txBody>
          </p:sp>
        </p:grpSp>
      </p:grpSp>
      <p:pic>
        <p:nvPicPr>
          <p:cNvPr id="27674" name="Picture 26"/>
          <p:cNvPicPr>
            <a:picLocks noChangeAspect="1" noChangeArrowheads="1"/>
          </p:cNvPicPr>
          <p:nvPr/>
        </p:nvPicPr>
        <p:blipFill>
          <a:blip r:embed="rId3">
            <a:lum bright="-12000" contrast="12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424" r="20323"/>
          <a:stretch>
            <a:fillRect/>
          </a:stretch>
        </p:blipFill>
        <p:spPr bwMode="auto">
          <a:xfrm>
            <a:off x="0" y="0"/>
            <a:ext cx="1401763" cy="155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CaixaDeTexto 21"/>
          <p:cNvSpPr txBox="1">
            <a:spLocks noChangeArrowheads="1"/>
          </p:cNvSpPr>
          <p:nvPr/>
        </p:nvSpPr>
        <p:spPr bwMode="auto">
          <a:xfrm>
            <a:off x="1722438" y="-66146"/>
            <a:ext cx="5716587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3000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Neurologia Translacional</a:t>
            </a:r>
            <a:endParaRPr lang="pt-BR" sz="3000" b="0" dirty="0">
              <a:solidFill>
                <a:srgbClr val="00206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28" name="Elipse 27"/>
          <p:cNvSpPr/>
          <p:nvPr/>
        </p:nvSpPr>
        <p:spPr>
          <a:xfrm>
            <a:off x="4319234" y="2755883"/>
            <a:ext cx="1611162" cy="1512396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9" name="CaixaDeTexto 28"/>
          <p:cNvSpPr txBox="1"/>
          <p:nvPr/>
        </p:nvSpPr>
        <p:spPr>
          <a:xfrm>
            <a:off x="4329999" y="2782169"/>
            <a:ext cx="1553981" cy="1615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ELA</a:t>
            </a:r>
          </a:p>
          <a:p>
            <a:pPr algn="ctr"/>
            <a:r>
              <a:rPr lang="pt-BR" sz="1900" b="1" dirty="0" smtClean="0"/>
              <a:t>Necessidades Não </a:t>
            </a:r>
            <a:r>
              <a:rPr lang="pt-BR" sz="1900" b="1" dirty="0"/>
              <a:t>Atingidas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25747480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.translational-medicine.com/content/figures/1479-5876-10-175-1-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7334" y="1268412"/>
            <a:ext cx="7608710" cy="5034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ângulo 2"/>
          <p:cNvSpPr/>
          <p:nvPr/>
        </p:nvSpPr>
        <p:spPr>
          <a:xfrm>
            <a:off x="3555998" y="6356353"/>
            <a:ext cx="536222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1400" b="0" i="1" dirty="0">
                <a:solidFill>
                  <a:srgbClr val="002060"/>
                </a:solidFill>
                <a:latin typeface="Arial" charset="0"/>
                <a:cs typeface="+mn-cs"/>
              </a:rPr>
              <a:t>Machado-Vieira </a:t>
            </a:r>
            <a:r>
              <a:rPr lang="pt-BR" sz="1400" b="0" i="1" dirty="0" err="1">
                <a:solidFill>
                  <a:srgbClr val="002060"/>
                </a:solidFill>
                <a:latin typeface="Arial" charset="0"/>
                <a:cs typeface="+mn-cs"/>
              </a:rPr>
              <a:t>Journal</a:t>
            </a:r>
            <a:r>
              <a:rPr lang="pt-BR" sz="1400" b="0" i="1" dirty="0">
                <a:solidFill>
                  <a:srgbClr val="002060"/>
                </a:solidFill>
                <a:latin typeface="Arial" charset="0"/>
                <a:cs typeface="+mn-cs"/>
              </a:rPr>
              <a:t> </a:t>
            </a:r>
            <a:r>
              <a:rPr lang="pt-BR" sz="1400" b="0" i="1" dirty="0" err="1">
                <a:solidFill>
                  <a:srgbClr val="002060"/>
                </a:solidFill>
                <a:latin typeface="Arial" charset="0"/>
                <a:cs typeface="+mn-cs"/>
              </a:rPr>
              <a:t>of</a:t>
            </a:r>
            <a:r>
              <a:rPr lang="pt-BR" sz="1400" b="0" i="1" dirty="0">
                <a:solidFill>
                  <a:srgbClr val="002060"/>
                </a:solidFill>
                <a:latin typeface="Arial" charset="0"/>
                <a:cs typeface="+mn-cs"/>
              </a:rPr>
              <a:t> </a:t>
            </a:r>
            <a:r>
              <a:rPr lang="pt-BR" sz="1400" b="0" i="1" dirty="0" err="1">
                <a:solidFill>
                  <a:srgbClr val="002060"/>
                </a:solidFill>
                <a:latin typeface="Arial" charset="0"/>
                <a:cs typeface="+mn-cs"/>
              </a:rPr>
              <a:t>Translational</a:t>
            </a:r>
            <a:r>
              <a:rPr lang="pt-BR" sz="1400" b="0" i="1" dirty="0">
                <a:solidFill>
                  <a:srgbClr val="002060"/>
                </a:solidFill>
                <a:latin typeface="Arial" charset="0"/>
                <a:cs typeface="+mn-cs"/>
              </a:rPr>
              <a:t> Medicine 2012  10:175   </a:t>
            </a:r>
          </a:p>
        </p:txBody>
      </p:sp>
      <p:sp>
        <p:nvSpPr>
          <p:cNvPr id="5" name="Line 2"/>
          <p:cNvSpPr>
            <a:spLocks noChangeShapeType="1"/>
          </p:cNvSpPr>
          <p:nvPr/>
        </p:nvSpPr>
        <p:spPr bwMode="auto">
          <a:xfrm>
            <a:off x="0" y="765175"/>
            <a:ext cx="9144000" cy="0"/>
          </a:xfrm>
          <a:prstGeom prst="line">
            <a:avLst/>
          </a:prstGeom>
          <a:noFill/>
          <a:ln w="76200" cmpd="tri">
            <a:solidFill>
              <a:schemeClr val="accent6">
                <a:lumMod val="75000"/>
              </a:schemeClr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pt-BR">
              <a:latin typeface="Arial" charset="0"/>
              <a:cs typeface="+mn-cs"/>
            </a:endParaRPr>
          </a:p>
        </p:txBody>
      </p:sp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3">
            <a:lum bright="-12000" contrast="12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424" r="20323"/>
          <a:stretch>
            <a:fillRect/>
          </a:stretch>
        </p:blipFill>
        <p:spPr bwMode="auto">
          <a:xfrm>
            <a:off x="0" y="0"/>
            <a:ext cx="1401763" cy="155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CaixaDeTexto 21"/>
          <p:cNvSpPr txBox="1">
            <a:spLocks noChangeArrowheads="1"/>
          </p:cNvSpPr>
          <p:nvPr/>
        </p:nvSpPr>
        <p:spPr bwMode="auto">
          <a:xfrm>
            <a:off x="1802822" y="20563"/>
            <a:ext cx="5716587" cy="641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3600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Neurologia Translacional</a:t>
            </a:r>
            <a:endParaRPr lang="pt-BR" sz="3600" b="0" dirty="0">
              <a:solidFill>
                <a:srgbClr val="002060"/>
              </a:solidFill>
              <a:latin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38509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riângulo isósceles 4"/>
          <p:cNvSpPr/>
          <p:nvPr/>
        </p:nvSpPr>
        <p:spPr>
          <a:xfrm>
            <a:off x="2971800" y="2049463"/>
            <a:ext cx="3168650" cy="2808287"/>
          </a:xfrm>
          <a:prstGeom prst="triangle">
            <a:avLst/>
          </a:prstGeom>
          <a:solidFill>
            <a:srgbClr val="C9D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7171" name="CaixaDeTexto 5"/>
          <p:cNvSpPr txBox="1">
            <a:spLocks noChangeArrowheads="1"/>
          </p:cNvSpPr>
          <p:nvPr/>
        </p:nvSpPr>
        <p:spPr bwMode="auto">
          <a:xfrm>
            <a:off x="2401556" y="1037573"/>
            <a:ext cx="4891264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pt-BR" sz="2800" dirty="0" smtClean="0">
                <a:solidFill>
                  <a:srgbClr val="002060"/>
                </a:solidFill>
              </a:rPr>
              <a:t>Paciente ELA</a:t>
            </a:r>
          </a:p>
          <a:p>
            <a:pPr algn="ctr" eaLnBrk="1" hangingPunct="1"/>
            <a:r>
              <a:rPr lang="pt-BR" altLang="pt-BR" sz="2000" dirty="0" smtClean="0">
                <a:solidFill>
                  <a:srgbClr val="002060"/>
                </a:solidFill>
              </a:rPr>
              <a:t>Ambulatório de Pesquisa - FMUSP</a:t>
            </a:r>
            <a:endParaRPr lang="pt-BR" altLang="pt-BR" sz="2000" dirty="0">
              <a:solidFill>
                <a:srgbClr val="002060"/>
              </a:solidFill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1873282" y="4532313"/>
            <a:ext cx="1109599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2000" b="1" dirty="0" smtClean="0">
                <a:solidFill>
                  <a:srgbClr val="800000"/>
                </a:solidFill>
                <a:latin typeface="Arial" charset="0"/>
              </a:rPr>
              <a:t>Modelo</a:t>
            </a:r>
            <a:endParaRPr lang="pt-BR" sz="2000" b="1" dirty="0">
              <a:solidFill>
                <a:srgbClr val="800000"/>
              </a:solidFill>
              <a:latin typeface="Arial" charset="0"/>
            </a:endParaRPr>
          </a:p>
          <a:p>
            <a:pPr algn="ctr">
              <a:defRPr/>
            </a:pPr>
            <a:r>
              <a:rPr lang="pt-BR" sz="2000" b="1" dirty="0" smtClean="0">
                <a:solidFill>
                  <a:srgbClr val="800000"/>
                </a:solidFill>
                <a:latin typeface="Arial" charset="0"/>
              </a:rPr>
              <a:t>Animal </a:t>
            </a:r>
            <a:endParaRPr lang="pt-BR" sz="2000" b="1" dirty="0">
              <a:solidFill>
                <a:srgbClr val="800000"/>
              </a:solidFill>
              <a:latin typeface="Arial" charset="0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6270625" y="4665663"/>
            <a:ext cx="1609736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2000" b="1" dirty="0" smtClean="0">
                <a:solidFill>
                  <a:srgbClr val="800000"/>
                </a:solidFill>
                <a:latin typeface="Arial" charset="0"/>
                <a:cs typeface="+mn-cs"/>
              </a:rPr>
              <a:t>Laboratório</a:t>
            </a:r>
            <a:endParaRPr lang="pt-BR" sz="2000" b="1" dirty="0">
              <a:solidFill>
                <a:srgbClr val="800000"/>
              </a:solidFill>
              <a:latin typeface="Arial" charset="0"/>
              <a:cs typeface="+mn-cs"/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3643737" y="3417888"/>
            <a:ext cx="1823191" cy="10156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2000" b="1" dirty="0" smtClean="0">
                <a:solidFill>
                  <a:srgbClr val="800000"/>
                </a:solidFill>
                <a:latin typeface="Arial" charset="0"/>
              </a:rPr>
              <a:t>Neurologia</a:t>
            </a:r>
          </a:p>
          <a:p>
            <a:pPr algn="ctr">
              <a:defRPr/>
            </a:pPr>
            <a:r>
              <a:rPr lang="pt-BR" sz="2000" b="1" dirty="0" smtClean="0">
                <a:solidFill>
                  <a:srgbClr val="800000"/>
                </a:solidFill>
                <a:latin typeface="Arial" charset="0"/>
              </a:rPr>
              <a:t>Translacional</a:t>
            </a:r>
            <a:endParaRPr lang="pt-BR" sz="2000" b="1" dirty="0">
              <a:solidFill>
                <a:srgbClr val="800000"/>
              </a:solidFill>
              <a:latin typeface="Arial" charset="0"/>
            </a:endParaRPr>
          </a:p>
          <a:p>
            <a:pPr algn="ctr">
              <a:defRPr/>
            </a:pPr>
            <a:r>
              <a:rPr lang="pt-BR" sz="2000" b="1" dirty="0" smtClean="0">
                <a:solidFill>
                  <a:srgbClr val="800000"/>
                </a:solidFill>
                <a:latin typeface="Arial" charset="0"/>
              </a:rPr>
              <a:t>ELA</a:t>
            </a:r>
            <a:endParaRPr lang="pt-BR" sz="2000" b="1" dirty="0">
              <a:solidFill>
                <a:srgbClr val="800000"/>
              </a:solidFill>
              <a:latin typeface="Arial" charset="0"/>
            </a:endParaRPr>
          </a:p>
        </p:txBody>
      </p:sp>
      <p:cxnSp>
        <p:nvCxnSpPr>
          <p:cNvPr id="10" name="Conector de seta reta 9"/>
          <p:cNvCxnSpPr/>
          <p:nvPr/>
        </p:nvCxnSpPr>
        <p:spPr>
          <a:xfrm flipV="1">
            <a:off x="3082925" y="2659063"/>
            <a:ext cx="863600" cy="1368425"/>
          </a:xfrm>
          <a:prstGeom prst="straightConnector1">
            <a:avLst/>
          </a:prstGeom>
          <a:ln w="57150">
            <a:solidFill>
              <a:srgbClr val="0070C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de seta reta 10"/>
          <p:cNvCxnSpPr/>
          <p:nvPr/>
        </p:nvCxnSpPr>
        <p:spPr>
          <a:xfrm flipH="1" flipV="1">
            <a:off x="5159375" y="2643188"/>
            <a:ext cx="792163" cy="1409700"/>
          </a:xfrm>
          <a:prstGeom prst="straightConnector1">
            <a:avLst/>
          </a:prstGeom>
          <a:ln w="57150">
            <a:solidFill>
              <a:srgbClr val="0070C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de seta reta 11"/>
          <p:cNvCxnSpPr/>
          <p:nvPr/>
        </p:nvCxnSpPr>
        <p:spPr>
          <a:xfrm>
            <a:off x="3763963" y="5073650"/>
            <a:ext cx="1584325" cy="0"/>
          </a:xfrm>
          <a:prstGeom prst="straightConnector1">
            <a:avLst/>
          </a:prstGeom>
          <a:ln w="57150">
            <a:solidFill>
              <a:srgbClr val="0070C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Line 2"/>
          <p:cNvSpPr>
            <a:spLocks noChangeShapeType="1"/>
          </p:cNvSpPr>
          <p:nvPr/>
        </p:nvSpPr>
        <p:spPr bwMode="auto">
          <a:xfrm>
            <a:off x="0" y="765175"/>
            <a:ext cx="9144000" cy="0"/>
          </a:xfrm>
          <a:prstGeom prst="line">
            <a:avLst/>
          </a:prstGeom>
          <a:noFill/>
          <a:ln w="76200" cmpd="tri">
            <a:solidFill>
              <a:schemeClr val="accent6">
                <a:lumMod val="75000"/>
              </a:schemeClr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pt-BR">
              <a:latin typeface="Arial" charset="0"/>
              <a:cs typeface="+mn-cs"/>
            </a:endParaRPr>
          </a:p>
        </p:txBody>
      </p:sp>
      <p:sp>
        <p:nvSpPr>
          <p:cNvPr id="13" name="CaixaDeTexto 21"/>
          <p:cNvSpPr txBox="1">
            <a:spLocks noChangeArrowheads="1"/>
          </p:cNvSpPr>
          <p:nvPr/>
        </p:nvSpPr>
        <p:spPr bwMode="auto">
          <a:xfrm>
            <a:off x="1722438" y="115888"/>
            <a:ext cx="5716587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3600" b="0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Neurologia Translacional</a:t>
            </a:r>
            <a:endParaRPr lang="pt-BR" sz="3600" b="0" dirty="0">
              <a:solidFill>
                <a:srgbClr val="00206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7181" name="Text Box 13"/>
          <p:cNvSpPr txBox="1">
            <a:spLocks noChangeArrowheads="1"/>
          </p:cNvSpPr>
          <p:nvPr/>
        </p:nvSpPr>
        <p:spPr bwMode="auto">
          <a:xfrm>
            <a:off x="4312118" y="1616487"/>
            <a:ext cx="503664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pt-BR" sz="5000" b="1" dirty="0" smtClean="0">
                <a:solidFill>
                  <a:srgbClr val="800000"/>
                </a:solidFill>
              </a:rPr>
              <a:t>*</a:t>
            </a:r>
            <a:endParaRPr lang="en-US" altLang="pt-BR" sz="5000" b="1" dirty="0">
              <a:solidFill>
                <a:srgbClr val="800000"/>
              </a:solidFill>
            </a:endParaRPr>
          </a:p>
        </p:txBody>
      </p:sp>
      <p:sp>
        <p:nvSpPr>
          <p:cNvPr id="7182" name="Text Box 14"/>
          <p:cNvSpPr txBox="1">
            <a:spLocks noChangeArrowheads="1"/>
          </p:cNvSpPr>
          <p:nvPr/>
        </p:nvSpPr>
        <p:spPr bwMode="auto">
          <a:xfrm>
            <a:off x="4565261" y="1750416"/>
            <a:ext cx="382481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pt-BR" altLang="pt-BR" sz="2000" b="1" dirty="0" smtClean="0">
                <a:solidFill>
                  <a:srgbClr val="800000"/>
                </a:solidFill>
              </a:rPr>
              <a:t> Ponto de Partida/Pergunta Inicial</a:t>
            </a:r>
            <a:endParaRPr lang="pt-BR" altLang="pt-BR" sz="2000" b="1" dirty="0">
              <a:solidFill>
                <a:srgbClr val="800000"/>
              </a:solidFill>
            </a:endParaRPr>
          </a:p>
        </p:txBody>
      </p:sp>
      <p:sp>
        <p:nvSpPr>
          <p:cNvPr id="7183" name="Text Box 15"/>
          <p:cNvSpPr txBox="1">
            <a:spLocks noChangeArrowheads="1"/>
          </p:cNvSpPr>
          <p:nvPr/>
        </p:nvSpPr>
        <p:spPr bwMode="auto">
          <a:xfrm>
            <a:off x="747713" y="5734050"/>
            <a:ext cx="395781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dirty="0" smtClean="0"/>
              <a:t>1-Projetos Multidisciplinares Integrados </a:t>
            </a:r>
            <a:endParaRPr lang="pt-BR" altLang="pt-BR" dirty="0"/>
          </a:p>
        </p:txBody>
      </p:sp>
      <p:sp>
        <p:nvSpPr>
          <p:cNvPr id="7184" name="Text Box 16"/>
          <p:cNvSpPr txBox="1">
            <a:spLocks noChangeArrowheads="1"/>
          </p:cNvSpPr>
          <p:nvPr/>
        </p:nvSpPr>
        <p:spPr bwMode="auto">
          <a:xfrm>
            <a:off x="769938" y="6230938"/>
            <a:ext cx="230614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dirty="0" smtClean="0"/>
              <a:t>2-Pesquisa Sistemática</a:t>
            </a:r>
            <a:endParaRPr lang="pt-BR" altLang="pt-BR" dirty="0"/>
          </a:p>
        </p:txBody>
      </p:sp>
      <p:sp>
        <p:nvSpPr>
          <p:cNvPr id="7185" name="Text Box 17"/>
          <p:cNvSpPr txBox="1">
            <a:spLocks noChangeArrowheads="1"/>
          </p:cNvSpPr>
          <p:nvPr/>
        </p:nvSpPr>
        <p:spPr bwMode="auto">
          <a:xfrm>
            <a:off x="5135563" y="5373688"/>
            <a:ext cx="2157257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dirty="0" smtClean="0"/>
              <a:t>Clínica</a:t>
            </a:r>
          </a:p>
          <a:p>
            <a:r>
              <a:rPr lang="pt-BR" altLang="pt-BR" dirty="0" smtClean="0"/>
              <a:t>Clínico-laboratorial</a:t>
            </a:r>
          </a:p>
          <a:p>
            <a:r>
              <a:rPr lang="pt-BR" altLang="pt-BR" dirty="0" smtClean="0"/>
              <a:t>Clínico-experimental</a:t>
            </a:r>
          </a:p>
          <a:p>
            <a:r>
              <a:rPr lang="pt-BR" altLang="pt-BR" dirty="0" smtClean="0"/>
              <a:t>Só Experimental </a:t>
            </a:r>
            <a:endParaRPr lang="pt-BR" altLang="pt-BR" dirty="0"/>
          </a:p>
        </p:txBody>
      </p:sp>
      <p:sp>
        <p:nvSpPr>
          <p:cNvPr id="7186" name="Line 18"/>
          <p:cNvSpPr>
            <a:spLocks noChangeShapeType="1"/>
          </p:cNvSpPr>
          <p:nvPr/>
        </p:nvSpPr>
        <p:spPr bwMode="auto">
          <a:xfrm>
            <a:off x="5076825" y="5516563"/>
            <a:ext cx="0" cy="9366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 dirty="0"/>
          </a:p>
        </p:txBody>
      </p:sp>
      <p:pic>
        <p:nvPicPr>
          <p:cNvPr id="7187" name="Picture 19"/>
          <p:cNvPicPr>
            <a:picLocks noChangeAspect="1" noChangeArrowheads="1"/>
          </p:cNvPicPr>
          <p:nvPr/>
        </p:nvPicPr>
        <p:blipFill>
          <a:blip r:embed="rId2">
            <a:lum bright="-12000" contrast="12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424" r="20323"/>
          <a:stretch>
            <a:fillRect/>
          </a:stretch>
        </p:blipFill>
        <p:spPr bwMode="auto">
          <a:xfrm>
            <a:off x="0" y="0"/>
            <a:ext cx="1401763" cy="155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0586672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https://fbcdn-sphotos-b-a.akamaihd.net/hphotos-ak-xaf1/v/t1.0-9/10629836_784275894928723_5368325055725534894_n.jpg?oh=03812168bcc9c18b4a04d26358a0861b&amp;oe=5655519D&amp;__gda__=1443913260_d992f29269371a53efe6e4433ec562a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3541" y="1047860"/>
            <a:ext cx="8173748" cy="4810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419495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2"/>
          <p:cNvSpPr txBox="1">
            <a:spLocks noChangeArrowheads="1"/>
          </p:cNvSpPr>
          <p:nvPr/>
        </p:nvSpPr>
        <p:spPr bwMode="auto">
          <a:xfrm>
            <a:off x="1116013" y="39688"/>
            <a:ext cx="7920037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pt-BR">
                <a:solidFill>
                  <a:srgbClr val="222268"/>
                </a:solidFill>
              </a:rPr>
              <a:t>ELA - A procura por sinais moleculares</a:t>
            </a:r>
          </a:p>
        </p:txBody>
      </p:sp>
      <p:sp>
        <p:nvSpPr>
          <p:cNvPr id="29699" name="Line 3"/>
          <p:cNvSpPr>
            <a:spLocks noChangeShapeType="1"/>
          </p:cNvSpPr>
          <p:nvPr/>
        </p:nvSpPr>
        <p:spPr bwMode="auto">
          <a:xfrm>
            <a:off x="36513" y="765175"/>
            <a:ext cx="9144000" cy="0"/>
          </a:xfrm>
          <a:prstGeom prst="line">
            <a:avLst/>
          </a:prstGeom>
          <a:noFill/>
          <a:ln w="76200" cmpd="tri">
            <a:solidFill>
              <a:schemeClr val="accent6">
                <a:lumMod val="75000"/>
              </a:schemeClr>
            </a:solidFill>
            <a:round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dirty="0">
              <a:latin typeface="Arial" charset="0"/>
              <a:cs typeface="+mn-cs"/>
            </a:endParaRPr>
          </a:p>
        </p:txBody>
      </p:sp>
      <p:sp>
        <p:nvSpPr>
          <p:cNvPr id="11268" name="Text Box 2"/>
          <p:cNvSpPr txBox="1">
            <a:spLocks noChangeArrowheads="1"/>
          </p:cNvSpPr>
          <p:nvPr/>
        </p:nvSpPr>
        <p:spPr bwMode="auto">
          <a:xfrm>
            <a:off x="754063" y="1403350"/>
            <a:ext cx="6049962" cy="217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n-US" altLang="pt-BR" sz="1800" b="0" dirty="0" err="1" smtClean="0">
                <a:solidFill>
                  <a:srgbClr val="222268"/>
                </a:solidFill>
              </a:rPr>
              <a:t>Microarranjos</a:t>
            </a:r>
            <a:r>
              <a:rPr lang="en-US" altLang="pt-BR" sz="1800" b="0" dirty="0" smtClean="0">
                <a:solidFill>
                  <a:srgbClr val="222268"/>
                </a:solidFill>
              </a:rPr>
              <a:t> </a:t>
            </a:r>
            <a:r>
              <a:rPr lang="en-US" altLang="pt-BR" sz="1800" b="0" dirty="0">
                <a:solidFill>
                  <a:srgbClr val="222268"/>
                </a:solidFill>
              </a:rPr>
              <a:t>de DNA– </a:t>
            </a:r>
            <a:r>
              <a:rPr lang="en-US" altLang="pt-BR" sz="1800" b="0" dirty="0" err="1">
                <a:solidFill>
                  <a:srgbClr val="222268"/>
                </a:solidFill>
              </a:rPr>
              <a:t>nervo</a:t>
            </a:r>
            <a:r>
              <a:rPr lang="en-US" altLang="pt-BR" sz="1800" b="0" dirty="0">
                <a:solidFill>
                  <a:srgbClr val="222268"/>
                </a:solidFill>
              </a:rPr>
              <a:t> extensor </a:t>
            </a:r>
            <a:r>
              <a:rPr lang="en-US" altLang="pt-BR" sz="1800" b="0" dirty="0" err="1">
                <a:solidFill>
                  <a:srgbClr val="222268"/>
                </a:solidFill>
              </a:rPr>
              <a:t>curto</a:t>
            </a:r>
            <a:r>
              <a:rPr lang="en-US" altLang="pt-BR" sz="1800" b="0" dirty="0">
                <a:solidFill>
                  <a:srgbClr val="222268"/>
                </a:solidFill>
              </a:rPr>
              <a:t> do </a:t>
            </a:r>
            <a:r>
              <a:rPr lang="en-US" altLang="pt-BR" sz="1800" b="0" dirty="0" err="1">
                <a:solidFill>
                  <a:srgbClr val="222268"/>
                </a:solidFill>
              </a:rPr>
              <a:t>hálux</a:t>
            </a:r>
            <a:endParaRPr lang="en-US" altLang="pt-BR" sz="1800" b="0" dirty="0">
              <a:solidFill>
                <a:srgbClr val="222268"/>
              </a:solidFill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n-US" altLang="pt-BR" sz="1800" b="0" dirty="0" err="1">
                <a:solidFill>
                  <a:srgbClr val="002060"/>
                </a:solidFill>
              </a:rPr>
              <a:t>Sinais</a:t>
            </a:r>
            <a:r>
              <a:rPr lang="en-US" altLang="pt-BR" sz="1800" b="0" dirty="0">
                <a:solidFill>
                  <a:srgbClr val="002060"/>
                </a:solidFill>
              </a:rPr>
              <a:t> </a:t>
            </a:r>
            <a:r>
              <a:rPr lang="en-US" altLang="pt-BR" sz="1800" b="0" dirty="0" err="1">
                <a:solidFill>
                  <a:srgbClr val="002060"/>
                </a:solidFill>
              </a:rPr>
              <a:t>moleculares</a:t>
            </a:r>
            <a:r>
              <a:rPr lang="en-US" altLang="pt-BR" sz="1800" b="0" dirty="0">
                <a:solidFill>
                  <a:srgbClr val="002060"/>
                </a:solidFill>
              </a:rPr>
              <a:t> </a:t>
            </a:r>
            <a:r>
              <a:rPr lang="en-US" altLang="pt-BR" sz="1800" b="0" dirty="0" err="1">
                <a:solidFill>
                  <a:srgbClr val="002060"/>
                </a:solidFill>
              </a:rPr>
              <a:t>nas</a:t>
            </a:r>
            <a:r>
              <a:rPr lang="en-US" altLang="pt-BR" sz="1800" b="0" dirty="0">
                <a:solidFill>
                  <a:srgbClr val="002060"/>
                </a:solidFill>
              </a:rPr>
              <a:t> Schwann cells 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pt-BR" sz="1800" b="0" dirty="0">
                <a:solidFill>
                  <a:srgbClr val="002060"/>
                </a:solidFill>
              </a:rPr>
              <a:t>      - </a:t>
            </a:r>
            <a:r>
              <a:rPr lang="en-US" altLang="pt-BR" sz="1800" b="0" dirty="0" err="1">
                <a:solidFill>
                  <a:srgbClr val="002060"/>
                </a:solidFill>
              </a:rPr>
              <a:t>Citometria</a:t>
            </a:r>
            <a:r>
              <a:rPr lang="en-US" altLang="pt-BR" sz="1800" b="0" dirty="0">
                <a:solidFill>
                  <a:srgbClr val="002060"/>
                </a:solidFill>
              </a:rPr>
              <a:t> de </a:t>
            </a:r>
            <a:r>
              <a:rPr lang="en-US" altLang="pt-BR" sz="1800" b="0" dirty="0" err="1">
                <a:solidFill>
                  <a:srgbClr val="002060"/>
                </a:solidFill>
              </a:rPr>
              <a:t>Fluxo</a:t>
            </a:r>
            <a:endParaRPr lang="en-US" altLang="pt-BR" sz="1800" b="0" dirty="0">
              <a:solidFill>
                <a:srgbClr val="002060"/>
              </a:solidFill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pt-BR" sz="1800" b="0" dirty="0">
                <a:solidFill>
                  <a:srgbClr val="002060"/>
                </a:solidFill>
              </a:rPr>
              <a:t>	 - </a:t>
            </a:r>
            <a:r>
              <a:rPr lang="en-US" altLang="pt-BR" sz="1800" b="0" dirty="0" err="1">
                <a:solidFill>
                  <a:srgbClr val="002060"/>
                </a:solidFill>
              </a:rPr>
              <a:t>Microdissecção</a:t>
            </a:r>
            <a:r>
              <a:rPr lang="en-US" altLang="pt-BR" sz="1800" b="0" dirty="0">
                <a:solidFill>
                  <a:srgbClr val="002060"/>
                </a:solidFill>
              </a:rPr>
              <a:t> à laser 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pt-BR" sz="1800" b="0" dirty="0">
                <a:solidFill>
                  <a:srgbClr val="002060"/>
                </a:solidFill>
              </a:rPr>
              <a:t>      - </a:t>
            </a:r>
            <a:r>
              <a:rPr lang="en-US" altLang="pt-BR" sz="1800" b="0" dirty="0" err="1">
                <a:solidFill>
                  <a:srgbClr val="002060"/>
                </a:solidFill>
              </a:rPr>
              <a:t>Cultura</a:t>
            </a:r>
            <a:r>
              <a:rPr lang="en-US" altLang="pt-BR" sz="1800" b="0" dirty="0">
                <a:solidFill>
                  <a:srgbClr val="002060"/>
                </a:solidFill>
              </a:rPr>
              <a:t> de </a:t>
            </a:r>
            <a:r>
              <a:rPr lang="en-US" altLang="pt-BR" sz="1800" b="0" dirty="0" err="1">
                <a:solidFill>
                  <a:srgbClr val="002060"/>
                </a:solidFill>
              </a:rPr>
              <a:t>Célula</a:t>
            </a:r>
            <a:endParaRPr lang="en-US" altLang="pt-BR" sz="1800" b="0" dirty="0">
              <a:solidFill>
                <a:srgbClr val="002060"/>
              </a:solidFill>
            </a:endParaRPr>
          </a:p>
        </p:txBody>
      </p:sp>
      <p:pic>
        <p:nvPicPr>
          <p:cNvPr id="1126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413" t="47305" r="30585" b="25957"/>
          <a:stretch>
            <a:fillRect/>
          </a:stretch>
        </p:blipFill>
        <p:spPr bwMode="auto">
          <a:xfrm>
            <a:off x="755650" y="5372100"/>
            <a:ext cx="3671888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3"/>
          <p:cNvPicPr>
            <a:picLocks noChangeAspect="1" noChangeArrowheads="1"/>
          </p:cNvPicPr>
          <p:nvPr/>
        </p:nvPicPr>
        <p:blipFill>
          <a:blip r:embed="rId4">
            <a:lum bright="-1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344" t="18886" r="42075" b="40598"/>
          <a:stretch>
            <a:fillRect/>
          </a:stretch>
        </p:blipFill>
        <p:spPr bwMode="auto">
          <a:xfrm>
            <a:off x="755650" y="3500438"/>
            <a:ext cx="3671888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271" name="Grupo 12"/>
          <p:cNvGrpSpPr>
            <a:grpSpLocks/>
          </p:cNvGrpSpPr>
          <p:nvPr/>
        </p:nvGrpSpPr>
        <p:grpSpPr bwMode="auto">
          <a:xfrm>
            <a:off x="4932363" y="2436813"/>
            <a:ext cx="4014787" cy="4016375"/>
            <a:chOff x="4932040" y="2276872"/>
            <a:chExt cx="4015333" cy="4015333"/>
          </a:xfrm>
        </p:grpSpPr>
        <p:pic>
          <p:nvPicPr>
            <p:cNvPr id="11275" name="Imagem 7" descr="esquema nervo extensor hallucis brevis nerve.png"/>
            <p:cNvPicPr>
              <a:picLocks noChangeAspect="1"/>
            </p:cNvPicPr>
            <p:nvPr/>
          </p:nvPicPr>
          <p:blipFill>
            <a:blip r:embed="rId5">
              <a:lum bright="-14000" contrast="8000"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32040" y="2276872"/>
              <a:ext cx="4015333" cy="40153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76" name="Imagem 8" descr="esquema nervo extensor hallucis brevis nerve.png"/>
            <p:cNvPicPr>
              <a:picLocks noChangeAspect="1"/>
            </p:cNvPicPr>
            <p:nvPr/>
          </p:nvPicPr>
          <p:blipFill>
            <a:blip r:embed="rId5">
              <a:lum bright="-36000" contrast="32000"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30280" t="26691" r="51788" b="53583"/>
            <a:stretch>
              <a:fillRect/>
            </a:stretch>
          </p:blipFill>
          <p:spPr bwMode="auto">
            <a:xfrm>
              <a:off x="6372200" y="4509120"/>
              <a:ext cx="720080" cy="792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77" name="Imagem 9" descr="esquema nervo extensor hallucis brevis nerve.png"/>
            <p:cNvPicPr>
              <a:picLocks noChangeAspect="1"/>
            </p:cNvPicPr>
            <p:nvPr/>
          </p:nvPicPr>
          <p:blipFill>
            <a:blip r:embed="rId5">
              <a:lum bright="-48000" contrast="58000"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30280" t="26691" r="51788" b="53583"/>
            <a:stretch>
              <a:fillRect/>
            </a:stretch>
          </p:blipFill>
          <p:spPr bwMode="auto">
            <a:xfrm>
              <a:off x="7349248" y="4670552"/>
              <a:ext cx="1399216" cy="1539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278" name="Retângulo 10"/>
            <p:cNvSpPr>
              <a:spLocks noChangeArrowheads="1"/>
            </p:cNvSpPr>
            <p:nvPr/>
          </p:nvSpPr>
          <p:spPr bwMode="auto">
            <a:xfrm>
              <a:off x="6354784" y="4509120"/>
              <a:ext cx="737496" cy="792088"/>
            </a:xfrm>
            <a:prstGeom prst="rect">
              <a:avLst/>
            </a:prstGeom>
            <a:noFill/>
            <a:ln w="1270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pt-BR" sz="1800"/>
            </a:p>
          </p:txBody>
        </p:sp>
        <p:sp>
          <p:nvSpPr>
            <p:cNvPr id="11279" name="Retângulo 11"/>
            <p:cNvSpPr>
              <a:spLocks noChangeArrowheads="1"/>
            </p:cNvSpPr>
            <p:nvPr/>
          </p:nvSpPr>
          <p:spPr bwMode="auto">
            <a:xfrm>
              <a:off x="7330008" y="4639488"/>
              <a:ext cx="1418456" cy="1584176"/>
            </a:xfrm>
            <a:prstGeom prst="rect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pt-BR" sz="1800"/>
            </a:p>
          </p:txBody>
        </p:sp>
      </p:grpSp>
      <p:sp>
        <p:nvSpPr>
          <p:cNvPr id="11272" name="Retângulo 13"/>
          <p:cNvSpPr>
            <a:spLocks noChangeArrowheads="1"/>
          </p:cNvSpPr>
          <p:nvPr/>
        </p:nvSpPr>
        <p:spPr bwMode="auto">
          <a:xfrm>
            <a:off x="5364163" y="2139950"/>
            <a:ext cx="34925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800"/>
              <a:t>Nervo extensor curto do hálux</a:t>
            </a:r>
          </a:p>
        </p:txBody>
      </p:sp>
      <p:pic>
        <p:nvPicPr>
          <p:cNvPr id="11273" name="Picture 15"/>
          <p:cNvPicPr>
            <a:picLocks noChangeAspect="1" noChangeArrowheads="1"/>
          </p:cNvPicPr>
          <p:nvPr/>
        </p:nvPicPr>
        <p:blipFill>
          <a:blip r:embed="rId6">
            <a:lum bright="-12000" contrast="12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424" r="20323"/>
          <a:stretch>
            <a:fillRect/>
          </a:stretch>
        </p:blipFill>
        <p:spPr bwMode="auto">
          <a:xfrm>
            <a:off x="9525" y="44450"/>
            <a:ext cx="1231900" cy="1368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274" name="Text Box 2"/>
          <p:cNvSpPr txBox="1">
            <a:spLocks noChangeArrowheads="1"/>
          </p:cNvSpPr>
          <p:nvPr/>
        </p:nvSpPr>
        <p:spPr bwMode="auto">
          <a:xfrm>
            <a:off x="3059113" y="836613"/>
            <a:ext cx="4826000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pt-BR" sz="2400">
                <a:solidFill>
                  <a:srgbClr val="800000"/>
                </a:solidFill>
              </a:rPr>
              <a:t>ELA – Forma Esporádica</a:t>
            </a:r>
          </a:p>
        </p:txBody>
      </p:sp>
    </p:spTree>
    <p:extLst>
      <p:ext uri="{BB962C8B-B14F-4D97-AF65-F5344CB8AC3E}">
        <p14:creationId xmlns:p14="http://schemas.microsoft.com/office/powerpoint/2010/main" xmlns="" val="1027534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76"/>
          <p:cNvSpPr txBox="1">
            <a:spLocks noChangeArrowheads="1"/>
          </p:cNvSpPr>
          <p:nvPr/>
        </p:nvSpPr>
        <p:spPr bwMode="auto">
          <a:xfrm>
            <a:off x="1670756" y="119063"/>
            <a:ext cx="5068711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pt-BR" dirty="0" err="1" smtClean="0">
                <a:solidFill>
                  <a:srgbClr val="222268"/>
                </a:solidFill>
              </a:rPr>
              <a:t>Transcriptoma</a:t>
            </a:r>
            <a:endParaRPr lang="en-US" altLang="pt-BR" dirty="0">
              <a:solidFill>
                <a:srgbClr val="222268"/>
              </a:solidFill>
            </a:endParaRPr>
          </a:p>
        </p:txBody>
      </p:sp>
      <p:sp>
        <p:nvSpPr>
          <p:cNvPr id="12291" name="Text Box 77"/>
          <p:cNvSpPr txBox="1">
            <a:spLocks noChangeArrowheads="1"/>
          </p:cNvSpPr>
          <p:nvPr/>
        </p:nvSpPr>
        <p:spPr bwMode="auto">
          <a:xfrm>
            <a:off x="1116013" y="921986"/>
            <a:ext cx="70596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pt-BR" sz="1800" b="1" dirty="0" err="1" smtClean="0">
                <a:solidFill>
                  <a:srgbClr val="222268"/>
                </a:solidFill>
              </a:rPr>
              <a:t>Método</a:t>
            </a:r>
            <a:r>
              <a:rPr lang="en-US" altLang="pt-BR" sz="1800" b="1" dirty="0" smtClean="0">
                <a:solidFill>
                  <a:srgbClr val="222268"/>
                </a:solidFill>
              </a:rPr>
              <a:t> de </a:t>
            </a:r>
            <a:r>
              <a:rPr lang="en-US" altLang="pt-BR" sz="1800" b="1" dirty="0" err="1" smtClean="0">
                <a:solidFill>
                  <a:srgbClr val="222268"/>
                </a:solidFill>
              </a:rPr>
              <a:t>Análise</a:t>
            </a:r>
            <a:r>
              <a:rPr lang="en-US" altLang="pt-BR" sz="1800" b="1" dirty="0" smtClean="0">
                <a:solidFill>
                  <a:srgbClr val="222268"/>
                </a:solidFill>
              </a:rPr>
              <a:t> da </a:t>
            </a:r>
            <a:r>
              <a:rPr lang="en-US" altLang="pt-BR" sz="1800" b="1" dirty="0" err="1" smtClean="0">
                <a:solidFill>
                  <a:srgbClr val="222268"/>
                </a:solidFill>
              </a:rPr>
              <a:t>Expressão</a:t>
            </a:r>
            <a:r>
              <a:rPr lang="en-US" altLang="pt-BR" sz="1800" b="1" dirty="0" smtClean="0">
                <a:solidFill>
                  <a:srgbClr val="222268"/>
                </a:solidFill>
              </a:rPr>
              <a:t> </a:t>
            </a:r>
            <a:r>
              <a:rPr lang="en-US" altLang="pt-BR" sz="1800" b="1" dirty="0" err="1" smtClean="0">
                <a:solidFill>
                  <a:srgbClr val="222268"/>
                </a:solidFill>
              </a:rPr>
              <a:t>Gênica</a:t>
            </a:r>
            <a:r>
              <a:rPr lang="en-US" altLang="pt-BR" sz="1800" b="1" dirty="0" smtClean="0">
                <a:solidFill>
                  <a:srgbClr val="222268"/>
                </a:solidFill>
              </a:rPr>
              <a:t> </a:t>
            </a:r>
            <a:r>
              <a:rPr lang="en-US" altLang="pt-BR" sz="1800" b="1" dirty="0" err="1" smtClean="0">
                <a:solidFill>
                  <a:srgbClr val="222268"/>
                </a:solidFill>
              </a:rPr>
              <a:t>em</a:t>
            </a:r>
            <a:r>
              <a:rPr lang="en-US" altLang="pt-BR" sz="1800" b="1" dirty="0" smtClean="0">
                <a:solidFill>
                  <a:srgbClr val="222268"/>
                </a:solidFill>
              </a:rPr>
              <a:t> </a:t>
            </a:r>
            <a:r>
              <a:rPr lang="en-US" altLang="pt-BR" sz="1800" b="1" dirty="0" err="1" smtClean="0">
                <a:solidFill>
                  <a:srgbClr val="222268"/>
                </a:solidFill>
              </a:rPr>
              <a:t>Larga</a:t>
            </a:r>
            <a:r>
              <a:rPr lang="en-US" altLang="pt-BR" sz="1800" b="1" dirty="0" smtClean="0">
                <a:solidFill>
                  <a:srgbClr val="222268"/>
                </a:solidFill>
              </a:rPr>
              <a:t> </a:t>
            </a:r>
            <a:r>
              <a:rPr lang="en-US" altLang="pt-BR" sz="1800" b="1" dirty="0" err="1" smtClean="0">
                <a:solidFill>
                  <a:srgbClr val="222268"/>
                </a:solidFill>
              </a:rPr>
              <a:t>Escala</a:t>
            </a:r>
            <a:endParaRPr lang="en-US" altLang="pt-BR" sz="1800" b="1" dirty="0">
              <a:solidFill>
                <a:srgbClr val="222268"/>
              </a:solidFill>
            </a:endParaRPr>
          </a:p>
        </p:txBody>
      </p:sp>
      <p:sp>
        <p:nvSpPr>
          <p:cNvPr id="59" name="Line 3"/>
          <p:cNvSpPr>
            <a:spLocks noChangeShapeType="1"/>
          </p:cNvSpPr>
          <p:nvPr/>
        </p:nvSpPr>
        <p:spPr bwMode="auto">
          <a:xfrm>
            <a:off x="0" y="765175"/>
            <a:ext cx="9144000" cy="0"/>
          </a:xfrm>
          <a:prstGeom prst="line">
            <a:avLst/>
          </a:prstGeom>
          <a:noFill/>
          <a:ln w="76200" cmpd="tri">
            <a:solidFill>
              <a:schemeClr val="accent6">
                <a:lumMod val="75000"/>
              </a:schemeClr>
            </a:solidFill>
            <a:round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pt-BR">
              <a:latin typeface="Arial" charset="0"/>
              <a:cs typeface="+mn-cs"/>
            </a:endParaRPr>
          </a:p>
        </p:txBody>
      </p:sp>
      <p:grpSp>
        <p:nvGrpSpPr>
          <p:cNvPr id="12293" name="Group 35"/>
          <p:cNvGrpSpPr>
            <a:grpSpLocks/>
          </p:cNvGrpSpPr>
          <p:nvPr/>
        </p:nvGrpSpPr>
        <p:grpSpPr bwMode="auto">
          <a:xfrm>
            <a:off x="122238" y="1484313"/>
            <a:ext cx="8770936" cy="5280025"/>
            <a:chOff x="77" y="935"/>
            <a:chExt cx="5525" cy="3326"/>
          </a:xfrm>
        </p:grpSpPr>
        <p:pic>
          <p:nvPicPr>
            <p:cNvPr id="12294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1646" t="12364" r="21756" b="17546"/>
            <a:stretch>
              <a:fillRect/>
            </a:stretch>
          </p:blipFill>
          <p:spPr bwMode="auto">
            <a:xfrm>
              <a:off x="521" y="1152"/>
              <a:ext cx="1134" cy="7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295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6720" t="15376" r="4648"/>
            <a:stretch>
              <a:fillRect/>
            </a:stretch>
          </p:blipFill>
          <p:spPr bwMode="auto">
            <a:xfrm>
              <a:off x="2743" y="1041"/>
              <a:ext cx="817" cy="8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296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7101" t="25764" r="330" b="1990"/>
            <a:stretch>
              <a:fillRect/>
            </a:stretch>
          </p:blipFill>
          <p:spPr bwMode="auto">
            <a:xfrm>
              <a:off x="475" y="2220"/>
              <a:ext cx="3085" cy="20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297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79236" t="9056" r="3061" b="74236"/>
            <a:stretch>
              <a:fillRect/>
            </a:stretch>
          </p:blipFill>
          <p:spPr bwMode="auto">
            <a:xfrm>
              <a:off x="4105" y="2273"/>
              <a:ext cx="953" cy="8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298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9265" t="18599" r="3714"/>
            <a:stretch>
              <a:fillRect/>
            </a:stretch>
          </p:blipFill>
          <p:spPr bwMode="auto">
            <a:xfrm>
              <a:off x="1746" y="1041"/>
              <a:ext cx="816" cy="8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299" name="Text Box 13"/>
            <p:cNvSpPr txBox="1">
              <a:spLocks noChangeArrowheads="1"/>
            </p:cNvSpPr>
            <p:nvPr/>
          </p:nvSpPr>
          <p:spPr bwMode="auto">
            <a:xfrm>
              <a:off x="1610" y="1839"/>
              <a:ext cx="1008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pt-BR" sz="1000">
                  <a:solidFill>
                    <a:schemeClr val="accent2"/>
                  </a:solidFill>
                </a:rPr>
                <a:t>Background Correction</a:t>
              </a:r>
            </a:p>
          </p:txBody>
        </p:sp>
        <p:sp>
          <p:nvSpPr>
            <p:cNvPr id="12300" name="Text Box 14"/>
            <p:cNvSpPr txBox="1">
              <a:spLocks noChangeArrowheads="1"/>
            </p:cNvSpPr>
            <p:nvPr/>
          </p:nvSpPr>
          <p:spPr bwMode="auto">
            <a:xfrm rot="-5400000">
              <a:off x="-647" y="3135"/>
              <a:ext cx="174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pt-BR">
                  <a:solidFill>
                    <a:srgbClr val="800000"/>
                  </a:solidFill>
                </a:rPr>
                <a:t>Two color Hybridization</a:t>
              </a:r>
            </a:p>
          </p:txBody>
        </p:sp>
        <p:sp>
          <p:nvSpPr>
            <p:cNvPr id="12301" name="Text Box 15"/>
            <p:cNvSpPr txBox="1">
              <a:spLocks noChangeArrowheads="1"/>
            </p:cNvSpPr>
            <p:nvPr/>
          </p:nvSpPr>
          <p:spPr bwMode="auto">
            <a:xfrm>
              <a:off x="748" y="1846"/>
              <a:ext cx="577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pt-BR" sz="1000">
                  <a:solidFill>
                    <a:schemeClr val="accent2"/>
                  </a:solidFill>
                </a:rPr>
                <a:t>Grid Normal</a:t>
              </a:r>
            </a:p>
          </p:txBody>
        </p:sp>
        <p:sp>
          <p:nvSpPr>
            <p:cNvPr id="12302" name="Text Box 17"/>
            <p:cNvSpPr txBox="1">
              <a:spLocks noChangeArrowheads="1"/>
            </p:cNvSpPr>
            <p:nvPr/>
          </p:nvSpPr>
          <p:spPr bwMode="auto">
            <a:xfrm>
              <a:off x="2562" y="1828"/>
              <a:ext cx="1327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pt-BR" sz="1000">
                  <a:solidFill>
                    <a:schemeClr val="accent2"/>
                  </a:solidFill>
                </a:rPr>
                <a:t>Up and Down-Regulated Genes </a:t>
              </a:r>
            </a:p>
          </p:txBody>
        </p:sp>
        <p:sp>
          <p:nvSpPr>
            <p:cNvPr id="12303" name="Rectangle 18"/>
            <p:cNvSpPr>
              <a:spLocks noChangeArrowheads="1"/>
            </p:cNvSpPr>
            <p:nvPr/>
          </p:nvSpPr>
          <p:spPr bwMode="auto">
            <a:xfrm>
              <a:off x="340" y="2175"/>
              <a:ext cx="3175" cy="2046"/>
            </a:xfrm>
            <a:prstGeom prst="rect">
              <a:avLst/>
            </a:prstGeom>
            <a:noFill/>
            <a:ln w="6350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  <p:sp>
          <p:nvSpPr>
            <p:cNvPr id="12304" name="Text Box 19"/>
            <p:cNvSpPr txBox="1">
              <a:spLocks noChangeArrowheads="1"/>
            </p:cNvSpPr>
            <p:nvPr/>
          </p:nvSpPr>
          <p:spPr bwMode="auto">
            <a:xfrm rot="-5400000">
              <a:off x="-291" y="1303"/>
              <a:ext cx="1140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pt-BR">
                  <a:solidFill>
                    <a:srgbClr val="800000"/>
                  </a:solidFill>
                </a:rPr>
                <a:t>Scanner and</a:t>
              </a:r>
            </a:p>
            <a:p>
              <a:pPr eaLnBrk="1" hangingPunct="1"/>
              <a:r>
                <a:rPr lang="en-US" altLang="pt-BR">
                  <a:solidFill>
                    <a:srgbClr val="800000"/>
                  </a:solidFill>
                </a:rPr>
                <a:t>Image analysis</a:t>
              </a:r>
            </a:p>
          </p:txBody>
        </p:sp>
        <p:sp>
          <p:nvSpPr>
            <p:cNvPr id="12305" name="Rectangle 20"/>
            <p:cNvSpPr>
              <a:spLocks noChangeArrowheads="1"/>
            </p:cNvSpPr>
            <p:nvPr/>
          </p:nvSpPr>
          <p:spPr bwMode="auto">
            <a:xfrm>
              <a:off x="476" y="995"/>
              <a:ext cx="5126" cy="998"/>
            </a:xfrm>
            <a:prstGeom prst="rect">
              <a:avLst/>
            </a:prstGeom>
            <a:noFill/>
            <a:ln w="6350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  <p:sp>
          <p:nvSpPr>
            <p:cNvPr id="12306" name="Rectangle 22"/>
            <p:cNvSpPr>
              <a:spLocks noChangeArrowheads="1"/>
            </p:cNvSpPr>
            <p:nvPr/>
          </p:nvSpPr>
          <p:spPr bwMode="auto">
            <a:xfrm>
              <a:off x="3515" y="3771"/>
              <a:ext cx="1270" cy="318"/>
            </a:xfrm>
            <a:prstGeom prst="rect">
              <a:avLst/>
            </a:prstGeom>
            <a:solidFill>
              <a:schemeClr val="bg1"/>
            </a:solidFill>
            <a:ln w="6350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  <p:sp>
          <p:nvSpPr>
            <p:cNvPr id="12307" name="Text Box 23"/>
            <p:cNvSpPr txBox="1">
              <a:spLocks noChangeArrowheads="1"/>
            </p:cNvSpPr>
            <p:nvPr/>
          </p:nvSpPr>
          <p:spPr bwMode="auto">
            <a:xfrm>
              <a:off x="3059" y="3799"/>
              <a:ext cx="1930" cy="2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pt-BR" sz="2000" dirty="0" smtClean="0">
                  <a:solidFill>
                    <a:schemeClr val="accent2"/>
                  </a:solidFill>
                </a:rPr>
                <a:t>60.000 genes </a:t>
              </a:r>
              <a:r>
                <a:rPr lang="en-US" altLang="pt-BR" sz="2000" dirty="0" err="1" smtClean="0">
                  <a:solidFill>
                    <a:schemeClr val="accent2"/>
                  </a:solidFill>
                </a:rPr>
                <a:t>humanos</a:t>
              </a:r>
              <a:r>
                <a:rPr lang="en-US" altLang="pt-BR" sz="2000" dirty="0" smtClean="0">
                  <a:solidFill>
                    <a:schemeClr val="accent2"/>
                  </a:solidFill>
                </a:rPr>
                <a:t> </a:t>
              </a:r>
              <a:endParaRPr lang="en-US" altLang="pt-BR" sz="2000" dirty="0">
                <a:solidFill>
                  <a:schemeClr val="accent2"/>
                </a:solidFill>
              </a:endParaRPr>
            </a:p>
          </p:txBody>
        </p:sp>
        <p:sp>
          <p:nvSpPr>
            <p:cNvPr id="12308" name="Line 24"/>
            <p:cNvSpPr>
              <a:spLocks noChangeShapeType="1"/>
            </p:cNvSpPr>
            <p:nvPr/>
          </p:nvSpPr>
          <p:spPr bwMode="auto">
            <a:xfrm>
              <a:off x="4604" y="2039"/>
              <a:ext cx="0" cy="227"/>
            </a:xfrm>
            <a:prstGeom prst="line">
              <a:avLst/>
            </a:prstGeom>
            <a:noFill/>
            <a:ln w="730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2309" name="Text Box 25"/>
            <p:cNvSpPr txBox="1">
              <a:spLocks noChangeArrowheads="1"/>
            </p:cNvSpPr>
            <p:nvPr/>
          </p:nvSpPr>
          <p:spPr bwMode="auto">
            <a:xfrm>
              <a:off x="3791" y="3044"/>
              <a:ext cx="1726" cy="4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pt-BR" sz="2000" dirty="0" smtClean="0">
                  <a:solidFill>
                    <a:srgbClr val="002060"/>
                  </a:solidFill>
                </a:rPr>
                <a:t>ANÁLISE DE DADOS</a:t>
              </a:r>
              <a:endParaRPr lang="en-US" altLang="pt-BR" sz="2000" dirty="0">
                <a:solidFill>
                  <a:srgbClr val="002060"/>
                </a:solidFill>
              </a:endParaRPr>
            </a:p>
            <a:p>
              <a:pPr algn="ctr" eaLnBrk="1" hangingPunct="1"/>
              <a:r>
                <a:rPr lang="en-US" altLang="pt-BR" sz="2400" dirty="0" err="1" smtClean="0">
                  <a:solidFill>
                    <a:srgbClr val="002060"/>
                  </a:solidFill>
                </a:rPr>
                <a:t>Bioinformática</a:t>
              </a:r>
              <a:r>
                <a:rPr lang="en-US" altLang="pt-BR" sz="2400" dirty="0" smtClean="0">
                  <a:solidFill>
                    <a:srgbClr val="002060"/>
                  </a:solidFill>
                </a:rPr>
                <a:t> </a:t>
              </a:r>
              <a:endParaRPr lang="en-US" altLang="pt-BR" sz="2400" dirty="0">
                <a:solidFill>
                  <a:srgbClr val="002060"/>
                </a:solidFill>
              </a:endParaRPr>
            </a:p>
          </p:txBody>
        </p:sp>
        <p:sp>
          <p:nvSpPr>
            <p:cNvPr id="12310" name="Rectangle 26"/>
            <p:cNvSpPr>
              <a:spLocks noChangeArrowheads="1"/>
            </p:cNvSpPr>
            <p:nvPr/>
          </p:nvSpPr>
          <p:spPr bwMode="auto">
            <a:xfrm>
              <a:off x="3833" y="2311"/>
              <a:ext cx="1633" cy="1225"/>
            </a:xfrm>
            <a:prstGeom prst="rect">
              <a:avLst/>
            </a:prstGeom>
            <a:noFill/>
            <a:ln w="6350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  <p:sp>
          <p:nvSpPr>
            <p:cNvPr id="12311" name="Line 28"/>
            <p:cNvSpPr>
              <a:spLocks noChangeShapeType="1"/>
            </p:cNvSpPr>
            <p:nvPr/>
          </p:nvSpPr>
          <p:spPr bwMode="auto">
            <a:xfrm flipV="1">
              <a:off x="1746" y="1994"/>
              <a:ext cx="0" cy="181"/>
            </a:xfrm>
            <a:prstGeom prst="line">
              <a:avLst/>
            </a:prstGeom>
            <a:noFill/>
            <a:ln w="730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pic>
          <p:nvPicPr>
            <p:cNvPr id="12312" name="Picture 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3434" t="9180" r="6726" b="9686"/>
            <a:stretch>
              <a:fillRect/>
            </a:stretch>
          </p:blipFill>
          <p:spPr bwMode="auto">
            <a:xfrm>
              <a:off x="3606" y="1069"/>
              <a:ext cx="997" cy="6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13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7" y="1041"/>
              <a:ext cx="854" cy="8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314" name="Text Box 32"/>
            <p:cNvSpPr txBox="1">
              <a:spLocks noChangeArrowheads="1"/>
            </p:cNvSpPr>
            <p:nvPr/>
          </p:nvSpPr>
          <p:spPr bwMode="auto">
            <a:xfrm>
              <a:off x="3778" y="1721"/>
              <a:ext cx="644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pt-BR" sz="1000">
                  <a:solidFill>
                    <a:schemeClr val="accent2"/>
                  </a:solidFill>
                </a:rPr>
                <a:t>Normalization</a:t>
              </a:r>
            </a:p>
          </p:txBody>
        </p:sp>
        <p:sp>
          <p:nvSpPr>
            <p:cNvPr id="12315" name="Text Box 33"/>
            <p:cNvSpPr txBox="1">
              <a:spLocks noChangeArrowheads="1"/>
            </p:cNvSpPr>
            <p:nvPr/>
          </p:nvSpPr>
          <p:spPr bwMode="auto">
            <a:xfrm>
              <a:off x="4821" y="1812"/>
              <a:ext cx="599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pt-BR" sz="1000">
                  <a:solidFill>
                    <a:schemeClr val="accent2"/>
                  </a:solidFill>
                </a:rPr>
                <a:t>Volcano Plot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1647253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4" name="Group 198"/>
          <p:cNvGrpSpPr>
            <a:grpSpLocks/>
          </p:cNvGrpSpPr>
          <p:nvPr/>
        </p:nvGrpSpPr>
        <p:grpSpPr bwMode="auto">
          <a:xfrm>
            <a:off x="3616325" y="788282"/>
            <a:ext cx="5564188" cy="5880100"/>
            <a:chOff x="2105" y="523"/>
            <a:chExt cx="3686" cy="3704"/>
          </a:xfrm>
        </p:grpSpPr>
        <p:pic>
          <p:nvPicPr>
            <p:cNvPr id="18561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218" t="1183" r="1801" b="6346"/>
            <a:stretch>
              <a:fillRect/>
            </a:stretch>
          </p:blipFill>
          <p:spPr bwMode="auto">
            <a:xfrm>
              <a:off x="2105" y="523"/>
              <a:ext cx="2213" cy="36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562" name="CaixaDeTexto 98"/>
            <p:cNvSpPr txBox="1">
              <a:spLocks noChangeArrowheads="1"/>
            </p:cNvSpPr>
            <p:nvPr/>
          </p:nvSpPr>
          <p:spPr bwMode="auto">
            <a:xfrm>
              <a:off x="2607" y="4083"/>
              <a:ext cx="231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pt-BR" sz="900" b="0"/>
                <a:t>-15</a:t>
              </a:r>
            </a:p>
          </p:txBody>
        </p:sp>
        <p:sp>
          <p:nvSpPr>
            <p:cNvPr id="18563" name="CaixaDeTexto 99"/>
            <p:cNvSpPr txBox="1">
              <a:spLocks noChangeArrowheads="1"/>
            </p:cNvSpPr>
            <p:nvPr/>
          </p:nvSpPr>
          <p:spPr bwMode="auto">
            <a:xfrm>
              <a:off x="3112" y="4078"/>
              <a:ext cx="23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pt-BR" sz="900" b="0"/>
                <a:t>-10</a:t>
              </a:r>
            </a:p>
          </p:txBody>
        </p:sp>
        <p:sp>
          <p:nvSpPr>
            <p:cNvPr id="18564" name="CaixaDeTexto 100"/>
            <p:cNvSpPr txBox="1">
              <a:spLocks noChangeArrowheads="1"/>
            </p:cNvSpPr>
            <p:nvPr/>
          </p:nvSpPr>
          <p:spPr bwMode="auto">
            <a:xfrm>
              <a:off x="3613" y="4079"/>
              <a:ext cx="189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pt-BR" sz="900" b="0"/>
                <a:t>-5</a:t>
              </a:r>
            </a:p>
          </p:txBody>
        </p:sp>
        <p:sp>
          <p:nvSpPr>
            <p:cNvPr id="18565" name="CaixaDeTexto 101"/>
            <p:cNvSpPr txBox="1">
              <a:spLocks noChangeArrowheads="1"/>
            </p:cNvSpPr>
            <p:nvPr/>
          </p:nvSpPr>
          <p:spPr bwMode="auto">
            <a:xfrm>
              <a:off x="2125" y="4080"/>
              <a:ext cx="231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pt-BR" sz="900" b="0"/>
                <a:t>-20</a:t>
              </a:r>
            </a:p>
          </p:txBody>
        </p:sp>
        <p:grpSp>
          <p:nvGrpSpPr>
            <p:cNvPr id="18568" name="Group 176"/>
            <p:cNvGrpSpPr>
              <a:grpSpLocks/>
            </p:cNvGrpSpPr>
            <p:nvPr/>
          </p:nvGrpSpPr>
          <p:grpSpPr bwMode="auto">
            <a:xfrm>
              <a:off x="4178" y="595"/>
              <a:ext cx="272" cy="3485"/>
              <a:chOff x="4298" y="463"/>
              <a:chExt cx="272" cy="3485"/>
            </a:xfrm>
          </p:grpSpPr>
          <p:sp>
            <p:nvSpPr>
              <p:cNvPr id="18584" name="CaixaDeTexto 28"/>
              <p:cNvSpPr txBox="1">
                <a:spLocks noChangeArrowheads="1"/>
              </p:cNvSpPr>
              <p:nvPr/>
            </p:nvSpPr>
            <p:spPr bwMode="auto">
              <a:xfrm>
                <a:off x="4311" y="3756"/>
                <a:ext cx="187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pt-BR" sz="1400"/>
                  <a:t>1</a:t>
                </a:r>
              </a:p>
            </p:txBody>
          </p:sp>
          <p:sp>
            <p:nvSpPr>
              <p:cNvPr id="18585" name="CaixaDeTexto 29"/>
              <p:cNvSpPr txBox="1">
                <a:spLocks noChangeArrowheads="1"/>
              </p:cNvSpPr>
              <p:nvPr/>
            </p:nvSpPr>
            <p:spPr bwMode="auto">
              <a:xfrm>
                <a:off x="4309" y="3586"/>
                <a:ext cx="186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pt-BR" sz="1400"/>
                  <a:t>2</a:t>
                </a:r>
              </a:p>
            </p:txBody>
          </p:sp>
          <p:sp>
            <p:nvSpPr>
              <p:cNvPr id="18586" name="CaixaDeTexto 30"/>
              <p:cNvSpPr txBox="1">
                <a:spLocks noChangeArrowheads="1"/>
              </p:cNvSpPr>
              <p:nvPr/>
            </p:nvSpPr>
            <p:spPr bwMode="auto">
              <a:xfrm>
                <a:off x="4311" y="3238"/>
                <a:ext cx="187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pt-BR" sz="1400"/>
                  <a:t>4</a:t>
                </a:r>
              </a:p>
            </p:txBody>
          </p:sp>
          <p:sp>
            <p:nvSpPr>
              <p:cNvPr id="18587" name="CaixaDeTexto 31"/>
              <p:cNvSpPr txBox="1">
                <a:spLocks noChangeArrowheads="1"/>
              </p:cNvSpPr>
              <p:nvPr/>
            </p:nvSpPr>
            <p:spPr bwMode="auto">
              <a:xfrm>
                <a:off x="4317" y="3048"/>
                <a:ext cx="187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pt-BR" sz="1400"/>
                  <a:t>5</a:t>
                </a:r>
              </a:p>
            </p:txBody>
          </p:sp>
          <p:sp>
            <p:nvSpPr>
              <p:cNvPr id="18588" name="CaixaDeTexto 32"/>
              <p:cNvSpPr txBox="1">
                <a:spLocks noChangeArrowheads="1"/>
              </p:cNvSpPr>
              <p:nvPr/>
            </p:nvSpPr>
            <p:spPr bwMode="auto">
              <a:xfrm>
                <a:off x="4310" y="2871"/>
                <a:ext cx="186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pt-BR" sz="1400"/>
                  <a:t>6</a:t>
                </a:r>
              </a:p>
            </p:txBody>
          </p:sp>
          <p:sp>
            <p:nvSpPr>
              <p:cNvPr id="18589" name="CaixaDeTexto 33"/>
              <p:cNvSpPr txBox="1">
                <a:spLocks noChangeArrowheads="1"/>
              </p:cNvSpPr>
              <p:nvPr/>
            </p:nvSpPr>
            <p:spPr bwMode="auto">
              <a:xfrm>
                <a:off x="4317" y="2702"/>
                <a:ext cx="187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pt-BR" sz="1400"/>
                  <a:t>7</a:t>
                </a:r>
              </a:p>
            </p:txBody>
          </p:sp>
          <p:sp>
            <p:nvSpPr>
              <p:cNvPr id="18590" name="CaixaDeTexto 34"/>
              <p:cNvSpPr txBox="1">
                <a:spLocks noChangeArrowheads="1"/>
              </p:cNvSpPr>
              <p:nvPr/>
            </p:nvSpPr>
            <p:spPr bwMode="auto">
              <a:xfrm>
                <a:off x="4317" y="2532"/>
                <a:ext cx="187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pt-BR" sz="1400"/>
                  <a:t>8</a:t>
                </a:r>
              </a:p>
            </p:txBody>
          </p:sp>
          <p:sp>
            <p:nvSpPr>
              <p:cNvPr id="18591" name="CaixaDeTexto 35"/>
              <p:cNvSpPr txBox="1">
                <a:spLocks noChangeArrowheads="1"/>
              </p:cNvSpPr>
              <p:nvPr/>
            </p:nvSpPr>
            <p:spPr bwMode="auto">
              <a:xfrm>
                <a:off x="4311" y="2357"/>
                <a:ext cx="187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pt-BR" sz="1400"/>
                  <a:t>9</a:t>
                </a:r>
              </a:p>
            </p:txBody>
          </p:sp>
          <p:sp>
            <p:nvSpPr>
              <p:cNvPr id="18592" name="CaixaDeTexto 36"/>
              <p:cNvSpPr txBox="1">
                <a:spLocks noChangeArrowheads="1"/>
              </p:cNvSpPr>
              <p:nvPr/>
            </p:nvSpPr>
            <p:spPr bwMode="auto">
              <a:xfrm>
                <a:off x="4315" y="2186"/>
                <a:ext cx="252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pt-BR" sz="1400"/>
                  <a:t>10</a:t>
                </a:r>
              </a:p>
            </p:txBody>
          </p:sp>
          <p:sp>
            <p:nvSpPr>
              <p:cNvPr id="18593" name="CaixaDeTexto 37"/>
              <p:cNvSpPr txBox="1">
                <a:spLocks noChangeArrowheads="1"/>
              </p:cNvSpPr>
              <p:nvPr/>
            </p:nvSpPr>
            <p:spPr bwMode="auto">
              <a:xfrm>
                <a:off x="4317" y="2013"/>
                <a:ext cx="252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pt-BR" sz="1400"/>
                  <a:t>11</a:t>
                </a:r>
              </a:p>
            </p:txBody>
          </p:sp>
          <p:sp>
            <p:nvSpPr>
              <p:cNvPr id="18594" name="CaixaDeTexto 38"/>
              <p:cNvSpPr txBox="1">
                <a:spLocks noChangeArrowheads="1"/>
              </p:cNvSpPr>
              <p:nvPr/>
            </p:nvSpPr>
            <p:spPr bwMode="auto">
              <a:xfrm>
                <a:off x="4311" y="1832"/>
                <a:ext cx="252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pt-BR" sz="1400"/>
                  <a:t>12</a:t>
                </a:r>
              </a:p>
            </p:txBody>
          </p:sp>
          <p:sp>
            <p:nvSpPr>
              <p:cNvPr id="18595" name="CaixaDeTexto 39"/>
              <p:cNvSpPr txBox="1">
                <a:spLocks noChangeArrowheads="1"/>
              </p:cNvSpPr>
              <p:nvPr/>
            </p:nvSpPr>
            <p:spPr bwMode="auto">
              <a:xfrm>
                <a:off x="4317" y="1659"/>
                <a:ext cx="252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pt-BR" sz="1400"/>
                  <a:t>13</a:t>
                </a:r>
              </a:p>
            </p:txBody>
          </p:sp>
          <p:sp>
            <p:nvSpPr>
              <p:cNvPr id="18596" name="CaixaDeTexto 40"/>
              <p:cNvSpPr txBox="1">
                <a:spLocks noChangeArrowheads="1"/>
              </p:cNvSpPr>
              <p:nvPr/>
            </p:nvSpPr>
            <p:spPr bwMode="auto">
              <a:xfrm>
                <a:off x="4306" y="1493"/>
                <a:ext cx="252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pt-BR" sz="1400"/>
                  <a:t>14</a:t>
                </a:r>
              </a:p>
            </p:txBody>
          </p:sp>
          <p:sp>
            <p:nvSpPr>
              <p:cNvPr id="18597" name="CaixaDeTexto 40"/>
              <p:cNvSpPr txBox="1">
                <a:spLocks noChangeArrowheads="1"/>
              </p:cNvSpPr>
              <p:nvPr/>
            </p:nvSpPr>
            <p:spPr bwMode="auto">
              <a:xfrm>
                <a:off x="4318" y="1325"/>
                <a:ext cx="252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pt-BR" sz="1400"/>
                  <a:t>15</a:t>
                </a:r>
              </a:p>
            </p:txBody>
          </p:sp>
          <p:sp>
            <p:nvSpPr>
              <p:cNvPr id="18598" name="CaixaDeTexto 40"/>
              <p:cNvSpPr txBox="1">
                <a:spLocks noChangeArrowheads="1"/>
              </p:cNvSpPr>
              <p:nvPr/>
            </p:nvSpPr>
            <p:spPr bwMode="auto">
              <a:xfrm>
                <a:off x="4304" y="1152"/>
                <a:ext cx="253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pt-BR" sz="1400"/>
                  <a:t>16</a:t>
                </a:r>
              </a:p>
            </p:txBody>
          </p:sp>
          <p:sp>
            <p:nvSpPr>
              <p:cNvPr id="18599" name="CaixaDeTexto 40"/>
              <p:cNvSpPr txBox="1">
                <a:spLocks noChangeArrowheads="1"/>
              </p:cNvSpPr>
              <p:nvPr/>
            </p:nvSpPr>
            <p:spPr bwMode="auto">
              <a:xfrm>
                <a:off x="4310" y="970"/>
                <a:ext cx="252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pt-BR" sz="1400"/>
                  <a:t>17</a:t>
                </a:r>
              </a:p>
            </p:txBody>
          </p:sp>
          <p:sp>
            <p:nvSpPr>
              <p:cNvPr id="18600" name="CaixaDeTexto 40"/>
              <p:cNvSpPr txBox="1">
                <a:spLocks noChangeArrowheads="1"/>
              </p:cNvSpPr>
              <p:nvPr/>
            </p:nvSpPr>
            <p:spPr bwMode="auto">
              <a:xfrm>
                <a:off x="4304" y="805"/>
                <a:ext cx="253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pt-BR" sz="1400"/>
                  <a:t>18</a:t>
                </a:r>
              </a:p>
            </p:txBody>
          </p:sp>
          <p:sp>
            <p:nvSpPr>
              <p:cNvPr id="18601" name="CaixaDeTexto 40"/>
              <p:cNvSpPr txBox="1">
                <a:spLocks noChangeArrowheads="1"/>
              </p:cNvSpPr>
              <p:nvPr/>
            </p:nvSpPr>
            <p:spPr bwMode="auto">
              <a:xfrm>
                <a:off x="4298" y="3401"/>
                <a:ext cx="187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pt-BR" sz="1400"/>
                  <a:t>3</a:t>
                </a:r>
              </a:p>
            </p:txBody>
          </p:sp>
          <p:sp>
            <p:nvSpPr>
              <p:cNvPr id="18602" name="CaixaDeTexto 40"/>
              <p:cNvSpPr txBox="1">
                <a:spLocks noChangeArrowheads="1"/>
              </p:cNvSpPr>
              <p:nvPr/>
            </p:nvSpPr>
            <p:spPr bwMode="auto">
              <a:xfrm>
                <a:off x="4298" y="626"/>
                <a:ext cx="253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pt-BR" sz="1400"/>
                  <a:t>19</a:t>
                </a:r>
              </a:p>
            </p:txBody>
          </p:sp>
          <p:sp>
            <p:nvSpPr>
              <p:cNvPr id="18603" name="CaixaDeTexto 40"/>
              <p:cNvSpPr txBox="1">
                <a:spLocks noChangeArrowheads="1"/>
              </p:cNvSpPr>
              <p:nvPr/>
            </p:nvSpPr>
            <p:spPr bwMode="auto">
              <a:xfrm>
                <a:off x="4298" y="463"/>
                <a:ext cx="253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pt-BR" sz="1400"/>
                  <a:t>20</a:t>
                </a:r>
              </a:p>
            </p:txBody>
          </p:sp>
        </p:grpSp>
        <p:grpSp>
          <p:nvGrpSpPr>
            <p:cNvPr id="18569" name="Group 175"/>
            <p:cNvGrpSpPr>
              <a:grpSpLocks/>
            </p:cNvGrpSpPr>
            <p:nvPr/>
          </p:nvGrpSpPr>
          <p:grpSpPr bwMode="auto">
            <a:xfrm>
              <a:off x="4302" y="2618"/>
              <a:ext cx="1481" cy="1512"/>
              <a:chOff x="4438" y="2296"/>
              <a:chExt cx="1481" cy="1512"/>
            </a:xfrm>
          </p:grpSpPr>
          <p:pic>
            <p:nvPicPr>
              <p:cNvPr id="18575" name="Picture 3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5208" t="2385" r="10039" b="9473"/>
              <a:stretch>
                <a:fillRect/>
              </a:stretch>
            </p:blipFill>
            <p:spPr bwMode="auto">
              <a:xfrm>
                <a:off x="4604" y="2296"/>
                <a:ext cx="1315" cy="15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8576" name="CaixaDeTexto 28"/>
              <p:cNvSpPr txBox="1">
                <a:spLocks noChangeArrowheads="1"/>
              </p:cNvSpPr>
              <p:nvPr/>
            </p:nvSpPr>
            <p:spPr bwMode="auto">
              <a:xfrm>
                <a:off x="4438" y="3566"/>
                <a:ext cx="252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pt-BR" sz="1400"/>
                  <a:t>21</a:t>
                </a:r>
              </a:p>
            </p:txBody>
          </p:sp>
          <p:sp>
            <p:nvSpPr>
              <p:cNvPr id="18577" name="CaixaDeTexto 28"/>
              <p:cNvSpPr txBox="1">
                <a:spLocks noChangeArrowheads="1"/>
              </p:cNvSpPr>
              <p:nvPr/>
            </p:nvSpPr>
            <p:spPr bwMode="auto">
              <a:xfrm>
                <a:off x="4446" y="3385"/>
                <a:ext cx="253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pt-BR" sz="1400"/>
                  <a:t>22</a:t>
                </a:r>
              </a:p>
            </p:txBody>
          </p:sp>
          <p:sp>
            <p:nvSpPr>
              <p:cNvPr id="18578" name="CaixaDeTexto 28"/>
              <p:cNvSpPr txBox="1">
                <a:spLocks noChangeArrowheads="1"/>
              </p:cNvSpPr>
              <p:nvPr/>
            </p:nvSpPr>
            <p:spPr bwMode="auto">
              <a:xfrm>
                <a:off x="4438" y="3211"/>
                <a:ext cx="252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pt-BR" sz="1400"/>
                  <a:t>23</a:t>
                </a:r>
              </a:p>
            </p:txBody>
          </p:sp>
          <p:sp>
            <p:nvSpPr>
              <p:cNvPr id="18579" name="CaixaDeTexto 28"/>
              <p:cNvSpPr txBox="1">
                <a:spLocks noChangeArrowheads="1"/>
              </p:cNvSpPr>
              <p:nvPr/>
            </p:nvSpPr>
            <p:spPr bwMode="auto">
              <a:xfrm>
                <a:off x="4446" y="3038"/>
                <a:ext cx="253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pt-BR" sz="1400"/>
                  <a:t>24</a:t>
                </a:r>
              </a:p>
            </p:txBody>
          </p:sp>
          <p:sp>
            <p:nvSpPr>
              <p:cNvPr id="18580" name="CaixaDeTexto 28"/>
              <p:cNvSpPr txBox="1">
                <a:spLocks noChangeArrowheads="1"/>
              </p:cNvSpPr>
              <p:nvPr/>
            </p:nvSpPr>
            <p:spPr bwMode="auto">
              <a:xfrm>
                <a:off x="4438" y="2864"/>
                <a:ext cx="252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pt-BR" sz="1400"/>
                  <a:t>25</a:t>
                </a:r>
              </a:p>
            </p:txBody>
          </p:sp>
          <p:sp>
            <p:nvSpPr>
              <p:cNvPr id="18581" name="CaixaDeTexto 28"/>
              <p:cNvSpPr txBox="1">
                <a:spLocks noChangeArrowheads="1"/>
              </p:cNvSpPr>
              <p:nvPr/>
            </p:nvSpPr>
            <p:spPr bwMode="auto">
              <a:xfrm>
                <a:off x="4438" y="2694"/>
                <a:ext cx="252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pt-BR" sz="1400"/>
                  <a:t>26</a:t>
                </a:r>
              </a:p>
            </p:txBody>
          </p:sp>
          <p:sp>
            <p:nvSpPr>
              <p:cNvPr id="18582" name="CaixaDeTexto 28"/>
              <p:cNvSpPr txBox="1">
                <a:spLocks noChangeArrowheads="1"/>
              </p:cNvSpPr>
              <p:nvPr/>
            </p:nvSpPr>
            <p:spPr bwMode="auto">
              <a:xfrm>
                <a:off x="4454" y="2523"/>
                <a:ext cx="252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pt-BR" sz="1400"/>
                  <a:t>27</a:t>
                </a:r>
              </a:p>
            </p:txBody>
          </p:sp>
          <p:sp>
            <p:nvSpPr>
              <p:cNvPr id="18583" name="CaixaDeTexto 28"/>
              <p:cNvSpPr txBox="1">
                <a:spLocks noChangeArrowheads="1"/>
              </p:cNvSpPr>
              <p:nvPr/>
            </p:nvSpPr>
            <p:spPr bwMode="auto">
              <a:xfrm>
                <a:off x="4438" y="2341"/>
                <a:ext cx="252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pt-BR" sz="1400"/>
                  <a:t>28</a:t>
                </a:r>
              </a:p>
            </p:txBody>
          </p:sp>
        </p:grpSp>
        <p:sp>
          <p:nvSpPr>
            <p:cNvPr id="18570" name="CaixaDeTexto 87"/>
            <p:cNvSpPr txBox="1">
              <a:spLocks noChangeArrowheads="1"/>
            </p:cNvSpPr>
            <p:nvPr/>
          </p:nvSpPr>
          <p:spPr bwMode="auto">
            <a:xfrm>
              <a:off x="4546" y="4071"/>
              <a:ext cx="164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pt-BR" sz="900" b="0"/>
                <a:t>1</a:t>
              </a:r>
            </a:p>
          </p:txBody>
        </p:sp>
        <p:sp>
          <p:nvSpPr>
            <p:cNvPr id="18571" name="CaixaDeTexto 88"/>
            <p:cNvSpPr txBox="1">
              <a:spLocks noChangeArrowheads="1"/>
            </p:cNvSpPr>
            <p:nvPr/>
          </p:nvSpPr>
          <p:spPr bwMode="auto">
            <a:xfrm>
              <a:off x="4815" y="4065"/>
              <a:ext cx="164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pt-BR" sz="900" b="0"/>
                <a:t>2</a:t>
              </a:r>
            </a:p>
          </p:txBody>
        </p:sp>
        <p:sp>
          <p:nvSpPr>
            <p:cNvPr id="18572" name="CaixaDeTexto 89"/>
            <p:cNvSpPr txBox="1">
              <a:spLocks noChangeArrowheads="1"/>
            </p:cNvSpPr>
            <p:nvPr/>
          </p:nvSpPr>
          <p:spPr bwMode="auto">
            <a:xfrm>
              <a:off x="5095" y="4068"/>
              <a:ext cx="164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pt-BR" sz="900" b="0"/>
                <a:t>3</a:t>
              </a:r>
            </a:p>
          </p:txBody>
        </p:sp>
        <p:sp>
          <p:nvSpPr>
            <p:cNvPr id="18573" name="CaixaDeTexto 90"/>
            <p:cNvSpPr txBox="1">
              <a:spLocks noChangeArrowheads="1"/>
            </p:cNvSpPr>
            <p:nvPr/>
          </p:nvSpPr>
          <p:spPr bwMode="auto">
            <a:xfrm>
              <a:off x="5370" y="4067"/>
              <a:ext cx="164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pt-BR" sz="900" b="0"/>
                <a:t>4</a:t>
              </a:r>
            </a:p>
          </p:txBody>
        </p:sp>
        <p:sp>
          <p:nvSpPr>
            <p:cNvPr id="18574" name="CaixaDeTexto 91"/>
            <p:cNvSpPr txBox="1">
              <a:spLocks noChangeArrowheads="1"/>
            </p:cNvSpPr>
            <p:nvPr/>
          </p:nvSpPr>
          <p:spPr bwMode="auto">
            <a:xfrm>
              <a:off x="5627" y="4065"/>
              <a:ext cx="164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pt-BR" sz="900" b="0"/>
                <a:t>5</a:t>
              </a:r>
            </a:p>
          </p:txBody>
        </p:sp>
      </p:grpSp>
      <p:sp>
        <p:nvSpPr>
          <p:cNvPr id="3" name="Line 3"/>
          <p:cNvSpPr>
            <a:spLocks noChangeShapeType="1"/>
          </p:cNvSpPr>
          <p:nvPr/>
        </p:nvSpPr>
        <p:spPr bwMode="auto">
          <a:xfrm>
            <a:off x="15875" y="561975"/>
            <a:ext cx="9144000" cy="0"/>
          </a:xfrm>
          <a:prstGeom prst="line">
            <a:avLst/>
          </a:prstGeom>
          <a:noFill/>
          <a:ln w="76200" cmpd="tri">
            <a:solidFill>
              <a:schemeClr val="accent6">
                <a:lumMod val="75000"/>
              </a:schemeClr>
            </a:solidFill>
            <a:round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>
              <a:latin typeface="Arial" charset="0"/>
              <a:cs typeface="+mn-cs"/>
            </a:endParaRPr>
          </a:p>
        </p:txBody>
      </p:sp>
      <p:sp>
        <p:nvSpPr>
          <p:cNvPr id="4" name="CaixaDeTexto 21"/>
          <p:cNvSpPr txBox="1">
            <a:spLocks noChangeArrowheads="1"/>
          </p:cNvSpPr>
          <p:nvPr/>
        </p:nvSpPr>
        <p:spPr bwMode="auto">
          <a:xfrm>
            <a:off x="-317491" y="0"/>
            <a:ext cx="10080625" cy="40011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err="1" smtClean="0">
                <a:solidFill>
                  <a:srgbClr val="002060"/>
                </a:solidFill>
                <a:latin typeface="Arial"/>
                <a:cs typeface="+mn-cs"/>
              </a:rPr>
              <a:t>Atividade</a:t>
            </a:r>
            <a:r>
              <a:rPr lang="en-US" sz="2000" dirty="0" smtClean="0">
                <a:solidFill>
                  <a:srgbClr val="002060"/>
                </a:solidFill>
                <a:latin typeface="Arial"/>
                <a:cs typeface="+mn-cs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Arial"/>
                <a:cs typeface="+mn-cs"/>
              </a:rPr>
              <a:t>Neurotrófica</a:t>
            </a:r>
            <a:r>
              <a:rPr lang="en-US" sz="2000" dirty="0" smtClean="0">
                <a:solidFill>
                  <a:srgbClr val="002060"/>
                </a:solidFill>
                <a:latin typeface="Arial"/>
                <a:cs typeface="+mn-cs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Arial"/>
                <a:cs typeface="+mn-cs"/>
              </a:rPr>
              <a:t>nas</a:t>
            </a:r>
            <a:r>
              <a:rPr lang="en-US" sz="2000" dirty="0" smtClean="0">
                <a:solidFill>
                  <a:srgbClr val="002060"/>
                </a:solidFill>
                <a:latin typeface="Arial"/>
                <a:cs typeface="+mn-cs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Arial"/>
                <a:cs typeface="+mn-cs"/>
              </a:rPr>
              <a:t>Células</a:t>
            </a:r>
            <a:r>
              <a:rPr lang="en-US" sz="2000" dirty="0" smtClean="0">
                <a:solidFill>
                  <a:srgbClr val="002060"/>
                </a:solidFill>
                <a:latin typeface="Arial"/>
                <a:cs typeface="+mn-cs"/>
              </a:rPr>
              <a:t> de Schwann </a:t>
            </a:r>
            <a:r>
              <a:rPr lang="en-US" sz="2000" dirty="0" err="1" smtClean="0">
                <a:solidFill>
                  <a:srgbClr val="002060"/>
                </a:solidFill>
                <a:latin typeface="Arial"/>
                <a:cs typeface="+mn-cs"/>
              </a:rPr>
              <a:t>na</a:t>
            </a:r>
            <a:r>
              <a:rPr lang="en-US" sz="2000" dirty="0" smtClean="0">
                <a:solidFill>
                  <a:srgbClr val="002060"/>
                </a:solidFill>
                <a:latin typeface="Arial"/>
                <a:cs typeface="+mn-cs"/>
              </a:rPr>
              <a:t> ELA </a:t>
            </a:r>
            <a:r>
              <a:rPr lang="en-US" sz="2000" dirty="0" err="1" smtClean="0">
                <a:solidFill>
                  <a:srgbClr val="002060"/>
                </a:solidFill>
                <a:latin typeface="Arial"/>
                <a:cs typeface="+mn-cs"/>
              </a:rPr>
              <a:t>Esporádica</a:t>
            </a:r>
            <a:endParaRPr lang="en-US" sz="2000" dirty="0">
              <a:solidFill>
                <a:srgbClr val="002060"/>
              </a:solidFill>
              <a:latin typeface="Arial"/>
              <a:cs typeface="+mn-cs"/>
            </a:endParaRPr>
          </a:p>
        </p:txBody>
      </p:sp>
      <p:grpSp>
        <p:nvGrpSpPr>
          <p:cNvPr id="18437" name="Group 187"/>
          <p:cNvGrpSpPr>
            <a:grpSpLocks/>
          </p:cNvGrpSpPr>
          <p:nvPr/>
        </p:nvGrpSpPr>
        <p:grpSpPr bwMode="auto">
          <a:xfrm>
            <a:off x="-107950" y="620713"/>
            <a:ext cx="6418263" cy="5053012"/>
            <a:chOff x="-68" y="519"/>
            <a:chExt cx="4043" cy="3414"/>
          </a:xfrm>
        </p:grpSpPr>
        <p:sp>
          <p:nvSpPr>
            <p:cNvPr id="18442" name="Rectangle 6"/>
            <p:cNvSpPr>
              <a:spLocks noChangeArrowheads="1"/>
            </p:cNvSpPr>
            <p:nvPr/>
          </p:nvSpPr>
          <p:spPr bwMode="auto">
            <a:xfrm>
              <a:off x="-33" y="527"/>
              <a:ext cx="554" cy="200"/>
            </a:xfrm>
            <a:prstGeom prst="rect">
              <a:avLst/>
            </a:prstGeom>
            <a:solidFill>
              <a:srgbClr val="D8D8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fontAlgn="ctr" hangingPunct="1">
                <a:spcBef>
                  <a:spcPct val="0"/>
                </a:spcBef>
                <a:buFontTx/>
                <a:buNone/>
              </a:pPr>
              <a:r>
                <a:rPr lang="pt-BR" altLang="pt-BR" sz="1300">
                  <a:solidFill>
                    <a:srgbClr val="000000"/>
                  </a:solidFill>
                  <a:latin typeface="Calibri" panose="020F0502020204030204" pitchFamily="34" charset="0"/>
                </a:rPr>
                <a:t>Number</a:t>
              </a:r>
            </a:p>
          </p:txBody>
        </p:sp>
        <p:sp>
          <p:nvSpPr>
            <p:cNvPr id="18443" name="Rectangle 7"/>
            <p:cNvSpPr>
              <a:spLocks noChangeArrowheads="1"/>
            </p:cNvSpPr>
            <p:nvPr/>
          </p:nvSpPr>
          <p:spPr bwMode="auto">
            <a:xfrm>
              <a:off x="340" y="527"/>
              <a:ext cx="528" cy="200"/>
            </a:xfrm>
            <a:prstGeom prst="rect">
              <a:avLst/>
            </a:prstGeom>
            <a:solidFill>
              <a:srgbClr val="D8D8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fontAlgn="ctr" hangingPunct="1">
                <a:spcBef>
                  <a:spcPct val="0"/>
                </a:spcBef>
                <a:buFontTx/>
                <a:buNone/>
              </a:pPr>
              <a:r>
                <a:rPr lang="pt-BR" altLang="pt-BR" sz="1300">
                  <a:solidFill>
                    <a:srgbClr val="800000"/>
                  </a:solidFill>
                  <a:latin typeface="Calibri" panose="020F0502020204030204" pitchFamily="34" charset="0"/>
                </a:rPr>
                <a:t>Gene Symbol</a:t>
              </a:r>
            </a:p>
          </p:txBody>
        </p:sp>
        <p:sp>
          <p:nvSpPr>
            <p:cNvPr id="18444" name="Rectangle 8"/>
            <p:cNvSpPr>
              <a:spLocks noChangeArrowheads="1"/>
            </p:cNvSpPr>
            <p:nvPr/>
          </p:nvSpPr>
          <p:spPr bwMode="auto">
            <a:xfrm>
              <a:off x="884" y="527"/>
              <a:ext cx="2249" cy="200"/>
            </a:xfrm>
            <a:prstGeom prst="rect">
              <a:avLst/>
            </a:prstGeom>
            <a:solidFill>
              <a:srgbClr val="D8D8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fontAlgn="ctr" hangingPunct="1">
                <a:spcBef>
                  <a:spcPct val="0"/>
                </a:spcBef>
                <a:buFontTx/>
                <a:buNone/>
              </a:pPr>
              <a:r>
                <a:rPr lang="pt-BR" altLang="pt-BR" sz="1300">
                  <a:solidFill>
                    <a:srgbClr val="000000"/>
                  </a:solidFill>
                  <a:latin typeface="Calibri" panose="020F0502020204030204" pitchFamily="34" charset="0"/>
                </a:rPr>
                <a:t>Description</a:t>
              </a:r>
            </a:p>
          </p:txBody>
        </p:sp>
        <p:sp>
          <p:nvSpPr>
            <p:cNvPr id="18445" name="Rectangle 10"/>
            <p:cNvSpPr>
              <a:spLocks noChangeArrowheads="1"/>
            </p:cNvSpPr>
            <p:nvPr/>
          </p:nvSpPr>
          <p:spPr bwMode="auto">
            <a:xfrm>
              <a:off x="-68" y="727"/>
              <a:ext cx="554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b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fontAlgn="b" hangingPunct="1">
                <a:spcBef>
                  <a:spcPct val="0"/>
                </a:spcBef>
                <a:buFontTx/>
                <a:buNone/>
              </a:pPr>
              <a:r>
                <a:rPr lang="pt-BR" altLang="pt-BR" sz="1300">
                  <a:solidFill>
                    <a:srgbClr val="000000"/>
                  </a:solidFill>
                  <a:latin typeface="Calibri" panose="020F0502020204030204" pitchFamily="34" charset="0"/>
                </a:rPr>
                <a:t>1</a:t>
              </a:r>
            </a:p>
          </p:txBody>
        </p:sp>
        <p:sp>
          <p:nvSpPr>
            <p:cNvPr id="18446" name="Rectangle 11"/>
            <p:cNvSpPr>
              <a:spLocks noChangeArrowheads="1"/>
            </p:cNvSpPr>
            <p:nvPr/>
          </p:nvSpPr>
          <p:spPr bwMode="auto">
            <a:xfrm>
              <a:off x="295" y="738"/>
              <a:ext cx="528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b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" hangingPunct="1">
                <a:spcBef>
                  <a:spcPct val="0"/>
                </a:spcBef>
                <a:buFontTx/>
                <a:buNone/>
              </a:pPr>
              <a:r>
                <a:rPr lang="pt-BR" altLang="pt-BR" sz="1300">
                  <a:solidFill>
                    <a:srgbClr val="800000"/>
                  </a:solidFill>
                  <a:latin typeface="Calibri" panose="020F0502020204030204" pitchFamily="34" charset="0"/>
                </a:rPr>
                <a:t>FGF7</a:t>
              </a:r>
            </a:p>
          </p:txBody>
        </p:sp>
        <p:sp>
          <p:nvSpPr>
            <p:cNvPr id="18447" name="Rectangle 12"/>
            <p:cNvSpPr>
              <a:spLocks noChangeArrowheads="1"/>
            </p:cNvSpPr>
            <p:nvPr/>
          </p:nvSpPr>
          <p:spPr bwMode="auto">
            <a:xfrm>
              <a:off x="748" y="727"/>
              <a:ext cx="2249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b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" hangingPunct="1">
                <a:spcBef>
                  <a:spcPct val="0"/>
                </a:spcBef>
                <a:buFontTx/>
                <a:buNone/>
              </a:pPr>
              <a:r>
                <a:rPr lang="pt-BR" altLang="pt-BR" sz="1300">
                  <a:solidFill>
                    <a:srgbClr val="000000"/>
                  </a:solidFill>
                  <a:latin typeface="Calibri" panose="020F0502020204030204" pitchFamily="34" charset="0"/>
                </a:rPr>
                <a:t>fibroblast growth factor 7 </a:t>
              </a:r>
            </a:p>
          </p:txBody>
        </p:sp>
        <p:sp>
          <p:nvSpPr>
            <p:cNvPr id="18448" name="Rectangle 14"/>
            <p:cNvSpPr>
              <a:spLocks noChangeArrowheads="1"/>
            </p:cNvSpPr>
            <p:nvPr/>
          </p:nvSpPr>
          <p:spPr bwMode="auto">
            <a:xfrm>
              <a:off x="-68" y="730"/>
              <a:ext cx="554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b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fontAlgn="b" hangingPunct="1">
                <a:spcBef>
                  <a:spcPct val="0"/>
                </a:spcBef>
                <a:buFontTx/>
                <a:buNone/>
              </a:pPr>
              <a:r>
                <a:rPr lang="pt-BR" altLang="pt-BR" sz="1300">
                  <a:solidFill>
                    <a:srgbClr val="000000"/>
                  </a:solidFill>
                  <a:latin typeface="Calibri" panose="020F0502020204030204" pitchFamily="34" charset="0"/>
                </a:rPr>
                <a:t>2</a:t>
              </a:r>
            </a:p>
          </p:txBody>
        </p:sp>
        <p:sp>
          <p:nvSpPr>
            <p:cNvPr id="18449" name="Rectangle 15"/>
            <p:cNvSpPr>
              <a:spLocks noChangeArrowheads="1"/>
            </p:cNvSpPr>
            <p:nvPr/>
          </p:nvSpPr>
          <p:spPr bwMode="auto">
            <a:xfrm>
              <a:off x="295" y="741"/>
              <a:ext cx="528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b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" hangingPunct="1">
                <a:spcBef>
                  <a:spcPct val="0"/>
                </a:spcBef>
                <a:buFontTx/>
                <a:buNone/>
              </a:pPr>
              <a:r>
                <a:rPr lang="pt-BR" altLang="pt-BR" sz="1300">
                  <a:solidFill>
                    <a:srgbClr val="800000"/>
                  </a:solidFill>
                  <a:latin typeface="Calibri" panose="020F0502020204030204" pitchFamily="34" charset="0"/>
                </a:rPr>
                <a:t>PDGFRA</a:t>
              </a:r>
            </a:p>
          </p:txBody>
        </p:sp>
        <p:sp>
          <p:nvSpPr>
            <p:cNvPr id="18450" name="Rectangle 16"/>
            <p:cNvSpPr>
              <a:spLocks noChangeArrowheads="1"/>
            </p:cNvSpPr>
            <p:nvPr/>
          </p:nvSpPr>
          <p:spPr bwMode="auto">
            <a:xfrm>
              <a:off x="755" y="807"/>
              <a:ext cx="2630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b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" hangingPunct="1">
                <a:spcBef>
                  <a:spcPct val="0"/>
                </a:spcBef>
                <a:buFontTx/>
                <a:buNone/>
              </a:pPr>
              <a:r>
                <a:rPr lang="en-US" altLang="pt-BR" sz="1300">
                  <a:solidFill>
                    <a:srgbClr val="000000"/>
                  </a:solidFill>
                  <a:latin typeface="Calibri" panose="020F0502020204030204" pitchFamily="34" charset="0"/>
                </a:rPr>
                <a:t>platelet-derived growth factor rec, </a:t>
              </a:r>
              <a:r>
                <a:rPr lang="el-GR" altLang="pt-BR" sz="1300">
                  <a:solidFill>
                    <a:srgbClr val="000000"/>
                  </a:solidFill>
                  <a:latin typeface="Calibri" panose="020F0502020204030204" pitchFamily="34" charset="0"/>
                </a:rPr>
                <a:t>α</a:t>
              </a:r>
              <a:r>
                <a:rPr lang="en-US" altLang="pt-BR" sz="1300">
                  <a:solidFill>
                    <a:srgbClr val="000000"/>
                  </a:solidFill>
                  <a:latin typeface="Calibri" panose="020F0502020204030204" pitchFamily="34" charset="0"/>
                </a:rPr>
                <a:t> polypeptide</a:t>
              </a:r>
            </a:p>
          </p:txBody>
        </p:sp>
        <p:sp>
          <p:nvSpPr>
            <p:cNvPr id="18451" name="Rectangle 18"/>
            <p:cNvSpPr>
              <a:spLocks noChangeArrowheads="1"/>
            </p:cNvSpPr>
            <p:nvPr/>
          </p:nvSpPr>
          <p:spPr bwMode="auto">
            <a:xfrm>
              <a:off x="-68" y="960"/>
              <a:ext cx="554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b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fontAlgn="b" hangingPunct="1">
                <a:spcBef>
                  <a:spcPct val="0"/>
                </a:spcBef>
                <a:buFontTx/>
                <a:buNone/>
              </a:pPr>
              <a:r>
                <a:rPr lang="pt-BR" altLang="pt-BR" sz="1300">
                  <a:solidFill>
                    <a:srgbClr val="000000"/>
                  </a:solidFill>
                  <a:latin typeface="Calibri" panose="020F0502020204030204" pitchFamily="34" charset="0"/>
                </a:rPr>
                <a:t>3</a:t>
              </a:r>
            </a:p>
          </p:txBody>
        </p:sp>
        <p:sp>
          <p:nvSpPr>
            <p:cNvPr id="18452" name="Rectangle 19"/>
            <p:cNvSpPr>
              <a:spLocks noChangeArrowheads="1"/>
            </p:cNvSpPr>
            <p:nvPr/>
          </p:nvSpPr>
          <p:spPr bwMode="auto">
            <a:xfrm>
              <a:off x="295" y="971"/>
              <a:ext cx="528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b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" hangingPunct="1">
                <a:spcBef>
                  <a:spcPct val="0"/>
                </a:spcBef>
                <a:buFontTx/>
                <a:buNone/>
              </a:pPr>
              <a:r>
                <a:rPr lang="pt-BR" altLang="pt-BR" sz="1300">
                  <a:solidFill>
                    <a:srgbClr val="800000"/>
                  </a:solidFill>
                  <a:latin typeface="Calibri" panose="020F0502020204030204" pitchFamily="34" charset="0"/>
                </a:rPr>
                <a:t>FGFBP1</a:t>
              </a:r>
            </a:p>
          </p:txBody>
        </p:sp>
        <p:sp>
          <p:nvSpPr>
            <p:cNvPr id="18453" name="Rectangle 20"/>
            <p:cNvSpPr>
              <a:spLocks noChangeArrowheads="1"/>
            </p:cNvSpPr>
            <p:nvPr/>
          </p:nvSpPr>
          <p:spPr bwMode="auto">
            <a:xfrm>
              <a:off x="755" y="964"/>
              <a:ext cx="2249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b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" hangingPunct="1">
                <a:spcBef>
                  <a:spcPct val="0"/>
                </a:spcBef>
                <a:buFontTx/>
                <a:buNone/>
              </a:pPr>
              <a:r>
                <a:rPr lang="en-US" altLang="pt-BR" sz="1300">
                  <a:solidFill>
                    <a:srgbClr val="000000"/>
                  </a:solidFill>
                  <a:latin typeface="Calibri" panose="020F0502020204030204" pitchFamily="34" charset="0"/>
                </a:rPr>
                <a:t>fibroblast growth factor binding protein 1</a:t>
              </a:r>
            </a:p>
          </p:txBody>
        </p:sp>
        <p:sp>
          <p:nvSpPr>
            <p:cNvPr id="18454" name="Rectangle 22"/>
            <p:cNvSpPr>
              <a:spLocks noChangeArrowheads="1"/>
            </p:cNvSpPr>
            <p:nvPr/>
          </p:nvSpPr>
          <p:spPr bwMode="auto">
            <a:xfrm>
              <a:off x="-68" y="1075"/>
              <a:ext cx="554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b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fontAlgn="b" hangingPunct="1">
                <a:spcBef>
                  <a:spcPct val="0"/>
                </a:spcBef>
                <a:buFontTx/>
                <a:buNone/>
              </a:pPr>
              <a:r>
                <a:rPr lang="pt-BR" altLang="pt-BR" sz="1300">
                  <a:solidFill>
                    <a:srgbClr val="000000"/>
                  </a:solidFill>
                  <a:latin typeface="Calibri" panose="020F0502020204030204" pitchFamily="34" charset="0"/>
                </a:rPr>
                <a:t>4</a:t>
              </a:r>
            </a:p>
          </p:txBody>
        </p:sp>
        <p:sp>
          <p:nvSpPr>
            <p:cNvPr id="18455" name="Rectangle 23"/>
            <p:cNvSpPr>
              <a:spLocks noChangeArrowheads="1"/>
            </p:cNvSpPr>
            <p:nvPr/>
          </p:nvSpPr>
          <p:spPr bwMode="auto">
            <a:xfrm>
              <a:off x="295" y="1086"/>
              <a:ext cx="528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b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" hangingPunct="1">
                <a:spcBef>
                  <a:spcPct val="0"/>
                </a:spcBef>
                <a:buFontTx/>
                <a:buNone/>
              </a:pPr>
              <a:r>
                <a:rPr lang="pt-BR" altLang="pt-BR" sz="1300">
                  <a:solidFill>
                    <a:srgbClr val="800000"/>
                  </a:solidFill>
                  <a:latin typeface="Calibri" panose="020F0502020204030204" pitchFamily="34" charset="0"/>
                </a:rPr>
                <a:t>TGFBR3</a:t>
              </a:r>
            </a:p>
          </p:txBody>
        </p:sp>
        <p:sp>
          <p:nvSpPr>
            <p:cNvPr id="18456" name="Rectangle 24"/>
            <p:cNvSpPr>
              <a:spLocks noChangeArrowheads="1"/>
            </p:cNvSpPr>
            <p:nvPr/>
          </p:nvSpPr>
          <p:spPr bwMode="auto">
            <a:xfrm>
              <a:off x="748" y="1075"/>
              <a:ext cx="2249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b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" hangingPunct="1">
                <a:spcBef>
                  <a:spcPct val="0"/>
                </a:spcBef>
                <a:buFontTx/>
                <a:buNone/>
              </a:pPr>
              <a:r>
                <a:rPr lang="en-US" altLang="pt-BR" sz="1300">
                  <a:solidFill>
                    <a:srgbClr val="000000"/>
                  </a:solidFill>
                  <a:latin typeface="Calibri" panose="020F0502020204030204" pitchFamily="34" charset="0"/>
                </a:rPr>
                <a:t>transforming growth factor, beta receptor III</a:t>
              </a:r>
            </a:p>
          </p:txBody>
        </p:sp>
        <p:sp>
          <p:nvSpPr>
            <p:cNvPr id="18457" name="Rectangle 26"/>
            <p:cNvSpPr>
              <a:spLocks noChangeArrowheads="1"/>
            </p:cNvSpPr>
            <p:nvPr/>
          </p:nvSpPr>
          <p:spPr bwMode="auto">
            <a:xfrm>
              <a:off x="-68" y="1190"/>
              <a:ext cx="554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b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fontAlgn="b" hangingPunct="1">
                <a:spcBef>
                  <a:spcPct val="0"/>
                </a:spcBef>
                <a:buFontTx/>
                <a:buNone/>
              </a:pPr>
              <a:r>
                <a:rPr lang="pt-BR" altLang="pt-BR" sz="1300">
                  <a:solidFill>
                    <a:srgbClr val="000000"/>
                  </a:solidFill>
                  <a:latin typeface="Calibri" panose="020F0502020204030204" pitchFamily="34" charset="0"/>
                </a:rPr>
                <a:t>5</a:t>
              </a:r>
            </a:p>
          </p:txBody>
        </p:sp>
        <p:sp>
          <p:nvSpPr>
            <p:cNvPr id="18458" name="Rectangle 27"/>
            <p:cNvSpPr>
              <a:spLocks noChangeArrowheads="1"/>
            </p:cNvSpPr>
            <p:nvPr/>
          </p:nvSpPr>
          <p:spPr bwMode="auto">
            <a:xfrm>
              <a:off x="295" y="1201"/>
              <a:ext cx="528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b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" hangingPunct="1">
                <a:spcBef>
                  <a:spcPct val="0"/>
                </a:spcBef>
                <a:buFontTx/>
                <a:buNone/>
              </a:pPr>
              <a:r>
                <a:rPr lang="pt-BR" altLang="pt-BR" sz="1300">
                  <a:solidFill>
                    <a:srgbClr val="800000"/>
                  </a:solidFill>
                  <a:latin typeface="Calibri" panose="020F0502020204030204" pitchFamily="34" charset="0"/>
                </a:rPr>
                <a:t>EGFR</a:t>
              </a:r>
            </a:p>
          </p:txBody>
        </p:sp>
        <p:sp>
          <p:nvSpPr>
            <p:cNvPr id="18459" name="Rectangle 28"/>
            <p:cNvSpPr>
              <a:spLocks noChangeArrowheads="1"/>
            </p:cNvSpPr>
            <p:nvPr/>
          </p:nvSpPr>
          <p:spPr bwMode="auto">
            <a:xfrm>
              <a:off x="748" y="1190"/>
              <a:ext cx="2249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b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" hangingPunct="1">
                <a:spcBef>
                  <a:spcPct val="0"/>
                </a:spcBef>
                <a:buFontTx/>
                <a:buNone/>
              </a:pPr>
              <a:r>
                <a:rPr lang="pt-BR" altLang="pt-BR" sz="1300">
                  <a:solidFill>
                    <a:srgbClr val="000000"/>
                  </a:solidFill>
                  <a:latin typeface="Calibri" panose="020F0502020204030204" pitchFamily="34" charset="0"/>
                </a:rPr>
                <a:t>epidermal growth factor receptor</a:t>
              </a:r>
            </a:p>
          </p:txBody>
        </p:sp>
        <p:sp>
          <p:nvSpPr>
            <p:cNvPr id="18460" name="Rectangle 30"/>
            <p:cNvSpPr>
              <a:spLocks noChangeArrowheads="1"/>
            </p:cNvSpPr>
            <p:nvPr/>
          </p:nvSpPr>
          <p:spPr bwMode="auto">
            <a:xfrm>
              <a:off x="-68" y="1305"/>
              <a:ext cx="554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b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fontAlgn="b" hangingPunct="1">
                <a:spcBef>
                  <a:spcPct val="0"/>
                </a:spcBef>
                <a:buFontTx/>
                <a:buNone/>
              </a:pPr>
              <a:r>
                <a:rPr lang="pt-BR" altLang="pt-BR" sz="1300">
                  <a:solidFill>
                    <a:srgbClr val="000000"/>
                  </a:solidFill>
                  <a:latin typeface="Calibri" panose="020F0502020204030204" pitchFamily="34" charset="0"/>
                </a:rPr>
                <a:t>6</a:t>
              </a:r>
            </a:p>
          </p:txBody>
        </p:sp>
        <p:sp>
          <p:nvSpPr>
            <p:cNvPr id="18461" name="Rectangle 31"/>
            <p:cNvSpPr>
              <a:spLocks noChangeArrowheads="1"/>
            </p:cNvSpPr>
            <p:nvPr/>
          </p:nvSpPr>
          <p:spPr bwMode="auto">
            <a:xfrm>
              <a:off x="295" y="1316"/>
              <a:ext cx="528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b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" hangingPunct="1">
                <a:spcBef>
                  <a:spcPct val="0"/>
                </a:spcBef>
                <a:buFontTx/>
                <a:buNone/>
              </a:pPr>
              <a:r>
                <a:rPr lang="pt-BR" altLang="pt-BR" sz="1300">
                  <a:solidFill>
                    <a:srgbClr val="800000"/>
                  </a:solidFill>
                  <a:latin typeface="Calibri" panose="020F0502020204030204" pitchFamily="34" charset="0"/>
                </a:rPr>
                <a:t>PGF</a:t>
              </a:r>
            </a:p>
          </p:txBody>
        </p:sp>
        <p:sp>
          <p:nvSpPr>
            <p:cNvPr id="18462" name="Rectangle 32"/>
            <p:cNvSpPr>
              <a:spLocks noChangeArrowheads="1"/>
            </p:cNvSpPr>
            <p:nvPr/>
          </p:nvSpPr>
          <p:spPr bwMode="auto">
            <a:xfrm>
              <a:off x="748" y="1305"/>
              <a:ext cx="2249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b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" hangingPunct="1">
                <a:spcBef>
                  <a:spcPct val="0"/>
                </a:spcBef>
                <a:buFontTx/>
                <a:buNone/>
              </a:pPr>
              <a:r>
                <a:rPr lang="pt-BR" altLang="pt-BR" sz="1300">
                  <a:solidFill>
                    <a:srgbClr val="000000"/>
                  </a:solidFill>
                  <a:latin typeface="Calibri" panose="020F0502020204030204" pitchFamily="34" charset="0"/>
                </a:rPr>
                <a:t>placental growth factor</a:t>
              </a:r>
            </a:p>
          </p:txBody>
        </p:sp>
        <p:sp>
          <p:nvSpPr>
            <p:cNvPr id="18463" name="Rectangle 34"/>
            <p:cNvSpPr>
              <a:spLocks noChangeArrowheads="1"/>
            </p:cNvSpPr>
            <p:nvPr/>
          </p:nvSpPr>
          <p:spPr bwMode="auto">
            <a:xfrm>
              <a:off x="-68" y="1420"/>
              <a:ext cx="554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b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fontAlgn="b" hangingPunct="1">
                <a:spcBef>
                  <a:spcPct val="0"/>
                </a:spcBef>
                <a:buFontTx/>
                <a:buNone/>
              </a:pPr>
              <a:r>
                <a:rPr lang="pt-BR" altLang="pt-BR" sz="1300">
                  <a:solidFill>
                    <a:srgbClr val="000000"/>
                  </a:solidFill>
                  <a:latin typeface="Calibri" panose="020F0502020204030204" pitchFamily="34" charset="0"/>
                </a:rPr>
                <a:t>7</a:t>
              </a:r>
            </a:p>
          </p:txBody>
        </p:sp>
        <p:sp>
          <p:nvSpPr>
            <p:cNvPr id="18464" name="Rectangle 35"/>
            <p:cNvSpPr>
              <a:spLocks noChangeArrowheads="1"/>
            </p:cNvSpPr>
            <p:nvPr/>
          </p:nvSpPr>
          <p:spPr bwMode="auto">
            <a:xfrm>
              <a:off x="295" y="1431"/>
              <a:ext cx="528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b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" hangingPunct="1">
                <a:spcBef>
                  <a:spcPct val="0"/>
                </a:spcBef>
                <a:buFontTx/>
                <a:buNone/>
              </a:pPr>
              <a:r>
                <a:rPr lang="pt-BR" altLang="pt-BR" sz="1300">
                  <a:solidFill>
                    <a:srgbClr val="800000"/>
                  </a:solidFill>
                  <a:latin typeface="Calibri" panose="020F0502020204030204" pitchFamily="34" charset="0"/>
                </a:rPr>
                <a:t>IGF2</a:t>
              </a:r>
            </a:p>
          </p:txBody>
        </p:sp>
        <p:sp>
          <p:nvSpPr>
            <p:cNvPr id="18465" name="Rectangle 36"/>
            <p:cNvSpPr>
              <a:spLocks noChangeArrowheads="1"/>
            </p:cNvSpPr>
            <p:nvPr/>
          </p:nvSpPr>
          <p:spPr bwMode="auto">
            <a:xfrm>
              <a:off x="748" y="1420"/>
              <a:ext cx="2249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b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" hangingPunct="1">
                <a:spcBef>
                  <a:spcPct val="0"/>
                </a:spcBef>
                <a:buFontTx/>
                <a:buNone/>
              </a:pPr>
              <a:r>
                <a:rPr lang="pt-BR" altLang="pt-BR" sz="1300">
                  <a:solidFill>
                    <a:srgbClr val="000000"/>
                  </a:solidFill>
                  <a:latin typeface="Calibri" panose="020F0502020204030204" pitchFamily="34" charset="0"/>
                </a:rPr>
                <a:t>insulin-like growth factor 2</a:t>
              </a:r>
            </a:p>
          </p:txBody>
        </p:sp>
        <p:sp>
          <p:nvSpPr>
            <p:cNvPr id="18466" name="Rectangle 38"/>
            <p:cNvSpPr>
              <a:spLocks noChangeArrowheads="1"/>
            </p:cNvSpPr>
            <p:nvPr/>
          </p:nvSpPr>
          <p:spPr bwMode="auto">
            <a:xfrm>
              <a:off x="-68" y="1535"/>
              <a:ext cx="554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b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fontAlgn="b" hangingPunct="1">
                <a:spcBef>
                  <a:spcPct val="0"/>
                </a:spcBef>
                <a:buFontTx/>
                <a:buNone/>
              </a:pPr>
              <a:r>
                <a:rPr lang="pt-BR" altLang="pt-BR" sz="1300">
                  <a:solidFill>
                    <a:srgbClr val="000000"/>
                  </a:solidFill>
                  <a:latin typeface="Calibri" panose="020F0502020204030204" pitchFamily="34" charset="0"/>
                </a:rPr>
                <a:t>8</a:t>
              </a:r>
            </a:p>
          </p:txBody>
        </p:sp>
        <p:sp>
          <p:nvSpPr>
            <p:cNvPr id="18467" name="Rectangle 39"/>
            <p:cNvSpPr>
              <a:spLocks noChangeArrowheads="1"/>
            </p:cNvSpPr>
            <p:nvPr/>
          </p:nvSpPr>
          <p:spPr bwMode="auto">
            <a:xfrm>
              <a:off x="295" y="1546"/>
              <a:ext cx="528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b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" hangingPunct="1">
                <a:spcBef>
                  <a:spcPct val="0"/>
                </a:spcBef>
                <a:buFontTx/>
                <a:buNone/>
              </a:pPr>
              <a:r>
                <a:rPr lang="pt-BR" altLang="pt-BR" sz="1300">
                  <a:solidFill>
                    <a:srgbClr val="800000"/>
                  </a:solidFill>
                  <a:latin typeface="Calibri" panose="020F0502020204030204" pitchFamily="34" charset="0"/>
                </a:rPr>
                <a:t>EGFR</a:t>
              </a:r>
            </a:p>
          </p:txBody>
        </p:sp>
        <p:sp>
          <p:nvSpPr>
            <p:cNvPr id="18468" name="Rectangle 40"/>
            <p:cNvSpPr>
              <a:spLocks noChangeArrowheads="1"/>
            </p:cNvSpPr>
            <p:nvPr/>
          </p:nvSpPr>
          <p:spPr bwMode="auto">
            <a:xfrm>
              <a:off x="748" y="1535"/>
              <a:ext cx="2249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b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" hangingPunct="1">
                <a:spcBef>
                  <a:spcPct val="0"/>
                </a:spcBef>
                <a:buFontTx/>
                <a:buNone/>
              </a:pPr>
              <a:r>
                <a:rPr lang="pt-BR" altLang="pt-BR" sz="1300">
                  <a:solidFill>
                    <a:srgbClr val="000000"/>
                  </a:solidFill>
                  <a:latin typeface="Calibri" panose="020F0502020204030204" pitchFamily="34" charset="0"/>
                </a:rPr>
                <a:t>epidermal growth factor receptor</a:t>
              </a:r>
            </a:p>
          </p:txBody>
        </p:sp>
        <p:sp>
          <p:nvSpPr>
            <p:cNvPr id="18469" name="Rectangle 42"/>
            <p:cNvSpPr>
              <a:spLocks noChangeArrowheads="1"/>
            </p:cNvSpPr>
            <p:nvPr/>
          </p:nvSpPr>
          <p:spPr bwMode="auto">
            <a:xfrm>
              <a:off x="-68" y="1650"/>
              <a:ext cx="554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b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fontAlgn="b" hangingPunct="1">
                <a:spcBef>
                  <a:spcPct val="0"/>
                </a:spcBef>
                <a:buFontTx/>
                <a:buNone/>
              </a:pPr>
              <a:r>
                <a:rPr lang="pt-BR" altLang="pt-BR" sz="1300">
                  <a:solidFill>
                    <a:srgbClr val="000000"/>
                  </a:solidFill>
                  <a:latin typeface="Calibri" panose="020F0502020204030204" pitchFamily="34" charset="0"/>
                </a:rPr>
                <a:t>9</a:t>
              </a:r>
            </a:p>
          </p:txBody>
        </p:sp>
        <p:sp>
          <p:nvSpPr>
            <p:cNvPr id="18470" name="Rectangle 43"/>
            <p:cNvSpPr>
              <a:spLocks noChangeArrowheads="1"/>
            </p:cNvSpPr>
            <p:nvPr/>
          </p:nvSpPr>
          <p:spPr bwMode="auto">
            <a:xfrm>
              <a:off x="295" y="1661"/>
              <a:ext cx="528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b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" hangingPunct="1">
                <a:spcBef>
                  <a:spcPct val="0"/>
                </a:spcBef>
                <a:buFontTx/>
                <a:buNone/>
              </a:pPr>
              <a:r>
                <a:rPr lang="pt-BR" altLang="pt-BR" sz="1300">
                  <a:solidFill>
                    <a:srgbClr val="800000"/>
                  </a:solidFill>
                  <a:latin typeface="Calibri" panose="020F0502020204030204" pitchFamily="34" charset="0"/>
                </a:rPr>
                <a:t>KGFLP1</a:t>
              </a:r>
            </a:p>
          </p:txBody>
        </p:sp>
        <p:sp>
          <p:nvSpPr>
            <p:cNvPr id="18471" name="Rectangle 44"/>
            <p:cNvSpPr>
              <a:spLocks noChangeArrowheads="1"/>
            </p:cNvSpPr>
            <p:nvPr/>
          </p:nvSpPr>
          <p:spPr bwMode="auto">
            <a:xfrm>
              <a:off x="748" y="1650"/>
              <a:ext cx="2249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b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" hangingPunct="1">
                <a:spcBef>
                  <a:spcPct val="0"/>
                </a:spcBef>
                <a:buFontTx/>
                <a:buNone/>
              </a:pPr>
              <a:r>
                <a:rPr lang="en-US" altLang="pt-BR" sz="1300">
                  <a:solidFill>
                    <a:srgbClr val="000000"/>
                  </a:solidFill>
                  <a:latin typeface="Calibri" panose="020F0502020204030204" pitchFamily="34" charset="0"/>
                </a:rPr>
                <a:t>fibroblast growth factor 7 pseudogene</a:t>
              </a:r>
            </a:p>
          </p:txBody>
        </p:sp>
        <p:sp>
          <p:nvSpPr>
            <p:cNvPr id="18472" name="Rectangle 46"/>
            <p:cNvSpPr>
              <a:spLocks noChangeArrowheads="1"/>
            </p:cNvSpPr>
            <p:nvPr/>
          </p:nvSpPr>
          <p:spPr bwMode="auto">
            <a:xfrm>
              <a:off x="-68" y="1765"/>
              <a:ext cx="554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b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fontAlgn="b" hangingPunct="1">
                <a:spcBef>
                  <a:spcPct val="0"/>
                </a:spcBef>
                <a:buFontTx/>
                <a:buNone/>
              </a:pPr>
              <a:r>
                <a:rPr lang="pt-BR" altLang="pt-BR" sz="1300">
                  <a:solidFill>
                    <a:srgbClr val="000000"/>
                  </a:solidFill>
                  <a:latin typeface="Calibri" panose="020F0502020204030204" pitchFamily="34" charset="0"/>
                </a:rPr>
                <a:t>10</a:t>
              </a:r>
            </a:p>
          </p:txBody>
        </p:sp>
        <p:sp>
          <p:nvSpPr>
            <p:cNvPr id="18473" name="Rectangle 47"/>
            <p:cNvSpPr>
              <a:spLocks noChangeArrowheads="1"/>
            </p:cNvSpPr>
            <p:nvPr/>
          </p:nvSpPr>
          <p:spPr bwMode="auto">
            <a:xfrm>
              <a:off x="295" y="1776"/>
              <a:ext cx="528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b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" hangingPunct="1">
                <a:spcBef>
                  <a:spcPct val="0"/>
                </a:spcBef>
                <a:buFontTx/>
                <a:buNone/>
              </a:pPr>
              <a:r>
                <a:rPr lang="pt-BR" altLang="pt-BR" sz="1300">
                  <a:solidFill>
                    <a:srgbClr val="800000"/>
                  </a:solidFill>
                  <a:latin typeface="Calibri" panose="020F0502020204030204" pitchFamily="34" charset="0"/>
                </a:rPr>
                <a:t>IGFBP4</a:t>
              </a:r>
            </a:p>
          </p:txBody>
        </p:sp>
        <p:sp>
          <p:nvSpPr>
            <p:cNvPr id="18474" name="Rectangle 48"/>
            <p:cNvSpPr>
              <a:spLocks noChangeArrowheads="1"/>
            </p:cNvSpPr>
            <p:nvPr/>
          </p:nvSpPr>
          <p:spPr bwMode="auto">
            <a:xfrm>
              <a:off x="748" y="1765"/>
              <a:ext cx="2249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b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" hangingPunct="1">
                <a:spcBef>
                  <a:spcPct val="0"/>
                </a:spcBef>
                <a:buFontTx/>
                <a:buNone/>
              </a:pPr>
              <a:r>
                <a:rPr lang="en-US" altLang="pt-BR" sz="1300">
                  <a:solidFill>
                    <a:srgbClr val="000000"/>
                  </a:solidFill>
                  <a:latin typeface="Calibri" panose="020F0502020204030204" pitchFamily="34" charset="0"/>
                </a:rPr>
                <a:t>insulin-like growth factor binding protein 4</a:t>
              </a:r>
            </a:p>
          </p:txBody>
        </p:sp>
        <p:sp>
          <p:nvSpPr>
            <p:cNvPr id="18475" name="Rectangle 50"/>
            <p:cNvSpPr>
              <a:spLocks noChangeArrowheads="1"/>
            </p:cNvSpPr>
            <p:nvPr/>
          </p:nvSpPr>
          <p:spPr bwMode="auto">
            <a:xfrm>
              <a:off x="-68" y="1880"/>
              <a:ext cx="554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b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fontAlgn="b" hangingPunct="1">
                <a:spcBef>
                  <a:spcPct val="0"/>
                </a:spcBef>
                <a:buFontTx/>
                <a:buNone/>
              </a:pPr>
              <a:r>
                <a:rPr lang="pt-BR" altLang="pt-BR" sz="1300">
                  <a:solidFill>
                    <a:srgbClr val="000000"/>
                  </a:solidFill>
                  <a:latin typeface="Calibri" panose="020F0502020204030204" pitchFamily="34" charset="0"/>
                </a:rPr>
                <a:t>11</a:t>
              </a:r>
            </a:p>
          </p:txBody>
        </p:sp>
        <p:sp>
          <p:nvSpPr>
            <p:cNvPr id="18476" name="Rectangle 51"/>
            <p:cNvSpPr>
              <a:spLocks noChangeArrowheads="1"/>
            </p:cNvSpPr>
            <p:nvPr/>
          </p:nvSpPr>
          <p:spPr bwMode="auto">
            <a:xfrm>
              <a:off x="295" y="1891"/>
              <a:ext cx="528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b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" hangingPunct="1">
                <a:spcBef>
                  <a:spcPct val="0"/>
                </a:spcBef>
                <a:buFontTx/>
                <a:buNone/>
              </a:pPr>
              <a:r>
                <a:rPr lang="pt-BR" altLang="pt-BR" sz="1300">
                  <a:solidFill>
                    <a:srgbClr val="800000"/>
                  </a:solidFill>
                  <a:latin typeface="Calibri" panose="020F0502020204030204" pitchFamily="34" charset="0"/>
                </a:rPr>
                <a:t>GDF15</a:t>
              </a:r>
            </a:p>
          </p:txBody>
        </p:sp>
        <p:sp>
          <p:nvSpPr>
            <p:cNvPr id="18477" name="Rectangle 52"/>
            <p:cNvSpPr>
              <a:spLocks noChangeArrowheads="1"/>
            </p:cNvSpPr>
            <p:nvPr/>
          </p:nvSpPr>
          <p:spPr bwMode="auto">
            <a:xfrm>
              <a:off x="748" y="1880"/>
              <a:ext cx="2249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b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" hangingPunct="1">
                <a:spcBef>
                  <a:spcPct val="0"/>
                </a:spcBef>
                <a:buFontTx/>
                <a:buNone/>
              </a:pPr>
              <a:r>
                <a:rPr lang="pt-BR" altLang="pt-BR" sz="1300">
                  <a:solidFill>
                    <a:srgbClr val="000000"/>
                  </a:solidFill>
                  <a:latin typeface="Calibri" panose="020F0502020204030204" pitchFamily="34" charset="0"/>
                </a:rPr>
                <a:t>growth differentiation factor 15</a:t>
              </a:r>
            </a:p>
          </p:txBody>
        </p:sp>
        <p:sp>
          <p:nvSpPr>
            <p:cNvPr id="18478" name="Rectangle 54"/>
            <p:cNvSpPr>
              <a:spLocks noChangeArrowheads="1"/>
            </p:cNvSpPr>
            <p:nvPr/>
          </p:nvSpPr>
          <p:spPr bwMode="auto">
            <a:xfrm>
              <a:off x="-68" y="1995"/>
              <a:ext cx="554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b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fontAlgn="b" hangingPunct="1">
                <a:spcBef>
                  <a:spcPct val="0"/>
                </a:spcBef>
                <a:buFontTx/>
                <a:buNone/>
              </a:pPr>
              <a:r>
                <a:rPr lang="pt-BR" altLang="pt-BR" sz="1300">
                  <a:solidFill>
                    <a:srgbClr val="000000"/>
                  </a:solidFill>
                  <a:latin typeface="Calibri" panose="020F0502020204030204" pitchFamily="34" charset="0"/>
                </a:rPr>
                <a:t>12</a:t>
              </a:r>
            </a:p>
          </p:txBody>
        </p:sp>
        <p:sp>
          <p:nvSpPr>
            <p:cNvPr id="18479" name="Rectangle 55"/>
            <p:cNvSpPr>
              <a:spLocks noChangeArrowheads="1"/>
            </p:cNvSpPr>
            <p:nvPr/>
          </p:nvSpPr>
          <p:spPr bwMode="auto">
            <a:xfrm>
              <a:off x="295" y="2006"/>
              <a:ext cx="528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b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" hangingPunct="1">
                <a:spcBef>
                  <a:spcPct val="0"/>
                </a:spcBef>
                <a:buFontTx/>
                <a:buNone/>
              </a:pPr>
              <a:r>
                <a:rPr lang="pt-BR" altLang="pt-BR" sz="1300">
                  <a:solidFill>
                    <a:srgbClr val="800000"/>
                  </a:solidFill>
                  <a:latin typeface="Calibri" panose="020F0502020204030204" pitchFamily="34" charset="0"/>
                </a:rPr>
                <a:t>FGF1</a:t>
              </a:r>
            </a:p>
          </p:txBody>
        </p:sp>
        <p:sp>
          <p:nvSpPr>
            <p:cNvPr id="18480" name="Rectangle 56"/>
            <p:cNvSpPr>
              <a:spLocks noChangeArrowheads="1"/>
            </p:cNvSpPr>
            <p:nvPr/>
          </p:nvSpPr>
          <p:spPr bwMode="auto">
            <a:xfrm>
              <a:off x="748" y="1995"/>
              <a:ext cx="2249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b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" hangingPunct="1">
                <a:spcBef>
                  <a:spcPct val="0"/>
                </a:spcBef>
                <a:buFontTx/>
                <a:buNone/>
              </a:pPr>
              <a:r>
                <a:rPr lang="en-US" altLang="pt-BR" sz="1300">
                  <a:solidFill>
                    <a:srgbClr val="000000"/>
                  </a:solidFill>
                  <a:latin typeface="Calibri" panose="020F0502020204030204" pitchFamily="34" charset="0"/>
                </a:rPr>
                <a:t>fibroblast growth factor 1 (acidic)</a:t>
              </a:r>
            </a:p>
          </p:txBody>
        </p:sp>
        <p:sp>
          <p:nvSpPr>
            <p:cNvPr id="18481" name="Rectangle 58"/>
            <p:cNvSpPr>
              <a:spLocks noChangeArrowheads="1"/>
            </p:cNvSpPr>
            <p:nvPr/>
          </p:nvSpPr>
          <p:spPr bwMode="auto">
            <a:xfrm>
              <a:off x="-68" y="2110"/>
              <a:ext cx="554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b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fontAlgn="b" hangingPunct="1">
                <a:spcBef>
                  <a:spcPct val="0"/>
                </a:spcBef>
                <a:buFontTx/>
                <a:buNone/>
              </a:pPr>
              <a:r>
                <a:rPr lang="pt-BR" altLang="pt-BR" sz="1300">
                  <a:solidFill>
                    <a:srgbClr val="000000"/>
                  </a:solidFill>
                  <a:latin typeface="Calibri" panose="020F0502020204030204" pitchFamily="34" charset="0"/>
                </a:rPr>
                <a:t>13</a:t>
              </a:r>
            </a:p>
          </p:txBody>
        </p:sp>
        <p:sp>
          <p:nvSpPr>
            <p:cNvPr id="18482" name="Rectangle 59"/>
            <p:cNvSpPr>
              <a:spLocks noChangeArrowheads="1"/>
            </p:cNvSpPr>
            <p:nvPr/>
          </p:nvSpPr>
          <p:spPr bwMode="auto">
            <a:xfrm>
              <a:off x="295" y="2121"/>
              <a:ext cx="528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b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" hangingPunct="1">
                <a:spcBef>
                  <a:spcPct val="0"/>
                </a:spcBef>
                <a:buFontTx/>
                <a:buNone/>
              </a:pPr>
              <a:r>
                <a:rPr lang="pt-BR" altLang="pt-BR" sz="1300">
                  <a:solidFill>
                    <a:srgbClr val="800000"/>
                  </a:solidFill>
                  <a:latin typeface="Calibri" panose="020F0502020204030204" pitchFamily="34" charset="0"/>
                </a:rPr>
                <a:t>IGF2</a:t>
              </a:r>
            </a:p>
          </p:txBody>
        </p:sp>
        <p:sp>
          <p:nvSpPr>
            <p:cNvPr id="18483" name="Rectangle 60"/>
            <p:cNvSpPr>
              <a:spLocks noChangeArrowheads="1"/>
            </p:cNvSpPr>
            <p:nvPr/>
          </p:nvSpPr>
          <p:spPr bwMode="auto">
            <a:xfrm>
              <a:off x="748" y="2110"/>
              <a:ext cx="2249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b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" hangingPunct="1">
                <a:spcBef>
                  <a:spcPct val="0"/>
                </a:spcBef>
                <a:buFontTx/>
                <a:buNone/>
              </a:pPr>
              <a:r>
                <a:rPr lang="en-US" altLang="pt-BR" sz="1300">
                  <a:solidFill>
                    <a:srgbClr val="000000"/>
                  </a:solidFill>
                  <a:latin typeface="Calibri" panose="020F0502020204030204" pitchFamily="34" charset="0"/>
                </a:rPr>
                <a:t>insulin-like growth factor 2 (somatomedin A)</a:t>
              </a:r>
            </a:p>
          </p:txBody>
        </p:sp>
        <p:sp>
          <p:nvSpPr>
            <p:cNvPr id="18484" name="Rectangle 62"/>
            <p:cNvSpPr>
              <a:spLocks noChangeArrowheads="1"/>
            </p:cNvSpPr>
            <p:nvPr/>
          </p:nvSpPr>
          <p:spPr bwMode="auto">
            <a:xfrm>
              <a:off x="-68" y="2225"/>
              <a:ext cx="554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b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fontAlgn="b" hangingPunct="1">
                <a:spcBef>
                  <a:spcPct val="0"/>
                </a:spcBef>
                <a:buFontTx/>
                <a:buNone/>
              </a:pPr>
              <a:r>
                <a:rPr lang="pt-BR" altLang="pt-BR" sz="1300">
                  <a:solidFill>
                    <a:srgbClr val="000000"/>
                  </a:solidFill>
                  <a:latin typeface="Calibri" panose="020F0502020204030204" pitchFamily="34" charset="0"/>
                </a:rPr>
                <a:t>14</a:t>
              </a:r>
            </a:p>
          </p:txBody>
        </p:sp>
        <p:sp>
          <p:nvSpPr>
            <p:cNvPr id="18485" name="Rectangle 63"/>
            <p:cNvSpPr>
              <a:spLocks noChangeArrowheads="1"/>
            </p:cNvSpPr>
            <p:nvPr/>
          </p:nvSpPr>
          <p:spPr bwMode="auto">
            <a:xfrm>
              <a:off x="295" y="2236"/>
              <a:ext cx="528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b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" hangingPunct="1">
                <a:spcBef>
                  <a:spcPct val="0"/>
                </a:spcBef>
                <a:buFontTx/>
                <a:buNone/>
              </a:pPr>
              <a:r>
                <a:rPr lang="pt-BR" altLang="pt-BR" sz="1300">
                  <a:solidFill>
                    <a:srgbClr val="800000"/>
                  </a:solidFill>
                  <a:latin typeface="Calibri" panose="020F0502020204030204" pitchFamily="34" charset="0"/>
                </a:rPr>
                <a:t>FGF11</a:t>
              </a:r>
            </a:p>
          </p:txBody>
        </p:sp>
        <p:sp>
          <p:nvSpPr>
            <p:cNvPr id="18486" name="Rectangle 64"/>
            <p:cNvSpPr>
              <a:spLocks noChangeArrowheads="1"/>
            </p:cNvSpPr>
            <p:nvPr/>
          </p:nvSpPr>
          <p:spPr bwMode="auto">
            <a:xfrm>
              <a:off x="748" y="2225"/>
              <a:ext cx="2249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b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" hangingPunct="1">
                <a:spcBef>
                  <a:spcPct val="0"/>
                </a:spcBef>
                <a:buFontTx/>
                <a:buNone/>
              </a:pPr>
              <a:r>
                <a:rPr lang="pt-BR" altLang="pt-BR" sz="1300">
                  <a:solidFill>
                    <a:srgbClr val="000000"/>
                  </a:solidFill>
                  <a:latin typeface="Calibri" panose="020F0502020204030204" pitchFamily="34" charset="0"/>
                </a:rPr>
                <a:t>fibroblast growth factor 11</a:t>
              </a:r>
            </a:p>
          </p:txBody>
        </p:sp>
        <p:sp>
          <p:nvSpPr>
            <p:cNvPr id="18487" name="Rectangle 66"/>
            <p:cNvSpPr>
              <a:spLocks noChangeArrowheads="1"/>
            </p:cNvSpPr>
            <p:nvPr/>
          </p:nvSpPr>
          <p:spPr bwMode="auto">
            <a:xfrm>
              <a:off x="-68" y="2340"/>
              <a:ext cx="554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b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fontAlgn="b" hangingPunct="1">
                <a:spcBef>
                  <a:spcPct val="0"/>
                </a:spcBef>
                <a:buFontTx/>
                <a:buNone/>
              </a:pPr>
              <a:r>
                <a:rPr lang="pt-BR" altLang="pt-BR" sz="1300">
                  <a:solidFill>
                    <a:srgbClr val="000000"/>
                  </a:solidFill>
                  <a:latin typeface="Calibri" panose="020F0502020204030204" pitchFamily="34" charset="0"/>
                </a:rPr>
                <a:t>15</a:t>
              </a:r>
            </a:p>
          </p:txBody>
        </p:sp>
        <p:sp>
          <p:nvSpPr>
            <p:cNvPr id="18488" name="Rectangle 67"/>
            <p:cNvSpPr>
              <a:spLocks noChangeArrowheads="1"/>
            </p:cNvSpPr>
            <p:nvPr/>
          </p:nvSpPr>
          <p:spPr bwMode="auto">
            <a:xfrm>
              <a:off x="295" y="2351"/>
              <a:ext cx="528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b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" hangingPunct="1">
                <a:spcBef>
                  <a:spcPct val="0"/>
                </a:spcBef>
                <a:buFontTx/>
                <a:buNone/>
              </a:pPr>
              <a:r>
                <a:rPr lang="pt-BR" altLang="pt-BR" sz="1300">
                  <a:solidFill>
                    <a:srgbClr val="800000"/>
                  </a:solidFill>
                  <a:latin typeface="Calibri" panose="020F0502020204030204" pitchFamily="34" charset="0"/>
                </a:rPr>
                <a:t>IGF1</a:t>
              </a:r>
            </a:p>
          </p:txBody>
        </p:sp>
        <p:sp>
          <p:nvSpPr>
            <p:cNvPr id="18489" name="Rectangle 68"/>
            <p:cNvSpPr>
              <a:spLocks noChangeArrowheads="1"/>
            </p:cNvSpPr>
            <p:nvPr/>
          </p:nvSpPr>
          <p:spPr bwMode="auto">
            <a:xfrm>
              <a:off x="748" y="2340"/>
              <a:ext cx="2249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b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" hangingPunct="1">
                <a:spcBef>
                  <a:spcPct val="0"/>
                </a:spcBef>
                <a:buFontTx/>
                <a:buNone/>
              </a:pPr>
              <a:r>
                <a:rPr lang="en-US" altLang="pt-BR" sz="1300">
                  <a:solidFill>
                    <a:srgbClr val="000000"/>
                  </a:solidFill>
                  <a:latin typeface="Calibri" panose="020F0502020204030204" pitchFamily="34" charset="0"/>
                </a:rPr>
                <a:t>insulin-like growth factor 1 (somatomedin C)</a:t>
              </a:r>
            </a:p>
          </p:txBody>
        </p:sp>
        <p:sp>
          <p:nvSpPr>
            <p:cNvPr id="18490" name="Rectangle 70"/>
            <p:cNvSpPr>
              <a:spLocks noChangeArrowheads="1"/>
            </p:cNvSpPr>
            <p:nvPr/>
          </p:nvSpPr>
          <p:spPr bwMode="auto">
            <a:xfrm>
              <a:off x="-68" y="2455"/>
              <a:ext cx="554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b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fontAlgn="b" hangingPunct="1">
                <a:spcBef>
                  <a:spcPct val="0"/>
                </a:spcBef>
                <a:buFontTx/>
                <a:buNone/>
              </a:pPr>
              <a:r>
                <a:rPr lang="pt-BR" altLang="pt-BR" sz="1300">
                  <a:solidFill>
                    <a:srgbClr val="000000"/>
                  </a:solidFill>
                  <a:latin typeface="Calibri" panose="020F0502020204030204" pitchFamily="34" charset="0"/>
                </a:rPr>
                <a:t>16</a:t>
              </a:r>
            </a:p>
          </p:txBody>
        </p:sp>
        <p:sp>
          <p:nvSpPr>
            <p:cNvPr id="18491" name="Rectangle 71"/>
            <p:cNvSpPr>
              <a:spLocks noChangeArrowheads="1"/>
            </p:cNvSpPr>
            <p:nvPr/>
          </p:nvSpPr>
          <p:spPr bwMode="auto">
            <a:xfrm>
              <a:off x="295" y="2466"/>
              <a:ext cx="528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b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" hangingPunct="1">
                <a:spcBef>
                  <a:spcPct val="0"/>
                </a:spcBef>
                <a:buFontTx/>
                <a:buNone/>
              </a:pPr>
              <a:r>
                <a:rPr lang="pt-BR" altLang="pt-BR" sz="1300">
                  <a:solidFill>
                    <a:srgbClr val="800000"/>
                  </a:solidFill>
                  <a:latin typeface="Calibri" panose="020F0502020204030204" pitchFamily="34" charset="0"/>
                </a:rPr>
                <a:t>GAS1</a:t>
              </a:r>
            </a:p>
          </p:txBody>
        </p:sp>
        <p:sp>
          <p:nvSpPr>
            <p:cNvPr id="18492" name="Rectangle 72"/>
            <p:cNvSpPr>
              <a:spLocks noChangeArrowheads="1"/>
            </p:cNvSpPr>
            <p:nvPr/>
          </p:nvSpPr>
          <p:spPr bwMode="auto">
            <a:xfrm>
              <a:off x="748" y="2455"/>
              <a:ext cx="2249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b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" hangingPunct="1">
                <a:spcBef>
                  <a:spcPct val="0"/>
                </a:spcBef>
                <a:buFontTx/>
                <a:buNone/>
              </a:pPr>
              <a:r>
                <a:rPr lang="pt-BR" altLang="pt-BR" sz="1300">
                  <a:solidFill>
                    <a:srgbClr val="000000"/>
                  </a:solidFill>
                  <a:latin typeface="Calibri" panose="020F0502020204030204" pitchFamily="34" charset="0"/>
                </a:rPr>
                <a:t>growth arrest-specific 1</a:t>
              </a:r>
            </a:p>
          </p:txBody>
        </p:sp>
        <p:sp>
          <p:nvSpPr>
            <p:cNvPr id="18493" name="Rectangle 74"/>
            <p:cNvSpPr>
              <a:spLocks noChangeArrowheads="1"/>
            </p:cNvSpPr>
            <p:nvPr/>
          </p:nvSpPr>
          <p:spPr bwMode="auto">
            <a:xfrm>
              <a:off x="-68" y="2570"/>
              <a:ext cx="554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b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fontAlgn="b" hangingPunct="1">
                <a:spcBef>
                  <a:spcPct val="0"/>
                </a:spcBef>
                <a:buFontTx/>
                <a:buNone/>
              </a:pPr>
              <a:r>
                <a:rPr lang="pt-BR" altLang="pt-BR" sz="1300">
                  <a:solidFill>
                    <a:srgbClr val="000000"/>
                  </a:solidFill>
                  <a:latin typeface="Calibri" panose="020F0502020204030204" pitchFamily="34" charset="0"/>
                </a:rPr>
                <a:t>17</a:t>
              </a:r>
            </a:p>
          </p:txBody>
        </p:sp>
        <p:sp>
          <p:nvSpPr>
            <p:cNvPr id="18494" name="Rectangle 75"/>
            <p:cNvSpPr>
              <a:spLocks noChangeArrowheads="1"/>
            </p:cNvSpPr>
            <p:nvPr/>
          </p:nvSpPr>
          <p:spPr bwMode="auto">
            <a:xfrm>
              <a:off x="295" y="2581"/>
              <a:ext cx="528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b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" hangingPunct="1">
                <a:spcBef>
                  <a:spcPct val="0"/>
                </a:spcBef>
                <a:buFontTx/>
                <a:buNone/>
              </a:pPr>
              <a:r>
                <a:rPr lang="pt-BR" altLang="pt-BR" sz="1300">
                  <a:solidFill>
                    <a:srgbClr val="800000"/>
                  </a:solidFill>
                  <a:latin typeface="Calibri" panose="020F0502020204030204" pitchFamily="34" charset="0"/>
                </a:rPr>
                <a:t>OGFRL1</a:t>
              </a:r>
            </a:p>
          </p:txBody>
        </p:sp>
        <p:sp>
          <p:nvSpPr>
            <p:cNvPr id="18495" name="Rectangle 76"/>
            <p:cNvSpPr>
              <a:spLocks noChangeArrowheads="1"/>
            </p:cNvSpPr>
            <p:nvPr/>
          </p:nvSpPr>
          <p:spPr bwMode="auto">
            <a:xfrm>
              <a:off x="748" y="2570"/>
              <a:ext cx="2249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b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" hangingPunct="1">
                <a:spcBef>
                  <a:spcPct val="0"/>
                </a:spcBef>
                <a:buFontTx/>
                <a:buNone/>
              </a:pPr>
              <a:r>
                <a:rPr lang="en-US" altLang="pt-BR" sz="1300">
                  <a:solidFill>
                    <a:srgbClr val="000000"/>
                  </a:solidFill>
                  <a:latin typeface="Calibri" panose="020F0502020204030204" pitchFamily="34" charset="0"/>
                </a:rPr>
                <a:t>opioid growth factor receptor-like 1</a:t>
              </a:r>
            </a:p>
          </p:txBody>
        </p:sp>
        <p:sp>
          <p:nvSpPr>
            <p:cNvPr id="18496" name="Rectangle 78"/>
            <p:cNvSpPr>
              <a:spLocks noChangeArrowheads="1"/>
            </p:cNvSpPr>
            <p:nvPr/>
          </p:nvSpPr>
          <p:spPr bwMode="auto">
            <a:xfrm>
              <a:off x="-68" y="2685"/>
              <a:ext cx="554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b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fontAlgn="b" hangingPunct="1">
                <a:spcBef>
                  <a:spcPct val="0"/>
                </a:spcBef>
                <a:buFontTx/>
                <a:buNone/>
              </a:pPr>
              <a:r>
                <a:rPr lang="pt-BR" altLang="pt-BR" sz="1300">
                  <a:solidFill>
                    <a:srgbClr val="000000"/>
                  </a:solidFill>
                  <a:latin typeface="Calibri" panose="020F0502020204030204" pitchFamily="34" charset="0"/>
                </a:rPr>
                <a:t>18</a:t>
              </a:r>
            </a:p>
          </p:txBody>
        </p:sp>
        <p:sp>
          <p:nvSpPr>
            <p:cNvPr id="18497" name="Rectangle 79"/>
            <p:cNvSpPr>
              <a:spLocks noChangeArrowheads="1"/>
            </p:cNvSpPr>
            <p:nvPr/>
          </p:nvSpPr>
          <p:spPr bwMode="auto">
            <a:xfrm>
              <a:off x="295" y="2696"/>
              <a:ext cx="528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b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" hangingPunct="1">
                <a:spcBef>
                  <a:spcPct val="0"/>
                </a:spcBef>
                <a:buFontTx/>
                <a:buNone/>
              </a:pPr>
              <a:r>
                <a:rPr lang="pt-BR" altLang="pt-BR" sz="1300">
                  <a:solidFill>
                    <a:srgbClr val="800000"/>
                  </a:solidFill>
                  <a:latin typeface="Calibri" panose="020F0502020204030204" pitchFamily="34" charset="0"/>
                </a:rPr>
                <a:t>FGFR2</a:t>
              </a:r>
            </a:p>
          </p:txBody>
        </p:sp>
        <p:sp>
          <p:nvSpPr>
            <p:cNvPr id="18498" name="Rectangle 80"/>
            <p:cNvSpPr>
              <a:spLocks noChangeArrowheads="1"/>
            </p:cNvSpPr>
            <p:nvPr/>
          </p:nvSpPr>
          <p:spPr bwMode="auto">
            <a:xfrm>
              <a:off x="748" y="2685"/>
              <a:ext cx="2249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b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" hangingPunct="1">
                <a:spcBef>
                  <a:spcPct val="0"/>
                </a:spcBef>
                <a:buFontTx/>
                <a:buNone/>
              </a:pPr>
              <a:r>
                <a:rPr lang="en-US" altLang="pt-BR" sz="1300">
                  <a:solidFill>
                    <a:srgbClr val="000000"/>
                  </a:solidFill>
                  <a:latin typeface="Calibri" panose="020F0502020204030204" pitchFamily="34" charset="0"/>
                </a:rPr>
                <a:t>fibroblast growth factor receptor 2</a:t>
              </a:r>
            </a:p>
          </p:txBody>
        </p:sp>
        <p:sp>
          <p:nvSpPr>
            <p:cNvPr id="18499" name="Rectangle 82"/>
            <p:cNvSpPr>
              <a:spLocks noChangeArrowheads="1"/>
            </p:cNvSpPr>
            <p:nvPr/>
          </p:nvSpPr>
          <p:spPr bwMode="auto">
            <a:xfrm>
              <a:off x="-68" y="2800"/>
              <a:ext cx="554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b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fontAlgn="b" hangingPunct="1">
                <a:spcBef>
                  <a:spcPct val="0"/>
                </a:spcBef>
                <a:buFontTx/>
                <a:buNone/>
              </a:pPr>
              <a:r>
                <a:rPr lang="pt-BR" altLang="pt-BR" sz="1300">
                  <a:solidFill>
                    <a:srgbClr val="000000"/>
                  </a:solidFill>
                  <a:latin typeface="Calibri" panose="020F0502020204030204" pitchFamily="34" charset="0"/>
                </a:rPr>
                <a:t>19</a:t>
              </a:r>
            </a:p>
          </p:txBody>
        </p:sp>
        <p:sp>
          <p:nvSpPr>
            <p:cNvPr id="18500" name="Rectangle 83"/>
            <p:cNvSpPr>
              <a:spLocks noChangeArrowheads="1"/>
            </p:cNvSpPr>
            <p:nvPr/>
          </p:nvSpPr>
          <p:spPr bwMode="auto">
            <a:xfrm>
              <a:off x="295" y="2811"/>
              <a:ext cx="528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b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" hangingPunct="1">
                <a:spcBef>
                  <a:spcPct val="0"/>
                </a:spcBef>
                <a:buFontTx/>
                <a:buNone/>
              </a:pPr>
              <a:r>
                <a:rPr lang="pt-BR" altLang="pt-BR" sz="1300">
                  <a:solidFill>
                    <a:srgbClr val="800000"/>
                  </a:solidFill>
                  <a:latin typeface="Calibri" panose="020F0502020204030204" pitchFamily="34" charset="0"/>
                </a:rPr>
                <a:t>HDGFRP3</a:t>
              </a:r>
            </a:p>
          </p:txBody>
        </p:sp>
        <p:sp>
          <p:nvSpPr>
            <p:cNvPr id="18501" name="Rectangle 84"/>
            <p:cNvSpPr>
              <a:spLocks noChangeArrowheads="1"/>
            </p:cNvSpPr>
            <p:nvPr/>
          </p:nvSpPr>
          <p:spPr bwMode="auto">
            <a:xfrm>
              <a:off x="748" y="2800"/>
              <a:ext cx="2249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b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" hangingPunct="1">
                <a:spcBef>
                  <a:spcPct val="0"/>
                </a:spcBef>
                <a:buFontTx/>
                <a:buNone/>
              </a:pPr>
              <a:r>
                <a:rPr lang="en-US" altLang="pt-BR" sz="1300">
                  <a:solidFill>
                    <a:srgbClr val="000000"/>
                  </a:solidFill>
                  <a:latin typeface="Calibri" panose="020F0502020204030204" pitchFamily="34" charset="0"/>
                </a:rPr>
                <a:t>hepatoma-derived growth factor, related protein 3</a:t>
              </a:r>
            </a:p>
          </p:txBody>
        </p:sp>
        <p:sp>
          <p:nvSpPr>
            <p:cNvPr id="18502" name="Rectangle 86"/>
            <p:cNvSpPr>
              <a:spLocks noChangeArrowheads="1"/>
            </p:cNvSpPr>
            <p:nvPr/>
          </p:nvSpPr>
          <p:spPr bwMode="auto">
            <a:xfrm>
              <a:off x="-68" y="2907"/>
              <a:ext cx="554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b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fontAlgn="b" hangingPunct="1">
                <a:spcBef>
                  <a:spcPct val="0"/>
                </a:spcBef>
                <a:buFontTx/>
                <a:buNone/>
              </a:pPr>
              <a:r>
                <a:rPr lang="pt-BR" altLang="pt-BR" sz="1300">
                  <a:solidFill>
                    <a:srgbClr val="000000"/>
                  </a:solidFill>
                  <a:latin typeface="Calibri" panose="020F0502020204030204" pitchFamily="34" charset="0"/>
                </a:rPr>
                <a:t>20</a:t>
              </a:r>
            </a:p>
          </p:txBody>
        </p:sp>
        <p:sp>
          <p:nvSpPr>
            <p:cNvPr id="18503" name="Rectangle 87"/>
            <p:cNvSpPr>
              <a:spLocks noChangeArrowheads="1"/>
            </p:cNvSpPr>
            <p:nvPr/>
          </p:nvSpPr>
          <p:spPr bwMode="auto">
            <a:xfrm>
              <a:off x="295" y="2918"/>
              <a:ext cx="528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b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" hangingPunct="1">
                <a:spcBef>
                  <a:spcPct val="0"/>
                </a:spcBef>
                <a:buFontTx/>
                <a:buNone/>
              </a:pPr>
              <a:r>
                <a:rPr lang="pt-BR" altLang="pt-BR" sz="1300">
                  <a:solidFill>
                    <a:srgbClr val="800000"/>
                  </a:solidFill>
                  <a:latin typeface="Calibri" panose="020F0502020204030204" pitchFamily="34" charset="0"/>
                </a:rPr>
                <a:t>VEGFA</a:t>
              </a:r>
            </a:p>
          </p:txBody>
        </p:sp>
        <p:sp>
          <p:nvSpPr>
            <p:cNvPr id="18504" name="Rectangle 88"/>
            <p:cNvSpPr>
              <a:spLocks noChangeArrowheads="1"/>
            </p:cNvSpPr>
            <p:nvPr/>
          </p:nvSpPr>
          <p:spPr bwMode="auto">
            <a:xfrm>
              <a:off x="748" y="2907"/>
              <a:ext cx="2249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b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" hangingPunct="1">
                <a:spcBef>
                  <a:spcPct val="0"/>
                </a:spcBef>
                <a:buFontTx/>
                <a:buNone/>
              </a:pPr>
              <a:r>
                <a:rPr lang="en-US" altLang="pt-BR" sz="1300">
                  <a:solidFill>
                    <a:srgbClr val="000000"/>
                  </a:solidFill>
                  <a:latin typeface="Calibri" panose="020F0502020204030204" pitchFamily="34" charset="0"/>
                </a:rPr>
                <a:t>vascular endothelial growth factor A</a:t>
              </a:r>
            </a:p>
          </p:txBody>
        </p:sp>
        <p:sp>
          <p:nvSpPr>
            <p:cNvPr id="18505" name="Rectangle 90"/>
            <p:cNvSpPr>
              <a:spLocks noChangeArrowheads="1"/>
            </p:cNvSpPr>
            <p:nvPr/>
          </p:nvSpPr>
          <p:spPr bwMode="auto">
            <a:xfrm>
              <a:off x="-68" y="2950"/>
              <a:ext cx="554" cy="1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b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fontAlgn="b" hangingPunct="1">
                <a:spcBef>
                  <a:spcPct val="0"/>
                </a:spcBef>
                <a:buFontTx/>
                <a:buNone/>
              </a:pPr>
              <a:r>
                <a:rPr lang="pt-BR" altLang="pt-BR" sz="1300">
                  <a:solidFill>
                    <a:srgbClr val="000000"/>
                  </a:solidFill>
                  <a:latin typeface="Calibri" panose="020F0502020204030204" pitchFamily="34" charset="0"/>
                </a:rPr>
                <a:t>21</a:t>
              </a:r>
            </a:p>
          </p:txBody>
        </p:sp>
        <p:sp>
          <p:nvSpPr>
            <p:cNvPr id="18506" name="Rectangle 91"/>
            <p:cNvSpPr>
              <a:spLocks noChangeArrowheads="1"/>
            </p:cNvSpPr>
            <p:nvPr/>
          </p:nvSpPr>
          <p:spPr bwMode="auto">
            <a:xfrm>
              <a:off x="295" y="2961"/>
              <a:ext cx="528" cy="1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b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" hangingPunct="1">
                <a:spcBef>
                  <a:spcPct val="0"/>
                </a:spcBef>
                <a:buFontTx/>
                <a:buNone/>
              </a:pPr>
              <a:r>
                <a:rPr lang="pt-BR" altLang="pt-BR" sz="1300">
                  <a:solidFill>
                    <a:srgbClr val="800000"/>
                  </a:solidFill>
                  <a:latin typeface="Calibri" panose="020F0502020204030204" pitchFamily="34" charset="0"/>
                </a:rPr>
                <a:t>USMG5</a:t>
              </a:r>
            </a:p>
          </p:txBody>
        </p:sp>
        <p:sp>
          <p:nvSpPr>
            <p:cNvPr id="18507" name="Rectangle 92"/>
            <p:cNvSpPr>
              <a:spLocks noChangeArrowheads="1"/>
            </p:cNvSpPr>
            <p:nvPr/>
          </p:nvSpPr>
          <p:spPr bwMode="auto">
            <a:xfrm>
              <a:off x="773" y="2945"/>
              <a:ext cx="2567" cy="1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b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" hangingPunct="1">
                <a:spcBef>
                  <a:spcPct val="0"/>
                </a:spcBef>
                <a:buFontTx/>
                <a:buNone/>
              </a:pPr>
              <a:r>
                <a:rPr lang="en-US" altLang="pt-BR" sz="1300">
                  <a:solidFill>
                    <a:srgbClr val="000000"/>
                  </a:solidFill>
                  <a:latin typeface="Calibri" panose="020F0502020204030204" pitchFamily="34" charset="0"/>
                </a:rPr>
                <a:t>up-regul during skeletal muscle growth 5 homolog</a:t>
              </a:r>
            </a:p>
          </p:txBody>
        </p:sp>
        <p:sp>
          <p:nvSpPr>
            <p:cNvPr id="18508" name="Rectangle 94"/>
            <p:cNvSpPr>
              <a:spLocks noChangeArrowheads="1"/>
            </p:cNvSpPr>
            <p:nvPr/>
          </p:nvSpPr>
          <p:spPr bwMode="auto">
            <a:xfrm>
              <a:off x="-68" y="3115"/>
              <a:ext cx="554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b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fontAlgn="b" hangingPunct="1">
                <a:spcBef>
                  <a:spcPct val="0"/>
                </a:spcBef>
                <a:buFontTx/>
                <a:buNone/>
              </a:pPr>
              <a:r>
                <a:rPr lang="pt-BR" altLang="pt-BR" sz="1300">
                  <a:solidFill>
                    <a:srgbClr val="000000"/>
                  </a:solidFill>
                  <a:latin typeface="Calibri" panose="020F0502020204030204" pitchFamily="34" charset="0"/>
                </a:rPr>
                <a:t>22</a:t>
              </a:r>
            </a:p>
          </p:txBody>
        </p:sp>
        <p:sp>
          <p:nvSpPr>
            <p:cNvPr id="18509" name="Rectangle 95"/>
            <p:cNvSpPr>
              <a:spLocks noChangeArrowheads="1"/>
            </p:cNvSpPr>
            <p:nvPr/>
          </p:nvSpPr>
          <p:spPr bwMode="auto">
            <a:xfrm>
              <a:off x="295" y="3126"/>
              <a:ext cx="528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b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" hangingPunct="1">
                <a:spcBef>
                  <a:spcPct val="0"/>
                </a:spcBef>
                <a:buFontTx/>
                <a:buNone/>
              </a:pPr>
              <a:r>
                <a:rPr lang="pt-BR" altLang="pt-BR" sz="1300">
                  <a:solidFill>
                    <a:srgbClr val="800000"/>
                  </a:solidFill>
                  <a:latin typeface="Calibri" panose="020F0502020204030204" pitchFamily="34" charset="0"/>
                </a:rPr>
                <a:t>TGFA</a:t>
              </a:r>
            </a:p>
          </p:txBody>
        </p:sp>
        <p:sp>
          <p:nvSpPr>
            <p:cNvPr id="18510" name="Rectangle 96"/>
            <p:cNvSpPr>
              <a:spLocks noChangeArrowheads="1"/>
            </p:cNvSpPr>
            <p:nvPr/>
          </p:nvSpPr>
          <p:spPr bwMode="auto">
            <a:xfrm>
              <a:off x="748" y="3115"/>
              <a:ext cx="2249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b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" hangingPunct="1">
                <a:spcBef>
                  <a:spcPct val="0"/>
                </a:spcBef>
                <a:buFontTx/>
                <a:buNone/>
              </a:pPr>
              <a:r>
                <a:rPr lang="pt-BR" altLang="pt-BR" sz="1300">
                  <a:solidFill>
                    <a:srgbClr val="000000"/>
                  </a:solidFill>
                  <a:latin typeface="Calibri" panose="020F0502020204030204" pitchFamily="34" charset="0"/>
                </a:rPr>
                <a:t>transforming growth factor, alpha</a:t>
              </a:r>
            </a:p>
          </p:txBody>
        </p:sp>
        <p:sp>
          <p:nvSpPr>
            <p:cNvPr id="18511" name="Rectangle 98"/>
            <p:cNvSpPr>
              <a:spLocks noChangeArrowheads="1"/>
            </p:cNvSpPr>
            <p:nvPr/>
          </p:nvSpPr>
          <p:spPr bwMode="auto">
            <a:xfrm>
              <a:off x="-68" y="3207"/>
              <a:ext cx="554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b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fontAlgn="b" hangingPunct="1">
                <a:spcBef>
                  <a:spcPct val="0"/>
                </a:spcBef>
                <a:buFontTx/>
                <a:buNone/>
              </a:pPr>
              <a:r>
                <a:rPr lang="pt-BR" altLang="pt-BR" sz="1300">
                  <a:solidFill>
                    <a:srgbClr val="000000"/>
                  </a:solidFill>
                  <a:latin typeface="Calibri" panose="020F0502020204030204" pitchFamily="34" charset="0"/>
                </a:rPr>
                <a:t>23</a:t>
              </a:r>
            </a:p>
          </p:txBody>
        </p:sp>
        <p:sp>
          <p:nvSpPr>
            <p:cNvPr id="18512" name="Rectangle 99"/>
            <p:cNvSpPr>
              <a:spLocks noChangeArrowheads="1"/>
            </p:cNvSpPr>
            <p:nvPr/>
          </p:nvSpPr>
          <p:spPr bwMode="auto">
            <a:xfrm>
              <a:off x="295" y="3218"/>
              <a:ext cx="528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b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" hangingPunct="1">
                <a:spcBef>
                  <a:spcPct val="0"/>
                </a:spcBef>
                <a:buFontTx/>
                <a:buNone/>
              </a:pPr>
              <a:r>
                <a:rPr lang="pt-BR" altLang="pt-BR" sz="1300">
                  <a:solidFill>
                    <a:srgbClr val="800000"/>
                  </a:solidFill>
                  <a:latin typeface="Calibri" panose="020F0502020204030204" pitchFamily="34" charset="0"/>
                </a:rPr>
                <a:t>GAS8</a:t>
              </a:r>
            </a:p>
          </p:txBody>
        </p:sp>
        <p:sp>
          <p:nvSpPr>
            <p:cNvPr id="18513" name="Rectangle 100"/>
            <p:cNvSpPr>
              <a:spLocks noChangeArrowheads="1"/>
            </p:cNvSpPr>
            <p:nvPr/>
          </p:nvSpPr>
          <p:spPr bwMode="auto">
            <a:xfrm>
              <a:off x="748" y="3207"/>
              <a:ext cx="2249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b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" hangingPunct="1">
                <a:spcBef>
                  <a:spcPct val="0"/>
                </a:spcBef>
                <a:buFontTx/>
                <a:buNone/>
              </a:pPr>
              <a:r>
                <a:rPr lang="pt-BR" altLang="pt-BR" sz="1300">
                  <a:solidFill>
                    <a:srgbClr val="000000"/>
                  </a:solidFill>
                  <a:latin typeface="Calibri" panose="020F0502020204030204" pitchFamily="34" charset="0"/>
                </a:rPr>
                <a:t>growth arrest-specific 8</a:t>
              </a:r>
            </a:p>
          </p:txBody>
        </p:sp>
        <p:sp>
          <p:nvSpPr>
            <p:cNvPr id="18514" name="Rectangle 102"/>
            <p:cNvSpPr>
              <a:spLocks noChangeArrowheads="1"/>
            </p:cNvSpPr>
            <p:nvPr/>
          </p:nvSpPr>
          <p:spPr bwMode="auto">
            <a:xfrm>
              <a:off x="-68" y="3322"/>
              <a:ext cx="554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b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fontAlgn="b" hangingPunct="1">
                <a:spcBef>
                  <a:spcPct val="0"/>
                </a:spcBef>
                <a:buFontTx/>
                <a:buNone/>
              </a:pPr>
              <a:r>
                <a:rPr lang="pt-BR" altLang="pt-BR" sz="1300">
                  <a:solidFill>
                    <a:srgbClr val="000000"/>
                  </a:solidFill>
                  <a:latin typeface="Calibri" panose="020F0502020204030204" pitchFamily="34" charset="0"/>
                </a:rPr>
                <a:t>24</a:t>
              </a:r>
            </a:p>
          </p:txBody>
        </p:sp>
        <p:sp>
          <p:nvSpPr>
            <p:cNvPr id="18515" name="Rectangle 103"/>
            <p:cNvSpPr>
              <a:spLocks noChangeArrowheads="1"/>
            </p:cNvSpPr>
            <p:nvPr/>
          </p:nvSpPr>
          <p:spPr bwMode="auto">
            <a:xfrm>
              <a:off x="295" y="3333"/>
              <a:ext cx="528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b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" hangingPunct="1">
                <a:spcBef>
                  <a:spcPct val="0"/>
                </a:spcBef>
                <a:buFontTx/>
                <a:buNone/>
              </a:pPr>
              <a:r>
                <a:rPr lang="pt-BR" altLang="pt-BR" sz="1300">
                  <a:solidFill>
                    <a:srgbClr val="800000"/>
                  </a:solidFill>
                  <a:latin typeface="Calibri" panose="020F0502020204030204" pitchFamily="34" charset="0"/>
                </a:rPr>
                <a:t>PDGFA</a:t>
              </a:r>
            </a:p>
          </p:txBody>
        </p:sp>
        <p:sp>
          <p:nvSpPr>
            <p:cNvPr id="18516" name="Rectangle 104"/>
            <p:cNvSpPr>
              <a:spLocks noChangeArrowheads="1"/>
            </p:cNvSpPr>
            <p:nvPr/>
          </p:nvSpPr>
          <p:spPr bwMode="auto">
            <a:xfrm>
              <a:off x="748" y="3322"/>
              <a:ext cx="2249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b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" hangingPunct="1">
                <a:spcBef>
                  <a:spcPct val="0"/>
                </a:spcBef>
                <a:buFontTx/>
                <a:buNone/>
              </a:pPr>
              <a:r>
                <a:rPr lang="en-US" altLang="pt-BR" sz="1300">
                  <a:solidFill>
                    <a:srgbClr val="000000"/>
                  </a:solidFill>
                  <a:latin typeface="Calibri" panose="020F0502020204030204" pitchFamily="34" charset="0"/>
                </a:rPr>
                <a:t>platelet-derived growth factor alpha polypeptide</a:t>
              </a:r>
            </a:p>
          </p:txBody>
        </p:sp>
        <p:sp>
          <p:nvSpPr>
            <p:cNvPr id="18517" name="Rectangle 106"/>
            <p:cNvSpPr>
              <a:spLocks noChangeArrowheads="1"/>
            </p:cNvSpPr>
            <p:nvPr/>
          </p:nvSpPr>
          <p:spPr bwMode="auto">
            <a:xfrm>
              <a:off x="-68" y="3437"/>
              <a:ext cx="554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b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fontAlgn="b" hangingPunct="1">
                <a:spcBef>
                  <a:spcPct val="0"/>
                </a:spcBef>
                <a:buFontTx/>
                <a:buNone/>
              </a:pPr>
              <a:r>
                <a:rPr lang="pt-BR" altLang="pt-BR" sz="1300">
                  <a:solidFill>
                    <a:srgbClr val="000000"/>
                  </a:solidFill>
                  <a:latin typeface="Calibri" panose="020F0502020204030204" pitchFamily="34" charset="0"/>
                </a:rPr>
                <a:t>25</a:t>
              </a:r>
            </a:p>
          </p:txBody>
        </p:sp>
        <p:sp>
          <p:nvSpPr>
            <p:cNvPr id="18518" name="Rectangle 107"/>
            <p:cNvSpPr>
              <a:spLocks noChangeArrowheads="1"/>
            </p:cNvSpPr>
            <p:nvPr/>
          </p:nvSpPr>
          <p:spPr bwMode="auto">
            <a:xfrm>
              <a:off x="295" y="3448"/>
              <a:ext cx="528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b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" hangingPunct="1">
                <a:spcBef>
                  <a:spcPct val="0"/>
                </a:spcBef>
                <a:buFontTx/>
                <a:buNone/>
              </a:pPr>
              <a:r>
                <a:rPr lang="pt-BR" altLang="pt-BR" sz="1300">
                  <a:solidFill>
                    <a:srgbClr val="800000"/>
                  </a:solidFill>
                  <a:latin typeface="Calibri" panose="020F0502020204030204" pitchFamily="34" charset="0"/>
                </a:rPr>
                <a:t>NTRK3</a:t>
              </a:r>
            </a:p>
          </p:txBody>
        </p:sp>
        <p:sp>
          <p:nvSpPr>
            <p:cNvPr id="18519" name="Rectangle 108"/>
            <p:cNvSpPr>
              <a:spLocks noChangeArrowheads="1"/>
            </p:cNvSpPr>
            <p:nvPr/>
          </p:nvSpPr>
          <p:spPr bwMode="auto">
            <a:xfrm>
              <a:off x="748" y="3437"/>
              <a:ext cx="2249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b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" hangingPunct="1">
                <a:spcBef>
                  <a:spcPct val="0"/>
                </a:spcBef>
                <a:buFontTx/>
                <a:buNone/>
              </a:pPr>
              <a:r>
                <a:rPr lang="en-US" altLang="pt-BR" sz="1300">
                  <a:solidFill>
                    <a:srgbClr val="000000"/>
                  </a:solidFill>
                  <a:latin typeface="Calibri" panose="020F0502020204030204" pitchFamily="34" charset="0"/>
                </a:rPr>
                <a:t>neurotrophic tyrosine kinase, receptor, type 3</a:t>
              </a:r>
            </a:p>
          </p:txBody>
        </p:sp>
        <p:sp>
          <p:nvSpPr>
            <p:cNvPr id="18520" name="Rectangle 110"/>
            <p:cNvSpPr>
              <a:spLocks noChangeArrowheads="1"/>
            </p:cNvSpPr>
            <p:nvPr/>
          </p:nvSpPr>
          <p:spPr bwMode="auto">
            <a:xfrm>
              <a:off x="-68" y="3552"/>
              <a:ext cx="554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b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fontAlgn="b" hangingPunct="1">
                <a:spcBef>
                  <a:spcPct val="0"/>
                </a:spcBef>
                <a:buFontTx/>
                <a:buNone/>
              </a:pPr>
              <a:r>
                <a:rPr lang="pt-BR" altLang="pt-BR" sz="1300">
                  <a:solidFill>
                    <a:srgbClr val="000000"/>
                  </a:solidFill>
                  <a:latin typeface="Calibri" panose="020F0502020204030204" pitchFamily="34" charset="0"/>
                </a:rPr>
                <a:t>26</a:t>
              </a:r>
            </a:p>
          </p:txBody>
        </p:sp>
        <p:sp>
          <p:nvSpPr>
            <p:cNvPr id="18521" name="Rectangle 111"/>
            <p:cNvSpPr>
              <a:spLocks noChangeArrowheads="1"/>
            </p:cNvSpPr>
            <p:nvPr/>
          </p:nvSpPr>
          <p:spPr bwMode="auto">
            <a:xfrm>
              <a:off x="295" y="3563"/>
              <a:ext cx="528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b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" hangingPunct="1">
                <a:spcBef>
                  <a:spcPct val="0"/>
                </a:spcBef>
                <a:buFontTx/>
                <a:buNone/>
              </a:pPr>
              <a:r>
                <a:rPr lang="pt-BR" altLang="pt-BR" sz="1300">
                  <a:solidFill>
                    <a:srgbClr val="800000"/>
                  </a:solidFill>
                  <a:latin typeface="Calibri" panose="020F0502020204030204" pitchFamily="34" charset="0"/>
                </a:rPr>
                <a:t>FGF12</a:t>
              </a:r>
            </a:p>
          </p:txBody>
        </p:sp>
        <p:sp>
          <p:nvSpPr>
            <p:cNvPr id="18522" name="Rectangle 112"/>
            <p:cNvSpPr>
              <a:spLocks noChangeArrowheads="1"/>
            </p:cNvSpPr>
            <p:nvPr/>
          </p:nvSpPr>
          <p:spPr bwMode="auto">
            <a:xfrm>
              <a:off x="748" y="3552"/>
              <a:ext cx="2249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b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" hangingPunct="1">
                <a:spcBef>
                  <a:spcPct val="0"/>
                </a:spcBef>
                <a:buFontTx/>
                <a:buNone/>
              </a:pPr>
              <a:r>
                <a:rPr lang="pt-BR" altLang="pt-BR" sz="1300">
                  <a:solidFill>
                    <a:srgbClr val="000000"/>
                  </a:solidFill>
                  <a:latin typeface="Calibri" panose="020F0502020204030204" pitchFamily="34" charset="0"/>
                </a:rPr>
                <a:t>fibroblast growth factor 12</a:t>
              </a:r>
            </a:p>
          </p:txBody>
        </p:sp>
        <p:sp>
          <p:nvSpPr>
            <p:cNvPr id="18523" name="Rectangle 114"/>
            <p:cNvSpPr>
              <a:spLocks noChangeArrowheads="1"/>
            </p:cNvSpPr>
            <p:nvPr/>
          </p:nvSpPr>
          <p:spPr bwMode="auto">
            <a:xfrm>
              <a:off x="-68" y="3667"/>
              <a:ext cx="554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b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fontAlgn="b" hangingPunct="1">
                <a:spcBef>
                  <a:spcPct val="0"/>
                </a:spcBef>
                <a:buFontTx/>
                <a:buNone/>
              </a:pPr>
              <a:r>
                <a:rPr lang="pt-BR" altLang="pt-BR" sz="1300">
                  <a:solidFill>
                    <a:srgbClr val="000000"/>
                  </a:solidFill>
                  <a:latin typeface="Calibri" panose="020F0502020204030204" pitchFamily="34" charset="0"/>
                </a:rPr>
                <a:t>27</a:t>
              </a:r>
            </a:p>
          </p:txBody>
        </p:sp>
        <p:sp>
          <p:nvSpPr>
            <p:cNvPr id="18524" name="Rectangle 115"/>
            <p:cNvSpPr>
              <a:spLocks noChangeArrowheads="1"/>
            </p:cNvSpPr>
            <p:nvPr/>
          </p:nvSpPr>
          <p:spPr bwMode="auto">
            <a:xfrm>
              <a:off x="295" y="3678"/>
              <a:ext cx="528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b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" hangingPunct="1">
                <a:spcBef>
                  <a:spcPct val="0"/>
                </a:spcBef>
                <a:buFontTx/>
                <a:buNone/>
              </a:pPr>
              <a:r>
                <a:rPr lang="pt-BR" altLang="pt-BR" sz="1300">
                  <a:solidFill>
                    <a:srgbClr val="800000"/>
                  </a:solidFill>
                  <a:latin typeface="Calibri" panose="020F0502020204030204" pitchFamily="34" charset="0"/>
                </a:rPr>
                <a:t>GREB1</a:t>
              </a:r>
            </a:p>
          </p:txBody>
        </p:sp>
        <p:sp>
          <p:nvSpPr>
            <p:cNvPr id="18525" name="Rectangle 116"/>
            <p:cNvSpPr>
              <a:spLocks noChangeArrowheads="1"/>
            </p:cNvSpPr>
            <p:nvPr/>
          </p:nvSpPr>
          <p:spPr bwMode="auto">
            <a:xfrm>
              <a:off x="748" y="3667"/>
              <a:ext cx="2249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b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" hangingPunct="1">
                <a:spcBef>
                  <a:spcPct val="0"/>
                </a:spcBef>
                <a:buFontTx/>
                <a:buNone/>
              </a:pPr>
              <a:r>
                <a:rPr lang="en-US" altLang="pt-BR" sz="1300">
                  <a:solidFill>
                    <a:srgbClr val="000000"/>
                  </a:solidFill>
                  <a:latin typeface="Calibri" panose="020F0502020204030204" pitchFamily="34" charset="0"/>
                </a:rPr>
                <a:t>growth regulation by estrogen in breast cancer 1</a:t>
              </a:r>
            </a:p>
          </p:txBody>
        </p:sp>
        <p:sp>
          <p:nvSpPr>
            <p:cNvPr id="18526" name="Rectangle 118"/>
            <p:cNvSpPr>
              <a:spLocks noChangeArrowheads="1"/>
            </p:cNvSpPr>
            <p:nvPr/>
          </p:nvSpPr>
          <p:spPr bwMode="auto">
            <a:xfrm>
              <a:off x="-68" y="3782"/>
              <a:ext cx="554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b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fontAlgn="b" hangingPunct="1">
                <a:spcBef>
                  <a:spcPct val="0"/>
                </a:spcBef>
                <a:buFontTx/>
                <a:buNone/>
              </a:pPr>
              <a:r>
                <a:rPr lang="pt-BR" altLang="pt-BR" sz="1300">
                  <a:solidFill>
                    <a:srgbClr val="000000"/>
                  </a:solidFill>
                  <a:latin typeface="Calibri" panose="020F0502020204030204" pitchFamily="34" charset="0"/>
                </a:rPr>
                <a:t>28</a:t>
              </a:r>
            </a:p>
          </p:txBody>
        </p:sp>
        <p:sp>
          <p:nvSpPr>
            <p:cNvPr id="18527" name="Rectangle 119"/>
            <p:cNvSpPr>
              <a:spLocks noChangeArrowheads="1"/>
            </p:cNvSpPr>
            <p:nvPr/>
          </p:nvSpPr>
          <p:spPr bwMode="auto">
            <a:xfrm>
              <a:off x="295" y="3793"/>
              <a:ext cx="528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b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" hangingPunct="1">
                <a:spcBef>
                  <a:spcPct val="0"/>
                </a:spcBef>
                <a:buFontTx/>
                <a:buNone/>
              </a:pPr>
              <a:r>
                <a:rPr lang="pt-BR" altLang="pt-BR" sz="1300">
                  <a:solidFill>
                    <a:srgbClr val="800000"/>
                  </a:solidFill>
                  <a:latin typeface="Calibri" panose="020F0502020204030204" pitchFamily="34" charset="0"/>
                </a:rPr>
                <a:t>GDF1</a:t>
              </a:r>
            </a:p>
          </p:txBody>
        </p:sp>
        <p:sp>
          <p:nvSpPr>
            <p:cNvPr id="18528" name="Rectangle 120"/>
            <p:cNvSpPr>
              <a:spLocks noChangeArrowheads="1"/>
            </p:cNvSpPr>
            <p:nvPr/>
          </p:nvSpPr>
          <p:spPr bwMode="auto">
            <a:xfrm>
              <a:off x="748" y="3782"/>
              <a:ext cx="2249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b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" hangingPunct="1">
                <a:spcBef>
                  <a:spcPct val="0"/>
                </a:spcBef>
                <a:buFontTx/>
                <a:buNone/>
              </a:pPr>
              <a:r>
                <a:rPr lang="pt-BR" altLang="pt-BR" sz="1300">
                  <a:solidFill>
                    <a:srgbClr val="000000"/>
                  </a:solidFill>
                  <a:latin typeface="Calibri" panose="020F0502020204030204" pitchFamily="34" charset="0"/>
                </a:rPr>
                <a:t>growth differentiation factor 1</a:t>
              </a:r>
            </a:p>
          </p:txBody>
        </p:sp>
        <p:sp>
          <p:nvSpPr>
            <p:cNvPr id="18529" name="Rectangle 9"/>
            <p:cNvSpPr>
              <a:spLocks noChangeArrowheads="1"/>
            </p:cNvSpPr>
            <p:nvPr/>
          </p:nvSpPr>
          <p:spPr bwMode="auto">
            <a:xfrm>
              <a:off x="2578" y="519"/>
              <a:ext cx="892" cy="200"/>
            </a:xfrm>
            <a:prstGeom prst="rect">
              <a:avLst/>
            </a:prstGeom>
            <a:solidFill>
              <a:srgbClr val="D8D8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fontAlgn="ctr" hangingPunct="1">
                <a:spcBef>
                  <a:spcPct val="0"/>
                </a:spcBef>
                <a:buFontTx/>
                <a:buNone/>
              </a:pPr>
              <a:r>
                <a:rPr lang="pt-BR" altLang="pt-BR" sz="1300">
                  <a:solidFill>
                    <a:srgbClr val="000000"/>
                  </a:solidFill>
                  <a:latin typeface="Calibri" panose="020F0502020204030204" pitchFamily="34" charset="0"/>
                </a:rPr>
                <a:t>Fold   Change</a:t>
              </a:r>
            </a:p>
          </p:txBody>
        </p:sp>
        <p:sp>
          <p:nvSpPr>
            <p:cNvPr id="18530" name="Rectangle 13"/>
            <p:cNvSpPr>
              <a:spLocks noChangeArrowheads="1"/>
            </p:cNvSpPr>
            <p:nvPr/>
          </p:nvSpPr>
          <p:spPr bwMode="auto">
            <a:xfrm>
              <a:off x="2216" y="735"/>
              <a:ext cx="1749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b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fontAlgn="b" hangingPunct="1">
                <a:spcBef>
                  <a:spcPct val="0"/>
                </a:spcBef>
                <a:buFontTx/>
                <a:buNone/>
              </a:pPr>
              <a:r>
                <a:rPr lang="pt-BR" altLang="pt-BR" sz="1300">
                  <a:solidFill>
                    <a:srgbClr val="000000"/>
                  </a:solidFill>
                  <a:latin typeface="Calibri" panose="020F0502020204030204" pitchFamily="34" charset="0"/>
                </a:rPr>
                <a:t>-16,79</a:t>
              </a:r>
            </a:p>
          </p:txBody>
        </p:sp>
        <p:sp>
          <p:nvSpPr>
            <p:cNvPr id="18531" name="Rectangle 17"/>
            <p:cNvSpPr>
              <a:spLocks noChangeArrowheads="1"/>
            </p:cNvSpPr>
            <p:nvPr/>
          </p:nvSpPr>
          <p:spPr bwMode="auto">
            <a:xfrm>
              <a:off x="2226" y="709"/>
              <a:ext cx="1749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b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fontAlgn="b" hangingPunct="1">
                <a:spcBef>
                  <a:spcPct val="0"/>
                </a:spcBef>
                <a:buFontTx/>
                <a:buNone/>
              </a:pPr>
              <a:r>
                <a:rPr lang="pt-BR" altLang="pt-BR" sz="1300">
                  <a:solidFill>
                    <a:srgbClr val="000000"/>
                  </a:solidFill>
                  <a:latin typeface="Calibri" panose="020F0502020204030204" pitchFamily="34" charset="0"/>
                </a:rPr>
                <a:t>-14,77</a:t>
              </a:r>
            </a:p>
          </p:txBody>
        </p:sp>
        <p:sp>
          <p:nvSpPr>
            <p:cNvPr id="18532" name="Rectangle 21"/>
            <p:cNvSpPr>
              <a:spLocks noChangeArrowheads="1"/>
            </p:cNvSpPr>
            <p:nvPr/>
          </p:nvSpPr>
          <p:spPr bwMode="auto">
            <a:xfrm>
              <a:off x="2200" y="960"/>
              <a:ext cx="1749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b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fontAlgn="b" hangingPunct="1">
                <a:spcBef>
                  <a:spcPct val="0"/>
                </a:spcBef>
                <a:buFontTx/>
                <a:buNone/>
              </a:pPr>
              <a:r>
                <a:rPr lang="pt-BR" altLang="pt-BR" sz="1300">
                  <a:solidFill>
                    <a:srgbClr val="000000"/>
                  </a:solidFill>
                  <a:latin typeface="Calibri" panose="020F0502020204030204" pitchFamily="34" charset="0"/>
                </a:rPr>
                <a:t>-12,75</a:t>
              </a:r>
            </a:p>
          </p:txBody>
        </p:sp>
        <p:sp>
          <p:nvSpPr>
            <p:cNvPr id="18533" name="Rectangle 25"/>
            <p:cNvSpPr>
              <a:spLocks noChangeArrowheads="1"/>
            </p:cNvSpPr>
            <p:nvPr/>
          </p:nvSpPr>
          <p:spPr bwMode="auto">
            <a:xfrm>
              <a:off x="2200" y="1075"/>
              <a:ext cx="1749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b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fontAlgn="b" hangingPunct="1">
                <a:spcBef>
                  <a:spcPct val="0"/>
                </a:spcBef>
                <a:buFontTx/>
                <a:buNone/>
              </a:pPr>
              <a:r>
                <a:rPr lang="pt-BR" altLang="pt-BR" sz="1300">
                  <a:solidFill>
                    <a:srgbClr val="000000"/>
                  </a:solidFill>
                  <a:latin typeface="Calibri" panose="020F0502020204030204" pitchFamily="34" charset="0"/>
                </a:rPr>
                <a:t>-7,25</a:t>
              </a:r>
            </a:p>
          </p:txBody>
        </p:sp>
        <p:sp>
          <p:nvSpPr>
            <p:cNvPr id="18534" name="Rectangle 29"/>
            <p:cNvSpPr>
              <a:spLocks noChangeArrowheads="1"/>
            </p:cNvSpPr>
            <p:nvPr/>
          </p:nvSpPr>
          <p:spPr bwMode="auto">
            <a:xfrm>
              <a:off x="2200" y="1190"/>
              <a:ext cx="1749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b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fontAlgn="b" hangingPunct="1">
                <a:spcBef>
                  <a:spcPct val="0"/>
                </a:spcBef>
                <a:buFontTx/>
                <a:buNone/>
              </a:pPr>
              <a:r>
                <a:rPr lang="pt-BR" altLang="pt-BR" sz="1300">
                  <a:solidFill>
                    <a:srgbClr val="000000"/>
                  </a:solidFill>
                  <a:latin typeface="Calibri" panose="020F0502020204030204" pitchFamily="34" charset="0"/>
                </a:rPr>
                <a:t>-6,84</a:t>
              </a:r>
            </a:p>
          </p:txBody>
        </p:sp>
        <p:sp>
          <p:nvSpPr>
            <p:cNvPr id="18535" name="Rectangle 33"/>
            <p:cNvSpPr>
              <a:spLocks noChangeArrowheads="1"/>
            </p:cNvSpPr>
            <p:nvPr/>
          </p:nvSpPr>
          <p:spPr bwMode="auto">
            <a:xfrm>
              <a:off x="2200" y="1305"/>
              <a:ext cx="1749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b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fontAlgn="b" hangingPunct="1">
                <a:spcBef>
                  <a:spcPct val="0"/>
                </a:spcBef>
                <a:buFontTx/>
                <a:buNone/>
              </a:pPr>
              <a:r>
                <a:rPr lang="pt-BR" altLang="pt-BR" sz="1300">
                  <a:solidFill>
                    <a:srgbClr val="000000"/>
                  </a:solidFill>
                  <a:latin typeface="Calibri" panose="020F0502020204030204" pitchFamily="34" charset="0"/>
                </a:rPr>
                <a:t>-4,99</a:t>
              </a:r>
            </a:p>
          </p:txBody>
        </p:sp>
        <p:sp>
          <p:nvSpPr>
            <p:cNvPr id="18536" name="Rectangle 37"/>
            <p:cNvSpPr>
              <a:spLocks noChangeArrowheads="1"/>
            </p:cNvSpPr>
            <p:nvPr/>
          </p:nvSpPr>
          <p:spPr bwMode="auto">
            <a:xfrm>
              <a:off x="2200" y="1420"/>
              <a:ext cx="1749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b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fontAlgn="b" hangingPunct="1">
                <a:spcBef>
                  <a:spcPct val="0"/>
                </a:spcBef>
                <a:buFontTx/>
                <a:buNone/>
              </a:pPr>
              <a:r>
                <a:rPr lang="pt-BR" altLang="pt-BR" sz="1300">
                  <a:solidFill>
                    <a:srgbClr val="000000"/>
                  </a:solidFill>
                  <a:latin typeface="Calibri" panose="020F0502020204030204" pitchFamily="34" charset="0"/>
                </a:rPr>
                <a:t>-4,53</a:t>
              </a:r>
            </a:p>
          </p:txBody>
        </p:sp>
        <p:sp>
          <p:nvSpPr>
            <p:cNvPr id="18537" name="Rectangle 41"/>
            <p:cNvSpPr>
              <a:spLocks noChangeArrowheads="1"/>
            </p:cNvSpPr>
            <p:nvPr/>
          </p:nvSpPr>
          <p:spPr bwMode="auto">
            <a:xfrm>
              <a:off x="2200" y="1535"/>
              <a:ext cx="1749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b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fontAlgn="b" hangingPunct="1">
                <a:spcBef>
                  <a:spcPct val="0"/>
                </a:spcBef>
                <a:buFontTx/>
                <a:buNone/>
              </a:pPr>
              <a:r>
                <a:rPr lang="pt-BR" altLang="pt-BR" sz="1300">
                  <a:solidFill>
                    <a:srgbClr val="000000"/>
                  </a:solidFill>
                  <a:latin typeface="Calibri" panose="020F0502020204030204" pitchFamily="34" charset="0"/>
                </a:rPr>
                <a:t>-4,38</a:t>
              </a:r>
            </a:p>
          </p:txBody>
        </p:sp>
        <p:sp>
          <p:nvSpPr>
            <p:cNvPr id="18538" name="Rectangle 45"/>
            <p:cNvSpPr>
              <a:spLocks noChangeArrowheads="1"/>
            </p:cNvSpPr>
            <p:nvPr/>
          </p:nvSpPr>
          <p:spPr bwMode="auto">
            <a:xfrm>
              <a:off x="2200" y="1650"/>
              <a:ext cx="1749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b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fontAlgn="b" hangingPunct="1">
                <a:spcBef>
                  <a:spcPct val="0"/>
                </a:spcBef>
                <a:buFontTx/>
                <a:buNone/>
              </a:pPr>
              <a:r>
                <a:rPr lang="pt-BR" altLang="pt-BR" sz="1300">
                  <a:solidFill>
                    <a:srgbClr val="000000"/>
                  </a:solidFill>
                  <a:latin typeface="Calibri" panose="020F0502020204030204" pitchFamily="34" charset="0"/>
                </a:rPr>
                <a:t>-4,37</a:t>
              </a:r>
            </a:p>
          </p:txBody>
        </p:sp>
        <p:sp>
          <p:nvSpPr>
            <p:cNvPr id="18539" name="Rectangle 49"/>
            <p:cNvSpPr>
              <a:spLocks noChangeArrowheads="1"/>
            </p:cNvSpPr>
            <p:nvPr/>
          </p:nvSpPr>
          <p:spPr bwMode="auto">
            <a:xfrm>
              <a:off x="2200" y="1765"/>
              <a:ext cx="1749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b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fontAlgn="b" hangingPunct="1">
                <a:spcBef>
                  <a:spcPct val="0"/>
                </a:spcBef>
                <a:buFontTx/>
                <a:buNone/>
              </a:pPr>
              <a:r>
                <a:rPr lang="pt-BR" altLang="pt-BR" sz="1300">
                  <a:solidFill>
                    <a:srgbClr val="000000"/>
                  </a:solidFill>
                  <a:latin typeface="Calibri" panose="020F0502020204030204" pitchFamily="34" charset="0"/>
                </a:rPr>
                <a:t>-3,93</a:t>
              </a:r>
            </a:p>
          </p:txBody>
        </p:sp>
        <p:sp>
          <p:nvSpPr>
            <p:cNvPr id="18540" name="Rectangle 53"/>
            <p:cNvSpPr>
              <a:spLocks noChangeArrowheads="1"/>
            </p:cNvSpPr>
            <p:nvPr/>
          </p:nvSpPr>
          <p:spPr bwMode="auto">
            <a:xfrm>
              <a:off x="2200" y="1880"/>
              <a:ext cx="1749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b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fontAlgn="b" hangingPunct="1">
                <a:spcBef>
                  <a:spcPct val="0"/>
                </a:spcBef>
                <a:buFontTx/>
                <a:buNone/>
              </a:pPr>
              <a:r>
                <a:rPr lang="pt-BR" altLang="pt-BR" sz="1300">
                  <a:solidFill>
                    <a:srgbClr val="000000"/>
                  </a:solidFill>
                  <a:latin typeface="Calibri" panose="020F0502020204030204" pitchFamily="34" charset="0"/>
                </a:rPr>
                <a:t>-3,80</a:t>
              </a:r>
            </a:p>
          </p:txBody>
        </p:sp>
        <p:sp>
          <p:nvSpPr>
            <p:cNvPr id="18541" name="Rectangle 57"/>
            <p:cNvSpPr>
              <a:spLocks noChangeArrowheads="1"/>
            </p:cNvSpPr>
            <p:nvPr/>
          </p:nvSpPr>
          <p:spPr bwMode="auto">
            <a:xfrm>
              <a:off x="2200" y="1995"/>
              <a:ext cx="1749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b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fontAlgn="b" hangingPunct="1">
                <a:spcBef>
                  <a:spcPct val="0"/>
                </a:spcBef>
                <a:buFontTx/>
                <a:buNone/>
              </a:pPr>
              <a:r>
                <a:rPr lang="pt-BR" altLang="pt-BR" sz="1300">
                  <a:solidFill>
                    <a:srgbClr val="000000"/>
                  </a:solidFill>
                  <a:latin typeface="Calibri" panose="020F0502020204030204" pitchFamily="34" charset="0"/>
                </a:rPr>
                <a:t>-3,78</a:t>
              </a:r>
            </a:p>
          </p:txBody>
        </p:sp>
        <p:sp>
          <p:nvSpPr>
            <p:cNvPr id="18542" name="Rectangle 61"/>
            <p:cNvSpPr>
              <a:spLocks noChangeArrowheads="1"/>
            </p:cNvSpPr>
            <p:nvPr/>
          </p:nvSpPr>
          <p:spPr bwMode="auto">
            <a:xfrm>
              <a:off x="2200" y="2110"/>
              <a:ext cx="1749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b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fontAlgn="b" hangingPunct="1">
                <a:spcBef>
                  <a:spcPct val="0"/>
                </a:spcBef>
                <a:buFontTx/>
                <a:buNone/>
              </a:pPr>
              <a:r>
                <a:rPr lang="pt-BR" altLang="pt-BR" sz="1300">
                  <a:solidFill>
                    <a:srgbClr val="000000"/>
                  </a:solidFill>
                  <a:latin typeface="Calibri" panose="020F0502020204030204" pitchFamily="34" charset="0"/>
                </a:rPr>
                <a:t>-3,46</a:t>
              </a:r>
            </a:p>
          </p:txBody>
        </p:sp>
        <p:sp>
          <p:nvSpPr>
            <p:cNvPr id="18543" name="Rectangle 65"/>
            <p:cNvSpPr>
              <a:spLocks noChangeArrowheads="1"/>
            </p:cNvSpPr>
            <p:nvPr/>
          </p:nvSpPr>
          <p:spPr bwMode="auto">
            <a:xfrm>
              <a:off x="2200" y="2225"/>
              <a:ext cx="1749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b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fontAlgn="b" hangingPunct="1">
                <a:spcBef>
                  <a:spcPct val="0"/>
                </a:spcBef>
                <a:buFontTx/>
                <a:buNone/>
              </a:pPr>
              <a:r>
                <a:rPr lang="pt-BR" altLang="pt-BR" sz="1300">
                  <a:solidFill>
                    <a:srgbClr val="000000"/>
                  </a:solidFill>
                  <a:latin typeface="Calibri" panose="020F0502020204030204" pitchFamily="34" charset="0"/>
                </a:rPr>
                <a:t>-3,09</a:t>
              </a:r>
            </a:p>
          </p:txBody>
        </p:sp>
        <p:sp>
          <p:nvSpPr>
            <p:cNvPr id="18544" name="Rectangle 69"/>
            <p:cNvSpPr>
              <a:spLocks noChangeArrowheads="1"/>
            </p:cNvSpPr>
            <p:nvPr/>
          </p:nvSpPr>
          <p:spPr bwMode="auto">
            <a:xfrm>
              <a:off x="2200" y="2340"/>
              <a:ext cx="1749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b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fontAlgn="b" hangingPunct="1">
                <a:spcBef>
                  <a:spcPct val="0"/>
                </a:spcBef>
                <a:buFontTx/>
                <a:buNone/>
              </a:pPr>
              <a:r>
                <a:rPr lang="pt-BR" altLang="pt-BR" sz="1300">
                  <a:solidFill>
                    <a:srgbClr val="000000"/>
                  </a:solidFill>
                  <a:latin typeface="Calibri" panose="020F0502020204030204" pitchFamily="34" charset="0"/>
                </a:rPr>
                <a:t>-3,06</a:t>
              </a:r>
            </a:p>
          </p:txBody>
        </p:sp>
        <p:sp>
          <p:nvSpPr>
            <p:cNvPr id="18545" name="Rectangle 73"/>
            <p:cNvSpPr>
              <a:spLocks noChangeArrowheads="1"/>
            </p:cNvSpPr>
            <p:nvPr/>
          </p:nvSpPr>
          <p:spPr bwMode="auto">
            <a:xfrm>
              <a:off x="2200" y="2455"/>
              <a:ext cx="1749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b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fontAlgn="b" hangingPunct="1">
                <a:spcBef>
                  <a:spcPct val="0"/>
                </a:spcBef>
                <a:buFontTx/>
                <a:buNone/>
              </a:pPr>
              <a:r>
                <a:rPr lang="pt-BR" altLang="pt-BR" sz="1300">
                  <a:solidFill>
                    <a:srgbClr val="000000"/>
                  </a:solidFill>
                  <a:latin typeface="Calibri" panose="020F0502020204030204" pitchFamily="34" charset="0"/>
                </a:rPr>
                <a:t>-2,81</a:t>
              </a:r>
            </a:p>
          </p:txBody>
        </p:sp>
        <p:sp>
          <p:nvSpPr>
            <p:cNvPr id="18546" name="Rectangle 77"/>
            <p:cNvSpPr>
              <a:spLocks noChangeArrowheads="1"/>
            </p:cNvSpPr>
            <p:nvPr/>
          </p:nvSpPr>
          <p:spPr bwMode="auto">
            <a:xfrm>
              <a:off x="2200" y="2570"/>
              <a:ext cx="1749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b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fontAlgn="b" hangingPunct="1">
                <a:spcBef>
                  <a:spcPct val="0"/>
                </a:spcBef>
                <a:buFontTx/>
                <a:buNone/>
              </a:pPr>
              <a:r>
                <a:rPr lang="pt-BR" altLang="pt-BR" sz="1300">
                  <a:solidFill>
                    <a:srgbClr val="000000"/>
                  </a:solidFill>
                  <a:latin typeface="Calibri" panose="020F0502020204030204" pitchFamily="34" charset="0"/>
                </a:rPr>
                <a:t>-2,58</a:t>
              </a:r>
            </a:p>
          </p:txBody>
        </p:sp>
        <p:sp>
          <p:nvSpPr>
            <p:cNvPr id="18547" name="Rectangle 81"/>
            <p:cNvSpPr>
              <a:spLocks noChangeArrowheads="1"/>
            </p:cNvSpPr>
            <p:nvPr/>
          </p:nvSpPr>
          <p:spPr bwMode="auto">
            <a:xfrm>
              <a:off x="2200" y="2685"/>
              <a:ext cx="1749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b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fontAlgn="b" hangingPunct="1">
                <a:spcBef>
                  <a:spcPct val="0"/>
                </a:spcBef>
                <a:buFontTx/>
                <a:buNone/>
              </a:pPr>
              <a:r>
                <a:rPr lang="pt-BR" altLang="pt-BR" sz="1300">
                  <a:solidFill>
                    <a:srgbClr val="000000"/>
                  </a:solidFill>
                  <a:latin typeface="Calibri" panose="020F0502020204030204" pitchFamily="34" charset="0"/>
                </a:rPr>
                <a:t>-2,11</a:t>
              </a:r>
            </a:p>
          </p:txBody>
        </p:sp>
        <p:sp>
          <p:nvSpPr>
            <p:cNvPr id="18548" name="Rectangle 85"/>
            <p:cNvSpPr>
              <a:spLocks noChangeArrowheads="1"/>
            </p:cNvSpPr>
            <p:nvPr/>
          </p:nvSpPr>
          <p:spPr bwMode="auto">
            <a:xfrm>
              <a:off x="2200" y="2800"/>
              <a:ext cx="1749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b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fontAlgn="b" hangingPunct="1">
                <a:spcBef>
                  <a:spcPct val="0"/>
                </a:spcBef>
                <a:buFontTx/>
                <a:buNone/>
              </a:pPr>
              <a:r>
                <a:rPr lang="pt-BR" altLang="pt-BR" sz="1300">
                  <a:solidFill>
                    <a:srgbClr val="000000"/>
                  </a:solidFill>
                  <a:latin typeface="Calibri" panose="020F0502020204030204" pitchFamily="34" charset="0"/>
                </a:rPr>
                <a:t>-1,73</a:t>
              </a:r>
            </a:p>
          </p:txBody>
        </p:sp>
        <p:sp>
          <p:nvSpPr>
            <p:cNvPr id="18549" name="Rectangle 89"/>
            <p:cNvSpPr>
              <a:spLocks noChangeArrowheads="1"/>
            </p:cNvSpPr>
            <p:nvPr/>
          </p:nvSpPr>
          <p:spPr bwMode="auto">
            <a:xfrm>
              <a:off x="2200" y="2915"/>
              <a:ext cx="1749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b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fontAlgn="b" hangingPunct="1">
                <a:spcBef>
                  <a:spcPct val="0"/>
                </a:spcBef>
                <a:buFontTx/>
                <a:buNone/>
              </a:pPr>
              <a:r>
                <a:rPr lang="pt-BR" altLang="pt-BR" sz="1300">
                  <a:solidFill>
                    <a:srgbClr val="000000"/>
                  </a:solidFill>
                  <a:latin typeface="Calibri" panose="020F0502020204030204" pitchFamily="34" charset="0"/>
                </a:rPr>
                <a:t>-1,61</a:t>
              </a:r>
            </a:p>
          </p:txBody>
        </p:sp>
        <p:sp>
          <p:nvSpPr>
            <p:cNvPr id="18550" name="Rectangle 93"/>
            <p:cNvSpPr>
              <a:spLocks noChangeArrowheads="1"/>
            </p:cNvSpPr>
            <p:nvPr/>
          </p:nvSpPr>
          <p:spPr bwMode="auto">
            <a:xfrm>
              <a:off x="2216" y="2939"/>
              <a:ext cx="1749" cy="1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b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fontAlgn="b" hangingPunct="1">
                <a:spcBef>
                  <a:spcPct val="0"/>
                </a:spcBef>
                <a:buFontTx/>
                <a:buNone/>
              </a:pPr>
              <a:r>
                <a:rPr lang="pt-BR" altLang="pt-BR" sz="1300">
                  <a:solidFill>
                    <a:srgbClr val="000000"/>
                  </a:solidFill>
                  <a:latin typeface="Calibri" panose="020F0502020204030204" pitchFamily="34" charset="0"/>
                </a:rPr>
                <a:t>1,35</a:t>
              </a:r>
            </a:p>
          </p:txBody>
        </p:sp>
        <p:sp>
          <p:nvSpPr>
            <p:cNvPr id="18551" name="Rectangle 97"/>
            <p:cNvSpPr>
              <a:spLocks noChangeArrowheads="1"/>
            </p:cNvSpPr>
            <p:nvPr/>
          </p:nvSpPr>
          <p:spPr bwMode="auto">
            <a:xfrm>
              <a:off x="2216" y="3128"/>
              <a:ext cx="1749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b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fontAlgn="b" hangingPunct="1">
                <a:spcBef>
                  <a:spcPct val="0"/>
                </a:spcBef>
                <a:buFontTx/>
                <a:buNone/>
              </a:pPr>
              <a:r>
                <a:rPr lang="pt-BR" altLang="pt-BR" sz="1300">
                  <a:solidFill>
                    <a:srgbClr val="000000"/>
                  </a:solidFill>
                  <a:latin typeface="Calibri" panose="020F0502020204030204" pitchFamily="34" charset="0"/>
                </a:rPr>
                <a:t>2,14</a:t>
              </a:r>
            </a:p>
          </p:txBody>
        </p:sp>
        <p:sp>
          <p:nvSpPr>
            <p:cNvPr id="18552" name="Rectangle 101"/>
            <p:cNvSpPr>
              <a:spLocks noChangeArrowheads="1"/>
            </p:cNvSpPr>
            <p:nvPr/>
          </p:nvSpPr>
          <p:spPr bwMode="auto">
            <a:xfrm>
              <a:off x="2216" y="3243"/>
              <a:ext cx="1749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b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fontAlgn="b" hangingPunct="1">
                <a:spcBef>
                  <a:spcPct val="0"/>
                </a:spcBef>
                <a:buFontTx/>
                <a:buNone/>
              </a:pPr>
              <a:r>
                <a:rPr lang="pt-BR" altLang="pt-BR" sz="1300">
                  <a:solidFill>
                    <a:srgbClr val="000000"/>
                  </a:solidFill>
                  <a:latin typeface="Calibri" panose="020F0502020204030204" pitchFamily="34" charset="0"/>
                </a:rPr>
                <a:t>2,18</a:t>
              </a:r>
            </a:p>
          </p:txBody>
        </p:sp>
        <p:sp>
          <p:nvSpPr>
            <p:cNvPr id="18553" name="Rectangle 105"/>
            <p:cNvSpPr>
              <a:spLocks noChangeArrowheads="1"/>
            </p:cNvSpPr>
            <p:nvPr/>
          </p:nvSpPr>
          <p:spPr bwMode="auto">
            <a:xfrm>
              <a:off x="2216" y="3358"/>
              <a:ext cx="1749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b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fontAlgn="b" hangingPunct="1">
                <a:spcBef>
                  <a:spcPct val="0"/>
                </a:spcBef>
                <a:buFontTx/>
                <a:buNone/>
              </a:pPr>
              <a:r>
                <a:rPr lang="pt-BR" altLang="pt-BR" sz="1300">
                  <a:solidFill>
                    <a:srgbClr val="000000"/>
                  </a:solidFill>
                  <a:latin typeface="Calibri" panose="020F0502020204030204" pitchFamily="34" charset="0"/>
                </a:rPr>
                <a:t>2,47</a:t>
              </a:r>
            </a:p>
          </p:txBody>
        </p:sp>
        <p:sp>
          <p:nvSpPr>
            <p:cNvPr id="18554" name="Rectangle 109"/>
            <p:cNvSpPr>
              <a:spLocks noChangeArrowheads="1"/>
            </p:cNvSpPr>
            <p:nvPr/>
          </p:nvSpPr>
          <p:spPr bwMode="auto">
            <a:xfrm>
              <a:off x="2216" y="3473"/>
              <a:ext cx="1749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b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fontAlgn="b" hangingPunct="1">
                <a:spcBef>
                  <a:spcPct val="0"/>
                </a:spcBef>
                <a:buFontTx/>
                <a:buNone/>
              </a:pPr>
              <a:r>
                <a:rPr lang="pt-BR" altLang="pt-BR" sz="1300">
                  <a:solidFill>
                    <a:srgbClr val="000000"/>
                  </a:solidFill>
                  <a:latin typeface="Calibri" panose="020F0502020204030204" pitchFamily="34" charset="0"/>
                </a:rPr>
                <a:t>2,78</a:t>
              </a:r>
            </a:p>
          </p:txBody>
        </p:sp>
        <p:sp>
          <p:nvSpPr>
            <p:cNvPr id="18555" name="Rectangle 113"/>
            <p:cNvSpPr>
              <a:spLocks noChangeArrowheads="1"/>
            </p:cNvSpPr>
            <p:nvPr/>
          </p:nvSpPr>
          <p:spPr bwMode="auto">
            <a:xfrm>
              <a:off x="2216" y="3588"/>
              <a:ext cx="1749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b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fontAlgn="b" hangingPunct="1">
                <a:spcBef>
                  <a:spcPct val="0"/>
                </a:spcBef>
                <a:buFontTx/>
                <a:buNone/>
              </a:pPr>
              <a:r>
                <a:rPr lang="pt-BR" altLang="pt-BR" sz="1300">
                  <a:solidFill>
                    <a:srgbClr val="000000"/>
                  </a:solidFill>
                  <a:latin typeface="Calibri" panose="020F0502020204030204" pitchFamily="34" charset="0"/>
                </a:rPr>
                <a:t>2,99</a:t>
              </a:r>
            </a:p>
          </p:txBody>
        </p:sp>
        <p:sp>
          <p:nvSpPr>
            <p:cNvPr id="18556" name="Rectangle 117"/>
            <p:cNvSpPr>
              <a:spLocks noChangeArrowheads="1"/>
            </p:cNvSpPr>
            <p:nvPr/>
          </p:nvSpPr>
          <p:spPr bwMode="auto">
            <a:xfrm>
              <a:off x="2216" y="3703"/>
              <a:ext cx="1749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b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fontAlgn="b" hangingPunct="1">
                <a:spcBef>
                  <a:spcPct val="0"/>
                </a:spcBef>
                <a:buFontTx/>
                <a:buNone/>
              </a:pPr>
              <a:r>
                <a:rPr lang="pt-BR" altLang="pt-BR" sz="1300">
                  <a:solidFill>
                    <a:srgbClr val="000000"/>
                  </a:solidFill>
                  <a:latin typeface="Calibri" panose="020F0502020204030204" pitchFamily="34" charset="0"/>
                </a:rPr>
                <a:t>3,06</a:t>
              </a:r>
            </a:p>
          </p:txBody>
        </p:sp>
        <p:sp>
          <p:nvSpPr>
            <p:cNvPr id="18557" name="Rectangle 121"/>
            <p:cNvSpPr>
              <a:spLocks noChangeArrowheads="1"/>
            </p:cNvSpPr>
            <p:nvPr/>
          </p:nvSpPr>
          <p:spPr bwMode="auto">
            <a:xfrm>
              <a:off x="2216" y="3818"/>
              <a:ext cx="1749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b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fontAlgn="b" hangingPunct="1">
                <a:spcBef>
                  <a:spcPct val="0"/>
                </a:spcBef>
                <a:buFontTx/>
                <a:buNone/>
              </a:pPr>
              <a:r>
                <a:rPr lang="pt-BR" altLang="pt-BR" sz="1300">
                  <a:solidFill>
                    <a:srgbClr val="000000"/>
                  </a:solidFill>
                  <a:latin typeface="Calibri" panose="020F0502020204030204" pitchFamily="34" charset="0"/>
                </a:rPr>
                <a:t>4,48</a:t>
              </a:r>
            </a:p>
          </p:txBody>
        </p:sp>
        <p:sp>
          <p:nvSpPr>
            <p:cNvPr id="18558" name="Line 122"/>
            <p:cNvSpPr>
              <a:spLocks noChangeShapeType="1"/>
            </p:cNvSpPr>
            <p:nvPr/>
          </p:nvSpPr>
          <p:spPr bwMode="auto">
            <a:xfrm flipV="1">
              <a:off x="22" y="709"/>
              <a:ext cx="3357" cy="18"/>
            </a:xfrm>
            <a:prstGeom prst="line">
              <a:avLst/>
            </a:prstGeom>
            <a:noFill/>
            <a:ln w="6350" algn="ctr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8559" name="Line 123"/>
            <p:cNvSpPr>
              <a:spLocks noChangeShapeType="1"/>
            </p:cNvSpPr>
            <p:nvPr/>
          </p:nvSpPr>
          <p:spPr bwMode="auto">
            <a:xfrm>
              <a:off x="22" y="527"/>
              <a:ext cx="3357" cy="0"/>
            </a:xfrm>
            <a:prstGeom prst="line">
              <a:avLst/>
            </a:prstGeom>
            <a:noFill/>
            <a:ln w="6350" algn="ctr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8560" name="Line 124"/>
            <p:cNvSpPr>
              <a:spLocks noChangeShapeType="1"/>
            </p:cNvSpPr>
            <p:nvPr/>
          </p:nvSpPr>
          <p:spPr bwMode="auto">
            <a:xfrm>
              <a:off x="22" y="3929"/>
              <a:ext cx="3130" cy="0"/>
            </a:xfrm>
            <a:prstGeom prst="line">
              <a:avLst/>
            </a:prstGeom>
            <a:noFill/>
            <a:ln w="6350" algn="ctr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8438" name="Rectangle 188"/>
          <p:cNvSpPr>
            <a:spLocks noChangeArrowheads="1"/>
          </p:cNvSpPr>
          <p:nvPr/>
        </p:nvSpPr>
        <p:spPr bwMode="auto">
          <a:xfrm>
            <a:off x="179388" y="933450"/>
            <a:ext cx="5040312" cy="3359150"/>
          </a:xfrm>
          <a:prstGeom prst="rect">
            <a:avLst/>
          </a:prstGeom>
          <a:noFill/>
          <a:ln w="508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1800"/>
          </a:p>
        </p:txBody>
      </p:sp>
      <p:sp>
        <p:nvSpPr>
          <p:cNvPr id="18439" name="Rectangle 189"/>
          <p:cNvSpPr>
            <a:spLocks noChangeArrowheads="1"/>
          </p:cNvSpPr>
          <p:nvPr/>
        </p:nvSpPr>
        <p:spPr bwMode="auto">
          <a:xfrm>
            <a:off x="179388" y="4340225"/>
            <a:ext cx="5040312" cy="1320800"/>
          </a:xfrm>
          <a:prstGeom prst="rect">
            <a:avLst/>
          </a:prstGeom>
          <a:noFill/>
          <a:ln w="508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1800"/>
          </a:p>
        </p:txBody>
      </p:sp>
      <p:sp>
        <p:nvSpPr>
          <p:cNvPr id="18440" name="Text Box 191"/>
          <p:cNvSpPr txBox="1">
            <a:spLocks noChangeArrowheads="1"/>
          </p:cNvSpPr>
          <p:nvPr/>
        </p:nvSpPr>
        <p:spPr bwMode="auto">
          <a:xfrm>
            <a:off x="5170841" y="6505755"/>
            <a:ext cx="1403350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pt-BR" sz="1800" b="1" dirty="0">
                <a:solidFill>
                  <a:srgbClr val="FF0000"/>
                </a:solidFill>
              </a:rPr>
              <a:t>DIMINUIDA</a:t>
            </a:r>
          </a:p>
        </p:txBody>
      </p:sp>
      <p:sp>
        <p:nvSpPr>
          <p:cNvPr id="18441" name="Text Box 192"/>
          <p:cNvSpPr txBox="1">
            <a:spLocks noChangeArrowheads="1"/>
          </p:cNvSpPr>
          <p:nvPr/>
        </p:nvSpPr>
        <p:spPr bwMode="auto">
          <a:xfrm>
            <a:off x="7338303" y="6500633"/>
            <a:ext cx="1655762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pt-BR" sz="1800" b="1" dirty="0">
                <a:solidFill>
                  <a:srgbClr val="FF0000"/>
                </a:solidFill>
              </a:rPr>
              <a:t>AUMENTADA</a:t>
            </a:r>
          </a:p>
        </p:txBody>
      </p:sp>
    </p:spTree>
    <p:extLst>
      <p:ext uri="{BB962C8B-B14F-4D97-AF65-F5344CB8AC3E}">
        <p14:creationId xmlns:p14="http://schemas.microsoft.com/office/powerpoint/2010/main" xmlns="" val="1257346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276447" y="144170"/>
            <a:ext cx="8229600" cy="1143000"/>
          </a:xfrm>
        </p:spPr>
        <p:txBody>
          <a:bodyPr/>
          <a:lstStyle/>
          <a:p>
            <a:r>
              <a:rPr lang="pt-BR" altLang="pt-BR" sz="4000">
                <a:solidFill>
                  <a:schemeClr val="accent2"/>
                </a:solidFill>
              </a:rPr>
              <a:t>ClinicalTrials.gov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9974" y="4424920"/>
            <a:ext cx="3167743" cy="57694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pt-BR" sz="1600" b="1" dirty="0">
                <a:solidFill>
                  <a:srgbClr val="002060"/>
                </a:solidFill>
              </a:rPr>
              <a:t>266 </a:t>
            </a:r>
            <a:r>
              <a:rPr lang="en-US" altLang="pt-BR" sz="1600" b="1" dirty="0" smtClean="0">
                <a:solidFill>
                  <a:srgbClr val="002060"/>
                </a:solidFill>
              </a:rPr>
              <a:t>– ELA - 12.4</a:t>
            </a:r>
            <a:r>
              <a:rPr lang="en-US" altLang="pt-BR" sz="1600" b="1" dirty="0">
                <a:solidFill>
                  <a:srgbClr val="002060"/>
                </a:solidFill>
              </a:rPr>
              <a:t>%</a:t>
            </a:r>
          </a:p>
          <a:p>
            <a:pPr>
              <a:lnSpc>
                <a:spcPct val="80000"/>
              </a:lnSpc>
            </a:pPr>
            <a:endParaRPr lang="en-US" altLang="pt-BR" sz="1600" dirty="0">
              <a:solidFill>
                <a:srgbClr val="002060"/>
              </a:solidFill>
            </a:endParaRPr>
          </a:p>
          <a:p>
            <a:pPr>
              <a:lnSpc>
                <a:spcPct val="80000"/>
              </a:lnSpc>
            </a:pPr>
            <a:r>
              <a:rPr lang="en-US" altLang="pt-BR" sz="1600" b="1" dirty="0">
                <a:solidFill>
                  <a:srgbClr val="002060"/>
                </a:solidFill>
              </a:rPr>
              <a:t>1579 </a:t>
            </a:r>
            <a:r>
              <a:rPr lang="en-US" altLang="pt-BR" sz="1600" b="1" dirty="0" smtClean="0">
                <a:solidFill>
                  <a:srgbClr val="002060"/>
                </a:solidFill>
              </a:rPr>
              <a:t>– Do. Alzheimer - 0.6</a:t>
            </a:r>
            <a:r>
              <a:rPr lang="en-US" altLang="pt-BR" sz="1600" b="1" dirty="0">
                <a:solidFill>
                  <a:srgbClr val="002060"/>
                </a:solidFill>
              </a:rPr>
              <a:t>%</a:t>
            </a:r>
          </a:p>
          <a:p>
            <a:pPr>
              <a:lnSpc>
                <a:spcPct val="80000"/>
              </a:lnSpc>
            </a:pPr>
            <a:endParaRPr lang="en-US" altLang="pt-BR" sz="1600" dirty="0">
              <a:solidFill>
                <a:srgbClr val="002060"/>
              </a:solidFill>
            </a:endParaRPr>
          </a:p>
          <a:p>
            <a:pPr>
              <a:lnSpc>
                <a:spcPct val="80000"/>
              </a:lnSpc>
            </a:pPr>
            <a:r>
              <a:rPr lang="en-US" altLang="pt-BR" sz="1600" b="1" dirty="0">
                <a:solidFill>
                  <a:srgbClr val="002060"/>
                </a:solidFill>
              </a:rPr>
              <a:t>1415 </a:t>
            </a:r>
            <a:r>
              <a:rPr lang="en-US" altLang="pt-BR" sz="1600" b="1" dirty="0" smtClean="0">
                <a:solidFill>
                  <a:srgbClr val="002060"/>
                </a:solidFill>
              </a:rPr>
              <a:t>– Do. Parkinson - 0.8%</a:t>
            </a:r>
            <a:endParaRPr lang="en-US" altLang="pt-BR" sz="1600" b="1" dirty="0">
              <a:solidFill>
                <a:srgbClr val="002060"/>
              </a:solidFill>
            </a:endParaRPr>
          </a:p>
        </p:txBody>
      </p:sp>
      <p:sp>
        <p:nvSpPr>
          <p:cNvPr id="3077" name="AutoShape 5" descr="ClinicalTrials.gov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127000" y="46038"/>
            <a:ext cx="2362200" cy="314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079" name="AutoShape 7" descr="ClinicalTrials.gov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127000" y="46038"/>
            <a:ext cx="2362200" cy="314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081" name="AutoShape 9" descr="ClinicalTrials.gov"/>
          <p:cNvSpPr>
            <a:spLocks noChangeAspect="1" noChangeArrowheads="1"/>
          </p:cNvSpPr>
          <p:nvPr/>
        </p:nvSpPr>
        <p:spPr bwMode="auto">
          <a:xfrm>
            <a:off x="5486400" y="3725863"/>
            <a:ext cx="2362200" cy="314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083" name="AutoShape 11" descr="ClinicalTrials.gov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127000" y="46038"/>
            <a:ext cx="2362200" cy="314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085" name="AutoShape 13" descr="ClinicalTrials.gov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127000" y="46038"/>
            <a:ext cx="2362200" cy="314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" name="CaixaDeTexto 1"/>
          <p:cNvSpPr txBox="1"/>
          <p:nvPr/>
        </p:nvSpPr>
        <p:spPr>
          <a:xfrm>
            <a:off x="917200" y="1472609"/>
            <a:ext cx="349743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b="1" dirty="0" smtClean="0">
                <a:solidFill>
                  <a:srgbClr val="800000"/>
                </a:solidFill>
              </a:rPr>
              <a:t>Ensaios Clínicos para ELA </a:t>
            </a:r>
          </a:p>
          <a:p>
            <a:r>
              <a:rPr lang="pt-BR" sz="2000" b="1" dirty="0" smtClean="0">
                <a:solidFill>
                  <a:srgbClr val="800000"/>
                </a:solidFill>
              </a:rPr>
              <a:t>-Drogas (maioria)</a:t>
            </a:r>
          </a:p>
          <a:p>
            <a:r>
              <a:rPr lang="pt-BR" sz="2000" b="1" dirty="0" smtClean="0">
                <a:solidFill>
                  <a:srgbClr val="800000"/>
                </a:solidFill>
              </a:rPr>
              <a:t>-Células (segundo lugar)</a:t>
            </a:r>
          </a:p>
          <a:p>
            <a:r>
              <a:rPr lang="pt-BR" sz="2000" b="1" dirty="0" smtClean="0">
                <a:solidFill>
                  <a:srgbClr val="800000"/>
                </a:solidFill>
              </a:rPr>
              <a:t>-Genética</a:t>
            </a:r>
          </a:p>
          <a:p>
            <a:r>
              <a:rPr lang="pt-BR" sz="2000" b="1" dirty="0" smtClean="0">
                <a:solidFill>
                  <a:srgbClr val="800000"/>
                </a:solidFill>
              </a:rPr>
              <a:t>-Procedimentos/Equipamentos</a:t>
            </a:r>
          </a:p>
          <a:p>
            <a:r>
              <a:rPr lang="pt-BR" sz="2000" b="1" dirty="0" smtClean="0">
                <a:solidFill>
                  <a:srgbClr val="800000"/>
                </a:solidFill>
              </a:rPr>
              <a:t>-</a:t>
            </a:r>
            <a:r>
              <a:rPr lang="pt-BR" sz="2000" b="1" dirty="0" err="1" smtClean="0">
                <a:solidFill>
                  <a:srgbClr val="800000"/>
                </a:solidFill>
              </a:rPr>
              <a:t>Biomarcadores</a:t>
            </a:r>
            <a:endParaRPr lang="pt-BR" sz="2000" b="1" dirty="0" smtClean="0">
              <a:solidFill>
                <a:srgbClr val="800000"/>
              </a:solidFill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4814284" y="1537921"/>
            <a:ext cx="3065647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b="1" dirty="0" smtClean="0">
                <a:solidFill>
                  <a:srgbClr val="800000"/>
                </a:solidFill>
              </a:rPr>
              <a:t>-Recrutando</a:t>
            </a:r>
          </a:p>
          <a:p>
            <a:r>
              <a:rPr lang="pt-BR" sz="2000" b="1" dirty="0" smtClean="0">
                <a:solidFill>
                  <a:srgbClr val="800000"/>
                </a:solidFill>
              </a:rPr>
              <a:t>-Finalizado</a:t>
            </a:r>
          </a:p>
          <a:p>
            <a:r>
              <a:rPr lang="pt-BR" sz="2000" b="1" dirty="0" smtClean="0">
                <a:solidFill>
                  <a:srgbClr val="800000"/>
                </a:solidFill>
              </a:rPr>
              <a:t>-Finalizado com Resultados</a:t>
            </a:r>
          </a:p>
          <a:p>
            <a:r>
              <a:rPr lang="pt-BR" sz="2000" b="1" dirty="0" smtClean="0">
                <a:solidFill>
                  <a:srgbClr val="800000"/>
                </a:solidFill>
              </a:rPr>
              <a:t>-Ativos, não recrutando</a:t>
            </a:r>
          </a:p>
          <a:p>
            <a:r>
              <a:rPr lang="pt-BR" sz="2000" b="1" dirty="0" smtClean="0">
                <a:solidFill>
                  <a:srgbClr val="800000"/>
                </a:solidFill>
              </a:rPr>
              <a:t>-Retirados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1137681" y="3914920"/>
            <a:ext cx="17630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b="1" dirty="0" smtClean="0">
                <a:solidFill>
                  <a:srgbClr val="002060"/>
                </a:solidFill>
              </a:rPr>
              <a:t>Terapia Celular</a:t>
            </a:r>
            <a:endParaRPr lang="pt-BR" sz="2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04237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827"/>
          <a:stretch/>
        </p:blipFill>
        <p:spPr bwMode="auto">
          <a:xfrm>
            <a:off x="0" y="0"/>
            <a:ext cx="9144000" cy="6863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7138447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ine 3"/>
          <p:cNvSpPr>
            <a:spLocks noChangeShapeType="1"/>
          </p:cNvSpPr>
          <p:nvPr/>
        </p:nvSpPr>
        <p:spPr bwMode="auto">
          <a:xfrm>
            <a:off x="0" y="1100138"/>
            <a:ext cx="9144000" cy="0"/>
          </a:xfrm>
          <a:prstGeom prst="line">
            <a:avLst/>
          </a:prstGeom>
          <a:noFill/>
          <a:ln w="76200" cmpd="tri">
            <a:solidFill>
              <a:schemeClr val="accent6">
                <a:lumMod val="75000"/>
              </a:schemeClr>
            </a:solidFill>
            <a:round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>
              <a:latin typeface="Arial" charset="0"/>
              <a:cs typeface="+mn-cs"/>
            </a:endParaRPr>
          </a:p>
        </p:txBody>
      </p:sp>
      <p:sp>
        <p:nvSpPr>
          <p:cNvPr id="26627" name="Text Box 2"/>
          <p:cNvSpPr txBox="1">
            <a:spLocks noChangeArrowheads="1"/>
          </p:cNvSpPr>
          <p:nvPr/>
        </p:nvSpPr>
        <p:spPr bwMode="auto">
          <a:xfrm>
            <a:off x="827088" y="-529"/>
            <a:ext cx="8496300" cy="735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5000"/>
              </a:lnSpc>
              <a:spcBef>
                <a:spcPct val="0"/>
              </a:spcBef>
              <a:buFontTx/>
              <a:buNone/>
            </a:pPr>
            <a:r>
              <a:rPr lang="pt-BR" altLang="pt-BR" sz="2200" b="1" dirty="0" smtClean="0">
                <a:solidFill>
                  <a:srgbClr val="222268"/>
                </a:solidFill>
                <a:latin typeface="Tahoma" panose="020B0604030504040204" pitchFamily="34" charset="0"/>
              </a:rPr>
              <a:t>Diferenciação do Neurônio Motor de Fibroblastos</a:t>
            </a:r>
          </a:p>
          <a:p>
            <a:pPr algn="ctr" eaLnBrk="1" hangingPunct="1">
              <a:lnSpc>
                <a:spcPct val="95000"/>
              </a:lnSpc>
              <a:spcBef>
                <a:spcPct val="0"/>
              </a:spcBef>
              <a:buFontTx/>
              <a:buNone/>
            </a:pPr>
            <a:r>
              <a:rPr lang="pt-BR" altLang="pt-BR" sz="2200" b="1" dirty="0" smtClean="0">
                <a:solidFill>
                  <a:srgbClr val="222268"/>
                </a:solidFill>
                <a:latin typeface="Tahoma" panose="020B0604030504040204" pitchFamily="34" charset="0"/>
              </a:rPr>
              <a:t>(Nervo Motor) de Pacientes ELA Esporádica</a:t>
            </a:r>
            <a:endParaRPr lang="pt-BR" altLang="pt-BR" sz="2200" b="1" dirty="0">
              <a:solidFill>
                <a:srgbClr val="222268"/>
              </a:solidFill>
              <a:latin typeface="Tahoma" panose="020B0604030504040204" pitchFamily="34" charset="0"/>
            </a:endParaRPr>
          </a:p>
        </p:txBody>
      </p:sp>
      <p:pic>
        <p:nvPicPr>
          <p:cNvPr id="26628" name="Picture 2" descr="C:\Users\usuário\Dropbox\Chrystian-Jessica\Fotos IPSC\Figure 3_Motor neuron diferentiati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215" t="15160" r="17628" b="41202"/>
          <a:stretch>
            <a:fillRect/>
          </a:stretch>
        </p:blipFill>
        <p:spPr bwMode="auto">
          <a:xfrm>
            <a:off x="1260475" y="1158875"/>
            <a:ext cx="4032250" cy="380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2" descr="C:\Users\usuário\Dropbox\Chrystian-Jessica\Fotos IPSC\Figure 4_Neuronal marker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663" t="16466" r="28955" b="33572"/>
          <a:stretch>
            <a:fillRect/>
          </a:stretch>
        </p:blipFill>
        <p:spPr bwMode="auto">
          <a:xfrm>
            <a:off x="5724525" y="1150938"/>
            <a:ext cx="2303463" cy="375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Picture 7"/>
          <p:cNvPicPr>
            <a:picLocks noChangeAspect="1" noChangeArrowheads="1"/>
          </p:cNvPicPr>
          <p:nvPr/>
        </p:nvPicPr>
        <p:blipFill>
          <a:blip r:embed="rId4">
            <a:lum bright="-12000" contrast="18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66" t="11980" r="7841" b="16731"/>
          <a:stretch>
            <a:fillRect/>
          </a:stretch>
        </p:blipFill>
        <p:spPr bwMode="auto">
          <a:xfrm>
            <a:off x="4594225" y="5229225"/>
            <a:ext cx="4154488" cy="108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1" name="Text Box 10"/>
          <p:cNvSpPr txBox="1">
            <a:spLocks noChangeArrowheads="1"/>
          </p:cNvSpPr>
          <p:nvPr/>
        </p:nvSpPr>
        <p:spPr bwMode="auto">
          <a:xfrm>
            <a:off x="85896" y="6491288"/>
            <a:ext cx="37433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pt-BR" b="0" i="1" dirty="0" err="1" smtClean="0">
                <a:latin typeface="+mj-lt"/>
              </a:rPr>
              <a:t>Projeto</a:t>
            </a:r>
            <a:r>
              <a:rPr lang="en-US" altLang="pt-BR" b="0" i="1" dirty="0" smtClean="0">
                <a:latin typeface="+mj-lt"/>
              </a:rPr>
              <a:t> ELA </a:t>
            </a:r>
            <a:r>
              <a:rPr lang="en-US" altLang="pt-BR" b="0" i="1" dirty="0" err="1" smtClean="0">
                <a:latin typeface="+mj-lt"/>
              </a:rPr>
              <a:t>Brasil</a:t>
            </a:r>
            <a:r>
              <a:rPr lang="en-US" altLang="pt-BR" b="0" i="1" dirty="0" smtClean="0">
                <a:latin typeface="+mj-lt"/>
              </a:rPr>
              <a:t>. </a:t>
            </a:r>
            <a:r>
              <a:rPr lang="en-US" altLang="pt-BR" b="0" i="1" dirty="0">
                <a:latin typeface="+mj-lt"/>
              </a:rPr>
              <a:t>FMUSP</a:t>
            </a:r>
          </a:p>
        </p:txBody>
      </p:sp>
      <p:sp>
        <p:nvSpPr>
          <p:cNvPr id="26632" name="Retângulo 59"/>
          <p:cNvSpPr>
            <a:spLocks noChangeArrowheads="1"/>
          </p:cNvSpPr>
          <p:nvPr/>
        </p:nvSpPr>
        <p:spPr bwMode="auto">
          <a:xfrm>
            <a:off x="4605338" y="6237288"/>
            <a:ext cx="243047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pt-BR" sz="1600" dirty="0" err="1">
                <a:solidFill>
                  <a:srgbClr val="800000"/>
                </a:solidFill>
                <a:cs typeface="Times New Roman" panose="02020603050405020304" pitchFamily="18" charset="0"/>
              </a:rPr>
              <a:t>M</a:t>
            </a:r>
            <a:r>
              <a:rPr lang="en-US" altLang="pt-BR" sz="1600" b="0" dirty="0" err="1" smtClean="0">
                <a:solidFill>
                  <a:srgbClr val="800000"/>
                </a:solidFill>
                <a:cs typeface="Times New Roman" panose="02020603050405020304" pitchFamily="18" charset="0"/>
              </a:rPr>
              <a:t>arcadores</a:t>
            </a:r>
            <a:r>
              <a:rPr lang="en-US" altLang="pt-BR" sz="1600" b="0" dirty="0" smtClean="0">
                <a:solidFill>
                  <a:srgbClr val="8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pt-BR" sz="1600" b="0" dirty="0" err="1" smtClean="0">
                <a:solidFill>
                  <a:srgbClr val="800000"/>
                </a:solidFill>
                <a:cs typeface="Times New Roman" panose="02020603050405020304" pitchFamily="18" charset="0"/>
              </a:rPr>
              <a:t>Moleculares</a:t>
            </a:r>
            <a:endParaRPr lang="en-US" altLang="pt-BR" sz="1600" b="0" dirty="0">
              <a:solidFill>
                <a:srgbClr val="800000"/>
              </a:solidFill>
            </a:endParaRPr>
          </a:p>
        </p:txBody>
      </p:sp>
      <p:sp>
        <p:nvSpPr>
          <p:cNvPr id="26633" name="Rectangle 14"/>
          <p:cNvSpPr>
            <a:spLocks noChangeArrowheads="1"/>
          </p:cNvSpPr>
          <p:nvPr/>
        </p:nvSpPr>
        <p:spPr bwMode="auto">
          <a:xfrm>
            <a:off x="3503613" y="731838"/>
            <a:ext cx="2582758" cy="373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10000"/>
              </a:lnSpc>
            </a:pPr>
            <a:r>
              <a:rPr lang="pt-BR" altLang="pt-BR" b="0" dirty="0" smtClean="0">
                <a:solidFill>
                  <a:srgbClr val="800000"/>
                </a:solidFill>
              </a:rPr>
              <a:t>(Primeira vez no Brasil)</a:t>
            </a:r>
            <a:endParaRPr lang="pt-BR" altLang="pt-BR" b="0" dirty="0">
              <a:solidFill>
                <a:srgbClr val="800000"/>
              </a:solidFill>
            </a:endParaRPr>
          </a:p>
        </p:txBody>
      </p:sp>
      <p:sp>
        <p:nvSpPr>
          <p:cNvPr id="26634" name="Retângulo 59"/>
          <p:cNvSpPr>
            <a:spLocks noChangeArrowheads="1"/>
          </p:cNvSpPr>
          <p:nvPr/>
        </p:nvSpPr>
        <p:spPr bwMode="auto">
          <a:xfrm>
            <a:off x="1981200" y="4832350"/>
            <a:ext cx="15113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pt-BR" sz="2000" b="0">
                <a:solidFill>
                  <a:srgbClr val="800000"/>
                </a:solidFill>
                <a:cs typeface="Times New Roman" panose="02020603050405020304" pitchFamily="18" charset="0"/>
              </a:rPr>
              <a:t>Morphology</a:t>
            </a:r>
            <a:endParaRPr lang="en-US" altLang="pt-BR" sz="2000" b="0">
              <a:solidFill>
                <a:srgbClr val="800000"/>
              </a:solidFill>
            </a:endParaRPr>
          </a:p>
        </p:txBody>
      </p:sp>
      <p:sp>
        <p:nvSpPr>
          <p:cNvPr id="26635" name="Retângulo 59"/>
          <p:cNvSpPr>
            <a:spLocks noChangeArrowheads="1"/>
          </p:cNvSpPr>
          <p:nvPr/>
        </p:nvSpPr>
        <p:spPr bwMode="auto">
          <a:xfrm>
            <a:off x="5748338" y="4829175"/>
            <a:ext cx="20161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pt-BR" sz="2000" b="0">
                <a:solidFill>
                  <a:srgbClr val="800000"/>
                </a:solidFill>
                <a:cs typeface="Times New Roman" panose="02020603050405020304" pitchFamily="18" charset="0"/>
              </a:rPr>
              <a:t>Immunomarkers</a:t>
            </a:r>
            <a:endParaRPr lang="en-US" altLang="pt-BR" sz="2000" b="0">
              <a:solidFill>
                <a:srgbClr val="800000"/>
              </a:solidFill>
            </a:endParaRPr>
          </a:p>
        </p:txBody>
      </p:sp>
      <p:pic>
        <p:nvPicPr>
          <p:cNvPr id="26636" name="Picture 17"/>
          <p:cNvPicPr>
            <a:picLocks noChangeAspect="1" noChangeArrowheads="1"/>
          </p:cNvPicPr>
          <p:nvPr/>
        </p:nvPicPr>
        <p:blipFill>
          <a:blip r:embed="rId5">
            <a:lum bright="-12000" contrast="12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424" r="20323"/>
          <a:stretch>
            <a:fillRect/>
          </a:stretch>
        </p:blipFill>
        <p:spPr bwMode="auto">
          <a:xfrm>
            <a:off x="0" y="0"/>
            <a:ext cx="1231900" cy="1368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390945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1" descr="NM transformado. Projeto ELA Brasil. FMUS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33262" y="-1"/>
            <a:ext cx="5115408" cy="682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18" descr="http://www.tp.umu.se/%7Erosvall/images/SignificanceClusterin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2683" t="61035" r="39732" b="2260"/>
          <a:stretch>
            <a:fillRect/>
          </a:stretch>
        </p:blipFill>
        <p:spPr bwMode="auto">
          <a:xfrm>
            <a:off x="755650" y="3632200"/>
            <a:ext cx="936625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03588" y="1485900"/>
            <a:ext cx="1150937" cy="149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2" descr="C:\Users\usuário\Dropbox\Chrystian-Jessica\Fotos IPSC\Figure 4_Neuronal marker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663" t="44891" r="28955" b="35814"/>
          <a:stretch>
            <a:fillRect/>
          </a:stretch>
        </p:blipFill>
        <p:spPr bwMode="auto">
          <a:xfrm>
            <a:off x="363538" y="1196975"/>
            <a:ext cx="2563812" cy="187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Line 3"/>
          <p:cNvSpPr>
            <a:spLocks noChangeShapeType="1"/>
          </p:cNvSpPr>
          <p:nvPr/>
        </p:nvSpPr>
        <p:spPr bwMode="auto">
          <a:xfrm>
            <a:off x="-36513" y="620713"/>
            <a:ext cx="9144001" cy="0"/>
          </a:xfrm>
          <a:prstGeom prst="line">
            <a:avLst/>
          </a:prstGeom>
          <a:noFill/>
          <a:ln w="76200" cmpd="tri">
            <a:solidFill>
              <a:schemeClr val="accent6">
                <a:lumMod val="75000"/>
              </a:schemeClr>
            </a:solidFill>
            <a:round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pt-BR" dirty="0">
              <a:latin typeface="Arial" charset="0"/>
              <a:cs typeface="+mn-cs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-89254" y="823915"/>
            <a:ext cx="4325938" cy="3365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pt-BR" sz="1600" b="1" dirty="0" smtClean="0">
                <a:solidFill>
                  <a:schemeClr val="tx2"/>
                </a:solidFill>
                <a:latin typeface="Arial" charset="0"/>
                <a:cs typeface="+mn-cs"/>
              </a:rPr>
              <a:t>Neurônio Motor Transformado - </a:t>
            </a:r>
            <a:r>
              <a:rPr lang="pt-BR" sz="1600" b="1" dirty="0" err="1" smtClean="0">
                <a:solidFill>
                  <a:schemeClr val="tx2"/>
                </a:solidFill>
                <a:latin typeface="Arial" charset="0"/>
                <a:cs typeface="+mn-cs"/>
              </a:rPr>
              <a:t>ELAesp</a:t>
            </a:r>
            <a:r>
              <a:rPr lang="pt-BR" sz="1600" b="1" dirty="0" smtClean="0">
                <a:solidFill>
                  <a:schemeClr val="tx2"/>
                </a:solidFill>
                <a:latin typeface="Arial" charset="0"/>
                <a:cs typeface="+mn-cs"/>
              </a:rPr>
              <a:t> </a:t>
            </a:r>
            <a:endParaRPr lang="pt-BR" sz="1600" b="1" dirty="0">
              <a:solidFill>
                <a:schemeClr val="tx2"/>
              </a:solidFill>
              <a:latin typeface="Arial" charset="0"/>
              <a:cs typeface="+mn-cs"/>
            </a:endParaRPr>
          </a:p>
        </p:txBody>
      </p:sp>
      <p:sp>
        <p:nvSpPr>
          <p:cNvPr id="27655" name="CaixaDeTexto 11"/>
          <p:cNvSpPr txBox="1">
            <a:spLocks noChangeArrowheads="1"/>
          </p:cNvSpPr>
          <p:nvPr/>
        </p:nvSpPr>
        <p:spPr bwMode="auto">
          <a:xfrm>
            <a:off x="2916238" y="2206625"/>
            <a:ext cx="1079500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1100" dirty="0" smtClean="0"/>
              <a:t>RNA </a:t>
            </a:r>
            <a:endParaRPr lang="pt-BR" altLang="pt-BR" sz="1100" dirty="0"/>
          </a:p>
        </p:txBody>
      </p:sp>
      <p:sp>
        <p:nvSpPr>
          <p:cNvPr id="17" name="Line 16"/>
          <p:cNvSpPr>
            <a:spLocks noChangeShapeType="1"/>
          </p:cNvSpPr>
          <p:nvPr/>
        </p:nvSpPr>
        <p:spPr bwMode="auto">
          <a:xfrm>
            <a:off x="2987675" y="2208213"/>
            <a:ext cx="6477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pt-BR" sz="1600" dirty="0">
              <a:latin typeface="+mn-lt"/>
              <a:cs typeface="+mn-cs"/>
            </a:endParaRPr>
          </a:p>
        </p:txBody>
      </p:sp>
      <p:pic>
        <p:nvPicPr>
          <p:cNvPr id="27657" name="Picture 4"/>
          <p:cNvPicPr>
            <a:picLocks noChangeAspect="1" noChangeArrowheads="1"/>
          </p:cNvPicPr>
          <p:nvPr/>
        </p:nvPicPr>
        <p:blipFill>
          <a:blip r:embed="rId6">
            <a:lum bright="-56000" contrast="7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416"/>
          <a:stretch>
            <a:fillRect/>
          </a:stretch>
        </p:blipFill>
        <p:spPr bwMode="auto">
          <a:xfrm>
            <a:off x="4572000" y="836613"/>
            <a:ext cx="3455988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8" name="CaixaDeTexto 19"/>
          <p:cNvSpPr txBox="1">
            <a:spLocks noChangeArrowheads="1"/>
          </p:cNvSpPr>
          <p:nvPr/>
        </p:nvSpPr>
        <p:spPr bwMode="auto">
          <a:xfrm>
            <a:off x="5303838" y="887413"/>
            <a:ext cx="2932112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1200" dirty="0" err="1" smtClean="0"/>
              <a:t>Quality</a:t>
            </a:r>
            <a:r>
              <a:rPr lang="pt-BR" altLang="pt-BR" sz="1200" dirty="0" smtClean="0"/>
              <a:t> </a:t>
            </a:r>
            <a:r>
              <a:rPr lang="pt-BR" altLang="pt-BR" sz="1200" dirty="0" err="1" smtClean="0"/>
              <a:t>Control</a:t>
            </a:r>
            <a:r>
              <a:rPr lang="pt-BR" altLang="pt-BR" sz="1200" dirty="0" smtClean="0"/>
              <a:t> - </a:t>
            </a:r>
            <a:r>
              <a:rPr lang="pt-BR" altLang="pt-BR" sz="1200" dirty="0" err="1" smtClean="0"/>
              <a:t>Bioanalyzer</a:t>
            </a:r>
            <a:endParaRPr lang="pt-BR" altLang="pt-BR" sz="1200" dirty="0"/>
          </a:p>
        </p:txBody>
      </p:sp>
      <p:sp>
        <p:nvSpPr>
          <p:cNvPr id="22" name="Line 16"/>
          <p:cNvSpPr>
            <a:spLocks noChangeShapeType="1"/>
          </p:cNvSpPr>
          <p:nvPr/>
        </p:nvSpPr>
        <p:spPr bwMode="auto">
          <a:xfrm>
            <a:off x="4178300" y="2644775"/>
            <a:ext cx="609600" cy="2079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pt-BR" sz="1600" dirty="0">
              <a:latin typeface="+mn-lt"/>
              <a:cs typeface="+mn-cs"/>
            </a:endParaRPr>
          </a:p>
        </p:txBody>
      </p:sp>
      <p:sp>
        <p:nvSpPr>
          <p:cNvPr id="27660" name="Retângulo 22"/>
          <p:cNvSpPr>
            <a:spLocks noChangeArrowheads="1"/>
          </p:cNvSpPr>
          <p:nvPr/>
        </p:nvSpPr>
        <p:spPr bwMode="auto">
          <a:xfrm>
            <a:off x="4714875" y="2710746"/>
            <a:ext cx="1079500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1100" dirty="0" smtClean="0"/>
              <a:t>PCR</a:t>
            </a:r>
            <a:endParaRPr lang="pt-BR" altLang="pt-BR" sz="1100" dirty="0"/>
          </a:p>
        </p:txBody>
      </p:sp>
      <p:pic>
        <p:nvPicPr>
          <p:cNvPr id="27661" name="Picture 8" descr="http://www.reproduction-online.org/content/130/1/1/F1.large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948" t="63480" r="36311" b="15359"/>
          <a:stretch>
            <a:fillRect/>
          </a:stretch>
        </p:blipFill>
        <p:spPr bwMode="auto">
          <a:xfrm>
            <a:off x="6515100" y="2492375"/>
            <a:ext cx="2160588" cy="74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Line 16"/>
          <p:cNvSpPr>
            <a:spLocks noChangeShapeType="1"/>
          </p:cNvSpPr>
          <p:nvPr/>
        </p:nvSpPr>
        <p:spPr bwMode="auto">
          <a:xfrm>
            <a:off x="5794375" y="2779713"/>
            <a:ext cx="6477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pt-BR" sz="1600" dirty="0">
              <a:latin typeface="+mn-lt"/>
              <a:cs typeface="+mn-cs"/>
            </a:endParaRPr>
          </a:p>
        </p:txBody>
      </p:sp>
      <p:sp>
        <p:nvSpPr>
          <p:cNvPr id="27663" name="Retângulo 29"/>
          <p:cNvSpPr>
            <a:spLocks noChangeArrowheads="1"/>
          </p:cNvSpPr>
          <p:nvPr/>
        </p:nvSpPr>
        <p:spPr bwMode="auto">
          <a:xfrm>
            <a:off x="6516688" y="3068638"/>
            <a:ext cx="20224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1200" dirty="0" smtClean="0"/>
              <a:t>Hibridização</a:t>
            </a:r>
            <a:endParaRPr lang="pt-BR" altLang="pt-BR" sz="1200" dirty="0"/>
          </a:p>
        </p:txBody>
      </p:sp>
      <p:pic>
        <p:nvPicPr>
          <p:cNvPr id="27664" name="Picture 12" descr="http://www.intechopen.com/source/html/16479/media/image1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6575" t="73251" r="8601" b="19180"/>
          <a:stretch>
            <a:fillRect/>
          </a:stretch>
        </p:blipFill>
        <p:spPr bwMode="auto">
          <a:xfrm>
            <a:off x="6948488" y="3284538"/>
            <a:ext cx="10668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65" name="Retângulo 33"/>
          <p:cNvSpPr>
            <a:spLocks noChangeArrowheads="1"/>
          </p:cNvSpPr>
          <p:nvPr/>
        </p:nvSpPr>
        <p:spPr bwMode="auto">
          <a:xfrm>
            <a:off x="1476375" y="3213100"/>
            <a:ext cx="1727200" cy="30777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1400" dirty="0" smtClean="0"/>
              <a:t>Bioinformática</a:t>
            </a:r>
            <a:endParaRPr lang="pt-BR" altLang="pt-BR" sz="1400" dirty="0"/>
          </a:p>
        </p:txBody>
      </p:sp>
      <p:sp>
        <p:nvSpPr>
          <p:cNvPr id="35" name="Line 16"/>
          <p:cNvSpPr>
            <a:spLocks noChangeShapeType="1"/>
          </p:cNvSpPr>
          <p:nvPr/>
        </p:nvSpPr>
        <p:spPr bwMode="auto">
          <a:xfrm flipH="1" flipV="1">
            <a:off x="3348038" y="3487738"/>
            <a:ext cx="122396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pt-BR" sz="1600" dirty="0">
              <a:latin typeface="+mn-lt"/>
              <a:cs typeface="+mn-cs"/>
            </a:endParaRPr>
          </a:p>
        </p:txBody>
      </p:sp>
      <p:pic>
        <p:nvPicPr>
          <p:cNvPr id="27667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124" b="8104"/>
          <a:stretch>
            <a:fillRect/>
          </a:stretch>
        </p:blipFill>
        <p:spPr bwMode="auto">
          <a:xfrm>
            <a:off x="1712913" y="3757613"/>
            <a:ext cx="1177925" cy="79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8" name="Picture 16" descr="https://encrypted-tbn1.gstatic.com/images?q=tbn:ANd9GcSJnVCV-u1i8b7jsvtygJqrs431ei47abH-SOQ6sZzg3im3GBEU"/>
          <p:cNvPicPr>
            <a:picLocks noChangeAspect="1" noChangeArrowheads="1"/>
          </p:cNvPicPr>
          <p:nvPr/>
        </p:nvPicPr>
        <p:blipFill>
          <a:blip r:embed="rId10">
            <a:lum bright="-24000" contrast="38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0956" r="66951"/>
          <a:stretch>
            <a:fillRect/>
          </a:stretch>
        </p:blipFill>
        <p:spPr bwMode="auto">
          <a:xfrm>
            <a:off x="2805113" y="3789363"/>
            <a:ext cx="976312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69" name="Retângulo 32"/>
          <p:cNvSpPr>
            <a:spLocks noChangeArrowheads="1"/>
          </p:cNvSpPr>
          <p:nvPr/>
        </p:nvSpPr>
        <p:spPr bwMode="auto">
          <a:xfrm>
            <a:off x="4833938" y="3238500"/>
            <a:ext cx="1511300" cy="5232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1400" dirty="0" smtClean="0"/>
              <a:t>Análise de Imagem</a:t>
            </a:r>
            <a:endParaRPr lang="pt-BR" altLang="pt-BR" sz="1400" dirty="0"/>
          </a:p>
        </p:txBody>
      </p:sp>
      <p:sp>
        <p:nvSpPr>
          <p:cNvPr id="27670" name="Rectangle 31"/>
          <p:cNvSpPr>
            <a:spLocks noChangeArrowheads="1"/>
          </p:cNvSpPr>
          <p:nvPr/>
        </p:nvSpPr>
        <p:spPr bwMode="auto">
          <a:xfrm>
            <a:off x="4435475" y="4078288"/>
            <a:ext cx="4529138" cy="2663825"/>
          </a:xfrm>
          <a:prstGeom prst="rect">
            <a:avLst/>
          </a:prstGeom>
          <a:solidFill>
            <a:srgbClr val="FFFF66"/>
          </a:solidFill>
          <a:ln w="76200">
            <a:solidFill>
              <a:srgbClr val="99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dirty="0" smtClean="0"/>
              <a:t> </a:t>
            </a:r>
            <a:endParaRPr lang="pt-BR" altLang="pt-BR" dirty="0"/>
          </a:p>
        </p:txBody>
      </p:sp>
      <p:pic>
        <p:nvPicPr>
          <p:cNvPr id="27671" name="Picture 2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7529" t="33777" r="40082" b="36150"/>
          <a:stretch>
            <a:fillRect/>
          </a:stretch>
        </p:blipFill>
        <p:spPr bwMode="auto">
          <a:xfrm>
            <a:off x="6732588" y="4797425"/>
            <a:ext cx="1800225" cy="151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672" name="Text Box 27"/>
          <p:cNvSpPr txBox="1">
            <a:spLocks noChangeArrowheads="1"/>
          </p:cNvSpPr>
          <p:nvPr/>
        </p:nvSpPr>
        <p:spPr bwMode="auto">
          <a:xfrm>
            <a:off x="4612534" y="4223457"/>
            <a:ext cx="4235455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pt-BR" sz="1600" dirty="0"/>
              <a:t>Neurônio motor </a:t>
            </a:r>
            <a:r>
              <a:rPr lang="pt-BR" altLang="pt-BR" sz="1600" dirty="0" smtClean="0"/>
              <a:t>transformado</a:t>
            </a:r>
          </a:p>
          <a:p>
            <a:pPr algn="ctr" eaLnBrk="1" hangingPunct="1"/>
            <a:r>
              <a:rPr lang="pt-BR" altLang="pt-BR" dirty="0" smtClean="0">
                <a:solidFill>
                  <a:srgbClr val="336600"/>
                </a:solidFill>
              </a:rPr>
              <a:t>MORTE</a:t>
            </a:r>
            <a:r>
              <a:rPr lang="pt-BR" altLang="pt-BR" sz="1700" dirty="0" smtClean="0">
                <a:solidFill>
                  <a:srgbClr val="336600"/>
                </a:solidFill>
              </a:rPr>
              <a:t> (verde)       </a:t>
            </a:r>
            <a:r>
              <a:rPr lang="pt-BR" altLang="pt-BR" dirty="0" smtClean="0">
                <a:solidFill>
                  <a:schemeClr val="accent1"/>
                </a:solidFill>
              </a:rPr>
              <a:t>SOBREVIDA</a:t>
            </a:r>
            <a:r>
              <a:rPr lang="pt-BR" altLang="pt-BR" sz="1700" dirty="0" smtClean="0">
                <a:solidFill>
                  <a:schemeClr val="accent1"/>
                </a:solidFill>
              </a:rPr>
              <a:t> (azul)</a:t>
            </a:r>
            <a:endParaRPr lang="pt-BR" altLang="pt-BR" sz="1700" dirty="0">
              <a:solidFill>
                <a:schemeClr val="accent1"/>
              </a:solidFill>
            </a:endParaRPr>
          </a:p>
          <a:p>
            <a:pPr algn="ctr" eaLnBrk="1" hangingPunct="1"/>
            <a:r>
              <a:rPr lang="pt-BR" altLang="pt-BR" dirty="0" smtClean="0"/>
              <a:t> </a:t>
            </a:r>
            <a:endParaRPr lang="pt-BR" altLang="pt-BR" dirty="0"/>
          </a:p>
        </p:txBody>
      </p:sp>
      <p:pic>
        <p:nvPicPr>
          <p:cNvPr id="27673" name="Picture 28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3492" t="33777" r="13229" b="36150"/>
          <a:stretch>
            <a:fillRect/>
          </a:stretch>
        </p:blipFill>
        <p:spPr bwMode="auto">
          <a:xfrm>
            <a:off x="4716463" y="4797425"/>
            <a:ext cx="1871662" cy="151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674" name="Text Box 29"/>
          <p:cNvSpPr txBox="1">
            <a:spLocks noChangeArrowheads="1"/>
          </p:cNvSpPr>
          <p:nvPr/>
        </p:nvSpPr>
        <p:spPr bwMode="auto">
          <a:xfrm>
            <a:off x="5167027" y="6227763"/>
            <a:ext cx="117532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pt-BR" sz="2400" dirty="0" smtClean="0">
                <a:solidFill>
                  <a:srgbClr val="336600"/>
                </a:solidFill>
              </a:rPr>
              <a:t>FNT </a:t>
            </a:r>
            <a:r>
              <a:rPr lang="pt-BR" altLang="pt-BR" sz="2400" dirty="0">
                <a:solidFill>
                  <a:srgbClr val="336600"/>
                </a:solidFill>
              </a:rPr>
              <a:t>(-)</a:t>
            </a:r>
          </a:p>
        </p:txBody>
      </p:sp>
      <p:sp>
        <p:nvSpPr>
          <p:cNvPr id="27675" name="Text Box 30"/>
          <p:cNvSpPr txBox="1">
            <a:spLocks noChangeArrowheads="1"/>
          </p:cNvSpPr>
          <p:nvPr/>
        </p:nvSpPr>
        <p:spPr bwMode="auto">
          <a:xfrm>
            <a:off x="7000217" y="6227763"/>
            <a:ext cx="125226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pt-BR" sz="2400" dirty="0" smtClean="0">
                <a:solidFill>
                  <a:schemeClr val="accent2"/>
                </a:solidFill>
              </a:rPr>
              <a:t>FNT </a:t>
            </a:r>
            <a:r>
              <a:rPr lang="pt-BR" altLang="pt-BR" sz="2400" dirty="0">
                <a:solidFill>
                  <a:schemeClr val="accent2"/>
                </a:solidFill>
              </a:rPr>
              <a:t>(+)</a:t>
            </a:r>
          </a:p>
        </p:txBody>
      </p:sp>
      <p:pic>
        <p:nvPicPr>
          <p:cNvPr id="27676" name="Picture 33"/>
          <p:cNvPicPr>
            <a:picLocks noChangeAspect="1" noChangeArrowheads="1"/>
          </p:cNvPicPr>
          <p:nvPr/>
        </p:nvPicPr>
        <p:blipFill>
          <a:blip r:embed="rId12">
            <a:lum bright="-12000" contrast="12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424" r="20323"/>
          <a:stretch>
            <a:fillRect/>
          </a:stretch>
        </p:blipFill>
        <p:spPr bwMode="auto">
          <a:xfrm>
            <a:off x="8105775" y="12700"/>
            <a:ext cx="1012825" cy="1125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Line 16"/>
          <p:cNvSpPr>
            <a:spLocks noChangeShapeType="1"/>
          </p:cNvSpPr>
          <p:nvPr/>
        </p:nvSpPr>
        <p:spPr bwMode="auto">
          <a:xfrm flipV="1">
            <a:off x="4140200" y="1816100"/>
            <a:ext cx="461963" cy="36671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pt-BR" sz="1600" dirty="0">
              <a:latin typeface="+mn-lt"/>
              <a:cs typeface="+mn-cs"/>
            </a:endParaRPr>
          </a:p>
        </p:txBody>
      </p:sp>
      <p:sp>
        <p:nvSpPr>
          <p:cNvPr id="27678" name="CaixaDeTexto 21"/>
          <p:cNvSpPr txBox="1">
            <a:spLocks noChangeArrowheads="1"/>
          </p:cNvSpPr>
          <p:nvPr/>
        </p:nvSpPr>
        <p:spPr bwMode="auto">
          <a:xfrm>
            <a:off x="539750" y="44450"/>
            <a:ext cx="756126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2800" b="0" dirty="0" smtClean="0">
                <a:solidFill>
                  <a:srgbClr val="222268"/>
                </a:solidFill>
                <a:cs typeface="Times New Roman" panose="02020603050405020304" pitchFamily="18" charset="0"/>
              </a:rPr>
              <a:t> </a:t>
            </a:r>
            <a:r>
              <a:rPr lang="pt-BR" altLang="pt-BR" sz="2800" dirty="0" smtClean="0">
                <a:solidFill>
                  <a:srgbClr val="222268"/>
                </a:solidFill>
                <a:cs typeface="Times New Roman" panose="02020603050405020304" pitchFamily="18" charset="0"/>
              </a:rPr>
              <a:t>ELA – rumo à Neurologia Translacional</a:t>
            </a:r>
            <a:endParaRPr lang="pt-BR" altLang="pt-BR" sz="2800" dirty="0">
              <a:solidFill>
                <a:srgbClr val="222268"/>
              </a:solidFill>
              <a:cs typeface="Times New Roman" panose="02020603050405020304" pitchFamily="18" charset="0"/>
            </a:endParaRPr>
          </a:p>
        </p:txBody>
      </p:sp>
      <p:sp>
        <p:nvSpPr>
          <p:cNvPr id="2" name="Line 16"/>
          <p:cNvSpPr>
            <a:spLocks noChangeShapeType="1"/>
          </p:cNvSpPr>
          <p:nvPr/>
        </p:nvSpPr>
        <p:spPr bwMode="auto">
          <a:xfrm flipH="1" flipV="1">
            <a:off x="6443663" y="3500438"/>
            <a:ext cx="431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pt-BR" sz="1600" dirty="0">
              <a:latin typeface="+mn-lt"/>
              <a:cs typeface="+mn-cs"/>
            </a:endParaRPr>
          </a:p>
        </p:txBody>
      </p:sp>
      <p:sp>
        <p:nvSpPr>
          <p:cNvPr id="27681" name="CaixaDeTexto 5"/>
          <p:cNvSpPr txBox="1">
            <a:spLocks noChangeArrowheads="1"/>
          </p:cNvSpPr>
          <p:nvPr/>
        </p:nvSpPr>
        <p:spPr bwMode="auto">
          <a:xfrm>
            <a:off x="250825" y="6271155"/>
            <a:ext cx="30972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1800" b="1" dirty="0" err="1" smtClean="0">
                <a:solidFill>
                  <a:srgbClr val="002060"/>
                </a:solidFill>
              </a:rPr>
              <a:t>Cel</a:t>
            </a:r>
            <a:r>
              <a:rPr lang="pt-BR" altLang="pt-BR" sz="1800" b="1" dirty="0" smtClean="0">
                <a:solidFill>
                  <a:srgbClr val="002060"/>
                </a:solidFill>
              </a:rPr>
              <a:t> </a:t>
            </a:r>
            <a:r>
              <a:rPr lang="pt-BR" altLang="pt-BR" sz="1800" b="1" dirty="0" err="1">
                <a:solidFill>
                  <a:srgbClr val="002060"/>
                </a:solidFill>
              </a:rPr>
              <a:t>Schwann</a:t>
            </a:r>
            <a:r>
              <a:rPr lang="pt-BR" altLang="pt-BR" sz="1800" b="1" dirty="0">
                <a:solidFill>
                  <a:srgbClr val="002060"/>
                </a:solidFill>
              </a:rPr>
              <a:t> - </a:t>
            </a:r>
            <a:r>
              <a:rPr lang="pt-BR" altLang="pt-BR" sz="1800" b="1" dirty="0" err="1" smtClean="0">
                <a:solidFill>
                  <a:srgbClr val="002060"/>
                </a:solidFill>
              </a:rPr>
              <a:t>ALSesp</a:t>
            </a:r>
            <a:endParaRPr lang="pt-BR" altLang="pt-BR" sz="1800" b="1" dirty="0">
              <a:solidFill>
                <a:srgbClr val="002060"/>
              </a:solidFill>
            </a:endParaRPr>
          </a:p>
        </p:txBody>
      </p:sp>
      <p:sp>
        <p:nvSpPr>
          <p:cNvPr id="27682" name="Line 41"/>
          <p:cNvSpPr>
            <a:spLocks noChangeShapeType="1"/>
          </p:cNvSpPr>
          <p:nvPr/>
        </p:nvSpPr>
        <p:spPr bwMode="auto">
          <a:xfrm>
            <a:off x="179388" y="4868863"/>
            <a:ext cx="3241675" cy="0"/>
          </a:xfrm>
          <a:prstGeom prst="line">
            <a:avLst/>
          </a:prstGeom>
          <a:noFill/>
          <a:ln w="76200">
            <a:solidFill>
              <a:srgbClr val="8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 dirty="0"/>
          </a:p>
        </p:txBody>
      </p:sp>
      <p:sp>
        <p:nvSpPr>
          <p:cNvPr id="27683" name="Line 42"/>
          <p:cNvSpPr>
            <a:spLocks noChangeShapeType="1"/>
          </p:cNvSpPr>
          <p:nvPr/>
        </p:nvSpPr>
        <p:spPr bwMode="auto">
          <a:xfrm>
            <a:off x="179388" y="6237288"/>
            <a:ext cx="3241675" cy="0"/>
          </a:xfrm>
          <a:prstGeom prst="line">
            <a:avLst/>
          </a:prstGeom>
          <a:noFill/>
          <a:ln w="76200">
            <a:solidFill>
              <a:srgbClr val="8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 dirty="0"/>
          </a:p>
        </p:txBody>
      </p:sp>
      <p:sp>
        <p:nvSpPr>
          <p:cNvPr id="27684" name="Text Box 43"/>
          <p:cNvSpPr txBox="1">
            <a:spLocks noChangeArrowheads="1"/>
          </p:cNvSpPr>
          <p:nvPr/>
        </p:nvSpPr>
        <p:spPr bwMode="auto">
          <a:xfrm>
            <a:off x="88199" y="5346700"/>
            <a:ext cx="3164649" cy="338554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sz="1600" dirty="0" smtClean="0">
                <a:solidFill>
                  <a:schemeClr val="accent2"/>
                </a:solidFill>
              </a:rPr>
              <a:t>MOLÉCULAS SELECIONADAS</a:t>
            </a:r>
            <a:endParaRPr lang="pt-BR" altLang="pt-BR" sz="1600" dirty="0">
              <a:solidFill>
                <a:schemeClr val="accent2"/>
              </a:solidFill>
            </a:endParaRPr>
          </a:p>
        </p:txBody>
      </p:sp>
      <p:sp>
        <p:nvSpPr>
          <p:cNvPr id="27685" name="Line 44"/>
          <p:cNvSpPr>
            <a:spLocks noChangeShapeType="1"/>
          </p:cNvSpPr>
          <p:nvPr/>
        </p:nvSpPr>
        <p:spPr bwMode="auto">
          <a:xfrm>
            <a:off x="323850" y="4941888"/>
            <a:ext cx="720725" cy="358775"/>
          </a:xfrm>
          <a:prstGeom prst="line">
            <a:avLst/>
          </a:prstGeom>
          <a:noFill/>
          <a:ln w="38100">
            <a:solidFill>
              <a:srgbClr val="8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 dirty="0"/>
          </a:p>
        </p:txBody>
      </p:sp>
      <p:sp>
        <p:nvSpPr>
          <p:cNvPr id="27686" name="Line 45"/>
          <p:cNvSpPr>
            <a:spLocks noChangeShapeType="1"/>
          </p:cNvSpPr>
          <p:nvPr/>
        </p:nvSpPr>
        <p:spPr bwMode="auto">
          <a:xfrm flipH="1">
            <a:off x="2482850" y="4941888"/>
            <a:ext cx="720725" cy="358775"/>
          </a:xfrm>
          <a:prstGeom prst="line">
            <a:avLst/>
          </a:prstGeom>
          <a:noFill/>
          <a:ln w="38100">
            <a:solidFill>
              <a:srgbClr val="8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 dirty="0"/>
          </a:p>
        </p:txBody>
      </p:sp>
      <p:sp>
        <p:nvSpPr>
          <p:cNvPr id="27687" name="Line 46"/>
          <p:cNvSpPr>
            <a:spLocks noChangeShapeType="1"/>
          </p:cNvSpPr>
          <p:nvPr/>
        </p:nvSpPr>
        <p:spPr bwMode="auto">
          <a:xfrm flipH="1" flipV="1">
            <a:off x="2470150" y="5794375"/>
            <a:ext cx="720725" cy="358775"/>
          </a:xfrm>
          <a:prstGeom prst="line">
            <a:avLst/>
          </a:prstGeom>
          <a:noFill/>
          <a:ln w="38100">
            <a:solidFill>
              <a:srgbClr val="8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 dirty="0"/>
          </a:p>
        </p:txBody>
      </p:sp>
      <p:sp>
        <p:nvSpPr>
          <p:cNvPr id="27688" name="Line 47"/>
          <p:cNvSpPr>
            <a:spLocks noChangeShapeType="1"/>
          </p:cNvSpPr>
          <p:nvPr/>
        </p:nvSpPr>
        <p:spPr bwMode="auto">
          <a:xfrm flipV="1">
            <a:off x="322263" y="5807075"/>
            <a:ext cx="720725" cy="358775"/>
          </a:xfrm>
          <a:prstGeom prst="line">
            <a:avLst/>
          </a:prstGeom>
          <a:noFill/>
          <a:ln w="38100">
            <a:solidFill>
              <a:srgbClr val="8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 dirty="0"/>
          </a:p>
        </p:txBody>
      </p:sp>
      <p:sp>
        <p:nvSpPr>
          <p:cNvPr id="27689" name="Line 48"/>
          <p:cNvSpPr>
            <a:spLocks noChangeShapeType="1"/>
          </p:cNvSpPr>
          <p:nvPr/>
        </p:nvSpPr>
        <p:spPr bwMode="auto">
          <a:xfrm>
            <a:off x="3178322" y="5516563"/>
            <a:ext cx="1177778" cy="0"/>
          </a:xfrm>
          <a:prstGeom prst="line">
            <a:avLst/>
          </a:prstGeom>
          <a:noFill/>
          <a:ln w="76200">
            <a:solidFill>
              <a:srgbClr val="8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 dirty="0"/>
          </a:p>
        </p:txBody>
      </p:sp>
      <p:sp>
        <p:nvSpPr>
          <p:cNvPr id="27690" name="Text Box 49"/>
          <p:cNvSpPr txBox="1">
            <a:spLocks noChangeArrowheads="1"/>
          </p:cNvSpPr>
          <p:nvPr/>
        </p:nvSpPr>
        <p:spPr bwMode="auto">
          <a:xfrm>
            <a:off x="2892757" y="5165196"/>
            <a:ext cx="1603836" cy="812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65000"/>
              </a:lnSpc>
            </a:pPr>
            <a:r>
              <a:rPr lang="pt-BR" altLang="pt-BR" dirty="0" smtClean="0"/>
              <a:t>Testes</a:t>
            </a:r>
          </a:p>
          <a:p>
            <a:pPr algn="ctr" eaLnBrk="1" hangingPunct="1">
              <a:lnSpc>
                <a:spcPct val="65000"/>
              </a:lnSpc>
            </a:pPr>
            <a:endParaRPr lang="pt-BR" altLang="pt-BR" dirty="0" smtClean="0"/>
          </a:p>
          <a:p>
            <a:pPr algn="ctr" eaLnBrk="1" hangingPunct="1">
              <a:lnSpc>
                <a:spcPct val="65000"/>
              </a:lnSpc>
            </a:pPr>
            <a:endParaRPr lang="pt-BR" altLang="pt-BR" dirty="0"/>
          </a:p>
          <a:p>
            <a:pPr algn="ctr" eaLnBrk="1" hangingPunct="1">
              <a:lnSpc>
                <a:spcPct val="65000"/>
              </a:lnSpc>
            </a:pPr>
            <a:r>
              <a:rPr lang="pt-BR" altLang="pt-BR" dirty="0" smtClean="0"/>
              <a:t>Terapêuticos</a:t>
            </a:r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xmlns="" val="1844112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6" name="Text Box 16"/>
          <p:cNvSpPr txBox="1">
            <a:spLocks noChangeArrowheads="1"/>
          </p:cNvSpPr>
          <p:nvPr/>
        </p:nvSpPr>
        <p:spPr bwMode="auto">
          <a:xfrm>
            <a:off x="787400" y="2133600"/>
            <a:ext cx="8000652" cy="4093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sz="2000" b="1" dirty="0" smtClean="0">
                <a:solidFill>
                  <a:srgbClr val="800000"/>
                </a:solidFill>
              </a:rPr>
              <a:t>ENSAIO CLÍNICO FASE 2 COM CÉLULAS TRONCO MESENQUIMAIS</a:t>
            </a:r>
          </a:p>
          <a:p>
            <a:endParaRPr lang="pt-BR" altLang="pt-BR" sz="2000" b="1" dirty="0" smtClean="0">
              <a:solidFill>
                <a:srgbClr val="800000"/>
              </a:solidFill>
            </a:endParaRPr>
          </a:p>
          <a:p>
            <a:r>
              <a:rPr lang="pt-BR" altLang="pt-BR" sz="2000" b="1" dirty="0" smtClean="0">
                <a:solidFill>
                  <a:srgbClr val="800000"/>
                </a:solidFill>
              </a:rPr>
              <a:t>SECRETORAS DE FATORES NEUROTRÓFICOS EM PACIENTES ELA DO BRASIL</a:t>
            </a:r>
          </a:p>
          <a:p>
            <a:endParaRPr lang="pt-BR" altLang="pt-BR" sz="2000" b="1" dirty="0" smtClean="0">
              <a:solidFill>
                <a:srgbClr val="800000"/>
              </a:solidFill>
            </a:endParaRPr>
          </a:p>
          <a:p>
            <a:endParaRPr lang="pt-BR" altLang="pt-BR" b="1" dirty="0" smtClean="0">
              <a:solidFill>
                <a:srgbClr val="800000"/>
              </a:solidFill>
            </a:endParaRPr>
          </a:p>
          <a:p>
            <a:endParaRPr lang="pt-BR" altLang="pt-BR" b="1" dirty="0" smtClean="0">
              <a:solidFill>
                <a:srgbClr val="800000"/>
              </a:solidFill>
            </a:endParaRPr>
          </a:p>
          <a:p>
            <a:r>
              <a:rPr lang="pt-BR" altLang="pt-BR" b="1" dirty="0" smtClean="0">
                <a:solidFill>
                  <a:srgbClr val="000066"/>
                </a:solidFill>
              </a:rPr>
              <a:t>- Financiado pelo Ministério da Saúde</a:t>
            </a:r>
          </a:p>
          <a:p>
            <a:endParaRPr lang="pt-BR" altLang="pt-BR" b="1" dirty="0" smtClean="0">
              <a:solidFill>
                <a:srgbClr val="000066"/>
              </a:solidFill>
            </a:endParaRPr>
          </a:p>
          <a:p>
            <a:r>
              <a:rPr lang="pt-BR" altLang="pt-BR" b="1" dirty="0" smtClean="0">
                <a:solidFill>
                  <a:srgbClr val="000066"/>
                </a:solidFill>
              </a:rPr>
              <a:t>-empregando a tecnologia </a:t>
            </a:r>
            <a:r>
              <a:rPr lang="pt-BR" altLang="pt-BR" b="1" dirty="0" err="1" smtClean="0">
                <a:solidFill>
                  <a:srgbClr val="000066"/>
                </a:solidFill>
              </a:rPr>
              <a:t>NurOwn</a:t>
            </a:r>
            <a:r>
              <a:rPr lang="pt-BR" altLang="pt-BR" b="1" baseline="30000" dirty="0" err="1" smtClean="0">
                <a:solidFill>
                  <a:srgbClr val="000066"/>
                </a:solidFill>
              </a:rPr>
              <a:t>TM</a:t>
            </a:r>
            <a:r>
              <a:rPr lang="pt-BR" altLang="pt-BR" b="1" dirty="0" smtClean="0">
                <a:solidFill>
                  <a:srgbClr val="000066"/>
                </a:solidFill>
              </a:rPr>
              <a:t>  </a:t>
            </a:r>
          </a:p>
          <a:p>
            <a:endParaRPr lang="pt-BR" altLang="pt-BR" b="1" dirty="0" smtClean="0">
              <a:solidFill>
                <a:srgbClr val="000066"/>
              </a:solidFill>
            </a:endParaRPr>
          </a:p>
          <a:p>
            <a:endParaRPr lang="pt-BR" altLang="pt-BR" b="1" dirty="0" smtClean="0">
              <a:solidFill>
                <a:srgbClr val="000066"/>
              </a:solidFill>
            </a:endParaRPr>
          </a:p>
          <a:p>
            <a:pPr>
              <a:buFontTx/>
              <a:buChar char="-"/>
            </a:pPr>
            <a:r>
              <a:rPr lang="pt-BR" altLang="pt-BR" b="1" dirty="0" smtClean="0">
                <a:solidFill>
                  <a:srgbClr val="000066"/>
                </a:solidFill>
              </a:rPr>
              <a:t>FMUSP</a:t>
            </a:r>
          </a:p>
          <a:p>
            <a:pPr>
              <a:buFontTx/>
              <a:buChar char="-"/>
            </a:pPr>
            <a:r>
              <a:rPr lang="pt-BR" altLang="pt-BR" b="1" dirty="0" smtClean="0">
                <a:solidFill>
                  <a:srgbClr val="000066"/>
                </a:solidFill>
              </a:rPr>
              <a:t>PUC-PR</a:t>
            </a:r>
          </a:p>
          <a:p>
            <a:pPr>
              <a:buFontTx/>
              <a:buChar char="-"/>
            </a:pPr>
            <a:r>
              <a:rPr lang="pt-BR" altLang="pt-BR" b="1" dirty="0" smtClean="0">
                <a:solidFill>
                  <a:srgbClr val="000066"/>
                </a:solidFill>
              </a:rPr>
              <a:t>UNIFESP</a:t>
            </a:r>
            <a:r>
              <a:rPr lang="pt-BR" altLang="pt-BR" b="1" dirty="0" smtClean="0"/>
              <a:t> </a:t>
            </a:r>
            <a:endParaRPr lang="pt-BR" altLang="pt-BR" b="1" dirty="0"/>
          </a:p>
        </p:txBody>
      </p:sp>
      <p:pic>
        <p:nvPicPr>
          <p:cNvPr id="20497" name="Picture 17" descr="LOGO High R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01" t="6944" r="5579" b="8009"/>
          <a:stretch>
            <a:fillRect/>
          </a:stretch>
        </p:blipFill>
        <p:spPr bwMode="auto">
          <a:xfrm>
            <a:off x="179388" y="71438"/>
            <a:ext cx="1809750" cy="1989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498" name="Picture 18" descr="LOGO High R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01" t="6944" r="5579" b="8009"/>
          <a:stretch>
            <a:fillRect/>
          </a:stretch>
        </p:blipFill>
        <p:spPr bwMode="auto">
          <a:xfrm>
            <a:off x="7019925" y="4508500"/>
            <a:ext cx="1941513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98944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57775" y="0"/>
            <a:ext cx="4029075" cy="582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8" name="Picture 1" descr="ELA Familiar Chamada FMUS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02213" cy="3751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405"/>
          <a:stretch>
            <a:fillRect/>
          </a:stretch>
        </p:blipFill>
        <p:spPr bwMode="auto">
          <a:xfrm>
            <a:off x="0" y="3751263"/>
            <a:ext cx="4902200" cy="317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878" t="6204" b="4425"/>
          <a:stretch>
            <a:fillRect/>
          </a:stretch>
        </p:blipFill>
        <p:spPr bwMode="auto">
          <a:xfrm>
            <a:off x="7467600" y="581025"/>
            <a:ext cx="1466850" cy="159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72275" y="4189413"/>
            <a:ext cx="2371725" cy="163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97538" y="2263775"/>
            <a:ext cx="2371725" cy="177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0065"/>
          <a:stretch>
            <a:fillRect/>
          </a:stretch>
        </p:blipFill>
        <p:spPr bwMode="auto">
          <a:xfrm>
            <a:off x="5208588" y="571500"/>
            <a:ext cx="2190750" cy="160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4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903" t="3110" r="4797" b="38646"/>
          <a:stretch>
            <a:fillRect/>
          </a:stretch>
        </p:blipFill>
        <p:spPr bwMode="auto">
          <a:xfrm>
            <a:off x="4902200" y="5799138"/>
            <a:ext cx="1922463" cy="105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3"/>
          <p:cNvSpPr>
            <a:spLocks noChangeShapeType="1"/>
          </p:cNvSpPr>
          <p:nvPr/>
        </p:nvSpPr>
        <p:spPr bwMode="auto">
          <a:xfrm>
            <a:off x="0" y="1484313"/>
            <a:ext cx="9144000" cy="0"/>
          </a:xfrm>
          <a:prstGeom prst="line">
            <a:avLst/>
          </a:prstGeom>
          <a:noFill/>
          <a:ln w="76200" cmpd="tri">
            <a:solidFill>
              <a:schemeClr val="accent6">
                <a:lumMod val="75000"/>
              </a:schemeClr>
            </a:solidFill>
            <a:round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pt-BR">
              <a:latin typeface="Arial" charset="0"/>
              <a:cs typeface="+mn-cs"/>
            </a:endParaRPr>
          </a:p>
        </p:txBody>
      </p:sp>
      <p:sp>
        <p:nvSpPr>
          <p:cNvPr id="23555" name="Text Box 2"/>
          <p:cNvSpPr txBox="1">
            <a:spLocks noChangeArrowheads="1"/>
          </p:cNvSpPr>
          <p:nvPr/>
        </p:nvSpPr>
        <p:spPr bwMode="auto">
          <a:xfrm>
            <a:off x="1476375" y="260350"/>
            <a:ext cx="7345363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lnSpc>
                <a:spcPct val="90000"/>
              </a:lnSpc>
            </a:pPr>
            <a:r>
              <a:rPr lang="pt-BR" altLang="pt-BR" sz="3000" b="0" smtClean="0">
                <a:solidFill>
                  <a:srgbClr val="222268"/>
                </a:solidFill>
                <a:latin typeface="Tahoma" pitchFamily="34" charset="0"/>
              </a:rPr>
              <a:t>ELA FAMILIAR. Doença RARA?</a:t>
            </a:r>
            <a:endParaRPr lang="pt-BR" altLang="pt-BR" sz="3000" b="0">
              <a:solidFill>
                <a:srgbClr val="222268"/>
              </a:solidFill>
              <a:latin typeface="Tahoma" pitchFamily="34" charset="0"/>
            </a:endParaRPr>
          </a:p>
        </p:txBody>
      </p:sp>
      <p:pic>
        <p:nvPicPr>
          <p:cNvPr id="23560" name="Picture 9"/>
          <p:cNvPicPr>
            <a:picLocks noChangeAspect="1" noChangeArrowheads="1"/>
          </p:cNvPicPr>
          <p:nvPr/>
        </p:nvPicPr>
        <p:blipFill>
          <a:blip r:embed="rId3" cstate="print">
            <a:lum bright="-12000" contrast="12000"/>
          </a:blip>
          <a:srcRect l="23424" r="20323"/>
          <a:stretch>
            <a:fillRect/>
          </a:stretch>
        </p:blipFill>
        <p:spPr bwMode="auto">
          <a:xfrm>
            <a:off x="100013" y="44450"/>
            <a:ext cx="12319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8610" name="Picture 2" descr="Full-size image (42 K)">
            <a:hlinkClick r:id="rId4" tooltip="Full-size image (42 K)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98913" y="-4572000"/>
            <a:ext cx="5543550" cy="3943350"/>
          </a:xfrm>
          <a:prstGeom prst="rect">
            <a:avLst/>
          </a:prstGeom>
          <a:noFill/>
        </p:spPr>
      </p:pic>
      <p:pic>
        <p:nvPicPr>
          <p:cNvPr id="68612" name="Picture 4" descr="Full-size image (42 K)">
            <a:hlinkClick r:id="rId4" tooltip="Full-size image (42 K)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98913" y="-4572000"/>
            <a:ext cx="5543550" cy="3943350"/>
          </a:xfrm>
          <a:prstGeom prst="rect">
            <a:avLst/>
          </a:prstGeom>
          <a:noFill/>
        </p:spPr>
      </p:pic>
      <p:pic>
        <p:nvPicPr>
          <p:cNvPr id="68614" name="Picture 6" descr="Full-size image (42 K)">
            <a:hlinkClick r:id="rId4" tooltip="Full-size image (42 K)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98913" y="-4572000"/>
            <a:ext cx="5543550" cy="3943350"/>
          </a:xfrm>
          <a:prstGeom prst="rect">
            <a:avLst/>
          </a:prstGeom>
          <a:noFill/>
        </p:spPr>
      </p:pic>
      <p:sp>
        <p:nvSpPr>
          <p:cNvPr id="9" name="CaixaDeTexto 8"/>
          <p:cNvSpPr txBox="1"/>
          <p:nvPr/>
        </p:nvSpPr>
        <p:spPr>
          <a:xfrm>
            <a:off x="625916" y="2166723"/>
            <a:ext cx="53957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 smtClean="0"/>
              <a:t>Até 65 por 100.000 habitantes  –  0,00065</a:t>
            </a:r>
            <a:endParaRPr lang="pt-BR" sz="2400" dirty="0"/>
          </a:p>
        </p:txBody>
      </p:sp>
      <p:sp>
        <p:nvSpPr>
          <p:cNvPr id="11" name="CaixaDeTexto 10"/>
          <p:cNvSpPr txBox="1"/>
          <p:nvPr/>
        </p:nvSpPr>
        <p:spPr>
          <a:xfrm>
            <a:off x="6300192" y="2132856"/>
            <a:ext cx="14775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 smtClean="0"/>
              <a:t>População</a:t>
            </a:r>
            <a:endParaRPr lang="pt-BR" sz="2400" dirty="0"/>
          </a:p>
        </p:txBody>
      </p:sp>
      <p:sp>
        <p:nvSpPr>
          <p:cNvPr id="13" name="CaixaDeTexto 12"/>
          <p:cNvSpPr txBox="1"/>
          <p:nvPr/>
        </p:nvSpPr>
        <p:spPr>
          <a:xfrm>
            <a:off x="4757901" y="2778187"/>
            <a:ext cx="28100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smtClean="0">
                <a:solidFill>
                  <a:srgbClr val="C00000"/>
                </a:solidFill>
              </a:rPr>
              <a:t>0,05 – 0,5       Família</a:t>
            </a:r>
            <a:endParaRPr lang="pt-BR" sz="2400" b="1" dirty="0">
              <a:solidFill>
                <a:srgbClr val="C00000"/>
              </a:solidFill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4776620" y="3242899"/>
            <a:ext cx="41663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i="1" dirty="0" smtClean="0"/>
              <a:t>Estimativa preliminar do Projeto ELA Brasil</a:t>
            </a:r>
            <a:endParaRPr lang="pt-BR" i="1" dirty="0"/>
          </a:p>
        </p:txBody>
      </p:sp>
      <p:sp>
        <p:nvSpPr>
          <p:cNvPr id="16" name="CaixaDeTexto 15"/>
          <p:cNvSpPr txBox="1"/>
          <p:nvPr/>
        </p:nvSpPr>
        <p:spPr>
          <a:xfrm>
            <a:off x="683568" y="4293096"/>
            <a:ext cx="8136904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rgbClr val="002060"/>
                </a:solidFill>
              </a:rPr>
              <a:t>Depoimentos:</a:t>
            </a:r>
          </a:p>
          <a:p>
            <a:r>
              <a:rPr lang="pt-BR" sz="1600" dirty="0">
                <a:solidFill>
                  <a:srgbClr val="002060"/>
                </a:solidFill>
              </a:rPr>
              <a:t>	-</a:t>
            </a:r>
            <a:r>
              <a:rPr lang="pt-BR" sz="1600" dirty="0" smtClean="0">
                <a:solidFill>
                  <a:srgbClr val="002060"/>
                </a:solidFill>
              </a:rPr>
              <a:t>Obrigado professor por estudar este filme de terror protagonizado </a:t>
            </a:r>
          </a:p>
          <a:p>
            <a:r>
              <a:rPr lang="pt-BR" sz="1600" dirty="0" smtClean="0">
                <a:solidFill>
                  <a:srgbClr val="002060"/>
                </a:solidFill>
              </a:rPr>
              <a:t>		por gerações de membros da minha família</a:t>
            </a:r>
          </a:p>
          <a:p>
            <a:r>
              <a:rPr lang="pt-BR" sz="1600" dirty="0">
                <a:solidFill>
                  <a:srgbClr val="002060"/>
                </a:solidFill>
              </a:rPr>
              <a:t>	</a:t>
            </a:r>
            <a:r>
              <a:rPr lang="pt-BR" sz="1600" dirty="0" smtClean="0">
                <a:solidFill>
                  <a:srgbClr val="002060"/>
                </a:solidFill>
              </a:rPr>
              <a:t>-Professor, minha mãe teve. Eu </a:t>
            </a:r>
            <a:r>
              <a:rPr lang="pt-BR" sz="1600" dirty="0" err="1" smtClean="0">
                <a:solidFill>
                  <a:srgbClr val="002060"/>
                </a:solidFill>
              </a:rPr>
              <a:t>eu</a:t>
            </a:r>
            <a:r>
              <a:rPr lang="pt-BR" sz="1600" dirty="0" smtClean="0">
                <a:solidFill>
                  <a:srgbClr val="002060"/>
                </a:solidFill>
              </a:rPr>
              <a:t>, o que será de mim?</a:t>
            </a:r>
          </a:p>
          <a:p>
            <a:r>
              <a:rPr lang="pt-BR" sz="1600" dirty="0" smtClean="0">
                <a:solidFill>
                  <a:srgbClr val="002060"/>
                </a:solidFill>
              </a:rPr>
              <a:t>	</a:t>
            </a:r>
            <a:r>
              <a:rPr lang="pt-BR" sz="1600" dirty="0">
                <a:solidFill>
                  <a:srgbClr val="002060"/>
                </a:solidFill>
              </a:rPr>
              <a:t>--Obrigado por estudar esta doença </a:t>
            </a:r>
            <a:r>
              <a:rPr lang="pt-BR" sz="1600" dirty="0" smtClean="0">
                <a:solidFill>
                  <a:srgbClr val="002060"/>
                </a:solidFill>
              </a:rPr>
              <a:t>maldita</a:t>
            </a:r>
          </a:p>
          <a:p>
            <a:r>
              <a:rPr lang="pt-BR" sz="1600" dirty="0">
                <a:solidFill>
                  <a:srgbClr val="002060"/>
                </a:solidFill>
              </a:rPr>
              <a:t>	</a:t>
            </a:r>
            <a:r>
              <a:rPr lang="pt-BR" sz="1600" dirty="0" smtClean="0">
                <a:solidFill>
                  <a:srgbClr val="002060"/>
                </a:solidFill>
              </a:rPr>
              <a:t>-Uma luz no fim do túnel!</a:t>
            </a:r>
          </a:p>
          <a:p>
            <a:r>
              <a:rPr lang="pt-BR" sz="1600" dirty="0">
                <a:solidFill>
                  <a:srgbClr val="002060"/>
                </a:solidFill>
              </a:rPr>
              <a:t>	</a:t>
            </a:r>
            <a:r>
              <a:rPr lang="pt-BR" sz="1600" dirty="0" smtClean="0">
                <a:solidFill>
                  <a:srgbClr val="002060"/>
                </a:solidFill>
              </a:rPr>
              <a:t>-Todos da família estão à disposição do estudo</a:t>
            </a:r>
          </a:p>
          <a:p>
            <a:r>
              <a:rPr lang="pt-BR" sz="1600" dirty="0">
                <a:solidFill>
                  <a:srgbClr val="002060"/>
                </a:solidFill>
              </a:rPr>
              <a:t>	</a:t>
            </a:r>
            <a:r>
              <a:rPr lang="pt-BR" sz="1600" dirty="0" smtClean="0">
                <a:solidFill>
                  <a:srgbClr val="002060"/>
                </a:solidFill>
              </a:rPr>
              <a:t>- Por favor, nos chamem para o estudo</a:t>
            </a:r>
          </a:p>
          <a:p>
            <a:r>
              <a:rPr lang="pt-BR" sz="1600" dirty="0">
                <a:solidFill>
                  <a:srgbClr val="002060"/>
                </a:solidFill>
              </a:rPr>
              <a:t>	</a:t>
            </a:r>
            <a:r>
              <a:rPr lang="pt-BR" sz="1600" dirty="0" smtClean="0">
                <a:solidFill>
                  <a:srgbClr val="002060"/>
                </a:solidFill>
              </a:rPr>
              <a:t>-Que Deus ilumine e abençoe toda a Equipe</a:t>
            </a:r>
          </a:p>
        </p:txBody>
      </p:sp>
    </p:spTree>
    <p:extLst>
      <p:ext uri="{BB962C8B-B14F-4D97-AF65-F5344CB8AC3E}">
        <p14:creationId xmlns:p14="http://schemas.microsoft.com/office/powerpoint/2010/main" xmlns="" val="1851475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1800"/>
          </a:p>
        </p:txBody>
      </p:sp>
      <p:grpSp>
        <p:nvGrpSpPr>
          <p:cNvPr id="8195" name="Grupo 71"/>
          <p:cNvGrpSpPr>
            <a:grpSpLocks/>
          </p:cNvGrpSpPr>
          <p:nvPr/>
        </p:nvGrpSpPr>
        <p:grpSpPr bwMode="auto">
          <a:xfrm>
            <a:off x="984250" y="1471613"/>
            <a:ext cx="3803650" cy="3945473"/>
            <a:chOff x="611560" y="1107328"/>
            <a:chExt cx="3802776" cy="5129984"/>
          </a:xfrm>
        </p:grpSpPr>
        <p:grpSp>
          <p:nvGrpSpPr>
            <p:cNvPr id="8220" name="Grupo 18"/>
            <p:cNvGrpSpPr>
              <a:grpSpLocks/>
            </p:cNvGrpSpPr>
            <p:nvPr/>
          </p:nvGrpSpPr>
          <p:grpSpPr bwMode="auto">
            <a:xfrm>
              <a:off x="615329" y="1107328"/>
              <a:ext cx="3745358" cy="932165"/>
              <a:chOff x="268936" y="692696"/>
              <a:chExt cx="4173457" cy="1038713"/>
            </a:xfrm>
          </p:grpSpPr>
          <p:pic>
            <p:nvPicPr>
              <p:cNvPr id="8233" name="Imagem 1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9766" t="33855" r="23828" b="48853"/>
              <a:stretch>
                <a:fillRect/>
              </a:stretch>
            </p:blipFill>
            <p:spPr bwMode="auto">
              <a:xfrm>
                <a:off x="360040" y="692696"/>
                <a:ext cx="4082353" cy="7991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234" name="Rectangle 7"/>
              <p:cNvSpPr>
                <a:spLocks noChangeArrowheads="1"/>
              </p:cNvSpPr>
              <p:nvPr/>
            </p:nvSpPr>
            <p:spPr bwMode="auto">
              <a:xfrm>
                <a:off x="268936" y="1425281"/>
                <a:ext cx="1547362" cy="306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pt-BR" altLang="pt-BR" sz="1200" b="0">
                    <a:ea typeface="Times New Roman" panose="02020603050405020304" pitchFamily="18" charset="0"/>
                  </a:rPr>
                  <a:t>SOD1 - Exon 1</a:t>
                </a:r>
                <a:endParaRPr lang="pt-BR" altLang="pt-BR" sz="1800" b="0">
                  <a:ea typeface="Times New Roman" panose="02020603050405020304" pitchFamily="18" charset="0"/>
                </a:endParaRPr>
              </a:p>
            </p:txBody>
          </p:sp>
        </p:grpSp>
        <p:grpSp>
          <p:nvGrpSpPr>
            <p:cNvPr id="8221" name="Grupo 16"/>
            <p:cNvGrpSpPr>
              <a:grpSpLocks/>
            </p:cNvGrpSpPr>
            <p:nvPr/>
          </p:nvGrpSpPr>
          <p:grpSpPr bwMode="auto">
            <a:xfrm>
              <a:off x="615329" y="3168264"/>
              <a:ext cx="3745358" cy="943191"/>
              <a:chOff x="268936" y="3005667"/>
              <a:chExt cx="4173457" cy="1050999"/>
            </a:xfrm>
          </p:grpSpPr>
          <p:pic>
            <p:nvPicPr>
              <p:cNvPr id="8231" name="Imagem 3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10156" t="44792" r="23438" b="38715"/>
              <a:stretch>
                <a:fillRect/>
              </a:stretch>
            </p:blipFill>
            <p:spPr bwMode="auto">
              <a:xfrm>
                <a:off x="360040" y="3005667"/>
                <a:ext cx="4082353" cy="7559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232" name="Rectangle 9"/>
              <p:cNvSpPr>
                <a:spLocks noChangeArrowheads="1"/>
              </p:cNvSpPr>
              <p:nvPr/>
            </p:nvSpPr>
            <p:spPr bwMode="auto">
              <a:xfrm>
                <a:off x="268936" y="3750567"/>
                <a:ext cx="1404121" cy="3060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pt-BR" altLang="pt-BR" sz="1200" b="0">
                    <a:ea typeface="Times New Roman" panose="02020603050405020304" pitchFamily="18" charset="0"/>
                  </a:rPr>
                  <a:t>SOD1 - Exon 3</a:t>
                </a:r>
                <a:endParaRPr lang="pt-BR" altLang="pt-BR" sz="1800" b="0">
                  <a:ea typeface="Times New Roman" panose="02020603050405020304" pitchFamily="18" charset="0"/>
                </a:endParaRPr>
              </a:p>
            </p:txBody>
          </p:sp>
        </p:grpSp>
        <p:grpSp>
          <p:nvGrpSpPr>
            <p:cNvPr id="8222" name="Grupo 14"/>
            <p:cNvGrpSpPr>
              <a:grpSpLocks/>
            </p:cNvGrpSpPr>
            <p:nvPr/>
          </p:nvGrpSpPr>
          <p:grpSpPr bwMode="auto">
            <a:xfrm>
              <a:off x="611560" y="4203672"/>
              <a:ext cx="3800431" cy="929659"/>
              <a:chOff x="265168" y="4221089"/>
              <a:chExt cx="4234824" cy="1035921"/>
            </a:xfrm>
          </p:grpSpPr>
          <p:pic>
            <p:nvPicPr>
              <p:cNvPr id="8229" name="Imagem 4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10417" t="50868" r="22525" b="32639"/>
              <a:stretch>
                <a:fillRect/>
              </a:stretch>
            </p:blipFill>
            <p:spPr bwMode="auto">
              <a:xfrm>
                <a:off x="360040" y="4221089"/>
                <a:ext cx="4139952" cy="7559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230" name="Rectangle 10"/>
              <p:cNvSpPr>
                <a:spLocks noChangeArrowheads="1"/>
              </p:cNvSpPr>
              <p:nvPr/>
            </p:nvSpPr>
            <p:spPr bwMode="auto">
              <a:xfrm>
                <a:off x="265168" y="4948350"/>
                <a:ext cx="1604772" cy="3086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pt-BR" altLang="pt-BR" sz="1200" b="0">
                    <a:ea typeface="Times New Roman" panose="02020603050405020304" pitchFamily="18" charset="0"/>
                  </a:rPr>
                  <a:t>SOD1 - Exon 4</a:t>
                </a:r>
                <a:endParaRPr lang="pt-BR" altLang="pt-BR" sz="1800" b="0">
                  <a:ea typeface="Times New Roman" panose="02020603050405020304" pitchFamily="18" charset="0"/>
                </a:endParaRPr>
              </a:p>
            </p:txBody>
          </p:sp>
        </p:grpSp>
        <p:grpSp>
          <p:nvGrpSpPr>
            <p:cNvPr id="8223" name="Grupo 15"/>
            <p:cNvGrpSpPr>
              <a:grpSpLocks/>
            </p:cNvGrpSpPr>
            <p:nvPr/>
          </p:nvGrpSpPr>
          <p:grpSpPr bwMode="auto">
            <a:xfrm>
              <a:off x="634424" y="5242591"/>
              <a:ext cx="3779912" cy="994721"/>
              <a:chOff x="288032" y="5445224"/>
              <a:chExt cx="4211960" cy="1108418"/>
            </a:xfrm>
          </p:grpSpPr>
          <p:pic>
            <p:nvPicPr>
              <p:cNvPr id="8227" name="Imagem 5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11069" t="46875" r="21223" b="35764"/>
              <a:stretch>
                <a:fillRect/>
              </a:stretch>
            </p:blipFill>
            <p:spPr bwMode="auto">
              <a:xfrm>
                <a:off x="360040" y="5445224"/>
                <a:ext cx="4139952" cy="7847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228" name="Rectangle 11"/>
              <p:cNvSpPr>
                <a:spLocks noChangeArrowheads="1"/>
              </p:cNvSpPr>
              <p:nvPr/>
            </p:nvSpPr>
            <p:spPr bwMode="auto">
              <a:xfrm>
                <a:off x="288032" y="6244982"/>
                <a:ext cx="1499056" cy="3086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pt-BR" altLang="pt-BR" sz="1200" b="0" dirty="0">
                    <a:ea typeface="Times New Roman" panose="02020603050405020304" pitchFamily="18" charset="0"/>
                  </a:rPr>
                  <a:t>SOD1 - </a:t>
                </a:r>
                <a:r>
                  <a:rPr lang="pt-BR" altLang="pt-BR" sz="1200" b="0" dirty="0" err="1">
                    <a:ea typeface="Times New Roman" panose="02020603050405020304" pitchFamily="18" charset="0"/>
                  </a:rPr>
                  <a:t>Exon</a:t>
                </a:r>
                <a:r>
                  <a:rPr lang="pt-BR" altLang="pt-BR" sz="1200" b="0" dirty="0">
                    <a:ea typeface="Times New Roman" panose="02020603050405020304" pitchFamily="18" charset="0"/>
                  </a:rPr>
                  <a:t> 5</a:t>
                </a:r>
                <a:endParaRPr lang="pt-BR" altLang="pt-BR" sz="1800" b="0" dirty="0">
                  <a:ea typeface="Times New Roman" panose="02020603050405020304" pitchFamily="18" charset="0"/>
                </a:endParaRPr>
              </a:p>
            </p:txBody>
          </p:sp>
        </p:grpSp>
        <p:grpSp>
          <p:nvGrpSpPr>
            <p:cNvPr id="8224" name="Grupo 17"/>
            <p:cNvGrpSpPr>
              <a:grpSpLocks/>
            </p:cNvGrpSpPr>
            <p:nvPr/>
          </p:nvGrpSpPr>
          <p:grpSpPr bwMode="auto">
            <a:xfrm>
              <a:off x="630223" y="2187448"/>
              <a:ext cx="3725753" cy="942466"/>
              <a:chOff x="290784" y="1841057"/>
              <a:chExt cx="4151610" cy="1050191"/>
            </a:xfrm>
          </p:grpSpPr>
          <p:pic>
            <p:nvPicPr>
              <p:cNvPr id="8225" name="Imagem 2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5208" t="43924" r="27734" b="39583"/>
              <a:stretch>
                <a:fillRect/>
              </a:stretch>
            </p:blipFill>
            <p:spPr bwMode="auto">
              <a:xfrm>
                <a:off x="360041" y="1841057"/>
                <a:ext cx="4082353" cy="7559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226" name="Rectangle 7"/>
              <p:cNvSpPr>
                <a:spLocks noChangeArrowheads="1"/>
              </p:cNvSpPr>
              <p:nvPr/>
            </p:nvSpPr>
            <p:spPr bwMode="auto">
              <a:xfrm>
                <a:off x="290784" y="2585384"/>
                <a:ext cx="1547788" cy="3058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pt-BR" altLang="pt-BR" sz="1200" b="0">
                    <a:ea typeface="Times New Roman" panose="02020603050405020304" pitchFamily="18" charset="0"/>
                  </a:rPr>
                  <a:t>SOD1 – Exon 2</a:t>
                </a:r>
                <a:endParaRPr lang="pt-BR" altLang="pt-BR" sz="1800" b="0">
                  <a:ea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8196" name="Grupo 70"/>
          <p:cNvGrpSpPr>
            <a:grpSpLocks/>
          </p:cNvGrpSpPr>
          <p:nvPr/>
        </p:nvGrpSpPr>
        <p:grpSpPr bwMode="auto">
          <a:xfrm>
            <a:off x="4873625" y="1330325"/>
            <a:ext cx="3875088" cy="4923719"/>
            <a:chOff x="4815550" y="1052736"/>
            <a:chExt cx="3874554" cy="5629114"/>
          </a:xfrm>
        </p:grpSpPr>
        <p:grpSp>
          <p:nvGrpSpPr>
            <p:cNvPr id="8202" name="Grupo 50"/>
            <p:cNvGrpSpPr>
              <a:grpSpLocks/>
            </p:cNvGrpSpPr>
            <p:nvPr/>
          </p:nvGrpSpPr>
          <p:grpSpPr bwMode="auto">
            <a:xfrm>
              <a:off x="4849120" y="1052736"/>
              <a:ext cx="3800870" cy="919578"/>
              <a:chOff x="137306" y="260648"/>
              <a:chExt cx="4290678" cy="1038082"/>
            </a:xfrm>
          </p:grpSpPr>
          <p:pic>
            <p:nvPicPr>
              <p:cNvPr id="8218" name="Imagem 6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11458" t="51215" r="18880" b="32292"/>
              <a:stretch>
                <a:fillRect/>
              </a:stretch>
            </p:blipFill>
            <p:spPr bwMode="auto">
              <a:xfrm>
                <a:off x="216024" y="260648"/>
                <a:ext cx="4211960" cy="7725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219" name="Rectangle 8"/>
              <p:cNvSpPr>
                <a:spLocks noChangeArrowheads="1"/>
              </p:cNvSpPr>
              <p:nvPr/>
            </p:nvSpPr>
            <p:spPr bwMode="auto">
              <a:xfrm>
                <a:off x="137306" y="976309"/>
                <a:ext cx="1486957" cy="3224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pt-BR" altLang="pt-BR" sz="1200" b="0">
                    <a:ea typeface="Times New Roman" panose="02020603050405020304" pitchFamily="18" charset="0"/>
                  </a:rPr>
                  <a:t>TARDBP Exon 1</a:t>
                </a:r>
                <a:endParaRPr lang="pt-BR" altLang="pt-BR" sz="1800" b="0">
                  <a:ea typeface="Times New Roman" panose="02020603050405020304" pitchFamily="18" charset="0"/>
                </a:endParaRPr>
              </a:p>
            </p:txBody>
          </p:sp>
        </p:grpSp>
        <p:grpSp>
          <p:nvGrpSpPr>
            <p:cNvPr id="8203" name="Grupo 53"/>
            <p:cNvGrpSpPr>
              <a:grpSpLocks/>
            </p:cNvGrpSpPr>
            <p:nvPr/>
          </p:nvGrpSpPr>
          <p:grpSpPr bwMode="auto">
            <a:xfrm>
              <a:off x="4858782" y="1960734"/>
              <a:ext cx="3792311" cy="971452"/>
              <a:chOff x="146968" y="1395157"/>
              <a:chExt cx="4281016" cy="1096641"/>
            </a:xfrm>
          </p:grpSpPr>
          <p:pic>
            <p:nvPicPr>
              <p:cNvPr id="8216" name="Imagem 7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13020" t="49480" r="19270" b="33159"/>
              <a:stretch>
                <a:fillRect/>
              </a:stretch>
            </p:blipFill>
            <p:spPr bwMode="auto">
              <a:xfrm>
                <a:off x="216024" y="1395157"/>
                <a:ext cx="4211960" cy="8097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217" name="Rectangle 9"/>
              <p:cNvSpPr>
                <a:spLocks noChangeArrowheads="1"/>
              </p:cNvSpPr>
              <p:nvPr/>
            </p:nvSpPr>
            <p:spPr bwMode="auto">
              <a:xfrm>
                <a:off x="146968" y="2169147"/>
                <a:ext cx="1487335" cy="3226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pt-BR" altLang="pt-BR" sz="1200" b="0">
                    <a:ea typeface="Times New Roman" panose="02020603050405020304" pitchFamily="18" charset="0"/>
                  </a:rPr>
                  <a:t>TARDBP Exon 2</a:t>
                </a:r>
                <a:endParaRPr lang="pt-BR" altLang="pt-BR" sz="1800" b="0">
                  <a:ea typeface="Times New Roman" panose="02020603050405020304" pitchFamily="18" charset="0"/>
                </a:endParaRPr>
              </a:p>
            </p:txBody>
          </p:sp>
        </p:grpSp>
        <p:grpSp>
          <p:nvGrpSpPr>
            <p:cNvPr id="8204" name="Grupo 56"/>
            <p:cNvGrpSpPr>
              <a:grpSpLocks/>
            </p:cNvGrpSpPr>
            <p:nvPr/>
          </p:nvGrpSpPr>
          <p:grpSpPr bwMode="auto">
            <a:xfrm>
              <a:off x="4836734" y="2945817"/>
              <a:ext cx="3811842" cy="937296"/>
              <a:chOff x="124920" y="2527418"/>
              <a:chExt cx="4303064" cy="1058083"/>
            </a:xfrm>
          </p:grpSpPr>
          <p:pic>
            <p:nvPicPr>
              <p:cNvPr id="8214" name="Imagem 8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10417" t="44270" r="22525" b="38368"/>
              <a:stretch>
                <a:fillRect/>
              </a:stretch>
            </p:blipFill>
            <p:spPr bwMode="auto">
              <a:xfrm>
                <a:off x="216024" y="2527418"/>
                <a:ext cx="4211960" cy="8022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215" name="Rectangle 10"/>
              <p:cNvSpPr>
                <a:spLocks noChangeArrowheads="1"/>
              </p:cNvSpPr>
              <p:nvPr/>
            </p:nvSpPr>
            <p:spPr bwMode="auto">
              <a:xfrm>
                <a:off x="124920" y="3263233"/>
                <a:ext cx="1486904" cy="3222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pt-BR" altLang="pt-BR" sz="1200" b="0">
                    <a:ea typeface="Times New Roman" panose="02020603050405020304" pitchFamily="18" charset="0"/>
                  </a:rPr>
                  <a:t>TARDBP Exon 4</a:t>
                </a:r>
                <a:endParaRPr lang="pt-BR" altLang="pt-BR" sz="1800" b="0">
                  <a:ea typeface="Times New Roman" panose="02020603050405020304" pitchFamily="18" charset="0"/>
                </a:endParaRPr>
              </a:p>
            </p:txBody>
          </p:sp>
        </p:grpSp>
        <p:grpSp>
          <p:nvGrpSpPr>
            <p:cNvPr id="8205" name="Grupo 59"/>
            <p:cNvGrpSpPr>
              <a:grpSpLocks/>
            </p:cNvGrpSpPr>
            <p:nvPr/>
          </p:nvGrpSpPr>
          <p:grpSpPr bwMode="auto">
            <a:xfrm>
              <a:off x="4815550" y="3864816"/>
              <a:ext cx="3822444" cy="931305"/>
              <a:chOff x="76440" y="3585111"/>
              <a:chExt cx="4315032" cy="1051320"/>
            </a:xfrm>
          </p:grpSpPr>
          <p:pic>
            <p:nvPicPr>
              <p:cNvPr id="8212" name="Imagem 9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t="44270" r="30989" b="39236"/>
              <a:stretch>
                <a:fillRect/>
              </a:stretch>
            </p:blipFill>
            <p:spPr bwMode="auto">
              <a:xfrm>
                <a:off x="179512" y="3585111"/>
                <a:ext cx="4211960" cy="7799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213" name="Rectangle 11"/>
              <p:cNvSpPr>
                <a:spLocks noChangeArrowheads="1"/>
              </p:cNvSpPr>
              <p:nvPr/>
            </p:nvSpPr>
            <p:spPr bwMode="auto">
              <a:xfrm>
                <a:off x="76440" y="4313952"/>
                <a:ext cx="1535707" cy="32247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pt-BR" altLang="pt-BR" sz="1200" b="0">
                    <a:ea typeface="Times New Roman" panose="02020603050405020304" pitchFamily="18" charset="0"/>
                  </a:rPr>
                  <a:t>TARDBP  Exon 5</a:t>
                </a:r>
                <a:endParaRPr lang="pt-BR" altLang="pt-BR" sz="1800" b="0">
                  <a:ea typeface="Times New Roman" panose="02020603050405020304" pitchFamily="18" charset="0"/>
                </a:endParaRPr>
              </a:p>
            </p:txBody>
          </p:sp>
        </p:grpSp>
        <p:grpSp>
          <p:nvGrpSpPr>
            <p:cNvPr id="8206" name="Grupo 62"/>
            <p:cNvGrpSpPr>
              <a:grpSpLocks/>
            </p:cNvGrpSpPr>
            <p:nvPr/>
          </p:nvGrpSpPr>
          <p:grpSpPr bwMode="auto">
            <a:xfrm>
              <a:off x="4869142" y="4797887"/>
              <a:ext cx="3807314" cy="954122"/>
              <a:chOff x="130032" y="4682373"/>
              <a:chExt cx="4297952" cy="1077077"/>
            </a:xfrm>
          </p:grpSpPr>
          <p:pic>
            <p:nvPicPr>
              <p:cNvPr id="8210" name="Imagem 10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t="43924" r="32291" b="38715"/>
              <a:stretch>
                <a:fillRect/>
              </a:stretch>
            </p:blipFill>
            <p:spPr bwMode="auto">
              <a:xfrm>
                <a:off x="216024" y="4682373"/>
                <a:ext cx="4211960" cy="8097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211" name="Rectangle 12"/>
              <p:cNvSpPr>
                <a:spLocks noChangeArrowheads="1"/>
              </p:cNvSpPr>
              <p:nvPr/>
            </p:nvSpPr>
            <p:spPr bwMode="auto">
              <a:xfrm>
                <a:off x="130032" y="5437072"/>
                <a:ext cx="1602322" cy="3223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pt-BR" altLang="pt-BR" sz="1200" b="0">
                    <a:ea typeface="Times New Roman" panose="02020603050405020304" pitchFamily="18" charset="0"/>
                  </a:rPr>
                  <a:t>TARDBP Exon 6A</a:t>
                </a:r>
                <a:endParaRPr lang="pt-BR" altLang="pt-BR" sz="1800" b="0">
                  <a:ea typeface="Times New Roman" panose="02020603050405020304" pitchFamily="18" charset="0"/>
                </a:endParaRPr>
              </a:p>
            </p:txBody>
          </p:sp>
        </p:grpSp>
        <p:grpSp>
          <p:nvGrpSpPr>
            <p:cNvPr id="8207" name="Grupo 65"/>
            <p:cNvGrpSpPr>
              <a:grpSpLocks/>
            </p:cNvGrpSpPr>
            <p:nvPr/>
          </p:nvGrpSpPr>
          <p:grpSpPr bwMode="auto">
            <a:xfrm>
              <a:off x="4853742" y="5724111"/>
              <a:ext cx="3836362" cy="957739"/>
              <a:chOff x="42525" y="5756784"/>
              <a:chExt cx="4280707" cy="1081159"/>
            </a:xfrm>
          </p:grpSpPr>
          <p:pic>
            <p:nvPicPr>
              <p:cNvPr id="8208" name="Imagem 11"/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t="28297" r="32291" b="54341"/>
              <a:stretch>
                <a:fillRect/>
              </a:stretch>
            </p:blipFill>
            <p:spPr bwMode="auto">
              <a:xfrm>
                <a:off x="111272" y="5756784"/>
                <a:ext cx="4211960" cy="8097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209" name="Rectangle 13"/>
              <p:cNvSpPr>
                <a:spLocks noChangeArrowheads="1"/>
              </p:cNvSpPr>
              <p:nvPr/>
            </p:nvSpPr>
            <p:spPr bwMode="auto">
              <a:xfrm>
                <a:off x="42525" y="6515460"/>
                <a:ext cx="1643565" cy="3224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pt-BR" altLang="pt-BR" sz="1200" b="0">
                    <a:ea typeface="Times New Roman" panose="02020603050405020304" pitchFamily="18" charset="0"/>
                  </a:rPr>
                  <a:t>TARDBP Exon 6B</a:t>
                </a:r>
                <a:endParaRPr lang="pt-BR" altLang="pt-BR" sz="1800" b="0">
                  <a:ea typeface="Times New Roman" panose="02020603050405020304" pitchFamily="18" charset="0"/>
                </a:endParaRPr>
              </a:p>
            </p:txBody>
          </p:sp>
        </p:grpSp>
      </p:grpSp>
      <p:sp>
        <p:nvSpPr>
          <p:cNvPr id="69" name="Line 3"/>
          <p:cNvSpPr>
            <a:spLocks noChangeShapeType="1"/>
          </p:cNvSpPr>
          <p:nvPr/>
        </p:nvSpPr>
        <p:spPr bwMode="auto">
          <a:xfrm>
            <a:off x="34925" y="765175"/>
            <a:ext cx="9144000" cy="0"/>
          </a:xfrm>
          <a:prstGeom prst="line">
            <a:avLst/>
          </a:prstGeom>
          <a:noFill/>
          <a:ln w="76200" cmpd="tri">
            <a:solidFill>
              <a:schemeClr val="accent6">
                <a:lumMod val="75000"/>
              </a:schemeClr>
            </a:solidFill>
            <a:round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pt-BR" dirty="0">
              <a:latin typeface="Arial" charset="0"/>
              <a:cs typeface="+mn-cs"/>
            </a:endParaRPr>
          </a:p>
        </p:txBody>
      </p:sp>
      <p:sp>
        <p:nvSpPr>
          <p:cNvPr id="8198" name="CaixaDeTexto 21"/>
          <p:cNvSpPr txBox="1">
            <a:spLocks noChangeArrowheads="1"/>
          </p:cNvSpPr>
          <p:nvPr/>
        </p:nvSpPr>
        <p:spPr bwMode="auto">
          <a:xfrm>
            <a:off x="2625725" y="123825"/>
            <a:ext cx="59070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pt-BR" sz="3600" b="0">
                <a:solidFill>
                  <a:srgbClr val="222268"/>
                </a:solidFill>
                <a:cs typeface="Times New Roman" panose="02020603050405020304" pitchFamily="18" charset="0"/>
              </a:rPr>
              <a:t>Sequenciamento de DNA</a:t>
            </a:r>
            <a:endParaRPr lang="en-US" altLang="pt-BR" sz="2800" b="0">
              <a:solidFill>
                <a:srgbClr val="222268"/>
              </a:solidFill>
              <a:cs typeface="Times New Roman" panose="02020603050405020304" pitchFamily="18" charset="0"/>
            </a:endParaRPr>
          </a:p>
        </p:txBody>
      </p:sp>
      <p:pic>
        <p:nvPicPr>
          <p:cNvPr id="8199" name="Picture 41"/>
          <p:cNvPicPr>
            <a:picLocks noChangeAspect="1" noChangeArrowheads="1"/>
          </p:cNvPicPr>
          <p:nvPr/>
        </p:nvPicPr>
        <p:blipFill>
          <a:blip r:embed="rId13">
            <a:lum bright="-12000" contrast="12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424" r="20323"/>
          <a:stretch>
            <a:fillRect/>
          </a:stretch>
        </p:blipFill>
        <p:spPr bwMode="auto">
          <a:xfrm>
            <a:off x="34925" y="44450"/>
            <a:ext cx="1231900" cy="1368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200" name="CaixaDeTexto 21"/>
          <p:cNvSpPr txBox="1">
            <a:spLocks noChangeArrowheads="1"/>
          </p:cNvSpPr>
          <p:nvPr/>
        </p:nvSpPr>
        <p:spPr bwMode="auto">
          <a:xfrm>
            <a:off x="2241550" y="981075"/>
            <a:ext cx="155098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b="0">
                <a:solidFill>
                  <a:srgbClr val="222268"/>
                </a:solidFill>
                <a:cs typeface="Times New Roman" panose="02020603050405020304" pitchFamily="18" charset="0"/>
              </a:rPr>
              <a:t>SOD1</a:t>
            </a:r>
            <a:endParaRPr lang="en-US" altLang="pt-BR" sz="2800" b="0">
              <a:solidFill>
                <a:srgbClr val="222268"/>
              </a:solidFill>
              <a:cs typeface="Times New Roman" panose="02020603050405020304" pitchFamily="18" charset="0"/>
            </a:endParaRPr>
          </a:p>
        </p:txBody>
      </p:sp>
      <p:sp>
        <p:nvSpPr>
          <p:cNvPr id="8201" name="CaixaDeTexto 21"/>
          <p:cNvSpPr txBox="1">
            <a:spLocks noChangeArrowheads="1"/>
          </p:cNvSpPr>
          <p:nvPr/>
        </p:nvSpPr>
        <p:spPr bwMode="auto">
          <a:xfrm>
            <a:off x="5743575" y="866775"/>
            <a:ext cx="19113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b="0">
                <a:solidFill>
                  <a:srgbClr val="222268"/>
                </a:solidFill>
                <a:cs typeface="Times New Roman" panose="02020603050405020304" pitchFamily="18" charset="0"/>
              </a:rPr>
              <a:t>TARDBP</a:t>
            </a:r>
            <a:endParaRPr lang="en-US" altLang="pt-BR" sz="2800" b="0">
              <a:solidFill>
                <a:srgbClr val="222268"/>
              </a:solidFill>
              <a:cs typeface="Times New Roman" panose="02020603050405020304" pitchFamily="18" charset="0"/>
            </a:endParaRPr>
          </a:p>
        </p:txBody>
      </p:sp>
      <p:sp>
        <p:nvSpPr>
          <p:cNvPr id="101" name="CaixaDeTexto 21"/>
          <p:cNvSpPr txBox="1">
            <a:spLocks noChangeArrowheads="1"/>
          </p:cNvSpPr>
          <p:nvPr/>
        </p:nvSpPr>
        <p:spPr bwMode="auto">
          <a:xfrm>
            <a:off x="2198863" y="5427494"/>
            <a:ext cx="19113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dirty="0" smtClean="0">
                <a:solidFill>
                  <a:srgbClr val="222268"/>
                </a:solidFill>
                <a:cs typeface="Times New Roman" panose="02020603050405020304" pitchFamily="18" charset="0"/>
              </a:rPr>
              <a:t>VAPB</a:t>
            </a:r>
            <a:endParaRPr lang="en-US" altLang="pt-BR" sz="2800" b="0" dirty="0">
              <a:solidFill>
                <a:srgbClr val="222268"/>
              </a:solidFill>
              <a:cs typeface="Times New Roman" panose="02020603050405020304" pitchFamily="18" charset="0"/>
            </a:endParaRPr>
          </a:p>
        </p:txBody>
      </p:sp>
      <p:grpSp>
        <p:nvGrpSpPr>
          <p:cNvPr id="102" name="Grupo 59"/>
          <p:cNvGrpSpPr>
            <a:grpSpLocks/>
          </p:cNvGrpSpPr>
          <p:nvPr/>
        </p:nvGrpSpPr>
        <p:grpSpPr bwMode="auto">
          <a:xfrm>
            <a:off x="956962" y="5948520"/>
            <a:ext cx="3822971" cy="819531"/>
            <a:chOff x="76440" y="3585111"/>
            <a:chExt cx="4315032" cy="1052706"/>
          </a:xfrm>
        </p:grpSpPr>
        <p:pic>
          <p:nvPicPr>
            <p:cNvPr id="103" name="Imagem 9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44270" r="30989" b="39236"/>
            <a:stretch>
              <a:fillRect/>
            </a:stretch>
          </p:blipFill>
          <p:spPr bwMode="auto">
            <a:xfrm>
              <a:off x="179512" y="3585111"/>
              <a:ext cx="4211960" cy="7799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4" name="Rectangle 11"/>
            <p:cNvSpPr>
              <a:spLocks noChangeArrowheads="1"/>
            </p:cNvSpPr>
            <p:nvPr/>
          </p:nvSpPr>
          <p:spPr bwMode="auto">
            <a:xfrm>
              <a:off x="76440" y="4312565"/>
              <a:ext cx="658740" cy="325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pt-BR" altLang="pt-BR" sz="1200" dirty="0" smtClean="0">
                  <a:ea typeface="Times New Roman" panose="02020603050405020304" pitchFamily="18" charset="0"/>
                </a:rPr>
                <a:t>VAPB</a:t>
              </a:r>
              <a:endParaRPr lang="pt-BR" altLang="pt-BR" sz="1800" b="0" dirty="0">
                <a:ea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541165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1800"/>
          </a:p>
        </p:txBody>
      </p:sp>
      <p:sp>
        <p:nvSpPr>
          <p:cNvPr id="69" name="Line 3"/>
          <p:cNvSpPr>
            <a:spLocks noChangeShapeType="1"/>
          </p:cNvSpPr>
          <p:nvPr/>
        </p:nvSpPr>
        <p:spPr bwMode="auto">
          <a:xfrm>
            <a:off x="34925" y="765175"/>
            <a:ext cx="9144000" cy="0"/>
          </a:xfrm>
          <a:prstGeom prst="line">
            <a:avLst/>
          </a:prstGeom>
          <a:noFill/>
          <a:ln w="76200" cmpd="tri">
            <a:solidFill>
              <a:schemeClr val="accent6">
                <a:lumMod val="75000"/>
              </a:schemeClr>
            </a:solidFill>
            <a:round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pt-BR" dirty="0">
              <a:latin typeface="Arial" charset="0"/>
              <a:cs typeface="+mn-cs"/>
            </a:endParaRPr>
          </a:p>
        </p:txBody>
      </p:sp>
      <p:sp>
        <p:nvSpPr>
          <p:cNvPr id="8198" name="CaixaDeTexto 21"/>
          <p:cNvSpPr txBox="1">
            <a:spLocks noChangeArrowheads="1"/>
          </p:cNvSpPr>
          <p:nvPr/>
        </p:nvSpPr>
        <p:spPr bwMode="auto">
          <a:xfrm>
            <a:off x="2625725" y="123825"/>
            <a:ext cx="59070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pt-BR" sz="3600" b="0">
                <a:solidFill>
                  <a:srgbClr val="222268"/>
                </a:solidFill>
                <a:cs typeface="Times New Roman" panose="02020603050405020304" pitchFamily="18" charset="0"/>
              </a:rPr>
              <a:t>Sequenciamento de DNA</a:t>
            </a:r>
            <a:endParaRPr lang="en-US" altLang="pt-BR" sz="2800" b="0">
              <a:solidFill>
                <a:srgbClr val="222268"/>
              </a:solidFill>
              <a:cs typeface="Times New Roman" panose="02020603050405020304" pitchFamily="18" charset="0"/>
            </a:endParaRPr>
          </a:p>
        </p:txBody>
      </p:sp>
      <p:pic>
        <p:nvPicPr>
          <p:cNvPr id="8199" name="Picture 41"/>
          <p:cNvPicPr>
            <a:picLocks noChangeAspect="1" noChangeArrowheads="1"/>
          </p:cNvPicPr>
          <p:nvPr/>
        </p:nvPicPr>
        <p:blipFill>
          <a:blip r:embed="rId2">
            <a:lum bright="-12000" contrast="12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424" r="20323"/>
          <a:stretch>
            <a:fillRect/>
          </a:stretch>
        </p:blipFill>
        <p:spPr bwMode="auto">
          <a:xfrm>
            <a:off x="34925" y="44450"/>
            <a:ext cx="1231900" cy="1368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200" name="CaixaDeTexto 21"/>
          <p:cNvSpPr txBox="1">
            <a:spLocks noChangeArrowheads="1"/>
          </p:cNvSpPr>
          <p:nvPr/>
        </p:nvSpPr>
        <p:spPr bwMode="auto">
          <a:xfrm>
            <a:off x="2241550" y="981075"/>
            <a:ext cx="155098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b="0">
                <a:solidFill>
                  <a:srgbClr val="222268"/>
                </a:solidFill>
                <a:cs typeface="Times New Roman" panose="02020603050405020304" pitchFamily="18" charset="0"/>
              </a:rPr>
              <a:t>SOD1</a:t>
            </a:r>
            <a:endParaRPr lang="en-US" altLang="pt-BR" sz="2800" b="0">
              <a:solidFill>
                <a:srgbClr val="222268"/>
              </a:solidFill>
              <a:cs typeface="Times New Roman" panose="02020603050405020304" pitchFamily="18" charset="0"/>
            </a:endParaRPr>
          </a:p>
        </p:txBody>
      </p:sp>
      <p:sp>
        <p:nvSpPr>
          <p:cNvPr id="8201" name="CaixaDeTexto 21"/>
          <p:cNvSpPr txBox="1">
            <a:spLocks noChangeArrowheads="1"/>
          </p:cNvSpPr>
          <p:nvPr/>
        </p:nvSpPr>
        <p:spPr bwMode="auto">
          <a:xfrm>
            <a:off x="2085969" y="5043668"/>
            <a:ext cx="19113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dirty="0" smtClean="0">
                <a:solidFill>
                  <a:srgbClr val="222268"/>
                </a:solidFill>
                <a:cs typeface="Times New Roman" panose="02020603050405020304" pitchFamily="18" charset="0"/>
              </a:rPr>
              <a:t>VAPB</a:t>
            </a:r>
            <a:endParaRPr lang="en-US" altLang="pt-BR" sz="2800" b="0" dirty="0">
              <a:solidFill>
                <a:srgbClr val="222268"/>
              </a:solidFill>
              <a:cs typeface="Times New Roman" panose="02020603050405020304" pitchFamily="18" charset="0"/>
            </a:endParaRPr>
          </a:p>
        </p:txBody>
      </p:sp>
      <p:grpSp>
        <p:nvGrpSpPr>
          <p:cNvPr id="44" name="Grupo 50"/>
          <p:cNvGrpSpPr>
            <a:grpSpLocks/>
          </p:cNvGrpSpPr>
          <p:nvPr/>
        </p:nvGrpSpPr>
        <p:grpSpPr bwMode="auto">
          <a:xfrm>
            <a:off x="2534502" y="931819"/>
            <a:ext cx="3801394" cy="884075"/>
            <a:chOff x="137306" y="260648"/>
            <a:chExt cx="4290678" cy="1038082"/>
          </a:xfrm>
        </p:grpSpPr>
        <p:pic>
          <p:nvPicPr>
            <p:cNvPr id="60" name="Imagem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1458" t="51215" r="18880" b="32292"/>
            <a:stretch>
              <a:fillRect/>
            </a:stretch>
          </p:blipFill>
          <p:spPr bwMode="auto">
            <a:xfrm>
              <a:off x="216024" y="260648"/>
              <a:ext cx="4211960" cy="7725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" name="Rectangle 8"/>
            <p:cNvSpPr>
              <a:spLocks noChangeArrowheads="1"/>
            </p:cNvSpPr>
            <p:nvPr/>
          </p:nvSpPr>
          <p:spPr bwMode="auto">
            <a:xfrm>
              <a:off x="137306" y="976309"/>
              <a:ext cx="1486957" cy="3224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pt-BR" altLang="pt-BR" sz="1200" b="0" dirty="0">
                  <a:ea typeface="Times New Roman" panose="02020603050405020304" pitchFamily="18" charset="0"/>
                </a:rPr>
                <a:t>TARDBP </a:t>
              </a:r>
              <a:r>
                <a:rPr lang="pt-BR" altLang="pt-BR" sz="1200" b="0" dirty="0" err="1">
                  <a:ea typeface="Times New Roman" panose="02020603050405020304" pitchFamily="18" charset="0"/>
                </a:rPr>
                <a:t>Exon</a:t>
              </a:r>
              <a:r>
                <a:rPr lang="pt-BR" altLang="pt-BR" sz="1200" b="0" dirty="0">
                  <a:ea typeface="Times New Roman" panose="02020603050405020304" pitchFamily="18" charset="0"/>
                </a:rPr>
                <a:t> 1</a:t>
              </a:r>
              <a:endParaRPr lang="pt-BR" altLang="pt-BR" sz="1800" b="0" dirty="0">
                <a:ea typeface="Times New Roman" panose="02020603050405020304" pitchFamily="18" charset="0"/>
              </a:endParaRPr>
            </a:p>
          </p:txBody>
        </p:sp>
      </p:grpSp>
      <p:grpSp>
        <p:nvGrpSpPr>
          <p:cNvPr id="45" name="Grupo 53"/>
          <p:cNvGrpSpPr>
            <a:grpSpLocks/>
          </p:cNvGrpSpPr>
          <p:nvPr/>
        </p:nvGrpSpPr>
        <p:grpSpPr bwMode="auto">
          <a:xfrm>
            <a:off x="2544165" y="1804761"/>
            <a:ext cx="3792834" cy="933947"/>
            <a:chOff x="146968" y="1395157"/>
            <a:chExt cx="4281016" cy="1096641"/>
          </a:xfrm>
        </p:grpSpPr>
        <p:pic>
          <p:nvPicPr>
            <p:cNvPr id="58" name="Imagem 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3020" t="49480" r="19270" b="33159"/>
            <a:stretch>
              <a:fillRect/>
            </a:stretch>
          </p:blipFill>
          <p:spPr bwMode="auto">
            <a:xfrm>
              <a:off x="216024" y="1395157"/>
              <a:ext cx="4211960" cy="8097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9" name="Rectangle 9"/>
            <p:cNvSpPr>
              <a:spLocks noChangeArrowheads="1"/>
            </p:cNvSpPr>
            <p:nvPr/>
          </p:nvSpPr>
          <p:spPr bwMode="auto">
            <a:xfrm>
              <a:off x="146968" y="2169147"/>
              <a:ext cx="1487335" cy="3226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pt-BR" altLang="pt-BR" sz="1200" b="0">
                  <a:ea typeface="Times New Roman" panose="02020603050405020304" pitchFamily="18" charset="0"/>
                </a:rPr>
                <a:t>TARDBP Exon 2</a:t>
              </a:r>
              <a:endParaRPr lang="pt-BR" altLang="pt-BR" sz="1800" b="0">
                <a:ea typeface="Times New Roman" panose="02020603050405020304" pitchFamily="18" charset="0"/>
              </a:endParaRPr>
            </a:p>
          </p:txBody>
        </p:sp>
      </p:grpSp>
      <p:grpSp>
        <p:nvGrpSpPr>
          <p:cNvPr id="46" name="Grupo 56"/>
          <p:cNvGrpSpPr>
            <a:grpSpLocks/>
          </p:cNvGrpSpPr>
          <p:nvPr/>
        </p:nvGrpSpPr>
        <p:grpSpPr bwMode="auto">
          <a:xfrm>
            <a:off x="2522114" y="2751813"/>
            <a:ext cx="3812367" cy="901109"/>
            <a:chOff x="124920" y="2527418"/>
            <a:chExt cx="4303064" cy="1058083"/>
          </a:xfrm>
        </p:grpSpPr>
        <p:pic>
          <p:nvPicPr>
            <p:cNvPr id="56" name="Imagem 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0417" t="44270" r="22525" b="38368"/>
            <a:stretch>
              <a:fillRect/>
            </a:stretch>
          </p:blipFill>
          <p:spPr bwMode="auto">
            <a:xfrm>
              <a:off x="216024" y="2527418"/>
              <a:ext cx="4211960" cy="8022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7" name="Rectangle 10"/>
            <p:cNvSpPr>
              <a:spLocks noChangeArrowheads="1"/>
            </p:cNvSpPr>
            <p:nvPr/>
          </p:nvSpPr>
          <p:spPr bwMode="auto">
            <a:xfrm>
              <a:off x="124920" y="3263233"/>
              <a:ext cx="1486904" cy="3222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pt-BR" altLang="pt-BR" sz="1200" b="0">
                  <a:ea typeface="Times New Roman" panose="02020603050405020304" pitchFamily="18" charset="0"/>
                </a:rPr>
                <a:t>TARDBP Exon 4</a:t>
              </a:r>
              <a:endParaRPr lang="pt-BR" altLang="pt-BR" sz="1800" b="0">
                <a:ea typeface="Times New Roman" panose="02020603050405020304" pitchFamily="18" charset="0"/>
              </a:endParaRPr>
            </a:p>
          </p:txBody>
        </p:sp>
      </p:grpSp>
      <p:grpSp>
        <p:nvGrpSpPr>
          <p:cNvPr id="47" name="Grupo 59"/>
          <p:cNvGrpSpPr>
            <a:grpSpLocks/>
          </p:cNvGrpSpPr>
          <p:nvPr/>
        </p:nvGrpSpPr>
        <p:grpSpPr bwMode="auto">
          <a:xfrm>
            <a:off x="1972960" y="5645742"/>
            <a:ext cx="3822971" cy="896530"/>
            <a:chOff x="76440" y="3585111"/>
            <a:chExt cx="4315032" cy="1052706"/>
          </a:xfrm>
        </p:grpSpPr>
        <p:pic>
          <p:nvPicPr>
            <p:cNvPr id="54" name="Imagem 9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44270" r="30989" b="39236"/>
            <a:stretch>
              <a:fillRect/>
            </a:stretch>
          </p:blipFill>
          <p:spPr bwMode="auto">
            <a:xfrm>
              <a:off x="179512" y="3585111"/>
              <a:ext cx="4211960" cy="7799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5" name="Rectangle 11"/>
            <p:cNvSpPr>
              <a:spLocks noChangeArrowheads="1"/>
            </p:cNvSpPr>
            <p:nvPr/>
          </p:nvSpPr>
          <p:spPr bwMode="auto">
            <a:xfrm>
              <a:off x="76440" y="4312565"/>
              <a:ext cx="658740" cy="325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pt-BR" altLang="pt-BR" sz="1200" dirty="0" smtClean="0">
                  <a:ea typeface="Times New Roman" panose="02020603050405020304" pitchFamily="18" charset="0"/>
                </a:rPr>
                <a:t>VAPB</a:t>
              </a:r>
              <a:endParaRPr lang="pt-BR" altLang="pt-BR" sz="1800" b="0" dirty="0">
                <a:ea typeface="Times New Roman" panose="02020603050405020304" pitchFamily="18" charset="0"/>
              </a:endParaRPr>
            </a:p>
          </p:txBody>
        </p:sp>
      </p:grpSp>
      <p:grpSp>
        <p:nvGrpSpPr>
          <p:cNvPr id="48" name="Grupo 62"/>
          <p:cNvGrpSpPr>
            <a:grpSpLocks/>
          </p:cNvGrpSpPr>
          <p:nvPr/>
        </p:nvGrpSpPr>
        <p:grpSpPr bwMode="auto">
          <a:xfrm>
            <a:off x="4101104" y="3597643"/>
            <a:ext cx="3807839" cy="917286"/>
            <a:chOff x="130032" y="4682373"/>
            <a:chExt cx="4297952" cy="1077077"/>
          </a:xfrm>
        </p:grpSpPr>
        <p:pic>
          <p:nvPicPr>
            <p:cNvPr id="52" name="Imagem 10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43924" r="32291" b="38715"/>
            <a:stretch>
              <a:fillRect/>
            </a:stretch>
          </p:blipFill>
          <p:spPr bwMode="auto">
            <a:xfrm>
              <a:off x="216024" y="4682373"/>
              <a:ext cx="4211960" cy="8097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3" name="Rectangle 12"/>
            <p:cNvSpPr>
              <a:spLocks noChangeArrowheads="1"/>
            </p:cNvSpPr>
            <p:nvPr/>
          </p:nvSpPr>
          <p:spPr bwMode="auto">
            <a:xfrm>
              <a:off x="130032" y="5437072"/>
              <a:ext cx="1602322" cy="322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pt-BR" altLang="pt-BR" sz="1200" b="0">
                  <a:ea typeface="Times New Roman" panose="02020603050405020304" pitchFamily="18" charset="0"/>
                </a:rPr>
                <a:t>TARDBP Exon 6A</a:t>
              </a:r>
              <a:endParaRPr lang="pt-BR" altLang="pt-BR" sz="1800" b="0">
                <a:ea typeface="Times New Roman" panose="02020603050405020304" pitchFamily="18" charset="0"/>
              </a:endParaRPr>
            </a:p>
          </p:txBody>
        </p:sp>
      </p:grpSp>
      <p:grpSp>
        <p:nvGrpSpPr>
          <p:cNvPr id="49" name="Grupo 65"/>
          <p:cNvGrpSpPr>
            <a:grpSpLocks/>
          </p:cNvGrpSpPr>
          <p:nvPr/>
        </p:nvGrpSpPr>
        <p:grpSpPr bwMode="auto">
          <a:xfrm>
            <a:off x="4322768" y="4369013"/>
            <a:ext cx="3836891" cy="920763"/>
            <a:chOff x="42525" y="5756784"/>
            <a:chExt cx="4280707" cy="1081159"/>
          </a:xfrm>
        </p:grpSpPr>
        <p:pic>
          <p:nvPicPr>
            <p:cNvPr id="50" name="Imagem 11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28297" r="32291" b="54341"/>
            <a:stretch>
              <a:fillRect/>
            </a:stretch>
          </p:blipFill>
          <p:spPr bwMode="auto">
            <a:xfrm>
              <a:off x="111272" y="5756784"/>
              <a:ext cx="4211960" cy="8097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" name="Rectangle 13"/>
            <p:cNvSpPr>
              <a:spLocks noChangeArrowheads="1"/>
            </p:cNvSpPr>
            <p:nvPr/>
          </p:nvSpPr>
          <p:spPr bwMode="auto">
            <a:xfrm>
              <a:off x="42525" y="6515460"/>
              <a:ext cx="1643565" cy="3224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pt-BR" altLang="pt-BR" sz="1200" b="0">
                  <a:ea typeface="Times New Roman" panose="02020603050405020304" pitchFamily="18" charset="0"/>
                </a:rPr>
                <a:t>TARDBP Exon 6B</a:t>
              </a:r>
              <a:endParaRPr lang="pt-BR" altLang="pt-BR" sz="1800" b="0">
                <a:ea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825046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ítulo 3"/>
          <p:cNvSpPr>
            <a:spLocks noGrp="1"/>
          </p:cNvSpPr>
          <p:nvPr>
            <p:ph type="title"/>
          </p:nvPr>
        </p:nvSpPr>
        <p:spPr>
          <a:xfrm>
            <a:off x="1836738" y="188913"/>
            <a:ext cx="5759450" cy="701675"/>
          </a:xfrm>
        </p:spPr>
        <p:txBody>
          <a:bodyPr/>
          <a:lstStyle/>
          <a:p>
            <a:pPr eaLnBrk="1" hangingPunct="1"/>
            <a:r>
              <a:rPr lang="en-US" altLang="pt-BR" sz="4000" b="1" smtClean="0">
                <a:solidFill>
                  <a:srgbClr val="800000"/>
                </a:solidFill>
              </a:rPr>
              <a:t>ELA  Familiar</a:t>
            </a:r>
          </a:p>
        </p:txBody>
      </p:sp>
      <p:sp>
        <p:nvSpPr>
          <p:cNvPr id="10243" name="Espaço Reservado para Conteúdo 4"/>
          <p:cNvSpPr>
            <a:spLocks noGrp="1"/>
          </p:cNvSpPr>
          <p:nvPr>
            <p:ph idx="1"/>
          </p:nvPr>
        </p:nvSpPr>
        <p:spPr>
          <a:xfrm>
            <a:off x="4572000" y="1154113"/>
            <a:ext cx="3816350" cy="1439862"/>
          </a:xfrm>
          <a:solidFill>
            <a:schemeClr val="accent1"/>
          </a:solidFill>
        </p:spPr>
        <p:txBody>
          <a:bodyPr/>
          <a:lstStyle/>
          <a:p>
            <a:pPr eaLnBrk="1" hangingPunct="1">
              <a:lnSpc>
                <a:spcPct val="107000"/>
              </a:lnSpc>
              <a:buFontTx/>
              <a:buNone/>
            </a:pPr>
            <a:r>
              <a:rPr lang="en-US" altLang="pt-BR" sz="1800" smtClean="0"/>
              <a:t>n=9</a:t>
            </a:r>
          </a:p>
          <a:p>
            <a:pPr eaLnBrk="1" hangingPunct="1">
              <a:lnSpc>
                <a:spcPct val="107000"/>
              </a:lnSpc>
              <a:buFontTx/>
              <a:buNone/>
            </a:pPr>
            <a:r>
              <a:rPr lang="en-US" altLang="pt-BR" sz="1800" smtClean="0"/>
              <a:t>SOD1 mutations: </a:t>
            </a:r>
            <a:r>
              <a:rPr lang="en-US" altLang="pt-BR" sz="1800" smtClean="0">
                <a:sym typeface="Wingdings" panose="05000000000000000000" pitchFamily="2" charset="2"/>
              </a:rPr>
              <a:t>0 from n=7</a:t>
            </a:r>
          </a:p>
          <a:p>
            <a:pPr eaLnBrk="1" hangingPunct="1">
              <a:lnSpc>
                <a:spcPct val="107000"/>
              </a:lnSpc>
              <a:buFontTx/>
              <a:buNone/>
            </a:pPr>
            <a:r>
              <a:rPr lang="en-US" altLang="pt-BR" sz="1800" smtClean="0">
                <a:sym typeface="Wingdings" panose="05000000000000000000" pitchFamily="2" charset="2"/>
              </a:rPr>
              <a:t>TDP-43 mutations: 0 from n=7</a:t>
            </a:r>
          </a:p>
          <a:p>
            <a:pPr eaLnBrk="1" hangingPunct="1">
              <a:lnSpc>
                <a:spcPct val="107000"/>
              </a:lnSpc>
              <a:buFontTx/>
              <a:buNone/>
            </a:pPr>
            <a:r>
              <a:rPr lang="en-US" altLang="pt-BR" sz="1800" b="1" smtClean="0">
                <a:sym typeface="Wingdings" panose="05000000000000000000" pitchFamily="2" charset="2"/>
              </a:rPr>
              <a:t>C9ORF72 expansion:</a:t>
            </a:r>
            <a:r>
              <a:rPr lang="en-US" altLang="pt-BR" sz="1800" smtClean="0">
                <a:sym typeface="Wingdings" panose="05000000000000000000" pitchFamily="2" charset="2"/>
              </a:rPr>
              <a:t>  4 from n=7</a:t>
            </a:r>
            <a:endParaRPr lang="en-US" altLang="pt-BR" sz="1800" smtClean="0"/>
          </a:p>
        </p:txBody>
      </p:sp>
      <p:pic>
        <p:nvPicPr>
          <p:cNvPr id="10244" name="Picture 3"/>
          <p:cNvPicPr>
            <a:picLocks noChangeAspect="1" noChangeArrowheads="1"/>
          </p:cNvPicPr>
          <p:nvPr/>
        </p:nvPicPr>
        <p:blipFill>
          <a:blip r:embed="rId2">
            <a:lum bright="-18000" contrast="12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954" t="15498" r="6067" b="43909"/>
          <a:stretch>
            <a:fillRect/>
          </a:stretch>
        </p:blipFill>
        <p:spPr bwMode="auto">
          <a:xfrm>
            <a:off x="468313" y="2708275"/>
            <a:ext cx="3959225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2"/>
          <p:cNvPicPr>
            <a:picLocks noChangeAspect="1" noChangeArrowheads="1"/>
          </p:cNvPicPr>
          <p:nvPr/>
        </p:nvPicPr>
        <p:blipFill>
          <a:blip r:embed="rId3">
            <a:lum bright="-18000" contrast="12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39" t="15172" r="6441" b="44032"/>
          <a:stretch>
            <a:fillRect/>
          </a:stretch>
        </p:blipFill>
        <p:spPr bwMode="auto">
          <a:xfrm>
            <a:off x="468313" y="4737100"/>
            <a:ext cx="3959225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2"/>
          <p:cNvPicPr>
            <a:picLocks noChangeAspect="1" noChangeArrowheads="1"/>
          </p:cNvPicPr>
          <p:nvPr/>
        </p:nvPicPr>
        <p:blipFill>
          <a:blip r:embed="rId4">
            <a:lum bright="-18000" contrast="12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954" t="14761" r="6657" b="43172"/>
          <a:stretch>
            <a:fillRect/>
          </a:stretch>
        </p:blipFill>
        <p:spPr bwMode="auto">
          <a:xfrm>
            <a:off x="4570413" y="2708275"/>
            <a:ext cx="3962400" cy="191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2"/>
          <p:cNvPicPr>
            <a:picLocks noChangeAspect="1" noChangeArrowheads="1"/>
          </p:cNvPicPr>
          <p:nvPr/>
        </p:nvPicPr>
        <p:blipFill>
          <a:blip r:embed="rId5">
            <a:lum bright="-18000" contrast="12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954" t="15498" r="6067" b="43909"/>
          <a:stretch>
            <a:fillRect/>
          </a:stretch>
        </p:blipFill>
        <p:spPr bwMode="auto">
          <a:xfrm>
            <a:off x="4572000" y="4724400"/>
            <a:ext cx="4033838" cy="183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8" name="CaixaDeTexto 7"/>
          <p:cNvSpPr txBox="1">
            <a:spLocks noChangeArrowheads="1"/>
          </p:cNvSpPr>
          <p:nvPr/>
        </p:nvSpPr>
        <p:spPr bwMode="auto">
          <a:xfrm>
            <a:off x="828675" y="1154113"/>
            <a:ext cx="3455988" cy="1482725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pt-BR" sz="2000">
                <a:solidFill>
                  <a:srgbClr val="800000"/>
                </a:solidFill>
              </a:rPr>
              <a:t>C9ORF72 expansion</a:t>
            </a:r>
          </a:p>
          <a:p>
            <a:pPr eaLnBrk="1" hangingPunct="1">
              <a:lnSpc>
                <a:spcPct val="50000"/>
              </a:lnSpc>
              <a:spcBef>
                <a:spcPct val="0"/>
              </a:spcBef>
              <a:buFontTx/>
              <a:buNone/>
            </a:pPr>
            <a:endParaRPr lang="en-US" altLang="pt-BR" sz="2000">
              <a:solidFill>
                <a:srgbClr val="800000"/>
              </a:solidFill>
            </a:endParaRP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altLang="pt-BR" sz="1800"/>
              <a:t>Pathogenic: &gt;30 repeats.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altLang="pt-BR" sz="1800"/>
              <a:t>Non Pathogenic: &lt; 20 repeats</a:t>
            </a:r>
            <a:endParaRPr lang="en-US" altLang="pt-BR" sz="1800" b="0" i="1"/>
          </a:p>
          <a:p>
            <a:pPr algn="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pt-BR" sz="1200" b="0" i="1"/>
              <a:t>(Renton et al., 2011)</a:t>
            </a:r>
          </a:p>
        </p:txBody>
      </p:sp>
      <p:pic>
        <p:nvPicPr>
          <p:cNvPr id="10249" name="Picture 10"/>
          <p:cNvPicPr>
            <a:picLocks noChangeAspect="1" noChangeArrowheads="1"/>
          </p:cNvPicPr>
          <p:nvPr/>
        </p:nvPicPr>
        <p:blipFill>
          <a:blip r:embed="rId6">
            <a:lum bright="-12000" contrast="12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424" r="20323"/>
          <a:stretch>
            <a:fillRect/>
          </a:stretch>
        </p:blipFill>
        <p:spPr bwMode="auto">
          <a:xfrm>
            <a:off x="34925" y="44450"/>
            <a:ext cx="973138" cy="1081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888795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709" name="Group 133"/>
          <p:cNvGraphicFramePr>
            <a:graphicFrameLocks noGrp="1"/>
          </p:cNvGraphicFramePr>
          <p:nvPr>
            <p:ph/>
          </p:nvPr>
        </p:nvGraphicFramePr>
        <p:xfrm>
          <a:off x="684213" y="-125413"/>
          <a:ext cx="8229600" cy="6217920"/>
        </p:xfrm>
        <a:graphic>
          <a:graphicData uri="http://schemas.openxmlformats.org/drawingml/2006/table">
            <a:tbl>
              <a:tblPr/>
              <a:tblGrid>
                <a:gridCol w="7727950"/>
                <a:gridCol w="501650"/>
              </a:tblGrid>
              <a:tr h="708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altLang="pt-BR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kumimoji="0" lang="pt-BR" alt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2913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B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Autologous Bone Marrow-derived Stem Cell</a:t>
                      </a:r>
                      <a:endParaRPr kumimoji="0" lang="en-US" altLang="pt-B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r" defTabSz="914400" rtl="0" eaLnBrk="1" fontAlgn="b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  <a:endParaRPr kumimoji="0" lang="pt-BR" alt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2913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Autologous Mesenchymal Stem Cell</a:t>
                      </a:r>
                      <a:endParaRPr kumimoji="0" lang="en-US" alt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r" defTabSz="914400" rtl="0" eaLnBrk="1" fontAlgn="b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</a:t>
                      </a:r>
                      <a:endParaRPr kumimoji="0" lang="pt-BR" alt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2913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D2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Autologous Mesenchymal Bone Marrow Stromal Cells Secreting NTFs</a:t>
                      </a:r>
                      <a:endParaRPr kumimoji="0" lang="en-US" alt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D2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r" defTabSz="914400" rtl="0" eaLnBrk="1" fontAlgn="b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D2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  <a:endParaRPr kumimoji="0" lang="pt-BR" alt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D2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2913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B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Human Spinal Cord Derived Neural Stem Cell</a:t>
                      </a:r>
                      <a:endParaRPr kumimoji="0" lang="en-US" altLang="pt-B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r" defTabSz="914400" rtl="0" eaLnBrk="1" fontAlgn="b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kumimoji="0" lang="pt-BR" alt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2913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Granulocyte Colony Stimulating Factor (GCSF)</a:t>
                      </a:r>
                      <a:endParaRPr kumimoji="0" lang="en-US" alt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r" defTabSz="914400" rtl="0" eaLnBrk="1" fontAlgn="b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kumimoji="0" lang="pt-BR" alt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2913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Autologous Bone Marrow-derived Stem/Progenitor Cells</a:t>
                      </a:r>
                      <a:endParaRPr kumimoji="0" lang="en-US" alt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r" defTabSz="914400" rtl="0" eaLnBrk="1" fontAlgn="b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kumimoji="0" lang="pt-BR" alt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2913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Umbilical Cord Mesenchymal Stem Cells</a:t>
                      </a:r>
                      <a:endParaRPr kumimoji="0" lang="en-US" alt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r" defTabSz="914400" rtl="0" eaLnBrk="1" fontAlgn="b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kumimoji="0" lang="pt-BR" alt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132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B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Hematopoietic Stem Cells in Patients</a:t>
                      </a:r>
                      <a:endParaRPr kumimoji="0" lang="en-US" altLang="pt-B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r" defTabSz="914400" rtl="0" eaLnBrk="1" fontAlgn="b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kumimoji="0" lang="pt-BR" alt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2913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Human Neural Stem Cell</a:t>
                      </a:r>
                      <a:endParaRPr kumimoji="0" lang="en-US" alt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r" defTabSz="914400" rtl="0" eaLnBrk="1" fontAlgn="b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kumimoji="0" lang="pt-BR" alt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2913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Mesenchymal Stem Cell</a:t>
                      </a:r>
                      <a:endParaRPr kumimoji="0" lang="en-US" alt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r" defTabSz="914400" rtl="0" eaLnBrk="1" fontAlgn="b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kumimoji="0" lang="pt-BR" alt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2913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LA-haplo Matched Allogenic Bone Marrow Derived Stem</a:t>
                      </a:r>
                      <a:endParaRPr kumimoji="0" lang="en-US" alt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r" defTabSz="914400" rtl="0" eaLnBrk="1" fontAlgn="b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kumimoji="0" lang="pt-BR" alt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2913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Glycosides(CTG)</a:t>
                      </a:r>
                      <a:endParaRPr kumimoji="0" lang="en-US" alt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r" defTabSz="914400" rtl="0" eaLnBrk="1" fontAlgn="b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kumimoji="0" lang="pt-BR" alt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638649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4518"/>
            <a:ext cx="9137984" cy="6862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tângulo 1"/>
          <p:cNvSpPr>
            <a:spLocks noChangeArrowheads="1"/>
          </p:cNvSpPr>
          <p:nvPr/>
        </p:nvSpPr>
        <p:spPr bwMode="auto">
          <a:xfrm>
            <a:off x="467544" y="1146995"/>
            <a:ext cx="5184576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pt-BR" dirty="0">
                <a:solidFill>
                  <a:srgbClr val="C00000"/>
                </a:solidFill>
                <a:latin typeface="Times New Roman" pitchFamily="18" charset="0"/>
              </a:rPr>
              <a:t>Métodos da terapia gênica</a:t>
            </a:r>
          </a:p>
          <a:p>
            <a:pPr algn="just"/>
            <a:r>
              <a:rPr lang="pt-BR" b="0" dirty="0">
                <a:solidFill>
                  <a:srgbClr val="00000A"/>
                </a:solidFill>
                <a:latin typeface="Times New Roman" pitchFamily="18" charset="0"/>
              </a:rPr>
              <a:t>para substituir ou reparar genes</a:t>
            </a:r>
          </a:p>
          <a:p>
            <a:pPr algn="just"/>
            <a:r>
              <a:rPr lang="pt-BR" b="0" dirty="0">
                <a:solidFill>
                  <a:srgbClr val="141412"/>
                </a:solidFill>
                <a:latin typeface="Enriqueta"/>
              </a:rPr>
              <a:t>   </a:t>
            </a:r>
          </a:p>
          <a:p>
            <a:pPr algn="just">
              <a:buFont typeface="Arial" pitchFamily="34" charset="0"/>
              <a:buChar char="•"/>
            </a:pPr>
            <a:r>
              <a:rPr lang="pt-BR" b="0" dirty="0">
                <a:solidFill>
                  <a:srgbClr val="141412"/>
                </a:solidFill>
                <a:latin typeface="Times New Roman" pitchFamily="18" charset="0"/>
              </a:rPr>
              <a:t>Substituição do gene anômalo pelo gene normal </a:t>
            </a:r>
            <a:endParaRPr lang="pt-BR" b="0" dirty="0">
              <a:solidFill>
                <a:srgbClr val="141412"/>
              </a:solidFill>
              <a:latin typeface="Enriqueta"/>
            </a:endParaRPr>
          </a:p>
          <a:p>
            <a:pPr algn="just">
              <a:buFont typeface="Arial" pitchFamily="34" charset="0"/>
              <a:buChar char="•"/>
            </a:pPr>
            <a:r>
              <a:rPr lang="pt-BR" b="0" dirty="0">
                <a:solidFill>
                  <a:srgbClr val="141412"/>
                </a:solidFill>
                <a:latin typeface="Times New Roman" pitchFamily="18" charset="0"/>
              </a:rPr>
              <a:t>Reparação do gene </a:t>
            </a:r>
            <a:r>
              <a:rPr lang="pt-BR" b="0" dirty="0" smtClean="0">
                <a:solidFill>
                  <a:srgbClr val="141412"/>
                </a:solidFill>
                <a:latin typeface="Times New Roman" pitchFamily="18" charset="0"/>
              </a:rPr>
              <a:t>anômalo</a:t>
            </a:r>
            <a:endParaRPr lang="pt-BR" b="0" dirty="0">
              <a:solidFill>
                <a:srgbClr val="141412"/>
              </a:solidFill>
              <a:latin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pt-BR" b="0" dirty="0">
                <a:solidFill>
                  <a:srgbClr val="141412"/>
                </a:solidFill>
                <a:latin typeface="Times New Roman" pitchFamily="18" charset="0"/>
              </a:rPr>
              <a:t>Regulação do grau de atividade ou inatividade do gene</a:t>
            </a:r>
            <a:endParaRPr lang="pt-BR" b="0" dirty="0">
              <a:solidFill>
                <a:srgbClr val="141412"/>
              </a:solidFill>
              <a:latin typeface="Enriqueta"/>
            </a:endParaRPr>
          </a:p>
        </p:txBody>
      </p:sp>
      <p:pic>
        <p:nvPicPr>
          <p:cNvPr id="55300" name="Imagem 6"/>
          <p:cNvPicPr>
            <a:picLocks noChangeAspect="1"/>
          </p:cNvPicPr>
          <p:nvPr/>
        </p:nvPicPr>
        <p:blipFill>
          <a:blip r:embed="rId3" cstate="print"/>
          <a:srcRect l="35123" t="14655" r="26381" b="77728"/>
          <a:stretch>
            <a:fillRect/>
          </a:stretch>
        </p:blipFill>
        <p:spPr bwMode="auto">
          <a:xfrm>
            <a:off x="5746706" y="763171"/>
            <a:ext cx="3235077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tângulo 1"/>
          <p:cNvSpPr>
            <a:spLocks noChangeArrowheads="1"/>
          </p:cNvSpPr>
          <p:nvPr/>
        </p:nvSpPr>
        <p:spPr bwMode="auto">
          <a:xfrm>
            <a:off x="737272" y="3081038"/>
            <a:ext cx="518457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pt-BR" sz="2000" b="1" dirty="0" err="1" smtClean="0">
                <a:solidFill>
                  <a:srgbClr val="C00000"/>
                </a:solidFill>
                <a:latin typeface="Times New Roman" pitchFamily="18" charset="0"/>
              </a:rPr>
              <a:t>Oligonucleotídeos</a:t>
            </a:r>
            <a:r>
              <a:rPr lang="pt-BR" sz="2000" b="1" dirty="0" smtClean="0">
                <a:solidFill>
                  <a:srgbClr val="C00000"/>
                </a:solidFill>
                <a:latin typeface="Times New Roman" pitchFamily="18" charset="0"/>
              </a:rPr>
              <a:t> Terapêuticos - </a:t>
            </a:r>
            <a:r>
              <a:rPr lang="pt-BR" sz="2000" b="1" dirty="0" err="1" smtClean="0">
                <a:solidFill>
                  <a:srgbClr val="C00000"/>
                </a:solidFill>
                <a:latin typeface="Times New Roman" pitchFamily="18" charset="0"/>
              </a:rPr>
              <a:t>Antisense</a:t>
            </a:r>
            <a:endParaRPr lang="pt-BR" sz="2000" b="1" dirty="0">
              <a:solidFill>
                <a:srgbClr val="C00000"/>
              </a:solidFill>
              <a:latin typeface="Times New Roman" pitchFamily="18" charset="0"/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3" cstate="print"/>
          <a:srcRect l="38065" t="23796" r="29374" b="18117"/>
          <a:stretch>
            <a:fillRect/>
          </a:stretch>
        </p:blipFill>
        <p:spPr bwMode="auto">
          <a:xfrm>
            <a:off x="6012160" y="1145789"/>
            <a:ext cx="2952328" cy="2890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aixaDeTexto 1"/>
          <p:cNvSpPr txBox="1"/>
          <p:nvPr/>
        </p:nvSpPr>
        <p:spPr>
          <a:xfrm>
            <a:off x="1930399" y="90309"/>
            <a:ext cx="49407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b="1" dirty="0" smtClean="0">
                <a:solidFill>
                  <a:srgbClr val="002060"/>
                </a:solidFill>
              </a:rPr>
              <a:t>TERAPIA GÊNICA EM ELA</a:t>
            </a:r>
            <a:endParaRPr lang="pt-BR" sz="3600" b="1" dirty="0">
              <a:solidFill>
                <a:srgbClr val="002060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lum bright="-12000" contrast="15000"/>
          </a:blip>
          <a:srcRect l="12971" t="15373" r="8339" b="15449"/>
          <a:stretch>
            <a:fillRect/>
          </a:stretch>
        </p:blipFill>
        <p:spPr bwMode="auto">
          <a:xfrm>
            <a:off x="180623" y="3465968"/>
            <a:ext cx="6400800" cy="3358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900869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Picture 1" descr="Captura de Tela 2015-07-11 às 21.13.4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3038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0" y="6527800"/>
            <a:ext cx="5303838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pt-BR" sz="1200">
                <a:solidFill>
                  <a:schemeClr val="bg1"/>
                </a:solidFill>
              </a:rPr>
              <a:t>www.muskelgesellschaft.ch/downloads/forschung/NorthernNeuron2010-web.pdf</a:t>
            </a:r>
          </a:p>
        </p:txBody>
      </p:sp>
      <p:sp>
        <p:nvSpPr>
          <p:cNvPr id="11267" name="Rectangle 4"/>
          <p:cNvSpPr>
            <a:spLocks noChangeArrowheads="1"/>
          </p:cNvSpPr>
          <p:nvPr/>
        </p:nvSpPr>
        <p:spPr bwMode="auto">
          <a:xfrm>
            <a:off x="5375275" y="2298700"/>
            <a:ext cx="38830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pt-BR" altLang="pt-BR" sz="1600" b="1"/>
              <a:t>PART 1: ALS Society of Canada</a:t>
            </a:r>
          </a:p>
          <a:p>
            <a:r>
              <a:rPr lang="pt-BR" altLang="pt-BR" sz="1600" b="1"/>
              <a:t>	—Research and Funding Initiatives</a:t>
            </a:r>
          </a:p>
        </p:txBody>
      </p:sp>
      <p:sp>
        <p:nvSpPr>
          <p:cNvPr id="11268" name="Rectangle 5"/>
          <p:cNvSpPr>
            <a:spLocks noChangeArrowheads="1"/>
          </p:cNvSpPr>
          <p:nvPr/>
        </p:nvSpPr>
        <p:spPr bwMode="auto">
          <a:xfrm>
            <a:off x="5384800" y="3222625"/>
            <a:ext cx="36480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pt-BR" altLang="pt-BR" sz="1600" b="1"/>
              <a:t>PART 2: Cutting-Edge Research</a:t>
            </a:r>
          </a:p>
          <a:p>
            <a:r>
              <a:rPr lang="pt-BR" altLang="pt-BR" sz="1600" b="1"/>
              <a:t>	— From the ALS Research Forum</a:t>
            </a:r>
          </a:p>
        </p:txBody>
      </p:sp>
      <p:sp>
        <p:nvSpPr>
          <p:cNvPr id="11269" name="Rectangle 6"/>
          <p:cNvSpPr>
            <a:spLocks noChangeArrowheads="1"/>
          </p:cNvSpPr>
          <p:nvPr/>
        </p:nvSpPr>
        <p:spPr bwMode="auto">
          <a:xfrm>
            <a:off x="5634038" y="492125"/>
            <a:ext cx="33401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pt-BR" altLang="pt-BR" sz="1600" b="1"/>
              <a:t>CANADA – 2,5 a 3 mil pacientes ELA</a:t>
            </a:r>
          </a:p>
        </p:txBody>
      </p:sp>
      <p:sp>
        <p:nvSpPr>
          <p:cNvPr id="11270" name="Rectangle 7"/>
          <p:cNvSpPr>
            <a:spLocks noChangeArrowheads="1"/>
          </p:cNvSpPr>
          <p:nvPr/>
        </p:nvSpPr>
        <p:spPr bwMode="auto">
          <a:xfrm>
            <a:off x="5632450" y="1012825"/>
            <a:ext cx="25923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pt-BR" altLang="pt-BR" sz="1600" b="1"/>
              <a:t>44 investigadores seniors </a:t>
            </a:r>
          </a:p>
          <a:p>
            <a:r>
              <a:rPr lang="pt-BR" altLang="pt-BR" sz="1600" b="1"/>
              <a:t>53 juniors – Pos docs </a:t>
            </a:r>
          </a:p>
        </p:txBody>
      </p:sp>
      <p:sp>
        <p:nvSpPr>
          <p:cNvPr id="11271" name="Rectangle 8"/>
          <p:cNvSpPr>
            <a:spLocks noChangeArrowheads="1"/>
          </p:cNvSpPr>
          <p:nvPr/>
        </p:nvSpPr>
        <p:spPr bwMode="auto">
          <a:xfrm>
            <a:off x="6334125" y="4371975"/>
            <a:ext cx="15287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pt-BR"/>
              <a:t>$2,033,000,00 </a:t>
            </a:r>
          </a:p>
        </p:txBody>
      </p:sp>
      <p:sp>
        <p:nvSpPr>
          <p:cNvPr id="11272" name="Rectangle 9"/>
          <p:cNvSpPr>
            <a:spLocks noChangeArrowheads="1"/>
          </p:cNvSpPr>
          <p:nvPr/>
        </p:nvSpPr>
        <p:spPr bwMode="auto">
          <a:xfrm>
            <a:off x="6356350" y="87313"/>
            <a:ext cx="16430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pt-BR" altLang="pt-BR" sz="2000" b="1"/>
              <a:t>ALS CANADA 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14490" y="327377"/>
            <a:ext cx="16760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b="1" dirty="0" smtClean="0">
                <a:solidFill>
                  <a:srgbClr val="002060"/>
                </a:solidFill>
              </a:rPr>
              <a:t>CONCLUSÕES: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152391" y="956344"/>
            <a:ext cx="857375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b="1" dirty="0" smtClean="0">
                <a:solidFill>
                  <a:srgbClr val="002060"/>
                </a:solidFill>
              </a:rPr>
              <a:t>-A BUSCA PARA A CURA DA ELA É POSSÍVEL</a:t>
            </a:r>
          </a:p>
          <a:p>
            <a:endParaRPr lang="pt-BR" sz="2000" b="1" dirty="0">
              <a:solidFill>
                <a:srgbClr val="002060"/>
              </a:solidFill>
            </a:endParaRPr>
          </a:p>
          <a:p>
            <a:r>
              <a:rPr lang="pt-BR" sz="2000" b="1" dirty="0" smtClean="0">
                <a:solidFill>
                  <a:srgbClr val="002060"/>
                </a:solidFill>
              </a:rPr>
              <a:t>-O FOCO DEVE SER NA OBTENÇÃO DE RESULTADOS EFETIVAMENTE</a:t>
            </a:r>
          </a:p>
          <a:p>
            <a:r>
              <a:rPr lang="pt-BR" sz="2000" b="1" dirty="0" smtClean="0">
                <a:solidFill>
                  <a:srgbClr val="002060"/>
                </a:solidFill>
              </a:rPr>
              <a:t>TRANSLACIONÁVEIS (TERAPÊUTICOS) E NÃO APENAS ACADÊMICO-CIENTÍFICOS</a:t>
            </a:r>
            <a:endParaRPr lang="pt-BR" sz="2000" b="1" dirty="0">
              <a:solidFill>
                <a:srgbClr val="002060"/>
              </a:solidFill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79015" y="2754485"/>
            <a:ext cx="9177833" cy="24314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b="1" dirty="0" smtClean="0">
                <a:solidFill>
                  <a:srgbClr val="002060"/>
                </a:solidFill>
              </a:rPr>
              <a:t>NECESSIDADES:</a:t>
            </a:r>
          </a:p>
          <a:p>
            <a:endParaRPr lang="pt-BR" sz="2000" b="1" dirty="0" smtClean="0">
              <a:solidFill>
                <a:srgbClr val="002060"/>
              </a:solidFill>
            </a:endParaRPr>
          </a:p>
          <a:p>
            <a:r>
              <a:rPr lang="pt-BR" sz="2000" b="1" dirty="0" smtClean="0">
                <a:solidFill>
                  <a:srgbClr val="002060"/>
                </a:solidFill>
              </a:rPr>
              <a:t>-APOIOS INSTITUCIONAIS DIVERSOS PARA A AGILIZAÇÃO DA PESQUISA</a:t>
            </a:r>
          </a:p>
          <a:p>
            <a:endParaRPr lang="pt-BR" sz="400" b="1" dirty="0" smtClean="0">
              <a:solidFill>
                <a:srgbClr val="002060"/>
              </a:solidFill>
            </a:endParaRPr>
          </a:p>
          <a:p>
            <a:r>
              <a:rPr lang="pt-BR" sz="2000" b="1" dirty="0" smtClean="0">
                <a:solidFill>
                  <a:srgbClr val="002060"/>
                </a:solidFill>
              </a:rPr>
              <a:t>-POLÍTICAS PÚBLICAS PARA O DESENVOLVIMENTO DA PESQUISA TRANSLACIONAL</a:t>
            </a:r>
          </a:p>
          <a:p>
            <a:r>
              <a:rPr lang="pt-BR" sz="2000" b="1" dirty="0" smtClean="0">
                <a:solidFill>
                  <a:srgbClr val="002060"/>
                </a:solidFill>
              </a:rPr>
              <a:t>TERAPÊUTICA</a:t>
            </a:r>
            <a:endParaRPr lang="pt-BR" sz="800" b="1" dirty="0">
              <a:solidFill>
                <a:srgbClr val="002060"/>
              </a:solidFill>
            </a:endParaRPr>
          </a:p>
          <a:p>
            <a:endParaRPr lang="pt-BR" sz="400" b="1" dirty="0" smtClean="0">
              <a:solidFill>
                <a:srgbClr val="002060"/>
              </a:solidFill>
            </a:endParaRPr>
          </a:p>
          <a:p>
            <a:r>
              <a:rPr lang="pt-BR" sz="2000" b="1" dirty="0" smtClean="0">
                <a:solidFill>
                  <a:srgbClr val="002060"/>
                </a:solidFill>
              </a:rPr>
              <a:t>-FINANCIAMENTOS ESPECÍFICOS PARA PROGRAMAS TRANSLACIONAIS MÉDICOS</a:t>
            </a:r>
          </a:p>
          <a:p>
            <a:endParaRPr lang="pt-BR" sz="400" b="1" dirty="0" smtClean="0">
              <a:solidFill>
                <a:srgbClr val="002060"/>
              </a:solidFill>
            </a:endParaRPr>
          </a:p>
          <a:p>
            <a:r>
              <a:rPr lang="pt-BR" sz="2000" b="1" dirty="0" smtClean="0">
                <a:solidFill>
                  <a:srgbClr val="002060"/>
                </a:solidFill>
              </a:rPr>
              <a:t>-APOIO DOS PACIENTES E SEUS FAMILIARES</a:t>
            </a:r>
            <a:endParaRPr lang="pt-BR" sz="2000" b="1" dirty="0">
              <a:solidFill>
                <a:srgbClr val="002060"/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197553" y="5571068"/>
            <a:ext cx="289297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b="1" dirty="0" smtClean="0">
                <a:solidFill>
                  <a:srgbClr val="002060"/>
                </a:solidFill>
              </a:rPr>
              <a:t>LIMITAÇÕES:</a:t>
            </a:r>
          </a:p>
          <a:p>
            <a:endParaRPr lang="pt-BR" sz="2000" b="1" dirty="0" smtClean="0">
              <a:solidFill>
                <a:srgbClr val="002060"/>
              </a:solidFill>
            </a:endParaRPr>
          </a:p>
          <a:p>
            <a:r>
              <a:rPr lang="pt-BR" sz="2000" b="1" dirty="0" smtClean="0">
                <a:solidFill>
                  <a:srgbClr val="002060"/>
                </a:solidFill>
              </a:rPr>
              <a:t>-RECURSOS FINANCEIROS</a:t>
            </a:r>
          </a:p>
        </p:txBody>
      </p:sp>
    </p:spTree>
    <p:extLst>
      <p:ext uri="{BB962C8B-B14F-4D97-AF65-F5344CB8AC3E}">
        <p14:creationId xmlns:p14="http://schemas.microsoft.com/office/powerpoint/2010/main" xmlns="" val="1933657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609600" y="1051034"/>
            <a:ext cx="8059738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pt-BR" dirty="0" smtClean="0"/>
              <a:t>A 2015  </a:t>
            </a:r>
            <a:r>
              <a:rPr lang="en-US" altLang="pt-BR" dirty="0"/>
              <a:t>the Government of Canada announced that the Compassionate Care Benefit has been officially extended from six to 26 weeks. Starting January 2016, caregivers will now have up to $13,624 they can access, where previously it was $3,144. A big step forward in helping caregivers take care of their loved ones in the comfort of their home. </a:t>
            </a:r>
          </a:p>
        </p:txBody>
      </p:sp>
      <p:sp>
        <p:nvSpPr>
          <p:cNvPr id="4098" name="TextBox 2"/>
          <p:cNvSpPr txBox="1">
            <a:spLocks noChangeArrowheads="1"/>
          </p:cNvSpPr>
          <p:nvPr/>
        </p:nvSpPr>
        <p:spPr bwMode="auto">
          <a:xfrm>
            <a:off x="1385888" y="4408488"/>
            <a:ext cx="3048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pt-BR"/>
              <a:t>Riluzul – Rilutek - $12,000/ano</a:t>
            </a:r>
          </a:p>
        </p:txBody>
      </p:sp>
    </p:spTree>
    <p:extLst>
      <p:ext uri="{BB962C8B-B14F-4D97-AF65-F5344CB8AC3E}">
        <p14:creationId xmlns:p14="http://schemas.microsoft.com/office/powerpoint/2010/main" xmlns="" val="40360538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ChangeArrowheads="1"/>
          </p:cNvSpPr>
          <p:nvPr/>
        </p:nvSpPr>
        <p:spPr bwMode="auto">
          <a:xfrm>
            <a:off x="1" y="-1588"/>
            <a:ext cx="9069572" cy="6986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pt-BR" altLang="pt-BR" sz="1600" dirty="0" smtClean="0"/>
              <a:t>-</a:t>
            </a:r>
            <a:r>
              <a:rPr lang="pt-BR" altLang="pt-BR" sz="1600" dirty="0" err="1" smtClean="0"/>
              <a:t>Talampanel</a:t>
            </a:r>
            <a:r>
              <a:rPr lang="pt-BR" altLang="pt-BR" sz="1600" dirty="0" smtClean="0"/>
              <a:t> </a:t>
            </a:r>
            <a:r>
              <a:rPr lang="pt-BR" altLang="pt-BR" sz="1600" dirty="0" err="1"/>
              <a:t>Teva</a:t>
            </a:r>
            <a:r>
              <a:rPr lang="pt-BR" altLang="pt-BR" sz="1600" dirty="0"/>
              <a:t> </a:t>
            </a:r>
            <a:r>
              <a:rPr lang="pt-BR" altLang="pt-BR" sz="1600" dirty="0" err="1"/>
              <a:t>Pharmaceutical</a:t>
            </a:r>
            <a:r>
              <a:rPr lang="pt-BR" altLang="pt-BR" sz="1600" dirty="0"/>
              <a:t> Industries – 559 – Fase 2 Duplo cego- </a:t>
            </a:r>
            <a:r>
              <a:rPr lang="pt-BR" altLang="pt-BR" sz="1600" dirty="0" err="1" smtClean="0"/>
              <a:t>Finaliz</a:t>
            </a:r>
            <a:r>
              <a:rPr lang="pt-BR" altLang="pt-BR" sz="1600" dirty="0" smtClean="0"/>
              <a:t>– </a:t>
            </a:r>
            <a:r>
              <a:rPr lang="pt-BR" altLang="pt-BR" sz="1600" dirty="0"/>
              <a:t>negativo</a:t>
            </a:r>
          </a:p>
          <a:p>
            <a:r>
              <a:rPr lang="pt-BR" altLang="pt-BR" sz="1600" dirty="0" smtClean="0"/>
              <a:t>-SB-509 </a:t>
            </a:r>
            <a:r>
              <a:rPr lang="pt-BR" altLang="pt-BR" sz="1600" dirty="0"/>
              <a:t>-</a:t>
            </a:r>
            <a:r>
              <a:rPr lang="pt-BR" altLang="pt-BR" sz="1600" dirty="0" err="1"/>
              <a:t>Sangamo</a:t>
            </a:r>
            <a:r>
              <a:rPr lang="pt-BR" altLang="pt-BR" sz="1600" dirty="0"/>
              <a:t> </a:t>
            </a:r>
            <a:r>
              <a:rPr lang="pt-BR" altLang="pt-BR" sz="1600" dirty="0" err="1"/>
              <a:t>Biosciences</a:t>
            </a:r>
            <a:r>
              <a:rPr lang="pt-BR" altLang="pt-BR" sz="1600" dirty="0"/>
              <a:t> – - Fase </a:t>
            </a:r>
            <a:r>
              <a:rPr lang="pt-BR" altLang="pt-BR" sz="1600" dirty="0" smtClean="0"/>
              <a:t>2,  Finalizado </a:t>
            </a:r>
            <a:r>
              <a:rPr lang="pt-BR" altLang="pt-BR" sz="1600" dirty="0"/>
              <a:t>– preliminar – melhora função muscular</a:t>
            </a:r>
          </a:p>
          <a:p>
            <a:r>
              <a:rPr lang="pt-BR" altLang="pt-BR" sz="1600" dirty="0" smtClean="0"/>
              <a:t>-</a:t>
            </a:r>
            <a:r>
              <a:rPr lang="pt-BR" altLang="pt-BR" sz="1600" dirty="0" err="1" smtClean="0"/>
              <a:t>Plasmid</a:t>
            </a:r>
            <a:r>
              <a:rPr lang="pt-BR" altLang="pt-BR" sz="1600" dirty="0" smtClean="0"/>
              <a:t> </a:t>
            </a:r>
            <a:r>
              <a:rPr lang="pt-BR" altLang="pt-BR" sz="1600" dirty="0"/>
              <a:t>Gene </a:t>
            </a:r>
            <a:r>
              <a:rPr lang="pt-BR" altLang="pt-BR" sz="1600" dirty="0" err="1"/>
              <a:t>Transfer</a:t>
            </a:r>
            <a:r>
              <a:rPr lang="pt-BR" altLang="pt-BR" sz="1600" dirty="0"/>
              <a:t> </a:t>
            </a:r>
            <a:r>
              <a:rPr lang="pt-BR" altLang="pt-BR" sz="1600" dirty="0" err="1"/>
              <a:t>of</a:t>
            </a:r>
            <a:r>
              <a:rPr lang="pt-BR" altLang="pt-BR" sz="1600" dirty="0"/>
              <a:t> </a:t>
            </a:r>
            <a:r>
              <a:rPr lang="pt-BR" altLang="pt-BR" sz="1600" dirty="0" err="1"/>
              <a:t>Zinc</a:t>
            </a:r>
            <a:r>
              <a:rPr lang="pt-BR" altLang="pt-BR" sz="1600" dirty="0"/>
              <a:t> </a:t>
            </a:r>
            <a:r>
              <a:rPr lang="pt-BR" altLang="pt-BR" sz="1600" dirty="0" err="1"/>
              <a:t>Finger</a:t>
            </a:r>
            <a:r>
              <a:rPr lang="pt-BR" altLang="pt-BR" sz="1600" dirty="0"/>
              <a:t> </a:t>
            </a:r>
            <a:r>
              <a:rPr lang="pt-BR" altLang="pt-BR" sz="1600" dirty="0" err="1"/>
              <a:t>Protein</a:t>
            </a:r>
            <a:r>
              <a:rPr lang="pt-BR" altLang="pt-BR" sz="1600" dirty="0"/>
              <a:t> VEGF-A </a:t>
            </a:r>
            <a:r>
              <a:rPr lang="pt-BR" altLang="pt-BR" sz="1600" dirty="0" err="1"/>
              <a:t>Transcription</a:t>
            </a:r>
            <a:r>
              <a:rPr lang="pt-BR" altLang="pt-BR" sz="1600" dirty="0"/>
              <a:t> </a:t>
            </a:r>
            <a:r>
              <a:rPr lang="pt-BR" altLang="pt-BR" sz="1600" dirty="0" err="1"/>
              <a:t>Activator</a:t>
            </a:r>
            <a:r>
              <a:rPr lang="pt-BR" altLang="pt-BR" sz="1600" dirty="0"/>
              <a:t> (SB-509)</a:t>
            </a:r>
          </a:p>
          <a:p>
            <a:r>
              <a:rPr lang="pt-BR" altLang="pt-BR" sz="1600" dirty="0" smtClean="0"/>
              <a:t>-</a:t>
            </a:r>
            <a:r>
              <a:rPr lang="pt-BR" altLang="pt-BR" sz="1600" dirty="0" err="1" smtClean="0"/>
              <a:t>Ceftriaxone</a:t>
            </a:r>
            <a:r>
              <a:rPr lang="pt-BR" altLang="pt-BR" sz="1600" dirty="0" smtClean="0"/>
              <a:t> </a:t>
            </a:r>
            <a:r>
              <a:rPr lang="pt-BR" altLang="pt-BR" sz="1600" dirty="0"/>
              <a:t>-Massachusetts General Hospital – 513 -Fase 1,2  e 3 (Interrompido)</a:t>
            </a:r>
          </a:p>
          <a:p>
            <a:r>
              <a:rPr lang="pt-BR" altLang="pt-BR" sz="1600" dirty="0" smtClean="0"/>
              <a:t>-</a:t>
            </a:r>
            <a:r>
              <a:rPr lang="pt-BR" altLang="pt-BR" sz="1600" dirty="0" err="1" smtClean="0"/>
              <a:t>Thalidomide</a:t>
            </a:r>
            <a:r>
              <a:rPr lang="pt-BR" altLang="pt-BR" sz="1600" dirty="0" smtClean="0"/>
              <a:t>- </a:t>
            </a:r>
            <a:r>
              <a:rPr lang="pt-BR" altLang="pt-BR" sz="1600" dirty="0" err="1"/>
              <a:t>Dartmouth</a:t>
            </a:r>
            <a:r>
              <a:rPr lang="pt-BR" altLang="pt-BR" sz="1600" dirty="0"/>
              <a:t>-Hitchcock Medical Center- Fase 2, n=24, sem efeito específico, </a:t>
            </a:r>
            <a:r>
              <a:rPr lang="pt-BR" altLang="pt-BR" sz="1600" dirty="0" err="1"/>
              <a:t>ef</a:t>
            </a:r>
            <a:r>
              <a:rPr lang="pt-BR" altLang="pt-BR" sz="1600" dirty="0"/>
              <a:t> colateral</a:t>
            </a:r>
          </a:p>
          <a:p>
            <a:r>
              <a:rPr lang="pt-BR" altLang="pt-BR" sz="1600" dirty="0" smtClean="0"/>
              <a:t>-Creatina-</a:t>
            </a:r>
            <a:r>
              <a:rPr lang="pt-BR" altLang="pt-BR" sz="1600" dirty="0" err="1" smtClean="0"/>
              <a:t>Tamoxifeno</a:t>
            </a:r>
            <a:r>
              <a:rPr lang="pt-BR" altLang="pt-BR" sz="1600" dirty="0" smtClean="0"/>
              <a:t> </a:t>
            </a:r>
            <a:r>
              <a:rPr lang="pt-BR" altLang="pt-BR" sz="1600" dirty="0"/>
              <a:t>– fase 2, n=60, </a:t>
            </a:r>
            <a:r>
              <a:rPr lang="pt-BR" altLang="pt-BR" sz="1600" dirty="0" err="1"/>
              <a:t>Nazem</a:t>
            </a:r>
            <a:r>
              <a:rPr lang="pt-BR" altLang="pt-BR" sz="1600" dirty="0"/>
              <a:t> </a:t>
            </a:r>
            <a:r>
              <a:rPr lang="pt-BR" altLang="pt-BR" sz="1600" dirty="0" err="1" smtClean="0"/>
              <a:t>Atassi</a:t>
            </a:r>
            <a:r>
              <a:rPr lang="pt-BR" altLang="pt-BR" sz="1600" dirty="0" smtClean="0"/>
              <a:t>, parcial, sugestivo </a:t>
            </a:r>
            <a:r>
              <a:rPr lang="pt-BR" altLang="pt-BR" sz="1600" dirty="0"/>
              <a:t>de positivo. Aumentar o n</a:t>
            </a:r>
          </a:p>
          <a:p>
            <a:r>
              <a:rPr lang="pt-BR" altLang="pt-BR" sz="1600" dirty="0" smtClean="0"/>
              <a:t>-</a:t>
            </a:r>
            <a:r>
              <a:rPr lang="pt-BR" altLang="pt-BR" sz="1600" dirty="0" err="1" smtClean="0"/>
              <a:t>Antisense</a:t>
            </a:r>
            <a:r>
              <a:rPr lang="pt-BR" altLang="pt-BR" sz="1600" dirty="0" smtClean="0"/>
              <a:t> </a:t>
            </a:r>
            <a:r>
              <a:rPr lang="pt-BR" altLang="pt-BR" sz="1600" dirty="0" err="1"/>
              <a:t>oligo</a:t>
            </a:r>
            <a:r>
              <a:rPr lang="pt-BR" altLang="pt-BR" sz="1600" dirty="0"/>
              <a:t> ISIS 333611. Mass </a:t>
            </a:r>
            <a:r>
              <a:rPr lang="pt-BR" altLang="pt-BR" sz="1600" dirty="0" smtClean="0"/>
              <a:t>GH. </a:t>
            </a:r>
            <a:r>
              <a:rPr lang="pt-BR" altLang="pt-BR" sz="1600" dirty="0" err="1" smtClean="0"/>
              <a:t>Patients</a:t>
            </a:r>
            <a:r>
              <a:rPr lang="pt-BR" altLang="pt-BR" sz="1600" dirty="0" smtClean="0"/>
              <a:t> </a:t>
            </a:r>
            <a:r>
              <a:rPr lang="pt-BR" altLang="pt-BR" sz="1600" dirty="0" err="1"/>
              <a:t>with</a:t>
            </a:r>
            <a:r>
              <a:rPr lang="pt-BR" altLang="pt-BR" sz="1600" dirty="0"/>
              <a:t> </a:t>
            </a:r>
            <a:r>
              <a:rPr lang="pt-BR" altLang="pt-BR" sz="1600" dirty="0" err="1"/>
              <a:t>rapidly</a:t>
            </a:r>
            <a:r>
              <a:rPr lang="pt-BR" altLang="pt-BR" sz="1600" dirty="0"/>
              <a:t> </a:t>
            </a:r>
            <a:r>
              <a:rPr lang="pt-BR" altLang="pt-BR" sz="1600" dirty="0" err="1"/>
              <a:t>progressive</a:t>
            </a:r>
            <a:r>
              <a:rPr lang="pt-BR" altLang="pt-BR" sz="1600" dirty="0"/>
              <a:t> </a:t>
            </a:r>
            <a:r>
              <a:rPr lang="pt-BR" altLang="pt-BR" sz="1600" dirty="0" err="1"/>
              <a:t>forms</a:t>
            </a:r>
            <a:r>
              <a:rPr lang="pt-BR" altLang="pt-BR" sz="1600" dirty="0"/>
              <a:t> </a:t>
            </a:r>
            <a:r>
              <a:rPr lang="pt-BR" altLang="pt-BR" sz="1600" dirty="0" err="1"/>
              <a:t>of</a:t>
            </a:r>
            <a:r>
              <a:rPr lang="pt-BR" altLang="pt-BR" sz="1600" dirty="0"/>
              <a:t> </a:t>
            </a:r>
            <a:r>
              <a:rPr lang="pt-BR" altLang="pt-BR" sz="1600" dirty="0" err="1"/>
              <a:t>ALSf</a:t>
            </a:r>
            <a:r>
              <a:rPr lang="pt-BR" altLang="pt-BR" sz="1600" dirty="0"/>
              <a:t> SOD1 gene.</a:t>
            </a:r>
          </a:p>
          <a:p>
            <a:r>
              <a:rPr lang="pt-BR" altLang="pt-BR" sz="1600" dirty="0"/>
              <a:t>Zinco (altas doses)-Phoenix </a:t>
            </a:r>
            <a:r>
              <a:rPr lang="pt-BR" altLang="pt-BR" sz="1600" dirty="0" err="1"/>
              <a:t>Neurological</a:t>
            </a:r>
            <a:r>
              <a:rPr lang="pt-BR" altLang="pt-BR" sz="1600" dirty="0"/>
              <a:t> Associates, LTD </a:t>
            </a:r>
            <a:r>
              <a:rPr lang="pt-BR" altLang="pt-BR" sz="1600" dirty="0" smtClean="0"/>
              <a:t>– </a:t>
            </a:r>
            <a:r>
              <a:rPr lang="pt-BR" altLang="pt-BR" sz="1600" dirty="0"/>
              <a:t>fase 1, 2, n=10. tolerado</a:t>
            </a:r>
          </a:p>
          <a:p>
            <a:r>
              <a:rPr lang="pt-BR" altLang="pt-BR" sz="1600" dirty="0" smtClean="0"/>
              <a:t>-</a:t>
            </a:r>
            <a:r>
              <a:rPr lang="pt-BR" altLang="pt-BR" sz="1600" dirty="0" err="1" smtClean="0"/>
              <a:t>Tauroursodeoxycholic</a:t>
            </a:r>
            <a:r>
              <a:rPr lang="pt-BR" altLang="pt-BR" sz="1600" dirty="0" smtClean="0"/>
              <a:t> </a:t>
            </a:r>
            <a:r>
              <a:rPr lang="pt-BR" altLang="pt-BR" sz="1600" dirty="0" err="1"/>
              <a:t>acid</a:t>
            </a:r>
            <a:r>
              <a:rPr lang="pt-BR" altLang="pt-BR" sz="1600" dirty="0"/>
              <a:t> (TUDCA) (antioxidante, derivado de acido biliar) – </a:t>
            </a:r>
            <a:r>
              <a:rPr lang="pt-BR" altLang="pt-BR" sz="1600" dirty="0" err="1" smtClean="0"/>
              <a:t>dimin</a:t>
            </a:r>
            <a:r>
              <a:rPr lang="pt-BR" altLang="pt-BR" sz="1600" dirty="0" smtClean="0"/>
              <a:t> </a:t>
            </a:r>
            <a:r>
              <a:rPr lang="pt-BR" altLang="pt-BR" sz="1600" dirty="0" err="1"/>
              <a:t>progressao</a:t>
            </a:r>
            <a:r>
              <a:rPr lang="pt-BR" altLang="pt-BR" sz="1600" dirty="0"/>
              <a:t> (54 sem) </a:t>
            </a:r>
          </a:p>
          <a:p>
            <a:r>
              <a:rPr lang="pt-BR" altLang="pt-BR" sz="1600" i="1" dirty="0" smtClean="0"/>
              <a:t>-NP001 </a:t>
            </a:r>
            <a:r>
              <a:rPr lang="pt-BR" altLang="pt-BR" sz="1600" dirty="0" err="1"/>
              <a:t>Neuraltus</a:t>
            </a:r>
            <a:r>
              <a:rPr lang="pt-BR" altLang="pt-BR" sz="1600" dirty="0"/>
              <a:t> </a:t>
            </a:r>
            <a:r>
              <a:rPr lang="pt-BR" altLang="pt-BR" sz="1600" dirty="0" err="1"/>
              <a:t>Pharmaceuticals</a:t>
            </a:r>
            <a:r>
              <a:rPr lang="pt-BR" altLang="pt-BR" sz="1600" dirty="0"/>
              <a:t> (macrófagos), fase 2 completada (</a:t>
            </a:r>
            <a:r>
              <a:rPr lang="pt-BR" altLang="pt-BR" sz="1600" dirty="0" err="1" smtClean="0"/>
              <a:t>reultados</a:t>
            </a:r>
            <a:r>
              <a:rPr lang="pt-BR" altLang="pt-BR" sz="1600" dirty="0" smtClean="0"/>
              <a:t> </a:t>
            </a:r>
            <a:r>
              <a:rPr lang="pt-BR" altLang="pt-BR" sz="1600" dirty="0"/>
              <a:t>+), organizando fase 3</a:t>
            </a:r>
          </a:p>
          <a:p>
            <a:r>
              <a:rPr lang="pt-BR" altLang="pt-BR" sz="1600" dirty="0" smtClean="0"/>
              <a:t>-High </a:t>
            </a:r>
            <a:r>
              <a:rPr lang="pt-BR" altLang="pt-BR" sz="1600" dirty="0"/>
              <a:t>Dose CoQ10 - Columbia </a:t>
            </a:r>
            <a:r>
              <a:rPr lang="pt-BR" altLang="pt-BR" sz="1600" dirty="0" err="1" smtClean="0"/>
              <a:t>University</a:t>
            </a:r>
            <a:r>
              <a:rPr lang="pt-BR" altLang="pt-BR" sz="1600" dirty="0" smtClean="0"/>
              <a:t>. Fase </a:t>
            </a:r>
            <a:r>
              <a:rPr lang="pt-BR" altLang="pt-BR" sz="1600" dirty="0"/>
              <a:t>2 , 185, resultados não justificam um fase 3</a:t>
            </a:r>
          </a:p>
          <a:p>
            <a:r>
              <a:rPr lang="pt-BR" altLang="pt-BR" sz="1600" dirty="0" smtClean="0"/>
              <a:t>-</a:t>
            </a:r>
            <a:r>
              <a:rPr lang="pt-BR" altLang="pt-BR" sz="1600" dirty="0" err="1" smtClean="0"/>
              <a:t>Ketogenic</a:t>
            </a:r>
            <a:r>
              <a:rPr lang="pt-BR" altLang="pt-BR" sz="1600" dirty="0" smtClean="0"/>
              <a:t> </a:t>
            </a:r>
            <a:r>
              <a:rPr lang="pt-BR" altLang="pt-BR" sz="1600" dirty="0"/>
              <a:t>Diet in </a:t>
            </a:r>
            <a:r>
              <a:rPr lang="pt-BR" altLang="pt-BR" sz="1600" dirty="0" err="1"/>
              <a:t>Amyotrophic</a:t>
            </a:r>
            <a:r>
              <a:rPr lang="pt-BR" altLang="pt-BR" sz="1600" dirty="0"/>
              <a:t> Lateral </a:t>
            </a:r>
            <a:r>
              <a:rPr lang="pt-BR" altLang="pt-BR" sz="1600" dirty="0" err="1"/>
              <a:t>Sclerosis</a:t>
            </a:r>
            <a:r>
              <a:rPr lang="pt-BR" altLang="pt-BR" sz="1600" dirty="0"/>
              <a:t> - </a:t>
            </a:r>
            <a:r>
              <a:rPr lang="pt-BR" altLang="pt-BR" sz="1600" dirty="0" err="1"/>
              <a:t>Johns</a:t>
            </a:r>
            <a:r>
              <a:rPr lang="pt-BR" altLang="pt-BR" sz="1600" dirty="0"/>
              <a:t> Hopkins fase 3. 80 (G), 17% (P), 3% (C)    </a:t>
            </a:r>
          </a:p>
          <a:p>
            <a:r>
              <a:rPr lang="pt-BR" altLang="pt-BR" sz="1600" dirty="0" smtClean="0"/>
              <a:t>-</a:t>
            </a:r>
            <a:r>
              <a:rPr lang="pt-BR" altLang="pt-BR" sz="1600" dirty="0" err="1" smtClean="0"/>
              <a:t>Rasagilina</a:t>
            </a:r>
            <a:r>
              <a:rPr lang="pt-BR" altLang="pt-BR" sz="1600" dirty="0" smtClean="0"/>
              <a:t>  </a:t>
            </a:r>
            <a:r>
              <a:rPr lang="pt-BR" altLang="pt-BR" sz="1600" dirty="0"/>
              <a:t>(Parkinson)- </a:t>
            </a:r>
            <a:r>
              <a:rPr lang="pt-BR" altLang="pt-BR" sz="1600" dirty="0" err="1"/>
              <a:t>University</a:t>
            </a:r>
            <a:r>
              <a:rPr lang="pt-BR" altLang="pt-BR" sz="1600" dirty="0"/>
              <a:t> </a:t>
            </a:r>
            <a:r>
              <a:rPr lang="pt-BR" altLang="pt-BR" sz="1600" dirty="0" err="1"/>
              <a:t>of</a:t>
            </a:r>
            <a:r>
              <a:rPr lang="pt-BR" altLang="pt-BR" sz="1600" dirty="0"/>
              <a:t> Ulm, Fase 2, n=250. </a:t>
            </a:r>
            <a:r>
              <a:rPr lang="pt-BR" altLang="pt-BR" sz="1600" dirty="0" smtClean="0"/>
              <a:t>Excelente </a:t>
            </a:r>
            <a:r>
              <a:rPr lang="pt-BR" altLang="pt-BR" sz="1600" dirty="0"/>
              <a:t>resultado </a:t>
            </a:r>
            <a:r>
              <a:rPr lang="pt-BR" altLang="pt-BR" sz="1600" dirty="0" err="1"/>
              <a:t>preclinico</a:t>
            </a:r>
            <a:endParaRPr lang="pt-BR" altLang="pt-BR" sz="1600" dirty="0"/>
          </a:p>
          <a:p>
            <a:r>
              <a:rPr lang="pt-BR" altLang="pt-BR" sz="1600" dirty="0" smtClean="0"/>
              <a:t>-</a:t>
            </a:r>
            <a:r>
              <a:rPr lang="pt-BR" altLang="pt-BR" sz="1600" dirty="0" err="1" smtClean="0"/>
              <a:t>Ceftriaxone</a:t>
            </a:r>
            <a:r>
              <a:rPr lang="pt-BR" altLang="pt-BR" sz="1600" dirty="0" smtClean="0"/>
              <a:t> </a:t>
            </a:r>
            <a:r>
              <a:rPr lang="pt-BR" altLang="pt-BR" sz="1600" dirty="0"/>
              <a:t>(</a:t>
            </a:r>
            <a:r>
              <a:rPr lang="pt-BR" altLang="pt-BR" sz="1600" dirty="0" err="1"/>
              <a:t>cefalosporina</a:t>
            </a:r>
            <a:r>
              <a:rPr lang="pt-BR" altLang="pt-BR" sz="1600" dirty="0"/>
              <a:t> de 3ª. G – </a:t>
            </a:r>
            <a:r>
              <a:rPr lang="pt-BR" altLang="pt-BR" sz="1600" dirty="0" err="1" smtClean="0"/>
              <a:t>transp</a:t>
            </a:r>
            <a:r>
              <a:rPr lang="pt-BR" altLang="pt-BR" sz="1600" dirty="0" smtClean="0"/>
              <a:t> </a:t>
            </a:r>
            <a:r>
              <a:rPr lang="pt-BR" altLang="pt-BR" sz="1600" dirty="0" err="1"/>
              <a:t>Glu</a:t>
            </a:r>
            <a:r>
              <a:rPr lang="pt-BR" altLang="pt-BR" sz="1600" dirty="0"/>
              <a:t> </a:t>
            </a:r>
            <a:r>
              <a:rPr lang="pt-BR" altLang="pt-BR" sz="1600" dirty="0" err="1"/>
              <a:t>Astroglial</a:t>
            </a:r>
            <a:r>
              <a:rPr lang="pt-BR" altLang="pt-BR" sz="1600" dirty="0"/>
              <a:t>) -   </a:t>
            </a:r>
            <a:r>
              <a:rPr lang="en-US" altLang="pt-BR" sz="1600" dirty="0"/>
              <a:t>NEALS Consortium and HIH c 3 </a:t>
            </a:r>
            <a:r>
              <a:rPr lang="en-US" altLang="pt-BR" sz="1600" dirty="0" err="1"/>
              <a:t>coortes</a:t>
            </a:r>
            <a:endParaRPr lang="en-US" altLang="pt-BR" sz="1600" dirty="0"/>
          </a:p>
          <a:p>
            <a:r>
              <a:rPr lang="en-US" altLang="pt-BR" sz="1600" dirty="0" smtClean="0">
                <a:solidFill>
                  <a:srgbClr val="C00000"/>
                </a:solidFill>
              </a:rPr>
              <a:t>-Compassionate </a:t>
            </a:r>
            <a:r>
              <a:rPr lang="en-US" altLang="pt-BR" sz="1600" dirty="0">
                <a:solidFill>
                  <a:srgbClr val="C00000"/>
                </a:solidFill>
              </a:rPr>
              <a:t>Use of Ceftriaxone in Patients With Amyotrophic Lateral Sclerosis (ALS) - NCT00718393</a:t>
            </a:r>
            <a:endParaRPr lang="pt-BR" altLang="pt-BR" sz="1600" dirty="0">
              <a:solidFill>
                <a:srgbClr val="C00000"/>
              </a:solidFill>
            </a:endParaRPr>
          </a:p>
          <a:p>
            <a:r>
              <a:rPr lang="en-US" altLang="pt-BR" sz="1600" dirty="0" smtClean="0">
                <a:solidFill>
                  <a:srgbClr val="C00000"/>
                </a:solidFill>
              </a:rPr>
              <a:t>-MCI-186 </a:t>
            </a:r>
            <a:r>
              <a:rPr lang="en-US" altLang="pt-BR" sz="1600" dirty="0">
                <a:solidFill>
                  <a:srgbClr val="C00000"/>
                </a:solidFill>
              </a:rPr>
              <a:t>– </a:t>
            </a:r>
            <a:r>
              <a:rPr lang="en-US" altLang="pt-BR" sz="1600" dirty="0" err="1">
                <a:solidFill>
                  <a:srgbClr val="C00000"/>
                </a:solidFill>
              </a:rPr>
              <a:t>Endaravone</a:t>
            </a:r>
            <a:r>
              <a:rPr lang="en-US" altLang="pt-BR" sz="1600" dirty="0">
                <a:solidFill>
                  <a:srgbClr val="C00000"/>
                </a:solidFill>
              </a:rPr>
              <a:t> Mitsubishi Tanabe Pharma Corporation, n+137, (</a:t>
            </a:r>
            <a:r>
              <a:rPr lang="en-US" altLang="pt-BR" sz="1600" dirty="0" err="1">
                <a:solidFill>
                  <a:srgbClr val="C00000"/>
                </a:solidFill>
              </a:rPr>
              <a:t>Progressão</a:t>
            </a:r>
            <a:r>
              <a:rPr lang="en-US" altLang="pt-BR" sz="1600" dirty="0">
                <a:solidFill>
                  <a:srgbClr val="C00000"/>
                </a:solidFill>
              </a:rPr>
              <a:t> </a:t>
            </a:r>
            <a:r>
              <a:rPr lang="en-US" altLang="pt-BR" sz="1600" dirty="0" err="1">
                <a:solidFill>
                  <a:srgbClr val="C00000"/>
                </a:solidFill>
              </a:rPr>
              <a:t>Rápida</a:t>
            </a:r>
            <a:r>
              <a:rPr lang="en-US" altLang="pt-BR" sz="1600" dirty="0">
                <a:solidFill>
                  <a:srgbClr val="C00000"/>
                </a:solidFill>
              </a:rPr>
              <a:t> </a:t>
            </a:r>
            <a:r>
              <a:rPr lang="en-US" altLang="pt-BR" sz="1600" dirty="0" smtClean="0">
                <a:solidFill>
                  <a:srgbClr val="C00000"/>
                </a:solidFill>
              </a:rPr>
              <a:t>?)</a:t>
            </a:r>
            <a:endParaRPr lang="pt-BR" altLang="pt-BR" sz="1600" dirty="0"/>
          </a:p>
          <a:p>
            <a:r>
              <a:rPr lang="pt-BR" altLang="pt-BR" sz="1600" dirty="0" smtClean="0"/>
              <a:t>-</a:t>
            </a:r>
            <a:r>
              <a:rPr lang="pt-BR" altLang="pt-BR" sz="1600" dirty="0" err="1" smtClean="0"/>
              <a:t>Mexiletine</a:t>
            </a:r>
            <a:r>
              <a:rPr lang="pt-BR" altLang="pt-BR" sz="1600" dirty="0" smtClean="0"/>
              <a:t> p </a:t>
            </a:r>
            <a:r>
              <a:rPr lang="pt-BR" altLang="pt-BR" sz="1600" dirty="0"/>
              <a:t>o </a:t>
            </a:r>
            <a:r>
              <a:rPr lang="pt-BR" altLang="pt-BR" sz="1600" dirty="0" err="1" smtClean="0"/>
              <a:t>tto</a:t>
            </a:r>
            <a:r>
              <a:rPr lang="pt-BR" altLang="pt-BR" sz="1600" dirty="0" smtClean="0"/>
              <a:t> </a:t>
            </a:r>
            <a:r>
              <a:rPr lang="pt-BR" altLang="pt-BR" sz="1600" dirty="0"/>
              <a:t>de cãibras musculares</a:t>
            </a:r>
            <a:r>
              <a:rPr lang="pt-BR" altLang="pt-BR" sz="1600" dirty="0" smtClean="0"/>
              <a:t>. (</a:t>
            </a:r>
            <a:r>
              <a:rPr lang="pt-BR" altLang="pt-BR" sz="1600" dirty="0" err="1" smtClean="0"/>
              <a:t>arrit</a:t>
            </a:r>
            <a:r>
              <a:rPr lang="pt-BR" altLang="pt-BR" sz="1600" dirty="0" smtClean="0"/>
              <a:t> </a:t>
            </a:r>
            <a:r>
              <a:rPr lang="pt-BR" altLang="pt-BR" sz="1600" dirty="0" err="1"/>
              <a:t>card</a:t>
            </a:r>
            <a:r>
              <a:rPr lang="pt-BR" altLang="pt-BR" sz="1600" dirty="0"/>
              <a:t>, </a:t>
            </a:r>
            <a:r>
              <a:rPr lang="pt-BR" altLang="pt-BR" sz="1600" dirty="0" err="1"/>
              <a:t>contacao</a:t>
            </a:r>
            <a:r>
              <a:rPr lang="pt-BR" altLang="pt-BR" sz="1600" dirty="0"/>
              <a:t> </a:t>
            </a:r>
            <a:r>
              <a:rPr lang="pt-BR" altLang="pt-BR" sz="1600" dirty="0" err="1"/>
              <a:t>musc</a:t>
            </a:r>
            <a:r>
              <a:rPr lang="pt-BR" altLang="pt-BR" sz="1600" dirty="0"/>
              <a:t>, </a:t>
            </a:r>
            <a:r>
              <a:rPr lang="pt-BR" altLang="pt-BR" sz="1600" dirty="0" err="1"/>
              <a:t>lesao</a:t>
            </a:r>
            <a:r>
              <a:rPr lang="pt-BR" altLang="pt-BR" sz="1600" dirty="0"/>
              <a:t> do nervo na </a:t>
            </a:r>
            <a:r>
              <a:rPr lang="pt-BR" altLang="pt-BR" sz="1600" dirty="0" err="1"/>
              <a:t>NPDiab</a:t>
            </a:r>
            <a:r>
              <a:rPr lang="pt-BR" altLang="pt-BR" sz="1600" dirty="0"/>
              <a:t>)</a:t>
            </a:r>
          </a:p>
          <a:p>
            <a:r>
              <a:rPr lang="en-US" altLang="pt-BR" sz="1600" dirty="0" smtClean="0"/>
              <a:t>Un </a:t>
            </a:r>
            <a:r>
              <a:rPr lang="en-US" altLang="pt-BR" sz="1600" dirty="0"/>
              <a:t>California,</a:t>
            </a:r>
            <a:r>
              <a:rPr lang="pt-BR" altLang="pt-BR" sz="1600" dirty="0"/>
              <a:t> Fase 4 (i </a:t>
            </a:r>
            <a:r>
              <a:rPr lang="pt-BR" altLang="pt-BR" sz="1600" dirty="0" smtClean="0"/>
              <a:t>iônicas</a:t>
            </a:r>
            <a:r>
              <a:rPr lang="pt-BR" altLang="pt-BR" sz="1600" dirty="0"/>
              <a:t>). Sem </a:t>
            </a:r>
            <a:r>
              <a:rPr lang="pt-BR" altLang="pt-BR" sz="1600" dirty="0" smtClean="0"/>
              <a:t>outros </a:t>
            </a:r>
            <a:r>
              <a:rPr lang="pt-BR" altLang="pt-BR" sz="1600" dirty="0" err="1" smtClean="0"/>
              <a:t>ef</a:t>
            </a:r>
            <a:r>
              <a:rPr lang="pt-BR" altLang="pt-BR" sz="1600" dirty="0" smtClean="0"/>
              <a:t> </a:t>
            </a:r>
            <a:r>
              <a:rPr lang="pt-BR" altLang="pt-BR" sz="1600" dirty="0" err="1" smtClean="0"/>
              <a:t>esp</a:t>
            </a:r>
            <a:endParaRPr lang="pt-BR" altLang="pt-BR" sz="1600" dirty="0"/>
          </a:p>
          <a:p>
            <a:r>
              <a:rPr lang="en-US" altLang="pt-BR" sz="1600" b="1" dirty="0" err="1">
                <a:solidFill>
                  <a:srgbClr val="C00000"/>
                </a:solidFill>
              </a:rPr>
              <a:t>Arimoclomol</a:t>
            </a:r>
            <a:r>
              <a:rPr lang="en-US" altLang="pt-BR" sz="1600" b="1" dirty="0">
                <a:solidFill>
                  <a:srgbClr val="C00000"/>
                </a:solidFill>
              </a:rPr>
              <a:t> in SOD1 </a:t>
            </a:r>
            <a:r>
              <a:rPr lang="en-US" altLang="pt-BR" sz="1600" b="1" dirty="0" err="1" smtClean="0">
                <a:solidFill>
                  <a:srgbClr val="C00000"/>
                </a:solidFill>
              </a:rPr>
              <a:t>ALSf</a:t>
            </a:r>
            <a:r>
              <a:rPr lang="en-US" altLang="pt-BR" sz="1600" b="1" dirty="0" smtClean="0">
                <a:solidFill>
                  <a:srgbClr val="C00000"/>
                </a:solidFill>
              </a:rPr>
              <a:t>. Phase </a:t>
            </a:r>
            <a:r>
              <a:rPr lang="en-US" altLang="pt-BR" sz="1600" b="1" dirty="0">
                <a:solidFill>
                  <a:srgbClr val="C00000"/>
                </a:solidFill>
              </a:rPr>
              <a:t>II/III Randomized, </a:t>
            </a:r>
            <a:r>
              <a:rPr lang="en-US" altLang="pt-BR" sz="1600" b="1" dirty="0" smtClean="0">
                <a:solidFill>
                  <a:srgbClr val="C00000"/>
                </a:solidFill>
              </a:rPr>
              <a:t>Placebo </a:t>
            </a:r>
            <a:r>
              <a:rPr lang="en-US" altLang="pt-BR" sz="1600" b="1" dirty="0" err="1" smtClean="0">
                <a:solidFill>
                  <a:srgbClr val="C00000"/>
                </a:solidFill>
              </a:rPr>
              <a:t>cont</a:t>
            </a:r>
            <a:r>
              <a:rPr lang="en-US" altLang="pt-BR" sz="1600" b="1" dirty="0" smtClean="0">
                <a:solidFill>
                  <a:srgbClr val="C00000"/>
                </a:solidFill>
              </a:rPr>
              <a:t> -ongoing</a:t>
            </a:r>
            <a:r>
              <a:rPr lang="en-US" altLang="pt-BR" sz="1600" b="1" dirty="0">
                <a:solidFill>
                  <a:srgbClr val="C00000"/>
                </a:solidFill>
              </a:rPr>
              <a:t>, but not </a:t>
            </a:r>
            <a:r>
              <a:rPr lang="en-US" altLang="pt-BR" sz="1600" b="1" dirty="0" err="1">
                <a:solidFill>
                  <a:srgbClr val="C00000"/>
                </a:solidFill>
              </a:rPr>
              <a:t>recruting</a:t>
            </a:r>
            <a:endParaRPr lang="pt-BR" altLang="pt-BR" sz="1600" dirty="0">
              <a:solidFill>
                <a:srgbClr val="C00000"/>
              </a:solidFill>
            </a:endParaRPr>
          </a:p>
          <a:p>
            <a:r>
              <a:rPr lang="en-US" altLang="pt-BR" sz="1600" b="1" dirty="0">
                <a:solidFill>
                  <a:srgbClr val="C00000"/>
                </a:solidFill>
              </a:rPr>
              <a:t>FDA Lifts Ban on Development of </a:t>
            </a:r>
            <a:r>
              <a:rPr lang="en-US" altLang="pt-BR" sz="1600" b="1" dirty="0" err="1">
                <a:solidFill>
                  <a:srgbClr val="C00000"/>
                </a:solidFill>
              </a:rPr>
              <a:t>Arimoclomol</a:t>
            </a:r>
            <a:r>
              <a:rPr lang="en-US" altLang="pt-BR" sz="1600" b="1" dirty="0">
                <a:solidFill>
                  <a:srgbClr val="C00000"/>
                </a:solidFill>
              </a:rPr>
              <a:t> (</a:t>
            </a:r>
            <a:r>
              <a:rPr lang="en-US" altLang="pt-BR" sz="1600" b="1" dirty="0" err="1">
                <a:solidFill>
                  <a:srgbClr val="C00000"/>
                </a:solidFill>
              </a:rPr>
              <a:t>protetora</a:t>
            </a:r>
            <a:r>
              <a:rPr lang="en-US" altLang="pt-BR" sz="1600" b="1" dirty="0">
                <a:solidFill>
                  <a:srgbClr val="C00000"/>
                </a:solidFill>
              </a:rPr>
              <a:t> </a:t>
            </a:r>
            <a:r>
              <a:rPr lang="en-US" altLang="pt-BR" sz="1600" b="1" dirty="0" err="1">
                <a:solidFill>
                  <a:srgbClr val="C00000"/>
                </a:solidFill>
              </a:rPr>
              <a:t>celular</a:t>
            </a:r>
            <a:r>
              <a:rPr lang="en-US" altLang="pt-BR" sz="1600" b="1" dirty="0">
                <a:solidFill>
                  <a:srgbClr val="C00000"/>
                </a:solidFill>
              </a:rPr>
              <a:t> via </a:t>
            </a:r>
            <a:r>
              <a:rPr lang="en-US" altLang="pt-BR" sz="1600" b="1" dirty="0" smtClean="0">
                <a:solidFill>
                  <a:srgbClr val="C00000"/>
                </a:solidFill>
              </a:rPr>
              <a:t>HSP</a:t>
            </a:r>
            <a:endParaRPr lang="en-US" altLang="pt-BR" sz="1600" b="1" dirty="0"/>
          </a:p>
          <a:p>
            <a:r>
              <a:rPr lang="en-US" altLang="pt-BR" sz="1600" b="1" dirty="0" err="1"/>
              <a:t>Dexpramipexole</a:t>
            </a:r>
            <a:r>
              <a:rPr lang="en-US" altLang="pt-BR" sz="1600" b="1" dirty="0"/>
              <a:t> – Massachusetts GH) n=943  </a:t>
            </a:r>
            <a:r>
              <a:rPr lang="en-US" altLang="pt-BR" sz="1600" dirty="0" err="1"/>
              <a:t>Knopp</a:t>
            </a:r>
            <a:r>
              <a:rPr lang="en-US" altLang="pt-BR" sz="1600" dirty="0"/>
              <a:t> Biosciences- </a:t>
            </a:r>
            <a:r>
              <a:rPr lang="en-US" altLang="pt-BR" sz="1600" dirty="0" err="1"/>
              <a:t>fase</a:t>
            </a:r>
            <a:r>
              <a:rPr lang="en-US" altLang="pt-BR" sz="1600" dirty="0"/>
              <a:t> 3 (</a:t>
            </a:r>
            <a:r>
              <a:rPr lang="en-US" altLang="pt-BR" sz="1600" dirty="0" err="1"/>
              <a:t>Sem</a:t>
            </a:r>
            <a:r>
              <a:rPr lang="en-US" altLang="pt-BR" sz="1600" dirty="0"/>
              <a:t> </a:t>
            </a:r>
            <a:r>
              <a:rPr lang="en-US" altLang="pt-BR" sz="1600" dirty="0" err="1"/>
              <a:t>benefício</a:t>
            </a:r>
            <a:r>
              <a:rPr lang="en-US" altLang="pt-BR" sz="1600" dirty="0"/>
              <a:t>)</a:t>
            </a:r>
          </a:p>
          <a:p>
            <a:r>
              <a:rPr lang="en-US" altLang="pt-BR" sz="1600" b="1" dirty="0"/>
              <a:t>GM604, </a:t>
            </a:r>
            <a:r>
              <a:rPr lang="en-US" altLang="pt-BR" sz="1600" dirty="0" err="1"/>
              <a:t>Genervon</a:t>
            </a:r>
            <a:r>
              <a:rPr lang="en-US" altLang="pt-BR" sz="1600" dirty="0"/>
              <a:t> </a:t>
            </a:r>
            <a:r>
              <a:rPr lang="en-US" altLang="pt-BR" sz="1600" dirty="0" err="1" smtClean="0"/>
              <a:t>Biopharmaceuti</a:t>
            </a:r>
            <a:r>
              <a:rPr lang="en-US" altLang="pt-BR" sz="1600" dirty="0" smtClean="0"/>
              <a:t>, n=12</a:t>
            </a:r>
            <a:r>
              <a:rPr lang="en-US" altLang="pt-BR" sz="1600" dirty="0"/>
              <a:t>, </a:t>
            </a:r>
            <a:r>
              <a:rPr lang="en-US" altLang="pt-BR" sz="1600" dirty="0" smtClean="0"/>
              <a:t>(1 </a:t>
            </a:r>
            <a:r>
              <a:rPr lang="en-US" altLang="pt-BR" sz="1600" dirty="0" err="1"/>
              <a:t>ano</a:t>
            </a:r>
            <a:r>
              <a:rPr lang="en-US" altLang="pt-BR" sz="1600" dirty="0"/>
              <a:t>) – </a:t>
            </a:r>
            <a:r>
              <a:rPr lang="en-US" altLang="pt-BR" sz="1600" dirty="0" smtClean="0"/>
              <a:t>Auto </a:t>
            </a:r>
            <a:r>
              <a:rPr lang="en-US" altLang="pt-BR" sz="1600" dirty="0" err="1"/>
              <a:t>designação</a:t>
            </a:r>
            <a:r>
              <a:rPr lang="en-US" altLang="pt-BR" sz="1600" dirty="0"/>
              <a:t> de </a:t>
            </a:r>
            <a:r>
              <a:rPr lang="en-US" altLang="pt-BR" sz="1600" dirty="0" err="1"/>
              <a:t>droga</a:t>
            </a:r>
            <a:r>
              <a:rPr lang="en-US" altLang="pt-BR" sz="1600" dirty="0"/>
              <a:t> </a:t>
            </a:r>
            <a:r>
              <a:rPr lang="en-US" altLang="pt-BR" sz="1600" dirty="0" err="1"/>
              <a:t>órfã</a:t>
            </a:r>
            <a:r>
              <a:rPr lang="en-US" altLang="pt-BR" sz="1600" dirty="0"/>
              <a:t> . </a:t>
            </a:r>
            <a:r>
              <a:rPr lang="en-US" altLang="pt-BR" sz="1600" dirty="0" err="1" smtClean="0"/>
              <a:t>Solicitação</a:t>
            </a:r>
            <a:r>
              <a:rPr lang="en-US" altLang="pt-BR" sz="1600" dirty="0"/>
              <a:t> </a:t>
            </a:r>
            <a:r>
              <a:rPr lang="en-US" altLang="pt-BR" sz="1600" dirty="0" err="1" smtClean="0"/>
              <a:t>aprovacão</a:t>
            </a:r>
            <a:r>
              <a:rPr lang="en-US" altLang="pt-BR" sz="1600" dirty="0" smtClean="0"/>
              <a:t> </a:t>
            </a:r>
            <a:r>
              <a:rPr lang="en-US" altLang="pt-BR" sz="1600" dirty="0" err="1"/>
              <a:t>acelerada</a:t>
            </a:r>
            <a:r>
              <a:rPr lang="en-US" altLang="pt-BR" sz="1600" dirty="0"/>
              <a:t> no </a:t>
            </a:r>
            <a:r>
              <a:rPr lang="en-US" altLang="pt-BR" sz="1600" dirty="0" smtClean="0"/>
              <a:t>FDA. </a:t>
            </a:r>
            <a:r>
              <a:rPr lang="en-US" altLang="en-US" sz="1600" dirty="0" smtClean="0"/>
              <a:t>“</a:t>
            </a:r>
            <a:r>
              <a:rPr lang="en-US" altLang="ja-JP" sz="1600" dirty="0" err="1" smtClean="0"/>
              <a:t>Droga</a:t>
            </a:r>
            <a:r>
              <a:rPr lang="en-US" altLang="ja-JP" sz="1600" dirty="0" smtClean="0"/>
              <a:t> </a:t>
            </a:r>
            <a:r>
              <a:rPr lang="en-US" altLang="ja-JP" sz="1600" dirty="0"/>
              <a:t>do Many </a:t>
            </a:r>
            <a:r>
              <a:rPr lang="en-US" altLang="ja-JP" sz="1600" dirty="0" err="1"/>
              <a:t>many</a:t>
            </a:r>
            <a:r>
              <a:rPr lang="en-US" altLang="ja-JP" sz="1600" dirty="0"/>
              <a:t> </a:t>
            </a:r>
            <a:r>
              <a:rPr lang="en-US" altLang="ja-JP" sz="1600" dirty="0" err="1"/>
              <a:t>many</a:t>
            </a:r>
            <a:r>
              <a:rPr lang="en-US" altLang="en-US" sz="1600" dirty="0"/>
              <a:t>”</a:t>
            </a:r>
            <a:r>
              <a:rPr lang="en-US" altLang="ja-JP" sz="1600" dirty="0"/>
              <a:t>. FDA </a:t>
            </a:r>
            <a:r>
              <a:rPr lang="en-US" altLang="ja-JP" sz="1600" dirty="0" err="1"/>
              <a:t>solicitou</a:t>
            </a:r>
            <a:r>
              <a:rPr lang="en-US" altLang="ja-JP" sz="1600" dirty="0"/>
              <a:t> dados dos </a:t>
            </a:r>
            <a:r>
              <a:rPr lang="en-US" altLang="ja-JP" sz="1600" dirty="0" err="1"/>
              <a:t>ensaios</a:t>
            </a:r>
            <a:r>
              <a:rPr lang="en-US" altLang="ja-JP" sz="1600" dirty="0"/>
              <a:t> </a:t>
            </a:r>
            <a:r>
              <a:rPr lang="en-US" altLang="ja-JP" sz="1600" dirty="0" err="1"/>
              <a:t>controversos</a:t>
            </a:r>
            <a:endParaRPr lang="en-US" altLang="ja-JP" sz="1600" dirty="0"/>
          </a:p>
          <a:p>
            <a:r>
              <a:rPr lang="en-US" altLang="pt-BR" sz="1600" dirty="0" err="1"/>
              <a:t>Tirasemtiv</a:t>
            </a:r>
            <a:r>
              <a:rPr lang="en-US" altLang="pt-BR" sz="1600" dirty="0"/>
              <a:t> (CK- 2017357) </a:t>
            </a:r>
            <a:endParaRPr lang="en-US" altLang="pt-BR" sz="1600" dirty="0" smtClean="0"/>
          </a:p>
          <a:p>
            <a:r>
              <a:rPr lang="en-US" altLang="pt-BR" sz="1600" b="1" dirty="0"/>
              <a:t>Safety Extension Study of TRO19622 in ALS</a:t>
            </a:r>
            <a:r>
              <a:rPr lang="en-US" altLang="pt-BR" sz="1600" dirty="0"/>
              <a:t>  - </a:t>
            </a:r>
            <a:r>
              <a:rPr lang="en-US" altLang="pt-BR" sz="1600" dirty="0" err="1"/>
              <a:t>Trophos</a:t>
            </a:r>
            <a:r>
              <a:rPr lang="en-US" altLang="pt-BR" sz="1600" dirty="0"/>
              <a:t> Fr, </a:t>
            </a:r>
            <a:r>
              <a:rPr lang="en-US" altLang="pt-BR" sz="1600" dirty="0" err="1"/>
              <a:t>fase</a:t>
            </a:r>
            <a:r>
              <a:rPr lang="en-US" altLang="pt-BR" sz="1600" dirty="0"/>
              <a:t> 2 </a:t>
            </a:r>
            <a:r>
              <a:rPr lang="en-US" altLang="pt-BR" sz="1600" dirty="0" err="1"/>
              <a:t>em</a:t>
            </a:r>
            <a:r>
              <a:rPr lang="en-US" altLang="pt-BR" sz="1600" dirty="0"/>
              <a:t> </a:t>
            </a:r>
            <a:r>
              <a:rPr lang="en-US" altLang="pt-BR" sz="1600" dirty="0" err="1"/>
              <a:t>andamento</a:t>
            </a:r>
            <a:r>
              <a:rPr lang="en-US" altLang="pt-BR" sz="1600" dirty="0"/>
              <a:t> n=271 </a:t>
            </a:r>
            <a:r>
              <a:rPr lang="en-US" altLang="pt-BR" sz="1600" dirty="0" err="1" smtClean="0"/>
              <a:t>Canais</a:t>
            </a:r>
            <a:r>
              <a:rPr lang="en-US" altLang="pt-BR" sz="1600" dirty="0" smtClean="0"/>
              <a:t> </a:t>
            </a:r>
            <a:r>
              <a:rPr lang="en-US" altLang="pt-BR" sz="1600" dirty="0" err="1" smtClean="0"/>
              <a:t>mitocond</a:t>
            </a:r>
            <a:endParaRPr lang="en-US" altLang="pt-BR" sz="1600" dirty="0"/>
          </a:p>
          <a:p>
            <a:endParaRPr lang="en-US" altLang="pt-BR" sz="1600" dirty="0"/>
          </a:p>
          <a:p>
            <a:endParaRPr lang="pt-BR" altLang="pt-BR" sz="16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/>
          <p:cNvSpPr>
            <a:spLocks noChangeArrowheads="1"/>
          </p:cNvSpPr>
          <p:nvPr/>
        </p:nvSpPr>
        <p:spPr bwMode="auto">
          <a:xfrm>
            <a:off x="131763" y="-1588"/>
            <a:ext cx="7296934" cy="4031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pt-BR" sz="1600" dirty="0" err="1"/>
              <a:t>Gilenya</a:t>
            </a:r>
            <a:r>
              <a:rPr lang="en-US" altLang="pt-BR" sz="1600" dirty="0"/>
              <a:t> (</a:t>
            </a:r>
            <a:r>
              <a:rPr lang="en-US" altLang="pt-BR" sz="1600" dirty="0" err="1"/>
              <a:t>Fingolimod</a:t>
            </a:r>
            <a:r>
              <a:rPr lang="en-US" altLang="pt-BR" sz="1600" dirty="0"/>
              <a:t>)</a:t>
            </a:r>
          </a:p>
          <a:p>
            <a:endParaRPr lang="en-US" altLang="pt-BR" sz="1600" dirty="0"/>
          </a:p>
          <a:p>
            <a:r>
              <a:rPr lang="en-US" altLang="pt-BR" sz="1600" dirty="0" err="1"/>
              <a:t>Masitinib</a:t>
            </a:r>
            <a:r>
              <a:rPr lang="en-US" altLang="pt-BR" sz="1600" dirty="0"/>
              <a:t> </a:t>
            </a:r>
            <a:r>
              <a:rPr lang="en-US" altLang="pt-BR" sz="1600" dirty="0" err="1"/>
              <a:t>inibidores</a:t>
            </a:r>
            <a:r>
              <a:rPr lang="en-US" altLang="pt-BR" sz="1600" dirty="0"/>
              <a:t> da </a:t>
            </a:r>
            <a:r>
              <a:rPr lang="en-US" altLang="pt-BR" sz="1600" dirty="0" err="1"/>
              <a:t>proteína</a:t>
            </a:r>
            <a:r>
              <a:rPr lang="en-US" altLang="pt-BR" sz="1600" dirty="0"/>
              <a:t> </a:t>
            </a:r>
            <a:r>
              <a:rPr lang="en-US" altLang="pt-BR" sz="1600" dirty="0" err="1"/>
              <a:t>quinase</a:t>
            </a:r>
            <a:r>
              <a:rPr lang="en-US" altLang="pt-BR" sz="1600" dirty="0"/>
              <a:t> (PKIs) AB Science</a:t>
            </a:r>
          </a:p>
          <a:p>
            <a:r>
              <a:rPr lang="en-US" altLang="pt-BR" sz="1600" dirty="0"/>
              <a:t>  </a:t>
            </a:r>
          </a:p>
          <a:p>
            <a:endParaRPr lang="en-US" altLang="pt-BR" sz="1600" dirty="0"/>
          </a:p>
          <a:p>
            <a:r>
              <a:rPr lang="en-US" altLang="pt-BR" sz="1600" dirty="0" err="1"/>
              <a:t>Ozanezumab</a:t>
            </a:r>
            <a:r>
              <a:rPr lang="en-US" altLang="pt-BR" sz="1600" dirty="0"/>
              <a:t> (GSK1223249) NOGO-</a:t>
            </a:r>
            <a:r>
              <a:rPr lang="en-US" altLang="pt-BR" sz="1600" dirty="0" err="1"/>
              <a:t>Ainb</a:t>
            </a:r>
            <a:r>
              <a:rPr lang="en-US" altLang="pt-BR" sz="1600" dirty="0"/>
              <a:t> ). Cytokinetics. N=28. </a:t>
            </a:r>
            <a:r>
              <a:rPr lang="en-US" altLang="pt-BR" sz="1600" dirty="0" err="1"/>
              <a:t>fase</a:t>
            </a:r>
            <a:r>
              <a:rPr lang="en-US" altLang="pt-BR" sz="1600" dirty="0"/>
              <a:t> 2</a:t>
            </a:r>
          </a:p>
          <a:p>
            <a:endParaRPr lang="en-US" altLang="pt-BR" sz="1600" dirty="0"/>
          </a:p>
          <a:p>
            <a:endParaRPr lang="en-US" altLang="pt-BR" sz="1600" dirty="0"/>
          </a:p>
          <a:p>
            <a:endParaRPr lang="en-US" altLang="pt-BR" sz="1600" dirty="0"/>
          </a:p>
          <a:p>
            <a:r>
              <a:rPr lang="en-US" altLang="pt-BR" sz="1600" b="1" dirty="0"/>
              <a:t>Safety and Efficacy of AVP-923 in PBA Patients With ALS or MS (STAR) </a:t>
            </a:r>
            <a:r>
              <a:rPr lang="en-US" altLang="pt-BR" sz="1600" b="1" dirty="0" err="1"/>
              <a:t>antcgo</a:t>
            </a:r>
            <a:r>
              <a:rPr lang="en-US" altLang="pt-BR" sz="1600" b="1" dirty="0"/>
              <a:t> MNDA</a:t>
            </a:r>
          </a:p>
          <a:p>
            <a:endParaRPr lang="en-US" altLang="pt-BR" sz="1600" b="1" dirty="0"/>
          </a:p>
          <a:p>
            <a:endParaRPr lang="en-US" altLang="pt-BR" sz="1600" dirty="0"/>
          </a:p>
          <a:p>
            <a:r>
              <a:rPr lang="en-US" altLang="pt-BR" sz="1600" dirty="0" err="1"/>
              <a:t>Tamoxifeno</a:t>
            </a:r>
            <a:r>
              <a:rPr lang="en-US" altLang="pt-BR" sz="1600" dirty="0"/>
              <a:t> (anticancer) </a:t>
            </a:r>
            <a:r>
              <a:rPr lang="en-US" altLang="pt-BR" sz="1600" dirty="0" err="1"/>
              <a:t>Fase</a:t>
            </a:r>
            <a:r>
              <a:rPr lang="en-US" altLang="pt-BR" sz="1600" dirty="0"/>
              <a:t> 2a, </a:t>
            </a:r>
            <a:r>
              <a:rPr lang="en-US" altLang="pt-BR" sz="1600" dirty="0" err="1"/>
              <a:t>seguro</a:t>
            </a:r>
            <a:r>
              <a:rPr lang="en-US" altLang="pt-BR" sz="1600" dirty="0"/>
              <a:t>, </a:t>
            </a:r>
            <a:r>
              <a:rPr lang="en-US" altLang="pt-BR" sz="1600" dirty="0" err="1"/>
              <a:t>eficacia</a:t>
            </a:r>
            <a:r>
              <a:rPr lang="en-US" altLang="pt-BR" sz="1600" dirty="0"/>
              <a:t> </a:t>
            </a:r>
            <a:r>
              <a:rPr lang="en-US" altLang="pt-BR" sz="1600" dirty="0" err="1"/>
              <a:t>anda</a:t>
            </a:r>
            <a:r>
              <a:rPr lang="en-US" altLang="pt-BR" sz="1600" dirty="0"/>
              <a:t> n </a:t>
            </a:r>
            <a:r>
              <a:rPr lang="en-US" altLang="pt-BR" sz="1600" dirty="0" err="1"/>
              <a:t>clara</a:t>
            </a:r>
            <a:r>
              <a:rPr lang="en-US" altLang="pt-BR" sz="1600" dirty="0"/>
              <a:t> </a:t>
            </a:r>
          </a:p>
          <a:p>
            <a:endParaRPr lang="en-US" altLang="pt-BR" sz="1600" dirty="0"/>
          </a:p>
          <a:p>
            <a:endParaRPr lang="en-US" altLang="pt-BR" sz="1600" dirty="0"/>
          </a:p>
          <a:p>
            <a:endParaRPr lang="pt-BR" altLang="pt-BR" sz="16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aptura de Tela 2015-07-12 às 09.21.3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306143" y="2372239"/>
            <a:ext cx="5719168" cy="3106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upo 4"/>
          <p:cNvGrpSpPr/>
          <p:nvPr/>
        </p:nvGrpSpPr>
        <p:grpSpPr>
          <a:xfrm>
            <a:off x="1411364" y="258070"/>
            <a:ext cx="1601437" cy="1053535"/>
            <a:chOff x="268354" y="673710"/>
            <a:chExt cx="1601437" cy="1053535"/>
          </a:xfrm>
        </p:grpSpPr>
        <p:pic>
          <p:nvPicPr>
            <p:cNvPr id="1026" name="Picture 2" descr="Resultado de imagem para amyotrophic lateral sclerosis (als) C90RF7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5192" t="944" r="70941" b="97498"/>
            <a:stretch/>
          </p:blipFill>
          <p:spPr bwMode="auto">
            <a:xfrm>
              <a:off x="268354" y="673710"/>
              <a:ext cx="1601437" cy="1610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CaixaDeTexto 1"/>
            <p:cNvSpPr txBox="1"/>
            <p:nvPr/>
          </p:nvSpPr>
          <p:spPr>
            <a:xfrm>
              <a:off x="607978" y="705682"/>
              <a:ext cx="113204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400" b="1" dirty="0" err="1" smtClean="0"/>
                <a:t>NMSup</a:t>
              </a:r>
              <a:endParaRPr lang="pt-BR" sz="2400" b="1" dirty="0"/>
            </a:p>
          </p:txBody>
        </p:sp>
        <p:pic>
          <p:nvPicPr>
            <p:cNvPr id="7" name="Picture 2" descr="Resultado de imagem para amyotrophic lateral sclerosis (als) C90RF7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5192" t="6159" r="70941" b="92148"/>
            <a:stretch/>
          </p:blipFill>
          <p:spPr bwMode="auto">
            <a:xfrm>
              <a:off x="268355" y="1199319"/>
              <a:ext cx="1540567" cy="1633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CaixaDeTexto 7"/>
            <p:cNvSpPr txBox="1"/>
            <p:nvPr/>
          </p:nvSpPr>
          <p:spPr>
            <a:xfrm>
              <a:off x="581479" y="1265580"/>
              <a:ext cx="99892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400" b="1" dirty="0" err="1" smtClean="0"/>
                <a:t>NMInf</a:t>
              </a:r>
              <a:endParaRPr lang="pt-BR" sz="2400" b="1" dirty="0"/>
            </a:p>
          </p:txBody>
        </p:sp>
      </p:grpSp>
      <p:grpSp>
        <p:nvGrpSpPr>
          <p:cNvPr id="10" name="Grupo 9"/>
          <p:cNvGrpSpPr/>
          <p:nvPr/>
        </p:nvGrpSpPr>
        <p:grpSpPr>
          <a:xfrm>
            <a:off x="3024006" y="266655"/>
            <a:ext cx="3101008" cy="6100323"/>
            <a:chOff x="2587576" y="484866"/>
            <a:chExt cx="3101008" cy="6100323"/>
          </a:xfrm>
        </p:grpSpPr>
        <p:pic>
          <p:nvPicPr>
            <p:cNvPr id="6" name="Picture 2" descr="Resultado de imagem para amyotrophic lateral sclerosis (als) C90RF7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 xmlns="">
                    <a14:imgLayer r:embed="rId5">
                      <a14:imgEffect>
                        <a14:sharpenSoften amount="41000"/>
                      </a14:imgEffect>
                      <a14:imgEffect>
                        <a14:colorTemperature colorTemp="4700"/>
                      </a14:imgEffect>
                      <a14:imgEffect>
                        <a14:brightnessContrast bright="-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2739" r="1287"/>
            <a:stretch/>
          </p:blipFill>
          <p:spPr bwMode="auto">
            <a:xfrm>
              <a:off x="2587576" y="484866"/>
              <a:ext cx="3101008" cy="6100323"/>
            </a:xfrm>
            <a:prstGeom prst="rect">
              <a:avLst/>
            </a:prstGeom>
            <a:noFill/>
            <a:effectLst>
              <a:outerShdw blurRad="50800" dist="50800" dir="5400000" algn="ctr" rotWithShape="0">
                <a:srgbClr val="000000"/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Retângulo 8"/>
            <p:cNvSpPr/>
            <p:nvPr/>
          </p:nvSpPr>
          <p:spPr>
            <a:xfrm>
              <a:off x="2587576" y="484866"/>
              <a:ext cx="581651" cy="682481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000" b="1" dirty="0" smtClean="0"/>
                <a:t>ELA</a:t>
              </a:r>
              <a:endParaRPr lang="pt-BR" sz="2000" b="1" dirty="0"/>
            </a:p>
          </p:txBody>
        </p:sp>
      </p:grpSp>
      <p:grpSp>
        <p:nvGrpSpPr>
          <p:cNvPr id="12" name="Grupo 11"/>
          <p:cNvGrpSpPr/>
          <p:nvPr/>
        </p:nvGrpSpPr>
        <p:grpSpPr>
          <a:xfrm>
            <a:off x="3527504" y="336332"/>
            <a:ext cx="1203970" cy="5564894"/>
            <a:chOff x="2415667" y="772754"/>
            <a:chExt cx="1203970" cy="5564894"/>
          </a:xfrm>
        </p:grpSpPr>
        <p:sp>
          <p:nvSpPr>
            <p:cNvPr id="11" name="Elipse 10"/>
            <p:cNvSpPr/>
            <p:nvPr/>
          </p:nvSpPr>
          <p:spPr>
            <a:xfrm rot="-960000">
              <a:off x="3251633" y="772754"/>
              <a:ext cx="182306" cy="1194958"/>
            </a:xfrm>
            <a:prstGeom prst="ellipse">
              <a:avLst/>
            </a:prstGeom>
            <a:solidFill>
              <a:schemeClr val="accent2">
                <a:alpha val="23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3" name="Elipse 12"/>
            <p:cNvSpPr/>
            <p:nvPr/>
          </p:nvSpPr>
          <p:spPr>
            <a:xfrm rot="-60000">
              <a:off x="3507759" y="1860509"/>
              <a:ext cx="100523" cy="3252943"/>
            </a:xfrm>
            <a:prstGeom prst="ellipse">
              <a:avLst/>
            </a:prstGeom>
            <a:solidFill>
              <a:schemeClr val="accent2">
                <a:alpha val="23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4" name="Elipse 13"/>
            <p:cNvSpPr/>
            <p:nvPr/>
          </p:nvSpPr>
          <p:spPr>
            <a:xfrm rot="-6000000">
              <a:off x="2877745" y="2203727"/>
              <a:ext cx="124807" cy="1048964"/>
            </a:xfrm>
            <a:prstGeom prst="ellipse">
              <a:avLst/>
            </a:prstGeom>
            <a:solidFill>
              <a:schemeClr val="accent2">
                <a:alpha val="23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5" name="Elipse 14"/>
            <p:cNvSpPr/>
            <p:nvPr/>
          </p:nvSpPr>
          <p:spPr>
            <a:xfrm rot="-6000000">
              <a:off x="2969401" y="1495294"/>
              <a:ext cx="181659" cy="644369"/>
            </a:xfrm>
            <a:prstGeom prst="ellipse">
              <a:avLst/>
            </a:prstGeom>
            <a:solidFill>
              <a:schemeClr val="accent2">
                <a:alpha val="23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6" name="Elipse 15"/>
            <p:cNvSpPr/>
            <p:nvPr/>
          </p:nvSpPr>
          <p:spPr>
            <a:xfrm rot="-6000000">
              <a:off x="3172014" y="3013575"/>
              <a:ext cx="184432" cy="710815"/>
            </a:xfrm>
            <a:prstGeom prst="ellipse">
              <a:avLst/>
            </a:prstGeom>
            <a:solidFill>
              <a:schemeClr val="accent2">
                <a:alpha val="23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7" name="Elipse 16"/>
            <p:cNvSpPr/>
            <p:nvPr/>
          </p:nvSpPr>
          <p:spPr>
            <a:xfrm rot="-8820000">
              <a:off x="3085402" y="4930246"/>
              <a:ext cx="171722" cy="1407402"/>
            </a:xfrm>
            <a:prstGeom prst="ellipse">
              <a:avLst/>
            </a:prstGeom>
            <a:solidFill>
              <a:schemeClr val="accent2">
                <a:alpha val="23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aphicFrame>
        <p:nvGraphicFramePr>
          <p:cNvPr id="21" name="Diagrama 20"/>
          <p:cNvGraphicFramePr/>
          <p:nvPr>
            <p:extLst>
              <p:ext uri="{D42A27DB-BD31-4B8C-83A1-F6EECF244321}">
                <p14:modId xmlns:p14="http://schemas.microsoft.com/office/powerpoint/2010/main" xmlns="" val="4083341481"/>
              </p:ext>
            </p:extLst>
          </p:nvPr>
        </p:nvGraphicFramePr>
        <p:xfrm>
          <a:off x="5542008" y="864895"/>
          <a:ext cx="3844450" cy="25802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22" name="CaixaDeTexto 21"/>
          <p:cNvSpPr txBox="1"/>
          <p:nvPr/>
        </p:nvSpPr>
        <p:spPr>
          <a:xfrm>
            <a:off x="6213771" y="3865408"/>
            <a:ext cx="2894446" cy="22575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010" b="1" dirty="0" smtClean="0">
                <a:solidFill>
                  <a:srgbClr val="800000"/>
                </a:solidFill>
              </a:rPr>
              <a:t>PROTEINOPATIA (TDP-43)</a:t>
            </a:r>
          </a:p>
          <a:p>
            <a:pPr algn="ctr"/>
            <a:r>
              <a:rPr lang="pt-BR" sz="2010" b="1" dirty="0" smtClean="0">
                <a:solidFill>
                  <a:srgbClr val="800000"/>
                </a:solidFill>
              </a:rPr>
              <a:t>C9ORF72</a:t>
            </a:r>
          </a:p>
          <a:p>
            <a:pPr algn="ctr"/>
            <a:endParaRPr lang="pt-BR" sz="2010" b="1" dirty="0">
              <a:solidFill>
                <a:srgbClr val="800000"/>
              </a:solidFill>
            </a:endParaRPr>
          </a:p>
          <a:p>
            <a:pPr algn="ctr"/>
            <a:r>
              <a:rPr lang="pt-BR" sz="2010" b="1" dirty="0" smtClean="0">
                <a:solidFill>
                  <a:srgbClr val="800000"/>
                </a:solidFill>
              </a:rPr>
              <a:t>Célula não neuronal?</a:t>
            </a:r>
          </a:p>
          <a:p>
            <a:pPr algn="ctr"/>
            <a:r>
              <a:rPr lang="pt-BR" sz="2010" b="1" dirty="0" smtClean="0">
                <a:solidFill>
                  <a:srgbClr val="800000"/>
                </a:solidFill>
              </a:rPr>
              <a:t>Processo Inflamatório?</a:t>
            </a:r>
          </a:p>
          <a:p>
            <a:pPr algn="ctr"/>
            <a:r>
              <a:rPr lang="pt-BR" sz="2010" b="1" dirty="0" smtClean="0">
                <a:solidFill>
                  <a:srgbClr val="800000"/>
                </a:solidFill>
              </a:rPr>
              <a:t>Vias moleculares?</a:t>
            </a:r>
          </a:p>
          <a:p>
            <a:pPr algn="ctr"/>
            <a:endParaRPr lang="pt-BR" sz="201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ixaDeTexto 10"/>
          <p:cNvSpPr txBox="1"/>
          <p:nvPr/>
        </p:nvSpPr>
        <p:spPr>
          <a:xfrm>
            <a:off x="328290" y="177034"/>
            <a:ext cx="6323975" cy="646331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pt-BR" b="1" dirty="0" smtClean="0"/>
              <a:t>Fraqueza e Atrofia Musculares, </a:t>
            </a:r>
            <a:r>
              <a:rPr lang="pt-BR" b="1" dirty="0" err="1" smtClean="0"/>
              <a:t>hipo</a:t>
            </a:r>
            <a:r>
              <a:rPr lang="pt-BR" b="1" dirty="0" smtClean="0"/>
              <a:t>/</a:t>
            </a:r>
            <a:r>
              <a:rPr lang="pt-BR" b="1" dirty="0" err="1" smtClean="0"/>
              <a:t>hiper</a:t>
            </a:r>
            <a:r>
              <a:rPr lang="pt-BR" b="1" dirty="0" smtClean="0"/>
              <a:t> </a:t>
            </a:r>
            <a:r>
              <a:rPr lang="pt-BR" b="1" dirty="0" err="1" smtClean="0"/>
              <a:t>reflexia</a:t>
            </a:r>
            <a:r>
              <a:rPr lang="pt-BR" b="1" dirty="0" smtClean="0"/>
              <a:t>, </a:t>
            </a:r>
            <a:r>
              <a:rPr lang="pt-BR" b="1" dirty="0" err="1" smtClean="0"/>
              <a:t>fasciculações</a:t>
            </a:r>
            <a:endParaRPr lang="pt-BR" b="1" dirty="0" smtClean="0"/>
          </a:p>
          <a:p>
            <a:r>
              <a:rPr lang="pt-BR" b="1" dirty="0" smtClean="0"/>
              <a:t>Adulto, Progressiva, Morte por falência respiratória</a:t>
            </a:r>
          </a:p>
        </p:txBody>
      </p:sp>
      <p:sp>
        <p:nvSpPr>
          <p:cNvPr id="13" name="TextBox 5"/>
          <p:cNvSpPr txBox="1">
            <a:spLocks noChangeArrowheads="1"/>
          </p:cNvSpPr>
          <p:nvPr/>
        </p:nvSpPr>
        <p:spPr bwMode="auto">
          <a:xfrm>
            <a:off x="1963992" y="2590921"/>
            <a:ext cx="6300058" cy="923330"/>
          </a:xfrm>
          <a:prstGeom prst="rect">
            <a:avLst/>
          </a:prstGeom>
          <a:solidFill>
            <a:srgbClr val="FFC000"/>
          </a:solidFill>
          <a:ln>
            <a:noFill/>
          </a:ln>
          <a:extLst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pt-BR" altLang="pt-BR" b="1" dirty="0" smtClean="0"/>
              <a:t>Formas </a:t>
            </a:r>
            <a:r>
              <a:rPr lang="pt-BR" altLang="pt-BR" b="1" dirty="0"/>
              <a:t>Clínicas: esporádica (94%) e familiar (6</a:t>
            </a:r>
            <a:r>
              <a:rPr lang="pt-BR" altLang="pt-BR" b="1" dirty="0" smtClean="0"/>
              <a:t>%)</a:t>
            </a:r>
            <a:endParaRPr lang="pt-BR" altLang="pt-BR" b="1" dirty="0"/>
          </a:p>
          <a:p>
            <a:r>
              <a:rPr lang="pt-BR" altLang="pt-BR" b="1" dirty="0"/>
              <a:t>Fatores de Risco: nada comprovado nas formas não </a:t>
            </a:r>
            <a:r>
              <a:rPr lang="pt-BR" altLang="pt-BR" b="1" dirty="0" smtClean="0"/>
              <a:t>hereditárias</a:t>
            </a:r>
            <a:endParaRPr lang="pt-BR" altLang="pt-BR" b="1" dirty="0"/>
          </a:p>
          <a:p>
            <a:r>
              <a:rPr lang="pt-BR" altLang="pt-BR" b="1" dirty="0"/>
              <a:t>Excepcionalidade dos casos das Ilhas do Pacífico </a:t>
            </a:r>
            <a:r>
              <a:rPr lang="pt-BR" altLang="pt-BR" b="1" dirty="0" smtClean="0"/>
              <a:t>Oeste</a:t>
            </a:r>
            <a:endParaRPr lang="pt-BR" altLang="pt-BR" b="1" dirty="0"/>
          </a:p>
        </p:txBody>
      </p:sp>
      <p:sp>
        <p:nvSpPr>
          <p:cNvPr id="16" name="TextBox 5"/>
          <p:cNvSpPr txBox="1">
            <a:spLocks noChangeArrowheads="1"/>
          </p:cNvSpPr>
          <p:nvPr/>
        </p:nvSpPr>
        <p:spPr bwMode="auto">
          <a:xfrm>
            <a:off x="1314297" y="960834"/>
            <a:ext cx="4468659" cy="1477328"/>
          </a:xfrm>
          <a:prstGeom prst="rect">
            <a:avLst/>
          </a:prstGeom>
          <a:solidFill>
            <a:srgbClr val="FFC000"/>
          </a:solidFill>
          <a:ln w="9525">
            <a:solidFill>
              <a:schemeClr val="bg1"/>
            </a:solidFill>
            <a:miter lim="800000"/>
            <a:headEnd/>
            <a:tailEnd/>
          </a:ln>
          <a:extLst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pt-BR" altLang="pt-BR" b="1" dirty="0"/>
              <a:t>Incidência – (n/ano/100 mil): </a:t>
            </a:r>
            <a:r>
              <a:rPr lang="pt-BR" altLang="pt-BR" b="1" dirty="0" smtClean="0"/>
              <a:t>2;  </a:t>
            </a:r>
            <a:r>
              <a:rPr lang="pt-BR" altLang="pt-BR" b="1" dirty="0"/>
              <a:t>4 </a:t>
            </a:r>
            <a:r>
              <a:rPr lang="pt-BR" altLang="pt-BR" b="1" dirty="0" smtClean="0"/>
              <a:t>(&gt;60 </a:t>
            </a:r>
            <a:r>
              <a:rPr lang="pt-BR" altLang="pt-BR" b="1" dirty="0"/>
              <a:t>anos)</a:t>
            </a:r>
          </a:p>
          <a:p>
            <a:r>
              <a:rPr lang="pt-BR" altLang="pt-BR" b="1" dirty="0" smtClean="0"/>
              <a:t>20-30 </a:t>
            </a:r>
            <a:r>
              <a:rPr lang="pt-BR" altLang="pt-BR" b="1" dirty="0"/>
              <a:t>(ELA Precoce</a:t>
            </a:r>
            <a:r>
              <a:rPr lang="pt-BR" altLang="pt-BR" b="1" dirty="0" smtClean="0"/>
              <a:t>) – Aumentando!!!</a:t>
            </a:r>
            <a:endParaRPr lang="pt-BR" altLang="pt-BR" b="1" dirty="0"/>
          </a:p>
          <a:p>
            <a:r>
              <a:rPr lang="pt-BR" altLang="pt-BR" b="1" dirty="0" smtClean="0"/>
              <a:t>Prevalência </a:t>
            </a:r>
            <a:r>
              <a:rPr lang="pt-BR" altLang="pt-BR" b="1" dirty="0"/>
              <a:t>-  4 - 8 (regionalidade)</a:t>
            </a:r>
          </a:p>
          <a:p>
            <a:r>
              <a:rPr lang="pt-BR" altLang="pt-BR" b="1" dirty="0" smtClean="0"/>
              <a:t>Homem</a:t>
            </a:r>
            <a:r>
              <a:rPr lang="pt-BR" altLang="pt-BR" b="1" dirty="0"/>
              <a:t>: </a:t>
            </a:r>
            <a:r>
              <a:rPr lang="pt-BR" altLang="pt-BR" b="1" dirty="0" smtClean="0"/>
              <a:t>Mulheres - 1,56</a:t>
            </a:r>
          </a:p>
          <a:p>
            <a:r>
              <a:rPr lang="pt-BR" altLang="pt-BR" b="1" dirty="0"/>
              <a:t>- 45 anos (</a:t>
            </a:r>
            <a:r>
              <a:rPr lang="pt-BR" altLang="pt-BR" b="1" dirty="0" smtClean="0"/>
              <a:t>diagnóstico) - HC FMUSP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4186649" y="3683721"/>
            <a:ext cx="4848828" cy="400110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pt-BR" sz="2000" b="1" dirty="0" smtClean="0">
                <a:solidFill>
                  <a:srgbClr val="800000"/>
                </a:solidFill>
              </a:rPr>
              <a:t>SOBREVIDA: 2,5 a 5 anos após o diagnóstico</a:t>
            </a:r>
            <a:endParaRPr lang="pt-BR" sz="2000" b="1" dirty="0">
              <a:solidFill>
                <a:srgbClr val="800000"/>
              </a:solidFill>
            </a:endParaRPr>
          </a:p>
        </p:txBody>
      </p:sp>
      <p:sp>
        <p:nvSpPr>
          <p:cNvPr id="21" name="TextBox 5"/>
          <p:cNvSpPr txBox="1">
            <a:spLocks noChangeArrowheads="1"/>
          </p:cNvSpPr>
          <p:nvPr/>
        </p:nvSpPr>
        <p:spPr bwMode="auto">
          <a:xfrm>
            <a:off x="2805639" y="4598536"/>
            <a:ext cx="6247159" cy="1323439"/>
          </a:xfrm>
          <a:prstGeom prst="rect">
            <a:avLst/>
          </a:prstGeom>
          <a:noFill/>
          <a:ln w="9525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pt-BR" altLang="pt-BR" sz="2000" b="1" dirty="0" smtClean="0"/>
              <a:t>Projeto </a:t>
            </a:r>
            <a:r>
              <a:rPr lang="pt-BR" altLang="pt-BR" sz="2000" b="1" dirty="0"/>
              <a:t>ELA Brasil (HC FMUSP</a:t>
            </a:r>
            <a:r>
              <a:rPr lang="pt-BR" altLang="pt-BR" sz="2000" b="1" dirty="0" smtClean="0"/>
              <a:t>), após 2010</a:t>
            </a:r>
          </a:p>
          <a:p>
            <a:r>
              <a:rPr lang="pt-BR" altLang="pt-BR" sz="2000" b="1" dirty="0" smtClean="0"/>
              <a:t>	- 3 casos novos/semana. 600 casos novos</a:t>
            </a:r>
          </a:p>
          <a:p>
            <a:r>
              <a:rPr lang="pt-BR" altLang="pt-BR" sz="2000" b="1" dirty="0"/>
              <a:t>	</a:t>
            </a:r>
            <a:r>
              <a:rPr lang="pt-BR" altLang="pt-BR" sz="2000" b="1" dirty="0" smtClean="0"/>
              <a:t>- </a:t>
            </a:r>
            <a:r>
              <a:rPr lang="pt-BR" altLang="pt-BR" sz="2000" b="1" dirty="0"/>
              <a:t>550 pacientes participando de projetos de pesquisa</a:t>
            </a:r>
            <a:endParaRPr lang="pt-BR" altLang="pt-BR" sz="2000" b="1" dirty="0" smtClean="0"/>
          </a:p>
          <a:p>
            <a:r>
              <a:rPr lang="pt-BR" altLang="pt-BR" sz="2000" b="1" dirty="0" smtClean="0"/>
              <a:t>	- 45 anos (diagnóstico)</a:t>
            </a:r>
            <a:endParaRPr lang="pt-BR" altLang="pt-BR" sz="2000" b="1" dirty="0"/>
          </a:p>
        </p:txBody>
      </p:sp>
      <p:pic>
        <p:nvPicPr>
          <p:cNvPr id="17" name="Imagem 16"/>
          <p:cNvPicPr>
            <a:picLocks noChangeAspect="1"/>
          </p:cNvPicPr>
          <p:nvPr/>
        </p:nvPicPr>
        <p:blipFill rotWithShape="1">
          <a:blip r:embed="rId2"/>
          <a:srcRect l="47779" t="15396" r="20376" b="20173"/>
          <a:stretch/>
        </p:blipFill>
        <p:spPr>
          <a:xfrm>
            <a:off x="549487" y="4053053"/>
            <a:ext cx="2008655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55755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2"/>
          <a:srcRect l="65000" t="43016" r="19928" b="23079"/>
          <a:stretch/>
        </p:blipFill>
        <p:spPr>
          <a:xfrm>
            <a:off x="1959848" y="2070355"/>
            <a:ext cx="2220686" cy="2624307"/>
          </a:xfrm>
          <a:prstGeom prst="rect">
            <a:avLst/>
          </a:prstGeom>
        </p:spPr>
      </p:pic>
      <p:pic>
        <p:nvPicPr>
          <p:cNvPr id="14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70785" y="2834874"/>
            <a:ext cx="4784574" cy="356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CaixaDeTexto 14"/>
          <p:cNvSpPr txBox="1"/>
          <p:nvPr/>
        </p:nvSpPr>
        <p:spPr>
          <a:xfrm>
            <a:off x="653419" y="948357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smtClean="0">
                <a:solidFill>
                  <a:srgbClr val="002060"/>
                </a:solidFill>
              </a:rPr>
              <a:t>1868</a:t>
            </a:r>
          </a:p>
        </p:txBody>
      </p:sp>
      <p:pic>
        <p:nvPicPr>
          <p:cNvPr id="3074" name="Picture 2" descr="https://medicallabandcoats.files.wordpress.com/2012/04/jean-martin-charcot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936" t="1724" r="7244" b="484"/>
          <a:stretch/>
        </p:blipFill>
        <p:spPr bwMode="auto">
          <a:xfrm>
            <a:off x="-800" y="1409494"/>
            <a:ext cx="1971290" cy="2620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CaixaDeTexto 17"/>
          <p:cNvSpPr txBox="1"/>
          <p:nvPr/>
        </p:nvSpPr>
        <p:spPr>
          <a:xfrm>
            <a:off x="2656863" y="1535811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smtClean="0">
                <a:solidFill>
                  <a:srgbClr val="002060"/>
                </a:solidFill>
              </a:rPr>
              <a:t>1938</a:t>
            </a:r>
          </a:p>
        </p:txBody>
      </p:sp>
      <p:sp>
        <p:nvSpPr>
          <p:cNvPr id="19" name="CaixaDeTexto 18"/>
          <p:cNvSpPr txBox="1"/>
          <p:nvPr/>
        </p:nvSpPr>
        <p:spPr>
          <a:xfrm>
            <a:off x="6201238" y="2242584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smtClean="0">
                <a:solidFill>
                  <a:srgbClr val="002060"/>
                </a:solidFill>
              </a:rPr>
              <a:t>2014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914407" y="221068"/>
            <a:ext cx="71451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 smtClean="0">
                <a:solidFill>
                  <a:srgbClr val="002060"/>
                </a:solidFill>
              </a:rPr>
              <a:t>MARCOS NA ELA EM INTERVALOS DE 70 ANOS </a:t>
            </a:r>
            <a:endParaRPr lang="pt-BR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76373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" descr="Captura de Tela 2015-07-11 às 20.02.58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98" t="21582" r="254" b="870"/>
          <a:stretch/>
        </p:blipFill>
        <p:spPr bwMode="auto">
          <a:xfrm>
            <a:off x="0" y="1"/>
            <a:ext cx="94280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" name="Picture 3" descr="Captura de Tela 2015-07-11 às 19.16.23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39" t="3187" r="3455" b="59229"/>
          <a:stretch/>
        </p:blipFill>
        <p:spPr bwMode="auto">
          <a:xfrm>
            <a:off x="426675" y="813229"/>
            <a:ext cx="8490858" cy="1587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5" descr="Captura de Tela 2015-07-11 às 19.16.23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5809" t="58675" r="3979"/>
          <a:stretch/>
        </p:blipFill>
        <p:spPr bwMode="auto">
          <a:xfrm>
            <a:off x="2501032" y="2918900"/>
            <a:ext cx="4000501" cy="1942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upo 3"/>
          <p:cNvGrpSpPr/>
          <p:nvPr/>
        </p:nvGrpSpPr>
        <p:grpSpPr>
          <a:xfrm>
            <a:off x="1097023" y="5377886"/>
            <a:ext cx="7323878" cy="963777"/>
            <a:chOff x="1135117" y="5368999"/>
            <a:chExt cx="7323878" cy="963777"/>
          </a:xfrm>
        </p:grpSpPr>
        <p:sp>
          <p:nvSpPr>
            <p:cNvPr id="2" name="Retângulo 1"/>
            <p:cNvSpPr/>
            <p:nvPr/>
          </p:nvSpPr>
          <p:spPr>
            <a:xfrm>
              <a:off x="1135117" y="5368999"/>
              <a:ext cx="7150165" cy="963777"/>
            </a:xfrm>
            <a:prstGeom prst="rect">
              <a:avLst/>
            </a:prstGeom>
            <a:solidFill>
              <a:srgbClr val="FFC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051" name="TextBox 6"/>
            <p:cNvSpPr txBox="1">
              <a:spLocks noChangeArrowheads="1"/>
            </p:cNvSpPr>
            <p:nvPr/>
          </p:nvSpPr>
          <p:spPr bwMode="auto">
            <a:xfrm>
              <a:off x="1217613" y="5409191"/>
              <a:ext cx="5520422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r>
                <a:rPr lang="pt-BR" altLang="pt-BR" sz="2000" b="1" dirty="0" smtClean="0"/>
                <a:t>-Perda anual de 1,07 a 1,4 bilhões de dólares/ano</a:t>
              </a:r>
              <a:endParaRPr lang="pt-BR" altLang="pt-BR" sz="2000" b="1" dirty="0"/>
            </a:p>
          </p:txBody>
        </p:sp>
        <p:sp>
          <p:nvSpPr>
            <p:cNvPr id="2052" name="TextBox 7"/>
            <p:cNvSpPr txBox="1">
              <a:spLocks noChangeArrowheads="1"/>
            </p:cNvSpPr>
            <p:nvPr/>
          </p:nvSpPr>
          <p:spPr bwMode="auto">
            <a:xfrm>
              <a:off x="1203098" y="5887029"/>
              <a:ext cx="7255897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r>
                <a:rPr lang="pt-BR" altLang="pt-BR" sz="2000" b="1" dirty="0" smtClean="0"/>
                <a:t>-O custo de cada uma delas/ano é semelhante a EM e D Parkinson </a:t>
              </a:r>
              <a:endParaRPr lang="pt-BR" altLang="pt-BR" sz="2000" b="1" dirty="0"/>
            </a:p>
          </p:txBody>
        </p:sp>
      </p:grpSp>
      <p:sp>
        <p:nvSpPr>
          <p:cNvPr id="7" name="CaixaDeTexto 6"/>
          <p:cNvSpPr txBox="1"/>
          <p:nvPr/>
        </p:nvSpPr>
        <p:spPr>
          <a:xfrm>
            <a:off x="2703016" y="150726"/>
            <a:ext cx="41313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b="1" dirty="0" smtClean="0">
                <a:solidFill>
                  <a:srgbClr val="002060"/>
                </a:solidFill>
              </a:rPr>
              <a:t>QUANTO CUSTA A ELA?</a:t>
            </a:r>
            <a:endParaRPr lang="pt-BR" sz="3200" b="1" dirty="0">
              <a:solidFill>
                <a:srgbClr val="002060"/>
              </a:solidFill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7949931" y="31824"/>
            <a:ext cx="1320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i="1" dirty="0" smtClean="0">
                <a:solidFill>
                  <a:srgbClr val="002060"/>
                </a:solidFill>
              </a:rPr>
              <a:t>Fonte: MDA</a:t>
            </a:r>
            <a:endParaRPr lang="pt-BR" b="1" i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1577</TotalTime>
  <Words>1771</Words>
  <Application>Microsoft Office PowerPoint</Application>
  <PresentationFormat>Apresentação na tela (4:3)</PresentationFormat>
  <Paragraphs>513</Paragraphs>
  <Slides>34</Slides>
  <Notes>5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34</vt:i4>
      </vt:variant>
    </vt:vector>
  </HeadingPairs>
  <TitlesOfParts>
    <vt:vector size="35" baseType="lpstr">
      <vt:lpstr>Office Theme</vt:lpstr>
      <vt:lpstr>Slide 1</vt:lpstr>
      <vt:lpstr>ClinicalTrials.gov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ELA  Familiar</vt:lpstr>
      <vt:lpstr>Slide 30</vt:lpstr>
      <vt:lpstr>Slide 31</vt:lpstr>
      <vt:lpstr>Slide 32</vt:lpstr>
      <vt:lpstr>Slide 33</vt:lpstr>
      <vt:lpstr>Slide 34</vt:lpstr>
    </vt:vector>
  </TitlesOfParts>
  <Company>Home Office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Gerson Chadi</dc:creator>
  <cp:lastModifiedBy>colive</cp:lastModifiedBy>
  <cp:revision>95</cp:revision>
  <dcterms:created xsi:type="dcterms:W3CDTF">2015-07-11T22:15:55Z</dcterms:created>
  <dcterms:modified xsi:type="dcterms:W3CDTF">2015-07-13T12:00:15Z</dcterms:modified>
</cp:coreProperties>
</file>