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317" r:id="rId2"/>
    <p:sldId id="297" r:id="rId3"/>
    <p:sldId id="300" r:id="rId4"/>
    <p:sldId id="328" r:id="rId5"/>
    <p:sldId id="354" r:id="rId6"/>
    <p:sldId id="355" r:id="rId7"/>
    <p:sldId id="357" r:id="rId8"/>
    <p:sldId id="326" r:id="rId9"/>
    <p:sldId id="356" r:id="rId10"/>
    <p:sldId id="333" r:id="rId11"/>
    <p:sldId id="332" r:id="rId12"/>
    <p:sldId id="360" r:id="rId13"/>
    <p:sldId id="358" r:id="rId14"/>
    <p:sldId id="352" r:id="rId15"/>
    <p:sldId id="35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6600"/>
    <a:srgbClr val="339933"/>
    <a:srgbClr val="0066FF"/>
    <a:srgbClr val="66FFFF"/>
    <a:srgbClr val="CCEC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94671" autoAdjust="0"/>
  </p:normalViewPr>
  <p:slideViewPr>
    <p:cSldViewPr>
      <p:cViewPr varScale="1">
        <p:scale>
          <a:sx n="87" d="100"/>
          <a:sy n="87" d="100"/>
        </p:scale>
        <p:origin x="96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19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7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>
            <a:extLst>
              <a:ext uri="{FF2B5EF4-FFF2-40B4-BE49-F238E27FC236}">
                <a16:creationId xmlns:a16="http://schemas.microsoft.com/office/drawing/2014/main" xmlns="" id="{770F19E0-C55F-4596-83C2-F40FAE6DD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52C736D-DC90-4A5C-9D5F-BBE80F0DB9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30387B0-389E-4F94-92A1-ABCC434FB5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F187031-2318-4A97-A648-E9413CA731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2379418-D8CE-47E7-AC40-29A6F3A62E0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1525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B2033C1-8713-44BF-BAEA-F071B0159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4BA6943-A4DF-4AC8-85F9-743B0DE46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9951D87-C453-462F-87F7-03129B1A9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4D3B6-0D94-4DF2-8B7D-EF5481DD464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45728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2190A0E-DF19-4F52-9AFB-9FF4C03FA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E8CF2AA-0DBD-4C90-9D5E-B852FED2D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110CECF-23A4-490E-B7E5-C483AF454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77EEC-D9B6-4B7B-8C18-DA2867F0E6C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94362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pt-BR" noProof="0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8188867-3D79-42AE-97EE-453E7870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846CC0F-A621-46FA-AE69-7EB54B52D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7826C80-8B98-4540-A592-7A600ABEE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18CE29-E51B-49A2-AB9D-E8EEE67A8CC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4598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88A61EE-29D5-4371-82C7-8ABA903A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1DA8912-E9C6-4147-A339-75F0742B8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011E039-A28E-4999-937A-28DFF3EC3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D84B3-B23D-4FD9-9567-95AC3E55C25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38250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A7A4CA1-12BB-42B1-97F4-B608A03A0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0136161-BD16-4AEF-ADFA-E364B7202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F0E00AE-6319-402B-9894-CE9B7997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3D8FC-22D5-47D1-95FE-F14049F128D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00028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EEDCFF3-005B-47CA-B775-625B0CAE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8C57FC0E-11CB-4DB2-A84A-5865CCF7F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A7D4E61-1E1F-41D2-ADD4-2D70AE63F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907B2-A147-4E18-8531-66F6A2D4EE5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8428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17D17ABE-B5DD-48DD-90F9-761ECD5C1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C17BB56-BED6-4C49-B8CD-E4BB7C215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EED09D22-0DF8-48F5-9724-ED2BE9E72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29D2B-82D3-4D49-89D6-9C9ACCDA342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2980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FB155EA2-96F3-4381-9190-E79DD7196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2FFB1D90-377D-4D51-901B-8E0438A0F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7C532DFC-7D47-4452-BE85-B92ABA85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B36831-C18D-4409-A849-AB479A29CFC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1388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372ED7FB-47BA-4ADE-A472-D28457F05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F1671C41-4957-4632-A3D0-6F9483C56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B3BAAF2F-C8D9-40B9-AF27-260272B0A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FA4AF-A22E-48ED-A333-8D88AEF2CF5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423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C1D3C5A-C514-4031-AE94-1331637BD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E4C89FF5-D4B1-4496-BF42-38D56C111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93B1C483-00C8-45AE-BAFD-8C976766C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04C63-AA23-4F79-B647-2CCE0F94A88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35722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D7B6B329-DE33-445B-AC73-59040D517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F056D04-ECAC-43FE-B2E1-44CA4BFFB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42024E2-3B1B-45CB-AD4B-132DCF118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7D8EF-AABF-4A3D-AB54-3C08E972316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3655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68EEEAC2-C595-415A-A183-A501B049D5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A582F253-2288-4BC4-A072-C2882DC3AC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xmlns="" id="{F343AB80-9900-4852-914A-122F84172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29" name="Line 5">
            <a:extLst>
              <a:ext uri="{FF2B5EF4-FFF2-40B4-BE49-F238E27FC236}">
                <a16:creationId xmlns:a16="http://schemas.microsoft.com/office/drawing/2014/main" xmlns="" id="{CDD9E7E8-5244-4305-95F0-9B36435046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xmlns="" id="{421A54E1-8078-40C4-9355-31E990F8408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xmlns="" id="{5B0F2A96-C105-4761-8010-5DD0B7A6E0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7352" name="Rectangle 8">
            <a:extLst>
              <a:ext uri="{FF2B5EF4-FFF2-40B4-BE49-F238E27FC236}">
                <a16:creationId xmlns:a16="http://schemas.microsoft.com/office/drawing/2014/main" xmlns="" id="{8334AA99-F50D-4D59-837E-2F4C4D0BDC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6B4AE86-2545-4BED-96D4-2809F5FCE389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6" r:id="rId1"/>
    <p:sldLayoutId id="2147484157" r:id="rId2"/>
    <p:sldLayoutId id="2147484158" r:id="rId3"/>
    <p:sldLayoutId id="2147484159" r:id="rId4"/>
    <p:sldLayoutId id="2147484160" r:id="rId5"/>
    <p:sldLayoutId id="2147484161" r:id="rId6"/>
    <p:sldLayoutId id="2147484162" r:id="rId7"/>
    <p:sldLayoutId id="2147484163" r:id="rId8"/>
    <p:sldLayoutId id="2147484164" r:id="rId9"/>
    <p:sldLayoutId id="2147484165" r:id="rId10"/>
    <p:sldLayoutId id="2147484166" r:id="rId11"/>
    <p:sldLayoutId id="214748416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xmlns="" id="{760258ED-837F-44FE-A829-BBD9CB4A9F4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9384" y="188640"/>
            <a:ext cx="4452615" cy="5184576"/>
          </a:xfrm>
        </p:spPr>
        <p:txBody>
          <a:bodyPr/>
          <a:lstStyle/>
          <a:p>
            <a:pPr algn="r" eaLnBrk="1" hangingPunct="1"/>
            <a:endParaRPr lang="en-US" altLang="pt-BR" sz="2400" dirty="0">
              <a:latin typeface="Arial" panose="020B0604020202020204" pitchFamily="34" charset="0"/>
            </a:endParaRPr>
          </a:p>
          <a:p>
            <a:pPr algn="r" eaLnBrk="1" hangingPunct="1"/>
            <a:endParaRPr lang="en-US" altLang="pt-BR" sz="2400" dirty="0">
              <a:latin typeface="Arial" panose="020B0604020202020204" pitchFamily="34" charset="0"/>
            </a:endParaRPr>
          </a:p>
          <a:p>
            <a:pPr algn="r" eaLnBrk="1" hangingPunct="1"/>
            <a:endParaRPr lang="en-US" altLang="pt-BR" sz="2400" dirty="0">
              <a:latin typeface="Arial" panose="020B0604020202020204" pitchFamily="34" charset="0"/>
            </a:endParaRPr>
          </a:p>
          <a:p>
            <a:pPr algn="r" eaLnBrk="1" hangingPunct="1"/>
            <a:endParaRPr lang="en-US" altLang="pt-BR" sz="2400" dirty="0">
              <a:latin typeface="Arial" panose="020B0604020202020204" pitchFamily="34" charset="0"/>
            </a:endParaRPr>
          </a:p>
          <a:p>
            <a:pPr algn="r" eaLnBrk="1" hangingPunct="1"/>
            <a:endParaRPr lang="pt-BR" altLang="pt-BR" sz="2400" b="1" i="1" dirty="0">
              <a:latin typeface="Arial" panose="020B0604020202020204" pitchFamily="34" charset="0"/>
            </a:endParaRPr>
          </a:p>
        </p:txBody>
      </p:sp>
      <p:sp>
        <p:nvSpPr>
          <p:cNvPr id="7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xmlns="" id="{6078ED7E-1C5F-4649-923D-F12688307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856" y="4689140"/>
            <a:ext cx="4164583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/>
            <a:endParaRPr lang="pt-BR" altLang="pt-BR" sz="1400" b="1" kern="0" dirty="0">
              <a:latin typeface="Arial" panose="020B0604020202020204" pitchFamily="34" charset="0"/>
            </a:endParaRPr>
          </a:p>
          <a:p>
            <a:pPr algn="ctr" eaLnBrk="1" hangingPunct="1"/>
            <a:r>
              <a:rPr lang="pt-BR" altLang="pt-BR" sz="1400" b="1" kern="0" dirty="0">
                <a:latin typeface="Arial" panose="020B0604020202020204" pitchFamily="34" charset="0"/>
              </a:rPr>
              <a:t>Recife 27 de abril de 2018</a:t>
            </a:r>
          </a:p>
          <a:p>
            <a:pPr eaLnBrk="1" hangingPunct="1"/>
            <a:endParaRPr lang="pt-BR" altLang="pt-BR" sz="1400" b="1" i="1" kern="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/>
            <a:endParaRPr lang="pt-BR" altLang="pt-BR" sz="1400" b="1" i="1" kern="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/>
            <a:endParaRPr lang="pt-BR" altLang="pt-BR" sz="1400" b="1" i="1" kern="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/>
            <a:endParaRPr lang="pt-BR" altLang="pt-BR" sz="1400" b="1" i="1" kern="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r" eaLnBrk="1" hangingPunct="1"/>
            <a:endParaRPr lang="en-US" altLang="pt-BR" sz="2400" kern="0" dirty="0">
              <a:latin typeface="Arial" panose="020B0604020202020204" pitchFamily="34" charset="0"/>
            </a:endParaRPr>
          </a:p>
          <a:p>
            <a:pPr algn="r" eaLnBrk="1" hangingPunct="1"/>
            <a:endParaRPr lang="en-US" altLang="pt-BR" sz="2400" kern="0" dirty="0">
              <a:latin typeface="Arial" panose="020B0604020202020204" pitchFamily="34" charset="0"/>
            </a:endParaRPr>
          </a:p>
          <a:p>
            <a:pPr algn="r" eaLnBrk="1" hangingPunct="1"/>
            <a:endParaRPr lang="en-US" altLang="pt-BR" sz="2400" kern="0" dirty="0">
              <a:latin typeface="Arial" panose="020B0604020202020204" pitchFamily="34" charset="0"/>
            </a:endParaRPr>
          </a:p>
          <a:p>
            <a:pPr algn="r" eaLnBrk="1" hangingPunct="1"/>
            <a:endParaRPr lang="pt-BR" altLang="pt-BR" sz="2400" b="1" i="1" kern="0" dirty="0">
              <a:latin typeface="Arial" panose="020B060402020202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4CE8D446-4309-42F1-95CE-857C736945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290" y="5433662"/>
            <a:ext cx="2051719" cy="1412776"/>
          </a:xfrm>
          <a:prstGeom prst="rect">
            <a:avLst/>
          </a:prstGeom>
        </p:spPr>
      </p:pic>
      <p:pic>
        <p:nvPicPr>
          <p:cNvPr id="14345" name="Picture 9" descr="Resultado de imagem para serur advogados">
            <a:extLst>
              <a:ext uri="{FF2B5EF4-FFF2-40B4-BE49-F238E27FC236}">
                <a16:creationId xmlns:a16="http://schemas.microsoft.com/office/drawing/2014/main" xmlns="" id="{FD921674-0DB2-4DD6-9A96-718B49440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009" y="5432163"/>
            <a:ext cx="2713991" cy="1412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xmlns="" id="{0783D200-3920-47C8-ADF7-C8E20E082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84" y="5805264"/>
            <a:ext cx="4014607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pt-BR" sz="2400" b="1" i="1" kern="0" dirty="0">
                <a:solidFill>
                  <a:srgbClr val="0033CC"/>
                </a:solidFill>
                <a:latin typeface="Arial" charset="0"/>
              </a:rPr>
              <a:t>Recife, 27 de abril de 2018</a:t>
            </a:r>
          </a:p>
        </p:txBody>
      </p:sp>
      <p:pic>
        <p:nvPicPr>
          <p:cNvPr id="1028" name="Picture 4" descr="Resultado de imagem para projeto de cÃ³digo comercial">
            <a:extLst>
              <a:ext uri="{FF2B5EF4-FFF2-40B4-BE49-F238E27FC236}">
                <a16:creationId xmlns:a16="http://schemas.microsoft.com/office/drawing/2014/main" xmlns="" id="{EE4DAD1A-AD23-4488-8CC1-20CBAED20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95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Conteúdo 2">
            <a:extLst>
              <a:ext uri="{FF2B5EF4-FFF2-40B4-BE49-F238E27FC236}">
                <a16:creationId xmlns:a16="http://schemas.microsoft.com/office/drawing/2014/main" xmlns="" id="{0D7EB0D5-24EE-421A-8FC3-C1E55CA53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32"/>
            <a:ext cx="6336704" cy="6624737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pt-B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falsa base do estudo do Insper</a:t>
            </a:r>
          </a:p>
          <a:p>
            <a:pPr marL="0" indent="0">
              <a:buNone/>
              <a:defRPr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“Para nosso cálculo dos impactos do Novo Código Comercial, vamos usar como parâmetro de comparação a Lei 11.101/2005, a chamada “Nova Lei das Falências”. Trata-se de uma lei que igualmente atingiu as empresas, mas de dimensão menor, com apenas 201 artigos, e sendo mais pontual. A Nova Lei das Falências foi sancionada em 09/02/2005, completando pouco mais de 9 anos no momento em que este projeto está sendo redigido. (...) Foi realizado um levantamento da quantidade de litígios judiciais envolvendo a discussão da Lei 11.101 em tribunais da Justiça Estadual de algumas unidades da Federação, desde 2005 até o ano presente”.</a:t>
            </a:r>
            <a:endParaRPr lang="pt-BR" sz="24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410" name="Picture 2" descr="Resultado de imagem para luciana yeung">
            <a:extLst>
              <a:ext uri="{FF2B5EF4-FFF2-40B4-BE49-F238E27FC236}">
                <a16:creationId xmlns:a16="http://schemas.microsoft.com/office/drawing/2014/main" xmlns="" id="{B55F9E50-A8D8-4825-BC5A-EEE5BE2101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320" y="548679"/>
            <a:ext cx="2594680" cy="3892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xmlns="" id="{56CB3860-6F12-42DE-8FE5-DC8D7ACD9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216" y="4653136"/>
            <a:ext cx="2594680" cy="1080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pt-BR" sz="2400" b="1" kern="0" dirty="0">
                <a:latin typeface="Arial" pitchFamily="34" charset="0"/>
                <a:cs typeface="Arial" pitchFamily="34" charset="0"/>
              </a:rPr>
              <a:t>Luciana Yeung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pt-BR" b="1" kern="0" dirty="0">
                <a:latin typeface="Arial" pitchFamily="34" charset="0"/>
                <a:cs typeface="Arial" pitchFamily="34" charset="0"/>
              </a:rPr>
              <a:t>Insper-SP</a:t>
            </a:r>
            <a:endParaRPr lang="pt-BR" b="1" kern="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41AF6E9-E655-4961-815D-109484B59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88641"/>
            <a:ext cx="8280400" cy="583116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  <a:defRPr/>
            </a:pPr>
            <a:r>
              <a:rPr lang="pt-B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falsa base do estudo do Insper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pt-BR" dirty="0"/>
          </a:p>
          <a:p>
            <a:pPr>
              <a:buFont typeface="Wingdings" panose="05000000000000000000" pitchFamily="2" charset="2"/>
              <a:buNone/>
              <a:defRPr/>
            </a:pPr>
            <a:endParaRPr lang="pt-BR" dirty="0"/>
          </a:p>
        </p:txBody>
      </p:sp>
      <p:pic>
        <p:nvPicPr>
          <p:cNvPr id="14338" name="Picture 2" descr="http://player.slideplayer.com.br/33/10163603/data/images/img18.jpg">
            <a:extLst>
              <a:ext uri="{FF2B5EF4-FFF2-40B4-BE49-F238E27FC236}">
                <a16:creationId xmlns:a16="http://schemas.microsoft.com/office/drawing/2014/main" xmlns="" id="{6C987422-F656-48C1-B3C5-9B953D3C3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824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>
            <a:extLst>
              <a:ext uri="{FF2B5EF4-FFF2-40B4-BE49-F238E27FC236}">
                <a16:creationId xmlns:a16="http://schemas.microsoft.com/office/drawing/2014/main" xmlns="" id="{43B319DE-3242-493A-B285-F3D4D75147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2" y="116632"/>
            <a:ext cx="8856984" cy="6552728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Editorial de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01/03/2018</a:t>
            </a:r>
          </a:p>
          <a:p>
            <a:pPr eaLnBrk="1" hangingPunct="1">
              <a:buFontTx/>
              <a:buNone/>
              <a:defRPr/>
            </a:pPr>
            <a:endParaRPr lang="pt-B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endParaRPr lang="pt-BR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“Novo Código Comercial é monumento à burocracia”</a:t>
            </a:r>
            <a:endParaRPr lang="pt-BR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endParaRPr lang="pt-B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Sete anos de tramitação já deveriam ter vacinado o projeto contra o gigantismo, fator de burocratização, e outras impropriedades. É por isso que o Brasil continua mal colocado nos rankings da pesquisa mundial “</a:t>
            </a:r>
            <a:r>
              <a:rPr lang="pt-BR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Doing</a:t>
            </a:r>
            <a:r>
              <a:rPr lang="pt-BR" sz="2600" i="1" dirty="0">
                <a:latin typeface="Arial" panose="020B0604020202020204" pitchFamily="34" charset="0"/>
                <a:cs typeface="Arial" panose="020B0604020202020204" pitchFamily="34" charset="0"/>
              </a:rPr>
              <a:t> Business</a:t>
            </a: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”, do Banco Mundial, destinada a medir a qualidade do ambiente de negócios em 190 países.</a:t>
            </a:r>
          </a:p>
          <a:p>
            <a:pPr marL="0" indent="0">
              <a:buNone/>
            </a:pP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Na pesquisa de 2017, no quesito “facilidade para fazer negócios”, que também trata da burocracia, o Brasil continuou mal colocado: 125° lugar, abaixo de Irã, Uganda, Tajiquistão e até da Cisjordânia e da Faixa de Gaza.</a:t>
            </a:r>
          </a:p>
        </p:txBody>
      </p:sp>
      <p:pic>
        <p:nvPicPr>
          <p:cNvPr id="7170" name="Picture 2" descr="Resultado de imagem para jornal o globo">
            <a:extLst>
              <a:ext uri="{FF2B5EF4-FFF2-40B4-BE49-F238E27FC236}">
                <a16:creationId xmlns:a16="http://schemas.microsoft.com/office/drawing/2014/main" xmlns="" id="{745227FC-CC28-4CAF-B012-FE7C2A17B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7744" cy="1061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675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Conteúdo 2">
            <a:extLst>
              <a:ext uri="{FF2B5EF4-FFF2-40B4-BE49-F238E27FC236}">
                <a16:creationId xmlns:a16="http://schemas.microsoft.com/office/drawing/2014/main" xmlns="" id="{3CECBED1-48DC-42B4-A551-C52DD6CDB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16632"/>
            <a:ext cx="8713787" cy="6624735"/>
          </a:xfrm>
        </p:spPr>
        <p:txBody>
          <a:bodyPr/>
          <a:lstStyle/>
          <a:p>
            <a:pPr marL="0" algn="ctr">
              <a:buFont typeface="Wingdings" panose="05000000000000000000" pitchFamily="2" charset="2"/>
              <a:buNone/>
            </a:pPr>
            <a:r>
              <a:rPr lang="pt-BR" altLang="pt-BR" sz="28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graves problemas de incompatibilidade do direito de empresa no Código Civil de 2002 com a realidade de mercado</a:t>
            </a:r>
          </a:p>
          <a:p>
            <a:pPr marL="0" algn="ctr">
              <a:buFont typeface="Wingdings" panose="05000000000000000000" pitchFamily="2" charset="2"/>
              <a:buNone/>
            </a:pPr>
            <a:endParaRPr lang="pt-BR" alt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buNone/>
            </a:pPr>
            <a:r>
              <a:rPr lang="pt-BR" altLang="pt-BR" sz="2600" b="1" dirty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r>
              <a:rPr lang="pt-BR" altLang="pt-BR" sz="2600" dirty="0">
                <a:latin typeface="Arial" panose="020B0604020202020204" pitchFamily="34" charset="0"/>
                <a:cs typeface="Arial" panose="020B0604020202020204" pitchFamily="34" charset="0"/>
              </a:rPr>
              <a:t> Defasagem legislativa de um regime normativo com “data mental” de 80 anos (Código Civil da Itália de 1942).</a:t>
            </a:r>
          </a:p>
          <a:p>
            <a:pPr marL="357188" indent="-357188">
              <a:buNone/>
            </a:pPr>
            <a:r>
              <a:rPr lang="pt-BR" altLang="pt-BR" sz="2600" b="1" dirty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pt-BR" altLang="pt-BR" sz="2600" dirty="0">
                <a:latin typeface="Arial" panose="020B0604020202020204" pitchFamily="34" charset="0"/>
                <a:cs typeface="Arial" panose="020B0604020202020204" pitchFamily="34" charset="0"/>
              </a:rPr>
              <a:t> Absoluta desconexão do Código de 2002 com a construção histórica, usos, costumes e práticas mercantis do direito comercial brasileiro.</a:t>
            </a:r>
          </a:p>
          <a:p>
            <a:pPr marL="357188" indent="-357188">
              <a:buNone/>
            </a:pPr>
            <a:r>
              <a:rPr lang="pt-BR" altLang="pt-BR" sz="2600" b="1" dirty="0"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r>
              <a:rPr lang="pt-BR" altLang="pt-BR" sz="2600" dirty="0">
                <a:latin typeface="Arial" panose="020B0604020202020204" pitchFamily="34" charset="0"/>
                <a:cs typeface="Arial" panose="020B0604020202020204" pitchFamily="34" charset="0"/>
              </a:rPr>
              <a:t> Desmercantilização da empresa no Código Civil e permanência contraditória de um regime supletivo de direito comercial.</a:t>
            </a:r>
          </a:p>
          <a:p>
            <a:pPr marL="357188" indent="-357188">
              <a:buNone/>
            </a:pPr>
            <a:r>
              <a:rPr lang="pt-BR" altLang="pt-BR" sz="2600" b="1" dirty="0">
                <a:latin typeface="Arial" panose="020B0604020202020204" pitchFamily="34" charset="0"/>
                <a:cs typeface="Arial" panose="020B0604020202020204" pitchFamily="34" charset="0"/>
              </a:rPr>
              <a:t>4)</a:t>
            </a:r>
            <a:r>
              <a:rPr lang="pt-BR" altLang="pt-BR" sz="2600" dirty="0">
                <a:latin typeface="Arial" panose="020B0604020202020204" pitchFamily="34" charset="0"/>
                <a:cs typeface="Arial" panose="020B0604020202020204" pitchFamily="34" charset="0"/>
              </a:rPr>
              <a:t> Necessidade de fixação de regime próprio de direito empresarial, separado da generalidade do direito civil e do sistema protetivo do direito do consumidor.</a:t>
            </a:r>
            <a:endParaRPr lang="pt-BR" altLang="pt-BR" sz="2400" dirty="0"/>
          </a:p>
        </p:txBody>
      </p:sp>
    </p:spTree>
    <p:extLst>
      <p:ext uri="{BB962C8B-B14F-4D97-AF65-F5344CB8AC3E}">
        <p14:creationId xmlns:p14="http://schemas.microsoft.com/office/powerpoint/2010/main" val="579719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Conteúdo 2">
            <a:extLst>
              <a:ext uri="{FF2B5EF4-FFF2-40B4-BE49-F238E27FC236}">
                <a16:creationId xmlns:a16="http://schemas.microsoft.com/office/drawing/2014/main" xmlns="" id="{36AB16CF-4A33-4308-9E8B-8F32EEA35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32"/>
            <a:ext cx="8856983" cy="6624735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  <a:defRPr/>
            </a:pPr>
            <a:r>
              <a:rPr lang="pt-BR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Necessidades de aperfeiçoamento do Projeto de Código Comercial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pt-BR" sz="1000" dirty="0">
              <a:latin typeface="Arial" charset="0"/>
              <a:cs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pt-BR" sz="2600" dirty="0">
                <a:latin typeface="Arial" charset="0"/>
                <a:cs typeface="Arial" charset="0"/>
              </a:rPr>
              <a:t>Retorno à experiência empresarial brasileira, aos nossos usos e costumes mercantis.</a:t>
            </a:r>
          </a:p>
          <a:p>
            <a:pPr>
              <a:buFont typeface="Arial" charset="0"/>
              <a:buChar char="•"/>
              <a:defRPr/>
            </a:pPr>
            <a:r>
              <a:rPr lang="pt-BR" sz="2600" dirty="0">
                <a:latin typeface="Arial" charset="0"/>
                <a:cs typeface="Arial" charset="0"/>
              </a:rPr>
              <a:t>Manutenção, apenas, dos princípios sedimentados na prática mercantil e na realidade do mercado.</a:t>
            </a:r>
          </a:p>
          <a:p>
            <a:pPr>
              <a:buFont typeface="Arial" charset="0"/>
              <a:buChar char="•"/>
              <a:defRPr/>
            </a:pPr>
            <a:r>
              <a:rPr lang="pt-BR" sz="2600" dirty="0">
                <a:latin typeface="Arial" charset="0"/>
                <a:cs typeface="Arial" charset="0"/>
              </a:rPr>
              <a:t>Simplificação da linguagem e determinação mais clara dos conceitos, inclusive de empresário.</a:t>
            </a:r>
          </a:p>
          <a:p>
            <a:pPr>
              <a:buFont typeface="Arial" charset="0"/>
              <a:buChar char="•"/>
              <a:defRPr/>
            </a:pPr>
            <a:r>
              <a:rPr lang="pt-BR" sz="2600" dirty="0">
                <a:latin typeface="Arial" charset="0"/>
                <a:cs typeface="Arial" charset="0"/>
              </a:rPr>
              <a:t>Preenchimento das lacunas normativas: Contratos </a:t>
            </a:r>
            <a:r>
              <a:rPr lang="pt-BR" sz="2600">
                <a:latin typeface="Arial" charset="0"/>
                <a:cs typeface="Arial" charset="0"/>
              </a:rPr>
              <a:t>especiais; Direito </a:t>
            </a:r>
            <a:r>
              <a:rPr lang="pt-BR" sz="2600" dirty="0">
                <a:latin typeface="Arial" charset="0"/>
                <a:cs typeface="Arial" charset="0"/>
              </a:rPr>
              <a:t>Comercial Marítimo</a:t>
            </a:r>
            <a:r>
              <a:rPr lang="pt-BR" sz="2600">
                <a:latin typeface="Arial" charset="0"/>
                <a:cs typeface="Arial" charset="0"/>
              </a:rPr>
              <a:t>; Agronegócio. </a:t>
            </a:r>
            <a:endParaRPr lang="pt-BR" sz="2600" dirty="0">
              <a:latin typeface="Arial" charset="0"/>
              <a:cs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pt-BR" sz="2600" dirty="0">
                <a:latin typeface="Arial" charset="0"/>
                <a:cs typeface="Arial" charset="0"/>
              </a:rPr>
              <a:t>Eliminação dos conflitos entre normas societárias no Código e na Lei das S.A.</a:t>
            </a:r>
          </a:p>
          <a:p>
            <a:pPr>
              <a:buFont typeface="Arial" charset="0"/>
              <a:buChar char="•"/>
              <a:defRPr/>
            </a:pPr>
            <a:r>
              <a:rPr lang="pt-BR" sz="2600" dirty="0">
                <a:latin typeface="Arial" charset="0"/>
                <a:cs typeface="Arial" charset="0"/>
              </a:rPr>
              <a:t>Restauração do conceito de sociedade comercial.</a:t>
            </a:r>
          </a:p>
          <a:p>
            <a:pPr>
              <a:buFont typeface="Arial" charset="0"/>
              <a:buChar char="•"/>
              <a:defRPr/>
            </a:pPr>
            <a:r>
              <a:rPr lang="pt-BR" sz="2600" dirty="0">
                <a:latin typeface="Arial" charset="0"/>
                <a:cs typeface="Arial" charset="0"/>
              </a:rPr>
              <a:t>Definição da empresa como agente econômico.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xmlns="" id="{B29F27F8-2335-44ED-9798-24AB1AD954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260648"/>
            <a:ext cx="8642350" cy="4824536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pt-BR" altLang="pt-BR" sz="2800" b="1" dirty="0">
              <a:latin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pt-BR" altLang="pt-BR" sz="6000" b="1">
                <a:solidFill>
                  <a:srgbClr val="FF0000"/>
                </a:solidFill>
                <a:latin typeface="Arial" panose="020B0604020202020204" pitchFamily="34" charset="0"/>
              </a:rPr>
              <a:t>Obrigado</a:t>
            </a:r>
            <a:endParaRPr lang="pt-BR" altLang="pt-BR" sz="6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pt-BR" altLang="pt-BR" sz="2800" dirty="0">
              <a:latin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pt-BR" altLang="pt-BR" sz="2800" b="1" dirty="0">
                <a:latin typeface="Arial" panose="020B0604020202020204" pitchFamily="34" charset="0"/>
              </a:rPr>
              <a:t>Críticas, dúvidas e sugestões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pt-BR" altLang="pt-BR" sz="2800" dirty="0">
              <a:latin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pt-BR" altLang="pt-BR" sz="2800" b="1" dirty="0">
                <a:solidFill>
                  <a:srgbClr val="0033CC"/>
                </a:solidFill>
                <a:latin typeface="Arial" panose="020B0604020202020204" pitchFamily="34" charset="0"/>
              </a:rPr>
              <a:t>ivanildo.figueiredo@gmail.com</a:t>
            </a:r>
          </a:p>
          <a:p>
            <a:pPr algn="ctr" eaLnBrk="1" hangingPunct="1">
              <a:buNone/>
            </a:pPr>
            <a:r>
              <a:rPr lang="pt-BR" altLang="pt-BR" sz="2800" b="1" dirty="0">
                <a:solidFill>
                  <a:srgbClr val="0033CC"/>
                </a:solidFill>
                <a:latin typeface="Arial" panose="020B0604020202020204" pitchFamily="34" charset="0"/>
              </a:rPr>
              <a:t>ivanildo.figueiredo@ufpe.br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pt-BR" altLang="pt-BR" sz="2800" b="1" dirty="0">
                <a:solidFill>
                  <a:srgbClr val="0033CC"/>
                </a:solidFill>
                <a:latin typeface="Arial" panose="020B0604020202020204" pitchFamily="34" charset="0"/>
              </a:rPr>
              <a:t>99908.9318 – 99967.2230</a:t>
            </a:r>
            <a:endParaRPr lang="pt-BR" altLang="pt-BR" sz="2800" dirty="0">
              <a:latin typeface="Arial" panose="020B060402020202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BE5DE003-90B7-47E0-914E-E4BFF10DC1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5373216"/>
            <a:ext cx="2915816" cy="1412776"/>
          </a:xfrm>
          <a:prstGeom prst="rect">
            <a:avLst/>
          </a:prstGeom>
        </p:spPr>
      </p:pic>
      <p:pic>
        <p:nvPicPr>
          <p:cNvPr id="4" name="Picture 9" descr="Resultado de imagem para serur advogados">
            <a:extLst>
              <a:ext uri="{FF2B5EF4-FFF2-40B4-BE49-F238E27FC236}">
                <a16:creationId xmlns:a16="http://schemas.microsoft.com/office/drawing/2014/main" xmlns="" id="{01EE7D6A-45BF-488E-9244-0F6B0B9FDB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397" y="5373215"/>
            <a:ext cx="2713991" cy="1412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>
            <a:extLst>
              <a:ext uri="{FF2B5EF4-FFF2-40B4-BE49-F238E27FC236}">
                <a16:creationId xmlns:a16="http://schemas.microsoft.com/office/drawing/2014/main" xmlns="" id="{12A5D7FC-74AB-432D-99F2-26FE43B8B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88640"/>
            <a:ext cx="5688755" cy="645504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altLang="pt-BR" sz="3200" b="1" i="1" dirty="0">
                <a:solidFill>
                  <a:srgbClr val="0033CC"/>
                </a:solidFill>
                <a:latin typeface="Arial" panose="020B0604020202020204" pitchFamily="34" charset="0"/>
              </a:rPr>
              <a:t>As críticas ao  Projeto do Novo Código Comercial e a intervenção midiática</a:t>
            </a:r>
            <a:endParaRPr lang="pt-BR" altLang="pt-BR" sz="3200" b="1" dirty="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mar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pt-BR" sz="12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latin typeface="Arial" charset="0"/>
              </a:rPr>
              <a:t>Oposição dos advogados empresariais de São Paulo.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pt-BR" sz="12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latin typeface="Arial" charset="0"/>
              </a:rPr>
              <a:t>Críticas dos professores de Direito Comercial da USP.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pt-BR" sz="12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latin typeface="Arial" charset="0"/>
              </a:rPr>
              <a:t>Contrariedade manifestada pela CNI, FIESP e FIRJAN.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pt-BR" sz="12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latin typeface="Arial" charset="0"/>
              </a:rPr>
              <a:t>Reportagens negativas da Rede Globo e editoriais críticos na imprensa.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8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800" dirty="0">
              <a:latin typeface="Arial" charset="0"/>
            </a:endParaRPr>
          </a:p>
        </p:txBody>
      </p:sp>
      <p:sp>
        <p:nvSpPr>
          <p:cNvPr id="4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xmlns="" id="{D493BB88-5972-40DA-81F9-97A2EB2FB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8144" y="5776928"/>
            <a:ext cx="3168351" cy="901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en-US" sz="1400" kern="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© 2018   Prof. </a:t>
            </a:r>
            <a:r>
              <a:rPr lang="pt-BR" sz="1400" b="1" i="1" kern="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Ivanildo Figueiredo</a:t>
            </a:r>
          </a:p>
          <a:p>
            <a:pPr algn="r">
              <a:defRPr/>
            </a:pPr>
            <a:r>
              <a:rPr lang="en-US" sz="14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Doutor</a:t>
            </a:r>
            <a:r>
              <a:rPr lang="en-US" sz="14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e Mestre </a:t>
            </a:r>
            <a:r>
              <a:rPr lang="en-US" sz="14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14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Direito</a:t>
            </a:r>
            <a:r>
              <a:rPr lang="en-US" sz="14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(UFPE)</a:t>
            </a:r>
          </a:p>
          <a:p>
            <a:pPr algn="r">
              <a:defRPr/>
            </a:pPr>
            <a:r>
              <a:rPr lang="en-US" sz="14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Professor da </a:t>
            </a:r>
            <a:r>
              <a:rPr lang="en-US" sz="14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Faculdade</a:t>
            </a:r>
            <a:r>
              <a:rPr lang="en-US" sz="14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14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Direito</a:t>
            </a:r>
            <a:r>
              <a:rPr lang="en-US" sz="14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do Recife – UFPE</a:t>
            </a:r>
            <a:endParaRPr lang="pt-BR" sz="1600" b="1" i="1" kern="0" dirty="0">
              <a:solidFill>
                <a:srgbClr val="0033CC"/>
              </a:solidFill>
              <a:latin typeface="Arial" charset="0"/>
            </a:endParaRPr>
          </a:p>
        </p:txBody>
      </p:sp>
      <p:pic>
        <p:nvPicPr>
          <p:cNvPr id="2050" name="Picture 2" descr="Resultado de imagem para irineu evangelista de souza">
            <a:extLst>
              <a:ext uri="{FF2B5EF4-FFF2-40B4-BE49-F238E27FC236}">
                <a16:creationId xmlns:a16="http://schemas.microsoft.com/office/drawing/2014/main" xmlns="" id="{11B79CDD-0AE0-4E5A-895B-D08E97862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6300" y="107086"/>
            <a:ext cx="2820195" cy="3790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xmlns="" id="{7E8AF3DF-A3BD-4BAA-845C-40FE9A016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8145" y="4077072"/>
            <a:ext cx="3275856" cy="152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pt-BR" b="1" kern="0" dirty="0">
                <a:latin typeface="Arial" charset="0"/>
              </a:rPr>
              <a:t>Irineu Evangelista de Souza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pt-BR" b="1" kern="0" dirty="0">
                <a:latin typeface="Arial" charset="0"/>
              </a:rPr>
              <a:t>Visconde de Mauá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pt-BR" kern="0" dirty="0">
                <a:latin typeface="Arial" charset="0"/>
              </a:rPr>
              <a:t>Membro da Comissão de Elaboração do Código Comercial de 1850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Conteúdo 2">
            <a:extLst>
              <a:ext uri="{FF2B5EF4-FFF2-40B4-BE49-F238E27FC236}">
                <a16:creationId xmlns:a16="http://schemas.microsoft.com/office/drawing/2014/main" xmlns="" id="{E6C8F37F-DA97-4AC3-8BA1-1EFB4FC3A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417" y="44624"/>
            <a:ext cx="6081767" cy="6696744"/>
          </a:xfrm>
        </p:spPr>
        <p:txBody>
          <a:bodyPr/>
          <a:lstStyle/>
          <a:p>
            <a:pPr marL="0"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sz="2800" b="1" dirty="0">
                <a:latin typeface="Arial" pitchFamily="34" charset="0"/>
                <a:cs typeface="Arial" pitchFamily="34" charset="0"/>
              </a:rPr>
              <a:t>“O problema do projeto de Código Comercial é estrutural”</a:t>
            </a:r>
          </a:p>
          <a:p>
            <a:pPr marL="0" eaLnBrk="1" hangingPunct="1">
              <a:spcBef>
                <a:spcPct val="0"/>
              </a:spcBef>
              <a:buFontTx/>
              <a:buNone/>
              <a:defRPr/>
            </a:pPr>
            <a:endParaRPr lang="pt-BR" sz="1000" dirty="0">
              <a:latin typeface="Arial" pitchFamily="34" charset="0"/>
              <a:cs typeface="Arial" pitchFamily="34" charset="0"/>
            </a:endParaRPr>
          </a:p>
          <a:p>
            <a:pPr marL="0" eaLnBrk="1" hangingPunct="1">
              <a:spcBef>
                <a:spcPct val="0"/>
              </a:spcBef>
              <a:buFontTx/>
              <a:buNone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Não é momento para um novo Código. Existem leis novas que não devem ser modificadas porque ainda não se consolidaram: Código Civil de 2002; CPC de 2015; Lei de arbitragem (Lei 9.307/96).</a:t>
            </a:r>
          </a:p>
          <a:p>
            <a:pPr marL="0" eaLnBrk="1" hangingPunct="1">
              <a:spcBef>
                <a:spcPct val="0"/>
              </a:spcBef>
              <a:buFontTx/>
              <a:buNone/>
              <a:defRPr/>
            </a:pPr>
            <a:endParaRPr lang="pt-BR" sz="1200" dirty="0">
              <a:latin typeface="Arial" pitchFamily="34" charset="0"/>
              <a:cs typeface="Arial" pitchFamily="34" charset="0"/>
            </a:endParaRPr>
          </a:p>
          <a:p>
            <a:pPr marL="0" eaLnBrk="1" hangingPunct="1">
              <a:spcBef>
                <a:spcPct val="0"/>
              </a:spcBef>
              <a:buFontTx/>
              <a:buNone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O momento econômico atual exige segurança e previsibilidade. O novo Código aumentará os custos e os riscos das empresas, provocando um quadro de insegurança jurídica.</a:t>
            </a:r>
          </a:p>
          <a:p>
            <a:pPr marL="0" eaLnBrk="1" hangingPunct="1">
              <a:spcBef>
                <a:spcPct val="0"/>
              </a:spcBef>
              <a:buNone/>
              <a:defRPr/>
            </a:pPr>
            <a:endParaRPr lang="pt-BR" sz="1200" dirty="0">
              <a:latin typeface="Arial" pitchFamily="34" charset="0"/>
              <a:cs typeface="Arial" pitchFamily="34" charset="0"/>
            </a:endParaRPr>
          </a:p>
          <a:p>
            <a:pPr marL="0" eaLnBrk="1" hangingPunct="1">
              <a:spcBef>
                <a:spcPct val="0"/>
              </a:spcBef>
              <a:buNone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O texto é contraditório: ao mesmo tempo intervencionista e liberal.</a:t>
            </a:r>
          </a:p>
          <a:p>
            <a:pPr marL="0" eaLnBrk="1" hangingPunct="1">
              <a:spcBef>
                <a:spcPct val="0"/>
              </a:spcBef>
              <a:buNone/>
              <a:defRPr/>
            </a:pPr>
            <a:endParaRPr lang="pt-BR" sz="1000" dirty="0">
              <a:latin typeface="Arial" pitchFamily="34" charset="0"/>
              <a:cs typeface="Arial" pitchFamily="34" charset="0"/>
            </a:endParaRPr>
          </a:p>
          <a:p>
            <a:pPr marL="0" eaLnBrk="1" hangingPunct="1">
              <a:spcBef>
                <a:spcPct val="0"/>
              </a:spcBef>
              <a:buNone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A solução para o momento deve ser a justiça especializada.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Resultado de imagem para paula forgioni">
            <a:extLst>
              <a:ext uri="{FF2B5EF4-FFF2-40B4-BE49-F238E27FC236}">
                <a16:creationId xmlns:a16="http://schemas.microsoft.com/office/drawing/2014/main" xmlns="" id="{A4909F1B-F4B4-4AA0-8FD2-01CABCB03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689" y="188640"/>
            <a:ext cx="2864894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xmlns="" id="{350987A3-E15F-43A6-9517-A6F3F9BAD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2689" y="4653136"/>
            <a:ext cx="2864894" cy="1080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pt-BR" sz="2400" b="1" kern="0" dirty="0">
                <a:latin typeface="Arial" pitchFamily="34" charset="0"/>
                <a:cs typeface="Arial" pitchFamily="34" charset="0"/>
              </a:rPr>
              <a:t>Profa. Paula Forgioni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pt-BR" b="1" kern="0" dirty="0">
                <a:latin typeface="Arial" pitchFamily="34" charset="0"/>
                <a:cs typeface="Arial" pitchFamily="34" charset="0"/>
              </a:rPr>
              <a:t>USP</a:t>
            </a:r>
            <a:endParaRPr lang="pt-BR" b="1" kern="0" dirty="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F882CD9-1C71-4108-A6BE-BCD3DC3D6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1840" y="116632"/>
            <a:ext cx="5870392" cy="6336704"/>
          </a:xfrm>
        </p:spPr>
        <p:txBody>
          <a:bodyPr/>
          <a:lstStyle/>
          <a:p>
            <a:pPr marL="0" indent="0" algn="ctr">
              <a:buNone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“O projeto de Código Comercial: um arremedo de projeto de lei”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ideia de código, em primeiro lugar, é algo deslocado no tempo. Só se justificaria para exprimir um conjunto de regras jurídicas gerais, o que o projeto em questão não faz. É inviável a ideia de um código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oni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-abrangente.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Pretende ser um código “principiológico". Leiam-se os princípios dispostos nos seus artigos 4º, 5º, 6º e 7º: estão todos na Constituição Federal  (que já é também exuberantemente prolixa), não havendo necessidade de repeti-los em uma lei.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Resultado de imagem para erasmo valladÃ£o">
            <a:extLst>
              <a:ext uri="{FF2B5EF4-FFF2-40B4-BE49-F238E27FC236}">
                <a16:creationId xmlns:a16="http://schemas.microsoft.com/office/drawing/2014/main" xmlns="" id="{8B27EB90-1129-47C2-A6DC-BD40A104C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92" y="260648"/>
            <a:ext cx="2970476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xmlns="" id="{C31F24ED-08B7-419B-A3C9-7BC70A1C5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88" y="4725144"/>
            <a:ext cx="2664296" cy="1080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pt-BR" sz="2400" b="1" kern="0" dirty="0">
                <a:latin typeface="Arial" pitchFamily="34" charset="0"/>
                <a:cs typeface="Arial" pitchFamily="34" charset="0"/>
              </a:rPr>
              <a:t>Prof. Erasmo Valladão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pt-BR" b="1" kern="0" dirty="0">
                <a:latin typeface="Arial" pitchFamily="34" charset="0"/>
                <a:cs typeface="Arial" pitchFamily="34" charset="0"/>
              </a:rPr>
              <a:t>USP</a:t>
            </a:r>
            <a:endParaRPr lang="pt-BR" b="1" kern="0" dirty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Conteúdo 2">
            <a:extLst>
              <a:ext uri="{FF2B5EF4-FFF2-40B4-BE49-F238E27FC236}">
                <a16:creationId xmlns:a16="http://schemas.microsoft.com/office/drawing/2014/main" xmlns="" id="{E6C8F37F-DA97-4AC3-8BA1-1EFB4FC3A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16632"/>
            <a:ext cx="5798488" cy="6553324"/>
          </a:xfrm>
        </p:spPr>
        <p:txBody>
          <a:bodyPr/>
          <a:lstStyle/>
          <a:p>
            <a:pPr marL="0"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sz="2600" b="1" dirty="0">
                <a:latin typeface="Arial" panose="020B0604020202020204" pitchFamily="34" charset="0"/>
                <a:cs typeface="Arial" pitchFamily="34" charset="0"/>
              </a:rPr>
              <a:t>“Projeto de Código Comercial: O que resultará desta canhestra prática “corta e cola”?”</a:t>
            </a:r>
          </a:p>
          <a:p>
            <a:pPr marL="0" eaLnBrk="1" hangingPunct="1">
              <a:spcBef>
                <a:spcPct val="0"/>
              </a:spcBef>
              <a:buFontTx/>
              <a:buNone/>
              <a:defRPr/>
            </a:pPr>
            <a:endParaRPr lang="pt-BR" sz="1200" dirty="0">
              <a:latin typeface="Arial" pitchFamily="34" charset="0"/>
              <a:cs typeface="Arial" pitchFamily="34" charset="0"/>
            </a:endParaRPr>
          </a:p>
          <a:p>
            <a:pPr marL="0" eaLnBrk="1" hangingPunct="1">
              <a:spcBef>
                <a:spcPct val="0"/>
              </a:spcBef>
              <a:buFontTx/>
              <a:buNone/>
              <a:defRPr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projeto de Código Comercial comete um atentado sem precedentes contra a Lei das S.A.</a:t>
            </a:r>
          </a:p>
          <a:p>
            <a:pPr marL="0" eaLnBrk="1" hangingPunct="1">
              <a:spcBef>
                <a:spcPct val="0"/>
              </a:spcBef>
              <a:buFontTx/>
              <a:buNone/>
              <a:defRPr/>
            </a:pP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eaLnBrk="1" hangingPunct="1">
              <a:spcBef>
                <a:spcPct val="0"/>
              </a:spcBef>
              <a:buFontTx/>
              <a:buNone/>
              <a:defRPr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que prevalecerá? O “Código”, lei geral e posterior, ou as regras que o legislador codificante esqueceu de transpor da Lei das S.A., lei especial? Quantos anos levaremos para uniformizarmos o entendimento dos tribunais a respeito? No afã de tudo transferir para o Código, há omissões e falhas graves que demandarão enorme esforço dos tribunais e da doutrina para consertar.</a:t>
            </a:r>
          </a:p>
        </p:txBody>
      </p:sp>
      <p:sp>
        <p:nvSpPr>
          <p:cNvPr id="4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xmlns="" id="{350987A3-E15F-43A6-9517-A6F3F9BAD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3600" y="4653136"/>
            <a:ext cx="2664296" cy="1080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pt-BR" sz="2400" b="1" kern="0" dirty="0">
                <a:latin typeface="Arial" pitchFamily="34" charset="0"/>
                <a:cs typeface="Arial" pitchFamily="34" charset="0"/>
              </a:rPr>
              <a:t>Nelson </a:t>
            </a:r>
            <a:r>
              <a:rPr lang="pt-BR" sz="2400" b="1" kern="0" dirty="0" err="1">
                <a:latin typeface="Arial" pitchFamily="34" charset="0"/>
                <a:cs typeface="Arial" pitchFamily="34" charset="0"/>
              </a:rPr>
              <a:t>Eizirik</a:t>
            </a:r>
            <a:endParaRPr lang="pt-BR" sz="2400" b="1" kern="0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pt-BR" b="1" kern="0" dirty="0">
                <a:latin typeface="Arial" pitchFamily="34" charset="0"/>
                <a:cs typeface="Arial" pitchFamily="34" charset="0"/>
              </a:rPr>
              <a:t>FGV-Rio</a:t>
            </a:r>
            <a:endParaRPr lang="pt-BR" b="1" kern="0" dirty="0">
              <a:latin typeface="Arial" charset="0"/>
            </a:endParaRPr>
          </a:p>
        </p:txBody>
      </p:sp>
      <p:pic>
        <p:nvPicPr>
          <p:cNvPr id="5122" name="Picture 2" descr="Resultado de imagem para nelson eizirik">
            <a:extLst>
              <a:ext uri="{FF2B5EF4-FFF2-40B4-BE49-F238E27FC236}">
                <a16:creationId xmlns:a16="http://schemas.microsoft.com/office/drawing/2014/main" xmlns="" id="{E8A5A6FA-C54C-472F-86AE-9C650AADE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2841" y="1772816"/>
            <a:ext cx="3231159" cy="265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791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>
            <a:extLst>
              <a:ext uri="{FF2B5EF4-FFF2-40B4-BE49-F238E27FC236}">
                <a16:creationId xmlns:a16="http://schemas.microsoft.com/office/drawing/2014/main" xmlns="" id="{43B319DE-3242-493A-B285-F3D4D75147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2" y="116632"/>
            <a:ext cx="8784976" cy="648072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        Editoriais do Jornal O Globo</a:t>
            </a:r>
          </a:p>
          <a:p>
            <a:pPr algn="ctr" eaLnBrk="1" hangingPunct="1">
              <a:buFontTx/>
              <a:buNone/>
              <a:defRPr/>
            </a:pPr>
            <a:endParaRPr lang="pt-BR" sz="1200" i="1" dirty="0"/>
          </a:p>
          <a:p>
            <a:pPr algn="ctr" eaLnBrk="1" hangingPunct="1">
              <a:buFontTx/>
              <a:buNone/>
              <a:defRPr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15/10/2017</a:t>
            </a:r>
          </a:p>
          <a:p>
            <a:pPr eaLnBrk="1" hangingPunct="1">
              <a:buFontTx/>
              <a:buNone/>
              <a:defRPr/>
            </a:pPr>
            <a:endParaRPr lang="pt-B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Os riscos no projeto do novo Código Comercial</a:t>
            </a:r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eaLnBrk="1" hangingPunct="1">
              <a:buFontTx/>
              <a:buNone/>
              <a:defRPr/>
            </a:pPr>
            <a:endParaRPr lang="pt-B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O Brasil, como é sabido, apresenta um dos mais conturbados ambientes para negócios. Nos últimos 29 anos, por exemplo, a vida das pessoas e das empresas foi pautada pela média de 798 novas normas legais a cada dia útil, contabiliza o </a:t>
            </a:r>
            <a:r>
              <a:rPr lang="pt-BR" sz="2600" b="1" dirty="0">
                <a:latin typeface="Arial" panose="020B0604020202020204" pitchFamily="34" charset="0"/>
                <a:cs typeface="Arial" panose="020B0604020202020204" pitchFamily="34" charset="0"/>
              </a:rPr>
              <a:t>Instituto Brasileiro de Planejamento e Tributação</a:t>
            </a: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. Desde a Constituição de 1988, segundo o IBPT, editaram-se quase 5,7 milhões de regras sobre as atividades negociais. Na área tributária, exclusivamente, foram 377.566 medidas nesse período, pouco mais de uma nova a cada hora nos dias úteis.</a:t>
            </a:r>
            <a:endParaRPr lang="pt-BR" dirty="0">
              <a:latin typeface="Arial" charset="0"/>
              <a:cs typeface="Arial" charset="0"/>
            </a:endParaRPr>
          </a:p>
        </p:txBody>
      </p:sp>
      <p:pic>
        <p:nvPicPr>
          <p:cNvPr id="7170" name="Picture 2" descr="Resultado de imagem para jornal o globo">
            <a:extLst>
              <a:ext uri="{FF2B5EF4-FFF2-40B4-BE49-F238E27FC236}">
                <a16:creationId xmlns:a16="http://schemas.microsoft.com/office/drawing/2014/main" xmlns="" id="{745227FC-CC28-4CAF-B012-FE7C2A17B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702" y="0"/>
            <a:ext cx="2403298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171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Conteúdo 2">
            <a:extLst>
              <a:ext uri="{FF2B5EF4-FFF2-40B4-BE49-F238E27FC236}">
                <a16:creationId xmlns:a16="http://schemas.microsoft.com/office/drawing/2014/main" xmlns="" id="{ACCB5A4C-93E2-435A-87AA-F0BC54E34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741368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pt-BR" altLang="pt-BR" sz="28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principais leis de regulação da atividade das empresas no Brasil</a:t>
            </a:r>
          </a:p>
          <a:p>
            <a:pPr marL="0" indent="0" algn="ctr">
              <a:buFont typeface="Wingdings" panose="05000000000000000000" pitchFamily="2" charset="2"/>
              <a:buNone/>
            </a:pPr>
            <a:endParaRPr lang="pt-BR" altLang="pt-BR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</a:pPr>
            <a:endParaRPr lang="pt-BR" altLang="pt-BR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E4091525-309E-43AE-9BBD-C7A8AFE81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074779"/>
              </p:ext>
            </p:extLst>
          </p:nvPr>
        </p:nvGraphicFramePr>
        <p:xfrm>
          <a:off x="107504" y="1192566"/>
          <a:ext cx="8784976" cy="56250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00815">
                  <a:extLst>
                    <a:ext uri="{9D8B030D-6E8A-4147-A177-3AD203B41FA5}">
                      <a16:colId xmlns:a16="http://schemas.microsoft.com/office/drawing/2014/main" xmlns="" val="2011458949"/>
                    </a:ext>
                  </a:extLst>
                </a:gridCol>
                <a:gridCol w="1324503">
                  <a:extLst>
                    <a:ext uri="{9D8B030D-6E8A-4147-A177-3AD203B41FA5}">
                      <a16:colId xmlns:a16="http://schemas.microsoft.com/office/drawing/2014/main" xmlns="" val="2824101828"/>
                    </a:ext>
                  </a:extLst>
                </a:gridCol>
                <a:gridCol w="1459658">
                  <a:extLst>
                    <a:ext uri="{9D8B030D-6E8A-4147-A177-3AD203B41FA5}">
                      <a16:colId xmlns:a16="http://schemas.microsoft.com/office/drawing/2014/main" xmlns="" val="3964408402"/>
                    </a:ext>
                  </a:extLst>
                </a:gridCol>
              </a:tblGrid>
              <a:tr h="2922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Capitulos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4113981"/>
                  </a:ext>
                </a:extLst>
              </a:tr>
              <a:tr h="299697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6404/76 - Sociedades anônimas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57402267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11.101/2005 - Recuperação e Falência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8335114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6385/76 - Mercado de Capitais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2248553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4595/64 - Reforma bancária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91771057"/>
                  </a:ext>
                </a:extLst>
              </a:tr>
              <a:tr h="2996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4728/65 - Mercado de Capitais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3700083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Código Comercial 1850 - Direito da Navegação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11024544"/>
                  </a:ext>
                </a:extLst>
              </a:tr>
              <a:tr h="2996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8.934/94 - Registro de Empresas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56311165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5474/68 - Duplicatas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09194988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7357/85 - Cheque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94485151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Decreto 1102/1903 - Armazéns gerais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9478755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10.402/2002 - Código Civil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51646202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Decreto 2044/1908 - Cambiais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30216234"/>
                  </a:ext>
                </a:extLst>
              </a:tr>
              <a:tr h="29685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6729/1979 - Concessão comercial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60347368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4886/1965 - Representação comercial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8884031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complementar 123/2006 - Microempresa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37308861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Decreto-Lei 227/1967 - Código de Mineração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83145932"/>
                  </a:ext>
                </a:extLst>
              </a:tr>
              <a:tr h="2951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5764/1971 - Sociedades cooperativas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26757679"/>
                  </a:ext>
                </a:extLst>
              </a:tr>
              <a:tr h="29969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32870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456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Conteúdo 2">
            <a:extLst>
              <a:ext uri="{FF2B5EF4-FFF2-40B4-BE49-F238E27FC236}">
                <a16:creationId xmlns:a16="http://schemas.microsoft.com/office/drawing/2014/main" xmlns="" id="{ACCB5A4C-93E2-435A-87AA-F0BC54E34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88640"/>
            <a:ext cx="8568630" cy="6193111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pt-BR" altLang="pt-B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legislação de regulação da atividade comercial nos Estados Unidos da América</a:t>
            </a: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pt-BR" altLang="pt-BR" sz="28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 Federal </a:t>
            </a:r>
            <a:r>
              <a:rPr lang="pt-BR" altLang="pt-BR" sz="28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</a:t>
            </a:r>
            <a:endParaRPr lang="pt-BR" altLang="pt-BR" sz="28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67905CD5-465D-4315-A269-FC9BB104CE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828599"/>
              </p:ext>
            </p:extLst>
          </p:nvPr>
        </p:nvGraphicFramePr>
        <p:xfrm>
          <a:off x="251520" y="1772816"/>
          <a:ext cx="8568631" cy="43114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8491">
                  <a:extLst>
                    <a:ext uri="{9D8B030D-6E8A-4147-A177-3AD203B41FA5}">
                      <a16:colId xmlns:a16="http://schemas.microsoft.com/office/drawing/2014/main" xmlns="" val="3854309683"/>
                    </a:ext>
                  </a:extLst>
                </a:gridCol>
                <a:gridCol w="4314157">
                  <a:extLst>
                    <a:ext uri="{9D8B030D-6E8A-4147-A177-3AD203B41FA5}">
                      <a16:colId xmlns:a16="http://schemas.microsoft.com/office/drawing/2014/main" xmlns="" val="2980612524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1063348241"/>
                    </a:ext>
                  </a:extLst>
                </a:gridCol>
                <a:gridCol w="1439839">
                  <a:extLst>
                    <a:ext uri="{9D8B030D-6E8A-4147-A177-3AD203B41FA5}">
                      <a16:colId xmlns:a16="http://schemas.microsoft.com/office/drawing/2014/main" xmlns="" val="41751227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Subject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Chapters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0065271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Agriculture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Agrobusiness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9097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9187939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Bankruptcy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429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9462471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11-A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Bankruptcy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Procedure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9272133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Banks </a:t>
                      </a:r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Banking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2834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63674971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Commerce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Trade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2700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08495204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Mineral </a:t>
                      </a:r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Lands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Mining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76027616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Money </a:t>
                      </a:r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Finance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4540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8853588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Railroads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3208445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Shipping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10752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5133545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Telecommunication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831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48390937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Transportation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14805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27971955"/>
                  </a:ext>
                </a:extLst>
              </a:tr>
              <a:tr h="3232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47.825 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45029386"/>
                  </a:ext>
                </a:extLst>
              </a:tr>
            </a:tbl>
          </a:graphicData>
        </a:graphic>
      </p:graphicFrame>
      <p:pic>
        <p:nvPicPr>
          <p:cNvPr id="13314" name="Picture 2" descr="Resultado de imagem para bandeira dos estados unidos">
            <a:extLst>
              <a:ext uri="{FF2B5EF4-FFF2-40B4-BE49-F238E27FC236}">
                <a16:creationId xmlns:a16="http://schemas.microsoft.com/office/drawing/2014/main" xmlns="" id="{D3F10F71-854E-4C2D-B41A-A1C0EF4F2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739" y="773776"/>
            <a:ext cx="1244411" cy="826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A92F9094-774B-4EC4-802D-DFCF9AB8D525}"/>
              </a:ext>
            </a:extLst>
          </p:cNvPr>
          <p:cNvSpPr/>
          <p:nvPr/>
        </p:nvSpPr>
        <p:spPr>
          <a:xfrm>
            <a:off x="2993715" y="6245465"/>
            <a:ext cx="36215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0033CC"/>
                </a:solidFill>
              </a:rPr>
              <a:t>http://uscode.house.gov/</a:t>
            </a:r>
          </a:p>
        </p:txBody>
      </p:sp>
    </p:spTree>
    <p:extLst>
      <p:ext uri="{BB962C8B-B14F-4D97-AF65-F5344CB8AC3E}">
        <p14:creationId xmlns:p14="http://schemas.microsoft.com/office/powerpoint/2010/main" val="791814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>
            <a:extLst>
              <a:ext uri="{FF2B5EF4-FFF2-40B4-BE49-F238E27FC236}">
                <a16:creationId xmlns:a16="http://schemas.microsoft.com/office/drawing/2014/main" xmlns="" id="{43B319DE-3242-493A-B285-F3D4D75147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Editorial de 0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1/03/2018</a:t>
            </a:r>
          </a:p>
          <a:p>
            <a:pPr eaLnBrk="1" hangingPunct="1">
              <a:buFontTx/>
              <a:buNone/>
              <a:defRPr/>
            </a:pPr>
            <a:endParaRPr lang="pt-B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endParaRPr lang="pt-BR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“Novo Código Comercial é monumento à burocracia”</a:t>
            </a:r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eaLnBrk="1" hangingPunct="1">
              <a:buFontTx/>
              <a:buNone/>
              <a:defRPr/>
            </a:pPr>
            <a:endParaRPr lang="pt-B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Recente reportagem do “Jornal Nacional" citou estudo do Insper sobre o custo de adaptação das empresas ao projeto que está na Câmara, o de 670 artigos, menor que o do Senado — R$ 26,5 bilhões. Por isso, propõe o presidente do Insper, economista Marcos Lisboa, que o caminho indicado para se aperfeiçoar o ambiente de negócios no país é o de pequenas mudanças, passo a passo, para que não sejam cometidos grandes erros.</a:t>
            </a:r>
            <a:endParaRPr lang="pt-BR" dirty="0">
              <a:latin typeface="Arial" charset="0"/>
              <a:cs typeface="Arial" charset="0"/>
            </a:endParaRPr>
          </a:p>
        </p:txBody>
      </p:sp>
      <p:pic>
        <p:nvPicPr>
          <p:cNvPr id="7170" name="Picture 2" descr="Resultado de imagem para jornal o globo">
            <a:extLst>
              <a:ext uri="{FF2B5EF4-FFF2-40B4-BE49-F238E27FC236}">
                <a16:creationId xmlns:a16="http://schemas.microsoft.com/office/drawing/2014/main" xmlns="" id="{745227FC-CC28-4CAF-B012-FE7C2A17B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7744" cy="1061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5554877"/>
      </p:ext>
    </p:extLst>
  </p:cSld>
  <p:clrMapOvr>
    <a:masterClrMapping/>
  </p:clrMapOvr>
</p:sld>
</file>

<file path=ppt/theme/theme1.xml><?xml version="1.0" encoding="utf-8"?>
<a:theme xmlns:a="http://schemas.openxmlformats.org/drawingml/2006/main" name="Perfil">
  <a:themeElements>
    <a:clrScheme name="Per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er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er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3599</TotalTime>
  <Words>1267</Words>
  <Application>Microsoft Office PowerPoint</Application>
  <PresentationFormat>Apresentação na tela (4:3)</PresentationFormat>
  <Paragraphs>213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Verdana</vt:lpstr>
      <vt:lpstr>Wingdings</vt:lpstr>
      <vt:lpstr>Perfil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TABFIG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nova lei de recuperação de empresas e falência</dc:title>
  <dc:creator>IVANFIG</dc:creator>
  <cp:lastModifiedBy>Antonio Carlos Soares</cp:lastModifiedBy>
  <cp:revision>511</cp:revision>
  <cp:lastPrinted>1601-01-01T00:00:00Z</cp:lastPrinted>
  <dcterms:created xsi:type="dcterms:W3CDTF">2005-03-27T13:45:24Z</dcterms:created>
  <dcterms:modified xsi:type="dcterms:W3CDTF">2018-04-27T12:23:02Z</dcterms:modified>
</cp:coreProperties>
</file>