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Diapositiva de título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Shape 64"/>
          <p:cNvGrpSpPr/>
          <p:nvPr/>
        </p:nvGrpSpPr>
        <p:grpSpPr>
          <a:xfrm>
            <a:off x="0" y="0"/>
            <a:ext cx="5924550" cy="5000625"/>
            <a:chOff x="0" y="0"/>
            <a:chExt cx="3732" cy="4200"/>
          </a:xfrm>
        </p:grpSpPr>
        <p:sp>
          <p:nvSpPr>
            <p:cNvPr id="65" name="Shape 65"/>
            <p:cNvSpPr/>
            <p:nvPr/>
          </p:nvSpPr>
          <p:spPr>
            <a:xfrm>
              <a:off x="0" y="0"/>
              <a:ext cx="3000" cy="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432" y="623"/>
              <a:ext cx="3300" cy="12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7" name="Shape 67"/>
          <p:cNvGrpSpPr/>
          <p:nvPr/>
        </p:nvGrpSpPr>
        <p:grpSpPr>
          <a:xfrm>
            <a:off x="3495675" y="3667124"/>
            <a:ext cx="5229224" cy="357188"/>
            <a:chOff x="2202" y="3080"/>
            <a:chExt cx="3293" cy="299"/>
          </a:xfrm>
        </p:grpSpPr>
        <p:sp>
          <p:nvSpPr>
            <p:cNvPr id="68" name="Shape 68"/>
            <p:cNvSpPr/>
            <p:nvPr/>
          </p:nvSpPr>
          <p:spPr>
            <a:xfrm flipH="1">
              <a:off x="2202" y="3079"/>
              <a:ext cx="3000" cy="299"/>
            </a:xfrm>
            <a:prstGeom prst="roundRect">
              <a:avLst>
                <a:gd fmla="val 0" name="adj"/>
              </a:avLst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5196" y="3079"/>
              <a:ext cx="300" cy="299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Shape 70"/>
          <p:cNvSpPr txBox="1"/>
          <p:nvPr>
            <p:ph idx="1" type="subTitle"/>
          </p:nvPr>
        </p:nvSpPr>
        <p:spPr>
          <a:xfrm>
            <a:off x="4673600" y="2195512"/>
            <a:ext cx="40131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14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33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4304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4304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4304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4304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4304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2438400" y="4686300"/>
            <a:ext cx="21303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5791200" y="4686300"/>
            <a:ext cx="28971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6200" y="4686300"/>
            <a:ext cx="587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lang="pt-BR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4" name="Shape 74"/>
          <p:cNvSpPr/>
          <p:nvPr>
            <p:ph type="ctrTitle"/>
          </p:nvPr>
        </p:nvSpPr>
        <p:spPr>
          <a:xfrm>
            <a:off x="685800" y="742950"/>
            <a:ext cx="8229600" cy="1428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ítulo y objeto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21667" name="adj"/>
            </a:avLst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838200" y="1771650"/>
            <a:ext cx="7692900" cy="27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14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33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4304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4304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4304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4304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4304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2438400" y="4686300"/>
            <a:ext cx="21303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5791200" y="4686300"/>
            <a:ext cx="28971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4138" y="4681537"/>
            <a:ext cx="587400" cy="3666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lang="pt-BR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Encabezado de secció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722312" y="3305175"/>
            <a:ext cx="7772400" cy="1021500"/>
          </a:xfrm>
          <a:prstGeom prst="roundRect">
            <a:avLst>
              <a:gd fmla="val 21667" name="adj"/>
            </a:avLst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722312" y="2180034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2438400" y="4686300"/>
            <a:ext cx="21303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5791200" y="4686300"/>
            <a:ext cx="28971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4138" y="4681537"/>
            <a:ext cx="587400" cy="3666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lang="pt-BR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Dos objeto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21667" name="adj"/>
            </a:avLst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838200" y="1771650"/>
            <a:ext cx="3770400" cy="27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14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33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4304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4304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4304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4304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4304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x="4760912" y="1771650"/>
            <a:ext cx="3770400" cy="27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14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33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4304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4304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4304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4304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4304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2438400" y="4686300"/>
            <a:ext cx="21303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5791200" y="4686300"/>
            <a:ext cx="28971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4138" y="4681537"/>
            <a:ext cx="587400" cy="3666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lang="pt-BR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ació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xfrm>
            <a:off x="457200" y="205978"/>
            <a:ext cx="8229600" cy="857400"/>
          </a:xfrm>
          <a:prstGeom prst="roundRect">
            <a:avLst>
              <a:gd fmla="val 21667" name="adj"/>
            </a:avLst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42875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47319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6256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6256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6256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62559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62559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3" type="body"/>
          </p:nvPr>
        </p:nvSpPr>
        <p:spPr>
          <a:xfrm>
            <a:off x="4645025" y="1151334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42875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47319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6256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6256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6256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62559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62559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0" type="dt"/>
          </p:nvPr>
        </p:nvSpPr>
        <p:spPr>
          <a:xfrm>
            <a:off x="2438400" y="4686300"/>
            <a:ext cx="21303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x="5791200" y="4686300"/>
            <a:ext cx="28971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4138" y="4681537"/>
            <a:ext cx="587400" cy="3666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lang="pt-BR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Sólo el título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21667" name="adj"/>
            </a:avLst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2438400" y="4686300"/>
            <a:ext cx="21303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5791200" y="4686300"/>
            <a:ext cx="28971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84138" y="4681537"/>
            <a:ext cx="587400" cy="3666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lang="pt-BR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En blanco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0" type="dt"/>
          </p:nvPr>
        </p:nvSpPr>
        <p:spPr>
          <a:xfrm>
            <a:off x="2438400" y="4686300"/>
            <a:ext cx="21303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x="5791200" y="4686300"/>
            <a:ext cx="28971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138" y="4681537"/>
            <a:ext cx="587400" cy="3666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lang="pt-BR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ido con título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xfrm>
            <a:off x="457200" y="204787"/>
            <a:ext cx="3008400" cy="871500"/>
          </a:xfrm>
          <a:prstGeom prst="roundRect">
            <a:avLst>
              <a:gd fmla="val 21667" name="adj"/>
            </a:avLst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575050" y="204787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240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4605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4605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4605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4605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4605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2438400" y="4686300"/>
            <a:ext cx="21303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5791200" y="4686300"/>
            <a:ext cx="28971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84138" y="4681537"/>
            <a:ext cx="587400" cy="3666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lang="pt-BR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Imagen con título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xfrm>
            <a:off x="1792288" y="3600450"/>
            <a:ext cx="5486400" cy="425100"/>
          </a:xfrm>
          <a:prstGeom prst="roundRect">
            <a:avLst>
              <a:gd fmla="val 21667" name="adj"/>
            </a:avLst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Shape 12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2438400" y="4686300"/>
            <a:ext cx="21303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5791200" y="4686300"/>
            <a:ext cx="28971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4138" y="4681537"/>
            <a:ext cx="587400" cy="3666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lang="pt-BR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ítulo y texto vertical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21667" name="adj"/>
            </a:avLst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 rot="5400000">
            <a:off x="3288125" y="-678150"/>
            <a:ext cx="2793300" cy="7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14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33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4304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4304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4304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4304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4304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0" type="dt"/>
          </p:nvPr>
        </p:nvSpPr>
        <p:spPr>
          <a:xfrm>
            <a:off x="2438400" y="4686300"/>
            <a:ext cx="21303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5791200" y="4686300"/>
            <a:ext cx="28971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84138" y="4681537"/>
            <a:ext cx="587400" cy="3666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lang="pt-BR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Título vertical y texto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6705600" y="571500"/>
            <a:ext cx="1981200" cy="3993300"/>
          </a:xfrm>
          <a:prstGeom prst="roundRect">
            <a:avLst>
              <a:gd fmla="val 21667" name="adj"/>
            </a:avLst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134" name="Shape 134"/>
          <p:cNvSpPr txBox="1"/>
          <p:nvPr/>
        </p:nvSpPr>
        <p:spPr>
          <a:xfrm rot="5400000">
            <a:off x="5793721" y="1703345"/>
            <a:ext cx="3804900" cy="172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 para editar título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 rot="5400000">
            <a:off x="1660950" y="-327450"/>
            <a:ext cx="39933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14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33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4304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4304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4304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4304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4304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0" type="dt"/>
          </p:nvPr>
        </p:nvSpPr>
        <p:spPr>
          <a:xfrm>
            <a:off x="2438400" y="4686300"/>
            <a:ext cx="21303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5791200" y="4686300"/>
            <a:ext cx="28971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84138" y="4681537"/>
            <a:ext cx="587400" cy="3666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lang="pt-BR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0" y="0"/>
            <a:ext cx="7753350" cy="5000625"/>
            <a:chOff x="0" y="0"/>
            <a:chExt cx="4884" cy="4200"/>
          </a:xfrm>
        </p:grpSpPr>
        <p:grpSp>
          <p:nvGrpSpPr>
            <p:cNvPr id="52" name="Shape 52"/>
            <p:cNvGrpSpPr/>
            <p:nvPr/>
          </p:nvGrpSpPr>
          <p:grpSpPr>
            <a:xfrm>
              <a:off x="0" y="0"/>
              <a:ext cx="2088" cy="4200"/>
              <a:chOff x="0" y="0"/>
              <a:chExt cx="2088" cy="4200"/>
            </a:xfrm>
          </p:grpSpPr>
          <p:sp>
            <p:nvSpPr>
              <p:cNvPr id="53" name="Shape 53"/>
              <p:cNvSpPr/>
              <p:nvPr/>
            </p:nvSpPr>
            <p:spPr>
              <a:xfrm>
                <a:off x="0" y="0"/>
                <a:ext cx="600" cy="4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Shape 54"/>
              <p:cNvSpPr/>
              <p:nvPr/>
            </p:nvSpPr>
            <p:spPr>
              <a:xfrm>
                <a:off x="287" y="0"/>
                <a:ext cx="1800" cy="600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120000" y="78367"/>
                    </a:lnTo>
                    <a:lnTo>
                      <a:pt x="26388" y="78693"/>
                    </a:lnTo>
                    <a:lnTo>
                      <a:pt x="24583" y="78367"/>
                    </a:lnTo>
                    <a:lnTo>
                      <a:pt x="21388" y="79836"/>
                    </a:lnTo>
                    <a:cubicBezTo>
                      <a:pt x="20138" y="81306"/>
                      <a:pt x="18263" y="83755"/>
                      <a:pt x="17083" y="86693"/>
                    </a:cubicBezTo>
                    <a:cubicBezTo>
                      <a:pt x="15902" y="89632"/>
                      <a:pt x="14930" y="93714"/>
                      <a:pt x="14305" y="97469"/>
                    </a:cubicBezTo>
                    <a:cubicBezTo>
                      <a:pt x="13680" y="101224"/>
                      <a:pt x="13472" y="104979"/>
                      <a:pt x="13333" y="108734"/>
                    </a:cubicBezTo>
                    <a:lnTo>
                      <a:pt x="13333" y="120000"/>
                    </a:lnTo>
                    <a:lnTo>
                      <a:pt x="0" y="120000"/>
                    </a:lnTo>
                    <a:lnTo>
                      <a:pt x="0" y="78367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Shape 55"/>
            <p:cNvGrpSpPr/>
            <p:nvPr/>
          </p:nvGrpSpPr>
          <p:grpSpPr>
            <a:xfrm>
              <a:off x="92" y="1248"/>
              <a:ext cx="4792" cy="300"/>
              <a:chOff x="91" y="1248"/>
              <a:chExt cx="4792" cy="300"/>
            </a:xfrm>
          </p:grpSpPr>
          <p:sp>
            <p:nvSpPr>
              <p:cNvPr id="56" name="Shape 56"/>
              <p:cNvSpPr/>
              <p:nvPr/>
            </p:nvSpPr>
            <p:spPr>
              <a:xfrm>
                <a:off x="384" y="1248"/>
                <a:ext cx="4500" cy="300"/>
              </a:xfrm>
              <a:prstGeom prst="roundRect">
                <a:avLst>
                  <a:gd fmla="val 0" name="adj"/>
                </a:avLst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Shape 57"/>
              <p:cNvSpPr/>
              <p:nvPr/>
            </p:nvSpPr>
            <p:spPr>
              <a:xfrm flipH="1">
                <a:off x="91" y="1248"/>
                <a:ext cx="300" cy="300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" name="Shape 58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21667" name="adj"/>
            </a:avLst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838200" y="1771650"/>
            <a:ext cx="7692900" cy="27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14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33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4304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4304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4304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4304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4304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2438400" y="4686300"/>
            <a:ext cx="21303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5791200" y="4686300"/>
            <a:ext cx="28971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4138" y="4681537"/>
            <a:ext cx="587400" cy="3666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lang="pt-BR" sz="2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25.senado.leg.br/web/atividade/materias/-/materia/115331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0.jpg"/><Relationship Id="rId5" Type="http://schemas.openxmlformats.org/officeDocument/2006/relationships/image" Target="../media/image1.jpg"/><Relationship Id="rId6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5.jpg"/><Relationship Id="rId6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21.jpg"/><Relationship Id="rId5" Type="http://schemas.openxmlformats.org/officeDocument/2006/relationships/image" Target="../media/image17.jpg"/><Relationship Id="rId6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ctrTitle"/>
          </p:nvPr>
        </p:nvSpPr>
        <p:spPr>
          <a:xfrm>
            <a:off x="685800" y="742950"/>
            <a:ext cx="8229600" cy="1428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/>
              <a:t>AUDIÊNCIA PÚBLICA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/>
              <a:t>PLS 650/2015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/>
              <a:t>PLS 677/2015</a:t>
            </a:r>
          </a:p>
        </p:txBody>
      </p:sp>
      <p:sp>
        <p:nvSpPr>
          <p:cNvPr id="144" name="Shape 144"/>
          <p:cNvSpPr txBox="1"/>
          <p:nvPr>
            <p:ph idx="1" type="subTitle"/>
          </p:nvPr>
        </p:nvSpPr>
        <p:spPr>
          <a:xfrm>
            <a:off x="4673600" y="2195512"/>
            <a:ext cx="40131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1" i="0" lang="pt-BR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ANDERSON FURLAN</a:t>
            </a: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pt-BR"/>
              <a:t>Brasília</a:t>
            </a:r>
            <a:r>
              <a:rPr b="0" i="0" lang="pt-BR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/>
              <a:t>16</a:t>
            </a:r>
            <a:r>
              <a:rPr b="0" i="0" lang="pt-BR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.0</a:t>
            </a:r>
            <a:r>
              <a:rPr lang="pt-BR"/>
              <a:t>8</a:t>
            </a:r>
            <a:r>
              <a:rPr b="0" i="0" lang="pt-BR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21667" name="adj"/>
            </a:avLst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Ciência</a:t>
            </a:r>
          </a:p>
        </p:txBody>
      </p:sp>
      <p:pic>
        <p:nvPicPr>
          <p:cNvPr descr="FullSizeRender (20).jpg" id="209" name="Shape 20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50715" r="-50694" t="0"/>
          <a:stretch/>
        </p:blipFill>
        <p:spPr>
          <a:xfrm>
            <a:off x="-1332655" y="1761660"/>
            <a:ext cx="11953200" cy="27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21667" name="adj"/>
            </a:avLst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Direito Internacional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838200" y="1771650"/>
            <a:ext cx="76929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rt. 641-a do Código Civil suíço - os animais não são coisas. E no art. 482: “Sendo um animal beneficiário duma disposição </a:t>
            </a:r>
            <a:r>
              <a:rPr b="0" i="1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mortis causa</a:t>
            </a: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esta disposição considera-se como ônus de cuidar do animal.”</a:t>
            </a:r>
          </a:p>
          <a:p>
            <a:pPr indent="-342900" lvl="0" marL="3429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69230"/>
              <a:buFont typeface="Noto Sans Symbols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3429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Art. 285-a do Código Civil austríaco: “Os animais não são coisas; estes são protegidos mediante leis especiais. As normas relativas às coisas são aplicáveis aos animais, na medida em que não existam disposições divergentes.”</a:t>
            </a: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-368300" lvl="0" marL="3429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Art. 515-14 do Código Civil francês: “os animais são seres vivos dotados de sensibilidade” e, sob a proteção da lei, são submetidos ao regime dos bens. </a:t>
            </a: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-368300" lvl="0" marL="3429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Art. 90 do Código Civil alemão: “animais não são coisas”, sendo protegidos por leis especiais e aplicando-se-lhes as regras das coisas com as modificações necessárias.</a:t>
            </a: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-368300" lvl="0" marL="3429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Protocolo Anexo ao Tratado de Amsterdão Relativo ao Bem-Estar Animal. </a:t>
            </a:r>
          </a:p>
          <a:p>
            <a:pPr indent="-342900" lvl="0" marL="3429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69230"/>
              <a:buFont typeface="Noto Sans Symbols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3429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Convenção Europeia para a Protecção dos Animais de Companhia (DR, I.ª Série-A, n.º 86, de 13.04.1993)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21667" name="adj"/>
            </a:avLst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Direito Brasileiro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838200" y="1771650"/>
            <a:ext cx="7692900" cy="27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Constituição Federal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Art. 225. </a:t>
            </a:r>
            <a:r>
              <a:rPr b="1" i="0" lang="pt-BR" sz="2000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b="0" i="0" lang="pt-BR" sz="2000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têm direito ao meio ambiente ecologicamente equilibrado, bem de uso comum do povo e essencial à sadia qualidade de vida, impondo-se ao Poder Público e à coletividade o dever de defendê-lo e preservá- lo para as presentes e futuras gerações. </a:t>
            </a:r>
            <a:r>
              <a:rPr b="1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 1º </a:t>
            </a:r>
            <a:r>
              <a:rPr b="0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Para assegurar a efetividade desse direito, incumbe ao Poder Público: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VII</a:t>
            </a:r>
            <a:r>
              <a:rPr b="0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1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proteger a fauna </a:t>
            </a:r>
            <a:r>
              <a:rPr b="0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a flora, </a:t>
            </a:r>
            <a:r>
              <a:rPr b="1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vedadas</a:t>
            </a:r>
            <a:r>
              <a:rPr b="0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na forma da lei, as práticas que coloquem em </a:t>
            </a:r>
            <a:r>
              <a:rPr b="1" i="0" lang="pt-BR" sz="2000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risco sua função ecológica</a:t>
            </a:r>
            <a:r>
              <a:rPr b="0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pt-BR" sz="2000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provoquem a extinção de espécies</a:t>
            </a:r>
            <a:r>
              <a:rPr b="0" i="0" lang="pt-BR" sz="2000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 </a:t>
            </a:r>
            <a:r>
              <a:rPr b="1" i="0" lang="pt-BR" sz="2000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submetam os animais a crueldade</a:t>
            </a:r>
            <a:r>
              <a:rPr b="0" i="0" lang="pt-BR" sz="2000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228600" lvl="2" marL="11430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21667" name="adj"/>
            </a:avLst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SUPREMO TRIBUNAL FEDERAL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838200" y="1771650"/>
            <a:ext cx="7924800" cy="3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4" marL="20574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1" i="0" lang="pt-BR" sz="1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VAQUEJADA</a:t>
            </a:r>
          </a:p>
          <a:p>
            <a:pPr indent="0" lvl="4" marL="0" marR="0" rtl="0" algn="just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1" i="0" lang="pt-BR" sz="15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STF, </a:t>
            </a: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Ação Direta de Inconstitucionalidade (ADI) 4983, ajuizada pelo procurador-geral da República contra a Lei 15.299/2013, do Estado do Ceará,</a:t>
            </a:r>
            <a:r>
              <a:rPr b="0" i="0" lang="pt-BR" sz="1500" u="none" cap="none" strike="noStrike">
                <a:solidFill>
                  <a:srgbClr val="0D130D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indent="0" lvl="4" marL="0" marR="0" rtl="0" algn="just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pt-BR" sz="1500" u="none" cap="none" strike="noStrike">
                <a:solidFill>
                  <a:srgbClr val="0D130D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Embora os animais sofram e se importem com seu sofrimento, na luta por seu bem-estar ou mesmo por reconhecimento de direitos, eles estão em grande desvantagem comparados a nós humanos. É que, diferentemente de movimentos por reconhecimento de direitos a seres humanos ocorridos ao longo de nossa história, os animais não podem, eles próprios, protestar de forma organizada contra o tratamento que recebem. </a:t>
            </a:r>
            <a:r>
              <a:rPr b="1" i="0" lang="pt-BR" sz="15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Eles precisam dos humanos para isso. E não é difícil encontrar motivação psicológica e justificação moral para fazê-lo. Basta ter em conta que a condição humana com eles compartilha a senciência, a capacidade de sofrer, de sentir dor e, portanto, o interesse legítimo de não receber tratamento cruel.</a:t>
            </a:r>
            <a:r>
              <a:rPr b="1" i="0" lang="pt-BR" sz="1500" u="sng" cap="none" strike="noStrike">
                <a:solidFill>
                  <a:srgbClr val="0D130D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PLS 650/2015 - Ponto Positivo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988550" y="1771650"/>
            <a:ext cx="7542600" cy="312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algn="just">
              <a:spcBef>
                <a:spcPts val="0"/>
              </a:spcBef>
              <a:buNone/>
            </a:pPr>
            <a:r>
              <a:rPr lang="pt-BR" sz="2400"/>
              <a:t>Art. 4º d</a:t>
            </a:r>
            <a:r>
              <a:rPr lang="pt-BR" sz="2400"/>
              <a:t>efine bem-estar animal, assegurando: a) a liberdade para expressar seu comportamento ambiental; b) a ausência de medo e estresse causados ou decorrentes de ações humanas; c) a ausência de desnutrição, fome e sede; d) a não sujeição ao desconforto, à dor e a doenças.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PLS 677/2015 - Ponto Positivo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988550" y="1771650"/>
            <a:ext cx="7542600" cy="312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just">
              <a:spcBef>
                <a:spcPts val="0"/>
              </a:spcBef>
              <a:buNone/>
            </a:pPr>
            <a:r>
              <a:rPr lang="pt-BR" sz="2400"/>
              <a:t>Art. 2º traz outras definições mais importantes: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II – sacrifício ou abate animal: qualquer forma de interrupção da vida do animal em benefício da espécie humana; III– cama: o material que recobre o piso de instalações pecuárias, que deve ser distribuído de forma homogênea dentro do círculo de criação; IV – debicagem: corte do bico de aves com lâmina aquecida, com o objetivo de melhorar seu desempenho produtivo, reduzir o canibalismo, diminuir a bicagem de ovos e melhorar a conversão alimentar;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PLS 650/2015 - Ponto Negativo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988550" y="1771650"/>
            <a:ext cx="7542600" cy="312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just">
              <a:spcBef>
                <a:spcPts val="0"/>
              </a:spcBef>
              <a:buNone/>
            </a:pPr>
            <a:r>
              <a:rPr lang="pt-BR" sz="3000"/>
              <a:t>O art. 5º exagera nas categorizações,  ainda mais se considerando que elas não tem relevância para as consequências punitivas.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PLS 650/2015 - Ponto Positivo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988550" y="1771650"/>
            <a:ext cx="7542600" cy="328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just">
              <a:spcBef>
                <a:spcPts val="0"/>
              </a:spcBef>
              <a:buNone/>
            </a:pPr>
            <a:r>
              <a:rPr lang="pt-BR" sz="2200"/>
              <a:t>Art. 6º Todos os animais </a:t>
            </a:r>
            <a:r>
              <a:rPr lang="pt-BR" sz="2200">
                <a:highlight>
                  <a:srgbClr val="FFFF00"/>
                </a:highlight>
              </a:rPr>
              <a:t>têm direito à existência</a:t>
            </a:r>
            <a:r>
              <a:rPr lang="pt-BR" sz="2200"/>
              <a:t> em um contexto de equilíbrio biológico e ambiental, de acordo com a diversidade das espécies, raças e indivíduos. Parágrafo único. </a:t>
            </a:r>
            <a:r>
              <a:rPr lang="pt-BR" sz="2200">
                <a:highlight>
                  <a:srgbClr val="FFFF00"/>
                </a:highlight>
              </a:rPr>
              <a:t>A integridade física e mental e o bem-estar dos animais são considerados interesse difuso,</a:t>
            </a:r>
            <a:r>
              <a:rPr lang="pt-BR" sz="2200"/>
              <a:t> impondo-se ao Poder Público e à coletividade o dever de protegê-los e de promover ações que garantam o direito estabelecido no caput, além de coibir práticas contrárias a esta Lei.</a:t>
            </a:r>
            <a:r>
              <a:rPr lang="pt-BR" sz="240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PLS 677/2015 - Ponto Positivo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988550" y="1771650"/>
            <a:ext cx="7542600" cy="328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Art. 3º Esta Lei tem como objetivos: I – estimular a conscientização da sociedade quanto ao bem-estar animal e garantir o acesso à informação para os cuidados com os animais e a guarda responsável;I</a:t>
            </a:r>
            <a:r>
              <a:rPr lang="pt-BR" sz="1800">
                <a:highlight>
                  <a:srgbClr val="FFFF00"/>
                </a:highlight>
              </a:rPr>
              <a:t>I – combater os maus-tratos e toda forma de violência, crueldade e negligência praticadas contra os animais, protegendo-os contra sofrimentos desnecessários, prolongados ou evitáveis, como fome, sede, dor, medo e sofrimento físico ou mental;</a:t>
            </a:r>
            <a:r>
              <a:rPr lang="pt-BR" sz="1800"/>
              <a:t> III – promover o desenvolvimento sustentável a partir de um compromisso ético da sociedade e dos avanços tecnológicos com o respeito à integridade física e à saúde dos animais.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PLS 677/2015 - Ponto Positivo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988550" y="1771650"/>
            <a:ext cx="7542600" cy="328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just">
              <a:spcBef>
                <a:spcPts val="0"/>
              </a:spcBef>
              <a:buNone/>
            </a:pPr>
            <a:r>
              <a:rPr lang="pt-BR" sz="2000"/>
              <a:t>Art. 4º Os animais devem ser protegidos contra práticas que coloquem em risco sua função ecológica ou os submetam a crueldade, nos termos do art. 225 da Constituição Federal, sendo dever da sociedade e do Estado, solidariamente, garantir a sua existência em um contexto de equilíbrio ambiental e biológico. </a:t>
            </a:r>
            <a:r>
              <a:rPr lang="pt-BR" sz="2000">
                <a:highlight>
                  <a:srgbClr val="FFFF00"/>
                </a:highlight>
              </a:rPr>
              <a:t>§1º A proteção e promoção do bem-estar animal são considerados interesse difuso da sociedade brasileira. §2º Aos animais deve ser dispensada a dignidade de tratamento reservada aos seres sencientes.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762000" y="853781"/>
            <a:ext cx="7924800" cy="5748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000"/>
              <a:t>POR QUÊ DEVEMOS NOS PREOCUPAR?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838200" y="1771650"/>
            <a:ext cx="7692900" cy="279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Resultado de imagem para BOIS AFOGADOS"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771650"/>
            <a:ext cx="7692899" cy="3143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PLS 650/2015 - Ponto Positivo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988550" y="1771650"/>
            <a:ext cx="7542600" cy="328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pt-BR" sz="2200"/>
              <a:t>DEVERES DE QUEM MANTENHA ANIMAL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3000"/>
              <a:t>Art. 7º - fornecer alimentação, garantir espaço, convivência com animais da mesma espécie, prover cuidados e medicamento e promover imunização</a:t>
            </a:r>
            <a:r>
              <a:rPr lang="pt-BR" sz="2200"/>
              <a:t>.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PLS 650/2015 - Ponto Negativo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988550" y="1771650"/>
            <a:ext cx="7542600" cy="328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pt-BR" sz="2200"/>
              <a:t>DEVERES DE QUEM MANTENHA ANIMAL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2200"/>
              <a:t>Art. 7º, §1º não avançou. Estabelecimentos comerciais ainda poderão continuar com os campos de concentração: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  <p:pic>
        <p:nvPicPr>
          <p:cNvPr descr="Resultado de imagem para animais engaiolados lojas"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475" y="3139400"/>
            <a:ext cx="3019425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animais engaiolados lojas" id="277" name="Shape 2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6475" y="3110825"/>
            <a:ext cx="2886075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3000"/>
              <a:t>PLS 650 e 677/2015 - Ponto Positivo</a:t>
            </a:r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988550" y="1771650"/>
            <a:ext cx="7542600" cy="328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pt-BR" sz="2200"/>
              <a:t>DEFINIÇÃO DE MAUS TRATOS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2200"/>
              <a:t>PL 650 -</a:t>
            </a:r>
            <a:r>
              <a:rPr lang="pt-BR" sz="2200"/>
              <a:t>Art. 8º, §1º - </a:t>
            </a:r>
            <a:r>
              <a:rPr lang="pt-BR" sz="2200"/>
              <a:t>Considera-se maus-tratos, sem prejuízo de outras condutas decorrentes de ação ou omissão, dolosa ou culposa, direta ou indireta, expor o animal a perigo ou a danos diretos ou indiretos à vida, à saúde e ao seu bem-estar, inclusive a doenças infecto-contagiosas e que possam ser consideradas e constatadas por autoridade sanitária, policial ou judicial as seguintes práticas: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3000"/>
              <a:t>PLS 650 e 677/2015 - Ponto Positivo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988550" y="1771650"/>
            <a:ext cx="7542600" cy="328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pt-BR" sz="2200"/>
              <a:t>EXEMPLIFICAÇÃO </a:t>
            </a:r>
            <a:r>
              <a:rPr b="1" lang="pt-BR" sz="2200"/>
              <a:t>DE MAUS TRATOS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PL 650 - </a:t>
            </a:r>
            <a:r>
              <a:rPr lang="pt-BR" sz="1800"/>
              <a:t>Art. 8º, §1º - </a:t>
            </a:r>
            <a:r>
              <a:rPr lang="pt-BR" sz="1800"/>
              <a:t>XIII – impor uso de métodos cruéis e que causem sofrimento, para o abate de animal destinado ao consumo humano;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XVI – sujeitar o animal a confinamento e isolamento prolongados;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XX – utilizar de castigos físicos com a finalidade de adestramento, exibição ou entretenimento; 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XXI – transportar animal em condições que causem dor, sofrimento ou lesões físicas;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XXV – forçar, de qualquer maneira, a alimentação do animal...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PLS 650/2015 - Ponto Positivo</a:t>
            </a: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988550" y="1771650"/>
            <a:ext cx="7542600" cy="328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pt-BR" sz="2200"/>
              <a:t>POLÍTICAS PÚBLICAS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Arts. 9º e 10º - Diretrizes Gerais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Arts. 11, 13, 14 e 15: Diretrizes Específicas para Cães e Gatos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* Art. 12. É vedada a permanência de animais não domiciliados nas vias e logradouros públicos sem supervisão de mantenedor ou responsável.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PLS 677/2015 </a:t>
            </a: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988550" y="1771650"/>
            <a:ext cx="7542600" cy="328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pt-BR" sz="2200"/>
              <a:t>NÃO TRAZ </a:t>
            </a:r>
            <a:r>
              <a:rPr b="1" lang="pt-BR" sz="2200"/>
              <a:t>POLÍTICAS PÚBLICAS GERAIS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2200"/>
              <a:t>CAPÍTULO III DO BEM-ESTAR NA PRODUÇÃO ANIMAL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REPRODUÇÃO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TRANSPORTE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ABATE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RASTREABILIDADE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BOVINOCULTURA, SUINOCULTURA, CRIAÇÃO DE MATRIZES, AVICULTURA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PLS 650/2015 </a:t>
            </a: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988550" y="1771650"/>
            <a:ext cx="7542600" cy="328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pt-BR" sz="2200"/>
              <a:t>ANIMAIS SILVESTRES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pt-BR" sz="1800"/>
              <a:t>Art. 16. A proteção dos animais silvestres observará a legislação específica.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b="1" sz="2200"/>
          </a:p>
          <a:p>
            <a:pPr indent="0" lvl="0" marL="0" rtl="0" algn="ctr">
              <a:spcBef>
                <a:spcPts val="0"/>
              </a:spcBef>
              <a:buNone/>
            </a:pPr>
            <a:r>
              <a:rPr b="1" lang="pt-BR" sz="2200"/>
              <a:t>ANIMAIS EXÓTICOS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pt-BR" sz="1800"/>
              <a:t>Arts. 18 e 19: Vedada a entrada sem autorização e responsabilidade pela manutenção ou devolução, se for o caso.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PLS 650/2015 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988550" y="1771650"/>
            <a:ext cx="7542600" cy="328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pt-BR" sz="2200"/>
              <a:t>ANIMAIS UTILIZADOS EM PESQUISA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Art. 20. A criação e a utilização de animais em atividades de ensino e pesquisa científica obedecerão à legislação específica. 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Parágrafo único. É vedada a utilização de animais em atividades de ensino, pesquisa e testes laboratoriais que visem à produção e ao desenvolvimento de produtos cosméticos e de higiene pessoal. 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0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050">
                <a:solidFill>
                  <a:srgbClr val="333333"/>
                </a:solidFill>
                <a:highlight>
                  <a:srgbClr val="FFFFFF"/>
                </a:highlight>
              </a:rPr>
              <a:t>* O PLC 70/2014, do deputado Ricardo Izar (PSD-SP), tramita em conjunto com os Projetos de Lei do Senado (PLS) </a:t>
            </a:r>
            <a:r>
              <a:rPr lang="pt-BR" sz="1050" u="sng">
                <a:solidFill>
                  <a:srgbClr val="3E6892"/>
                </a:solidFill>
                <a:highlight>
                  <a:srgbClr val="FFFFFF"/>
                </a:highlight>
                <a:hlinkClick r:id="rId3"/>
              </a:rPr>
              <a:t>483/2013</a:t>
            </a:r>
            <a:r>
              <a:rPr lang="pt-BR" sz="1050">
                <a:solidFill>
                  <a:srgbClr val="333333"/>
                </a:solidFill>
                <a:highlight>
                  <a:srgbClr val="FFFFFF"/>
                </a:highlight>
              </a:rPr>
              <a:t>, do senador Valdir Raupp (PMDB-RO), e 45/2014, de Alvaro Dias (PV-PR), que restringem - sem vedar totalmente - o uso de animais em testes de laboratório.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PLS 650/2015 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988550" y="1771650"/>
            <a:ext cx="7542600" cy="328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pt-BR" sz="1800"/>
              <a:t>Do Uso de Animais em Espetáculos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Art. 22. É vedada a realização de rodeios, touradas, vaquejadas ou eventos similares que envolvam maus-tratos e atos cruéis aos animais. 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Parágrafo único. Excluem-se das atividades previstas no caput, nos termos do regulamento, a exposição de animais e sua utilização em provas hípicas, procissões religiosas, desfiles cívicos ou militares ou em atividades similares que não lhes causem danos e não configurem maus-tratos. 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PLS 650/2015 </a:t>
            </a:r>
          </a:p>
        </p:txBody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988550" y="1771650"/>
            <a:ext cx="7542600" cy="328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pt-BR" sz="1800"/>
              <a:t>ABATE SEM CAUSAR DOR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Art. 23. O abate humanitário de animais de açougue, incluindo mamíferos, aves domésticas e animais silvestres criados em cativeiro, deve ser realizado sem causar dor e segundo normas específicas expedidas pelo órgão competente.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  <p:pic>
        <p:nvPicPr>
          <p:cNvPr descr="Resultado de imagem para abate halal"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2250" y="3200400"/>
            <a:ext cx="2628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abate cruel" id="327" name="Shape 3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4600" y="3390900"/>
            <a:ext cx="295275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21667" name="adj"/>
            </a:avLst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Esquizofrenia Moral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838200" y="1771650"/>
            <a:ext cx="7692900" cy="27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achorro - vaca.jpg"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3" y="1815666"/>
            <a:ext cx="77049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PLS 650/2015 </a:t>
            </a:r>
          </a:p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988550" y="1771650"/>
            <a:ext cx="7542600" cy="328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pt-BR" sz="1800"/>
              <a:t>ABATE SEM CAUSAR DOR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art. 24, § 4º É proibido manter na sala de abate ou eutanásia, os animais que não serão abatidos imediatamente, assim como abater ou eutanasiar animais na presença de outros. 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Art. 25. Regulamento disporá sobre: IV – os métodos de transporte, carregamento, descarregamento, tempo e condições de espera dos animais transportados para abate e eutanásia, ficando vedados todos os métodos que gerem traumas físicos e estresse elevado nos animais;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PLS 650/2015 </a:t>
            </a:r>
          </a:p>
        </p:txBody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988550" y="1771650"/>
            <a:ext cx="7542600" cy="328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pt-BR" sz="1800"/>
              <a:t>INTEGRIDADE FÍSICA DOS ANIMAIS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Art. 26. É vedada a danificação, a mutilação, a remoção e a amputação de todo ou parte de qualquer órgão de animais vertebrados, assim como a destruição, remoção ou danificação de tecidos, exceto nas hipóteses necessárias ao manejo populacional autorizado, à preservação da segurança ou à proteção do próprio animal ou sua prole, às medidas de higiene ou de identificação de indivíduos, e também quando: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Parágrafo único: apenas médicos veterinários poderão realizar os procedimentos.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PLS 650/2015 </a:t>
            </a:r>
          </a:p>
        </p:txBody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988550" y="1771650"/>
            <a:ext cx="7542600" cy="328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pt-BR" sz="1800"/>
              <a:t>INTEGRIDADE FÍSICA DOS ANIMAIS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Art. 28. O confinamento de bovinos, suínos, ovinos, caprinos, aves e outros animais explorados para alimentação devem observar o bem-estar animal. 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Parágrafo único. É vedado o confinamento de galinhas poedeiras em gaiolas para fins de produção de ovos.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PLS 650/2015 </a:t>
            </a:r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988550" y="1771650"/>
            <a:ext cx="7542600" cy="328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pt-BR" sz="1800"/>
              <a:t>CARNE DE CACHORRO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Art. 30. São vedados o consumo, a venda ou a exportação de carne de </a:t>
            </a:r>
            <a:r>
              <a:rPr lang="pt-BR" sz="1800">
                <a:highlight>
                  <a:srgbClr val="FFFF00"/>
                </a:highlight>
              </a:rPr>
              <a:t>animais considerados de companhia, primatas, membros das famílias Canidae e Felidae e os pássaros em geral</a:t>
            </a:r>
            <a:r>
              <a:rPr lang="pt-BR" sz="1800"/>
              <a:t>, ressalvado o consumo associado aos usos e costumes de comunidades e populações tradicionais ou mediante licença expedida pela autoridade competente acompanhada de parecer técnico oficial favorável.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PLS 650/2015 </a:t>
            </a:r>
          </a:p>
        </p:txBody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988550" y="1771650"/>
            <a:ext cx="7542600" cy="328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pt-BR" sz="1800"/>
              <a:t>SINAPRA 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Art. 31. Fica instituído o Sistema Nacional de Proteção e Defesa do Bem-Estar dos Animais (Sinapra), com o objetivo de integrar ações dos órgãos federais, estaduais, do Distrito Federal e dos municipais para potencializar, no âmbito de suas competências, programas e ações que protejam a vida e o bem-estar dos animais, sua utilização pelo homem e suas interações com o meio ambiente e com a população humana.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PLS 650/2015 </a:t>
            </a:r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988550" y="1771650"/>
            <a:ext cx="7542600" cy="328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pt-BR" sz="1800"/>
              <a:t>CON</a:t>
            </a:r>
            <a:r>
              <a:rPr b="1" lang="pt-BR" sz="1800"/>
              <a:t>APRA 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Art. 35. O Conselho Nacional de Proteção e Defesa do Bem-Estar dos Animais (Conapra), órgão integrante da estrutura do Ministério do Meio Ambiente, de caráter consultivo e de assessoramento na formulação e avaliação de políticas públicas, constitui espaço de articulação entre as esferas de governo e a sociedade civil e de controle social das ações voltadas ao bem-estar dos animais e sua interação com o meio ambiente e a população humana</a:t>
            </a:r>
            <a:r>
              <a:rPr lang="pt-BR" sz="1800"/>
              <a:t>.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II – propor diretrizes e prioridades referentes ao bem-estar dos animais e seus usos humanos, visando à articulação e à compatibilização das políticas governamentais;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PLS 650/2015 </a:t>
            </a:r>
          </a:p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988550" y="1771650"/>
            <a:ext cx="7542600" cy="328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pt-BR" sz="1800"/>
              <a:t>COMPOSIÇÃO DO </a:t>
            </a:r>
            <a:r>
              <a:rPr b="1" lang="pt-BR" sz="1800"/>
              <a:t>CONAPRA 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Falta de Legitimidade: 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6 indicados pelo Executivo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9 indicados pelos que exploram animais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3 representantes de entidades protetoras dos animais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6 do CONCEA e dos congêneres estaduais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1 membro do MPF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16667" name="adj"/>
            </a:avLst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PLS 650/2015 </a:t>
            </a:r>
          </a:p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988550" y="1771650"/>
            <a:ext cx="7542600" cy="328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pt-BR" sz="1800"/>
              <a:t>PENAS POR MAUS TRATOS</a:t>
            </a:r>
            <a:r>
              <a:rPr b="1" lang="pt-BR" sz="1800"/>
              <a:t> 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pt-BR" sz="1800"/>
              <a:t>Art. 45. </a:t>
            </a:r>
            <a:r>
              <a:rPr lang="pt-BR" sz="1800"/>
              <a:t>II – prestação de serviços voltados à promoção do bem-estar animal e à preservação do meio ambiente, mediante a atribuição de tarefas não remuneradas a programas e projetos de proteção aos animais; III – prestação pecuniária, consistente em contribuições financeiras a entidades ambientais ou de proteção aos animais; IV – multa de um quarto do salário-mínimo a treze mil saláriosmínimos, observados os critérios do art. 44, as repercussões coletivas do dano e a situação econômica do infrator;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21667" name="adj"/>
            </a:avLst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</a:p>
        </p:txBody>
      </p:sp>
      <p:pic>
        <p:nvPicPr>
          <p:cNvPr descr="FullSizeRender (23).jpg" id="381" name="Shape 38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30879" r="-30879" t="0"/>
          <a:stretch/>
        </p:blipFill>
        <p:spPr>
          <a:xfrm>
            <a:off x="-1404663" y="1771650"/>
            <a:ext cx="12169500" cy="27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21667" name="adj"/>
            </a:avLst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Ódio e Violência</a:t>
            </a:r>
          </a:p>
        </p:txBody>
      </p:sp>
      <p:pic>
        <p:nvPicPr>
          <p:cNvPr descr="FullSizeRender.jpg" id="164" name="Shape 16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2958" l="0" r="0" t="22958"/>
          <a:stretch/>
        </p:blipFill>
        <p:spPr>
          <a:xfrm>
            <a:off x="755575" y="1707654"/>
            <a:ext cx="3888300" cy="151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llSizeRender (1).jpg" id="165" name="Shape 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007" y="1707654"/>
            <a:ext cx="4104600" cy="151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llSizeRender (2).jpg" id="166" name="Shape 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575" y="3219822"/>
            <a:ext cx="3888300" cy="178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llSizeRender (3).jpg" id="167" name="Shape 1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44007" y="3219822"/>
            <a:ext cx="4176600" cy="178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21667" name="adj"/>
            </a:avLst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Ódio e Violência</a:t>
            </a:r>
          </a:p>
        </p:txBody>
      </p:sp>
      <p:pic>
        <p:nvPicPr>
          <p:cNvPr descr="FullSizeRender (10).jpg" id="173" name="Shape 17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0461" l="0" r="0" t="20467"/>
          <a:stretch/>
        </p:blipFill>
        <p:spPr>
          <a:xfrm>
            <a:off x="838200" y="1771650"/>
            <a:ext cx="4021800" cy="150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llSizeRender (9).jpg" id="174" name="Shape 1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023" y="1761660"/>
            <a:ext cx="4248600" cy="151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llSizeRender (8).jpg" id="175" name="Shape 1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575" y="3273827"/>
            <a:ext cx="4104600" cy="1862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llSizeRender (7).jpg" id="176" name="Shape 1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60032" y="3273827"/>
            <a:ext cx="4176600" cy="186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21667" name="adj"/>
            </a:avLst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Ódio e Violência</a:t>
            </a:r>
          </a:p>
        </p:txBody>
      </p:sp>
      <p:pic>
        <p:nvPicPr>
          <p:cNvPr descr="FullSizeRender (12).jpg" id="182" name="Shape 18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928" l="0" r="0" t="8936"/>
          <a:stretch/>
        </p:blipFill>
        <p:spPr>
          <a:xfrm>
            <a:off x="755575" y="1771650"/>
            <a:ext cx="3960300" cy="1394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llSizeRender (14).jpg" id="183" name="Shape 1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575" y="3165815"/>
            <a:ext cx="3888300" cy="1977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1452.JPG" id="184" name="Shape 1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4007" y="2389193"/>
            <a:ext cx="4500000" cy="275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llSizeRender (13).jpg" id="185" name="Shape 1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1761660"/>
            <a:ext cx="4572000" cy="16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21667" name="adj"/>
            </a:avLst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Religião</a:t>
            </a:r>
          </a:p>
        </p:txBody>
      </p:sp>
      <p:pic>
        <p:nvPicPr>
          <p:cNvPr descr="FullSizeRender (17).jpg" id="191" name="Shape 19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7725" l="0" r="0" t="17725"/>
          <a:stretch/>
        </p:blipFill>
        <p:spPr>
          <a:xfrm>
            <a:off x="838200" y="1771650"/>
            <a:ext cx="7692900" cy="27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21667" name="adj"/>
            </a:avLst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Ciência – Declaração Cambridge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838200" y="1771650"/>
            <a:ext cx="7692900" cy="30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b="0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Neste dia 7 de julho de 2012, um proeminente grupo internacional de neurocientistas, neurofarmacologistas, neurofisiologistas, neuroanatomistas e neurocientistas computacionais cognitivos reuniu-se na </a:t>
            </a: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Universidade de Cambridge</a:t>
            </a:r>
            <a:r>
              <a:rPr b="0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para reavaliar os substratos neurobiológicos da experiência consciente e comportamentos relacionados em animais humanos e não humanos. </a:t>
            </a:r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b="0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Nós declaramos o seguinte: "</a:t>
            </a:r>
            <a:r>
              <a:rPr b="0" i="1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ausência de um neocórtex não parece impedir que um organismo experimente estados afetivos. Evidências convergentes indicam que </a:t>
            </a:r>
            <a:r>
              <a:rPr b="1" i="1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animais não humanos têm os substratos neuroanatômicos, neuroquímicos e neurofisiológicos de estados de consciência juntamente como a capacidade de exibir comportamentos intencionais</a:t>
            </a:r>
            <a:r>
              <a:rPr b="0" i="1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Consequentemente, o peso das evidências indica que </a:t>
            </a:r>
            <a:r>
              <a:rPr b="1" i="1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humanos não são os únicos a possuir os substratos neurológicos que geram a consciência</a:t>
            </a:r>
            <a:r>
              <a:rPr b="0" i="1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i="1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Animais não humanos, incluindo todos os mamíferos e as aves, e muitas outras criaturas, incluindo polvos, também possuem esses substratos neurológicos</a:t>
            </a:r>
            <a:r>
              <a:rPr b="0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xfrm>
            <a:off x="762000" y="571500"/>
            <a:ext cx="7924800" cy="857400"/>
          </a:xfrm>
          <a:prstGeom prst="roundRect">
            <a:avLst>
              <a:gd fmla="val 21667" name="adj"/>
            </a:avLst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Ciência</a:t>
            </a:r>
          </a:p>
        </p:txBody>
      </p:sp>
      <p:pic>
        <p:nvPicPr>
          <p:cNvPr descr="FullSizeRender (19).jpg" id="203" name="Shape 20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2203" l="1176" r="-2637" t="0"/>
          <a:stretch/>
        </p:blipFill>
        <p:spPr>
          <a:xfrm>
            <a:off x="838200" y="1771650"/>
            <a:ext cx="7692900" cy="27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ápsulas">
  <a:themeElements>
    <a:clrScheme name="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