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32"/>
  </p:notesMasterIdLst>
  <p:sldIdLst>
    <p:sldId id="256" r:id="rId5"/>
    <p:sldId id="332" r:id="rId6"/>
    <p:sldId id="343" r:id="rId7"/>
    <p:sldId id="322" r:id="rId8"/>
    <p:sldId id="331" r:id="rId9"/>
    <p:sldId id="273" r:id="rId10"/>
    <p:sldId id="275" r:id="rId11"/>
    <p:sldId id="318" r:id="rId12"/>
    <p:sldId id="344" r:id="rId13"/>
    <p:sldId id="345" r:id="rId14"/>
    <p:sldId id="346" r:id="rId15"/>
    <p:sldId id="347" r:id="rId16"/>
    <p:sldId id="309" r:id="rId17"/>
    <p:sldId id="311" r:id="rId18"/>
    <p:sldId id="310" r:id="rId19"/>
    <p:sldId id="341" r:id="rId20"/>
    <p:sldId id="312" r:id="rId21"/>
    <p:sldId id="313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294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C66"/>
    <a:srgbClr val="003366"/>
    <a:srgbClr val="003399"/>
    <a:srgbClr val="5E5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56D0-8F68-4B77-BD10-EDF7AA9F4E32}" type="datetimeFigureOut">
              <a:rPr lang="pt-BR" smtClean="0"/>
              <a:pPr/>
              <a:t>17/06/2019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A0797-5F7F-4C71-9794-7052564E3A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1108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04E08B-B696-49EA-BA94-759DE8A6E24B}" type="datetimeFigureOut">
              <a:rPr lang="pt-BR" smtClean="0"/>
              <a:pPr/>
              <a:t>17/06/2019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B179B7-2CFC-4867-A3AA-8AB66C468E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04E08B-B696-49EA-BA94-759DE8A6E24B}" type="datetimeFigureOut">
              <a:rPr lang="pt-BR" smtClean="0"/>
              <a:pPr/>
              <a:t>17/06/2019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B179B7-2CFC-4867-A3AA-8AB66C468E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04E08B-B696-49EA-BA94-759DE8A6E24B}" type="datetimeFigureOut">
              <a:rPr lang="pt-BR" smtClean="0"/>
              <a:pPr/>
              <a:t>17/06/2019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B179B7-2CFC-4867-A3AA-8AB66C468E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04E08B-B696-49EA-BA94-759DE8A6E24B}" type="datetimeFigureOut">
              <a:rPr lang="pt-BR" smtClean="0"/>
              <a:pPr/>
              <a:t>17/06/2019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B179B7-2CFC-4867-A3AA-8AB66C468E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04E08B-B696-49EA-BA94-759DE8A6E24B}" type="datetimeFigureOut">
              <a:rPr lang="pt-BR" smtClean="0"/>
              <a:pPr/>
              <a:t>17/06/2019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B179B7-2CFC-4867-A3AA-8AB66C468E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04E08B-B696-49EA-BA94-759DE8A6E24B}" type="datetimeFigureOut">
              <a:rPr lang="pt-BR" smtClean="0"/>
              <a:pPr/>
              <a:t>17/06/2019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B179B7-2CFC-4867-A3AA-8AB66C468E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04E08B-B696-49EA-BA94-759DE8A6E24B}" type="datetimeFigureOut">
              <a:rPr lang="pt-BR" smtClean="0"/>
              <a:pPr/>
              <a:t>17/06/2019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B179B7-2CFC-4867-A3AA-8AB66C468E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04E08B-B696-49EA-BA94-759DE8A6E24B}" type="datetimeFigureOut">
              <a:rPr lang="pt-BR" smtClean="0"/>
              <a:pPr/>
              <a:t>17/06/2019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B179B7-2CFC-4867-A3AA-8AB66C468E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04E08B-B696-49EA-BA94-759DE8A6E24B}" type="datetimeFigureOut">
              <a:rPr lang="pt-BR" smtClean="0"/>
              <a:pPr/>
              <a:t>17/06/2019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B179B7-2CFC-4867-A3AA-8AB66C468E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04E08B-B696-49EA-BA94-759DE8A6E24B}" type="datetimeFigureOut">
              <a:rPr lang="pt-BR" smtClean="0"/>
              <a:pPr/>
              <a:t>17/06/2019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B179B7-2CFC-4867-A3AA-8AB66C468E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edondar Retângulo em um Canto Únic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04E08B-B696-49EA-BA94-759DE8A6E24B}" type="datetimeFigureOut">
              <a:rPr lang="pt-BR" smtClean="0"/>
              <a:pPr/>
              <a:t>17/06/2019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B179B7-2CFC-4867-A3AA-8AB66C468E2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ço Reservado para Títu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704E08B-B696-49EA-BA94-759DE8A6E24B}" type="datetimeFigureOut">
              <a:rPr lang="pt-BR" smtClean="0"/>
              <a:pPr/>
              <a:t>17/06/2019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EB179B7-2CFC-4867-A3AA-8AB66C468E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mega.nz/" TargetMode="Externa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00298" y="5072074"/>
            <a:ext cx="6357981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pt-BR" altLang="pt-BR" sz="1150" dirty="0"/>
              <a:t>Floriano Martins de Sá Neto</a:t>
            </a:r>
          </a:p>
          <a:p>
            <a:pPr algn="r">
              <a:defRPr/>
            </a:pPr>
            <a:r>
              <a:rPr lang="pt-BR" altLang="pt-BR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Presidente da Associação Nacional dos Auditores Fiscais da RFB </a:t>
            </a:r>
            <a:r>
              <a:rPr lang="pt-BR" altLang="pt-BR" sz="105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ANFIP</a:t>
            </a:r>
          </a:p>
          <a:p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556" name="AutoShape 4" descr="Resultado de imagem para logo anfi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558" name="AutoShape 6" descr="Resultado de imagem para logo anfi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560" name="Picture 8" descr="ANFIP â AssociaÃ§Ã£o Nacional dos Auditores Fiscais da Receita Federal do Bras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1" y="5750725"/>
            <a:ext cx="2000263" cy="750098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428596" y="2857496"/>
            <a:ext cx="8286808" cy="86832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3366"/>
                </a:solidFill>
              </a:rPr>
              <a:t>PEC 06/2019:</a:t>
            </a:r>
            <a:endParaRPr lang="pt-BR" sz="2400" b="1" dirty="0" smtClean="0">
              <a:solidFill>
                <a:srgbClr val="003366"/>
              </a:solidFill>
              <a:cs typeface="Arial" panose="020B0604020202020204" pitchFamily="34" charset="0"/>
            </a:endParaRPr>
          </a:p>
          <a:p>
            <a:r>
              <a:rPr lang="pt-BR" sz="2100" dirty="0" smtClean="0"/>
              <a:t>Pontos e contrapontos de uma trágica proposta </a:t>
            </a:r>
            <a:endParaRPr lang="pt-BR" sz="2100" b="1" dirty="0" smtClean="0">
              <a:cs typeface="Arial" panose="020B0604020202020204" pitchFamily="34" charset="0"/>
            </a:endParaRPr>
          </a:p>
        </p:txBody>
      </p:sp>
      <p:sp>
        <p:nvSpPr>
          <p:cNvPr id="39938" name="AutoShape 2" descr="Resultado de imagem para logo camara deput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9940" name="AutoShape 4" descr="Resultado de imagem para logo camara deput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18" name="AutoShape 2" descr="Resultado de imagem para slogan camara deput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20" name="AutoShape 4" descr="CÃ¢mara dos Deputados log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AutoShape 2" descr="Resultado de imagem para camara legislativa 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Resultado de imagem para camara legislativa 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4" name="AutoShape 6" descr="camara-legislativa-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https://www.novaconcursos.com.br/portal/wp-content/uploads/2017/01/camara-legislativa-d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https://www.novaconcursos.com.br/portal/wp-content/uploads/2017/01/camara-legislativa-d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071802" y="142852"/>
            <a:ext cx="3214710" cy="51077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prstClr val="black"/>
                </a:solidFill>
              </a:rPr>
              <a:t>Aposentadoria Rural</a:t>
            </a:r>
            <a:endParaRPr lang="pt-BR" sz="2400" b="1" dirty="0">
              <a:solidFill>
                <a:prstClr val="black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928670"/>
            <a:ext cx="6115050" cy="2133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45" y="3429000"/>
            <a:ext cx="7858211" cy="308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00232" y="142852"/>
            <a:ext cx="5929354" cy="51077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prstClr val="black"/>
                </a:solidFill>
              </a:rPr>
              <a:t>Aumento TC (h/m) e idade (m) do rural</a:t>
            </a:r>
            <a:endParaRPr lang="pt-BR" sz="2400" b="1" dirty="0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14414" y="1285860"/>
            <a:ext cx="7643834" cy="4942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endParaRPr lang="pt-BR" sz="1360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dirty="0" smtClean="0">
                <a:solidFill>
                  <a:srgbClr val="FF0000"/>
                </a:solidFill>
              </a:rPr>
              <a:t>A justificativa da diferença de 5 anos na idade mínima de acesso às aposentadorias entre rurais e urbanas se dá por duas condições específicas: a </a:t>
            </a:r>
            <a:r>
              <a:rPr lang="pt-BR" dirty="0" err="1" smtClean="0">
                <a:solidFill>
                  <a:srgbClr val="FF0000"/>
                </a:solidFill>
              </a:rPr>
              <a:t>penosidade</a:t>
            </a:r>
            <a:r>
              <a:rPr lang="pt-BR" dirty="0" smtClean="0">
                <a:solidFill>
                  <a:srgbClr val="FF0000"/>
                </a:solidFill>
              </a:rPr>
              <a:t> do trabalho rural e o início precoce da atividade laboral no campo;</a:t>
            </a:r>
          </a:p>
          <a:p>
            <a:pPr algn="just">
              <a:buFont typeface="Wingdings" pitchFamily="2" charset="2"/>
              <a:buChar char="ü"/>
            </a:pPr>
            <a:endParaRPr lang="pt-BR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dirty="0" smtClean="0">
                <a:solidFill>
                  <a:srgbClr val="FF0000"/>
                </a:solidFill>
              </a:rPr>
              <a:t>É justo aumentar a idade de aposentadoria da assalariada rural para 60 anos e 20 anos de contribuição (h/m)? Porque não diferenciar idade de homens e mulheres no meio rural, se pela proposta se estabelece diferença no meio urbano? Que critérios atuariais são utilizados?</a:t>
            </a:r>
          </a:p>
          <a:p>
            <a:pPr algn="just">
              <a:buFont typeface="Wingdings" pitchFamily="2" charset="2"/>
              <a:buChar char="ü"/>
            </a:pPr>
            <a:endParaRPr lang="pt-BR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dirty="0" smtClean="0">
                <a:solidFill>
                  <a:srgbClr val="FF0000"/>
                </a:solidFill>
              </a:rPr>
              <a:t>É justo aumentar idade para o segurado especial (trabalhador rural que individualmente ou em regime de economia familiar atua na atividade agropecuária em pequena propriedade rural) e fazê-lo pagar R$ 600 por ano (por grupo familiar) para se aposentar? E as secas, os excessos de chuvas, os ataques de pragas, a venda de produtos que em alguns casos não pagam os custos de produção, não são critérios a serem analisados? Como ele irá complementar esse valor diante dessas intempéries? </a:t>
            </a:r>
          </a:p>
          <a:p>
            <a:pPr algn="just"/>
            <a:endParaRPr lang="pt-BR" sz="136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143240" y="214290"/>
            <a:ext cx="3500462" cy="49375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 smtClean="0">
                <a:solidFill>
                  <a:prstClr val="black"/>
                </a:solidFill>
              </a:rPr>
              <a:t>Professores e Policiais</a:t>
            </a:r>
            <a:endParaRPr lang="pt-BR" sz="2300" dirty="0">
              <a:solidFill>
                <a:prstClr val="black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71538" y="4572008"/>
            <a:ext cx="76438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Carreiras do magistério mais desgastante (física e mentalmente)</a:t>
            </a:r>
            <a:r>
              <a:rPr lang="pt-BR" dirty="0" smtClean="0">
                <a:solidFill>
                  <a:srgbClr val="FF0000"/>
                </a:solidFill>
              </a:rPr>
              <a:t>: etapas da educação infantil e do ensino fundamental; educação no campo e em quilombolas &gt; mais desafios na sala de aula;</a:t>
            </a:r>
          </a:p>
          <a:p>
            <a:endParaRPr lang="pt-BR" dirty="0" smtClean="0">
              <a:solidFill>
                <a:srgbClr val="FF0000"/>
              </a:solidFill>
            </a:endParaRPr>
          </a:p>
          <a:p>
            <a:pPr algn="just"/>
            <a:r>
              <a:rPr lang="pt-BR" dirty="0" smtClean="0">
                <a:solidFill>
                  <a:srgbClr val="FF0000"/>
                </a:solidFill>
              </a:rPr>
              <a:t>Áreas consideradas insalubres, perigosas, penosas ou de alto risco terminam por prejudicar a saúde e a própria vida do trabalhador. Deve permanecer os critérios da aposentadoria especial.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85860"/>
            <a:ext cx="8858312" cy="311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85786" y="1285860"/>
            <a:ext cx="78581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dirty="0" smtClean="0"/>
              <a:t> As últimas reformas previdenciárias promoveram a convergência dos Regimes: RGPS e RPPS, com mesmo teto e regras de aposentadoria. Direitos à paridade e integralidade deixaram de existir;</a:t>
            </a:r>
          </a:p>
          <a:p>
            <a:pPr algn="just"/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O Servidor Público Federal mais antigo, beneficiário dos direitos a paridade e integralidade, paga contribuição previdenciária sobre a totalidade da remuneração percebida (e não sobre o teto do RGPS);</a:t>
            </a:r>
          </a:p>
          <a:p>
            <a:pPr algn="just"/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O Servidor Público Federal inativo e seu pensionista pagam contribuição para a previdência. Esse recolhimento não existe no Regime Geral;</a:t>
            </a:r>
          </a:p>
          <a:p>
            <a:pPr algn="just">
              <a:buFont typeface="Wingdings" pitchFamily="2" charset="2"/>
              <a:buChar char="Ø"/>
            </a:pPr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O Servidor Público, por ocasião da aposentadoria, não recebe valores depositados em conta do Fundo de Garantia do Tempo de Serviço (FGTS) como o contingente do RGPS;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000232" y="500042"/>
            <a:ext cx="5270995" cy="4767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200" b="1" dirty="0" smtClean="0"/>
              <a:t>Servidores: onde há privilégios?</a:t>
            </a:r>
            <a:endParaRPr lang="pt-BR" sz="22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500306"/>
            <a:ext cx="7150785" cy="324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1000100" y="928670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dirty="0" smtClean="0"/>
              <a:t>A remuneração média dos servidores não é tão elevada quanto se propaga. Mais de 50% ganham até 6,5 SM (cerca de R$ 6.500). Apenas 15% dos Servidores ganham acima de R$13.000 </a:t>
            </a:r>
            <a:r>
              <a:rPr lang="pt-BR" sz="1400" dirty="0" smtClean="0"/>
              <a:t>(dados de dez/2016)</a:t>
            </a:r>
            <a:r>
              <a:rPr lang="pt-BR" dirty="0" smtClean="0"/>
              <a:t>;</a:t>
            </a:r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85786" y="714356"/>
            <a:ext cx="771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dirty="0" smtClean="0"/>
              <a:t> Em função das mudanças realizadas nas últimas reformas, o RPPS ingressou num quadro de equilíbrio, com necessidade de financiamento decrescente a partir de 2025.</a:t>
            </a:r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792961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28794" y="500042"/>
            <a:ext cx="5429288" cy="47672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 Servidores: onde há privilégios?</a:t>
            </a:r>
            <a:endParaRPr lang="pt-BR" sz="2200" b="1" dirty="0"/>
          </a:p>
        </p:txBody>
      </p:sp>
      <p:pic>
        <p:nvPicPr>
          <p:cNvPr id="3" name="Picture 2" descr="https://terracoeconomico.com.br/wp-content/uploads/2016/08/Gr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8286808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1472" y="2143116"/>
            <a:ext cx="80724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dirty="0" smtClean="0"/>
              <a:t>De acordo com estimativa das consultorias da Câmara e do Senado Federal, o reajuste para ministros do STF terá impacto de cerca de R$ 1,4 bilhão nas contas da União (R$ 4 bilhões incluindo estados e municípios) em 2019; </a:t>
            </a:r>
          </a:p>
          <a:p>
            <a:pPr algn="just">
              <a:buFont typeface="Wingdings" pitchFamily="2" charset="2"/>
              <a:buChar char="ü"/>
            </a:pPr>
            <a:endParaRPr lang="pt-BR" dirty="0" smtClean="0"/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Já o aumento de até 41,5% para os servidores do Judiciário, segundo o Planejamento, custou R$ 22,3 bilhões entre 2016 e 2019 (R$ 1,7 bilhão, em 2016; R$ 4,8 bilhões, em 2017; R$ 6,5 bilhões, em 2018; e R$ 9,3 bilhões, em 2019).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143108" y="714356"/>
            <a:ext cx="5032147" cy="4767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200" b="1" dirty="0" smtClean="0"/>
              <a:t>Enquanto isso, no Judiciário ...</a:t>
            </a:r>
            <a:endParaRPr lang="pt-BR" sz="22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1472" y="1714488"/>
            <a:ext cx="81439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Fazer essa separação não irá reduzir custo, não haverá impacto contábil no déficit;</a:t>
            </a:r>
          </a:p>
          <a:p>
            <a:pPr algn="just">
              <a:buFont typeface="Wingdings" pitchFamily="2" charset="2"/>
              <a:buChar char="Ø"/>
            </a:pPr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Teria que mudar a Constituição, que criou dois orçamentos, o fiscal e o da Seguridade. No primeiro, a fonte de renda são impostos, e quase todos eles são compartilhados com estados </a:t>
            </a:r>
            <a:r>
              <a:rPr lang="pt-BR" smtClean="0"/>
              <a:t>e municípios. O </a:t>
            </a:r>
            <a:r>
              <a:rPr lang="pt-BR" dirty="0" smtClean="0"/>
              <a:t>Orçamento da Seguridade Social, financiado por contribuições, está dividido em previdência, saúde e assistência social. Nesse último estão Bolsa Família e benefícios para os muito pobres e mais velhos que nunca contribuíram (BPC, p.ex.);</a:t>
            </a:r>
          </a:p>
          <a:p>
            <a:pPr algn="just"/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Portanto, separar previdência de assistência pode tornar os dados mais compreensíveis, mas não reduz em nada o déficit.                                               </a:t>
            </a:r>
          </a:p>
          <a:p>
            <a:pPr algn="just"/>
            <a:endParaRPr lang="pt-BR" dirty="0" smtClean="0">
              <a:solidFill>
                <a:srgbClr val="FF0000"/>
              </a:solidFill>
            </a:endParaRP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71537" y="500042"/>
            <a:ext cx="6929487" cy="85129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Separar Previdência de  Assistência (Seguridade Social)</a:t>
            </a:r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14612" y="285728"/>
            <a:ext cx="4655470" cy="51077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prstClr val="black"/>
                </a:solidFill>
              </a:rPr>
              <a:t>Capitalização, dos males o pior</a:t>
            </a:r>
            <a:endParaRPr lang="pt-BR" sz="2400" b="1" dirty="0">
              <a:solidFill>
                <a:prstClr val="black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285852" y="1071546"/>
            <a:ext cx="7643866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 smtClean="0">
                <a:solidFill>
                  <a:prstClr val="black"/>
                </a:solidFill>
              </a:rPr>
              <a:t>A PEC 06/2019 determina que, por meio de lei complementar, será implantado um regime previdenciário no modelo de capitalização em contas individuais, como alternativa ao Regime Geral e aos Regimes Próprios.</a:t>
            </a:r>
          </a:p>
          <a:p>
            <a:endParaRPr lang="pt-BR" sz="1700" dirty="0" smtClean="0">
              <a:solidFill>
                <a:prstClr val="black"/>
              </a:solidFill>
            </a:endParaRPr>
          </a:p>
          <a:p>
            <a:endParaRPr lang="pt-BR" sz="1700" dirty="0" smtClean="0">
              <a:solidFill>
                <a:prstClr val="black"/>
              </a:solidFill>
            </a:endParaRPr>
          </a:p>
          <a:p>
            <a:r>
              <a:rPr lang="pt-BR" sz="1700" dirty="0" smtClean="0">
                <a:solidFill>
                  <a:prstClr val="black"/>
                </a:solidFill>
              </a:rPr>
              <a:t>Algumas diretrizes:</a:t>
            </a:r>
          </a:p>
          <a:p>
            <a:endParaRPr lang="pt-BR" sz="1700" dirty="0" smtClean="0">
              <a:solidFill>
                <a:prstClr val="black"/>
              </a:solidFill>
            </a:endParaRPr>
          </a:p>
          <a:p>
            <a:endParaRPr lang="pt-BR" sz="1700" dirty="0" smtClean="0">
              <a:solidFill>
                <a:prstClr val="black"/>
              </a:solidFill>
            </a:endParaRPr>
          </a:p>
          <a:p>
            <a:endParaRPr lang="pt-BR" sz="1700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sz="1700" dirty="0" smtClean="0">
                <a:solidFill>
                  <a:prstClr val="black"/>
                </a:solidFill>
              </a:rPr>
              <a:t> obrigatoriedade do regime para quem aderir; </a:t>
            </a:r>
          </a:p>
          <a:p>
            <a:pPr>
              <a:buFont typeface="Wingdings" pitchFamily="2" charset="2"/>
              <a:buChar char="ü"/>
            </a:pPr>
            <a:endParaRPr lang="pt-BR" sz="1700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sz="1700" dirty="0" smtClean="0">
                <a:solidFill>
                  <a:prstClr val="black"/>
                </a:solidFill>
              </a:rPr>
              <a:t>contribuição definida - em que o valor dos benefícios varia conforme as contribuições; </a:t>
            </a:r>
          </a:p>
          <a:p>
            <a:pPr>
              <a:buFont typeface="Wingdings" pitchFamily="2" charset="2"/>
              <a:buChar char="ü"/>
            </a:pPr>
            <a:endParaRPr lang="pt-BR" sz="1700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sz="1700" dirty="0" smtClean="0">
                <a:solidFill>
                  <a:prstClr val="black"/>
                </a:solidFill>
              </a:rPr>
              <a:t>possibilidade de uso do sistema de contas nocionais (contribuição definida + repartição simples);</a:t>
            </a:r>
          </a:p>
          <a:p>
            <a:pPr>
              <a:buFont typeface="Wingdings" pitchFamily="2" charset="2"/>
              <a:buChar char="ü"/>
            </a:pPr>
            <a:endParaRPr lang="pt-BR" sz="1700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sz="1700" dirty="0" smtClean="0">
                <a:solidFill>
                  <a:prstClr val="black"/>
                </a:solidFill>
              </a:rPr>
              <a:t>garantir um piso básico equivalente a um salário mínimo e seria financiado por fundo solidário gerido por entidades públicas ou privadas</a:t>
            </a:r>
            <a:endParaRPr lang="pt-BR" sz="1700" dirty="0">
              <a:solidFill>
                <a:prstClr val="black"/>
              </a:solidFill>
            </a:endParaRP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928802"/>
            <a:ext cx="2887337" cy="176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86050" y="428604"/>
            <a:ext cx="3350631" cy="49375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300" b="1" dirty="0" smtClean="0"/>
              <a:t>Resumo expositivo</a:t>
            </a:r>
            <a:endParaRPr lang="pt-BR" sz="23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428596" y="1285860"/>
            <a:ext cx="8215370" cy="50396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pt-BR" dirty="0" smtClean="0"/>
          </a:p>
          <a:p>
            <a:pPr marL="342900" indent="-342900">
              <a:buAutoNum type="arabicPeriod"/>
            </a:pPr>
            <a:r>
              <a:rPr lang="pt-BR" dirty="0" smtClean="0"/>
              <a:t>Contextualização – perdas direitos;</a:t>
            </a:r>
          </a:p>
          <a:p>
            <a:pPr marL="342900" indent="-342900"/>
            <a:endParaRPr lang="pt-BR" dirty="0" smtClean="0"/>
          </a:p>
          <a:p>
            <a:pPr marL="342900" indent="-342900"/>
            <a:r>
              <a:rPr lang="pt-BR" dirty="0" smtClean="0"/>
              <a:t>2.	Princípios da PEC 06</a:t>
            </a:r>
          </a:p>
          <a:p>
            <a:pPr marL="342900" indent="-342900"/>
            <a:endParaRPr lang="pt-BR" dirty="0" smtClean="0"/>
          </a:p>
          <a:p>
            <a:pPr marL="342900" indent="-342900"/>
            <a:r>
              <a:rPr lang="pt-BR" dirty="0" smtClean="0"/>
              <a:t>3. Contrapontos</a:t>
            </a:r>
          </a:p>
          <a:p>
            <a:pPr marL="342900" indent="-342900"/>
            <a:endParaRPr lang="pt-BR" dirty="0" smtClean="0"/>
          </a:p>
          <a:p>
            <a:r>
              <a:rPr lang="pt-BR" dirty="0" smtClean="0"/>
              <a:t>	</a:t>
            </a:r>
            <a:r>
              <a:rPr lang="pt-BR" sz="1600" dirty="0" smtClean="0"/>
              <a:t>3.1 Desconstitucionalização </a:t>
            </a:r>
          </a:p>
          <a:p>
            <a:endParaRPr lang="pt-BR" sz="1600" dirty="0" smtClean="0"/>
          </a:p>
          <a:p>
            <a:r>
              <a:rPr lang="pt-BR" sz="1600" dirty="0" smtClean="0"/>
              <a:t>	3.2 Questão demográfica</a:t>
            </a:r>
          </a:p>
          <a:p>
            <a:endParaRPr lang="pt-BR" sz="1600" dirty="0" smtClean="0"/>
          </a:p>
          <a:p>
            <a:r>
              <a:rPr lang="pt-BR" sz="1600" dirty="0" smtClean="0"/>
              <a:t>	3.3 Problemas macroeconômicos e sociais</a:t>
            </a:r>
            <a:br>
              <a:rPr lang="pt-BR" sz="1600" dirty="0" smtClean="0"/>
            </a:br>
            <a:endParaRPr lang="pt-BR" sz="1600" dirty="0" smtClean="0"/>
          </a:p>
          <a:p>
            <a:r>
              <a:rPr lang="pt-BR" sz="1600" dirty="0" smtClean="0"/>
              <a:t>	3.4 Exemplos: </a:t>
            </a:r>
            <a:r>
              <a:rPr lang="pt-BR" sz="1500" dirty="0" smtClean="0"/>
              <a:t>BPC, Abono, Rural, Professores, Servidores</a:t>
            </a:r>
          </a:p>
          <a:p>
            <a:endParaRPr lang="pt-BR" sz="1600" dirty="0" smtClean="0"/>
          </a:p>
          <a:p>
            <a:r>
              <a:rPr lang="pt-BR" sz="1600" dirty="0" smtClean="0"/>
              <a:t>	3.5 Capitalização e custos de transição</a:t>
            </a:r>
          </a:p>
          <a:p>
            <a:endParaRPr lang="pt-BR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071538" y="285728"/>
            <a:ext cx="3643338" cy="125991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sz="1700" dirty="0" smtClean="0">
                <a:solidFill>
                  <a:prstClr val="black"/>
                </a:solidFill>
              </a:rPr>
              <a:t>OIT*:  30 países privatizaram total ou parcialmente seus  regimes de previdências públicas obrigatórias de 1981 a 2014</a:t>
            </a:r>
            <a:endParaRPr lang="pt-BR" sz="1700" dirty="0">
              <a:solidFill>
                <a:prstClr val="black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572132" y="142852"/>
            <a:ext cx="2672477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América Latina (14 países)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214942" y="642918"/>
            <a:ext cx="3754286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Leste Europeu e Ex- URSS (14 países)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786446" y="1142984"/>
            <a:ext cx="1716037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África (2 países)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6" name="Chave esquerda 5"/>
          <p:cNvSpPr/>
          <p:nvPr/>
        </p:nvSpPr>
        <p:spPr>
          <a:xfrm>
            <a:off x="4786314" y="2000240"/>
            <a:ext cx="298324" cy="21431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1142976" y="2571744"/>
            <a:ext cx="3571900" cy="97047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sz="1700" dirty="0" smtClean="0">
                <a:solidFill>
                  <a:prstClr val="black"/>
                </a:solidFill>
              </a:rPr>
              <a:t>Até o ano de 2018, desses 30 países,  18  reverteram suas privatizações (re-reforma), total ou parcial</a:t>
            </a:r>
            <a:endParaRPr lang="pt-BR" sz="1700" dirty="0">
              <a:solidFill>
                <a:prstClr val="black"/>
              </a:solidFill>
            </a:endParaRPr>
          </a:p>
        </p:txBody>
      </p:sp>
      <p:sp>
        <p:nvSpPr>
          <p:cNvPr id="9" name="Chave esquerda 8"/>
          <p:cNvSpPr/>
          <p:nvPr/>
        </p:nvSpPr>
        <p:spPr>
          <a:xfrm>
            <a:off x="4786314" y="142852"/>
            <a:ext cx="357190" cy="1500246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286380" y="2071678"/>
            <a:ext cx="3714776" cy="20941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300" dirty="0" smtClean="0">
                <a:solidFill>
                  <a:prstClr val="black"/>
                </a:solidFill>
              </a:rPr>
              <a:t>Venezuela (2000, total), Equador (2002, total), Nicarágua (2005, total), Bulgária (2007, parcial), Argentina (2008, total), Eslováquia (2008, parcial), Estônia, Letônia e Lituânia (2009, parcial), Bolívia (2009, total), Hungria (2010, total), Croácia e Macedônia (2011, parcial), Polônia (2011, total), Rússia (2012, total), Cazaquistão (2013, parcial), República Tcheca (2016, total) e Romênia (2017, parcial).</a:t>
            </a:r>
            <a:endParaRPr lang="pt-BR" sz="1300" dirty="0">
              <a:solidFill>
                <a:prstClr val="black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6488668"/>
            <a:ext cx="9215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prstClr val="black"/>
                </a:solidFill>
              </a:rPr>
              <a:t>(*) ILO. Social </a:t>
            </a:r>
            <a:r>
              <a:rPr lang="pt-BR" sz="900" dirty="0" err="1" smtClean="0">
                <a:solidFill>
                  <a:prstClr val="black"/>
                </a:solidFill>
              </a:rPr>
              <a:t>Protection</a:t>
            </a:r>
            <a:r>
              <a:rPr lang="pt-BR" sz="900" dirty="0" smtClean="0">
                <a:solidFill>
                  <a:prstClr val="black"/>
                </a:solidFill>
              </a:rPr>
              <a:t> </a:t>
            </a:r>
            <a:r>
              <a:rPr lang="pt-BR" sz="900" dirty="0" err="1" smtClean="0">
                <a:solidFill>
                  <a:prstClr val="black"/>
                </a:solidFill>
              </a:rPr>
              <a:t>Department</a:t>
            </a:r>
            <a:r>
              <a:rPr lang="pt-BR" sz="900" dirty="0" smtClean="0">
                <a:solidFill>
                  <a:prstClr val="black"/>
                </a:solidFill>
              </a:rPr>
              <a:t>. ESS – </a:t>
            </a:r>
            <a:r>
              <a:rPr lang="pt-BR" sz="900" dirty="0" err="1" smtClean="0">
                <a:solidFill>
                  <a:prstClr val="black"/>
                </a:solidFill>
              </a:rPr>
              <a:t>Working</a:t>
            </a:r>
            <a:r>
              <a:rPr lang="pt-BR" sz="900" dirty="0" smtClean="0">
                <a:solidFill>
                  <a:prstClr val="black"/>
                </a:solidFill>
              </a:rPr>
              <a:t> </a:t>
            </a:r>
            <a:r>
              <a:rPr lang="pt-BR" sz="900" dirty="0" err="1" smtClean="0">
                <a:solidFill>
                  <a:prstClr val="black"/>
                </a:solidFill>
              </a:rPr>
              <a:t>Paper</a:t>
            </a:r>
            <a:r>
              <a:rPr lang="pt-BR" sz="900" dirty="0" smtClean="0">
                <a:solidFill>
                  <a:prstClr val="black"/>
                </a:solidFill>
              </a:rPr>
              <a:t> No. 63. </a:t>
            </a:r>
            <a:r>
              <a:rPr lang="pt-BR" sz="900" dirty="0" err="1" smtClean="0">
                <a:solidFill>
                  <a:prstClr val="black"/>
                </a:solidFill>
              </a:rPr>
              <a:t>Reversing</a:t>
            </a:r>
            <a:r>
              <a:rPr lang="pt-BR" sz="900" dirty="0" smtClean="0">
                <a:solidFill>
                  <a:prstClr val="black"/>
                </a:solidFill>
              </a:rPr>
              <a:t> </a:t>
            </a:r>
            <a:r>
              <a:rPr lang="pt-BR" sz="900" dirty="0" err="1" smtClean="0">
                <a:solidFill>
                  <a:prstClr val="black"/>
                </a:solidFill>
              </a:rPr>
              <a:t>pension</a:t>
            </a:r>
            <a:r>
              <a:rPr lang="pt-BR" sz="900" dirty="0" smtClean="0">
                <a:solidFill>
                  <a:prstClr val="black"/>
                </a:solidFill>
              </a:rPr>
              <a:t> </a:t>
            </a:r>
            <a:r>
              <a:rPr lang="pt-BR" sz="900" dirty="0" err="1" smtClean="0">
                <a:solidFill>
                  <a:prstClr val="black"/>
                </a:solidFill>
              </a:rPr>
              <a:t>privatization</a:t>
            </a:r>
            <a:r>
              <a:rPr lang="pt-BR" sz="900" dirty="0" smtClean="0">
                <a:solidFill>
                  <a:prstClr val="black"/>
                </a:solidFill>
              </a:rPr>
              <a:t>: </a:t>
            </a:r>
            <a:r>
              <a:rPr lang="pt-BR" sz="900" dirty="0" err="1" smtClean="0">
                <a:solidFill>
                  <a:prstClr val="black"/>
                </a:solidFill>
              </a:rPr>
              <a:t>Rebuilding</a:t>
            </a:r>
            <a:r>
              <a:rPr lang="pt-BR" sz="900" dirty="0" smtClean="0">
                <a:solidFill>
                  <a:prstClr val="black"/>
                </a:solidFill>
              </a:rPr>
              <a:t> </a:t>
            </a:r>
            <a:r>
              <a:rPr lang="pt-BR" sz="900" dirty="0" err="1" smtClean="0">
                <a:solidFill>
                  <a:prstClr val="black"/>
                </a:solidFill>
              </a:rPr>
              <a:t>public</a:t>
            </a:r>
            <a:r>
              <a:rPr lang="pt-BR" sz="900" dirty="0" smtClean="0">
                <a:solidFill>
                  <a:prstClr val="black"/>
                </a:solidFill>
              </a:rPr>
              <a:t> </a:t>
            </a:r>
            <a:r>
              <a:rPr lang="pt-BR" sz="900" dirty="0" err="1" smtClean="0">
                <a:solidFill>
                  <a:prstClr val="black"/>
                </a:solidFill>
              </a:rPr>
              <a:t>pension</a:t>
            </a:r>
            <a:r>
              <a:rPr lang="pt-BR" sz="900" dirty="0" smtClean="0">
                <a:solidFill>
                  <a:prstClr val="black"/>
                </a:solidFill>
              </a:rPr>
              <a:t> systems in </a:t>
            </a:r>
            <a:r>
              <a:rPr lang="pt-BR" sz="900" dirty="0" err="1" smtClean="0">
                <a:solidFill>
                  <a:prstClr val="black"/>
                </a:solidFill>
              </a:rPr>
              <a:t>Eastern</a:t>
            </a:r>
            <a:r>
              <a:rPr lang="pt-BR" sz="900" dirty="0" smtClean="0">
                <a:solidFill>
                  <a:prstClr val="black"/>
                </a:solidFill>
              </a:rPr>
              <a:t> </a:t>
            </a:r>
            <a:r>
              <a:rPr lang="pt-BR" sz="900" dirty="0" err="1" smtClean="0">
                <a:solidFill>
                  <a:prstClr val="black"/>
                </a:solidFill>
              </a:rPr>
              <a:t>European</a:t>
            </a:r>
            <a:r>
              <a:rPr lang="pt-BR" sz="900" dirty="0" smtClean="0">
                <a:solidFill>
                  <a:prstClr val="black"/>
                </a:solidFill>
              </a:rPr>
              <a:t> </a:t>
            </a:r>
            <a:r>
              <a:rPr lang="pt-BR" sz="900" dirty="0" err="1" smtClean="0">
                <a:solidFill>
                  <a:prstClr val="black"/>
                </a:solidFill>
              </a:rPr>
              <a:t>and</a:t>
            </a:r>
            <a:r>
              <a:rPr lang="pt-BR" sz="900" dirty="0" smtClean="0">
                <a:solidFill>
                  <a:prstClr val="black"/>
                </a:solidFill>
              </a:rPr>
              <a:t> </a:t>
            </a:r>
            <a:r>
              <a:rPr lang="pt-BR" sz="900" dirty="0" err="1" smtClean="0">
                <a:solidFill>
                  <a:prstClr val="black"/>
                </a:solidFill>
              </a:rPr>
              <a:t>Latin</a:t>
            </a:r>
            <a:r>
              <a:rPr lang="pt-BR" sz="900" dirty="0" smtClean="0">
                <a:solidFill>
                  <a:prstClr val="black"/>
                </a:solidFill>
              </a:rPr>
              <a:t> </a:t>
            </a:r>
            <a:r>
              <a:rPr lang="pt-BR" sz="900" dirty="0" err="1" smtClean="0">
                <a:solidFill>
                  <a:prstClr val="black"/>
                </a:solidFill>
              </a:rPr>
              <a:t>American</a:t>
            </a:r>
            <a:r>
              <a:rPr lang="pt-BR" sz="900" dirty="0" smtClean="0">
                <a:solidFill>
                  <a:prstClr val="black"/>
                </a:solidFill>
              </a:rPr>
              <a:t> countries (2000-18). Disponível em https://www.ilo.org/wcmsp5/groups/public/---ed_protect/---soc_sec/documents/publication/wcms_648639.pdf. Elaboração: Dieese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214414" y="4429132"/>
            <a:ext cx="7786742" cy="200906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rgbClr val="FF0000"/>
                </a:solidFill>
              </a:rPr>
              <a:t>Tendo em vista a reversão da privatização pela maioria desses países (muitos ainda estão tentando como Chile, Colômbia, México e Peru) e a acumulação de evidências sobre os impactos sociais e econômicos negativos da privatização, pode-se afirmar, segundo a OIT, que o experimento da privatização foi um fracasso. Com a crise financeira mundial de 2008 a vulnerabilidade desse sistema se tornou ainda mais evidente em virtude das intempéries do mercado, obrigando os adeptos a capitalização, de maneira mais enfática, a voltarem para seus antigos regimes.</a:t>
            </a:r>
            <a:endParaRPr lang="pt-BR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71736" y="142852"/>
            <a:ext cx="4635337" cy="51077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Taxas de Reposição da Renda</a:t>
            </a:r>
            <a:endParaRPr lang="pt-BR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803258"/>
            <a:ext cx="3429024" cy="605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5072066" y="1500174"/>
            <a:ext cx="39290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rgbClr val="FF0000"/>
                </a:solidFill>
              </a:rPr>
              <a:t>Muito se diz que o atual sistema de previdência é bastante generoso, pois os aposentados recebem um percentual em relação ao salário do período que trabalhavam muito elevado.</a:t>
            </a:r>
          </a:p>
          <a:p>
            <a:pPr algn="just"/>
            <a:endParaRPr lang="pt-BR" dirty="0" smtClean="0">
              <a:solidFill>
                <a:srgbClr val="FF0000"/>
              </a:solidFill>
            </a:endParaRPr>
          </a:p>
          <a:p>
            <a:pPr algn="just"/>
            <a:r>
              <a:rPr lang="pt-BR" dirty="0" smtClean="0">
                <a:solidFill>
                  <a:srgbClr val="FF0000"/>
                </a:solidFill>
              </a:rPr>
              <a:t>Realmente o Brasil tem uma taxa de reposição acima da média mundial, </a:t>
            </a:r>
            <a:r>
              <a:rPr lang="pt-BR" b="1" u="sng" dirty="0" smtClean="0">
                <a:solidFill>
                  <a:srgbClr val="FF0000"/>
                </a:solidFill>
              </a:rPr>
              <a:t>mas também tem uma renda média muito baixa, com baixo poder de poupança.</a:t>
            </a:r>
            <a:r>
              <a:rPr lang="pt-BR" dirty="0" smtClean="0">
                <a:solidFill>
                  <a:srgbClr val="FF0000"/>
                </a:solidFill>
              </a:rPr>
              <a:t> O brasileiro não conseguirá destinar parte da renda para capitalização, colocando em risco sua futura aposentadoria, ou tendo que recorrer a um PBS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28992" y="285728"/>
            <a:ext cx="3092318" cy="51077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prstClr val="black"/>
                </a:solidFill>
              </a:rPr>
              <a:t>O exemplo do Chile</a:t>
            </a:r>
            <a:endParaRPr lang="pt-BR" sz="2400" b="1" dirty="0">
              <a:solidFill>
                <a:prstClr val="black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71538" y="1714488"/>
            <a:ext cx="7429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dirty="0" smtClean="0">
                <a:solidFill>
                  <a:prstClr val="black"/>
                </a:solidFill>
              </a:rPr>
              <a:t>Empregador e o Estado não participam do custeio;</a:t>
            </a:r>
          </a:p>
          <a:p>
            <a:pPr algn="just">
              <a:buFont typeface="Wingdings" pitchFamily="2" charset="2"/>
              <a:buChar char="Ø"/>
            </a:pPr>
            <a:endParaRPr lang="pt-BR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t-BR" dirty="0" smtClean="0">
                <a:solidFill>
                  <a:prstClr val="black"/>
                </a:solidFill>
              </a:rPr>
              <a:t>Sistema privilegia aquelas pessoas com maior poder aquisitivo, pois estas serão as com condições de contribuir com mais veemência e de maneira ininterrupta para a própria aposentadoria;</a:t>
            </a:r>
          </a:p>
          <a:p>
            <a:pPr algn="just">
              <a:buFont typeface="Wingdings" pitchFamily="2" charset="2"/>
              <a:buChar char="Ø"/>
            </a:pPr>
            <a:endParaRPr lang="pt-BR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t-BR" dirty="0" smtClean="0">
                <a:solidFill>
                  <a:prstClr val="black"/>
                </a:solidFill>
              </a:rPr>
              <a:t>Mais pobres &gt;  Reforma parcial 2008 &gt; Pensão Básica Solidária (PBS) &gt; 40% do salário mínimo chileno;</a:t>
            </a:r>
          </a:p>
          <a:p>
            <a:pPr algn="just"/>
            <a:endParaRPr lang="pt-BR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t-BR" dirty="0" smtClean="0">
                <a:solidFill>
                  <a:srgbClr val="FF0000"/>
                </a:solidFill>
              </a:rPr>
              <a:t>Situação de muitos chilenos</a:t>
            </a:r>
            <a:r>
              <a:rPr lang="pt-BR" dirty="0" smtClean="0">
                <a:solidFill>
                  <a:prstClr val="black"/>
                </a:solidFill>
              </a:rPr>
              <a:t>: 80% das pessoas aposentadas no Chile recebem um valor abaixo do salário mínimo e 44% estão abaixo da linha da pobreza</a:t>
            </a:r>
            <a:endParaRPr lang="pt-B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no + af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52"/>
            <a:ext cx="7870727" cy="1714512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1142976" y="2071678"/>
            <a:ext cx="80010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Perdas &gt; variando de 10% a 30% da ativa</a:t>
            </a:r>
          </a:p>
          <a:p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 smtClean="0">
                <a:solidFill>
                  <a:srgbClr val="FF0000"/>
                </a:solidFill>
              </a:rPr>
              <a:t>Bandeira defendida pela maioria da população: recriar um sistema de repartição tripartite e solidário tal qual temos hoje no Brasil.</a:t>
            </a:r>
          </a:p>
          <a:p>
            <a:endParaRPr lang="pt-BR" dirty="0" smtClean="0">
              <a:solidFill>
                <a:prstClr val="black"/>
              </a:solidFill>
            </a:endParaRPr>
          </a:p>
          <a:p>
            <a:r>
              <a:rPr lang="pt-BR" dirty="0" smtClean="0">
                <a:solidFill>
                  <a:prstClr val="black"/>
                </a:solidFill>
              </a:rPr>
              <a:t>Exemplo concreto:</a:t>
            </a:r>
          </a:p>
          <a:p>
            <a:r>
              <a:rPr lang="pt-BR" dirty="0" smtClean="0">
                <a:solidFill>
                  <a:prstClr val="black"/>
                </a:solidFill>
              </a:rPr>
              <a:t>1) Professora primária, 62 anos </a:t>
            </a:r>
            <a:r>
              <a:rPr lang="pt-BR" sz="1600" dirty="0" smtClean="0">
                <a:solidFill>
                  <a:prstClr val="black"/>
                </a:solidFill>
              </a:rPr>
              <a:t>(contribuição 10% &gt; equivalente a R$ 750)</a:t>
            </a:r>
          </a:p>
          <a:p>
            <a:endParaRPr lang="pt-BR" dirty="0" smtClean="0">
              <a:solidFill>
                <a:prstClr val="black"/>
              </a:solidFill>
            </a:endParaRPr>
          </a:p>
          <a:p>
            <a:r>
              <a:rPr lang="pt-BR" dirty="0" smtClean="0">
                <a:solidFill>
                  <a:prstClr val="black"/>
                </a:solidFill>
              </a:rPr>
              <a:t>Salário Ativa = R$ 7.500</a:t>
            </a:r>
          </a:p>
          <a:p>
            <a:r>
              <a:rPr lang="pt-BR" dirty="0" smtClean="0">
                <a:solidFill>
                  <a:prstClr val="black"/>
                </a:solidFill>
              </a:rPr>
              <a:t>Benefício Ap. = R$ 1.730 (23% ativa)</a:t>
            </a:r>
          </a:p>
          <a:p>
            <a:r>
              <a:rPr lang="pt-BR" dirty="0" smtClean="0">
                <a:solidFill>
                  <a:prstClr val="black"/>
                </a:solidFill>
              </a:rPr>
              <a:t>--------------------------------------------</a:t>
            </a:r>
          </a:p>
          <a:p>
            <a:r>
              <a:rPr lang="pt-BR" dirty="0" smtClean="0">
                <a:solidFill>
                  <a:prstClr val="black"/>
                </a:solidFill>
              </a:rPr>
              <a:t>           Perda = R$ 5.770 (77%)</a:t>
            </a:r>
          </a:p>
          <a:p>
            <a:endParaRPr lang="pt-BR" dirty="0" smtClean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7576" y="4286256"/>
            <a:ext cx="4039266" cy="225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85852" y="285728"/>
            <a:ext cx="7572428" cy="91940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black"/>
                </a:solidFill>
              </a:rPr>
              <a:t>Custo de Transição vai na contramão da redução de gastos</a:t>
            </a:r>
            <a:endParaRPr lang="pt-BR" sz="2400" b="1" dirty="0">
              <a:solidFill>
                <a:prstClr val="black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71538" y="1785926"/>
            <a:ext cx="78581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b="1" dirty="0" smtClean="0">
                <a:solidFill>
                  <a:prstClr val="black"/>
                </a:solidFill>
              </a:rPr>
              <a:t>Chile &gt; </a:t>
            </a:r>
            <a:r>
              <a:rPr lang="pt-BR" dirty="0" smtClean="0">
                <a:solidFill>
                  <a:prstClr val="black"/>
                </a:solidFill>
              </a:rPr>
              <a:t>o custo (estoque), de 1981 a 2015, situava-se em </a:t>
            </a:r>
            <a:r>
              <a:rPr lang="pt-BR" b="1" dirty="0" smtClean="0">
                <a:solidFill>
                  <a:prstClr val="black"/>
                </a:solidFill>
              </a:rPr>
              <a:t>136% do PIB</a:t>
            </a:r>
            <a:r>
              <a:rPr lang="pt-BR" dirty="0" smtClean="0">
                <a:solidFill>
                  <a:prstClr val="black"/>
                </a:solidFill>
              </a:rPr>
              <a:t>*.( média de 4% a.a). Hoje está em torno de 2,5%, mas a sociedade continuará pagando. Imaginando, hipoteticamente, esses mesmos efeitos no Brasil, em 34 anos, estaríamos falando, em valores atuais, de um custo de cerca de </a:t>
            </a:r>
            <a:r>
              <a:rPr lang="pt-BR" b="1" dirty="0" smtClean="0">
                <a:solidFill>
                  <a:prstClr val="black"/>
                </a:solidFill>
              </a:rPr>
              <a:t>R$ 9 trilhões;</a:t>
            </a:r>
          </a:p>
          <a:p>
            <a:pPr algn="just">
              <a:buFont typeface="Wingdings" pitchFamily="2" charset="2"/>
              <a:buChar char="Ø"/>
            </a:pPr>
            <a:endParaRPr lang="pt-BR" b="1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t-BR" b="1" dirty="0" smtClean="0">
                <a:solidFill>
                  <a:prstClr val="black"/>
                </a:solidFill>
              </a:rPr>
              <a:t>Argentina &gt; p</a:t>
            </a:r>
            <a:r>
              <a:rPr lang="pt-BR" dirty="0" smtClean="0">
                <a:solidFill>
                  <a:prstClr val="black"/>
                </a:solidFill>
              </a:rPr>
              <a:t>revisão anual de 3,6% do PIB** (Banco Mundial)</a:t>
            </a:r>
          </a:p>
          <a:p>
            <a:pPr algn="just">
              <a:buFont typeface="Wingdings" pitchFamily="2" charset="2"/>
              <a:buChar char="Ø"/>
            </a:pPr>
            <a:endParaRPr lang="pt-BR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t-BR" b="1" dirty="0" smtClean="0">
                <a:solidFill>
                  <a:prstClr val="black"/>
                </a:solidFill>
              </a:rPr>
              <a:t>México</a:t>
            </a:r>
            <a:r>
              <a:rPr lang="pt-BR" dirty="0" smtClean="0">
                <a:solidFill>
                  <a:prstClr val="black"/>
                </a:solidFill>
              </a:rPr>
              <a:t> &gt; a capitalização fez com que os gastos previdenciários do Estado saltassem de 1% do PIB para 4%</a:t>
            </a:r>
          </a:p>
          <a:p>
            <a:pPr algn="just">
              <a:buFont typeface="Wingdings" pitchFamily="2" charset="2"/>
              <a:buChar char="Ø"/>
            </a:pPr>
            <a:endParaRPr lang="pt-BR" dirty="0" smtClean="0">
              <a:solidFill>
                <a:prstClr val="black"/>
              </a:solidFill>
            </a:endParaRPr>
          </a:p>
          <a:p>
            <a:r>
              <a:rPr lang="pt-BR" b="1" dirty="0" smtClean="0">
                <a:solidFill>
                  <a:prstClr val="black"/>
                </a:solidFill>
              </a:rPr>
              <a:t>IFI/Senado</a:t>
            </a:r>
            <a:r>
              <a:rPr lang="pt-BR" dirty="0" smtClean="0">
                <a:solidFill>
                  <a:prstClr val="black"/>
                </a:solidFill>
              </a:rPr>
              <a:t> &gt; Brasil &gt; R$ 400 bilhões no primeiro ano </a:t>
            </a:r>
            <a:r>
              <a:rPr lang="pt-BR" dirty="0" smtClean="0">
                <a:solidFill>
                  <a:srgbClr val="FF0000"/>
                </a:solidFill>
              </a:rPr>
              <a:t>(estimativa???)</a:t>
            </a:r>
          </a:p>
          <a:p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 smtClean="0">
                <a:solidFill>
                  <a:srgbClr val="FF0000"/>
                </a:solidFill>
              </a:rPr>
              <a:t>Falta de transparência &gt; governo afirma não saber o custo!</a:t>
            </a:r>
          </a:p>
          <a:p>
            <a:pPr algn="just"/>
            <a:endParaRPr lang="pt-BR" b="1" dirty="0" smtClean="0">
              <a:solidFill>
                <a:prstClr val="black"/>
              </a:solidFill>
            </a:endParaRPr>
          </a:p>
          <a:p>
            <a:pPr algn="just"/>
            <a:endParaRPr lang="pt-BR" b="1" dirty="0" smtClean="0">
              <a:solidFill>
                <a:prstClr val="black"/>
              </a:solidFill>
            </a:endParaRPr>
          </a:p>
          <a:p>
            <a:pPr algn="just"/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71538" y="6143644"/>
            <a:ext cx="76438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00" dirty="0" smtClean="0">
                <a:solidFill>
                  <a:prstClr val="black"/>
                </a:solidFill>
              </a:rPr>
              <a:t> (*) </a:t>
            </a:r>
            <a:r>
              <a:rPr lang="pt-BR" sz="1000" dirty="0" err="1" smtClean="0">
                <a:solidFill>
                  <a:prstClr val="black"/>
                </a:solidFill>
              </a:rPr>
              <a:t>Comisión</a:t>
            </a:r>
            <a:r>
              <a:rPr lang="pt-BR" sz="1000" dirty="0" smtClean="0">
                <a:solidFill>
                  <a:prstClr val="black"/>
                </a:solidFill>
              </a:rPr>
              <a:t> </a:t>
            </a:r>
            <a:r>
              <a:rPr lang="pt-BR" sz="1000" dirty="0" err="1" smtClean="0">
                <a:solidFill>
                  <a:prstClr val="black"/>
                </a:solidFill>
              </a:rPr>
              <a:t>Asesora</a:t>
            </a:r>
            <a:r>
              <a:rPr lang="pt-BR" sz="1000" dirty="0" smtClean="0">
                <a:solidFill>
                  <a:prstClr val="black"/>
                </a:solidFill>
              </a:rPr>
              <a:t> Presidencial sobre </a:t>
            </a:r>
            <a:r>
              <a:rPr lang="pt-BR" sz="1000" dirty="0" err="1" smtClean="0">
                <a:solidFill>
                  <a:prstClr val="black"/>
                </a:solidFill>
              </a:rPr>
              <a:t>el</a:t>
            </a:r>
            <a:r>
              <a:rPr lang="pt-BR" sz="1000" dirty="0" smtClean="0">
                <a:solidFill>
                  <a:prstClr val="black"/>
                </a:solidFill>
              </a:rPr>
              <a:t> Sistema de </a:t>
            </a:r>
            <a:r>
              <a:rPr lang="pt-BR" sz="1000" dirty="0" err="1" smtClean="0">
                <a:solidFill>
                  <a:prstClr val="black"/>
                </a:solidFill>
              </a:rPr>
              <a:t>Pensiones</a:t>
            </a:r>
            <a:r>
              <a:rPr lang="pt-BR" sz="1000" dirty="0" smtClean="0">
                <a:solidFill>
                  <a:prstClr val="black"/>
                </a:solidFill>
              </a:rPr>
              <a:t>, Informe final 2015, Chile, 2015, pág. 57-58. Disponível em: </a:t>
            </a:r>
            <a:r>
              <a:rPr lang="pt-BR" sz="1000" u="sng" dirty="0" smtClean="0">
                <a:solidFill>
                  <a:prstClr val="black"/>
                </a:solidFill>
                <a:hlinkClick r:id="rId2"/>
              </a:rPr>
              <a:t>https://mega.nz/#!ZsVFCKJQ!HG5qpGtEAyS_YWalsJDnU6X-V_fRMbZ94CsodbnNiYY</a:t>
            </a:r>
            <a:endParaRPr lang="pt-BR" sz="1000" u="sng" dirty="0" smtClean="0">
              <a:solidFill>
                <a:prstClr val="black"/>
              </a:solidFill>
            </a:endParaRPr>
          </a:p>
          <a:p>
            <a:pPr algn="just"/>
            <a:r>
              <a:rPr lang="en-US" sz="1000" dirty="0" smtClean="0">
                <a:solidFill>
                  <a:prstClr val="black"/>
                </a:solidFill>
              </a:rPr>
              <a:t>(**) Mesa-</a:t>
            </a:r>
            <a:r>
              <a:rPr lang="en-US" sz="1000" dirty="0" err="1" smtClean="0">
                <a:solidFill>
                  <a:prstClr val="black"/>
                </a:solidFill>
              </a:rPr>
              <a:t>Lago</a:t>
            </a:r>
            <a:r>
              <a:rPr lang="en-US" sz="1000" dirty="0" smtClean="0">
                <a:solidFill>
                  <a:prstClr val="black"/>
                </a:solidFill>
              </a:rPr>
              <a:t>, C. 2004. An appraisal of a quarter-century of structural pension reforms in Latin America. CEPAL Review 84, December 2004 (Santiago de Chile, UN ECLAC).</a:t>
            </a:r>
            <a:endParaRPr lang="pt-BR" sz="1000" dirty="0" smtClean="0">
              <a:solidFill>
                <a:prstClr val="black"/>
              </a:solidFill>
            </a:endParaRPr>
          </a:p>
          <a:p>
            <a:pPr algn="just"/>
            <a:endParaRPr lang="pt-BR" sz="1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14414" y="948690"/>
            <a:ext cx="79295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prstClr val="black"/>
                </a:solidFill>
              </a:rPr>
              <a:t>Taxas de cobertura estagnadas ou diminuídas</a:t>
            </a:r>
          </a:p>
          <a:p>
            <a:pPr>
              <a:buFont typeface="Wingdings" pitchFamily="2" charset="2"/>
              <a:buChar char="Ø"/>
            </a:pPr>
            <a:endParaRPr lang="pt-BR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prstClr val="black"/>
                </a:solidFill>
              </a:rPr>
              <a:t> Benefícios previdenciários deteriorados</a:t>
            </a:r>
          </a:p>
          <a:p>
            <a:pPr>
              <a:buFont typeface="Wingdings" pitchFamily="2" charset="2"/>
              <a:buChar char="Ø"/>
            </a:pPr>
            <a:endParaRPr lang="pt-BR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prstClr val="black"/>
                </a:solidFill>
              </a:rPr>
              <a:t> Acirramento da desigualdade de gênero </a:t>
            </a:r>
          </a:p>
          <a:p>
            <a:pPr>
              <a:buFont typeface="Wingdings" pitchFamily="2" charset="2"/>
              <a:buChar char="Ø"/>
            </a:pPr>
            <a:endParaRPr lang="pt-BR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prstClr val="black"/>
                </a:solidFill>
              </a:rPr>
              <a:t> Os altos custos de transição criaram grandes pressões fiscais</a:t>
            </a:r>
          </a:p>
          <a:p>
            <a:pPr>
              <a:buFont typeface="Wingdings" pitchFamily="2" charset="2"/>
              <a:buChar char="Ø"/>
            </a:pPr>
            <a:endParaRPr lang="pt-BR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prstClr val="black"/>
                </a:solidFill>
              </a:rPr>
              <a:t>Custos administrativos elevados </a:t>
            </a:r>
          </a:p>
          <a:p>
            <a:pPr>
              <a:buFont typeface="Wingdings" pitchFamily="2" charset="2"/>
              <a:buChar char="Ø"/>
            </a:pPr>
            <a:endParaRPr lang="pt-BR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prstClr val="black"/>
                </a:solidFill>
              </a:rPr>
              <a:t>Quem se beneficiou da poupança das pessoas? O setor financeiro </a:t>
            </a:r>
          </a:p>
          <a:p>
            <a:pPr>
              <a:buFont typeface="Wingdings" pitchFamily="2" charset="2"/>
              <a:buChar char="Ø"/>
            </a:pPr>
            <a:endParaRPr lang="pt-BR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prstClr val="black"/>
                </a:solidFill>
              </a:rPr>
              <a:t>Riscos de mercado transferidos para os indivíduos</a:t>
            </a:r>
          </a:p>
          <a:p>
            <a:endParaRPr lang="pt-BR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prstClr val="black"/>
                </a:solidFill>
              </a:rPr>
              <a:t>Diálogo social deteriorado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285852" y="142852"/>
            <a:ext cx="7429552" cy="85129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 smtClean="0">
                <a:solidFill>
                  <a:prstClr val="black"/>
                </a:solidFill>
              </a:rPr>
              <a:t>Lições aprendidas de três décadas de privatização </a:t>
            </a:r>
            <a:r>
              <a:rPr lang="pt-BR" sz="2000" b="1" dirty="0" smtClean="0">
                <a:solidFill>
                  <a:prstClr val="black"/>
                </a:solidFill>
              </a:rPr>
              <a:t>(segundo a OIT)</a:t>
            </a:r>
            <a:endParaRPr lang="pt-BR" sz="2000" b="1" dirty="0">
              <a:solidFill>
                <a:prstClr val="black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71538" y="5715016"/>
            <a:ext cx="7929618" cy="10215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prstClr val="black"/>
                </a:solidFill>
              </a:rPr>
              <a:t>Regimes de repartição são mais capazes de cumprir os princípios da solidariedade e da não discriminação do que a proposta de benefícios definidos</a:t>
            </a:r>
            <a:endParaRPr lang="pt-BR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554" y="214290"/>
            <a:ext cx="8100446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00430" y="2714620"/>
            <a:ext cx="2177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Obrigado!</a:t>
            </a:r>
            <a:endParaRPr lang="pt-BR" sz="2800" b="1" dirty="0"/>
          </a:p>
        </p:txBody>
      </p:sp>
      <p:pic>
        <p:nvPicPr>
          <p:cNvPr id="3" name="Picture 8" descr="ANFIP â AssociaÃ§Ã£o Nacional dos Auditores Fiscais da Receita Federal do Bras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5000636"/>
            <a:ext cx="2571767" cy="964412"/>
          </a:xfrm>
          <a:prstGeom prst="rect">
            <a:avLst/>
          </a:prstGeom>
          <a:noFill/>
        </p:spPr>
      </p:pic>
      <p:sp>
        <p:nvSpPr>
          <p:cNvPr id="4098" name="AutoShape 2" descr="Resultado de imagem para logo reforma tributÃ¡ria solidÃ¡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00" name="AutoShape 4" descr="Resultado de imagem para logo reforma tributÃ¡ria solidÃ¡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02" name="AutoShape 6" descr="Resultado de imagem para logo reforma tributÃ¡ria solidÃ¡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143240" y="142852"/>
            <a:ext cx="3357586" cy="64294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2400" b="1" dirty="0" smtClean="0">
                <a:solidFill>
                  <a:prstClr val="black"/>
                </a:solidFill>
              </a:rPr>
              <a:t>Contextualização</a:t>
            </a:r>
            <a:endParaRPr lang="pt-BR" sz="2400" b="1" dirty="0">
              <a:solidFill>
                <a:prstClr val="black"/>
              </a:solidFill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71406" y="1000108"/>
            <a:ext cx="2428892" cy="1071570"/>
          </a:xfrm>
          <a:prstGeom prst="roundRect">
            <a:avLst/>
          </a:prstGeom>
          <a:solidFill>
            <a:srgbClr val="FF0000"/>
          </a:solidFill>
        </p:spPr>
        <p:txBody>
          <a:bodyPr anchor="ctr">
            <a:noAutofit/>
          </a:bodyPr>
          <a:lstStyle/>
          <a:p>
            <a:pPr marL="108000" lvl="1">
              <a:buClr>
                <a:srgbClr val="3891A7"/>
              </a:buClr>
              <a:buFont typeface="Verdana"/>
              <a:buNone/>
              <a:defRPr/>
            </a:pPr>
            <a:r>
              <a:rPr lang="pt-BR" sz="1750" b="1" dirty="0" smtClean="0">
                <a:solidFill>
                  <a:prstClr val="white"/>
                </a:solidFill>
              </a:rPr>
              <a:t>Ciclo do desmonte do Estado social</a:t>
            </a:r>
            <a:endParaRPr lang="pt-BR" sz="1750" b="1" dirty="0">
              <a:solidFill>
                <a:prstClr val="white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43174" y="1357298"/>
            <a:ext cx="4143404" cy="13620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b="1" dirty="0" smtClean="0">
                <a:solidFill>
                  <a:srgbClr val="2D2E2D"/>
                </a:solidFill>
              </a:rPr>
              <a:t>EC 95, “T</a:t>
            </a:r>
            <a:r>
              <a:rPr lang="pt-BR" sz="2000" b="1" dirty="0" err="1" smtClean="0">
                <a:solidFill>
                  <a:srgbClr val="2D2E2D"/>
                </a:solidFill>
              </a:rPr>
              <a:t>eto</a:t>
            </a:r>
            <a:r>
              <a:rPr lang="pt-BR" sz="2000" b="1" dirty="0" smtClean="0">
                <a:solidFill>
                  <a:srgbClr val="2D2E2D"/>
                </a:solidFill>
              </a:rPr>
              <a:t> dos gastos”</a:t>
            </a:r>
            <a:endParaRPr lang="pt-BR" sz="2000" dirty="0">
              <a:solidFill>
                <a:srgbClr val="2D2E2D"/>
              </a:solidFill>
            </a:endParaRPr>
          </a:p>
          <a:p>
            <a:pPr algn="ctr">
              <a:defRPr/>
            </a:pPr>
            <a:r>
              <a:rPr lang="pt-BR" dirty="0">
                <a:solidFill>
                  <a:srgbClr val="2D2E2D"/>
                </a:solidFill>
              </a:rPr>
              <a:t>Novo Regime fiscal </a:t>
            </a:r>
            <a:r>
              <a:rPr lang="pt-BR" dirty="0" smtClean="0">
                <a:solidFill>
                  <a:srgbClr val="2D2E2D"/>
                </a:solidFill>
              </a:rPr>
              <a:t>&gt; </a:t>
            </a:r>
            <a:r>
              <a:rPr lang="pt-BR" dirty="0">
                <a:solidFill>
                  <a:srgbClr val="2D2E2D"/>
                </a:solidFill>
              </a:rPr>
              <a:t>limita os gastos públicos com políticas sociais</a:t>
            </a:r>
            <a:br>
              <a:rPr lang="pt-BR" dirty="0">
                <a:solidFill>
                  <a:srgbClr val="2D2E2D"/>
                </a:solidFill>
              </a:rPr>
            </a:br>
            <a:r>
              <a:rPr lang="pt-BR" dirty="0" smtClean="0">
                <a:solidFill>
                  <a:srgbClr val="2D2E2D"/>
                </a:solidFill>
              </a:rPr>
              <a:t>(dezembro </a:t>
            </a:r>
            <a:r>
              <a:rPr lang="pt-BR" dirty="0">
                <a:solidFill>
                  <a:srgbClr val="2D2E2D"/>
                </a:solidFill>
              </a:rPr>
              <a:t>de 2016)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14282" y="2928934"/>
            <a:ext cx="2214578" cy="22952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b="1" dirty="0" smtClean="0">
                <a:solidFill>
                  <a:srgbClr val="2D2E2D"/>
                </a:solidFill>
                <a:latin typeface="+mj-lt"/>
                <a:cs typeface="Arial" charset="0"/>
              </a:rPr>
              <a:t>Reforma</a:t>
            </a:r>
            <a:r>
              <a:rPr lang="pt-BR" sz="2000" b="1" dirty="0" smtClean="0">
                <a:solidFill>
                  <a:srgbClr val="2D2E2D"/>
                </a:solidFill>
              </a:rPr>
              <a:t> </a:t>
            </a:r>
            <a:r>
              <a:rPr lang="pt-BR" sz="2000" b="1" dirty="0">
                <a:solidFill>
                  <a:srgbClr val="2D2E2D"/>
                </a:solidFill>
              </a:rPr>
              <a:t>da Previdência</a:t>
            </a:r>
          </a:p>
          <a:p>
            <a:pPr algn="ctr">
              <a:defRPr/>
            </a:pPr>
            <a:r>
              <a:rPr lang="pt-BR" dirty="0" smtClean="0">
                <a:solidFill>
                  <a:srgbClr val="2D2E2D"/>
                </a:solidFill>
              </a:rPr>
              <a:t>Mudanças paramétricas &gt; </a:t>
            </a:r>
            <a:r>
              <a:rPr lang="pt-BR" dirty="0">
                <a:solidFill>
                  <a:srgbClr val="2D2E2D"/>
                </a:solidFill>
              </a:rPr>
              <a:t>regras de acesso e </a:t>
            </a:r>
            <a:r>
              <a:rPr lang="pt-BR" dirty="0" smtClean="0">
                <a:solidFill>
                  <a:srgbClr val="2D2E2D"/>
                </a:solidFill>
              </a:rPr>
              <a:t>valor benefícios</a:t>
            </a:r>
            <a:r>
              <a:rPr lang="pt-BR" dirty="0">
                <a:solidFill>
                  <a:srgbClr val="2D2E2D"/>
                </a:solidFill>
              </a:rPr>
              <a:t/>
            </a:r>
            <a:br>
              <a:rPr lang="pt-BR" dirty="0">
                <a:solidFill>
                  <a:srgbClr val="2D2E2D"/>
                </a:solidFill>
              </a:rPr>
            </a:br>
            <a:r>
              <a:rPr lang="pt-BR" dirty="0">
                <a:solidFill>
                  <a:srgbClr val="2D2E2D"/>
                </a:solidFill>
              </a:rPr>
              <a:t>(PEC </a:t>
            </a:r>
            <a:r>
              <a:rPr lang="pt-BR" dirty="0" smtClean="0">
                <a:solidFill>
                  <a:srgbClr val="2D2E2D"/>
                </a:solidFill>
              </a:rPr>
              <a:t>287, PEC 06)</a:t>
            </a:r>
            <a:endParaRPr lang="pt-BR" dirty="0">
              <a:solidFill>
                <a:srgbClr val="2D2E2D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57488" y="5072074"/>
            <a:ext cx="3357586" cy="16685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b="1" dirty="0" smtClean="0">
                <a:solidFill>
                  <a:srgbClr val="2D2E2D"/>
                </a:solidFill>
              </a:rPr>
              <a:t>Reforma </a:t>
            </a:r>
            <a:r>
              <a:rPr lang="pt-BR" sz="2000" b="1" dirty="0">
                <a:solidFill>
                  <a:srgbClr val="2D2E2D"/>
                </a:solidFill>
              </a:rPr>
              <a:t>Trabalhista</a:t>
            </a:r>
            <a:r>
              <a:rPr lang="pt-BR" b="1" dirty="0">
                <a:solidFill>
                  <a:srgbClr val="2D2E2D"/>
                </a:solidFill>
              </a:rPr>
              <a:t/>
            </a:r>
            <a:br>
              <a:rPr lang="pt-BR" b="1" dirty="0">
                <a:solidFill>
                  <a:srgbClr val="2D2E2D"/>
                </a:solidFill>
              </a:rPr>
            </a:br>
            <a:r>
              <a:rPr lang="pt-BR" dirty="0">
                <a:solidFill>
                  <a:srgbClr val="2D2E2D"/>
                </a:solidFill>
              </a:rPr>
              <a:t>Altera a </a:t>
            </a:r>
            <a:r>
              <a:rPr lang="pt-BR" dirty="0" smtClean="0">
                <a:solidFill>
                  <a:srgbClr val="2D2E2D"/>
                </a:solidFill>
              </a:rPr>
              <a:t>CLT, </a:t>
            </a:r>
            <a:r>
              <a:rPr lang="pt-BR" dirty="0" err="1" smtClean="0">
                <a:solidFill>
                  <a:srgbClr val="2D2E2D"/>
                </a:solidFill>
              </a:rPr>
              <a:t>precariza</a:t>
            </a:r>
            <a:r>
              <a:rPr lang="pt-BR" dirty="0" smtClean="0">
                <a:solidFill>
                  <a:srgbClr val="2D2E2D"/>
                </a:solidFill>
              </a:rPr>
              <a:t> </a:t>
            </a:r>
            <a:r>
              <a:rPr lang="pt-BR" dirty="0">
                <a:solidFill>
                  <a:srgbClr val="2D2E2D"/>
                </a:solidFill>
              </a:rPr>
              <a:t>as relações de </a:t>
            </a:r>
            <a:r>
              <a:rPr lang="pt-BR" dirty="0" smtClean="0">
                <a:solidFill>
                  <a:srgbClr val="2D2E2D"/>
                </a:solidFill>
              </a:rPr>
              <a:t>trabalho; enfraquece sindicatos</a:t>
            </a:r>
            <a:r>
              <a:rPr lang="pt-BR" dirty="0">
                <a:solidFill>
                  <a:srgbClr val="2D2E2D"/>
                </a:solidFill>
              </a:rPr>
              <a:t/>
            </a:r>
            <a:br>
              <a:rPr lang="pt-BR" dirty="0">
                <a:solidFill>
                  <a:srgbClr val="2D2E2D"/>
                </a:solidFill>
              </a:rPr>
            </a:br>
            <a:r>
              <a:rPr lang="pt-BR" dirty="0" smtClean="0">
                <a:solidFill>
                  <a:srgbClr val="2D2E2D"/>
                </a:solidFill>
              </a:rPr>
              <a:t>(julho </a:t>
            </a:r>
            <a:r>
              <a:rPr lang="pt-BR" dirty="0">
                <a:solidFill>
                  <a:srgbClr val="2D2E2D"/>
                </a:solidFill>
              </a:rPr>
              <a:t>de 2017)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572264" y="2928934"/>
            <a:ext cx="2428892" cy="23155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2D2E2D"/>
                </a:solidFill>
                <a:latin typeface="Arial"/>
                <a:cs typeface="Arial" charset="0"/>
              </a:rPr>
              <a:t> </a:t>
            </a:r>
            <a:r>
              <a:rPr lang="pt-BR" sz="2000" b="1" dirty="0">
                <a:solidFill>
                  <a:srgbClr val="2D2E2D"/>
                </a:solidFill>
              </a:rPr>
              <a:t>Lei da Terceirização</a:t>
            </a:r>
            <a:br>
              <a:rPr lang="pt-BR" sz="2000" b="1" dirty="0">
                <a:solidFill>
                  <a:srgbClr val="2D2E2D"/>
                </a:solidFill>
              </a:rPr>
            </a:br>
            <a:r>
              <a:rPr lang="pt-BR" dirty="0" smtClean="0">
                <a:solidFill>
                  <a:srgbClr val="2D2E2D"/>
                </a:solidFill>
              </a:rPr>
              <a:t>Reduz custos das empresas; retira </a:t>
            </a:r>
            <a:r>
              <a:rPr lang="pt-BR" dirty="0" smtClean="0"/>
              <a:t> garantias e </a:t>
            </a:r>
            <a:r>
              <a:rPr lang="pt-BR" dirty="0" err="1" smtClean="0"/>
              <a:t>precariza</a:t>
            </a:r>
            <a:r>
              <a:rPr lang="pt-BR" dirty="0" smtClean="0"/>
              <a:t> relações de trabalho</a:t>
            </a:r>
          </a:p>
          <a:p>
            <a:pPr algn="ctr">
              <a:defRPr/>
            </a:pPr>
            <a:r>
              <a:rPr lang="pt-BR" dirty="0" smtClean="0">
                <a:solidFill>
                  <a:srgbClr val="2D2E2D"/>
                </a:solidFill>
              </a:rPr>
              <a:t>(março </a:t>
            </a:r>
            <a:r>
              <a:rPr lang="pt-BR" dirty="0">
                <a:solidFill>
                  <a:srgbClr val="2D2E2D"/>
                </a:solidFill>
              </a:rPr>
              <a:t>de 2017)</a:t>
            </a:r>
            <a:endParaRPr lang="pt-BR" b="1" dirty="0">
              <a:solidFill>
                <a:srgbClr val="2D2E2D"/>
              </a:solidFill>
            </a:endParaRPr>
          </a:p>
        </p:txBody>
      </p:sp>
      <p:sp>
        <p:nvSpPr>
          <p:cNvPr id="8" name="Seta dobrada 7"/>
          <p:cNvSpPr/>
          <p:nvPr/>
        </p:nvSpPr>
        <p:spPr>
          <a:xfrm rot="5400000">
            <a:off x="7036611" y="1821645"/>
            <a:ext cx="857256" cy="1071570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srgbClr val="2D2E2D"/>
              </a:solidFill>
              <a:latin typeface="Arial"/>
            </a:endParaRPr>
          </a:p>
        </p:txBody>
      </p:sp>
      <p:sp>
        <p:nvSpPr>
          <p:cNvPr id="9" name="Seta dobrada 8"/>
          <p:cNvSpPr/>
          <p:nvPr/>
        </p:nvSpPr>
        <p:spPr>
          <a:xfrm rot="10800000">
            <a:off x="6357950" y="5357824"/>
            <a:ext cx="1571636" cy="1000134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srgbClr val="2D2E2D"/>
              </a:solidFill>
              <a:latin typeface="Arial"/>
            </a:endParaRPr>
          </a:p>
        </p:txBody>
      </p:sp>
      <p:sp>
        <p:nvSpPr>
          <p:cNvPr id="10" name="Seta para a direita 9"/>
          <p:cNvSpPr/>
          <p:nvPr/>
        </p:nvSpPr>
        <p:spPr>
          <a:xfrm rot="16200000">
            <a:off x="914986" y="2299668"/>
            <a:ext cx="598856" cy="428628"/>
          </a:xfrm>
          <a:prstGeom prst="rightArrow">
            <a:avLst>
              <a:gd name="adj1" fmla="val 50000"/>
              <a:gd name="adj2" fmla="val 566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000364" y="3286124"/>
            <a:ext cx="3286149" cy="136207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</a:rPr>
              <a:t>Perdas de direitos </a:t>
            </a:r>
            <a:r>
              <a:rPr lang="pt-BR" sz="2400" b="1" dirty="0" smtClean="0">
                <a:solidFill>
                  <a:prstClr val="white"/>
                </a:solidFill>
              </a:rPr>
              <a:t>sociais conquistados    </a:t>
            </a:r>
            <a:r>
              <a:rPr lang="pt-BR" sz="2600" b="1" dirty="0" smtClean="0">
                <a:solidFill>
                  <a:prstClr val="white"/>
                </a:solidFill>
              </a:rPr>
              <a:t>CF/1988 </a:t>
            </a:r>
            <a:endParaRPr lang="pt-BR" sz="2600" b="1" dirty="0">
              <a:solidFill>
                <a:prstClr val="white"/>
              </a:solidFill>
            </a:endParaRPr>
          </a:p>
        </p:txBody>
      </p:sp>
      <p:sp>
        <p:nvSpPr>
          <p:cNvPr id="13" name="Seta dobrada 12"/>
          <p:cNvSpPr/>
          <p:nvPr/>
        </p:nvSpPr>
        <p:spPr>
          <a:xfrm rot="5400000" flipH="1" flipV="1">
            <a:off x="1535885" y="5036355"/>
            <a:ext cx="1000132" cy="1500198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srgbClr val="2D2E2D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28662" y="500042"/>
            <a:ext cx="7072362" cy="4767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Princípios da Reforma, segundo o governo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00034" y="1428736"/>
            <a:ext cx="8143932" cy="469915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Sistema justo e igualitário </a:t>
            </a:r>
            <a:r>
              <a:rPr lang="pt-BR" sz="1400" dirty="0" smtClean="0"/>
              <a:t>(rico se aposentará na mesma idade do pobre)</a:t>
            </a:r>
            <a:r>
              <a:rPr lang="pt-BR" dirty="0" smtClean="0"/>
              <a:t>;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Quem ganha menos pagará menos;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Garantir a sustentabilidade do sistema;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Maior proteção social ao idoso: assistência </a:t>
            </a:r>
            <a:r>
              <a:rPr lang="pt-BR" dirty="0" err="1" smtClean="0"/>
              <a:t>fásica</a:t>
            </a:r>
            <a:r>
              <a:rPr lang="pt-BR" dirty="0" smtClean="0"/>
              <a:t> </a:t>
            </a:r>
            <a:r>
              <a:rPr lang="pt-BR" sz="1400" dirty="0" smtClean="0"/>
              <a:t>(por etapas &gt; redução beneficio do idoso aos 60 anos e posterior progresso até 1 SM aos 70)</a:t>
            </a:r>
            <a:r>
              <a:rPr lang="pt-BR" dirty="0" smtClean="0"/>
              <a:t>;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Garantir direitos adquiridos;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Separação entre Assistência e Previdência;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Opção pela Capitalização.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28662" y="500042"/>
            <a:ext cx="7358114" cy="44267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ea typeface="Calibri"/>
                <a:cs typeface="Times New Roman"/>
              </a:rPr>
              <a:t>A desconstitucionalização da Previdência Social</a:t>
            </a:r>
            <a:endParaRPr lang="pt-BR" sz="2200" dirty="0"/>
          </a:p>
        </p:txBody>
      </p:sp>
      <p:sp>
        <p:nvSpPr>
          <p:cNvPr id="4" name="Retângulo 3"/>
          <p:cNvSpPr/>
          <p:nvPr/>
        </p:nvSpPr>
        <p:spPr>
          <a:xfrm>
            <a:off x="1000100" y="1857364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buFont typeface="Wingdings" pitchFamily="2" charset="2"/>
              <a:buChar char="Ø"/>
            </a:pPr>
            <a:r>
              <a:rPr lang="pt-BR" dirty="0" smtClean="0"/>
              <a:t>A retirada dessas regras previdenciárias da Constituição vai facilitar realização de futuras mudanças nas aposentadorias. </a:t>
            </a:r>
            <a:r>
              <a:rPr lang="pt-BR" dirty="0" smtClean="0">
                <a:ea typeface="Calibri"/>
                <a:cs typeface="Times New Roman"/>
              </a:rPr>
              <a:t>Menor quorum, maior facilidade de aprovação.</a:t>
            </a:r>
            <a:endParaRPr lang="pt-BR" dirty="0" smtClean="0"/>
          </a:p>
        </p:txBody>
      </p:sp>
      <p:sp>
        <p:nvSpPr>
          <p:cNvPr id="5" name="Retângulo 4"/>
          <p:cNvSpPr/>
          <p:nvPr/>
        </p:nvSpPr>
        <p:spPr>
          <a:xfrm>
            <a:off x="2285984" y="3357562"/>
            <a:ext cx="607223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/>
              <a:t>Art. 201-A. </a:t>
            </a:r>
            <a:r>
              <a:rPr lang="pt-BR" sz="1400" dirty="0" smtClean="0">
                <a:solidFill>
                  <a:srgbClr val="FF0000"/>
                </a:solidFill>
              </a:rPr>
              <a:t>Lei complementar </a:t>
            </a:r>
            <a:r>
              <a:rPr lang="pt-BR" sz="1400" dirty="0" smtClean="0"/>
              <a:t>de iniciativa do Poder Executivo federal instituirá novo regime de previdência social, organizado com base em sistema de capitalização, na modalidade de contribuição definida, de caráter obrigatório para quem aderir, com a previsão de conta vinculada para cada trabalhador e de constituição de reserva individual para o pagamento do benefício, </a:t>
            </a:r>
            <a:r>
              <a:rPr lang="pt-BR" sz="1400" dirty="0" smtClean="0">
                <a:solidFill>
                  <a:srgbClr val="FF0000"/>
                </a:solidFill>
              </a:rPr>
              <a:t>admitida capitalização nocional</a:t>
            </a:r>
            <a:r>
              <a:rPr lang="pt-BR" sz="1400" dirty="0" smtClean="0"/>
              <a:t>, vedada qualquer forma de uso compulsório dos recursos por parte de ente federativo.” (NR)</a:t>
            </a:r>
          </a:p>
          <a:p>
            <a:pPr algn="just"/>
            <a:endParaRPr lang="pt-BR" sz="1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785786" y="2285992"/>
            <a:ext cx="7500990" cy="197500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altLang="pt-BR" sz="2200" b="1" kern="0" dirty="0" smtClean="0"/>
              <a:t>A questão demográfica é tomada como um dos motivadores da Reforma. Mas será que o envelhecimento, o fim do denominado </a:t>
            </a:r>
            <a:r>
              <a:rPr lang="pt-BR" altLang="pt-BR" sz="2200" b="1" i="1" kern="0" dirty="0" smtClean="0"/>
              <a:t>“bônus demográfico”,</a:t>
            </a:r>
            <a:r>
              <a:rPr lang="pt-BR" altLang="pt-BR" sz="2200" b="1" kern="0" dirty="0" smtClean="0"/>
              <a:t> é realmente o grande vilão da insustentabilidade previdenciária?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928802"/>
            <a:ext cx="750099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500034" y="500042"/>
            <a:ext cx="8215370" cy="122586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altLang="pt-BR" sz="2200" b="1" dirty="0" smtClean="0"/>
              <a:t>Pouco se discute que população irá envelhecer, mas que  continuaremos a ter uma grande População Ativa apta ao trabalho</a:t>
            </a:r>
            <a:endParaRPr lang="pt-BR" sz="2200" b="1" dirty="0"/>
          </a:p>
        </p:txBody>
      </p:sp>
      <p:sp>
        <p:nvSpPr>
          <p:cNvPr id="4" name="Seta para a direita 1"/>
          <p:cNvSpPr>
            <a:spLocks noChangeArrowheads="1"/>
          </p:cNvSpPr>
          <p:nvPr/>
        </p:nvSpPr>
        <p:spPr bwMode="auto">
          <a:xfrm>
            <a:off x="3214678" y="3857628"/>
            <a:ext cx="787405" cy="142876"/>
          </a:xfrm>
          <a:prstGeom prst="rightArrow">
            <a:avLst>
              <a:gd name="adj1" fmla="val 50000"/>
              <a:gd name="adj2" fmla="val 49929"/>
            </a:avLst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/>
          </a:p>
        </p:txBody>
      </p:sp>
      <p:sp>
        <p:nvSpPr>
          <p:cNvPr id="5" name="CaixaDeTexto 4"/>
          <p:cNvSpPr txBox="1"/>
          <p:nvPr/>
        </p:nvSpPr>
        <p:spPr>
          <a:xfrm>
            <a:off x="785786" y="4826675"/>
            <a:ext cx="7858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 sz="1400" dirty="0" smtClean="0">
                <a:solidFill>
                  <a:srgbClr val="FF0000"/>
                </a:solidFill>
              </a:rPr>
              <a:t>Concentrar os problemas de calibragem  do sistema em ajustes paramétricos, na razão de dependência,  é um olhar míope sobre a maior rede de proteção social do país, a Seguridade Social. Grandes problemas relacionado à previdência, vistos em slide anterior, devem, de maneira urgente, serem equacionados. Essa seria uma verdadeira reforma da previdência!</a:t>
            </a:r>
            <a:endParaRPr lang="pt-BR" altLang="pt-BR" sz="1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357298"/>
            <a:ext cx="8643966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1400" dirty="0" smtClean="0">
                <a:solidFill>
                  <a:srgbClr val="FF0000"/>
                </a:solidFill>
              </a:rPr>
              <a:t> </a:t>
            </a:r>
            <a:r>
              <a:rPr lang="pt-BR" sz="1400" dirty="0" smtClean="0"/>
              <a:t>PIB</a:t>
            </a:r>
            <a:r>
              <a:rPr lang="pt-BR" sz="1400" dirty="0" smtClean="0">
                <a:solidFill>
                  <a:srgbClr val="FF0000"/>
                </a:solidFill>
              </a:rPr>
              <a:t> </a:t>
            </a:r>
            <a:r>
              <a:rPr lang="pt-BR" sz="1300" dirty="0" smtClean="0">
                <a:solidFill>
                  <a:srgbClr val="FF0000"/>
                </a:solidFill>
              </a:rPr>
              <a:t>(1%),</a:t>
            </a:r>
          </a:p>
          <a:p>
            <a:pPr lvl="1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1400" dirty="0" smtClean="0">
                <a:solidFill>
                  <a:srgbClr val="FF0000"/>
                </a:solidFill>
              </a:rPr>
              <a:t> </a:t>
            </a:r>
            <a:r>
              <a:rPr lang="pt-BR" sz="1400" dirty="0" smtClean="0"/>
              <a:t>Desemprego</a:t>
            </a:r>
            <a:r>
              <a:rPr lang="pt-BR" sz="1400" dirty="0" smtClean="0">
                <a:solidFill>
                  <a:srgbClr val="FF0000"/>
                </a:solidFill>
              </a:rPr>
              <a:t> (13,2 milhões) </a:t>
            </a:r>
            <a:r>
              <a:rPr lang="pt-BR" sz="1400" dirty="0" smtClean="0"/>
              <a:t>, Trabalho subutilizado </a:t>
            </a:r>
            <a:r>
              <a:rPr lang="pt-BR" sz="1400" dirty="0" smtClean="0">
                <a:solidFill>
                  <a:srgbClr val="FF0000"/>
                </a:solidFill>
              </a:rPr>
              <a:t>(28,4 milhões);</a:t>
            </a:r>
            <a:endParaRPr lang="pt-BR" sz="1300" dirty="0" smtClean="0">
              <a:solidFill>
                <a:srgbClr val="FF0000"/>
              </a:solidFill>
            </a:endParaRPr>
          </a:p>
          <a:p>
            <a:pPr lvl="1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1400" dirty="0" smtClean="0">
                <a:solidFill>
                  <a:srgbClr val="FF0000"/>
                </a:solidFill>
              </a:rPr>
              <a:t> </a:t>
            </a:r>
            <a:r>
              <a:rPr lang="pt-BR" sz="1400" dirty="0" smtClean="0"/>
              <a:t>Informalidade</a:t>
            </a:r>
            <a:r>
              <a:rPr lang="pt-BR" sz="1400" dirty="0" smtClean="0">
                <a:solidFill>
                  <a:srgbClr val="FF0000"/>
                </a:solidFill>
              </a:rPr>
              <a:t> (37 milhões, mais de 40% de toda a população ocupada);</a:t>
            </a:r>
          </a:p>
          <a:p>
            <a:pPr lvl="1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1400" dirty="0" smtClean="0">
                <a:solidFill>
                  <a:srgbClr val="FF0000"/>
                </a:solidFill>
              </a:rPr>
              <a:t> </a:t>
            </a:r>
            <a:r>
              <a:rPr lang="pt-BR" sz="1400" dirty="0" smtClean="0"/>
              <a:t>Rotatividade </a:t>
            </a:r>
            <a:r>
              <a:rPr lang="pt-BR" sz="1300" dirty="0" smtClean="0">
                <a:solidFill>
                  <a:srgbClr val="FF0000"/>
                </a:solidFill>
              </a:rPr>
              <a:t>(uma das mais altas da América Latina),</a:t>
            </a:r>
          </a:p>
          <a:p>
            <a:pPr lvl="1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1400" dirty="0" smtClean="0">
                <a:solidFill>
                  <a:srgbClr val="FF0000"/>
                </a:solidFill>
              </a:rPr>
              <a:t> </a:t>
            </a:r>
            <a:r>
              <a:rPr lang="pt-BR" sz="1400" dirty="0" smtClean="0"/>
              <a:t>Saúde trabalhador</a:t>
            </a:r>
            <a:r>
              <a:rPr lang="pt-BR" sz="1300" dirty="0" smtClean="0">
                <a:solidFill>
                  <a:srgbClr val="FF0000"/>
                </a:solidFill>
              </a:rPr>
              <a:t>(elevado número de doenças crônicas após os 55/60 anos), </a:t>
            </a:r>
          </a:p>
          <a:p>
            <a:pPr lvl="1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1400" dirty="0" smtClean="0">
                <a:solidFill>
                  <a:srgbClr val="FF0000"/>
                </a:solidFill>
              </a:rPr>
              <a:t> </a:t>
            </a:r>
            <a:r>
              <a:rPr lang="pt-BR" sz="1400" dirty="0" smtClean="0"/>
              <a:t>Desvinculações de contribuições sociais via DRU </a:t>
            </a:r>
            <a:r>
              <a:rPr lang="pt-BR" sz="1300" dirty="0" smtClean="0">
                <a:solidFill>
                  <a:srgbClr val="FF0000"/>
                </a:solidFill>
              </a:rPr>
              <a:t>(entre 2010 e 2017 foram desvinculados R$ 560 bi, média de R$ 70 bi/ano),</a:t>
            </a:r>
          </a:p>
          <a:p>
            <a:pPr lvl="1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1400" dirty="0" smtClean="0">
                <a:solidFill>
                  <a:srgbClr val="FF0000"/>
                </a:solidFill>
              </a:rPr>
              <a:t> </a:t>
            </a:r>
            <a:r>
              <a:rPr lang="pt-BR" sz="1400" dirty="0" smtClean="0"/>
              <a:t>Renúncias contribuições sociais </a:t>
            </a:r>
            <a:r>
              <a:rPr lang="pt-BR" sz="1300" dirty="0" smtClean="0">
                <a:solidFill>
                  <a:srgbClr val="FF0000"/>
                </a:solidFill>
              </a:rPr>
              <a:t>(mais R$ 1 trilhão nos últimos 10 anos),</a:t>
            </a:r>
          </a:p>
          <a:p>
            <a:pPr lvl="1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1400" dirty="0" smtClean="0">
                <a:solidFill>
                  <a:srgbClr val="FF0000"/>
                </a:solidFill>
              </a:rPr>
              <a:t> </a:t>
            </a:r>
            <a:r>
              <a:rPr lang="pt-BR" sz="1400" dirty="0" smtClean="0"/>
              <a:t>Sonegações e dívida previdenciária </a:t>
            </a:r>
            <a:r>
              <a:rPr lang="pt-BR" sz="1300" dirty="0" smtClean="0">
                <a:solidFill>
                  <a:srgbClr val="FF0000"/>
                </a:solidFill>
              </a:rPr>
              <a:t>(dos R$ 490 bilhões em dívidas ativas, cerca de R$ 160 bilhões (33%) são passíveis de recuperação),</a:t>
            </a:r>
          </a:p>
          <a:p>
            <a:pPr lvl="1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1400" dirty="0" smtClean="0">
                <a:solidFill>
                  <a:srgbClr val="FF0000"/>
                </a:solidFill>
              </a:rPr>
              <a:t> </a:t>
            </a:r>
            <a:r>
              <a:rPr lang="pt-BR" sz="1400" dirty="0" smtClean="0"/>
              <a:t>Uma reforma tributária justa </a:t>
            </a:r>
            <a:r>
              <a:rPr lang="pt-BR" sz="1400" dirty="0" smtClean="0">
                <a:solidFill>
                  <a:srgbClr val="FF0000"/>
                </a:solidFill>
              </a:rPr>
              <a:t>(mais progressiva, mais equitativa).</a:t>
            </a:r>
            <a:endParaRPr lang="pt-BR" sz="1300" dirty="0" smtClean="0">
              <a:solidFill>
                <a:srgbClr val="FF000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285852" y="500042"/>
            <a:ext cx="6572296" cy="85129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/>
              <a:t>Grandes problemas com impactos na previdência e na sustentabilidade</a:t>
            </a:r>
            <a:endParaRPr lang="pt-BR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42976" y="4357694"/>
            <a:ext cx="77867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O Governo não diz:</a:t>
            </a:r>
          </a:p>
          <a:p>
            <a:pPr algn="just"/>
            <a:endParaRPr lang="pt-B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t-BR" dirty="0" smtClean="0">
                <a:solidFill>
                  <a:srgbClr val="FF0000"/>
                </a:solidFill>
              </a:rPr>
              <a:t>O BPC supera o Bolsa Família na retirada de pessoas da extrema pobreza e da indigência;</a:t>
            </a:r>
          </a:p>
          <a:p>
            <a:pPr algn="just">
              <a:buFont typeface="Wingdings" pitchFamily="2" charset="2"/>
              <a:buChar char="Ø"/>
            </a:pPr>
            <a:endParaRPr lang="pt-BR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t-BR" dirty="0" smtClean="0">
                <a:solidFill>
                  <a:srgbClr val="FF0000"/>
                </a:solidFill>
              </a:rPr>
              <a:t>Que no BPC, cerca de 2 milhões de idosos e 2,6 milhões de deficientes recebem mensalmente 1 salário mínimo, todo revertido em consumo.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42976" y="214290"/>
            <a:ext cx="7715304" cy="4597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100" b="1" dirty="0" smtClean="0">
                <a:solidFill>
                  <a:prstClr val="black"/>
                </a:solidFill>
              </a:rPr>
              <a:t>Benefício de Prestação Continuada (BPC) e Abono Salarial  </a:t>
            </a:r>
            <a:endParaRPr lang="pt-BR" sz="2100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1" y="1571611"/>
            <a:ext cx="9121209" cy="271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19616</TotalTime>
  <Words>2254</Words>
  <Application>Microsoft Office PowerPoint</Application>
  <PresentationFormat>Apresentação na tela (4:3)</PresentationFormat>
  <Paragraphs>182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27</vt:i4>
      </vt:variant>
    </vt:vector>
  </HeadingPairs>
  <TitlesOfParts>
    <vt:vector size="38" baseType="lpstr">
      <vt:lpstr>Arial</vt:lpstr>
      <vt:lpstr>Calibri</vt:lpstr>
      <vt:lpstr>Gill Sans MT</vt:lpstr>
      <vt:lpstr>Times New Roman</vt:lpstr>
      <vt:lpstr>Verdana</vt:lpstr>
      <vt:lpstr>Wingdings</vt:lpstr>
      <vt:lpstr>Wingdings 2</vt:lpstr>
      <vt:lpstr>Aspecto</vt:lpstr>
      <vt:lpstr>Solstício</vt:lpstr>
      <vt:lpstr>1_Solstício</vt:lpstr>
      <vt:lpstr>2_Solstício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Floriano</dc:creator>
  <cp:lastModifiedBy>Christiano de Oliveira Emery</cp:lastModifiedBy>
  <cp:revision>878</cp:revision>
  <dcterms:created xsi:type="dcterms:W3CDTF">2019-03-12T17:53:14Z</dcterms:created>
  <dcterms:modified xsi:type="dcterms:W3CDTF">2019-06-17T17:10:26Z</dcterms:modified>
</cp:coreProperties>
</file>