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</p:sldMasterIdLst>
  <p:notesMasterIdLst>
    <p:notesMasterId r:id="rId45"/>
  </p:notesMasterIdLst>
  <p:handoutMasterIdLst>
    <p:handoutMasterId r:id="rId46"/>
  </p:handoutMasterIdLst>
  <p:sldIdLst>
    <p:sldId id="311" r:id="rId5"/>
    <p:sldId id="351" r:id="rId6"/>
    <p:sldId id="352" r:id="rId7"/>
    <p:sldId id="353" r:id="rId8"/>
    <p:sldId id="360" r:id="rId9"/>
    <p:sldId id="371" r:id="rId10"/>
    <p:sldId id="362" r:id="rId11"/>
    <p:sldId id="376" r:id="rId12"/>
    <p:sldId id="363" r:id="rId13"/>
    <p:sldId id="377" r:id="rId14"/>
    <p:sldId id="372" r:id="rId15"/>
    <p:sldId id="335" r:id="rId16"/>
    <p:sldId id="336" r:id="rId17"/>
    <p:sldId id="329" r:id="rId18"/>
    <p:sldId id="337" r:id="rId19"/>
    <p:sldId id="338" r:id="rId20"/>
    <p:sldId id="339" r:id="rId21"/>
    <p:sldId id="343" r:id="rId22"/>
    <p:sldId id="344" r:id="rId23"/>
    <p:sldId id="332" r:id="rId24"/>
    <p:sldId id="342" r:id="rId25"/>
    <p:sldId id="341" r:id="rId26"/>
    <p:sldId id="345" r:id="rId27"/>
    <p:sldId id="348" r:id="rId28"/>
    <p:sldId id="349" r:id="rId29"/>
    <p:sldId id="364" r:id="rId30"/>
    <p:sldId id="366" r:id="rId31"/>
    <p:sldId id="373" r:id="rId32"/>
    <p:sldId id="367" r:id="rId33"/>
    <p:sldId id="378" r:id="rId34"/>
    <p:sldId id="375" r:id="rId35"/>
    <p:sldId id="368" r:id="rId36"/>
    <p:sldId id="370" r:id="rId37"/>
    <p:sldId id="354" r:id="rId38"/>
    <p:sldId id="355" r:id="rId39"/>
    <p:sldId id="356" r:id="rId40"/>
    <p:sldId id="358" r:id="rId41"/>
    <p:sldId id="359" r:id="rId42"/>
    <p:sldId id="357" r:id="rId43"/>
    <p:sldId id="347" r:id="rId44"/>
  </p:sldIdLst>
  <p:sldSz cx="12192000" cy="6858000"/>
  <p:notesSz cx="9982200" cy="6794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311"/>
            <p14:sldId id="351"/>
            <p14:sldId id="352"/>
            <p14:sldId id="353"/>
            <p14:sldId id="360"/>
            <p14:sldId id="371"/>
            <p14:sldId id="362"/>
            <p14:sldId id="376"/>
            <p14:sldId id="363"/>
            <p14:sldId id="377"/>
            <p14:sldId id="372"/>
            <p14:sldId id="335"/>
            <p14:sldId id="336"/>
            <p14:sldId id="329"/>
            <p14:sldId id="337"/>
            <p14:sldId id="338"/>
            <p14:sldId id="339"/>
            <p14:sldId id="343"/>
            <p14:sldId id="344"/>
            <p14:sldId id="332"/>
            <p14:sldId id="342"/>
            <p14:sldId id="341"/>
            <p14:sldId id="345"/>
            <p14:sldId id="348"/>
            <p14:sldId id="349"/>
            <p14:sldId id="364"/>
            <p14:sldId id="366"/>
            <p14:sldId id="373"/>
            <p14:sldId id="367"/>
            <p14:sldId id="378"/>
            <p14:sldId id="375"/>
            <p14:sldId id="368"/>
            <p14:sldId id="370"/>
            <p14:sldId id="354"/>
            <p14:sldId id="355"/>
            <p14:sldId id="356"/>
            <p14:sldId id="358"/>
            <p14:sldId id="359"/>
          </p14:sldIdLst>
        </p14:section>
        <p14:section name="Seção sem Título" id="{92FE0699-881A-48D0-8E8E-44E02F50048A}">
          <p14:sldIdLst>
            <p14:sldId id="357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22"/>
    <a:srgbClr val="FFFFFF"/>
    <a:srgbClr val="E5231F"/>
    <a:srgbClr val="FF5500"/>
    <a:srgbClr val="03CF00"/>
    <a:srgbClr val="183EFF"/>
    <a:srgbClr val="783C00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89F6C-CF44-4A17-9CDC-83BEA53B6329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4A24679-3220-4C81-B2A3-C255A4FF22BB}">
      <dgm:prSet phldrT="[Texto]"/>
      <dgm:spPr/>
      <dgm:t>
        <a:bodyPr spcFirstLastPara="0" vert="horz" wrap="square" lIns="452816" tIns="38100" rIns="38100" bIns="38100" numCol="1" spcCol="1270" anchor="ctr" anchorCtr="0"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das áreas prioritárias</a:t>
          </a:r>
        </a:p>
      </dgm:t>
    </dgm:pt>
    <dgm:pt modelId="{62687B9D-DB5F-41CB-A092-F5C93FC20D6D}" type="parTrans" cxnId="{72916F37-2ACD-4C3D-AA5E-A6525449A65A}">
      <dgm:prSet/>
      <dgm:spPr/>
      <dgm:t>
        <a:bodyPr/>
        <a:lstStyle/>
        <a:p>
          <a:endParaRPr lang="pt-BR"/>
        </a:p>
      </dgm:t>
    </dgm:pt>
    <dgm:pt modelId="{02FE08A8-DCB4-4F06-9F02-BAC8D72C0D76}" type="sibTrans" cxnId="{72916F37-2ACD-4C3D-AA5E-A6525449A65A}">
      <dgm:prSet/>
      <dgm:spPr/>
      <dgm:t>
        <a:bodyPr/>
        <a:lstStyle/>
        <a:p>
          <a:endParaRPr lang="pt-BR"/>
        </a:p>
      </dgm:t>
    </dgm:pt>
    <dgm:pt modelId="{EFC90FC4-7A96-4F4C-BEC3-CD72DCF37F36}">
      <dgm:prSet phldrT="[Texto]"/>
      <dgm:spPr/>
      <dgm:t>
        <a:bodyPr/>
        <a:lstStyle/>
        <a:p>
          <a:pPr>
            <a:buClr>
              <a:srgbClr val="000000"/>
            </a:buClr>
            <a:buSzPts val="1100"/>
            <a:buFont typeface="Arial"/>
            <a:buNone/>
          </a:pPr>
          <a:r>
            <a:rPr lang="es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 </a:t>
          </a:r>
          <a:r>
            <a:rPr lang="es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</a:t>
          </a: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Residual        </a:t>
          </a:r>
          <a:r>
            <a:rPr lang="pt-BR" b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Intradomicilar</a:t>
          </a:r>
          <a:endParaRPr lang="pt-BR" kern="1200" dirty="0">
            <a:solidFill>
              <a:schemeClr val="bg1"/>
            </a:solidFill>
          </a:endParaRPr>
        </a:p>
      </dgm:t>
    </dgm:pt>
    <dgm:pt modelId="{DADAFC93-AFA2-41AC-97C6-D9A7D1E59410}" type="parTrans" cxnId="{1B0E4CF3-CCD6-4055-B3F4-60B0D761BFC8}">
      <dgm:prSet/>
      <dgm:spPr/>
      <dgm:t>
        <a:bodyPr/>
        <a:lstStyle/>
        <a:p>
          <a:endParaRPr lang="pt-BR"/>
        </a:p>
      </dgm:t>
    </dgm:pt>
    <dgm:pt modelId="{2CB48E63-8C46-420B-82F7-17B30B6C0DF8}" type="sibTrans" cxnId="{1B0E4CF3-CCD6-4055-B3F4-60B0D761BFC8}">
      <dgm:prSet/>
      <dgm:spPr/>
      <dgm:t>
        <a:bodyPr/>
        <a:lstStyle/>
        <a:p>
          <a:endParaRPr lang="pt-BR"/>
        </a:p>
      </dgm:t>
    </dgm:pt>
    <dgm:pt modelId="{9EC9ED61-DDD4-453E-8D6D-50F7F0D0946E}">
      <dgm:prSet phldrT="[Texto]"/>
      <dgm:spPr/>
      <dgm:t>
        <a:bodyPr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pt-BR" b="1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dirty="0">
            <a:solidFill>
              <a:schemeClr val="bg1"/>
            </a:solidFill>
          </a:endParaRPr>
        </a:p>
      </dgm:t>
    </dgm:pt>
    <dgm:pt modelId="{A1A037EB-4102-4084-9553-8882F50E0DF2}" type="parTrans" cxnId="{5E9815DF-ADA6-41B7-A9F0-EF5BCD0AE941}">
      <dgm:prSet/>
      <dgm:spPr/>
      <dgm:t>
        <a:bodyPr/>
        <a:lstStyle/>
        <a:p>
          <a:endParaRPr lang="pt-BR"/>
        </a:p>
      </dgm:t>
    </dgm:pt>
    <dgm:pt modelId="{554C6E88-92BA-4BD4-BECA-AF738A45331A}" type="sibTrans" cxnId="{5E9815DF-ADA6-41B7-A9F0-EF5BCD0AE941}">
      <dgm:prSet/>
      <dgm:spPr/>
      <dgm:t>
        <a:bodyPr/>
        <a:lstStyle/>
        <a:p>
          <a:endParaRPr lang="pt-BR"/>
        </a:p>
      </dgm:t>
    </dgm:pt>
    <dgm:pt modelId="{57217E7C-9305-4A30-AED5-949999920C48}">
      <dgm:prSet/>
      <dgm:spPr/>
      <dgm:t>
        <a:bodyPr/>
        <a:lstStyle/>
        <a:p>
          <a:r>
            <a:rPr lang="pt-BR" b="1" dirty="0">
              <a:solidFill>
                <a:srgbClr val="7030A0"/>
              </a:solidFill>
            </a:rPr>
            <a:t>   </a:t>
          </a:r>
          <a:r>
            <a:rPr lang="pt-BR" b="1" dirty="0">
              <a:solidFill>
                <a:schemeClr val="bg1"/>
              </a:solidFill>
            </a:rPr>
            <a:t>Inseto estéril</a:t>
          </a:r>
        </a:p>
      </dgm:t>
    </dgm:pt>
    <dgm:pt modelId="{FEFA53D4-2240-416C-8430-5F575B4FEE3B}" type="parTrans" cxnId="{5D17DB1F-3CB5-4BC7-90A2-A3C6795CA839}">
      <dgm:prSet/>
      <dgm:spPr/>
      <dgm:t>
        <a:bodyPr/>
        <a:lstStyle/>
        <a:p>
          <a:endParaRPr lang="pt-BR"/>
        </a:p>
      </dgm:t>
    </dgm:pt>
    <dgm:pt modelId="{E5ADBED7-4F7B-423C-85A1-4BA50BAAAD7A}" type="sibTrans" cxnId="{5D17DB1F-3CB5-4BC7-90A2-A3C6795CA839}">
      <dgm:prSet/>
      <dgm:spPr/>
      <dgm:t>
        <a:bodyPr/>
        <a:lstStyle/>
        <a:p>
          <a:endParaRPr lang="pt-BR"/>
        </a:p>
      </dgm:t>
    </dgm:pt>
    <dgm:pt modelId="{32F9F8F1-24E7-4857-9198-85205DC0CBD0}">
      <dgm:prSet/>
      <dgm:spPr/>
      <dgm:t>
        <a:bodyPr/>
        <a:lstStyle/>
        <a:p>
          <a:r>
            <a:rPr lang="pt-BR" b="1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b="1" i="1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b="1" i="1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gm:t>
    </dgm:pt>
    <dgm:pt modelId="{70FC913C-A9F6-4C8B-884F-0F57F7DE6568}" type="parTrans" cxnId="{C32E35DD-57FB-4EF4-B32A-5848507227CB}">
      <dgm:prSet/>
      <dgm:spPr/>
      <dgm:t>
        <a:bodyPr/>
        <a:lstStyle/>
        <a:p>
          <a:endParaRPr lang="pt-BR"/>
        </a:p>
      </dgm:t>
    </dgm:pt>
    <dgm:pt modelId="{49534D72-246C-446E-B8E5-F8A8BE6666BA}" type="sibTrans" cxnId="{C32E35DD-57FB-4EF4-B32A-5848507227CB}">
      <dgm:prSet/>
      <dgm:spPr/>
      <dgm:t>
        <a:bodyPr/>
        <a:lstStyle/>
        <a:p>
          <a:endParaRPr lang="pt-BR"/>
        </a:p>
      </dgm:t>
    </dgm:pt>
    <dgm:pt modelId="{883F4946-B4B4-4C2C-855D-C5F91D54D1FB}">
      <dgm:prSet custT="1"/>
      <dgm:spPr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spcFirstLastPara="0" vert="horz" wrap="square" lIns="452816" tIns="38100" rIns="38100" bIns="3810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gm:t>
    </dgm:pt>
    <dgm:pt modelId="{9C9E71A4-7569-40CB-8E2B-0FE23C86A65A}" type="parTrans" cxnId="{2163697A-A025-4A56-A8C8-829E3176060F}">
      <dgm:prSet/>
      <dgm:spPr/>
      <dgm:t>
        <a:bodyPr/>
        <a:lstStyle/>
        <a:p>
          <a:endParaRPr lang="pt-BR"/>
        </a:p>
      </dgm:t>
    </dgm:pt>
    <dgm:pt modelId="{909939F9-371D-4585-B31A-0D15EA6A38F2}" type="sibTrans" cxnId="{2163697A-A025-4A56-A8C8-829E3176060F}">
      <dgm:prSet/>
      <dgm:spPr/>
      <dgm:t>
        <a:bodyPr/>
        <a:lstStyle/>
        <a:p>
          <a:endParaRPr lang="pt-BR"/>
        </a:p>
      </dgm:t>
    </dgm:pt>
    <dgm:pt modelId="{46753004-3B8C-4CB0-8C7A-4B19296A20B3}">
      <dgm:prSet/>
      <dgm:spPr/>
      <dgm:t>
        <a:bodyPr spcFirstLastPara="0" vert="horz" wrap="square" lIns="452816" tIns="38100" rIns="38100" bIns="38100" numCol="1" spcCol="1270" anchor="ctr" anchorCtr="0"/>
        <a:lstStyle/>
        <a:p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</a:t>
          </a:r>
          <a:r>
            <a:rPr lang="pt-BR" kern="1200" dirty="0">
              <a:solidFill>
                <a:schemeClr val="bg1"/>
              </a:solidFill>
            </a:rPr>
            <a:t> </a:t>
          </a: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popular</a:t>
          </a:r>
        </a:p>
      </dgm:t>
    </dgm:pt>
    <dgm:pt modelId="{94E43CBF-884A-4356-8455-104868D38FAB}" type="parTrans" cxnId="{F6241845-1C3E-487C-903E-E5E341B82DD1}">
      <dgm:prSet/>
      <dgm:spPr/>
      <dgm:t>
        <a:bodyPr/>
        <a:lstStyle/>
        <a:p>
          <a:endParaRPr lang="pt-BR"/>
        </a:p>
      </dgm:t>
    </dgm:pt>
    <dgm:pt modelId="{2A320566-E6D6-47FE-B357-EC572E3A3E86}" type="sibTrans" cxnId="{F6241845-1C3E-487C-903E-E5E341B82DD1}">
      <dgm:prSet/>
      <dgm:spPr/>
      <dgm:t>
        <a:bodyPr/>
        <a:lstStyle/>
        <a:p>
          <a:endParaRPr lang="pt-BR"/>
        </a:p>
      </dgm:t>
    </dgm:pt>
    <dgm:pt modelId="{6AD5EEE9-831A-499C-B1D6-D654E723A3C6}" type="pres">
      <dgm:prSet presAssocID="{7E789F6C-CF44-4A17-9CDC-83BEA53B63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0D435B-D76A-4C5C-A085-1498F3721C8E}" type="pres">
      <dgm:prSet presAssocID="{883F4946-B4B4-4C2C-855D-C5F91D54D1FB}" presName="linNode" presStyleCnt="0"/>
      <dgm:spPr/>
    </dgm:pt>
    <dgm:pt modelId="{A1B16C44-E8CE-4570-A307-D63C76D31394}" type="pres">
      <dgm:prSet presAssocID="{883F4946-B4B4-4C2C-855D-C5F91D54D1FB}" presName="parentText" presStyleLbl="node1" presStyleIdx="0" presStyleCnt="7" custScaleX="266943" custScaleY="10321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C01F13-CE2D-459F-92CB-3F88890174AD}" type="pres">
      <dgm:prSet presAssocID="{909939F9-371D-4585-B31A-0D15EA6A38F2}" presName="sp" presStyleCnt="0"/>
      <dgm:spPr/>
    </dgm:pt>
    <dgm:pt modelId="{27D41EA8-DC41-44BB-B71D-CB41D521C208}" type="pres">
      <dgm:prSet presAssocID="{E4A24679-3220-4C81-B2A3-C255A4FF22BB}" presName="linNode" presStyleCnt="0"/>
      <dgm:spPr/>
    </dgm:pt>
    <dgm:pt modelId="{6C923FB8-CDFB-47C9-876D-B666236CF4FF}" type="pres">
      <dgm:prSet presAssocID="{E4A24679-3220-4C81-B2A3-C255A4FF22BB}" presName="parentText" presStyleLbl="node1" presStyleIdx="1" presStyleCnt="7" custScaleX="267204" custScaleY="10376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DB5DD8-4061-40DE-9A59-456BCAFA6B3A}" type="pres">
      <dgm:prSet presAssocID="{02FE08A8-DCB4-4F06-9F02-BAC8D72C0D76}" presName="sp" presStyleCnt="0"/>
      <dgm:spPr/>
    </dgm:pt>
    <dgm:pt modelId="{EB35BD65-C618-4CC2-94AA-1CF0D2658292}" type="pres">
      <dgm:prSet presAssocID="{46753004-3B8C-4CB0-8C7A-4B19296A20B3}" presName="linNode" presStyleCnt="0"/>
      <dgm:spPr/>
    </dgm:pt>
    <dgm:pt modelId="{B60C58B9-2BAE-40A7-9F39-EEF7F6761936}" type="pres">
      <dgm:prSet presAssocID="{46753004-3B8C-4CB0-8C7A-4B19296A20B3}" presName="parentText" presStyleLbl="node1" presStyleIdx="2" presStyleCnt="7" custScaleX="267204" custScaleY="10433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CB28D3-43F2-4480-87E4-232157C2D635}" type="pres">
      <dgm:prSet presAssocID="{2A320566-E6D6-47FE-B357-EC572E3A3E86}" presName="sp" presStyleCnt="0"/>
      <dgm:spPr/>
    </dgm:pt>
    <dgm:pt modelId="{73D5697D-F97A-4560-9D6B-DBCD40B164BD}" type="pres">
      <dgm:prSet presAssocID="{EFC90FC4-7A96-4F4C-BEC3-CD72DCF37F36}" presName="linNode" presStyleCnt="0"/>
      <dgm:spPr/>
    </dgm:pt>
    <dgm:pt modelId="{E6C8D13E-90CF-4573-AC08-4CB943DD5B60}" type="pres">
      <dgm:prSet presAssocID="{EFC90FC4-7A96-4F4C-BEC3-CD72DCF37F36}" presName="parentText" presStyleLbl="node1" presStyleIdx="3" presStyleCnt="7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7FDA96-B6AA-488E-91E8-280A545C7D46}" type="pres">
      <dgm:prSet presAssocID="{2CB48E63-8C46-420B-82F7-17B30B6C0DF8}" presName="sp" presStyleCnt="0"/>
      <dgm:spPr/>
    </dgm:pt>
    <dgm:pt modelId="{E20E6C48-5814-4BAE-B834-27A7B431870D}" type="pres">
      <dgm:prSet presAssocID="{9EC9ED61-DDD4-453E-8D6D-50F7F0D0946E}" presName="linNode" presStyleCnt="0"/>
      <dgm:spPr/>
    </dgm:pt>
    <dgm:pt modelId="{5CE683EE-6A82-4C00-BB42-D57F101E1F5A}" type="pres">
      <dgm:prSet presAssocID="{9EC9ED61-DDD4-453E-8D6D-50F7F0D0946E}" presName="parentText" presStyleLbl="node1" presStyleIdx="4" presStyleCnt="7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D02EC8-BB7F-4F03-825C-02DA05BB5654}" type="pres">
      <dgm:prSet presAssocID="{554C6E88-92BA-4BD4-BECA-AF738A45331A}" presName="sp" presStyleCnt="0"/>
      <dgm:spPr/>
    </dgm:pt>
    <dgm:pt modelId="{F65D7EB1-3DB1-4ED3-8217-D3C4EF4F2EBE}" type="pres">
      <dgm:prSet presAssocID="{32F9F8F1-24E7-4857-9198-85205DC0CBD0}" presName="linNode" presStyleCnt="0"/>
      <dgm:spPr/>
    </dgm:pt>
    <dgm:pt modelId="{91ABE1D6-77FC-4C76-82F9-3815EE5D55E7}" type="pres">
      <dgm:prSet presAssocID="{32F9F8F1-24E7-4857-9198-85205DC0CBD0}" presName="parentText" presStyleLbl="node1" presStyleIdx="5" presStyleCnt="7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49E992-0555-4AE7-9809-CF0A2F78FA47}" type="pres">
      <dgm:prSet presAssocID="{49534D72-246C-446E-B8E5-F8A8BE6666BA}" presName="sp" presStyleCnt="0"/>
      <dgm:spPr/>
    </dgm:pt>
    <dgm:pt modelId="{23B9C57E-2CA2-4AED-8717-BDF598CECDC3}" type="pres">
      <dgm:prSet presAssocID="{57217E7C-9305-4A30-AED5-949999920C48}" presName="linNode" presStyleCnt="0"/>
      <dgm:spPr/>
    </dgm:pt>
    <dgm:pt modelId="{05871E46-499B-4CAB-917C-5B8791CA86B0}" type="pres">
      <dgm:prSet presAssocID="{57217E7C-9305-4A30-AED5-949999920C48}" presName="parentText" presStyleLbl="node1" presStyleIdx="6" presStyleCnt="7" custScaleX="266943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25C660F-E9CC-4639-A6EE-E08B2296C921}" type="presOf" srcId="{EFC90FC4-7A96-4F4C-BEC3-CD72DCF37F36}" destId="{E6C8D13E-90CF-4573-AC08-4CB943DD5B60}" srcOrd="0" destOrd="0" presId="urn:microsoft.com/office/officeart/2005/8/layout/vList5"/>
    <dgm:cxn modelId="{49E17505-92A1-4BCD-B53B-AE2FAC9F74ED}" type="presOf" srcId="{883F4946-B4B4-4C2C-855D-C5F91D54D1FB}" destId="{A1B16C44-E8CE-4570-A307-D63C76D31394}" srcOrd="0" destOrd="0" presId="urn:microsoft.com/office/officeart/2005/8/layout/vList5"/>
    <dgm:cxn modelId="{2163697A-A025-4A56-A8C8-829E3176060F}" srcId="{7E789F6C-CF44-4A17-9CDC-83BEA53B6329}" destId="{883F4946-B4B4-4C2C-855D-C5F91D54D1FB}" srcOrd="0" destOrd="0" parTransId="{9C9E71A4-7569-40CB-8E2B-0FE23C86A65A}" sibTransId="{909939F9-371D-4585-B31A-0D15EA6A38F2}"/>
    <dgm:cxn modelId="{3201912B-DE48-4755-92F7-0D50815470D7}" type="presOf" srcId="{57217E7C-9305-4A30-AED5-949999920C48}" destId="{05871E46-499B-4CAB-917C-5B8791CA86B0}" srcOrd="0" destOrd="0" presId="urn:microsoft.com/office/officeart/2005/8/layout/vList5"/>
    <dgm:cxn modelId="{F6241845-1C3E-487C-903E-E5E341B82DD1}" srcId="{7E789F6C-CF44-4A17-9CDC-83BEA53B6329}" destId="{46753004-3B8C-4CB0-8C7A-4B19296A20B3}" srcOrd="2" destOrd="0" parTransId="{94E43CBF-884A-4356-8455-104868D38FAB}" sibTransId="{2A320566-E6D6-47FE-B357-EC572E3A3E86}"/>
    <dgm:cxn modelId="{6C9167C7-687F-4E2D-8FE5-E652C12F80F7}" type="presOf" srcId="{46753004-3B8C-4CB0-8C7A-4B19296A20B3}" destId="{B60C58B9-2BAE-40A7-9F39-EEF7F6761936}" srcOrd="0" destOrd="0" presId="urn:microsoft.com/office/officeart/2005/8/layout/vList5"/>
    <dgm:cxn modelId="{5D17DB1F-3CB5-4BC7-90A2-A3C6795CA839}" srcId="{7E789F6C-CF44-4A17-9CDC-83BEA53B6329}" destId="{57217E7C-9305-4A30-AED5-949999920C48}" srcOrd="6" destOrd="0" parTransId="{FEFA53D4-2240-416C-8430-5F575B4FEE3B}" sibTransId="{E5ADBED7-4F7B-423C-85A1-4BA50BAAAD7A}"/>
    <dgm:cxn modelId="{1B0E4CF3-CCD6-4055-B3F4-60B0D761BFC8}" srcId="{7E789F6C-CF44-4A17-9CDC-83BEA53B6329}" destId="{EFC90FC4-7A96-4F4C-BEC3-CD72DCF37F36}" srcOrd="3" destOrd="0" parTransId="{DADAFC93-AFA2-41AC-97C6-D9A7D1E59410}" sibTransId="{2CB48E63-8C46-420B-82F7-17B30B6C0DF8}"/>
    <dgm:cxn modelId="{72916F37-2ACD-4C3D-AA5E-A6525449A65A}" srcId="{7E789F6C-CF44-4A17-9CDC-83BEA53B6329}" destId="{E4A24679-3220-4C81-B2A3-C255A4FF22BB}" srcOrd="1" destOrd="0" parTransId="{62687B9D-DB5F-41CB-A092-F5C93FC20D6D}" sibTransId="{02FE08A8-DCB4-4F06-9F02-BAC8D72C0D76}"/>
    <dgm:cxn modelId="{C32E35DD-57FB-4EF4-B32A-5848507227CB}" srcId="{7E789F6C-CF44-4A17-9CDC-83BEA53B6329}" destId="{32F9F8F1-24E7-4857-9198-85205DC0CBD0}" srcOrd="5" destOrd="0" parTransId="{70FC913C-A9F6-4C8B-884F-0F57F7DE6568}" sibTransId="{49534D72-246C-446E-B8E5-F8A8BE6666BA}"/>
    <dgm:cxn modelId="{47684BCC-4AA4-4EFB-A32A-57369FBEE6B1}" type="presOf" srcId="{9EC9ED61-DDD4-453E-8D6D-50F7F0D0946E}" destId="{5CE683EE-6A82-4C00-BB42-D57F101E1F5A}" srcOrd="0" destOrd="0" presId="urn:microsoft.com/office/officeart/2005/8/layout/vList5"/>
    <dgm:cxn modelId="{37058F8A-2B41-4161-BE3C-063619BF632C}" type="presOf" srcId="{32F9F8F1-24E7-4857-9198-85205DC0CBD0}" destId="{91ABE1D6-77FC-4C76-82F9-3815EE5D55E7}" srcOrd="0" destOrd="0" presId="urn:microsoft.com/office/officeart/2005/8/layout/vList5"/>
    <dgm:cxn modelId="{5E9815DF-ADA6-41B7-A9F0-EF5BCD0AE941}" srcId="{7E789F6C-CF44-4A17-9CDC-83BEA53B6329}" destId="{9EC9ED61-DDD4-453E-8D6D-50F7F0D0946E}" srcOrd="4" destOrd="0" parTransId="{A1A037EB-4102-4084-9553-8882F50E0DF2}" sibTransId="{554C6E88-92BA-4BD4-BECA-AF738A45331A}"/>
    <dgm:cxn modelId="{EFCE9760-1E09-45FE-9BB2-78806F4F8BFF}" type="presOf" srcId="{E4A24679-3220-4C81-B2A3-C255A4FF22BB}" destId="{6C923FB8-CDFB-47C9-876D-B666236CF4FF}" srcOrd="0" destOrd="0" presId="urn:microsoft.com/office/officeart/2005/8/layout/vList5"/>
    <dgm:cxn modelId="{78259E33-2240-4F18-8F04-3943A04FD911}" type="presOf" srcId="{7E789F6C-CF44-4A17-9CDC-83BEA53B6329}" destId="{6AD5EEE9-831A-499C-B1D6-D654E723A3C6}" srcOrd="0" destOrd="0" presId="urn:microsoft.com/office/officeart/2005/8/layout/vList5"/>
    <dgm:cxn modelId="{F6A6A351-DB32-4B31-92D5-80CC7A38E3AA}" type="presParOf" srcId="{6AD5EEE9-831A-499C-B1D6-D654E723A3C6}" destId="{D10D435B-D76A-4C5C-A085-1498F3721C8E}" srcOrd="0" destOrd="0" presId="urn:microsoft.com/office/officeart/2005/8/layout/vList5"/>
    <dgm:cxn modelId="{BDC519D5-6FBB-4C07-8031-509F99CFAD66}" type="presParOf" srcId="{D10D435B-D76A-4C5C-A085-1498F3721C8E}" destId="{A1B16C44-E8CE-4570-A307-D63C76D31394}" srcOrd="0" destOrd="0" presId="urn:microsoft.com/office/officeart/2005/8/layout/vList5"/>
    <dgm:cxn modelId="{656AC1EC-567D-49A8-B890-82657FF35018}" type="presParOf" srcId="{6AD5EEE9-831A-499C-B1D6-D654E723A3C6}" destId="{53C01F13-CE2D-459F-92CB-3F88890174AD}" srcOrd="1" destOrd="0" presId="urn:microsoft.com/office/officeart/2005/8/layout/vList5"/>
    <dgm:cxn modelId="{499FB0D3-B778-4132-B12C-EF3DB7F9CD71}" type="presParOf" srcId="{6AD5EEE9-831A-499C-B1D6-D654E723A3C6}" destId="{27D41EA8-DC41-44BB-B71D-CB41D521C208}" srcOrd="2" destOrd="0" presId="urn:microsoft.com/office/officeart/2005/8/layout/vList5"/>
    <dgm:cxn modelId="{4592C154-38CD-495A-B7CA-AB69C0BDDD9B}" type="presParOf" srcId="{27D41EA8-DC41-44BB-B71D-CB41D521C208}" destId="{6C923FB8-CDFB-47C9-876D-B666236CF4FF}" srcOrd="0" destOrd="0" presId="urn:microsoft.com/office/officeart/2005/8/layout/vList5"/>
    <dgm:cxn modelId="{EBF843AA-92BA-439F-83B5-92E8B94B999F}" type="presParOf" srcId="{6AD5EEE9-831A-499C-B1D6-D654E723A3C6}" destId="{E6DB5DD8-4061-40DE-9A59-456BCAFA6B3A}" srcOrd="3" destOrd="0" presId="urn:microsoft.com/office/officeart/2005/8/layout/vList5"/>
    <dgm:cxn modelId="{9239373D-A3D3-424D-8C9D-81D0BF4517E8}" type="presParOf" srcId="{6AD5EEE9-831A-499C-B1D6-D654E723A3C6}" destId="{EB35BD65-C618-4CC2-94AA-1CF0D2658292}" srcOrd="4" destOrd="0" presId="urn:microsoft.com/office/officeart/2005/8/layout/vList5"/>
    <dgm:cxn modelId="{486B89FB-6923-48DB-BB28-E2505073DE16}" type="presParOf" srcId="{EB35BD65-C618-4CC2-94AA-1CF0D2658292}" destId="{B60C58B9-2BAE-40A7-9F39-EEF7F6761936}" srcOrd="0" destOrd="0" presId="urn:microsoft.com/office/officeart/2005/8/layout/vList5"/>
    <dgm:cxn modelId="{FA4672A8-A1D8-4EA4-9B7A-1B25800B128D}" type="presParOf" srcId="{6AD5EEE9-831A-499C-B1D6-D654E723A3C6}" destId="{7FCB28D3-43F2-4480-87E4-232157C2D635}" srcOrd="5" destOrd="0" presId="urn:microsoft.com/office/officeart/2005/8/layout/vList5"/>
    <dgm:cxn modelId="{B41A4211-3315-4700-8756-A44BB3EF7F9D}" type="presParOf" srcId="{6AD5EEE9-831A-499C-B1D6-D654E723A3C6}" destId="{73D5697D-F97A-4560-9D6B-DBCD40B164BD}" srcOrd="6" destOrd="0" presId="urn:microsoft.com/office/officeart/2005/8/layout/vList5"/>
    <dgm:cxn modelId="{162D1208-3D65-4C99-9E90-DE544704981D}" type="presParOf" srcId="{73D5697D-F97A-4560-9D6B-DBCD40B164BD}" destId="{E6C8D13E-90CF-4573-AC08-4CB943DD5B60}" srcOrd="0" destOrd="0" presId="urn:microsoft.com/office/officeart/2005/8/layout/vList5"/>
    <dgm:cxn modelId="{F3CCCC91-9563-4C8A-99A3-34943C4E3D5C}" type="presParOf" srcId="{6AD5EEE9-831A-499C-B1D6-D654E723A3C6}" destId="{747FDA96-B6AA-488E-91E8-280A545C7D46}" srcOrd="7" destOrd="0" presId="urn:microsoft.com/office/officeart/2005/8/layout/vList5"/>
    <dgm:cxn modelId="{7B665BF5-62B3-4CCA-BF1B-2B9320774790}" type="presParOf" srcId="{6AD5EEE9-831A-499C-B1D6-D654E723A3C6}" destId="{E20E6C48-5814-4BAE-B834-27A7B431870D}" srcOrd="8" destOrd="0" presId="urn:microsoft.com/office/officeart/2005/8/layout/vList5"/>
    <dgm:cxn modelId="{FA33354B-81FD-46CC-9E9D-03172EDC2A68}" type="presParOf" srcId="{E20E6C48-5814-4BAE-B834-27A7B431870D}" destId="{5CE683EE-6A82-4C00-BB42-D57F101E1F5A}" srcOrd="0" destOrd="0" presId="urn:microsoft.com/office/officeart/2005/8/layout/vList5"/>
    <dgm:cxn modelId="{D2FCFC08-9B8B-454B-814C-0239143F9D4D}" type="presParOf" srcId="{6AD5EEE9-831A-499C-B1D6-D654E723A3C6}" destId="{EAD02EC8-BB7F-4F03-825C-02DA05BB5654}" srcOrd="9" destOrd="0" presId="urn:microsoft.com/office/officeart/2005/8/layout/vList5"/>
    <dgm:cxn modelId="{9DABF5B7-B455-4CAE-A40A-83791DA94A29}" type="presParOf" srcId="{6AD5EEE9-831A-499C-B1D6-D654E723A3C6}" destId="{F65D7EB1-3DB1-4ED3-8217-D3C4EF4F2EBE}" srcOrd="10" destOrd="0" presId="urn:microsoft.com/office/officeart/2005/8/layout/vList5"/>
    <dgm:cxn modelId="{C32405B3-8287-4A81-AD3E-5C40796E0F7F}" type="presParOf" srcId="{F65D7EB1-3DB1-4ED3-8217-D3C4EF4F2EBE}" destId="{91ABE1D6-77FC-4C76-82F9-3815EE5D55E7}" srcOrd="0" destOrd="0" presId="urn:microsoft.com/office/officeart/2005/8/layout/vList5"/>
    <dgm:cxn modelId="{C78E0952-6DC3-4EF5-B6BA-0587BB7EDB15}" type="presParOf" srcId="{6AD5EEE9-831A-499C-B1D6-D654E723A3C6}" destId="{9849E992-0555-4AE7-9809-CF0A2F78FA47}" srcOrd="11" destOrd="0" presId="urn:microsoft.com/office/officeart/2005/8/layout/vList5"/>
    <dgm:cxn modelId="{86B5979D-C5A8-4FE9-A4CF-FBA1509FBB1B}" type="presParOf" srcId="{6AD5EEE9-831A-499C-B1D6-D654E723A3C6}" destId="{23B9C57E-2CA2-4AED-8717-BDF598CECDC3}" srcOrd="12" destOrd="0" presId="urn:microsoft.com/office/officeart/2005/8/layout/vList5"/>
    <dgm:cxn modelId="{A4497A77-C8DE-4A0C-BFA0-3599B94DA788}" type="presParOf" srcId="{23B9C57E-2CA2-4AED-8717-BDF598CECDC3}" destId="{05871E46-499B-4CAB-917C-5B8791CA86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789F6C-CF44-4A17-9CDC-83BEA53B6329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4A24679-3220-4C81-B2A3-C255A4FF22BB}">
      <dgm:prSet phldrT="[Texto]"/>
      <dgm:spPr/>
      <dgm:t>
        <a:bodyPr spcFirstLastPara="0" vert="horz" wrap="square" lIns="452816" tIns="38100" rIns="38100" bIns="38100" numCol="1" spcCol="1270" anchor="ctr" anchorCtr="0"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das áreas prioritárias</a:t>
          </a:r>
        </a:p>
      </dgm:t>
    </dgm:pt>
    <dgm:pt modelId="{62687B9D-DB5F-41CB-A092-F5C93FC20D6D}" type="parTrans" cxnId="{72916F37-2ACD-4C3D-AA5E-A6525449A65A}">
      <dgm:prSet/>
      <dgm:spPr/>
      <dgm:t>
        <a:bodyPr/>
        <a:lstStyle/>
        <a:p>
          <a:endParaRPr lang="pt-BR"/>
        </a:p>
      </dgm:t>
    </dgm:pt>
    <dgm:pt modelId="{02FE08A8-DCB4-4F06-9F02-BAC8D72C0D76}" type="sibTrans" cxnId="{72916F37-2ACD-4C3D-AA5E-A6525449A65A}">
      <dgm:prSet/>
      <dgm:spPr/>
      <dgm:t>
        <a:bodyPr/>
        <a:lstStyle/>
        <a:p>
          <a:endParaRPr lang="pt-BR"/>
        </a:p>
      </dgm:t>
    </dgm:pt>
    <dgm:pt modelId="{EFC90FC4-7A96-4F4C-BEC3-CD72DCF37F36}">
      <dgm:prSet phldrT="[Texto]"/>
      <dgm:spPr/>
      <dgm:t>
        <a:bodyPr/>
        <a:lstStyle/>
        <a:p>
          <a:pPr>
            <a:buClr>
              <a:srgbClr val="000000"/>
            </a:buClr>
            <a:buSzPts val="1100"/>
            <a:buFont typeface="Arial"/>
            <a:buNone/>
          </a:pPr>
          <a:r>
            <a:rPr lang="es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 </a:t>
          </a:r>
          <a:r>
            <a:rPr lang="es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</a:t>
          </a: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Residual        </a:t>
          </a:r>
          <a:r>
            <a:rPr lang="pt-BR" b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Intradomicilar</a:t>
          </a:r>
          <a:endParaRPr lang="pt-BR" kern="1200" dirty="0">
            <a:solidFill>
              <a:schemeClr val="bg1"/>
            </a:solidFill>
          </a:endParaRPr>
        </a:p>
      </dgm:t>
    </dgm:pt>
    <dgm:pt modelId="{DADAFC93-AFA2-41AC-97C6-D9A7D1E59410}" type="parTrans" cxnId="{1B0E4CF3-CCD6-4055-B3F4-60B0D761BFC8}">
      <dgm:prSet/>
      <dgm:spPr/>
      <dgm:t>
        <a:bodyPr/>
        <a:lstStyle/>
        <a:p>
          <a:endParaRPr lang="pt-BR"/>
        </a:p>
      </dgm:t>
    </dgm:pt>
    <dgm:pt modelId="{2CB48E63-8C46-420B-82F7-17B30B6C0DF8}" type="sibTrans" cxnId="{1B0E4CF3-CCD6-4055-B3F4-60B0D761BFC8}">
      <dgm:prSet/>
      <dgm:spPr/>
      <dgm:t>
        <a:bodyPr/>
        <a:lstStyle/>
        <a:p>
          <a:endParaRPr lang="pt-BR"/>
        </a:p>
      </dgm:t>
    </dgm:pt>
    <dgm:pt modelId="{9EC9ED61-DDD4-453E-8D6D-50F7F0D0946E}">
      <dgm:prSet phldrT="[Texto]"/>
      <dgm:spPr/>
      <dgm:t>
        <a:bodyPr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pt-BR" b="1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dirty="0">
            <a:solidFill>
              <a:schemeClr val="bg1"/>
            </a:solidFill>
          </a:endParaRPr>
        </a:p>
      </dgm:t>
    </dgm:pt>
    <dgm:pt modelId="{A1A037EB-4102-4084-9553-8882F50E0DF2}" type="parTrans" cxnId="{5E9815DF-ADA6-41B7-A9F0-EF5BCD0AE941}">
      <dgm:prSet/>
      <dgm:spPr/>
      <dgm:t>
        <a:bodyPr/>
        <a:lstStyle/>
        <a:p>
          <a:endParaRPr lang="pt-BR"/>
        </a:p>
      </dgm:t>
    </dgm:pt>
    <dgm:pt modelId="{554C6E88-92BA-4BD4-BECA-AF738A45331A}" type="sibTrans" cxnId="{5E9815DF-ADA6-41B7-A9F0-EF5BCD0AE941}">
      <dgm:prSet/>
      <dgm:spPr/>
      <dgm:t>
        <a:bodyPr/>
        <a:lstStyle/>
        <a:p>
          <a:endParaRPr lang="pt-BR"/>
        </a:p>
      </dgm:t>
    </dgm:pt>
    <dgm:pt modelId="{57217E7C-9305-4A30-AED5-949999920C48}">
      <dgm:prSet/>
      <dgm:spPr/>
      <dgm:t>
        <a:bodyPr/>
        <a:lstStyle/>
        <a:p>
          <a:r>
            <a:rPr lang="pt-BR" b="1" dirty="0">
              <a:solidFill>
                <a:srgbClr val="7030A0"/>
              </a:solidFill>
            </a:rPr>
            <a:t>   </a:t>
          </a:r>
          <a:r>
            <a:rPr lang="pt-BR" b="1" dirty="0">
              <a:solidFill>
                <a:schemeClr val="bg1"/>
              </a:solidFill>
            </a:rPr>
            <a:t>Inseto estéril</a:t>
          </a:r>
        </a:p>
      </dgm:t>
    </dgm:pt>
    <dgm:pt modelId="{FEFA53D4-2240-416C-8430-5F575B4FEE3B}" type="parTrans" cxnId="{5D17DB1F-3CB5-4BC7-90A2-A3C6795CA839}">
      <dgm:prSet/>
      <dgm:spPr/>
      <dgm:t>
        <a:bodyPr/>
        <a:lstStyle/>
        <a:p>
          <a:endParaRPr lang="pt-BR"/>
        </a:p>
      </dgm:t>
    </dgm:pt>
    <dgm:pt modelId="{E5ADBED7-4F7B-423C-85A1-4BA50BAAAD7A}" type="sibTrans" cxnId="{5D17DB1F-3CB5-4BC7-90A2-A3C6795CA839}">
      <dgm:prSet/>
      <dgm:spPr/>
      <dgm:t>
        <a:bodyPr/>
        <a:lstStyle/>
        <a:p>
          <a:endParaRPr lang="pt-BR"/>
        </a:p>
      </dgm:t>
    </dgm:pt>
    <dgm:pt modelId="{32F9F8F1-24E7-4857-9198-85205DC0CBD0}">
      <dgm:prSet/>
      <dgm:spPr/>
      <dgm:t>
        <a:bodyPr/>
        <a:lstStyle/>
        <a:p>
          <a:r>
            <a:rPr lang="pt-BR" b="1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b="1" i="1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b="1" i="1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gm:t>
    </dgm:pt>
    <dgm:pt modelId="{70FC913C-A9F6-4C8B-884F-0F57F7DE6568}" type="parTrans" cxnId="{C32E35DD-57FB-4EF4-B32A-5848507227CB}">
      <dgm:prSet/>
      <dgm:spPr/>
      <dgm:t>
        <a:bodyPr/>
        <a:lstStyle/>
        <a:p>
          <a:endParaRPr lang="pt-BR"/>
        </a:p>
      </dgm:t>
    </dgm:pt>
    <dgm:pt modelId="{49534D72-246C-446E-B8E5-F8A8BE6666BA}" type="sibTrans" cxnId="{C32E35DD-57FB-4EF4-B32A-5848507227CB}">
      <dgm:prSet/>
      <dgm:spPr/>
      <dgm:t>
        <a:bodyPr/>
        <a:lstStyle/>
        <a:p>
          <a:endParaRPr lang="pt-BR"/>
        </a:p>
      </dgm:t>
    </dgm:pt>
    <dgm:pt modelId="{883F4946-B4B4-4C2C-855D-C5F91D54D1FB}">
      <dgm:prSet custT="1"/>
      <dgm:spPr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spcFirstLastPara="0" vert="horz" wrap="square" lIns="452816" tIns="38100" rIns="38100" bIns="3810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gm:t>
    </dgm:pt>
    <dgm:pt modelId="{9C9E71A4-7569-40CB-8E2B-0FE23C86A65A}" type="parTrans" cxnId="{2163697A-A025-4A56-A8C8-829E3176060F}">
      <dgm:prSet/>
      <dgm:spPr/>
      <dgm:t>
        <a:bodyPr/>
        <a:lstStyle/>
        <a:p>
          <a:endParaRPr lang="pt-BR"/>
        </a:p>
      </dgm:t>
    </dgm:pt>
    <dgm:pt modelId="{909939F9-371D-4585-B31A-0D15EA6A38F2}" type="sibTrans" cxnId="{2163697A-A025-4A56-A8C8-829E3176060F}">
      <dgm:prSet/>
      <dgm:spPr/>
      <dgm:t>
        <a:bodyPr/>
        <a:lstStyle/>
        <a:p>
          <a:endParaRPr lang="pt-BR"/>
        </a:p>
      </dgm:t>
    </dgm:pt>
    <dgm:pt modelId="{46753004-3B8C-4CB0-8C7A-4B19296A20B3}">
      <dgm:prSet/>
      <dgm:spPr/>
      <dgm:t>
        <a:bodyPr spcFirstLastPara="0" vert="horz" wrap="square" lIns="452816" tIns="38100" rIns="38100" bIns="38100" numCol="1" spcCol="1270" anchor="ctr" anchorCtr="0"/>
        <a:lstStyle/>
        <a:p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</a:t>
          </a:r>
          <a:r>
            <a:rPr lang="pt-BR" kern="1200" dirty="0">
              <a:solidFill>
                <a:schemeClr val="bg1"/>
              </a:solidFill>
            </a:rPr>
            <a:t> </a:t>
          </a:r>
          <a:r>
            <a:rPr lang="pt-BR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popular</a:t>
          </a:r>
        </a:p>
      </dgm:t>
    </dgm:pt>
    <dgm:pt modelId="{94E43CBF-884A-4356-8455-104868D38FAB}" type="parTrans" cxnId="{F6241845-1C3E-487C-903E-E5E341B82DD1}">
      <dgm:prSet/>
      <dgm:spPr/>
      <dgm:t>
        <a:bodyPr/>
        <a:lstStyle/>
        <a:p>
          <a:endParaRPr lang="pt-BR"/>
        </a:p>
      </dgm:t>
    </dgm:pt>
    <dgm:pt modelId="{2A320566-E6D6-47FE-B357-EC572E3A3E86}" type="sibTrans" cxnId="{F6241845-1C3E-487C-903E-E5E341B82DD1}">
      <dgm:prSet/>
      <dgm:spPr/>
      <dgm:t>
        <a:bodyPr/>
        <a:lstStyle/>
        <a:p>
          <a:endParaRPr lang="pt-BR"/>
        </a:p>
      </dgm:t>
    </dgm:pt>
    <dgm:pt modelId="{D0E489CC-8EB1-4FC9-97D8-06E60BB07893}">
      <dgm:prSet/>
      <dgm:spPr/>
      <dgm:t>
        <a:bodyPr/>
        <a:lstStyle/>
        <a:p>
          <a:r>
            <a:rPr lang="pt-BR" b="1" dirty="0"/>
            <a:t>Vacina</a:t>
          </a:r>
        </a:p>
      </dgm:t>
    </dgm:pt>
    <dgm:pt modelId="{23C140CA-E2CF-4E16-A2B6-6DCC8320F332}" type="parTrans" cxnId="{3691BDCD-F4A5-4157-90FA-FF693227EC12}">
      <dgm:prSet/>
      <dgm:spPr/>
      <dgm:t>
        <a:bodyPr/>
        <a:lstStyle/>
        <a:p>
          <a:endParaRPr lang="pt-BR"/>
        </a:p>
      </dgm:t>
    </dgm:pt>
    <dgm:pt modelId="{7A41393B-D30D-4C7E-AAA8-D25C6C69650B}" type="sibTrans" cxnId="{3691BDCD-F4A5-4157-90FA-FF693227EC12}">
      <dgm:prSet/>
      <dgm:spPr/>
      <dgm:t>
        <a:bodyPr/>
        <a:lstStyle/>
        <a:p>
          <a:endParaRPr lang="pt-BR"/>
        </a:p>
      </dgm:t>
    </dgm:pt>
    <dgm:pt modelId="{6AD5EEE9-831A-499C-B1D6-D654E723A3C6}" type="pres">
      <dgm:prSet presAssocID="{7E789F6C-CF44-4A17-9CDC-83BEA53B63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0D435B-D76A-4C5C-A085-1498F3721C8E}" type="pres">
      <dgm:prSet presAssocID="{883F4946-B4B4-4C2C-855D-C5F91D54D1FB}" presName="linNode" presStyleCnt="0"/>
      <dgm:spPr/>
    </dgm:pt>
    <dgm:pt modelId="{A1B16C44-E8CE-4570-A307-D63C76D31394}" type="pres">
      <dgm:prSet presAssocID="{883F4946-B4B4-4C2C-855D-C5F91D54D1FB}" presName="parentText" presStyleLbl="node1" presStyleIdx="0" presStyleCnt="8" custScaleX="266943" custScaleY="103211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C01F13-CE2D-459F-92CB-3F88890174AD}" type="pres">
      <dgm:prSet presAssocID="{909939F9-371D-4585-B31A-0D15EA6A38F2}" presName="sp" presStyleCnt="0"/>
      <dgm:spPr/>
    </dgm:pt>
    <dgm:pt modelId="{27D41EA8-DC41-44BB-B71D-CB41D521C208}" type="pres">
      <dgm:prSet presAssocID="{E4A24679-3220-4C81-B2A3-C255A4FF22BB}" presName="linNode" presStyleCnt="0"/>
      <dgm:spPr/>
    </dgm:pt>
    <dgm:pt modelId="{6C923FB8-CDFB-47C9-876D-B666236CF4FF}" type="pres">
      <dgm:prSet presAssocID="{E4A24679-3220-4C81-B2A3-C255A4FF22BB}" presName="parentText" presStyleLbl="node1" presStyleIdx="1" presStyleCnt="8" custScaleX="267204" custScaleY="10376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DB5DD8-4061-40DE-9A59-456BCAFA6B3A}" type="pres">
      <dgm:prSet presAssocID="{02FE08A8-DCB4-4F06-9F02-BAC8D72C0D76}" presName="sp" presStyleCnt="0"/>
      <dgm:spPr/>
    </dgm:pt>
    <dgm:pt modelId="{EB35BD65-C618-4CC2-94AA-1CF0D2658292}" type="pres">
      <dgm:prSet presAssocID="{46753004-3B8C-4CB0-8C7A-4B19296A20B3}" presName="linNode" presStyleCnt="0"/>
      <dgm:spPr/>
    </dgm:pt>
    <dgm:pt modelId="{B60C58B9-2BAE-40A7-9F39-EEF7F6761936}" type="pres">
      <dgm:prSet presAssocID="{46753004-3B8C-4CB0-8C7A-4B19296A20B3}" presName="parentText" presStyleLbl="node1" presStyleIdx="2" presStyleCnt="8" custScaleX="267204" custScaleY="10433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CB28D3-43F2-4480-87E4-232157C2D635}" type="pres">
      <dgm:prSet presAssocID="{2A320566-E6D6-47FE-B357-EC572E3A3E86}" presName="sp" presStyleCnt="0"/>
      <dgm:spPr/>
    </dgm:pt>
    <dgm:pt modelId="{73D5697D-F97A-4560-9D6B-DBCD40B164BD}" type="pres">
      <dgm:prSet presAssocID="{EFC90FC4-7A96-4F4C-BEC3-CD72DCF37F36}" presName="linNode" presStyleCnt="0"/>
      <dgm:spPr/>
    </dgm:pt>
    <dgm:pt modelId="{E6C8D13E-90CF-4573-AC08-4CB943DD5B60}" type="pres">
      <dgm:prSet presAssocID="{EFC90FC4-7A96-4F4C-BEC3-CD72DCF37F36}" presName="parentText" presStyleLbl="node1" presStyleIdx="3" presStyleCnt="8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7FDA96-B6AA-488E-91E8-280A545C7D46}" type="pres">
      <dgm:prSet presAssocID="{2CB48E63-8C46-420B-82F7-17B30B6C0DF8}" presName="sp" presStyleCnt="0"/>
      <dgm:spPr/>
    </dgm:pt>
    <dgm:pt modelId="{E20E6C48-5814-4BAE-B834-27A7B431870D}" type="pres">
      <dgm:prSet presAssocID="{9EC9ED61-DDD4-453E-8D6D-50F7F0D0946E}" presName="linNode" presStyleCnt="0"/>
      <dgm:spPr/>
    </dgm:pt>
    <dgm:pt modelId="{5CE683EE-6A82-4C00-BB42-D57F101E1F5A}" type="pres">
      <dgm:prSet presAssocID="{9EC9ED61-DDD4-453E-8D6D-50F7F0D0946E}" presName="parentText" presStyleLbl="node1" presStyleIdx="4" presStyleCnt="8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D02EC8-BB7F-4F03-825C-02DA05BB5654}" type="pres">
      <dgm:prSet presAssocID="{554C6E88-92BA-4BD4-BECA-AF738A45331A}" presName="sp" presStyleCnt="0"/>
      <dgm:spPr/>
    </dgm:pt>
    <dgm:pt modelId="{F65D7EB1-3DB1-4ED3-8217-D3C4EF4F2EBE}" type="pres">
      <dgm:prSet presAssocID="{32F9F8F1-24E7-4857-9198-85205DC0CBD0}" presName="linNode" presStyleCnt="0"/>
      <dgm:spPr/>
    </dgm:pt>
    <dgm:pt modelId="{91ABE1D6-77FC-4C76-82F9-3815EE5D55E7}" type="pres">
      <dgm:prSet presAssocID="{32F9F8F1-24E7-4857-9198-85205DC0CBD0}" presName="parentText" presStyleLbl="node1" presStyleIdx="5" presStyleCnt="8" custScaleX="267204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49E992-0555-4AE7-9809-CF0A2F78FA47}" type="pres">
      <dgm:prSet presAssocID="{49534D72-246C-446E-B8E5-F8A8BE6666BA}" presName="sp" presStyleCnt="0"/>
      <dgm:spPr/>
    </dgm:pt>
    <dgm:pt modelId="{23B9C57E-2CA2-4AED-8717-BDF598CECDC3}" type="pres">
      <dgm:prSet presAssocID="{57217E7C-9305-4A30-AED5-949999920C48}" presName="linNode" presStyleCnt="0"/>
      <dgm:spPr/>
    </dgm:pt>
    <dgm:pt modelId="{05871E46-499B-4CAB-917C-5B8791CA86B0}" type="pres">
      <dgm:prSet presAssocID="{57217E7C-9305-4A30-AED5-949999920C48}" presName="parentText" presStyleLbl="node1" presStyleIdx="6" presStyleCnt="8" custScaleX="266943" custScaleY="10969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2C87B1-D223-40E9-916F-22BBD999428A}" type="pres">
      <dgm:prSet presAssocID="{E5ADBED7-4F7B-423C-85A1-4BA50BAAAD7A}" presName="sp" presStyleCnt="0"/>
      <dgm:spPr/>
    </dgm:pt>
    <dgm:pt modelId="{FB5000BA-A009-4D50-9F13-E061B157A009}" type="pres">
      <dgm:prSet presAssocID="{D0E489CC-8EB1-4FC9-97D8-06E60BB07893}" presName="linNode" presStyleCnt="0"/>
      <dgm:spPr/>
    </dgm:pt>
    <dgm:pt modelId="{13C84D74-DC48-41A9-ACA1-01E03AEC9C81}" type="pres">
      <dgm:prSet presAssocID="{D0E489CC-8EB1-4FC9-97D8-06E60BB07893}" presName="parentText" presStyleLbl="node1" presStyleIdx="7" presStyleCnt="8" custScaleX="26513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6AA8F7B-FA58-40DD-9858-770957D58E59}" type="presOf" srcId="{D0E489CC-8EB1-4FC9-97D8-06E60BB07893}" destId="{13C84D74-DC48-41A9-ACA1-01E03AEC9C81}" srcOrd="0" destOrd="0" presId="urn:microsoft.com/office/officeart/2005/8/layout/vList5"/>
    <dgm:cxn modelId="{925C660F-E9CC-4639-A6EE-E08B2296C921}" type="presOf" srcId="{EFC90FC4-7A96-4F4C-BEC3-CD72DCF37F36}" destId="{E6C8D13E-90CF-4573-AC08-4CB943DD5B60}" srcOrd="0" destOrd="0" presId="urn:microsoft.com/office/officeart/2005/8/layout/vList5"/>
    <dgm:cxn modelId="{2163697A-A025-4A56-A8C8-829E3176060F}" srcId="{7E789F6C-CF44-4A17-9CDC-83BEA53B6329}" destId="{883F4946-B4B4-4C2C-855D-C5F91D54D1FB}" srcOrd="0" destOrd="0" parTransId="{9C9E71A4-7569-40CB-8E2B-0FE23C86A65A}" sibTransId="{909939F9-371D-4585-B31A-0D15EA6A38F2}"/>
    <dgm:cxn modelId="{49E17505-92A1-4BCD-B53B-AE2FAC9F74ED}" type="presOf" srcId="{883F4946-B4B4-4C2C-855D-C5F91D54D1FB}" destId="{A1B16C44-E8CE-4570-A307-D63C76D31394}" srcOrd="0" destOrd="0" presId="urn:microsoft.com/office/officeart/2005/8/layout/vList5"/>
    <dgm:cxn modelId="{3201912B-DE48-4755-92F7-0D50815470D7}" type="presOf" srcId="{57217E7C-9305-4A30-AED5-949999920C48}" destId="{05871E46-499B-4CAB-917C-5B8791CA86B0}" srcOrd="0" destOrd="0" presId="urn:microsoft.com/office/officeart/2005/8/layout/vList5"/>
    <dgm:cxn modelId="{F6241845-1C3E-487C-903E-E5E341B82DD1}" srcId="{7E789F6C-CF44-4A17-9CDC-83BEA53B6329}" destId="{46753004-3B8C-4CB0-8C7A-4B19296A20B3}" srcOrd="2" destOrd="0" parTransId="{94E43CBF-884A-4356-8455-104868D38FAB}" sibTransId="{2A320566-E6D6-47FE-B357-EC572E3A3E86}"/>
    <dgm:cxn modelId="{6C9167C7-687F-4E2D-8FE5-E652C12F80F7}" type="presOf" srcId="{46753004-3B8C-4CB0-8C7A-4B19296A20B3}" destId="{B60C58B9-2BAE-40A7-9F39-EEF7F6761936}" srcOrd="0" destOrd="0" presId="urn:microsoft.com/office/officeart/2005/8/layout/vList5"/>
    <dgm:cxn modelId="{5D17DB1F-3CB5-4BC7-90A2-A3C6795CA839}" srcId="{7E789F6C-CF44-4A17-9CDC-83BEA53B6329}" destId="{57217E7C-9305-4A30-AED5-949999920C48}" srcOrd="6" destOrd="0" parTransId="{FEFA53D4-2240-416C-8430-5F575B4FEE3B}" sibTransId="{E5ADBED7-4F7B-423C-85A1-4BA50BAAAD7A}"/>
    <dgm:cxn modelId="{1B0E4CF3-CCD6-4055-B3F4-60B0D761BFC8}" srcId="{7E789F6C-CF44-4A17-9CDC-83BEA53B6329}" destId="{EFC90FC4-7A96-4F4C-BEC3-CD72DCF37F36}" srcOrd="3" destOrd="0" parTransId="{DADAFC93-AFA2-41AC-97C6-D9A7D1E59410}" sibTransId="{2CB48E63-8C46-420B-82F7-17B30B6C0DF8}"/>
    <dgm:cxn modelId="{72916F37-2ACD-4C3D-AA5E-A6525449A65A}" srcId="{7E789F6C-CF44-4A17-9CDC-83BEA53B6329}" destId="{E4A24679-3220-4C81-B2A3-C255A4FF22BB}" srcOrd="1" destOrd="0" parTransId="{62687B9D-DB5F-41CB-A092-F5C93FC20D6D}" sibTransId="{02FE08A8-DCB4-4F06-9F02-BAC8D72C0D76}"/>
    <dgm:cxn modelId="{3691BDCD-F4A5-4157-90FA-FF693227EC12}" srcId="{7E789F6C-CF44-4A17-9CDC-83BEA53B6329}" destId="{D0E489CC-8EB1-4FC9-97D8-06E60BB07893}" srcOrd="7" destOrd="0" parTransId="{23C140CA-E2CF-4E16-A2B6-6DCC8320F332}" sibTransId="{7A41393B-D30D-4C7E-AAA8-D25C6C69650B}"/>
    <dgm:cxn modelId="{C32E35DD-57FB-4EF4-B32A-5848507227CB}" srcId="{7E789F6C-CF44-4A17-9CDC-83BEA53B6329}" destId="{32F9F8F1-24E7-4857-9198-85205DC0CBD0}" srcOrd="5" destOrd="0" parTransId="{70FC913C-A9F6-4C8B-884F-0F57F7DE6568}" sibTransId="{49534D72-246C-446E-B8E5-F8A8BE6666BA}"/>
    <dgm:cxn modelId="{47684BCC-4AA4-4EFB-A32A-57369FBEE6B1}" type="presOf" srcId="{9EC9ED61-DDD4-453E-8D6D-50F7F0D0946E}" destId="{5CE683EE-6A82-4C00-BB42-D57F101E1F5A}" srcOrd="0" destOrd="0" presId="urn:microsoft.com/office/officeart/2005/8/layout/vList5"/>
    <dgm:cxn modelId="{37058F8A-2B41-4161-BE3C-063619BF632C}" type="presOf" srcId="{32F9F8F1-24E7-4857-9198-85205DC0CBD0}" destId="{91ABE1D6-77FC-4C76-82F9-3815EE5D55E7}" srcOrd="0" destOrd="0" presId="urn:microsoft.com/office/officeart/2005/8/layout/vList5"/>
    <dgm:cxn modelId="{5E9815DF-ADA6-41B7-A9F0-EF5BCD0AE941}" srcId="{7E789F6C-CF44-4A17-9CDC-83BEA53B6329}" destId="{9EC9ED61-DDD4-453E-8D6D-50F7F0D0946E}" srcOrd="4" destOrd="0" parTransId="{A1A037EB-4102-4084-9553-8882F50E0DF2}" sibTransId="{554C6E88-92BA-4BD4-BECA-AF738A45331A}"/>
    <dgm:cxn modelId="{EFCE9760-1E09-45FE-9BB2-78806F4F8BFF}" type="presOf" srcId="{E4A24679-3220-4C81-B2A3-C255A4FF22BB}" destId="{6C923FB8-CDFB-47C9-876D-B666236CF4FF}" srcOrd="0" destOrd="0" presId="urn:microsoft.com/office/officeart/2005/8/layout/vList5"/>
    <dgm:cxn modelId="{78259E33-2240-4F18-8F04-3943A04FD911}" type="presOf" srcId="{7E789F6C-CF44-4A17-9CDC-83BEA53B6329}" destId="{6AD5EEE9-831A-499C-B1D6-D654E723A3C6}" srcOrd="0" destOrd="0" presId="urn:microsoft.com/office/officeart/2005/8/layout/vList5"/>
    <dgm:cxn modelId="{F6A6A351-DB32-4B31-92D5-80CC7A38E3AA}" type="presParOf" srcId="{6AD5EEE9-831A-499C-B1D6-D654E723A3C6}" destId="{D10D435B-D76A-4C5C-A085-1498F3721C8E}" srcOrd="0" destOrd="0" presId="urn:microsoft.com/office/officeart/2005/8/layout/vList5"/>
    <dgm:cxn modelId="{BDC519D5-6FBB-4C07-8031-509F99CFAD66}" type="presParOf" srcId="{D10D435B-D76A-4C5C-A085-1498F3721C8E}" destId="{A1B16C44-E8CE-4570-A307-D63C76D31394}" srcOrd="0" destOrd="0" presId="urn:microsoft.com/office/officeart/2005/8/layout/vList5"/>
    <dgm:cxn modelId="{656AC1EC-567D-49A8-B890-82657FF35018}" type="presParOf" srcId="{6AD5EEE9-831A-499C-B1D6-D654E723A3C6}" destId="{53C01F13-CE2D-459F-92CB-3F88890174AD}" srcOrd="1" destOrd="0" presId="urn:microsoft.com/office/officeart/2005/8/layout/vList5"/>
    <dgm:cxn modelId="{499FB0D3-B778-4132-B12C-EF3DB7F9CD71}" type="presParOf" srcId="{6AD5EEE9-831A-499C-B1D6-D654E723A3C6}" destId="{27D41EA8-DC41-44BB-B71D-CB41D521C208}" srcOrd="2" destOrd="0" presId="urn:microsoft.com/office/officeart/2005/8/layout/vList5"/>
    <dgm:cxn modelId="{4592C154-38CD-495A-B7CA-AB69C0BDDD9B}" type="presParOf" srcId="{27D41EA8-DC41-44BB-B71D-CB41D521C208}" destId="{6C923FB8-CDFB-47C9-876D-B666236CF4FF}" srcOrd="0" destOrd="0" presId="urn:microsoft.com/office/officeart/2005/8/layout/vList5"/>
    <dgm:cxn modelId="{EBF843AA-92BA-439F-83B5-92E8B94B999F}" type="presParOf" srcId="{6AD5EEE9-831A-499C-B1D6-D654E723A3C6}" destId="{E6DB5DD8-4061-40DE-9A59-456BCAFA6B3A}" srcOrd="3" destOrd="0" presId="urn:microsoft.com/office/officeart/2005/8/layout/vList5"/>
    <dgm:cxn modelId="{9239373D-A3D3-424D-8C9D-81D0BF4517E8}" type="presParOf" srcId="{6AD5EEE9-831A-499C-B1D6-D654E723A3C6}" destId="{EB35BD65-C618-4CC2-94AA-1CF0D2658292}" srcOrd="4" destOrd="0" presId="urn:microsoft.com/office/officeart/2005/8/layout/vList5"/>
    <dgm:cxn modelId="{486B89FB-6923-48DB-BB28-E2505073DE16}" type="presParOf" srcId="{EB35BD65-C618-4CC2-94AA-1CF0D2658292}" destId="{B60C58B9-2BAE-40A7-9F39-EEF7F6761936}" srcOrd="0" destOrd="0" presId="urn:microsoft.com/office/officeart/2005/8/layout/vList5"/>
    <dgm:cxn modelId="{FA4672A8-A1D8-4EA4-9B7A-1B25800B128D}" type="presParOf" srcId="{6AD5EEE9-831A-499C-B1D6-D654E723A3C6}" destId="{7FCB28D3-43F2-4480-87E4-232157C2D635}" srcOrd="5" destOrd="0" presId="urn:microsoft.com/office/officeart/2005/8/layout/vList5"/>
    <dgm:cxn modelId="{B41A4211-3315-4700-8756-A44BB3EF7F9D}" type="presParOf" srcId="{6AD5EEE9-831A-499C-B1D6-D654E723A3C6}" destId="{73D5697D-F97A-4560-9D6B-DBCD40B164BD}" srcOrd="6" destOrd="0" presId="urn:microsoft.com/office/officeart/2005/8/layout/vList5"/>
    <dgm:cxn modelId="{162D1208-3D65-4C99-9E90-DE544704981D}" type="presParOf" srcId="{73D5697D-F97A-4560-9D6B-DBCD40B164BD}" destId="{E6C8D13E-90CF-4573-AC08-4CB943DD5B60}" srcOrd="0" destOrd="0" presId="urn:microsoft.com/office/officeart/2005/8/layout/vList5"/>
    <dgm:cxn modelId="{F3CCCC91-9563-4C8A-99A3-34943C4E3D5C}" type="presParOf" srcId="{6AD5EEE9-831A-499C-B1D6-D654E723A3C6}" destId="{747FDA96-B6AA-488E-91E8-280A545C7D46}" srcOrd="7" destOrd="0" presId="urn:microsoft.com/office/officeart/2005/8/layout/vList5"/>
    <dgm:cxn modelId="{7B665BF5-62B3-4CCA-BF1B-2B9320774790}" type="presParOf" srcId="{6AD5EEE9-831A-499C-B1D6-D654E723A3C6}" destId="{E20E6C48-5814-4BAE-B834-27A7B431870D}" srcOrd="8" destOrd="0" presId="urn:microsoft.com/office/officeart/2005/8/layout/vList5"/>
    <dgm:cxn modelId="{FA33354B-81FD-46CC-9E9D-03172EDC2A68}" type="presParOf" srcId="{E20E6C48-5814-4BAE-B834-27A7B431870D}" destId="{5CE683EE-6A82-4C00-BB42-D57F101E1F5A}" srcOrd="0" destOrd="0" presId="urn:microsoft.com/office/officeart/2005/8/layout/vList5"/>
    <dgm:cxn modelId="{D2FCFC08-9B8B-454B-814C-0239143F9D4D}" type="presParOf" srcId="{6AD5EEE9-831A-499C-B1D6-D654E723A3C6}" destId="{EAD02EC8-BB7F-4F03-825C-02DA05BB5654}" srcOrd="9" destOrd="0" presId="urn:microsoft.com/office/officeart/2005/8/layout/vList5"/>
    <dgm:cxn modelId="{9DABF5B7-B455-4CAE-A40A-83791DA94A29}" type="presParOf" srcId="{6AD5EEE9-831A-499C-B1D6-D654E723A3C6}" destId="{F65D7EB1-3DB1-4ED3-8217-D3C4EF4F2EBE}" srcOrd="10" destOrd="0" presId="urn:microsoft.com/office/officeart/2005/8/layout/vList5"/>
    <dgm:cxn modelId="{C32405B3-8287-4A81-AD3E-5C40796E0F7F}" type="presParOf" srcId="{F65D7EB1-3DB1-4ED3-8217-D3C4EF4F2EBE}" destId="{91ABE1D6-77FC-4C76-82F9-3815EE5D55E7}" srcOrd="0" destOrd="0" presId="urn:microsoft.com/office/officeart/2005/8/layout/vList5"/>
    <dgm:cxn modelId="{C78E0952-6DC3-4EF5-B6BA-0587BB7EDB15}" type="presParOf" srcId="{6AD5EEE9-831A-499C-B1D6-D654E723A3C6}" destId="{9849E992-0555-4AE7-9809-CF0A2F78FA47}" srcOrd="11" destOrd="0" presId="urn:microsoft.com/office/officeart/2005/8/layout/vList5"/>
    <dgm:cxn modelId="{86B5979D-C5A8-4FE9-A4CF-FBA1509FBB1B}" type="presParOf" srcId="{6AD5EEE9-831A-499C-B1D6-D654E723A3C6}" destId="{23B9C57E-2CA2-4AED-8717-BDF598CECDC3}" srcOrd="12" destOrd="0" presId="urn:microsoft.com/office/officeart/2005/8/layout/vList5"/>
    <dgm:cxn modelId="{A4497A77-C8DE-4A0C-BFA0-3599B94DA788}" type="presParOf" srcId="{23B9C57E-2CA2-4AED-8717-BDF598CECDC3}" destId="{05871E46-499B-4CAB-917C-5B8791CA86B0}" srcOrd="0" destOrd="0" presId="urn:microsoft.com/office/officeart/2005/8/layout/vList5"/>
    <dgm:cxn modelId="{8DDF60F3-3624-4922-9F42-0C126352B77D}" type="presParOf" srcId="{6AD5EEE9-831A-499C-B1D6-D654E723A3C6}" destId="{C92C87B1-D223-40E9-916F-22BBD999428A}" srcOrd="13" destOrd="0" presId="urn:microsoft.com/office/officeart/2005/8/layout/vList5"/>
    <dgm:cxn modelId="{909431FF-93CA-451E-BC00-920D4AA09DCB}" type="presParOf" srcId="{6AD5EEE9-831A-499C-B1D6-D654E723A3C6}" destId="{FB5000BA-A009-4D50-9F13-E061B157A009}" srcOrd="14" destOrd="0" presId="urn:microsoft.com/office/officeart/2005/8/layout/vList5"/>
    <dgm:cxn modelId="{286F3728-6B5C-41D1-86B2-C18560709001}" type="presParOf" srcId="{FB5000BA-A009-4D50-9F13-E061B157A009}" destId="{13C84D74-DC48-41A9-ACA1-01E03AEC9C8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6C44-E8CE-4570-A307-D63C76D31394}">
      <dsp:nvSpPr>
        <dsp:cNvPr id="0" name=""/>
        <dsp:cNvSpPr/>
      </dsp:nvSpPr>
      <dsp:spPr>
        <a:xfrm>
          <a:off x="73935" y="263"/>
          <a:ext cx="3639626" cy="621977"/>
        </a:xfrm>
        <a:prstGeom prst="roundRect">
          <a:avLst/>
        </a:prstGeom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sp:txBody>
      <dsp:txXfrm>
        <a:off x="104297" y="30625"/>
        <a:ext cx="3578902" cy="561253"/>
      </dsp:txXfrm>
    </dsp:sp>
    <dsp:sp modelId="{6C923FB8-CDFB-47C9-876D-B666236CF4FF}">
      <dsp:nvSpPr>
        <dsp:cNvPr id="0" name=""/>
        <dsp:cNvSpPr/>
      </dsp:nvSpPr>
      <dsp:spPr>
        <a:xfrm>
          <a:off x="73935" y="652372"/>
          <a:ext cx="3639627" cy="625333"/>
        </a:xfrm>
        <a:prstGeom prst="roundRect">
          <a:avLst/>
        </a:prstGeom>
        <a:gradFill rotWithShape="0">
          <a:gsLst>
            <a:gs pos="0">
              <a:schemeClr val="accent5">
                <a:hueOff val="-1225557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7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7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das áreas prioritárias</a:t>
          </a:r>
        </a:p>
      </dsp:txBody>
      <dsp:txXfrm>
        <a:off x="104461" y="682898"/>
        <a:ext cx="3578575" cy="564281"/>
      </dsp:txXfrm>
    </dsp:sp>
    <dsp:sp modelId="{B60C58B9-2BAE-40A7-9F39-EEF7F6761936}">
      <dsp:nvSpPr>
        <dsp:cNvPr id="0" name=""/>
        <dsp:cNvSpPr/>
      </dsp:nvSpPr>
      <dsp:spPr>
        <a:xfrm>
          <a:off x="73935" y="1307837"/>
          <a:ext cx="3639627" cy="628732"/>
        </a:xfrm>
        <a:prstGeom prst="round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</a:t>
          </a:r>
          <a:r>
            <a:rPr lang="pt-BR" sz="1800" kern="1200" dirty="0">
              <a:solidFill>
                <a:schemeClr val="bg1"/>
              </a:solidFill>
            </a:rPr>
            <a:t> </a:t>
          </a:r>
          <a:r>
            <a:rPr lang="pt-BR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popular</a:t>
          </a:r>
        </a:p>
      </dsp:txBody>
      <dsp:txXfrm>
        <a:off x="104627" y="1338529"/>
        <a:ext cx="3578243" cy="567348"/>
      </dsp:txXfrm>
    </dsp:sp>
    <dsp:sp modelId="{E6C8D13E-90CF-4573-AC08-4CB943DD5B60}">
      <dsp:nvSpPr>
        <dsp:cNvPr id="0" name=""/>
        <dsp:cNvSpPr/>
      </dsp:nvSpPr>
      <dsp:spPr>
        <a:xfrm>
          <a:off x="73935" y="1966701"/>
          <a:ext cx="3639627" cy="661069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es" sz="1800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 </a:t>
          </a:r>
          <a:r>
            <a:rPr lang="es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</a:t>
          </a:r>
          <a:r>
            <a:rPr lang="pt-BR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Residual        </a:t>
          </a:r>
          <a:r>
            <a:rPr lang="pt-BR" sz="1800" b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Intradomicilar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106206" y="1998972"/>
        <a:ext cx="3575085" cy="596527"/>
      </dsp:txXfrm>
    </dsp:sp>
    <dsp:sp modelId="{5CE683EE-6A82-4C00-BB42-D57F101E1F5A}">
      <dsp:nvSpPr>
        <dsp:cNvPr id="0" name=""/>
        <dsp:cNvSpPr/>
      </dsp:nvSpPr>
      <dsp:spPr>
        <a:xfrm>
          <a:off x="73935" y="2657902"/>
          <a:ext cx="3639627" cy="661069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8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106206" y="2690173"/>
        <a:ext cx="3575085" cy="596527"/>
      </dsp:txXfrm>
    </dsp:sp>
    <dsp:sp modelId="{91ABE1D6-77FC-4C76-82F9-3815EE5D55E7}">
      <dsp:nvSpPr>
        <dsp:cNvPr id="0" name=""/>
        <dsp:cNvSpPr/>
      </dsp:nvSpPr>
      <dsp:spPr>
        <a:xfrm>
          <a:off x="73935" y="3349103"/>
          <a:ext cx="3643184" cy="661069"/>
        </a:xfrm>
        <a:prstGeom prst="roundRect">
          <a:avLst/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sz="1800" b="1" i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sz="1800" b="1" i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sp:txBody>
      <dsp:txXfrm>
        <a:off x="106206" y="3381374"/>
        <a:ext cx="3578642" cy="596527"/>
      </dsp:txXfrm>
    </dsp:sp>
    <dsp:sp modelId="{05871E46-499B-4CAB-917C-5B8791CA86B0}">
      <dsp:nvSpPr>
        <dsp:cNvPr id="0" name=""/>
        <dsp:cNvSpPr/>
      </dsp:nvSpPr>
      <dsp:spPr>
        <a:xfrm>
          <a:off x="73935" y="4040304"/>
          <a:ext cx="3639626" cy="661069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7030A0"/>
              </a:solidFill>
            </a:rPr>
            <a:t>   </a:t>
          </a:r>
          <a:r>
            <a:rPr lang="pt-BR" sz="1800" b="1" kern="1200" dirty="0">
              <a:solidFill>
                <a:schemeClr val="bg1"/>
              </a:solidFill>
            </a:rPr>
            <a:t>Inseto estéril</a:t>
          </a:r>
        </a:p>
      </dsp:txBody>
      <dsp:txXfrm>
        <a:off x="106206" y="4072575"/>
        <a:ext cx="3575084" cy="596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6C44-E8CE-4570-A307-D63C76D31394}">
      <dsp:nvSpPr>
        <dsp:cNvPr id="0" name=""/>
        <dsp:cNvSpPr/>
      </dsp:nvSpPr>
      <dsp:spPr>
        <a:xfrm>
          <a:off x="73935" y="1453"/>
          <a:ext cx="3639626" cy="578422"/>
        </a:xfrm>
        <a:prstGeom prst="roundRect">
          <a:avLst/>
        </a:prstGeom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sp:txBody>
      <dsp:txXfrm>
        <a:off x="102171" y="29689"/>
        <a:ext cx="3583154" cy="521950"/>
      </dsp:txXfrm>
    </dsp:sp>
    <dsp:sp modelId="{6C923FB8-CDFB-47C9-876D-B666236CF4FF}">
      <dsp:nvSpPr>
        <dsp:cNvPr id="0" name=""/>
        <dsp:cNvSpPr/>
      </dsp:nvSpPr>
      <dsp:spPr>
        <a:xfrm>
          <a:off x="73935" y="607897"/>
          <a:ext cx="3639627" cy="581544"/>
        </a:xfrm>
        <a:prstGeom prst="roundRect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das áreas prioritárias</a:t>
          </a:r>
        </a:p>
      </dsp:txBody>
      <dsp:txXfrm>
        <a:off x="102324" y="636286"/>
        <a:ext cx="3582849" cy="524766"/>
      </dsp:txXfrm>
    </dsp:sp>
    <dsp:sp modelId="{B60C58B9-2BAE-40A7-9F39-EEF7F6761936}">
      <dsp:nvSpPr>
        <dsp:cNvPr id="0" name=""/>
        <dsp:cNvSpPr/>
      </dsp:nvSpPr>
      <dsp:spPr>
        <a:xfrm>
          <a:off x="73935" y="1217462"/>
          <a:ext cx="3639627" cy="584705"/>
        </a:xfrm>
        <a:prstGeom prst="roundRect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</a:t>
          </a:r>
          <a:r>
            <a:rPr lang="pt-BR" sz="1700" kern="1200" dirty="0">
              <a:solidFill>
                <a:schemeClr val="bg1"/>
              </a:solidFill>
            </a:rPr>
            <a:t> </a:t>
          </a: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popular</a:t>
          </a:r>
        </a:p>
      </dsp:txBody>
      <dsp:txXfrm>
        <a:off x="102478" y="1246005"/>
        <a:ext cx="3582541" cy="527619"/>
      </dsp:txXfrm>
    </dsp:sp>
    <dsp:sp modelId="{E6C8D13E-90CF-4573-AC08-4CB943DD5B60}">
      <dsp:nvSpPr>
        <dsp:cNvPr id="0" name=""/>
        <dsp:cNvSpPr/>
      </dsp:nvSpPr>
      <dsp:spPr>
        <a:xfrm>
          <a:off x="73935" y="1830189"/>
          <a:ext cx="3639627" cy="614777"/>
        </a:xfrm>
        <a:prstGeom prst="roundRect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es" sz="1700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 </a:t>
          </a:r>
          <a:r>
            <a:rPr lang="es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</a:t>
          </a: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Residual        </a:t>
          </a:r>
          <a:r>
            <a:rPr lang="pt-BR" sz="1700" b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Intradomicilar</a:t>
          </a:r>
          <a:endParaRPr lang="pt-BR" sz="1700" kern="1200" dirty="0">
            <a:solidFill>
              <a:schemeClr val="bg1"/>
            </a:solidFill>
          </a:endParaRPr>
        </a:p>
      </dsp:txBody>
      <dsp:txXfrm>
        <a:off x="103946" y="1860200"/>
        <a:ext cx="3579605" cy="554755"/>
      </dsp:txXfrm>
    </dsp:sp>
    <dsp:sp modelId="{5CE683EE-6A82-4C00-BB42-D57F101E1F5A}">
      <dsp:nvSpPr>
        <dsp:cNvPr id="0" name=""/>
        <dsp:cNvSpPr/>
      </dsp:nvSpPr>
      <dsp:spPr>
        <a:xfrm>
          <a:off x="73935" y="2472988"/>
          <a:ext cx="3639627" cy="614777"/>
        </a:xfrm>
        <a:prstGeom prst="roundRect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sz="1700" kern="1200" dirty="0">
            <a:solidFill>
              <a:schemeClr val="bg1"/>
            </a:solidFill>
          </a:endParaRPr>
        </a:p>
      </dsp:txBody>
      <dsp:txXfrm>
        <a:off x="103946" y="2502999"/>
        <a:ext cx="3579605" cy="554755"/>
      </dsp:txXfrm>
    </dsp:sp>
    <dsp:sp modelId="{91ABE1D6-77FC-4C76-82F9-3815EE5D55E7}">
      <dsp:nvSpPr>
        <dsp:cNvPr id="0" name=""/>
        <dsp:cNvSpPr/>
      </dsp:nvSpPr>
      <dsp:spPr>
        <a:xfrm>
          <a:off x="73935" y="3115787"/>
          <a:ext cx="3643184" cy="614777"/>
        </a:xfrm>
        <a:prstGeom prst="roundRect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rgbClr val="7030A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sz="1700" b="1" i="1" kern="1200" dirty="0" err="1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sz="1700" b="1" i="1" kern="1200" dirty="0">
              <a:solidFill>
                <a:schemeClr val="bg1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sp:txBody>
      <dsp:txXfrm>
        <a:off x="103946" y="3145798"/>
        <a:ext cx="3583162" cy="554755"/>
      </dsp:txXfrm>
    </dsp:sp>
    <dsp:sp modelId="{05871E46-499B-4CAB-917C-5B8791CA86B0}">
      <dsp:nvSpPr>
        <dsp:cNvPr id="0" name=""/>
        <dsp:cNvSpPr/>
      </dsp:nvSpPr>
      <dsp:spPr>
        <a:xfrm>
          <a:off x="73935" y="3758586"/>
          <a:ext cx="3639626" cy="614777"/>
        </a:xfrm>
        <a:prstGeom prst="roundRect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rgbClr val="7030A0"/>
              </a:solidFill>
            </a:rPr>
            <a:t>   </a:t>
          </a:r>
          <a:r>
            <a:rPr lang="pt-BR" sz="1700" b="1" kern="1200" dirty="0">
              <a:solidFill>
                <a:schemeClr val="bg1"/>
              </a:solidFill>
            </a:rPr>
            <a:t>Inseto estéril</a:t>
          </a:r>
        </a:p>
      </dsp:txBody>
      <dsp:txXfrm>
        <a:off x="103946" y="3788597"/>
        <a:ext cx="3579604" cy="554755"/>
      </dsp:txXfrm>
    </dsp:sp>
    <dsp:sp modelId="{13C84D74-DC48-41A9-ACA1-01E03AEC9C81}">
      <dsp:nvSpPr>
        <dsp:cNvPr id="0" name=""/>
        <dsp:cNvSpPr/>
      </dsp:nvSpPr>
      <dsp:spPr>
        <a:xfrm>
          <a:off x="73935" y="4401385"/>
          <a:ext cx="3618522" cy="560427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/>
            <a:t>Vacina</a:t>
          </a:r>
        </a:p>
      </dsp:txBody>
      <dsp:txXfrm>
        <a:off x="101293" y="4428743"/>
        <a:ext cx="3563806" cy="505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81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1FD91-B25B-41E2-1D69-5A13E540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0E6F9AC-38FC-489F-E7A3-6D6193A64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02EEAE2-8B5F-D63A-E60F-E4ED7C110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risco de transmissão das doenças vetoriais é regulado por um conjunto complexo de variáveis que incluem mudanças climáticas, eventos climáticos extremos (como inundações e secas), bem como fatores demográficos, sociais e econômicos. Além da biologia e ecologia de vetores e hospedeiros.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9D9279-4149-DFE0-7701-40F45589C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41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7b705b0d0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7b705b0d0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17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63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96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7b705b0d0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7b705b0d0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47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855E-46A6-45BC-8E4E-254DA3DB5C80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7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11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73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A3966-7CB0-7442-37AD-E7498A2F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F0449-CB3A-F885-5C64-A82161C0E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88D97A-2179-7D25-6096-908D73A4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3ADA-105F-48A3-BA0D-76330116EE22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5D80D9-BBD0-0F4B-39A5-33C9E5A5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65A501-BF05-0DF3-B08D-69FA9D8F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A4A0-2930-4265-A935-9B8CEA3ED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350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12B4-D78F-4876-A01B-3CBF5AA558DB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A66-CA9D-4A91-AFCE-CF9228B00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70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dengue.mat.b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PORTFOLIO_V28NOV19_15h30%20(2).pdf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hyperlink" Target="https://saudegov-my.sharepoint.com/personal/aline_rapello_saude_gov_br/Documents/&#193;rea%20de%20Trabalho/Proposta%20implementa&#231;&#227;o%20tecnologias/PORTFOLIO_V28NOV19_15h30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ocruz.br/ioc/cgi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hyperlink" Target="https://www.worldmosquitoprogram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5.sv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0.png"/><Relationship Id="rId4" Type="http://schemas.openxmlformats.org/officeDocument/2006/relationships/image" Target="../media/image75.svg"/><Relationship Id="rId9" Type="http://schemas.microsoft.com/office/2007/relationships/diagramDrawing" Target="../diagrams/drawing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0ivigkM1M&amp;t=9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aixaDeTexto 1">
            <a:extLst>
              <a:ext uri="{FF2B5EF4-FFF2-40B4-BE49-F238E27FC236}">
                <a16:creationId xmlns:a16="http://schemas.microsoft.com/office/drawing/2014/main" id="{C4F39143-C172-3E23-675C-1DB3E286878D}"/>
              </a:ext>
            </a:extLst>
          </p:cNvPr>
          <p:cNvSpPr txBox="1"/>
          <p:nvPr/>
        </p:nvSpPr>
        <p:spPr>
          <a:xfrm>
            <a:off x="5675466" y="7652802"/>
            <a:ext cx="577537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>
                <a:latin typeface="Montserrat"/>
                <a:ea typeface="+mn-lt"/>
                <a:cs typeface="+mn-lt"/>
              </a:rPr>
              <a:t>Figura 1. Diagrama de controle de dengue, Brasil, 2023</a:t>
            </a:r>
          </a:p>
        </p:txBody>
      </p:sp>
      <p:sp>
        <p:nvSpPr>
          <p:cNvPr id="26" name="Google Shape;178;p23">
            <a:extLst>
              <a:ext uri="{FF2B5EF4-FFF2-40B4-BE49-F238E27FC236}">
                <a16:creationId xmlns:a16="http://schemas.microsoft.com/office/drawing/2014/main" id="{8491C347-3B1C-9FFE-3DC0-DD3E6CEDC01C}"/>
              </a:ext>
            </a:extLst>
          </p:cNvPr>
          <p:cNvSpPr txBox="1"/>
          <p:nvPr/>
        </p:nvSpPr>
        <p:spPr>
          <a:xfrm>
            <a:off x="5027044" y="-23827"/>
            <a:ext cx="402094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pt-BR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MINISTÉRIO DA SAÚDE 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/>
            <a:r>
              <a:rPr lang="pt-BR" sz="105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CME - SE 08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Espaço Reservado para Texto 2"/>
          <p:cNvSpPr txBox="1">
            <a:spLocks/>
          </p:cNvSpPr>
          <p:nvPr/>
        </p:nvSpPr>
        <p:spPr>
          <a:xfrm>
            <a:off x="2564475" y="1696986"/>
            <a:ext cx="6845531" cy="57885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t-BR" sz="3200" dirty="0" smtClean="0"/>
              <a:t>Novas tecnologias </a:t>
            </a:r>
            <a:r>
              <a:rPr lang="pt-BR" sz="3200" dirty="0"/>
              <a:t>para </a:t>
            </a:r>
            <a:r>
              <a:rPr lang="pt-BR" sz="3200" dirty="0" smtClean="0"/>
              <a:t>o controle vetorial do </a:t>
            </a:r>
            <a:r>
              <a:rPr lang="pt-BR" sz="3200" i="1" dirty="0" smtClean="0"/>
              <a:t>Aedes</a:t>
            </a:r>
            <a:endParaRPr lang="pt-BR" sz="3200" i="1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3187931" y="5464244"/>
            <a:ext cx="6051666" cy="590931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z="2200" dirty="0" smtClean="0"/>
              <a:t>Brasília</a:t>
            </a:r>
          </a:p>
          <a:p>
            <a:r>
              <a:rPr lang="pt-BR" sz="2200" dirty="0" smtClean="0"/>
              <a:t>Março/2024</a:t>
            </a:r>
            <a:endParaRPr lang="pt-BR" sz="2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1596F9-BF7A-9541-A2C5-0261DFC60E9C}"/>
              </a:ext>
            </a:extLst>
          </p:cNvPr>
          <p:cNvSpPr txBox="1"/>
          <p:nvPr/>
        </p:nvSpPr>
        <p:spPr>
          <a:xfrm>
            <a:off x="886362" y="3694529"/>
            <a:ext cx="662256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accent5">
                    <a:lumMod val="75000"/>
                  </a:schemeClr>
                </a:solidFill>
              </a:rPr>
              <a:t>Livia Vinhal Frutuoso</a:t>
            </a:r>
          </a:p>
          <a:p>
            <a:r>
              <a:rPr lang="pt-BR" sz="1600" b="1" i="1" dirty="0">
                <a:solidFill>
                  <a:schemeClr val="accent5">
                    <a:lumMod val="75000"/>
                  </a:schemeClr>
                </a:solidFill>
              </a:rPr>
              <a:t>Coordenadora-Geral de Vigilância de Arboviroses  (CGARB)</a:t>
            </a:r>
            <a:endParaRPr lang="pt-BR" sz="1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1600" i="1" dirty="0">
                <a:solidFill>
                  <a:schemeClr val="accent5">
                    <a:lumMod val="75000"/>
                  </a:schemeClr>
                </a:solidFill>
              </a:rPr>
              <a:t>Departamento de Vigilância das Doenças Transmissíveis (DEDT)</a:t>
            </a:r>
            <a:endParaRPr lang="pt-BR" sz="1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1600" i="1" dirty="0">
                <a:solidFill>
                  <a:schemeClr val="accent5">
                    <a:lumMod val="75000"/>
                  </a:schemeClr>
                </a:solidFill>
              </a:rPr>
              <a:t>Secretaria de Vigilância em Saúde e Ambiente (SVSA)</a:t>
            </a:r>
            <a:endParaRPr lang="pt-BR" sz="1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1600" i="1" dirty="0">
                <a:solidFill>
                  <a:schemeClr val="accent5">
                    <a:lumMod val="75000"/>
                  </a:schemeClr>
                </a:solidFill>
              </a:rPr>
              <a:t>Ministério da Saúde (MS)</a:t>
            </a:r>
          </a:p>
          <a:p>
            <a:endParaRPr lang="pt-BR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tângulo 66"/>
          <p:cNvSpPr/>
          <p:nvPr/>
        </p:nvSpPr>
        <p:spPr>
          <a:xfrm>
            <a:off x="890368" y="605373"/>
            <a:ext cx="9170057" cy="5078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</a:rPr>
              <a:t>ESTIMATIVA DE CASOS DE DENGUE EM 2024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C78A939-297B-B8E6-112C-D7FB97501CC6}"/>
              </a:ext>
            </a:extLst>
          </p:cNvPr>
          <p:cNvSpPr txBox="1"/>
          <p:nvPr/>
        </p:nvSpPr>
        <p:spPr>
          <a:xfrm>
            <a:off x="1407037" y="3668690"/>
            <a:ext cx="3968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Montserrat" panose="00000500000000000000" pitchFamily="2" charset="0"/>
              </a:rPr>
              <a:t>V</a:t>
            </a:r>
            <a:r>
              <a:rPr lang="pt-BR" sz="1800" b="1" dirty="0">
                <a:latin typeface="Montserrat" panose="00000500000000000000" pitchFamily="2" charset="0"/>
              </a:rPr>
              <a:t>ariáveis: epidemiológicas </a:t>
            </a:r>
          </a:p>
          <a:p>
            <a:r>
              <a:rPr lang="pt-BR" sz="1800" b="1" dirty="0">
                <a:latin typeface="Montserrat" panose="00000500000000000000" pitchFamily="2" charset="0"/>
              </a:rPr>
              <a:t>do ano anterior, climáticas, demográficas, mobilidade</a:t>
            </a:r>
            <a:r>
              <a:rPr lang="pt-BR" b="1" dirty="0">
                <a:latin typeface="Montserrat" panose="00000500000000000000" pitchFamily="2" charset="0"/>
              </a:rPr>
              <a:t> e </a:t>
            </a:r>
            <a:r>
              <a:rPr lang="pt-BR" sz="1800" b="1" dirty="0">
                <a:latin typeface="Montserrat" panose="00000500000000000000" pitchFamily="2" charset="0"/>
              </a:rPr>
              <a:t>exposição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62062B-F849-11C2-D8EB-B66E7B88730B}"/>
              </a:ext>
            </a:extLst>
          </p:cNvPr>
          <p:cNvSpPr txBox="1"/>
          <p:nvPr/>
        </p:nvSpPr>
        <p:spPr>
          <a:xfrm>
            <a:off x="1595223" y="1627098"/>
            <a:ext cx="3267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Estrutura temporal e dados a partir de 2015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68AC72-FAC9-35CE-2FA1-65C56D3B9464}"/>
              </a:ext>
            </a:extLst>
          </p:cNvPr>
          <p:cNvSpPr txBox="1"/>
          <p:nvPr/>
        </p:nvSpPr>
        <p:spPr>
          <a:xfrm>
            <a:off x="7329523" y="1240229"/>
            <a:ext cx="4578346" cy="1979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  <a:defRPr sz="2200">
                <a:latin typeface="Montserrat" panose="00000500000000000000" pitchFamily="2" charset="0"/>
              </a:defRPr>
            </a:lvl1pPr>
          </a:lstStyle>
          <a:p>
            <a:r>
              <a:rPr lang="pt-BR" b="1" dirty="0"/>
              <a:t>1.960.460 (1.462.310 até 4.225.885)</a:t>
            </a:r>
          </a:p>
          <a:p>
            <a:r>
              <a:rPr lang="pt-BR" sz="2000" dirty="0"/>
              <a:t>Aumento na maioria das UF: NE e CO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A9941BFC-65C4-F5E9-D5D7-03717D393C28}"/>
              </a:ext>
            </a:extLst>
          </p:cNvPr>
          <p:cNvSpPr/>
          <p:nvPr/>
        </p:nvSpPr>
        <p:spPr>
          <a:xfrm>
            <a:off x="5375188" y="1863306"/>
            <a:ext cx="1931386" cy="269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82DE6714-DF1A-B65D-7F16-4B5158123E44}"/>
              </a:ext>
            </a:extLst>
          </p:cNvPr>
          <p:cNvSpPr/>
          <p:nvPr/>
        </p:nvSpPr>
        <p:spPr>
          <a:xfrm>
            <a:off x="5130307" y="3999091"/>
            <a:ext cx="1931386" cy="269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7D49C-DDAB-0EBB-4A2A-3A6777A9BCB5}"/>
              </a:ext>
            </a:extLst>
          </p:cNvPr>
          <p:cNvSpPr txBox="1"/>
          <p:nvPr/>
        </p:nvSpPr>
        <p:spPr>
          <a:xfrm>
            <a:off x="7329523" y="3551372"/>
            <a:ext cx="4643832" cy="2810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Montserrat" panose="00000500000000000000" pitchFamily="2" charset="0"/>
              </a:rPr>
              <a:t>CO: nível epidêmico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Montserrat" panose="00000500000000000000" pitchFamily="2" charset="0"/>
              </a:rPr>
              <a:t>NE:  aumento, abaixo do limiar epidêmico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Montserrat" panose="00000500000000000000" pitchFamily="2" charset="0"/>
              </a:rPr>
              <a:t>S: PR patamar alto  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Montserrat" panose="00000500000000000000" pitchFamily="2" charset="0"/>
              </a:rPr>
              <a:t>SE: MG e ES potencial epidêmico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220" y="5371205"/>
            <a:ext cx="2092384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aixaDeTexto 1">
            <a:extLst>
              <a:ext uri="{FF2B5EF4-FFF2-40B4-BE49-F238E27FC236}">
                <a16:creationId xmlns:a16="http://schemas.microsoft.com/office/drawing/2014/main" id="{C4F39143-C172-3E23-675C-1DB3E286878D}"/>
              </a:ext>
            </a:extLst>
          </p:cNvPr>
          <p:cNvSpPr txBox="1"/>
          <p:nvPr/>
        </p:nvSpPr>
        <p:spPr>
          <a:xfrm>
            <a:off x="5675466" y="7652802"/>
            <a:ext cx="577537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>
                <a:latin typeface="Montserrat"/>
                <a:ea typeface="+mn-lt"/>
                <a:cs typeface="+mn-lt"/>
              </a:rPr>
              <a:t>Figura 1. Diagrama de controle de dengue, Brasil, 2023</a:t>
            </a:r>
          </a:p>
        </p:txBody>
      </p:sp>
      <p:sp>
        <p:nvSpPr>
          <p:cNvPr id="26" name="Google Shape;178;p23">
            <a:extLst>
              <a:ext uri="{FF2B5EF4-FFF2-40B4-BE49-F238E27FC236}">
                <a16:creationId xmlns:a16="http://schemas.microsoft.com/office/drawing/2014/main" id="{8491C347-3B1C-9FFE-3DC0-DD3E6CEDC01C}"/>
              </a:ext>
            </a:extLst>
          </p:cNvPr>
          <p:cNvSpPr txBox="1"/>
          <p:nvPr/>
        </p:nvSpPr>
        <p:spPr>
          <a:xfrm>
            <a:off x="5027044" y="-23827"/>
            <a:ext cx="402094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pt-BR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MINISTÉRIO DA SAÚDE 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/>
            <a:r>
              <a:rPr lang="pt-BR" sz="105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CME - SE 08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Espaço Reservado para Texto 2"/>
          <p:cNvSpPr txBox="1">
            <a:spLocks/>
          </p:cNvSpPr>
          <p:nvPr/>
        </p:nvSpPr>
        <p:spPr>
          <a:xfrm>
            <a:off x="2431472" y="2869081"/>
            <a:ext cx="6845531" cy="57885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t-BR" sz="3200" dirty="0" smtClean="0"/>
              <a:t>Evidências sobre controle vetorial e estratégias de intervenção</a:t>
            </a:r>
            <a:endParaRPr lang="pt-BR" sz="3200" i="1" dirty="0"/>
          </a:p>
        </p:txBody>
      </p:sp>
    </p:spTree>
    <p:extLst>
      <p:ext uri="{BB962C8B-B14F-4D97-AF65-F5344CB8AC3E}">
        <p14:creationId xmlns:p14="http://schemas.microsoft.com/office/powerpoint/2010/main" val="6746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59839" y="230519"/>
            <a:ext cx="7759469" cy="578853"/>
          </a:xfrm>
        </p:spPr>
        <p:txBody>
          <a:bodyPr/>
          <a:lstStyle/>
          <a:p>
            <a:r>
              <a:rPr lang="pt-BR" dirty="0" smtClean="0">
                <a:latin typeface="+mn-lt"/>
              </a:rPr>
              <a:t>ANTECEDENTES</a:t>
            </a:r>
            <a:endParaRPr lang="pt-BR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44" y="1807620"/>
            <a:ext cx="3170195" cy="2810500"/>
          </a:xfrm>
          <a:prstGeom prst="rect">
            <a:avLst/>
          </a:prstGeo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64038A71-80B1-458C-9832-C57E847F385E}"/>
              </a:ext>
            </a:extLst>
          </p:cNvPr>
          <p:cNvSpPr/>
          <p:nvPr/>
        </p:nvSpPr>
        <p:spPr>
          <a:xfrm>
            <a:off x="548695" y="1807620"/>
            <a:ext cx="4912767" cy="443198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MX" sz="2200" b="1" dirty="0"/>
              <a:t>Modelo Tradicional </a:t>
            </a:r>
            <a:r>
              <a:rPr lang="es-MX" sz="2200" b="1" dirty="0" smtClean="0"/>
              <a:t>controle </a:t>
            </a:r>
            <a:r>
              <a:rPr lang="es-MX" sz="2200" b="1" i="1" dirty="0"/>
              <a:t>Aedes </a:t>
            </a:r>
            <a:r>
              <a:rPr lang="es-MX" sz="2200" b="1" i="1" dirty="0" err="1"/>
              <a:t>aegypti</a:t>
            </a:r>
            <a:endParaRPr lang="es-MX" sz="2200" b="1" i="1" dirty="0"/>
          </a:p>
          <a:p>
            <a:pPr>
              <a:spcAft>
                <a:spcPts val="1200"/>
              </a:spcAft>
            </a:pPr>
            <a:r>
              <a:rPr lang="es-MX" sz="2200" dirty="0"/>
              <a:t>• Programas verticalizados.</a:t>
            </a:r>
          </a:p>
          <a:p>
            <a:pPr>
              <a:spcAft>
                <a:spcPts val="1200"/>
              </a:spcAft>
            </a:pPr>
            <a:r>
              <a:rPr lang="es-MX" sz="2200" dirty="0"/>
              <a:t>• Considera </a:t>
            </a:r>
            <a:r>
              <a:rPr lang="es-MX" sz="2200" dirty="0" smtClean="0"/>
              <a:t>o </a:t>
            </a:r>
            <a:r>
              <a:rPr lang="es-MX" sz="2200" dirty="0" err="1" smtClean="0"/>
              <a:t>espaço</a:t>
            </a:r>
            <a:r>
              <a:rPr lang="es-MX" sz="2200" dirty="0" smtClean="0"/>
              <a:t> </a:t>
            </a:r>
            <a:r>
              <a:rPr lang="es-MX" sz="2200" dirty="0"/>
              <a:t>urbano </a:t>
            </a:r>
            <a:r>
              <a:rPr lang="es-MX" sz="2200" dirty="0" err="1" smtClean="0"/>
              <a:t>homogêneo</a:t>
            </a:r>
            <a:r>
              <a:rPr lang="es-MX" sz="2200" dirty="0"/>
              <a:t>.</a:t>
            </a:r>
          </a:p>
          <a:p>
            <a:pPr>
              <a:spcAft>
                <a:spcPts val="1200"/>
              </a:spcAft>
            </a:pPr>
            <a:r>
              <a:rPr lang="es-MX" sz="2200" dirty="0"/>
              <a:t>• Uso exclusivo </a:t>
            </a:r>
            <a:r>
              <a:rPr lang="es-MX" sz="2200" dirty="0" smtClean="0"/>
              <a:t>da </a:t>
            </a:r>
            <a:r>
              <a:rPr lang="es-MX" sz="2200" dirty="0" err="1" smtClean="0"/>
              <a:t>vigilância</a:t>
            </a:r>
            <a:r>
              <a:rPr lang="es-MX" sz="2200" dirty="0" smtClean="0"/>
              <a:t> </a:t>
            </a:r>
            <a:r>
              <a:rPr lang="es-MX" sz="2200" dirty="0"/>
              <a:t>entomológica para orientar </a:t>
            </a:r>
            <a:r>
              <a:rPr lang="es-MX" sz="2200" dirty="0" smtClean="0"/>
              <a:t>as </a:t>
            </a:r>
            <a:r>
              <a:rPr lang="es-MX" sz="2200" dirty="0" err="1" smtClean="0"/>
              <a:t>intervenções</a:t>
            </a:r>
            <a:r>
              <a:rPr lang="es-MX" sz="2200" dirty="0" smtClean="0"/>
              <a:t>.</a:t>
            </a:r>
            <a:endParaRPr lang="es-MX" sz="2200" dirty="0"/>
          </a:p>
          <a:p>
            <a:pPr>
              <a:spcAft>
                <a:spcPts val="1200"/>
              </a:spcAft>
            </a:pPr>
            <a:r>
              <a:rPr lang="es-MX" sz="2200" dirty="0"/>
              <a:t>•   </a:t>
            </a:r>
            <a:r>
              <a:rPr lang="es-MX" sz="2200" dirty="0" err="1" smtClean="0"/>
              <a:t>Prioridade</a:t>
            </a:r>
            <a:r>
              <a:rPr lang="es-MX" sz="2200" dirty="0" smtClean="0"/>
              <a:t> no </a:t>
            </a:r>
            <a:r>
              <a:rPr lang="es-MX" sz="2200" dirty="0"/>
              <a:t>uso de </a:t>
            </a:r>
            <a:r>
              <a:rPr lang="es-MX" sz="2200" dirty="0" err="1" smtClean="0"/>
              <a:t>inseticidas</a:t>
            </a:r>
            <a:r>
              <a:rPr lang="es-MX" sz="2200" dirty="0"/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200" dirty="0"/>
              <a:t>Limitada </a:t>
            </a:r>
            <a:r>
              <a:rPr lang="es-MX" sz="2200" dirty="0" err="1" smtClean="0"/>
              <a:t>ou</a:t>
            </a:r>
            <a:r>
              <a:rPr lang="es-MX" sz="2200" dirty="0" smtClean="0"/>
              <a:t> </a:t>
            </a:r>
            <a:r>
              <a:rPr lang="es-MX" sz="2200" dirty="0" err="1" smtClean="0"/>
              <a:t>nenhuma</a:t>
            </a:r>
            <a:r>
              <a:rPr lang="es-MX" sz="2200" dirty="0" smtClean="0"/>
              <a:t> </a:t>
            </a:r>
            <a:r>
              <a:rPr lang="es-MX" sz="2200" dirty="0" err="1" smtClean="0"/>
              <a:t>participação</a:t>
            </a:r>
            <a:r>
              <a:rPr lang="es-MX" sz="2200" dirty="0" smtClean="0"/>
              <a:t> da </a:t>
            </a:r>
            <a:r>
              <a:rPr lang="es-MX" sz="2200" dirty="0" err="1" smtClean="0"/>
              <a:t>comunidade</a:t>
            </a:r>
            <a:endParaRPr lang="es-MX" sz="2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39" y="1362681"/>
            <a:ext cx="3409193" cy="44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6" y="1275347"/>
            <a:ext cx="6227017" cy="1901877"/>
          </a:xfrm>
          <a:prstGeom prst="rect">
            <a:avLst/>
          </a:prstGeom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3A523AB8-31D7-4EF5-B39F-6A55B465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698" y="2915319"/>
            <a:ext cx="5282153" cy="2820463"/>
          </a:xfrm>
          <a:prstGeom prst="rect">
            <a:avLst/>
          </a:prstGeom>
        </p:spPr>
      </p:pic>
      <p:sp>
        <p:nvSpPr>
          <p:cNvPr id="9" name="Rectángulo 4">
            <a:extLst>
              <a:ext uri="{FF2B5EF4-FFF2-40B4-BE49-F238E27FC236}">
                <a16:creationId xmlns:a16="http://schemas.microsoft.com/office/drawing/2014/main" id="{D6CF8222-9B4D-4E35-B966-B5B02D2DE9F0}"/>
              </a:ext>
            </a:extLst>
          </p:cNvPr>
          <p:cNvSpPr/>
          <p:nvPr/>
        </p:nvSpPr>
        <p:spPr>
          <a:xfrm>
            <a:off x="735799" y="3500481"/>
            <a:ext cx="5103215" cy="270843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 smtClean="0"/>
              <a:t>Deficiência de </a:t>
            </a:r>
            <a:r>
              <a:rPr lang="pt-BR" sz="2000" dirty="0"/>
              <a:t>recursos </a:t>
            </a:r>
            <a:r>
              <a:rPr lang="pt-BR" sz="2000" dirty="0" smtClean="0"/>
              <a:t>humanos</a:t>
            </a:r>
            <a:endParaRPr lang="pt-BR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 smtClean="0"/>
              <a:t>Recursos financeiros insuficientes</a:t>
            </a:r>
            <a:endParaRPr lang="pt-BR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Cobertura geográfica </a:t>
            </a:r>
            <a:r>
              <a:rPr lang="pt-BR" sz="2000" dirty="0" smtClean="0"/>
              <a:t>inadequada</a:t>
            </a:r>
            <a:endParaRPr lang="pt-BR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 smtClean="0"/>
              <a:t>Dificuldade de envolver a comunidade </a:t>
            </a:r>
            <a:endParaRPr lang="pt-BR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 smtClean="0"/>
              <a:t>Pouca capacitação dos profissionais </a:t>
            </a:r>
            <a:endParaRPr lang="pt-BR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MX" sz="2000" dirty="0"/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59839" y="230519"/>
            <a:ext cx="7759469" cy="578853"/>
          </a:xfrm>
        </p:spPr>
        <p:txBody>
          <a:bodyPr/>
          <a:lstStyle/>
          <a:p>
            <a:r>
              <a:rPr lang="pt-BR" dirty="0" smtClean="0">
                <a:latin typeface="+mn-lt"/>
              </a:rPr>
              <a:t>ANTECEDENTES</a:t>
            </a:r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4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1701" y="147392"/>
            <a:ext cx="7759469" cy="578853"/>
          </a:xfrm>
        </p:spPr>
        <p:txBody>
          <a:bodyPr/>
          <a:lstStyle/>
          <a:p>
            <a:r>
              <a:rPr lang="pt-BR" dirty="0" smtClean="0">
                <a:latin typeface="+mn-lt"/>
              </a:rPr>
              <a:t>ANTECEDENTES - BRASIL</a:t>
            </a:r>
            <a:endParaRPr lang="pt-BR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70559" y="1349031"/>
            <a:ext cx="5513673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000" dirty="0" smtClean="0"/>
              <a:t>Epidemias sucessivas em intervalos curtos de tempo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000" dirty="0" err="1" smtClean="0"/>
              <a:t>Reemergências</a:t>
            </a:r>
            <a:r>
              <a:rPr lang="pt-BR" sz="2000" dirty="0" smtClean="0"/>
              <a:t> de sorotipos de DENV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000" dirty="0" err="1" smtClean="0"/>
              <a:t>Chikungunya</a:t>
            </a:r>
            <a:r>
              <a:rPr lang="pt-BR" sz="2000" dirty="0" smtClean="0"/>
              <a:t> 2014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000" dirty="0" smtClean="0"/>
              <a:t>Emergência do </a:t>
            </a:r>
            <a:r>
              <a:rPr lang="pt-BR" sz="2000" dirty="0" err="1" smtClean="0"/>
              <a:t>Zika</a:t>
            </a:r>
            <a:r>
              <a:rPr lang="pt-BR" sz="2000" dirty="0" smtClean="0"/>
              <a:t> – 2015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000" dirty="0" smtClean="0"/>
              <a:t>Financiamento de novas tecnologias 2016 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pt-BR" sz="2000" dirty="0" smtClean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E4E46B-A098-B0D3-061C-F442BAC8A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56" y="1475546"/>
            <a:ext cx="4331690" cy="22781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029E061-8208-10F9-55C8-46350DBF77B6}"/>
              </a:ext>
            </a:extLst>
          </p:cNvPr>
          <p:cNvSpPr txBox="1"/>
          <p:nvPr/>
        </p:nvSpPr>
        <p:spPr>
          <a:xfrm>
            <a:off x="6796520" y="3979775"/>
            <a:ext cx="4959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https://www.who.int/emergencies/disease-outbreak-news/item/2023-DON448</a:t>
            </a:r>
          </a:p>
        </p:txBody>
      </p:sp>
    </p:spTree>
    <p:extLst>
      <p:ext uri="{BB962C8B-B14F-4D97-AF65-F5344CB8AC3E}">
        <p14:creationId xmlns:p14="http://schemas.microsoft.com/office/powerpoint/2010/main" val="20371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927735" y="213894"/>
            <a:ext cx="936844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DINÂMICA DE TRANSMISSÃO</a:t>
            </a:r>
            <a:endParaRPr lang="pt-BR" sz="3000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80" y="1316632"/>
            <a:ext cx="6462320" cy="1383912"/>
          </a:xfrm>
          <a:prstGeom prst="rect">
            <a:avLst/>
          </a:prstGeom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59FDA1F5-1501-4CF9-AE7F-606D7A2132E1}"/>
              </a:ext>
            </a:extLst>
          </p:cNvPr>
          <p:cNvSpPr txBox="1">
            <a:spLocks/>
          </p:cNvSpPr>
          <p:nvPr/>
        </p:nvSpPr>
        <p:spPr bwMode="auto">
          <a:xfrm>
            <a:off x="670559" y="3054788"/>
            <a:ext cx="10784379" cy="282979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s-ES" sz="22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Conclusões</a:t>
            </a:r>
            <a:r>
              <a:rPr lang="es-ES" sz="2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Aproximadamente 50% dos casos de dengue se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concentram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30% da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cidade</a:t>
            </a:r>
            <a:endParaRPr lang="es-E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1200"/>
              </a:spcAft>
            </a:pP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hotspots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transmissão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transmissão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Zika se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superpoem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geograficamente</a:t>
            </a:r>
            <a:r>
              <a:rPr lang="es-E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 de dengue e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chikungunya</a:t>
            </a:r>
            <a:endParaRPr lang="es-E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1200"/>
              </a:spcAft>
            </a:pP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controle focalizado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áreas de alta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transmissão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pode ser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s-E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efetivo</a:t>
            </a:r>
            <a:endParaRPr lang="es-UY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725041F1-DD92-40E8-BB11-014D259F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" y="1360154"/>
            <a:ext cx="7359536" cy="1318333"/>
          </a:xfrm>
          <a:prstGeom prst="rect">
            <a:avLst/>
          </a:prstGeom>
        </p:spPr>
      </p:pic>
      <p:sp>
        <p:nvSpPr>
          <p:cNvPr id="7" name="Rectángulo 2">
            <a:extLst>
              <a:ext uri="{FF2B5EF4-FFF2-40B4-BE49-F238E27FC236}">
                <a16:creationId xmlns:a16="http://schemas.microsoft.com/office/drawing/2014/main" id="{56352726-EC0D-4B2C-AF87-852F07F73AD6}"/>
              </a:ext>
            </a:extLst>
          </p:cNvPr>
          <p:cNvSpPr/>
          <p:nvPr/>
        </p:nvSpPr>
        <p:spPr>
          <a:xfrm>
            <a:off x="329235" y="6420154"/>
            <a:ext cx="8529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dirty="0" err="1">
                <a:latin typeface="Arial Narrow" panose="020B0606020202030204" pitchFamily="34" charset="0"/>
              </a:rPr>
              <a:t>Bisanzio</a:t>
            </a:r>
            <a:r>
              <a:rPr lang="es-MX" sz="800" dirty="0">
                <a:latin typeface="Arial Narrow" panose="020B0606020202030204" pitchFamily="34" charset="0"/>
              </a:rPr>
              <a:t> D, </a:t>
            </a:r>
            <a:r>
              <a:rPr lang="es-MX" sz="800" dirty="0" err="1">
                <a:latin typeface="Arial Narrow" panose="020B0606020202030204" pitchFamily="34" charset="0"/>
              </a:rPr>
              <a:t>Dzul</a:t>
            </a:r>
            <a:r>
              <a:rPr lang="es-MX" sz="800" dirty="0">
                <a:latin typeface="Arial Narrow" panose="020B0606020202030204" pitchFamily="34" charset="0"/>
              </a:rPr>
              <a:t>-Manzanilla F, </a:t>
            </a:r>
            <a:r>
              <a:rPr lang="es-MX" sz="800" dirty="0" err="1">
                <a:latin typeface="Arial Narrow" panose="020B0606020202030204" pitchFamily="34" charset="0"/>
              </a:rPr>
              <a:t>GomezDante´s</a:t>
            </a:r>
            <a:r>
              <a:rPr lang="es-MX" sz="800" dirty="0">
                <a:latin typeface="Arial Narrow" panose="020B0606020202030204" pitchFamily="34" charset="0"/>
              </a:rPr>
              <a:t> H, </a:t>
            </a:r>
            <a:r>
              <a:rPr lang="es-MX" sz="800" dirty="0" err="1">
                <a:latin typeface="Arial Narrow" panose="020B0606020202030204" pitchFamily="34" charset="0"/>
              </a:rPr>
              <a:t>Pavia</a:t>
            </a:r>
            <a:r>
              <a:rPr lang="es-MX" sz="800" dirty="0">
                <a:latin typeface="Arial Narrow" panose="020B0606020202030204" pitchFamily="34" charset="0"/>
              </a:rPr>
              <a:t>-Ruz N, </a:t>
            </a:r>
            <a:r>
              <a:rPr lang="es-MX" sz="800" dirty="0" err="1">
                <a:latin typeface="Arial Narrow" panose="020B0606020202030204" pitchFamily="34" charset="0"/>
              </a:rPr>
              <a:t>Hladish</a:t>
            </a:r>
            <a:r>
              <a:rPr lang="es-MX" sz="800" dirty="0">
                <a:latin typeface="Arial Narrow" panose="020B0606020202030204" pitchFamily="34" charset="0"/>
              </a:rPr>
              <a:t> TJ, </a:t>
            </a:r>
            <a:r>
              <a:rPr lang="es-MX" sz="800" dirty="0" err="1">
                <a:latin typeface="Arial Narrow" panose="020B0606020202030204" pitchFamily="34" charset="0"/>
              </a:rPr>
              <a:t>Lenhart</a:t>
            </a:r>
            <a:r>
              <a:rPr lang="es-MX" sz="800" dirty="0">
                <a:latin typeface="Arial Narrow" panose="020B0606020202030204" pitchFamily="34" charset="0"/>
              </a:rPr>
              <a:t> A, et al. (2018) </a:t>
            </a:r>
            <a:r>
              <a:rPr lang="es-MX" sz="800" dirty="0" err="1">
                <a:latin typeface="Arial Narrow" panose="020B0606020202030204" pitchFamily="34" charset="0"/>
              </a:rPr>
              <a:t>Spatio</a:t>
            </a:r>
            <a:r>
              <a:rPr lang="es-MX" sz="800" dirty="0">
                <a:latin typeface="Arial Narrow" panose="020B0606020202030204" pitchFamily="34" charset="0"/>
              </a:rPr>
              <a:t>-temporal </a:t>
            </a:r>
            <a:r>
              <a:rPr lang="es-MX" sz="800" dirty="0" err="1">
                <a:latin typeface="Arial Narrow" panose="020B0606020202030204" pitchFamily="34" charset="0"/>
              </a:rPr>
              <a:t>coherence</a:t>
            </a:r>
            <a:r>
              <a:rPr lang="es-MX" sz="800" dirty="0">
                <a:latin typeface="Arial Narrow" panose="020B0606020202030204" pitchFamily="34" charset="0"/>
              </a:rPr>
              <a:t> of dengue, </a:t>
            </a:r>
            <a:r>
              <a:rPr lang="es-MX" sz="800" dirty="0" err="1">
                <a:latin typeface="Arial Narrow" panose="020B0606020202030204" pitchFamily="34" charset="0"/>
              </a:rPr>
              <a:t>chikungunya</a:t>
            </a:r>
            <a:r>
              <a:rPr lang="es-MX" sz="800" dirty="0">
                <a:latin typeface="Arial Narrow" panose="020B0606020202030204" pitchFamily="34" charset="0"/>
              </a:rPr>
              <a:t> and </a:t>
            </a:r>
            <a:r>
              <a:rPr lang="es-MX" sz="800" dirty="0" err="1">
                <a:latin typeface="Arial Narrow" panose="020B0606020202030204" pitchFamily="34" charset="0"/>
              </a:rPr>
              <a:t>Zika</a:t>
            </a:r>
            <a:r>
              <a:rPr lang="es-MX" sz="800" dirty="0">
                <a:latin typeface="Arial Narrow" panose="020B0606020202030204" pitchFamily="34" charset="0"/>
              </a:rPr>
              <a:t> </a:t>
            </a:r>
            <a:r>
              <a:rPr lang="es-MX" sz="800" dirty="0" err="1">
                <a:latin typeface="Arial Narrow" panose="020B0606020202030204" pitchFamily="34" charset="0"/>
              </a:rPr>
              <a:t>outbreaks</a:t>
            </a:r>
            <a:r>
              <a:rPr lang="es-MX" sz="800" dirty="0">
                <a:latin typeface="Arial Narrow" panose="020B0606020202030204" pitchFamily="34" charset="0"/>
              </a:rPr>
              <a:t> in </a:t>
            </a:r>
            <a:r>
              <a:rPr lang="es-MX" sz="800" dirty="0" err="1">
                <a:latin typeface="Arial Narrow" panose="020B0606020202030204" pitchFamily="34" charset="0"/>
              </a:rPr>
              <a:t>Merida</a:t>
            </a:r>
            <a:r>
              <a:rPr lang="es-MX" sz="800" dirty="0">
                <a:latin typeface="Arial Narrow" panose="020B0606020202030204" pitchFamily="34" charset="0"/>
              </a:rPr>
              <a:t>, </a:t>
            </a:r>
            <a:r>
              <a:rPr lang="es-MX" sz="800" dirty="0" err="1">
                <a:latin typeface="Arial Narrow" panose="020B0606020202030204" pitchFamily="34" charset="0"/>
              </a:rPr>
              <a:t>Mexico</a:t>
            </a:r>
            <a:r>
              <a:rPr lang="es-MX" sz="800" dirty="0">
                <a:latin typeface="Arial Narrow" panose="020B0606020202030204" pitchFamily="34" charset="0"/>
              </a:rPr>
              <a:t>. </a:t>
            </a:r>
            <a:r>
              <a:rPr lang="es-MX" sz="800" dirty="0" err="1">
                <a:latin typeface="Arial Narrow" panose="020B0606020202030204" pitchFamily="34" charset="0"/>
              </a:rPr>
              <a:t>PLoS</a:t>
            </a:r>
            <a:r>
              <a:rPr lang="es-MX" sz="800" dirty="0">
                <a:latin typeface="Arial Narrow" panose="020B0606020202030204" pitchFamily="34" charset="0"/>
              </a:rPr>
              <a:t> </a:t>
            </a:r>
            <a:r>
              <a:rPr lang="es-MX" sz="800" dirty="0" err="1">
                <a:latin typeface="Arial Narrow" panose="020B0606020202030204" pitchFamily="34" charset="0"/>
              </a:rPr>
              <a:t>Negl</a:t>
            </a:r>
            <a:r>
              <a:rPr lang="es-MX" sz="800" dirty="0">
                <a:latin typeface="Arial Narrow" panose="020B0606020202030204" pitchFamily="34" charset="0"/>
              </a:rPr>
              <a:t> </a:t>
            </a:r>
            <a:r>
              <a:rPr lang="es-MX" sz="800" dirty="0" err="1">
                <a:latin typeface="Arial Narrow" panose="020B0606020202030204" pitchFamily="34" charset="0"/>
              </a:rPr>
              <a:t>Trop</a:t>
            </a:r>
            <a:r>
              <a:rPr lang="es-MX" sz="800" dirty="0">
                <a:latin typeface="Arial Narrow" panose="020B0606020202030204" pitchFamily="34" charset="0"/>
              </a:rPr>
              <a:t> </a:t>
            </a:r>
            <a:r>
              <a:rPr lang="es-MX" sz="800" dirty="0" err="1">
                <a:latin typeface="Arial Narrow" panose="020B0606020202030204" pitchFamily="34" charset="0"/>
              </a:rPr>
              <a:t>Dis</a:t>
            </a:r>
            <a:r>
              <a:rPr lang="es-MX" sz="800" dirty="0">
                <a:latin typeface="Arial Narrow" panose="020B0606020202030204" pitchFamily="34" charset="0"/>
              </a:rPr>
              <a:t> 12(3): e0006298.</a:t>
            </a: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F6B0605B-D0A8-4A45-8BAF-36933B51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958" y="2609478"/>
            <a:ext cx="5866579" cy="307642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65993A1-05AE-4687-B505-FCD977941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25" y="2796692"/>
            <a:ext cx="4972050" cy="1676400"/>
          </a:xfrm>
          <a:prstGeom prst="rect">
            <a:avLst/>
          </a:prstGeom>
        </p:spPr>
      </p:pic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68D870B4-9227-46BE-BB33-036E27633F71}"/>
              </a:ext>
            </a:extLst>
          </p:cNvPr>
          <p:cNvSpPr txBox="1">
            <a:spLocks/>
          </p:cNvSpPr>
          <p:nvPr/>
        </p:nvSpPr>
        <p:spPr bwMode="auto">
          <a:xfrm>
            <a:off x="503802" y="4534955"/>
            <a:ext cx="5067873" cy="183886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pt-BR" sz="2200" b="1" dirty="0">
                <a:solidFill>
                  <a:schemeClr val="tx1"/>
                </a:solidFill>
                <a:latin typeface="+mn-lt"/>
              </a:rPr>
              <a:t>Coorte de 500 </a:t>
            </a: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crianças sorteadas  </a:t>
            </a:r>
            <a:r>
              <a:rPr lang="pt-BR" sz="2200" b="1" dirty="0">
                <a:solidFill>
                  <a:schemeClr val="tx1"/>
                </a:solidFill>
                <a:latin typeface="+mn-lt"/>
              </a:rPr>
              <a:t>dentro </a:t>
            </a: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e fora dos </a:t>
            </a:r>
            <a:r>
              <a:rPr lang="pt-BR" sz="2200" b="1" i="1" dirty="0" err="1" smtClean="0">
                <a:solidFill>
                  <a:schemeClr val="tx1"/>
                </a:solidFill>
                <a:latin typeface="+mn-lt"/>
              </a:rPr>
              <a:t>hotspots</a:t>
            </a:r>
            <a:r>
              <a:rPr lang="pt-BR" sz="2200" b="1" i="1" dirty="0" smtClean="0">
                <a:solidFill>
                  <a:schemeClr val="tx1"/>
                </a:solidFill>
                <a:latin typeface="+mn-lt"/>
              </a:rPr>
              <a:t>.</a:t>
            </a:r>
            <a:endParaRPr lang="pt-BR" sz="2200" b="1" i="1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Risco </a:t>
            </a:r>
            <a:r>
              <a:rPr lang="pt-BR" sz="2200" b="1" dirty="0">
                <a:solidFill>
                  <a:schemeClr val="tx1"/>
                </a:solidFill>
                <a:latin typeface="+mn-lt"/>
              </a:rPr>
              <a:t>de </a:t>
            </a: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infecção 1.7 vezes maior </a:t>
            </a:r>
            <a:r>
              <a:rPr lang="pt-BR" sz="2200" b="1" dirty="0">
                <a:solidFill>
                  <a:schemeClr val="tx1"/>
                </a:solidFill>
                <a:latin typeface="+mn-lt"/>
              </a:rPr>
              <a:t>dentro </a:t>
            </a: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dos </a:t>
            </a:r>
            <a:r>
              <a:rPr lang="pt-BR" sz="2200" b="1" i="1" dirty="0" err="1" smtClean="0">
                <a:solidFill>
                  <a:schemeClr val="tx1"/>
                </a:solidFill>
                <a:latin typeface="+mn-lt"/>
              </a:rPr>
              <a:t>hotspots</a:t>
            </a:r>
            <a:r>
              <a:rPr lang="pt-BR" sz="2200" b="1" i="1" dirty="0" smtClean="0">
                <a:solidFill>
                  <a:schemeClr val="tx1"/>
                </a:solidFill>
                <a:latin typeface="+mn-lt"/>
              </a:rPr>
              <a:t>.</a:t>
            </a:r>
            <a:endParaRPr lang="es-UY" sz="22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927735" y="213894"/>
            <a:ext cx="936844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DINÂMICA DE TRANSMISSÃO</a:t>
            </a:r>
            <a:endParaRPr lang="pt-BR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7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927735" y="213894"/>
            <a:ext cx="936844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DINÂMICA DE TRANSMISSÃO</a:t>
            </a:r>
            <a:endParaRPr lang="pt-BR" sz="3000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" y="1316961"/>
            <a:ext cx="5667375" cy="14192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16" y="2998297"/>
            <a:ext cx="2723630" cy="34214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677" y="1134437"/>
            <a:ext cx="5004775" cy="15772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109" y="2670667"/>
            <a:ext cx="5110430" cy="1393754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68D870B4-9227-46BE-BB33-036E27633F71}"/>
              </a:ext>
            </a:extLst>
          </p:cNvPr>
          <p:cNvSpPr txBox="1">
            <a:spLocks/>
          </p:cNvSpPr>
          <p:nvPr/>
        </p:nvSpPr>
        <p:spPr bwMode="auto">
          <a:xfrm>
            <a:off x="4350177" y="4178291"/>
            <a:ext cx="7496678" cy="183886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chemeClr val="accent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Cidades e contextos diferentes e mesma conclusão:</a:t>
            </a:r>
          </a:p>
          <a:p>
            <a:pPr marL="0" indent="0" algn="just">
              <a:buNone/>
            </a:pPr>
            <a:r>
              <a:rPr lang="pt-BR" sz="2200" dirty="0" smtClean="0">
                <a:solidFill>
                  <a:schemeClr val="tx1"/>
                </a:solidFill>
                <a:latin typeface="+mn-lt"/>
              </a:rPr>
              <a:t>Os resultados evidenciam a existência de </a:t>
            </a:r>
            <a:r>
              <a:rPr lang="pt-BR" sz="2200" dirty="0" err="1" smtClean="0">
                <a:solidFill>
                  <a:schemeClr val="tx1"/>
                </a:solidFill>
                <a:latin typeface="+mn-lt"/>
              </a:rPr>
              <a:t>hotspots</a:t>
            </a:r>
            <a:r>
              <a:rPr lang="pt-BR" sz="2200" dirty="0" smtClean="0">
                <a:solidFill>
                  <a:schemeClr val="tx1"/>
                </a:solidFill>
                <a:latin typeface="+mn-lt"/>
              </a:rPr>
              <a:t> de </a:t>
            </a:r>
            <a:r>
              <a:rPr lang="pt-BR" sz="2200" dirty="0" err="1" smtClean="0">
                <a:solidFill>
                  <a:schemeClr val="tx1"/>
                </a:solidFill>
                <a:latin typeface="+mn-lt"/>
              </a:rPr>
              <a:t>arboviroses</a:t>
            </a:r>
            <a:r>
              <a:rPr lang="pt-BR" sz="2200" dirty="0" smtClean="0">
                <a:solidFill>
                  <a:schemeClr val="tx1"/>
                </a:solidFill>
                <a:latin typeface="+mn-lt"/>
              </a:rPr>
              <a:t> que devem ser priorizados pelas políticas públicas para a prevenção e controle destas doenças.</a:t>
            </a:r>
            <a:endParaRPr lang="es-UY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5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9963" y="388461"/>
            <a:ext cx="844111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ESTRATIFICAÇÃO DE RISCO</a:t>
            </a:r>
            <a:endParaRPr lang="pt-BR" sz="3000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70559" y="1396576"/>
            <a:ext cx="6096000" cy="18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83EFF"/>
              </a:buClr>
              <a:buFont typeface="Wingdings" panose="05000000000000000000" pitchFamily="2" charset="2"/>
              <a:buChar char="§"/>
            </a:pPr>
            <a:r>
              <a:rPr lang="pt-BR" sz="2000" dirty="0" smtClean="0"/>
              <a:t>Programa </a:t>
            </a:r>
            <a:r>
              <a:rPr lang="pt-BR" sz="2000" dirty="0" err="1"/>
              <a:t>ArboAlvo</a:t>
            </a:r>
            <a:r>
              <a:rPr lang="pt-BR" sz="2000" dirty="0"/>
              <a:t>/ Fiocruz - municípios </a:t>
            </a:r>
            <a:r>
              <a:rPr lang="pt-BR" sz="2000" dirty="0" smtClean="0"/>
              <a:t>sentinelas: BH</a:t>
            </a:r>
            <a:r>
              <a:rPr lang="pt-BR" sz="2000" dirty="0"/>
              <a:t>; Campo Grande; Belém e </a:t>
            </a:r>
            <a:r>
              <a:rPr lang="pt-BR" sz="2000" dirty="0" smtClean="0"/>
              <a:t>Natal</a:t>
            </a:r>
          </a:p>
          <a:p>
            <a:pPr marL="285750" indent="-285750" algn="just">
              <a:lnSpc>
                <a:spcPct val="150000"/>
              </a:lnSpc>
              <a:buClr>
                <a:srgbClr val="183EFF"/>
              </a:buClr>
              <a:buFont typeface="Wingdings" panose="05000000000000000000" pitchFamily="2" charset="2"/>
              <a:buChar char="§"/>
            </a:pPr>
            <a:r>
              <a:rPr lang="pt-BR" sz="2000" dirty="0" smtClean="0"/>
              <a:t>INFODENGUE</a:t>
            </a:r>
            <a:r>
              <a:rPr lang="pt-BR" sz="2000" dirty="0"/>
              <a:t>: Indicadores climáticos/Vigilância de Rumores - </a:t>
            </a:r>
            <a:r>
              <a:rPr lang="pt-BR" sz="2000" dirty="0">
                <a:hlinkClick r:id="rId3"/>
              </a:rPr>
              <a:t>https://info.dengue.mat.br/</a:t>
            </a:r>
            <a:endParaRPr lang="pt-BR" sz="2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064504E-DCFE-48F9-94DD-DBFB53839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59" y="2322007"/>
            <a:ext cx="4416700" cy="3393597"/>
          </a:xfrm>
          <a:prstGeom prst="rect">
            <a:avLst/>
          </a:prstGeom>
        </p:spPr>
      </p:pic>
      <p:pic>
        <p:nvPicPr>
          <p:cNvPr id="12" name="Imagem 11">
            <a:hlinkClick r:id="rId5" action="ppaction://hlinkfile"/>
            <a:extLst>
              <a:ext uri="{FF2B5EF4-FFF2-40B4-BE49-F238E27FC236}">
                <a16:creationId xmlns:a16="http://schemas.microsoft.com/office/drawing/2014/main" id="{391FC6DD-33B6-49C2-B03F-8EDCD57F45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70" y="3925263"/>
            <a:ext cx="991252" cy="97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10379" y="3728630"/>
            <a:ext cx="4816360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Dados </a:t>
            </a:r>
            <a:r>
              <a:rPr lang="pt-BR" dirty="0" smtClean="0"/>
              <a:t>epidemiológicos, entomológicos</a:t>
            </a:r>
            <a:r>
              <a:rPr lang="pt-BR" dirty="0"/>
              <a:t>, socioeconômicos, demográficos, territoriais e ambientais; </a:t>
            </a:r>
            <a:endParaRPr lang="pt-BR" dirty="0" smtClean="0"/>
          </a:p>
          <a:p>
            <a:r>
              <a:rPr lang="pt-BR" dirty="0" smtClean="0"/>
              <a:t>diferentes </a:t>
            </a:r>
            <a:r>
              <a:rPr lang="pt-BR" dirty="0"/>
              <a:t>metodologias para estratificação das áreas de risco de transmissão</a:t>
            </a:r>
          </a:p>
        </p:txBody>
      </p:sp>
    </p:spTree>
    <p:extLst>
      <p:ext uri="{BB962C8B-B14F-4D97-AF65-F5344CB8AC3E}">
        <p14:creationId xmlns:p14="http://schemas.microsoft.com/office/powerpoint/2010/main" val="13112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inio.scielo.br/documentstore/1678-4464/PRHckVMX5h3SJSkKQvB8Ggg/1f153bd61421b481d2c266ed329de3c52c6b02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67" y="1518859"/>
            <a:ext cx="4804289" cy="43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78" y="3453156"/>
            <a:ext cx="5538867" cy="2768908"/>
          </a:xfrm>
          <a:prstGeom prst="rect">
            <a:avLst/>
          </a:prstGeom>
        </p:spPr>
      </p:pic>
      <p:pic>
        <p:nvPicPr>
          <p:cNvPr id="13" name="Imagem 12">
            <a:hlinkClick r:id="rId4"/>
            <a:extLst>
              <a:ext uri="{FF2B5EF4-FFF2-40B4-BE49-F238E27FC236}">
                <a16:creationId xmlns:a16="http://schemas.microsoft.com/office/drawing/2014/main" id="{391FC6DD-33B6-49C2-B03F-8EDCD57F45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427" y="2125522"/>
            <a:ext cx="948526" cy="9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43CCA3C-9EA1-42C7-82DE-D92F242BE1AC}"/>
              </a:ext>
            </a:extLst>
          </p:cNvPr>
          <p:cNvSpPr txBox="1"/>
          <p:nvPr/>
        </p:nvSpPr>
        <p:spPr>
          <a:xfrm>
            <a:off x="4667595" y="2260953"/>
            <a:ext cx="2310719" cy="794802"/>
          </a:xfrm>
          <a:prstGeom prst="rightArrow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Identificação de áreas prioritárias e direcionamento de ação.</a:t>
            </a:r>
            <a:endParaRPr lang="pt-BR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9963" y="388461"/>
            <a:ext cx="844111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ESTRATIFICAÇÃO DE RISCO</a:t>
            </a:r>
            <a:endParaRPr lang="pt-BR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26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77CA-A3FE-64A0-FB84-CE7CA5FD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181ADD0-2FD8-92E0-0CAB-56628352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1DE648-6086-5AAF-A76E-60F1FDFD6790}"/>
              </a:ext>
            </a:extLst>
          </p:cNvPr>
          <p:cNvSpPr txBox="1"/>
          <p:nvPr/>
        </p:nvSpPr>
        <p:spPr>
          <a:xfrm>
            <a:off x="694426" y="1395897"/>
            <a:ext cx="10951233" cy="4311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3E64FB"/>
              </a:buClr>
              <a:buFont typeface="Wingdings" panose="05000000000000000000" pitchFamily="2" charset="2"/>
              <a:buChar char="§"/>
            </a:pPr>
            <a:r>
              <a:rPr lang="pt-BR" sz="2000" dirty="0"/>
              <a:t>Problema de saúde pública em mais de 100 países</a:t>
            </a:r>
          </a:p>
          <a:p>
            <a:pPr marL="285750" indent="-285750">
              <a:lnSpc>
                <a:spcPct val="200000"/>
              </a:lnSpc>
              <a:buClr>
                <a:srgbClr val="3E64FB"/>
              </a:buClr>
              <a:buFont typeface="Wingdings" panose="05000000000000000000" pitchFamily="2" charset="2"/>
              <a:buChar char="§"/>
            </a:pPr>
            <a:r>
              <a:rPr lang="pt-BR" sz="2000" dirty="0"/>
              <a:t>Metade da população mundial está agora em risco</a:t>
            </a:r>
          </a:p>
          <a:p>
            <a:pPr marL="285750" indent="-285750">
              <a:lnSpc>
                <a:spcPct val="200000"/>
              </a:lnSpc>
              <a:buClr>
                <a:srgbClr val="3E64FB"/>
              </a:buClr>
              <a:buFont typeface="Wingdings" panose="05000000000000000000" pitchFamily="2" charset="2"/>
              <a:buChar char="§"/>
            </a:pPr>
            <a:r>
              <a:rPr lang="pt-BR" sz="2000" dirty="0"/>
              <a:t>100–400 milhões de infecções estimadas a cada ano</a:t>
            </a:r>
          </a:p>
          <a:p>
            <a:pPr marL="285750" indent="-285750">
              <a:lnSpc>
                <a:spcPct val="200000"/>
              </a:lnSpc>
              <a:buClr>
                <a:srgbClr val="3E64FB"/>
              </a:buClr>
              <a:buFont typeface="Wingdings" panose="05000000000000000000" pitchFamily="2" charset="2"/>
              <a:buChar char="§"/>
            </a:pPr>
            <a:r>
              <a:rPr lang="pt-BR" sz="2000" dirty="0"/>
              <a:t>Aumento de dez vezes nos casos notificados de 2000 a 2019 (500.000 para 5,2 milhões)</a:t>
            </a:r>
          </a:p>
          <a:p>
            <a:pPr marL="285750" indent="-285750">
              <a:lnSpc>
                <a:spcPct val="200000"/>
              </a:lnSpc>
              <a:buClr>
                <a:srgbClr val="3E64FB"/>
              </a:buClr>
              <a:buFont typeface="Wingdings" panose="05000000000000000000" pitchFamily="2" charset="2"/>
              <a:buChar char="§"/>
            </a:pPr>
            <a:r>
              <a:rPr lang="pt-BR" sz="2000" dirty="0"/>
              <a:t>Novas áreas, incluindo a Europa: notificados casos e surtos </a:t>
            </a:r>
            <a:r>
              <a:rPr lang="pt-BR" sz="2000" dirty="0" err="1"/>
              <a:t>autóctonesesporádicos</a:t>
            </a:r>
            <a:r>
              <a:rPr lang="pt-BR" sz="2000" dirty="0"/>
              <a:t> em três países: Itália (n = 82), França (n = 43) e Espanha (n = 3)</a:t>
            </a:r>
          </a:p>
          <a:p>
            <a:pPr>
              <a:lnSpc>
                <a:spcPct val="200000"/>
              </a:lnSpc>
              <a:buClr>
                <a:srgbClr val="3E64FB"/>
              </a:buClr>
            </a:pPr>
            <a:endParaRPr lang="pt-BR" sz="2000" dirty="0"/>
          </a:p>
        </p:txBody>
      </p:sp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880B67F0-B894-2751-F70E-6D22F7A45240}"/>
              </a:ext>
            </a:extLst>
          </p:cNvPr>
          <p:cNvSpPr txBox="1">
            <a:spLocks/>
          </p:cNvSpPr>
          <p:nvPr/>
        </p:nvSpPr>
        <p:spPr>
          <a:xfrm>
            <a:off x="904281" y="234590"/>
            <a:ext cx="2244832" cy="1369346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Dengue</a:t>
            </a:r>
          </a:p>
        </p:txBody>
      </p:sp>
    </p:spTree>
    <p:extLst>
      <p:ext uri="{BB962C8B-B14F-4D97-AF65-F5344CB8AC3E}">
        <p14:creationId xmlns:p14="http://schemas.microsoft.com/office/powerpoint/2010/main" val="38930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9963" y="388461"/>
            <a:ext cx="844111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MOBILIZAÇÃO COMUNITÁRIA</a:t>
            </a:r>
            <a:endParaRPr lang="pt-BR" sz="3000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78" y="1252798"/>
            <a:ext cx="6552973" cy="19734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78" y="3442833"/>
            <a:ext cx="9820471" cy="268150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812103" y="3753693"/>
            <a:ext cx="9787220" cy="735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40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927735" y="297617"/>
            <a:ext cx="9513455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- </a:t>
            </a:r>
            <a:r>
              <a:rPr lang="en-US" sz="3000" dirty="0" err="1">
                <a:latin typeface="+mn-lt"/>
                <a:sym typeface="Open Sans" charset="0"/>
              </a:rPr>
              <a:t>Borrifação</a:t>
            </a:r>
            <a:r>
              <a:rPr lang="en-US" sz="3000" dirty="0">
                <a:latin typeface="+mn-lt"/>
                <a:sym typeface="Open Sans" charset="0"/>
              </a:rPr>
              <a:t> Residual </a:t>
            </a:r>
            <a:r>
              <a:rPr lang="en-US" sz="3000" dirty="0" err="1">
                <a:latin typeface="+mn-lt"/>
                <a:sym typeface="Open Sans" charset="0"/>
              </a:rPr>
              <a:t>Intradomiciliar</a:t>
            </a:r>
            <a:r>
              <a:rPr lang="en-US" sz="3000" dirty="0">
                <a:latin typeface="+mn-lt"/>
                <a:sym typeface="Open Sans" charset="0"/>
              </a:rPr>
              <a:t> </a:t>
            </a:r>
            <a:r>
              <a:rPr lang="pt-BR" sz="3000" dirty="0">
                <a:latin typeface="+mn-lt"/>
              </a:rPr>
              <a:t>BRI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" y="1664207"/>
            <a:ext cx="3145422" cy="43227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572" y="3239680"/>
            <a:ext cx="4603860" cy="2429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500" y="1664207"/>
            <a:ext cx="4412932" cy="15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9963" y="388461"/>
            <a:ext cx="8715433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– ESTAÇÕES DISSEMINADORAS</a:t>
            </a:r>
            <a:endParaRPr lang="pt-BR" sz="3000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50194"/>
            <a:ext cx="5427861" cy="16002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07" y="1253230"/>
            <a:ext cx="4788307" cy="190257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9" y="2933274"/>
            <a:ext cx="4767485" cy="360914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392697" y="4043444"/>
            <a:ext cx="495663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Supressão da população de </a:t>
            </a:r>
            <a:r>
              <a:rPr lang="pt-BR" i="1" dirty="0"/>
              <a:t>Aedes </a:t>
            </a:r>
            <a:r>
              <a:rPr lang="pt-BR" i="1" dirty="0" err="1"/>
              <a:t>aegytpi</a:t>
            </a:r>
            <a:r>
              <a:rPr lang="pt-BR" dirty="0"/>
              <a:t> com armadilhas impregnadas com </a:t>
            </a:r>
            <a:r>
              <a:rPr lang="pt-BR" dirty="0" err="1" smtClean="0"/>
              <a:t>larvicida</a:t>
            </a:r>
            <a:r>
              <a:rPr lang="pt-BR" dirty="0"/>
              <a:t> </a:t>
            </a:r>
            <a:r>
              <a:rPr lang="pt-BR" dirty="0" err="1"/>
              <a:t>pyriproxyfen</a:t>
            </a:r>
            <a:r>
              <a:rPr lang="pt-BR" dirty="0"/>
              <a:t> denominadas Estações Disseminadoras (</a:t>
            </a:r>
            <a:r>
              <a:rPr lang="pt-BR" dirty="0" err="1"/>
              <a:t>ED’s</a:t>
            </a:r>
            <a:r>
              <a:rPr lang="pt-BR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13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09963" y="388461"/>
            <a:ext cx="8914939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</a:t>
            </a:r>
            <a:r>
              <a:rPr lang="pt-BR" sz="3000" dirty="0">
                <a:latin typeface="+mn-lt"/>
              </a:rPr>
              <a:t>– Técnica do Inseto Estéril por Irradiação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635309"/>
              </p:ext>
            </p:extLst>
          </p:nvPr>
        </p:nvGraphicFramePr>
        <p:xfrm>
          <a:off x="3790967" y="2204553"/>
          <a:ext cx="4137843" cy="2892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7843">
                  <a:extLst>
                    <a:ext uri="{9D8B030D-6E8A-4147-A177-3AD203B41FA5}">
                      <a16:colId xmlns:a16="http://schemas.microsoft.com/office/drawing/2014/main" val="3253657954"/>
                    </a:ext>
                  </a:extLst>
                </a:gridCol>
              </a:tblGrid>
              <a:tr h="28923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Diminuir 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  <a:effectLst/>
                        </a:rPr>
                        <a:t>ou eliminar a </a:t>
                      </a: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transmissão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Áreas 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  <a:effectLst/>
                        </a:rPr>
                        <a:t>que não possam utilizar bloqueio </a:t>
                      </a: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r>
                        <a:rPr lang="pt-PT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UBV costal ou motorizado </a:t>
                      </a: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ou impedimento 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  <a:effectLst/>
                        </a:rPr>
                        <a:t>de uso de inseticidas </a:t>
                      </a:r>
                      <a:r>
                        <a:rPr lang="pt-PT" sz="1800" b="0" dirty="0" smtClean="0">
                          <a:solidFill>
                            <a:schemeClr val="tx1"/>
                          </a:solidFill>
                          <a:effectLst/>
                        </a:rPr>
                        <a:t>químico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PT" sz="1800" b="0" dirty="0">
                          <a:solidFill>
                            <a:schemeClr val="tx1"/>
                          </a:solidFill>
                          <a:effectLst/>
                        </a:rPr>
                        <a:t>Contínuo ou por períodos identificados por meio da estratificação de risco.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44140"/>
                  </a:ext>
                </a:extLst>
              </a:tr>
            </a:tbl>
          </a:graphicData>
        </a:graphic>
      </p:graphicFrame>
      <p:pic>
        <p:nvPicPr>
          <p:cNvPr id="13" name="Picture 2" descr="http://f.i.uol.com.br/folha/ciencia/images/1302174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24295"/>
          <a:stretch/>
        </p:blipFill>
        <p:spPr bwMode="auto">
          <a:xfrm>
            <a:off x="473825" y="1496508"/>
            <a:ext cx="3034147" cy="43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183" y="1628855"/>
            <a:ext cx="3611437" cy="50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168400" y="147735"/>
            <a:ext cx="8914939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</a:t>
            </a:r>
            <a:r>
              <a:rPr lang="pt-BR" sz="3000" dirty="0">
                <a:latin typeface="+mn-lt"/>
              </a:rPr>
              <a:t>– </a:t>
            </a:r>
            <a:r>
              <a:rPr lang="pt-BR" sz="3000" i="1" dirty="0" err="1" smtClean="0">
                <a:latin typeface="+mn-lt"/>
              </a:rPr>
              <a:t>Wolbachia</a:t>
            </a:r>
            <a:endParaRPr lang="pt-BR" sz="3000" i="1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sp>
        <p:nvSpPr>
          <p:cNvPr id="7" name="Espaço Reservado para Texto 1"/>
          <p:cNvSpPr>
            <a:spLocks noGrp="1"/>
          </p:cNvSpPr>
          <p:nvPr>
            <p:ph type="body" sz="quarter" idx="16"/>
          </p:nvPr>
        </p:nvSpPr>
        <p:spPr>
          <a:xfrm>
            <a:off x="1168400" y="4096310"/>
            <a:ext cx="4618908" cy="356489"/>
          </a:xfrm>
        </p:spPr>
        <p:txBody>
          <a:bodyPr/>
          <a:lstStyle/>
          <a:p>
            <a:r>
              <a:rPr lang="pt-BR" sz="800" dirty="0"/>
              <a:t>Fonte: </a:t>
            </a:r>
            <a:r>
              <a:rPr lang="pt-BR" sz="800" u="sng" dirty="0">
                <a:hlinkClick r:id="rId3"/>
              </a:rPr>
              <a:t>http://www.fiocruz.br/ioc/cgi</a:t>
            </a:r>
            <a:r>
              <a:rPr lang="pt-BR" sz="800" dirty="0"/>
              <a:t> </a:t>
            </a:r>
            <a:r>
              <a:rPr lang="pt-BR" sz="800" u="sng" dirty="0">
                <a:hlinkClick r:id="rId4"/>
              </a:rPr>
              <a:t>https://www.worldmosquitoprogram.org</a:t>
            </a:r>
            <a:endParaRPr lang="pt-BR" sz="800" dirty="0"/>
          </a:p>
        </p:txBody>
      </p:sp>
      <p:pic>
        <p:nvPicPr>
          <p:cNvPr id="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93129" y="1150194"/>
            <a:ext cx="6357976" cy="4747625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131603"/>
            <a:ext cx="3678695" cy="2922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735708"/>
              </p:ext>
            </p:extLst>
          </p:nvPr>
        </p:nvGraphicFramePr>
        <p:xfrm>
          <a:off x="633555" y="4519362"/>
          <a:ext cx="4859573" cy="216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9573">
                  <a:extLst>
                    <a:ext uri="{9D8B030D-6E8A-4147-A177-3AD203B41FA5}">
                      <a16:colId xmlns:a16="http://schemas.microsoft.com/office/drawing/2014/main" val="3253657954"/>
                    </a:ext>
                  </a:extLst>
                </a:gridCol>
              </a:tblGrid>
              <a:tr h="20096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Foram iniciadas as primeiras liberações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2014 Expansão Niterói e 1 bairro no RJ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2016 Larga escala Niterói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2017 Ampliação no município do Rio de Janeiro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2020 BH (RCT), Campo Grande, Petrolina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2022 Finalizar 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Niterói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2023 - expansão</a:t>
                      </a:r>
                      <a:r>
                        <a:rPr lang="pt-BR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44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3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168400" y="147735"/>
            <a:ext cx="8914939" cy="578853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EVIDÊNCIAS </a:t>
            </a:r>
            <a:r>
              <a:rPr lang="pt-BR" sz="3000" dirty="0">
                <a:latin typeface="+mn-lt"/>
              </a:rPr>
              <a:t>– </a:t>
            </a:r>
            <a:r>
              <a:rPr lang="pt-BR" sz="3000" i="1" dirty="0" err="1" smtClean="0">
                <a:latin typeface="+mn-lt"/>
              </a:rPr>
              <a:t>Wolbachia</a:t>
            </a:r>
            <a:endParaRPr lang="pt-BR" sz="3000" i="1" dirty="0">
              <a:latin typeface="+mn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" y="1421477"/>
            <a:ext cx="2970934" cy="34210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485" y="1421477"/>
            <a:ext cx="3035078" cy="337583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648005" y="4941002"/>
            <a:ext cx="34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2020 – Avaliação Grupo Externo 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27735" y="4929170"/>
            <a:ext cx="3466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VCAG – Ferramenta de valor em saúde pública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929" y="1370375"/>
            <a:ext cx="2473296" cy="352328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970078" y="4941002"/>
            <a:ext cx="243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RCT - Indonésia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79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83368-7B56-9E35-708C-872D58BC3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714A465-1CCC-2DB1-F999-8563978690D9}"/>
              </a:ext>
            </a:extLst>
          </p:cNvPr>
          <p:cNvSpPr/>
          <p:nvPr/>
        </p:nvSpPr>
        <p:spPr>
          <a:xfrm>
            <a:off x="7907869" y="5753819"/>
            <a:ext cx="3962077" cy="9575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C19ADB8F-CBF3-EADE-AFE7-30E36580D307}"/>
              </a:ext>
            </a:extLst>
          </p:cNvPr>
          <p:cNvSpPr txBox="1">
            <a:spLocks/>
          </p:cNvSpPr>
          <p:nvPr/>
        </p:nvSpPr>
        <p:spPr>
          <a:xfrm>
            <a:off x="480446" y="402346"/>
            <a:ext cx="9327788" cy="923330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NOVAS TECNOLOGIAS ALTERNATIVAS DE  VIGILÂNCIA E CONTROLE DAS ARBOVIROSES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ECBB7C-E31A-5919-A1C5-18E4D673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80" y="2277374"/>
            <a:ext cx="1193140" cy="1103655"/>
          </a:xfrm>
          <a:prstGeom prst="rect">
            <a:avLst/>
          </a:prstGeom>
        </p:spPr>
      </p:pic>
      <p:pic>
        <p:nvPicPr>
          <p:cNvPr id="7" name="Gráfico 3" descr="Vizinhança estrutura de tópicos">
            <a:extLst>
              <a:ext uri="{FF2B5EF4-FFF2-40B4-BE49-F238E27FC236}">
                <a16:creationId xmlns:a16="http://schemas.microsoft.com/office/drawing/2014/main" id="{79FBE6D2-9BEA-EE9D-693F-247FEECDE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4167" y="2426432"/>
            <a:ext cx="2558944" cy="2558944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D8A9600-0B88-C56A-89E5-D55DE661041E}"/>
              </a:ext>
            </a:extLst>
          </p:cNvPr>
          <p:cNvGraphicFramePr/>
          <p:nvPr>
            <p:extLst/>
          </p:nvPr>
        </p:nvGraphicFramePr>
        <p:xfrm>
          <a:off x="7790612" y="1030210"/>
          <a:ext cx="3791055" cy="47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4238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75FE4-9F85-1938-CC84-962C2B2F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7B1CFB9-7636-98D0-1854-EBF6A9336F6A}"/>
              </a:ext>
            </a:extLst>
          </p:cNvPr>
          <p:cNvSpPr/>
          <p:nvPr/>
        </p:nvSpPr>
        <p:spPr>
          <a:xfrm>
            <a:off x="7907869" y="5753819"/>
            <a:ext cx="3962077" cy="95753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A3C3AB67-E159-7D3F-185A-FD478DF76DE3}"/>
              </a:ext>
            </a:extLst>
          </p:cNvPr>
          <p:cNvSpPr txBox="1">
            <a:spLocks/>
          </p:cNvSpPr>
          <p:nvPr/>
        </p:nvSpPr>
        <p:spPr>
          <a:xfrm>
            <a:off x="480446" y="402346"/>
            <a:ext cx="9327788" cy="92333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NOVAS TECNOLOGIAS ALTERNATIVAS DE  VIGILÂNCIA E CONTROLE DAS ARBOVIROSES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87E646D-E964-4FCE-5B15-1F865F95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66" y="2152581"/>
            <a:ext cx="755605" cy="698935"/>
          </a:xfrm>
          <a:prstGeom prst="rect">
            <a:avLst/>
          </a:prstGeom>
        </p:spPr>
      </p:pic>
      <p:pic>
        <p:nvPicPr>
          <p:cNvPr id="7" name="Gráfico 3" descr="Vizinhança estrutura de tópicos">
            <a:extLst>
              <a:ext uri="{FF2B5EF4-FFF2-40B4-BE49-F238E27FC236}">
                <a16:creationId xmlns:a16="http://schemas.microsoft.com/office/drawing/2014/main" id="{2B8C62DD-39C6-AB87-531A-CD4B8C59D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4167" y="2426432"/>
            <a:ext cx="2558944" cy="2558944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12CA17F-8D09-C0E6-8BF3-9DEA96562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297791"/>
              </p:ext>
            </p:extLst>
          </p:nvPr>
        </p:nvGraphicFramePr>
        <p:xfrm>
          <a:off x="7790612" y="1030210"/>
          <a:ext cx="3791055" cy="496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EE190F86-B9D2-8D1F-56A8-EDDCCD7252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0960" y="2460699"/>
            <a:ext cx="1573810" cy="23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E47-1F63-1789-0463-F29EC376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F2270B-C142-AA0D-97CC-4DDC45EA2C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2777496-4DF7-1FEB-86CD-55297F494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0" y="304364"/>
            <a:ext cx="8604199" cy="6492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MUNICÍPIOS COM POPULAÇÃO ACIMA DE 100 MIL HABITANTES E HISTÓRICO DE TRANSMISSÃO SUSTENTADA DE DENGUE, E/OU CHIKUNGUNYA E/OU ZIKA</a:t>
            </a:r>
            <a:endParaRPr kumimoji="0" lang="pt-BR" altLang="pt-B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7DD1796-072A-7585-0BE1-DAEA2C41E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025" y="1250490"/>
            <a:ext cx="6097948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ESTRATIFICAÇÃO DE RISCO PARA ARBOVIROSES URBANAS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C862C3B-7519-CB77-B914-C4FCA220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473" y="1988525"/>
            <a:ext cx="4736973" cy="35227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MAPEAMENTO DAS ÁREAS PRIORITÁRIAS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BD03DE-E75C-CFCF-0CED-C4216CA7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572" y="2640530"/>
            <a:ext cx="4450774" cy="34985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CARACTERIZAÇÃO DAS ÁREAS PRIORITÁRIAS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F1C1713-1212-535E-77B0-E4423C478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532" y="3268873"/>
            <a:ext cx="2948864" cy="33972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MOBILIZAÇÃO POPULAR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BD80B4-2261-4CD6-16E8-10628C5A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" y="6142515"/>
            <a:ext cx="3166127" cy="5657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ões Disseminadoras de Larvicida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0242DB3-B348-1452-B3C4-E2432C30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09" y="4320519"/>
            <a:ext cx="3158865" cy="1699291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depósitos predominantes do tipo A e D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3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3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Alta t</a:t>
            </a: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axa de pendência e recusa das visitas domiciliares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Áreas com criadouros crípticos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  <p:sp>
        <p:nvSpPr>
          <p:cNvPr id="11" name="Retângulo 9">
            <a:extLst>
              <a:ext uri="{FF2B5EF4-FFF2-40B4-BE49-F238E27FC236}">
                <a16:creationId xmlns:a16="http://schemas.microsoft.com/office/drawing/2014/main" id="{3B2E3671-7823-233E-D678-A4E9ABBA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184" y="4320519"/>
            <a:ext cx="3126152" cy="1714555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população de mosquitos resistente a inseticidas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limitações para aplicação de inseticidas químicos</a:t>
            </a:r>
          </a:p>
          <a:p>
            <a:pPr lvl="0" algn="ctr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(conforme score)</a:t>
            </a:r>
            <a:endParaRPr lang="pt-BR" altLang="pt-BR" sz="1400" dirty="0">
              <a:latin typeface="Montserrat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56B6AABC-8AF5-97D6-3D46-7C5A4D5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74" y="6142515"/>
            <a:ext cx="3126152" cy="5657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Tecnologia do Inseto Est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ril por Irradia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ão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FD3F6EC6-E194-2E3A-44F6-4DAB1C5D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540" y="4337782"/>
            <a:ext cx="2660324" cy="1699291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Áreas com viabilidade climática*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5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 Alta incidência de dengue nos últimos cinco anos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(conforme score)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72B9F8-259C-58FD-0DCE-46CE34A08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540" y="6144821"/>
            <a:ext cx="2660324" cy="565742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Mosquitos com </a:t>
            </a:r>
            <a:r>
              <a:rPr kumimoji="0" lang="pt-BR" altLang="pt-BR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Wolbachia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1185731-5D0F-172F-4DC1-327987ECCE91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6095999" y="953651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CE9A3D3-F6D0-8749-8FA8-29C4E03C4DA5}"/>
              </a:ext>
            </a:extLst>
          </p:cNvPr>
          <p:cNvCxnSpPr/>
          <p:nvPr/>
        </p:nvCxnSpPr>
        <p:spPr>
          <a:xfrm flipH="1">
            <a:off x="6085960" y="1704909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879AE20-E4B1-E70B-4A00-16D19E5F0837}"/>
              </a:ext>
            </a:extLst>
          </p:cNvPr>
          <p:cNvCxnSpPr/>
          <p:nvPr/>
        </p:nvCxnSpPr>
        <p:spPr>
          <a:xfrm flipH="1">
            <a:off x="6085962" y="2329786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57C08CD-DE5F-A0D7-66D4-3D5772C5D5B7}"/>
              </a:ext>
            </a:extLst>
          </p:cNvPr>
          <p:cNvCxnSpPr/>
          <p:nvPr/>
        </p:nvCxnSpPr>
        <p:spPr>
          <a:xfrm flipH="1">
            <a:off x="6085961" y="2965550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CF5A92-8A72-6232-B116-276DA964904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85961" y="3608597"/>
            <a:ext cx="3" cy="299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38F97DE-BED6-F6E3-942B-DDF01A434622}"/>
              </a:ext>
            </a:extLst>
          </p:cNvPr>
          <p:cNvCxnSpPr>
            <a:cxnSpLocks/>
          </p:cNvCxnSpPr>
          <p:nvPr/>
        </p:nvCxnSpPr>
        <p:spPr>
          <a:xfrm flipH="1" flipV="1">
            <a:off x="2171314" y="3852074"/>
            <a:ext cx="7894739" cy="43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08CF9ACD-C7F2-5620-2A56-15997579F995}"/>
              </a:ext>
            </a:extLst>
          </p:cNvPr>
          <p:cNvCxnSpPr/>
          <p:nvPr/>
        </p:nvCxnSpPr>
        <p:spPr>
          <a:xfrm flipH="1">
            <a:off x="2185572" y="3852074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F061355-DED5-FCA7-7EF5-12DB557EFEDA}"/>
              </a:ext>
            </a:extLst>
          </p:cNvPr>
          <p:cNvCxnSpPr/>
          <p:nvPr/>
        </p:nvCxnSpPr>
        <p:spPr>
          <a:xfrm flipH="1">
            <a:off x="6085960" y="3887888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88FF6BC8-36A2-56F2-6A1F-7E82BD129DBA}"/>
              </a:ext>
            </a:extLst>
          </p:cNvPr>
          <p:cNvCxnSpPr/>
          <p:nvPr/>
        </p:nvCxnSpPr>
        <p:spPr>
          <a:xfrm flipH="1">
            <a:off x="10066053" y="3895452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3">
            <a:extLst>
              <a:ext uri="{FF2B5EF4-FFF2-40B4-BE49-F238E27FC236}">
                <a16:creationId xmlns:a16="http://schemas.microsoft.com/office/drawing/2014/main" id="{922EF80F-1134-A6B7-CDE0-1A03CF2B0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67" y="5861950"/>
            <a:ext cx="2270287" cy="565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Borrifação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Residual </a:t>
            </a:r>
            <a:r>
              <a:rPr kumimoji="0" lang="pt-BR" altLang="pt-B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Intradomiciliar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AD148076-18B7-0FA8-0CAF-47CC0B85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68" y="4337782"/>
            <a:ext cx="2270287" cy="1441915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500" dirty="0">
                <a:latin typeface="Montserrat"/>
                <a:cs typeface="Times New Roman" panose="02020603050405020304" pitchFamily="18" charset="0"/>
              </a:rPr>
              <a:t>Imóveis com alta circulação de pessoas que não são classificados como Pontos Estratégicos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49851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0DB5B-8D9D-90B0-0114-3AF6E2DF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0AA264-103F-E0FA-CA5C-EFF456C22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r="3" b="3"/>
          <a:stretch/>
        </p:blipFill>
        <p:spPr>
          <a:xfrm>
            <a:off x="629881" y="1615179"/>
            <a:ext cx="3535610" cy="4748042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D8F7AF3-4E32-ED5C-F579-E102C13A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D0A6B7-B2C7-4D01-BDED-D9DAD2C2A138}" type="slidenum">
              <a:rPr lang="pt-BR" smtClean="0"/>
              <a:pPr>
                <a:spcAft>
                  <a:spcPts val="600"/>
                </a:spcAft>
              </a:pPr>
              <a:t>29</a:t>
            </a:fld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7F17E6E-B8AA-5CE1-0929-4AEA530606C5}"/>
              </a:ext>
            </a:extLst>
          </p:cNvPr>
          <p:cNvSpPr txBox="1">
            <a:spLocks/>
          </p:cNvSpPr>
          <p:nvPr/>
        </p:nvSpPr>
        <p:spPr>
          <a:xfrm>
            <a:off x="1114969" y="572249"/>
            <a:ext cx="10515600" cy="1325563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Publicação de informe técnico – vacina de dengue</a:t>
            </a:r>
          </a:p>
        </p:txBody>
      </p:sp>
      <p:pic>
        <p:nvPicPr>
          <p:cNvPr id="16" name="Imagem 15" descr="Gráfico, Gráfico de barras&#10;&#10;Descrição gerada automaticamente">
            <a:extLst>
              <a:ext uri="{FF2B5EF4-FFF2-40B4-BE49-F238E27FC236}">
                <a16:creationId xmlns:a16="http://schemas.microsoft.com/office/drawing/2014/main" id="{678C4266-F05C-CBD0-91C0-615E8539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14" y="1971040"/>
            <a:ext cx="6872455" cy="35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B647C0-C0DE-D6F7-E004-3071EADB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8CE22B-B553-7851-1011-19D608A5EEEC}"/>
              </a:ext>
            </a:extLst>
          </p:cNvPr>
          <p:cNvSpPr txBox="1"/>
          <p:nvPr/>
        </p:nvSpPr>
        <p:spPr>
          <a:xfrm>
            <a:off x="237227" y="2040495"/>
            <a:ext cx="61678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segundo semestre de 2023 testemunhou um aumento alarmante de casos, com casos acumulados no ano superando todos os totais anuais anteriores e em alguns países estendendo-se além das áreas de transmissão historicamente afetadas. Os casos de dengue aumentaram nas Américas nas últimas quatro décadas, de 1,5 milhões de casos entre 1980 e 1989 para 17,5 milhões em 2010-2019. Antes de 2023, o maior número histórico de casos de dengue foi em 2019, com mais de 3,18 milhões de casos, 28.208 casos graves e 1.823 mortes (CFR 0,06).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B4D8B3-13F1-50D7-DD21-ACCAAB37B90B}"/>
              </a:ext>
            </a:extLst>
          </p:cNvPr>
          <p:cNvSpPr txBox="1"/>
          <p:nvPr/>
        </p:nvSpPr>
        <p:spPr>
          <a:xfrm>
            <a:off x="1820652" y="284087"/>
            <a:ext cx="7739812" cy="12557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 spc="0" baseline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OMS Dengue</a:t>
            </a:r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5E336AF8-1AE0-438B-E1CB-57E70DB81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4" b="2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aixaDeTexto 1">
            <a:extLst>
              <a:ext uri="{FF2B5EF4-FFF2-40B4-BE49-F238E27FC236}">
                <a16:creationId xmlns:a16="http://schemas.microsoft.com/office/drawing/2014/main" id="{C4F39143-C172-3E23-675C-1DB3E286878D}"/>
              </a:ext>
            </a:extLst>
          </p:cNvPr>
          <p:cNvSpPr txBox="1"/>
          <p:nvPr/>
        </p:nvSpPr>
        <p:spPr>
          <a:xfrm>
            <a:off x="5675466" y="7652802"/>
            <a:ext cx="577537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>
                <a:latin typeface="Montserrat"/>
                <a:ea typeface="+mn-lt"/>
                <a:cs typeface="+mn-lt"/>
              </a:rPr>
              <a:t>Figura 1. Diagrama de controle de dengue, Brasil, 2023</a:t>
            </a:r>
          </a:p>
        </p:txBody>
      </p:sp>
      <p:sp>
        <p:nvSpPr>
          <p:cNvPr id="26" name="Google Shape;178;p23">
            <a:extLst>
              <a:ext uri="{FF2B5EF4-FFF2-40B4-BE49-F238E27FC236}">
                <a16:creationId xmlns:a16="http://schemas.microsoft.com/office/drawing/2014/main" id="{8491C347-3B1C-9FFE-3DC0-DD3E6CEDC01C}"/>
              </a:ext>
            </a:extLst>
          </p:cNvPr>
          <p:cNvSpPr txBox="1"/>
          <p:nvPr/>
        </p:nvSpPr>
        <p:spPr>
          <a:xfrm>
            <a:off x="5027044" y="-23827"/>
            <a:ext cx="4020941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pt-BR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MINISTÉRIO DA SAÚDE 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/>
            <a:r>
              <a:rPr lang="pt-BR" sz="105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CME - SE 08</a:t>
            </a:r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Espaço Reservado para Texto 2"/>
          <p:cNvSpPr txBox="1">
            <a:spLocks/>
          </p:cNvSpPr>
          <p:nvPr/>
        </p:nvSpPr>
        <p:spPr>
          <a:xfrm>
            <a:off x="2431472" y="2869081"/>
            <a:ext cx="6845531" cy="57885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t-BR" sz="3200" dirty="0" smtClean="0"/>
              <a:t>Ações de enfrentamento</a:t>
            </a:r>
            <a:endParaRPr lang="pt-BR" sz="3200" i="1" dirty="0"/>
          </a:p>
        </p:txBody>
      </p:sp>
    </p:spTree>
    <p:extLst>
      <p:ext uri="{BB962C8B-B14F-4D97-AF65-F5344CB8AC3E}">
        <p14:creationId xmlns:p14="http://schemas.microsoft.com/office/powerpoint/2010/main" val="39816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00F5B0B-C013-6F0B-5958-595A5C4A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A66-CA9D-4A91-AFCE-CF9228B0044A}" type="slidenum">
              <a:rPr lang="pt-BR" smtClean="0"/>
              <a:t>31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D1F182-2A22-393E-074A-F7D324D9E082}"/>
              </a:ext>
            </a:extLst>
          </p:cNvPr>
          <p:cNvSpPr txBox="1"/>
          <p:nvPr/>
        </p:nvSpPr>
        <p:spPr>
          <a:xfrm>
            <a:off x="907269" y="169151"/>
            <a:ext cx="6900911" cy="507831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 smtClean="0"/>
              <a:t>Sala nacional de arboviroses</a:t>
            </a:r>
            <a:endParaRPr lang="pt-BR" dirty="0"/>
          </a:p>
        </p:txBody>
      </p:sp>
      <p:pic>
        <p:nvPicPr>
          <p:cNvPr id="9" name="Google Shape;275;p21">
            <a:extLst>
              <a:ext uri="{FF2B5EF4-FFF2-40B4-BE49-F238E27FC236}">
                <a16:creationId xmlns:a16="http://schemas.microsoft.com/office/drawing/2014/main" id="{AD3B67F5-61DA-D25C-73E9-4584CC6305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26" y="1941766"/>
            <a:ext cx="1411225" cy="8608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71;p21">
            <a:extLst>
              <a:ext uri="{FF2B5EF4-FFF2-40B4-BE49-F238E27FC236}">
                <a16:creationId xmlns:a16="http://schemas.microsoft.com/office/drawing/2014/main" id="{1DB533F2-C75E-D339-331A-5BD5A679076F}"/>
              </a:ext>
            </a:extLst>
          </p:cNvPr>
          <p:cNvSpPr txBox="1"/>
          <p:nvPr/>
        </p:nvSpPr>
        <p:spPr>
          <a:xfrm>
            <a:off x="1461101" y="1978749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49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" name="Google Shape;270;p21">
            <a:extLst>
              <a:ext uri="{FF2B5EF4-FFF2-40B4-BE49-F238E27FC236}">
                <a16:creationId xmlns:a16="http://schemas.microsoft.com/office/drawing/2014/main" id="{D5119166-E553-2D17-49C9-20210EF69D3F}"/>
              </a:ext>
            </a:extLst>
          </p:cNvPr>
          <p:cNvSpPr txBox="1"/>
          <p:nvPr/>
        </p:nvSpPr>
        <p:spPr>
          <a:xfrm>
            <a:off x="2397299" y="2055693"/>
            <a:ext cx="302986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Dias de ativação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Google Shape;274;p21">
            <a:extLst>
              <a:ext uri="{FF2B5EF4-FFF2-40B4-BE49-F238E27FC236}">
                <a16:creationId xmlns:a16="http://schemas.microsoft.com/office/drawing/2014/main" id="{2925C162-E87E-D9FF-069E-FC514B1494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888" y="3227335"/>
            <a:ext cx="1350857" cy="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2;p21">
            <a:extLst>
              <a:ext uri="{FF2B5EF4-FFF2-40B4-BE49-F238E27FC236}">
                <a16:creationId xmlns:a16="http://schemas.microsoft.com/office/drawing/2014/main" id="{F08371F2-3A6B-B42A-2A54-924D7A940B62}"/>
              </a:ext>
            </a:extLst>
          </p:cNvPr>
          <p:cNvSpPr txBox="1"/>
          <p:nvPr/>
        </p:nvSpPr>
        <p:spPr>
          <a:xfrm>
            <a:off x="2397299" y="3368492"/>
            <a:ext cx="274487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Informes semanais publicados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73;p21">
            <a:extLst>
              <a:ext uri="{FF2B5EF4-FFF2-40B4-BE49-F238E27FC236}">
                <a16:creationId xmlns:a16="http://schemas.microsoft.com/office/drawing/2014/main" id="{F634EA1C-44C3-C3A9-68BC-15F6F8822CE9}"/>
              </a:ext>
            </a:extLst>
          </p:cNvPr>
          <p:cNvSpPr txBox="1"/>
          <p:nvPr/>
        </p:nvSpPr>
        <p:spPr>
          <a:xfrm>
            <a:off x="1314501" y="3374808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07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07269" y="764558"/>
            <a:ext cx="577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Portaria GM/MS nº 2.242, de 08 de dezembro de 2023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029051" y="4414042"/>
            <a:ext cx="325535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Repasse financeiro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CB60ADA-3106-E09C-62E1-3A69894E0822}"/>
              </a:ext>
            </a:extLst>
          </p:cNvPr>
          <p:cNvGrpSpPr/>
          <p:nvPr/>
        </p:nvGrpSpPr>
        <p:grpSpPr>
          <a:xfrm>
            <a:off x="7587599" y="1536933"/>
            <a:ext cx="3642925" cy="3587289"/>
            <a:chOff x="840389" y="6358969"/>
            <a:chExt cx="2355950" cy="2355950"/>
          </a:xfrm>
        </p:grpSpPr>
        <p:pic>
          <p:nvPicPr>
            <p:cNvPr id="18" name="Google Shape;330;p22" descr="Mapa&#10;&#10;Descrição gerada automaticamente">
              <a:extLst>
                <a:ext uri="{FF2B5EF4-FFF2-40B4-BE49-F238E27FC236}">
                  <a16:creationId xmlns:a16="http://schemas.microsoft.com/office/drawing/2014/main" id="{285D18E3-7E62-FD26-7EE2-3AB7E2FA3E8A}"/>
                </a:ext>
              </a:extLst>
            </p:cNvPr>
            <p:cNvPicPr preferRelativeResize="0"/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40389" y="6358969"/>
              <a:ext cx="2355950" cy="23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pino de localização ">
              <a:extLst>
                <a:ext uri="{FF2B5EF4-FFF2-40B4-BE49-F238E27FC236}">
                  <a16:creationId xmlns:a16="http://schemas.microsoft.com/office/drawing/2014/main" id="{67C87BAD-8D37-7CF4-D42A-40D98271A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455" y="7532572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pino de localização ">
              <a:extLst>
                <a:ext uri="{FF2B5EF4-FFF2-40B4-BE49-F238E27FC236}">
                  <a16:creationId xmlns:a16="http://schemas.microsoft.com/office/drawing/2014/main" id="{801338F4-FC00-EAD4-C62C-582F78F0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63" y="7175987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pino de localização ">
              <a:extLst>
                <a:ext uri="{FF2B5EF4-FFF2-40B4-BE49-F238E27FC236}">
                  <a16:creationId xmlns:a16="http://schemas.microsoft.com/office/drawing/2014/main" id="{F5DF7398-9ED8-CA80-B70B-E7BE27B3E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763" y="7613420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oogle Shape;322;p22">
            <a:extLst>
              <a:ext uri="{FF2B5EF4-FFF2-40B4-BE49-F238E27FC236}">
                <a16:creationId xmlns:a16="http://schemas.microsoft.com/office/drawing/2014/main" id="{A3B395B2-F552-B185-2E83-86D8EEEE5D28}"/>
              </a:ext>
            </a:extLst>
          </p:cNvPr>
          <p:cNvGrpSpPr/>
          <p:nvPr/>
        </p:nvGrpSpPr>
        <p:grpSpPr>
          <a:xfrm>
            <a:off x="6212125" y="3979325"/>
            <a:ext cx="2923562" cy="800189"/>
            <a:chOff x="2927807" y="7683448"/>
            <a:chExt cx="2923562" cy="800189"/>
          </a:xfrm>
        </p:grpSpPr>
        <p:sp>
          <p:nvSpPr>
            <p:cNvPr id="25" name="Google Shape;323;p22">
              <a:extLst>
                <a:ext uri="{FF2B5EF4-FFF2-40B4-BE49-F238E27FC236}">
                  <a16:creationId xmlns:a16="http://schemas.microsoft.com/office/drawing/2014/main" id="{57066015-81C8-D7C0-53F8-CF53D5297651}"/>
                </a:ext>
              </a:extLst>
            </p:cNvPr>
            <p:cNvSpPr txBox="1"/>
            <p:nvPr/>
          </p:nvSpPr>
          <p:spPr>
            <a:xfrm>
              <a:off x="2927807" y="7745004"/>
              <a:ext cx="12951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SzPts val="3600"/>
              </a:pPr>
              <a:r>
                <a:rPr lang="pt-BR" sz="3600" dirty="0">
                  <a:solidFill>
                    <a:srgbClr val="DCBC23"/>
                  </a:solidFill>
                  <a:ea typeface="Montserrat Black"/>
                  <a:cs typeface="Montserrat Black"/>
                  <a:sym typeface="Montserrat Black"/>
                </a:rPr>
                <a:t>4</a:t>
              </a:r>
              <a:endParaRPr sz="36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26" name="Google Shape;324;p22">
              <a:extLst>
                <a:ext uri="{FF2B5EF4-FFF2-40B4-BE49-F238E27FC236}">
                  <a16:creationId xmlns:a16="http://schemas.microsoft.com/office/drawing/2014/main" id="{A0F1E1E6-C0F8-4025-B370-180D08B3534A}"/>
                </a:ext>
              </a:extLst>
            </p:cNvPr>
            <p:cNvSpPr txBox="1"/>
            <p:nvPr/>
          </p:nvSpPr>
          <p:spPr>
            <a:xfrm>
              <a:off x="3824186" y="7683448"/>
              <a:ext cx="2027183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SzPts val="1600"/>
              </a:pPr>
              <a:r>
                <a:rPr lang="pt-BR" sz="2000" b="1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Apoios locais </a:t>
              </a:r>
              <a:endParaRPr lang="pt-BR" sz="2000" b="1" dirty="0" smtClean="0">
                <a:solidFill>
                  <a:schemeClr val="dk1"/>
                </a:solidFill>
                <a:ea typeface="Montserrat"/>
                <a:cs typeface="Montserrat"/>
                <a:sym typeface="Montserrat"/>
              </a:endParaRPr>
            </a:p>
            <a:p>
              <a:pPr>
                <a:buSzPts val="1600"/>
              </a:pPr>
              <a:r>
                <a:rPr lang="pt-BR" sz="2000" b="1" dirty="0" smtClean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realizados</a:t>
              </a:r>
              <a:endParaRPr sz="2000" dirty="0"/>
            </a:p>
          </p:txBody>
        </p:sp>
      </p:grpSp>
      <p:pic>
        <p:nvPicPr>
          <p:cNvPr id="27" name="Picture 2" descr="pino de localização ">
            <a:extLst>
              <a:ext uri="{FF2B5EF4-FFF2-40B4-BE49-F238E27FC236}">
                <a16:creationId xmlns:a16="http://schemas.microsoft.com/office/drawing/2014/main" id="{F5DF7398-9ED8-CA80-B70B-E7BE27B3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055" y="2357844"/>
            <a:ext cx="193212" cy="1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1899195" y="5450216"/>
            <a:ext cx="325535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</a:rPr>
              <a:t>Publicação de novo painel de dados – CNIE/SVSA/MS</a:t>
            </a:r>
          </a:p>
        </p:txBody>
      </p:sp>
      <p:sp>
        <p:nvSpPr>
          <p:cNvPr id="29" name="Google Shape;273;p21">
            <a:extLst>
              <a:ext uri="{FF2B5EF4-FFF2-40B4-BE49-F238E27FC236}">
                <a16:creationId xmlns:a16="http://schemas.microsoft.com/office/drawing/2014/main" id="{F634EA1C-44C3-C3A9-68BC-15F6F8822CE9}"/>
              </a:ext>
            </a:extLst>
          </p:cNvPr>
          <p:cNvSpPr txBox="1"/>
          <p:nvPr/>
        </p:nvSpPr>
        <p:spPr>
          <a:xfrm>
            <a:off x="1416996" y="4132363"/>
            <a:ext cx="1594954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256 milhões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94" y="5589765"/>
            <a:ext cx="1039243" cy="952199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70" y="4277781"/>
            <a:ext cx="1031356" cy="8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2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F161-88FF-F41B-65F0-49E2A755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D1F182-2A22-393E-074A-F7D324D9E082}"/>
              </a:ext>
            </a:extLst>
          </p:cNvPr>
          <p:cNvSpPr txBox="1"/>
          <p:nvPr/>
        </p:nvSpPr>
        <p:spPr>
          <a:xfrm>
            <a:off x="907269" y="169151"/>
            <a:ext cx="6900911" cy="507831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COE- Dengue e outras arboviroses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CB60ADA-3106-E09C-62E1-3A69894E0822}"/>
              </a:ext>
            </a:extLst>
          </p:cNvPr>
          <p:cNvGrpSpPr/>
          <p:nvPr/>
        </p:nvGrpSpPr>
        <p:grpSpPr>
          <a:xfrm>
            <a:off x="7587599" y="1536933"/>
            <a:ext cx="3642925" cy="3587289"/>
            <a:chOff x="840389" y="6358969"/>
            <a:chExt cx="2355950" cy="2355950"/>
          </a:xfrm>
        </p:grpSpPr>
        <p:pic>
          <p:nvPicPr>
            <p:cNvPr id="47" name="Google Shape;330;p22" descr="Mapa&#10;&#10;Descrição gerada automaticamente">
              <a:extLst>
                <a:ext uri="{FF2B5EF4-FFF2-40B4-BE49-F238E27FC236}">
                  <a16:creationId xmlns:a16="http://schemas.microsoft.com/office/drawing/2014/main" id="{285D18E3-7E62-FD26-7EE2-3AB7E2FA3E8A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40389" y="6358969"/>
              <a:ext cx="2355950" cy="23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2" descr="pino de localização ">
              <a:extLst>
                <a:ext uri="{FF2B5EF4-FFF2-40B4-BE49-F238E27FC236}">
                  <a16:creationId xmlns:a16="http://schemas.microsoft.com/office/drawing/2014/main" id="{67C87BAD-8D37-7CF4-D42A-40D98271A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455" y="7532572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pino de localização ">
              <a:extLst>
                <a:ext uri="{FF2B5EF4-FFF2-40B4-BE49-F238E27FC236}">
                  <a16:creationId xmlns:a16="http://schemas.microsoft.com/office/drawing/2014/main" id="{1B80828C-6D3C-B8D2-79A9-3E6B4EC4D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18" y="7760464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pino de localização ">
              <a:extLst>
                <a:ext uri="{FF2B5EF4-FFF2-40B4-BE49-F238E27FC236}">
                  <a16:creationId xmlns:a16="http://schemas.microsoft.com/office/drawing/2014/main" id="{E411E18A-2A9F-1775-C019-CBBBE9199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105" y="8112121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pino de localização ">
              <a:extLst>
                <a:ext uri="{FF2B5EF4-FFF2-40B4-BE49-F238E27FC236}">
                  <a16:creationId xmlns:a16="http://schemas.microsoft.com/office/drawing/2014/main" id="{F5DF7398-9ED8-CA80-B70B-E7BE27B3E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763" y="7613420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oogle Shape;322;p22">
            <a:extLst>
              <a:ext uri="{FF2B5EF4-FFF2-40B4-BE49-F238E27FC236}">
                <a16:creationId xmlns:a16="http://schemas.microsoft.com/office/drawing/2014/main" id="{A3B395B2-F552-B185-2E83-86D8EEEE5D28}"/>
              </a:ext>
            </a:extLst>
          </p:cNvPr>
          <p:cNvGrpSpPr/>
          <p:nvPr/>
        </p:nvGrpSpPr>
        <p:grpSpPr>
          <a:xfrm>
            <a:off x="6206233" y="3845937"/>
            <a:ext cx="3877071" cy="933577"/>
            <a:chOff x="2921915" y="7550060"/>
            <a:chExt cx="3877071" cy="933577"/>
          </a:xfrm>
        </p:grpSpPr>
        <p:sp>
          <p:nvSpPr>
            <p:cNvPr id="57" name="Google Shape;323;p22">
              <a:extLst>
                <a:ext uri="{FF2B5EF4-FFF2-40B4-BE49-F238E27FC236}">
                  <a16:creationId xmlns:a16="http://schemas.microsoft.com/office/drawing/2014/main" id="{57066015-81C8-D7C0-53F8-CF53D5297651}"/>
                </a:ext>
              </a:extLst>
            </p:cNvPr>
            <p:cNvSpPr txBox="1"/>
            <p:nvPr/>
          </p:nvSpPr>
          <p:spPr>
            <a:xfrm>
              <a:off x="2921915" y="7550060"/>
              <a:ext cx="12951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SzPts val="3600"/>
              </a:pPr>
              <a:r>
                <a:rPr lang="pt-BR" sz="3600" dirty="0" smtClean="0">
                  <a:solidFill>
                    <a:srgbClr val="DCBC23"/>
                  </a:solidFill>
                  <a:ea typeface="Montserrat Black"/>
                  <a:cs typeface="Montserrat Black"/>
                  <a:sym typeface="Montserrat Black"/>
                </a:rPr>
                <a:t>04</a:t>
              </a:r>
              <a:endParaRPr sz="36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58" name="Google Shape;324;p22">
              <a:extLst>
                <a:ext uri="{FF2B5EF4-FFF2-40B4-BE49-F238E27FC236}">
                  <a16:creationId xmlns:a16="http://schemas.microsoft.com/office/drawing/2014/main" id="{A0F1E1E6-C0F8-4025-B370-180D08B3534A}"/>
                </a:ext>
              </a:extLst>
            </p:cNvPr>
            <p:cNvSpPr txBox="1"/>
            <p:nvPr/>
          </p:nvSpPr>
          <p:spPr>
            <a:xfrm>
              <a:off x="3824186" y="7683448"/>
              <a:ext cx="29748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SzPts val="1600"/>
              </a:pPr>
              <a:r>
                <a:rPr lang="pt-BR" sz="2000" b="1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Apoios locais </a:t>
              </a:r>
              <a:endParaRPr lang="pt-BR" sz="2000" b="1" dirty="0" smtClean="0">
                <a:solidFill>
                  <a:schemeClr val="dk1"/>
                </a:solidFill>
                <a:ea typeface="Montserrat"/>
                <a:cs typeface="Montserrat"/>
                <a:sym typeface="Montserrat"/>
              </a:endParaRPr>
            </a:p>
            <a:p>
              <a:pPr>
                <a:buSzPts val="1600"/>
              </a:pPr>
              <a:r>
                <a:rPr lang="pt-BR" sz="2000" b="1" dirty="0" smtClean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realizados</a:t>
              </a:r>
              <a:endParaRPr sz="2000" dirty="0"/>
            </a:p>
          </p:txBody>
        </p:sp>
      </p:grpSp>
      <p:pic>
        <p:nvPicPr>
          <p:cNvPr id="60" name="Google Shape;275;p21">
            <a:extLst>
              <a:ext uri="{FF2B5EF4-FFF2-40B4-BE49-F238E27FC236}">
                <a16:creationId xmlns:a16="http://schemas.microsoft.com/office/drawing/2014/main" id="{AD3B67F5-61DA-D25C-73E9-4584CC6305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094" y="761533"/>
            <a:ext cx="1411225" cy="86085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71;p21">
            <a:extLst>
              <a:ext uri="{FF2B5EF4-FFF2-40B4-BE49-F238E27FC236}">
                <a16:creationId xmlns:a16="http://schemas.microsoft.com/office/drawing/2014/main" id="{1DB533F2-C75E-D339-331A-5BD5A679076F}"/>
              </a:ext>
            </a:extLst>
          </p:cNvPr>
          <p:cNvSpPr txBox="1"/>
          <p:nvPr/>
        </p:nvSpPr>
        <p:spPr>
          <a:xfrm>
            <a:off x="1353035" y="839905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32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2" name="Google Shape;270;p21">
            <a:extLst>
              <a:ext uri="{FF2B5EF4-FFF2-40B4-BE49-F238E27FC236}">
                <a16:creationId xmlns:a16="http://schemas.microsoft.com/office/drawing/2014/main" id="{D5119166-E553-2D17-49C9-20210EF69D3F}"/>
              </a:ext>
            </a:extLst>
          </p:cNvPr>
          <p:cNvSpPr txBox="1"/>
          <p:nvPr/>
        </p:nvSpPr>
        <p:spPr>
          <a:xfrm>
            <a:off x="2289233" y="916849"/>
            <a:ext cx="302986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Dias de ativação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63" name="Google Shape;274;p21">
            <a:extLst>
              <a:ext uri="{FF2B5EF4-FFF2-40B4-BE49-F238E27FC236}">
                <a16:creationId xmlns:a16="http://schemas.microsoft.com/office/drawing/2014/main" id="{2925C162-E87E-D9FF-069E-FC514B149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074" y="1606699"/>
            <a:ext cx="1350857" cy="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272;p21">
            <a:extLst>
              <a:ext uri="{FF2B5EF4-FFF2-40B4-BE49-F238E27FC236}">
                <a16:creationId xmlns:a16="http://schemas.microsoft.com/office/drawing/2014/main" id="{F08371F2-3A6B-B42A-2A54-924D7A940B62}"/>
              </a:ext>
            </a:extLst>
          </p:cNvPr>
          <p:cNvSpPr txBox="1"/>
          <p:nvPr/>
        </p:nvSpPr>
        <p:spPr>
          <a:xfrm>
            <a:off x="2360432" y="1657365"/>
            <a:ext cx="274487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Informes semanais publicados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273;p21">
            <a:extLst>
              <a:ext uri="{FF2B5EF4-FFF2-40B4-BE49-F238E27FC236}">
                <a16:creationId xmlns:a16="http://schemas.microsoft.com/office/drawing/2014/main" id="{F634EA1C-44C3-C3A9-68BC-15F6F8822CE9}"/>
              </a:ext>
            </a:extLst>
          </p:cNvPr>
          <p:cNvSpPr txBox="1"/>
          <p:nvPr/>
        </p:nvSpPr>
        <p:spPr>
          <a:xfrm>
            <a:off x="1353035" y="1670198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04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80A7D22-93B2-8446-A417-B68F3FD2043A}"/>
              </a:ext>
            </a:extLst>
          </p:cNvPr>
          <p:cNvSpPr/>
          <p:nvPr/>
        </p:nvSpPr>
        <p:spPr>
          <a:xfrm>
            <a:off x="2332022" y="2628714"/>
            <a:ext cx="386206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500"/>
              <a:buFont typeface="Arial"/>
              <a:buNone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</a:rPr>
              <a:t>Decretos Estaduais: AC, MG, DF, GO, ES, </a:t>
            </a: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RJ, SC e AP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sp>
        <p:nvSpPr>
          <p:cNvPr id="37" name="Google Shape;273;p21">
            <a:extLst>
              <a:ext uri="{FF2B5EF4-FFF2-40B4-BE49-F238E27FC236}">
                <a16:creationId xmlns:a16="http://schemas.microsoft.com/office/drawing/2014/main" id="{BC82A47D-789C-A045-986B-A54EBFC6EEA8}"/>
              </a:ext>
            </a:extLst>
          </p:cNvPr>
          <p:cNvSpPr txBox="1"/>
          <p:nvPr/>
        </p:nvSpPr>
        <p:spPr>
          <a:xfrm>
            <a:off x="1401936" y="2657016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08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453728" y="3726761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201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2409838" y="3849856"/>
            <a:ext cx="2542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</a:rPr>
              <a:t>Decretos Municipais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1481C5-C254-FF95-AD82-9147C21C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42" y="2629706"/>
            <a:ext cx="688249" cy="7352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1E39C7-F2AC-72B0-85CE-199EEA2CF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20" y="3568743"/>
            <a:ext cx="941363" cy="7091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76" y="4373061"/>
            <a:ext cx="1005008" cy="947249"/>
          </a:xfrm>
          <a:prstGeom prst="rect">
            <a:avLst/>
          </a:prstGeom>
        </p:spPr>
      </p:pic>
      <p:sp>
        <p:nvSpPr>
          <p:cNvPr id="27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582481" y="4394979"/>
            <a:ext cx="1572534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26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348.576</a:t>
            </a:r>
            <a:endParaRPr sz="26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3096610" y="4506096"/>
            <a:ext cx="2154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Testes de sorologia  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94" y="5475274"/>
            <a:ext cx="1163285" cy="840150"/>
          </a:xfrm>
          <a:prstGeom prst="rect">
            <a:avLst/>
          </a:prstGeom>
        </p:spPr>
      </p:pic>
      <p:sp>
        <p:nvSpPr>
          <p:cNvPr id="30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579800" y="5363623"/>
            <a:ext cx="1853355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26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37.152 Kg</a:t>
            </a:r>
            <a:endParaRPr sz="26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580092" y="4779514"/>
            <a:ext cx="1572534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26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177.146</a:t>
            </a:r>
            <a:endParaRPr sz="26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3100352" y="4906206"/>
            <a:ext cx="2998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Testes de Biologia molecular 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3583305" y="5415305"/>
            <a:ext cx="139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 err="1" smtClean="0">
                <a:solidFill>
                  <a:schemeClr val="dk1"/>
                </a:solidFill>
                <a:ea typeface="Montserrat"/>
                <a:cs typeface="Montserrat"/>
              </a:rPr>
              <a:t>Larvicida</a:t>
            </a: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 </a:t>
            </a:r>
            <a:r>
              <a:rPr lang="pt-BR" sz="2000" b="1" dirty="0" err="1" smtClean="0">
                <a:solidFill>
                  <a:schemeClr val="dk1"/>
                </a:solidFill>
                <a:ea typeface="Montserrat"/>
                <a:cs typeface="Montserrat"/>
              </a:rPr>
              <a:t>Bti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sp>
        <p:nvSpPr>
          <p:cNvPr id="34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622828" y="5763146"/>
            <a:ext cx="157402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26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4.083 Kg</a:t>
            </a:r>
            <a:endParaRPr sz="26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3571518" y="5796893"/>
            <a:ext cx="1976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 err="1" smtClean="0">
                <a:solidFill>
                  <a:schemeClr val="dk1"/>
                </a:solidFill>
                <a:ea typeface="Montserrat"/>
                <a:cs typeface="Montserrat"/>
              </a:rPr>
              <a:t>Adulticida</a:t>
            </a: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 para PE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sp>
        <p:nvSpPr>
          <p:cNvPr id="39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579800" y="6158682"/>
            <a:ext cx="1778541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2600" dirty="0" smtClean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138.910 L</a:t>
            </a:r>
            <a:endParaRPr sz="26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3583305" y="6210364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 err="1" smtClean="0">
                <a:solidFill>
                  <a:schemeClr val="dk1"/>
                </a:solidFill>
                <a:ea typeface="Montserrat"/>
                <a:cs typeface="Montserrat"/>
              </a:rPr>
              <a:t>Adulticida</a:t>
            </a:r>
            <a:r>
              <a:rPr lang="pt-BR" sz="2000" b="1" dirty="0" smtClean="0">
                <a:solidFill>
                  <a:schemeClr val="dk1"/>
                </a:solidFill>
                <a:ea typeface="Montserrat"/>
                <a:cs typeface="Montserrat"/>
              </a:rPr>
              <a:t> UBV</a:t>
            </a:r>
            <a:endParaRPr lang="pt-BR" sz="2000" b="1" dirty="0">
              <a:solidFill>
                <a:schemeClr val="dk1"/>
              </a:solidFill>
              <a:ea typeface="Montserrat"/>
              <a:cs typeface="Montserrat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956305" y="526249"/>
            <a:ext cx="5553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Portaria GM/MS Nº 3.140, de 2 de fevereiro de 2024</a:t>
            </a:r>
          </a:p>
        </p:txBody>
      </p:sp>
    </p:spTree>
    <p:extLst>
      <p:ext uri="{BB962C8B-B14F-4D97-AF65-F5344CB8AC3E}">
        <p14:creationId xmlns:p14="http://schemas.microsoft.com/office/powerpoint/2010/main" val="1071116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A4A0-2930-4265-A935-9B8CEA3EDF3A}" type="slidenum">
              <a:rPr lang="pt-BR" smtClean="0"/>
              <a:t>33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3" y="176452"/>
            <a:ext cx="5360232" cy="64140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806" y="176452"/>
            <a:ext cx="5112326" cy="643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1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2DB1-1983-D963-5605-4AA93A5B5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6DD16-E259-399C-744A-F1C2C42F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34</a:t>
            </a:fld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2BCA89B-8E8A-1F9B-57BC-975C76693BD8}"/>
              </a:ext>
            </a:extLst>
          </p:cNvPr>
          <p:cNvSpPr txBox="1">
            <a:spLocks/>
          </p:cNvSpPr>
          <p:nvPr/>
        </p:nvSpPr>
        <p:spPr>
          <a:xfrm>
            <a:off x="674298" y="271679"/>
            <a:ext cx="10515600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Fluxograma de chikungunya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F44B68-8195-DF9F-8A08-5281667EF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4CFBD56-EEFE-E88D-3FEF-FA5E620B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64FDE0-E05D-7A68-ACE0-41FFE1D0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95" y="1917291"/>
            <a:ext cx="2958861" cy="30234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F8C181-9885-1F30-BFAD-8FCE6786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25" y="751810"/>
            <a:ext cx="6388428" cy="57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0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DDBA4-01B1-5642-289F-01D95C71F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A22BDB-C115-78B1-1EB8-C6309929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13" y="1454346"/>
            <a:ext cx="3483519" cy="48214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37E6B0-384E-C56F-288F-F5E02480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5" b="3933"/>
          <a:stretch/>
        </p:blipFill>
        <p:spPr>
          <a:xfrm>
            <a:off x="4803309" y="1420710"/>
            <a:ext cx="6731338" cy="281432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B15866C-B8AC-A4BD-31EA-6E26E5F2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D0A6B7-B2C7-4D01-BDED-D9DAD2C2A138}" type="slidenum">
              <a:rPr lang="pt-BR" smtClean="0"/>
              <a:pPr>
                <a:spcAft>
                  <a:spcPts val="600"/>
                </a:spcAft>
              </a:pPr>
              <a:t>35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FF4F8CA-E908-4EA5-29DD-D4A949A8C444}"/>
              </a:ext>
            </a:extLst>
          </p:cNvPr>
          <p:cNvSpPr txBox="1">
            <a:spLocks/>
          </p:cNvSpPr>
          <p:nvPr/>
        </p:nvSpPr>
        <p:spPr>
          <a:xfrm>
            <a:off x="806570" y="405811"/>
            <a:ext cx="9182819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Publicação de versão atualizada do guia de manejo de dengue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E9BC87-FDFE-BDB9-5DE0-D0C2AC9E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79" y="4304362"/>
            <a:ext cx="2192743" cy="21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7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tângulo 66"/>
          <p:cNvSpPr/>
          <p:nvPr/>
        </p:nvSpPr>
        <p:spPr>
          <a:xfrm>
            <a:off x="790160" y="481218"/>
            <a:ext cx="5593387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SzPts val="2800"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Fluxograma de manejo clínico de dengue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710C93-7F88-C46F-F176-EDB1774A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35" y="306708"/>
            <a:ext cx="4527517" cy="63998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299AB6-2D8D-A7F1-04C6-3621D47C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453" y="3079631"/>
            <a:ext cx="4918650" cy="3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8AFD-A29E-A938-B819-6B45E6F3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281A201-A361-92FF-E1F1-54AA56BC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37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882B5C-2857-FF5D-A67F-73C9562A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74" y="1515261"/>
            <a:ext cx="4059730" cy="407465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4CD375C-4536-D4FF-CF95-A299623CC001}"/>
              </a:ext>
            </a:extLst>
          </p:cNvPr>
          <p:cNvSpPr txBox="1">
            <a:spLocks/>
          </p:cNvSpPr>
          <p:nvPr/>
        </p:nvSpPr>
        <p:spPr>
          <a:xfrm>
            <a:off x="674298" y="271679"/>
            <a:ext cx="10515600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Publicação de vídeos – </a:t>
            </a:r>
            <a:r>
              <a:rPr lang="pt-BR" dirty="0" err="1"/>
              <a:t>Conasems</a:t>
            </a:r>
            <a:r>
              <a:rPr lang="pt-BR" dirty="0"/>
              <a:t> e Ministério</a:t>
            </a:r>
          </a:p>
          <a:p>
            <a:r>
              <a:rPr lang="pt-BR" dirty="0"/>
              <a:t> da Saúde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F8CC057-0240-862B-A5B0-11E0F2D1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BB3EE9-3872-86D3-546E-EB7294D66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3861365-DDF7-8C44-C4FC-ECB2EA2F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826" y="2024145"/>
            <a:ext cx="2596038" cy="26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9B60-E993-028F-633F-D0BAC561E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B4AEAEE-C6E3-683F-E060-A73AEEF6E064}"/>
              </a:ext>
            </a:extLst>
          </p:cNvPr>
          <p:cNvSpPr txBox="1">
            <a:spLocks/>
          </p:cNvSpPr>
          <p:nvPr/>
        </p:nvSpPr>
        <p:spPr>
          <a:xfrm>
            <a:off x="902493" y="727088"/>
            <a:ext cx="245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000" dirty="0"/>
              <a:t>WEBINÁRIO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0BC1F3-4164-16EA-DB42-740D6AEC9BED}"/>
              </a:ext>
            </a:extLst>
          </p:cNvPr>
          <p:cNvSpPr txBox="1"/>
          <p:nvPr/>
        </p:nvSpPr>
        <p:spPr>
          <a:xfrm>
            <a:off x="511376" y="1604772"/>
            <a:ext cx="5242361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pt-BR"/>
            </a:defPPr>
            <a:lvl1pPr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u="none" strike="noStrike" cap="none"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400" dirty="0"/>
              <a:t>Tema: </a:t>
            </a:r>
            <a:r>
              <a:rPr lang="pt-BR" sz="1400" b="0" dirty="0"/>
              <a:t>Vigilância de Arboviroses e organização </a:t>
            </a:r>
          </a:p>
          <a:p>
            <a:pPr>
              <a:lnSpc>
                <a:spcPct val="100000"/>
              </a:lnSpc>
            </a:pPr>
            <a:r>
              <a:rPr lang="pt-BR" sz="1400" b="0" dirty="0"/>
              <a:t>dos serviços de saúde em período de aumento do número de casos 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Mês: </a:t>
            </a:r>
            <a:r>
              <a:rPr lang="pt-BR" sz="1400" b="0" dirty="0"/>
              <a:t>Fevereiro de 2024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Equipe: </a:t>
            </a:r>
            <a:r>
              <a:rPr lang="pt-BR" sz="1400" b="0" dirty="0"/>
              <a:t>CGARB, SAES, SAPS, IEC e Fiocruz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Visualizações: </a:t>
            </a:r>
            <a:r>
              <a:rPr lang="pt-BR" sz="1400" b="0" dirty="0"/>
              <a:t>8.217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Certificados emitidos: </a:t>
            </a:r>
            <a:r>
              <a:rPr lang="pt-BR" sz="1400" b="0" dirty="0"/>
              <a:t>1.370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4E0C90-22BA-73BE-8877-6AFA6032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66" y="216132"/>
            <a:ext cx="5114393" cy="5214349"/>
          </a:xfrm>
          <a:prstGeom prst="rect">
            <a:avLst/>
          </a:prstGeom>
          <a:effectLst/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989E9FF-BE6B-EB2E-1118-183992EBC4B9}"/>
              </a:ext>
            </a:extLst>
          </p:cNvPr>
          <p:cNvSpPr/>
          <p:nvPr/>
        </p:nvSpPr>
        <p:spPr>
          <a:xfrm>
            <a:off x="6772531" y="5514501"/>
            <a:ext cx="517882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hlinkClick r:id="rId3"/>
              </a:rPr>
              <a:t>https://www.youtube.com/watch?v=ty0ivigkM1M&amp;t=9s</a:t>
            </a:r>
            <a:endParaRPr lang="pt-BR" sz="16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9525662-C2C7-3B98-E7BC-9B92DDC6A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16" y="3775087"/>
            <a:ext cx="2583740" cy="26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0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05830-CDD7-4EE0-3082-5309B0179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59CF452-E83A-5534-2825-33A3C869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D0A6B7-B2C7-4D01-BDED-D9DAD2C2A138}" type="slidenum">
              <a:rPr lang="pt-BR" smtClean="0"/>
              <a:pPr>
                <a:spcAft>
                  <a:spcPts val="600"/>
                </a:spcAft>
              </a:pPr>
              <a:t>39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0F4B4AA-A87C-2D8E-1FE1-D7BAC8711B9F}"/>
              </a:ext>
            </a:extLst>
          </p:cNvPr>
          <p:cNvSpPr txBox="1">
            <a:spLocks/>
          </p:cNvSpPr>
          <p:nvPr/>
        </p:nvSpPr>
        <p:spPr>
          <a:xfrm>
            <a:off x="4988560" y="405811"/>
            <a:ext cx="500082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Manual de prevenção, diagnóstico e tratamento da dengue na gestação e no puerpério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2BAF72-3FF5-04A8-2BD4-721E61A2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157" y="2898006"/>
            <a:ext cx="2825843" cy="26919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29E352-909E-DF95-98FA-1112E446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90" y="216553"/>
            <a:ext cx="4141350" cy="62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4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26" y="1258330"/>
            <a:ext cx="8473053" cy="5038032"/>
          </a:xfrm>
          <a:prstGeom prst="rect">
            <a:avLst/>
          </a:prstGeom>
        </p:spPr>
      </p:pic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880B67F0-B894-2751-F70E-6D22F7A45240}"/>
              </a:ext>
            </a:extLst>
          </p:cNvPr>
          <p:cNvSpPr txBox="1">
            <a:spLocks/>
          </p:cNvSpPr>
          <p:nvPr/>
        </p:nvSpPr>
        <p:spPr>
          <a:xfrm>
            <a:off x="2001560" y="93274"/>
            <a:ext cx="7574701" cy="1369346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</a:lstStyle>
          <a:p>
            <a:r>
              <a:rPr lang="pt-BR" dirty="0" smtClean="0"/>
              <a:t>Dengue, chikungunya e </a:t>
            </a:r>
            <a:r>
              <a:rPr lang="pt-BR" dirty="0" err="1" smtClean="0"/>
              <a:t>Zika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56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2"/>
          <p:cNvSpPr txBox="1">
            <a:spLocks/>
          </p:cNvSpPr>
          <p:nvPr/>
        </p:nvSpPr>
        <p:spPr>
          <a:xfrm>
            <a:off x="4918532" y="2669210"/>
            <a:ext cx="3274973" cy="57885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mtClean="0"/>
              <a:t>Obrigada!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834F-A447-4F3D-535A-56769906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9">
            <a:extLst>
              <a:ext uri="{FF2B5EF4-FFF2-40B4-BE49-F238E27FC236}">
                <a16:creationId xmlns:a16="http://schemas.microsoft.com/office/drawing/2014/main" id="{F1711AE5-5396-4835-B872-6F11F4D80F68}"/>
              </a:ext>
            </a:extLst>
          </p:cNvPr>
          <p:cNvSpPr>
            <a:spLocks/>
          </p:cNvSpPr>
          <p:nvPr/>
        </p:nvSpPr>
        <p:spPr bwMode="auto">
          <a:xfrm>
            <a:off x="2487489" y="3884521"/>
            <a:ext cx="3455996" cy="720000"/>
          </a:xfrm>
          <a:prstGeom prst="roundRect">
            <a:avLst>
              <a:gd name="adj" fmla="val 48856"/>
            </a:avLst>
          </a:prstGeom>
          <a:solidFill>
            <a:srgbClr val="FF5500">
              <a:alpha val="69804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4AD393-5200-B41D-0410-73FFCE160127}"/>
              </a:ext>
            </a:extLst>
          </p:cNvPr>
          <p:cNvSpPr txBox="1">
            <a:spLocks/>
          </p:cNvSpPr>
          <p:nvPr/>
        </p:nvSpPr>
        <p:spPr>
          <a:xfrm>
            <a:off x="1328817" y="1245771"/>
            <a:ext cx="9776540" cy="692340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292FBE"/>
                </a:solidFill>
                <a:cs typeface="Calibri"/>
              </a:rPr>
              <a:t>Nº de casos prováveis de dengue notificados no período de 2013 a 2022</a:t>
            </a:r>
            <a:endParaRPr lang="pt-BR" sz="900" b="1" dirty="0">
              <a:solidFill>
                <a:srgbClr val="292FBE"/>
              </a:solidFill>
              <a:ea typeface="Calibri"/>
              <a:cs typeface="Calibri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CEC55156-D4A4-BBF3-1A1D-5F7B32EE8591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2487488" y="3447162"/>
            <a:ext cx="3455996" cy="272200"/>
          </a:xfrm>
          <a:custGeom>
            <a:avLst/>
            <a:gdLst>
              <a:gd name="T0" fmla="*/ 1137444 w 21600"/>
              <a:gd name="T1" fmla="*/ 310356 h 21600"/>
              <a:gd name="T2" fmla="*/ 1137444 w 21600"/>
              <a:gd name="T3" fmla="*/ 310356 h 21600"/>
              <a:gd name="T4" fmla="*/ 1137444 w 21600"/>
              <a:gd name="T5" fmla="*/ 310356 h 21600"/>
              <a:gd name="T6" fmla="*/ 1137444 w 21600"/>
              <a:gd name="T7" fmla="*/ 31035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052A6A0C-7F13-52DB-5A94-EEBF828BD957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2487488" y="2481894"/>
            <a:ext cx="7200000" cy="216160"/>
          </a:xfrm>
          <a:custGeom>
            <a:avLst/>
            <a:gdLst>
              <a:gd name="T0" fmla="*/ 2057400 w 21600"/>
              <a:gd name="T1" fmla="*/ 329407 h 21600"/>
              <a:gd name="T2" fmla="*/ 2057400 w 21600"/>
              <a:gd name="T3" fmla="*/ 329407 h 21600"/>
              <a:gd name="T4" fmla="*/ 2057400 w 21600"/>
              <a:gd name="T5" fmla="*/ 329407 h 21600"/>
              <a:gd name="T6" fmla="*/ 2057400 w 21600"/>
              <a:gd name="T7" fmla="*/ 3294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8120"/>
                </a:lnTo>
                <a:lnTo>
                  <a:pt x="21577" y="18085"/>
                </a:lnTo>
                <a:lnTo>
                  <a:pt x="21600" y="21283"/>
                </a:lnTo>
                <a:lnTo>
                  <a:pt x="21577" y="18085"/>
                </a:lnTo>
                <a:lnTo>
                  <a:pt x="10852" y="18068"/>
                </a:lnTo>
                <a:lnTo>
                  <a:pt x="10826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24" name="AutoShape 15">
            <a:extLst>
              <a:ext uri="{FF2B5EF4-FFF2-40B4-BE49-F238E27FC236}">
                <a16:creationId xmlns:a16="http://schemas.microsoft.com/office/drawing/2014/main" id="{5FDA0C9F-9CFA-B44C-40BF-9ADF4C1F2202}"/>
              </a:ext>
            </a:extLst>
          </p:cNvPr>
          <p:cNvSpPr>
            <a:spLocks/>
          </p:cNvSpPr>
          <p:nvPr/>
        </p:nvSpPr>
        <p:spPr bwMode="auto">
          <a:xfrm>
            <a:off x="3852828" y="4108238"/>
            <a:ext cx="715332" cy="32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8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48,2%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1E774ECD-695F-9274-BEB0-ADE57810DA0E}"/>
              </a:ext>
            </a:extLst>
          </p:cNvPr>
          <p:cNvSpPr>
            <a:spLocks/>
          </p:cNvSpPr>
          <p:nvPr/>
        </p:nvSpPr>
        <p:spPr bwMode="auto">
          <a:xfrm>
            <a:off x="6335188" y="3822732"/>
            <a:ext cx="2977619" cy="724832"/>
          </a:xfrm>
          <a:prstGeom prst="roundRect">
            <a:avLst>
              <a:gd name="adj" fmla="val 48856"/>
            </a:avLst>
          </a:prstGeom>
          <a:solidFill>
            <a:srgbClr val="183EFF">
              <a:alpha val="69804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4" name="AutoShape 19">
            <a:extLst>
              <a:ext uri="{FF2B5EF4-FFF2-40B4-BE49-F238E27FC236}">
                <a16:creationId xmlns:a16="http://schemas.microsoft.com/office/drawing/2014/main" id="{8F40D5A5-14D7-5E40-87BD-E8AD0478826D}"/>
              </a:ext>
            </a:extLst>
          </p:cNvPr>
          <p:cNvSpPr>
            <a:spLocks/>
          </p:cNvSpPr>
          <p:nvPr/>
        </p:nvSpPr>
        <p:spPr bwMode="auto">
          <a:xfrm>
            <a:off x="6496333" y="2874374"/>
            <a:ext cx="2621835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76FD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 ≥ 100 mil hab. (n = 326)</a:t>
            </a:r>
          </a:p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5.254.180 casos</a:t>
            </a:r>
            <a:endParaRPr lang="en-US" sz="1050" b="1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3" name="AutoShape 18">
            <a:extLst>
              <a:ext uri="{FF2B5EF4-FFF2-40B4-BE49-F238E27FC236}">
                <a16:creationId xmlns:a16="http://schemas.microsoft.com/office/drawing/2014/main" id="{8A9D53A2-34D6-1E9A-753C-F15B4DB862B7}"/>
              </a:ext>
            </a:extLst>
          </p:cNvPr>
          <p:cNvSpPr>
            <a:spLocks/>
          </p:cNvSpPr>
          <p:nvPr/>
        </p:nvSpPr>
        <p:spPr bwMode="auto">
          <a:xfrm>
            <a:off x="2829659" y="2871802"/>
            <a:ext cx="2751223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D864B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/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 &lt; 100 mil hab. (n = 5.244)</a:t>
            </a:r>
          </a:p>
          <a:p>
            <a:pPr algn="ctr" hangingPunct="0"/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4.895.897 casos</a:t>
            </a:r>
            <a:endParaRPr lang="en-US" sz="1200" b="1" dirty="0">
              <a:solidFill>
                <a:schemeClr val="bg1"/>
              </a:solidFill>
              <a:latin typeface="Open Sans" charset="0"/>
              <a:ea typeface="ＭＳ Ｐゴシック" charset="0"/>
              <a:cs typeface="Open Sans" charset="0"/>
              <a:sym typeface="Gill Sans" charset="0"/>
            </a:endParaRPr>
          </a:p>
        </p:txBody>
      </p:sp>
      <p:sp>
        <p:nvSpPr>
          <p:cNvPr id="35" name="AutoShape 12">
            <a:extLst>
              <a:ext uri="{FF2B5EF4-FFF2-40B4-BE49-F238E27FC236}">
                <a16:creationId xmlns:a16="http://schemas.microsoft.com/office/drawing/2014/main" id="{057DEDF3-128F-3FA2-3817-F4AC30F720BA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943485" y="3452307"/>
            <a:ext cx="3744004" cy="272200"/>
          </a:xfrm>
          <a:custGeom>
            <a:avLst/>
            <a:gdLst>
              <a:gd name="T0" fmla="*/ 1137444 w 21600"/>
              <a:gd name="T1" fmla="*/ 310356 h 21600"/>
              <a:gd name="T2" fmla="*/ 1137444 w 21600"/>
              <a:gd name="T3" fmla="*/ 310356 h 21600"/>
              <a:gd name="T4" fmla="*/ 1137444 w 21600"/>
              <a:gd name="T5" fmla="*/ 310356 h 21600"/>
              <a:gd name="T6" fmla="*/ 1137444 w 21600"/>
              <a:gd name="T7" fmla="*/ 31035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37" name="AutoShape 18">
            <a:extLst>
              <a:ext uri="{FF2B5EF4-FFF2-40B4-BE49-F238E27FC236}">
                <a16:creationId xmlns:a16="http://schemas.microsoft.com/office/drawing/2014/main" id="{DB101AE9-1394-DCFF-FE4C-8CD1F78AB8E3}"/>
              </a:ext>
            </a:extLst>
          </p:cNvPr>
          <p:cNvSpPr>
            <a:spLocks/>
          </p:cNvSpPr>
          <p:nvPr/>
        </p:nvSpPr>
        <p:spPr bwMode="auto">
          <a:xfrm>
            <a:off x="10050827" y="2901300"/>
            <a:ext cx="1777834" cy="6071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EB44C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</a:t>
            </a: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prioritários</a:t>
            </a: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 (n = 177)</a:t>
            </a:r>
          </a:p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Gill Sans" charset="0"/>
                <a:sym typeface="Open Sans" charset="0"/>
              </a:rPr>
              <a:t>4.893.839 casos</a:t>
            </a:r>
            <a:endParaRPr lang="en-US" sz="1050" b="1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B1704484-E27C-700A-8110-5A10F11812E0}"/>
              </a:ext>
            </a:extLst>
          </p:cNvPr>
          <p:cNvSpPr>
            <a:spLocks/>
          </p:cNvSpPr>
          <p:nvPr/>
        </p:nvSpPr>
        <p:spPr bwMode="auto">
          <a:xfrm>
            <a:off x="9687488" y="4850932"/>
            <a:ext cx="2504512" cy="980905"/>
          </a:xfrm>
          <a:prstGeom prst="roundRect">
            <a:avLst>
              <a:gd name="adj" fmla="val 48856"/>
            </a:avLst>
          </a:prstGeom>
          <a:solidFill>
            <a:srgbClr val="03CF00">
              <a:alpha val="69804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9" name="AutoShape 15">
            <a:extLst>
              <a:ext uri="{FF2B5EF4-FFF2-40B4-BE49-F238E27FC236}">
                <a16:creationId xmlns:a16="http://schemas.microsoft.com/office/drawing/2014/main" id="{6A24C8B7-DCA7-7CA4-8F3B-46BD924809F8}"/>
              </a:ext>
            </a:extLst>
          </p:cNvPr>
          <p:cNvSpPr>
            <a:spLocks/>
          </p:cNvSpPr>
          <p:nvPr/>
        </p:nvSpPr>
        <p:spPr bwMode="auto">
          <a:xfrm>
            <a:off x="9848911" y="5001583"/>
            <a:ext cx="2469523" cy="569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15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48,2% (Brasil)</a:t>
            </a:r>
          </a:p>
          <a:p>
            <a:pPr algn="ctr" hangingPunct="0">
              <a:lnSpc>
                <a:spcPct val="15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93,1% (</a:t>
            </a:r>
            <a:r>
              <a:rPr lang="en-US" sz="14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</a:t>
            </a: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. ≥ 100.000 hab.)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0" name="AutoShape 19">
            <a:extLst>
              <a:ext uri="{FF2B5EF4-FFF2-40B4-BE49-F238E27FC236}">
                <a16:creationId xmlns:a16="http://schemas.microsoft.com/office/drawing/2014/main" id="{D5AA9EC6-B7AC-0634-F1AF-14D7E63D21E1}"/>
              </a:ext>
            </a:extLst>
          </p:cNvPr>
          <p:cNvSpPr>
            <a:spLocks/>
          </p:cNvSpPr>
          <p:nvPr/>
        </p:nvSpPr>
        <p:spPr bwMode="auto">
          <a:xfrm>
            <a:off x="5142578" y="1871218"/>
            <a:ext cx="1919540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Brasil (n = 5.570)</a:t>
            </a:r>
          </a:p>
          <a:p>
            <a:pPr algn="ctr" hangingPunct="0">
              <a:defRPr/>
            </a:pPr>
            <a:r>
              <a:rPr lang="en-US" sz="1200" b="1" dirty="0"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10.150.077 casos</a:t>
            </a:r>
            <a:endParaRPr lang="en-US" sz="1050" b="1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15">
            <a:extLst>
              <a:ext uri="{FF2B5EF4-FFF2-40B4-BE49-F238E27FC236}">
                <a16:creationId xmlns:a16="http://schemas.microsoft.com/office/drawing/2014/main" id="{80E57AF2-5657-7C52-C050-B2B7DC555376}"/>
              </a:ext>
            </a:extLst>
          </p:cNvPr>
          <p:cNvSpPr>
            <a:spLocks/>
          </p:cNvSpPr>
          <p:nvPr/>
        </p:nvSpPr>
        <p:spPr bwMode="auto">
          <a:xfrm>
            <a:off x="7627137" y="4031447"/>
            <a:ext cx="650302" cy="32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8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51,8%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FC3EF6-6BE2-25CC-06B6-9B69DEB28FC8}"/>
              </a:ext>
            </a:extLst>
          </p:cNvPr>
          <p:cNvSpPr txBox="1"/>
          <p:nvPr/>
        </p:nvSpPr>
        <p:spPr>
          <a:xfrm>
            <a:off x="983334" y="440102"/>
            <a:ext cx="9195096" cy="1089529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Municípios com alta transmissão – série histórica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9E0385-88C4-43F5-5C45-EF4443B9045C}"/>
              </a:ext>
            </a:extLst>
          </p:cNvPr>
          <p:cNvSpPr txBox="1"/>
          <p:nvPr/>
        </p:nvSpPr>
        <p:spPr>
          <a:xfrm>
            <a:off x="717063" y="3934089"/>
            <a:ext cx="147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Proporção de casos por estrato</a:t>
            </a:r>
            <a:endParaRPr lang="en-GB" sz="1400" b="1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2B6086FE-722E-3F93-960A-95D060A55581}"/>
              </a:ext>
            </a:extLst>
          </p:cNvPr>
          <p:cNvCxnSpPr/>
          <p:nvPr/>
        </p:nvCxnSpPr>
        <p:spPr>
          <a:xfrm>
            <a:off x="9236535" y="3173729"/>
            <a:ext cx="8009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9314BAB-F5E9-E24E-496E-1DEA83792EF3}"/>
              </a:ext>
            </a:extLst>
          </p:cNvPr>
          <p:cNvCxnSpPr>
            <a:cxnSpLocks/>
          </p:cNvCxnSpPr>
          <p:nvPr/>
        </p:nvCxnSpPr>
        <p:spPr>
          <a:xfrm>
            <a:off x="11001592" y="3508404"/>
            <a:ext cx="0" cy="1342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9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A4A0-2930-4265-A935-9B8CEA3EDF3A}" type="slidenum">
              <a:rPr lang="pt-BR" smtClean="0"/>
              <a:t>6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D1F182-2A22-393E-074A-F7D324D9E082}"/>
              </a:ext>
            </a:extLst>
          </p:cNvPr>
          <p:cNvSpPr txBox="1"/>
          <p:nvPr/>
        </p:nvSpPr>
        <p:spPr>
          <a:xfrm>
            <a:off x="907269" y="169151"/>
            <a:ext cx="6900911" cy="507831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COE- Dengue e outras arboviroses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97" y="1007252"/>
            <a:ext cx="4668005" cy="3032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965" y="1365857"/>
            <a:ext cx="6554115" cy="28960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69" y="4438996"/>
            <a:ext cx="3697776" cy="1832810"/>
          </a:xfrm>
          <a:prstGeom prst="rect">
            <a:avLst/>
          </a:prstGeom>
        </p:spPr>
      </p:pic>
      <p:sp>
        <p:nvSpPr>
          <p:cNvPr id="10" name="Chave Direita 9">
            <a:extLst>
              <a:ext uri="{FF2B5EF4-FFF2-40B4-BE49-F238E27FC236}">
                <a16:creationId xmlns:a16="http://schemas.microsoft.com/office/drawing/2014/main" id="{06C578CA-38D1-5DEB-7BBE-F70DA9C7F841}"/>
              </a:ext>
            </a:extLst>
          </p:cNvPr>
          <p:cNvSpPr/>
          <p:nvPr/>
        </p:nvSpPr>
        <p:spPr>
          <a:xfrm>
            <a:off x="4605045" y="4728764"/>
            <a:ext cx="293808" cy="1443711"/>
          </a:xfrm>
          <a:prstGeom prst="rightBrace">
            <a:avLst/>
          </a:prstGeom>
          <a:ln w="254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8B6A37-27FC-02BA-0505-497809C1A5BA}"/>
              </a:ext>
            </a:extLst>
          </p:cNvPr>
          <p:cNvSpPr txBox="1"/>
          <p:nvPr/>
        </p:nvSpPr>
        <p:spPr>
          <a:xfrm>
            <a:off x="5270269" y="5127453"/>
            <a:ext cx="1424870" cy="646331"/>
          </a:xfrm>
          <a:prstGeom prst="rect">
            <a:avLst/>
          </a:prstGeom>
          <a:solidFill>
            <a:srgbClr val="FFD622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91% BR em 8 estados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193" y="4618531"/>
            <a:ext cx="1499296" cy="14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F744-EFD2-765C-F625-7C95A2E6B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4">
            <a:extLst>
              <a:ext uri="{FF2B5EF4-FFF2-40B4-BE49-F238E27FC236}">
                <a16:creationId xmlns:a16="http://schemas.microsoft.com/office/drawing/2014/main" id="{EA37EDE4-DD1B-5335-E207-D7230E16D0C7}"/>
              </a:ext>
            </a:extLst>
          </p:cNvPr>
          <p:cNvSpPr txBox="1">
            <a:spLocks/>
          </p:cNvSpPr>
          <p:nvPr/>
        </p:nvSpPr>
        <p:spPr>
          <a:xfrm>
            <a:off x="823214" y="246044"/>
            <a:ext cx="11532198" cy="5500890"/>
          </a:xfr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83EF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FATORES FAVORÁVEIS AO AUMENTO DA </a:t>
            </a:r>
          </a:p>
          <a:p>
            <a:r>
              <a:rPr lang="pt-BR" dirty="0"/>
              <a:t>TRANSMISSÃO ¹</a:t>
            </a:r>
          </a:p>
        </p:txBody>
      </p:sp>
      <p:grpSp>
        <p:nvGrpSpPr>
          <p:cNvPr id="8" name="Google Shape;379;p22">
            <a:extLst>
              <a:ext uri="{FF2B5EF4-FFF2-40B4-BE49-F238E27FC236}">
                <a16:creationId xmlns:a16="http://schemas.microsoft.com/office/drawing/2014/main" id="{E15464DA-A53B-222E-CF73-55B7E44F5858}"/>
              </a:ext>
            </a:extLst>
          </p:cNvPr>
          <p:cNvGrpSpPr/>
          <p:nvPr/>
        </p:nvGrpSpPr>
        <p:grpSpPr>
          <a:xfrm>
            <a:off x="1651681" y="2244212"/>
            <a:ext cx="4247200" cy="1209900"/>
            <a:chOff x="453950" y="3348650"/>
            <a:chExt cx="4247200" cy="1209900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Google Shape;380;p22">
              <a:extLst>
                <a:ext uri="{FF2B5EF4-FFF2-40B4-BE49-F238E27FC236}">
                  <a16:creationId xmlns:a16="http://schemas.microsoft.com/office/drawing/2014/main" id="{5E7A2656-9AF4-31CC-58AC-BE7E9D09D854}"/>
                </a:ext>
              </a:extLst>
            </p:cNvPr>
            <p:cNvSpPr/>
            <p:nvPr/>
          </p:nvSpPr>
          <p:spPr>
            <a:xfrm flipH="1">
              <a:off x="1140150" y="4128925"/>
              <a:ext cx="35610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381;p22">
              <a:extLst>
                <a:ext uri="{FF2B5EF4-FFF2-40B4-BE49-F238E27FC236}">
                  <a16:creationId xmlns:a16="http://schemas.microsoft.com/office/drawing/2014/main" id="{8BFFB2FF-924A-3E37-583C-B067AED05F81}"/>
                </a:ext>
              </a:extLst>
            </p:cNvPr>
            <p:cNvSpPr/>
            <p:nvPr/>
          </p:nvSpPr>
          <p:spPr>
            <a:xfrm flipH="1">
              <a:off x="453950" y="3348650"/>
              <a:ext cx="2136900" cy="1209900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" name="Google Shape;379;p22">
            <a:extLst>
              <a:ext uri="{FF2B5EF4-FFF2-40B4-BE49-F238E27FC236}">
                <a16:creationId xmlns:a16="http://schemas.microsoft.com/office/drawing/2014/main" id="{8CDA6A1A-881D-9047-5E79-8AD3DB56521E}"/>
              </a:ext>
            </a:extLst>
          </p:cNvPr>
          <p:cNvGrpSpPr/>
          <p:nvPr/>
        </p:nvGrpSpPr>
        <p:grpSpPr>
          <a:xfrm>
            <a:off x="1612867" y="4039463"/>
            <a:ext cx="4247200" cy="1209900"/>
            <a:chOff x="453950" y="3348650"/>
            <a:chExt cx="4247200" cy="12099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Google Shape;380;p22">
              <a:extLst>
                <a:ext uri="{FF2B5EF4-FFF2-40B4-BE49-F238E27FC236}">
                  <a16:creationId xmlns:a16="http://schemas.microsoft.com/office/drawing/2014/main" id="{C8800110-8A45-0F05-3252-248F7D591500}"/>
                </a:ext>
              </a:extLst>
            </p:cNvPr>
            <p:cNvSpPr/>
            <p:nvPr/>
          </p:nvSpPr>
          <p:spPr>
            <a:xfrm flipH="1">
              <a:off x="1140150" y="4128925"/>
              <a:ext cx="35610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381;p22">
              <a:extLst>
                <a:ext uri="{FF2B5EF4-FFF2-40B4-BE49-F238E27FC236}">
                  <a16:creationId xmlns:a16="http://schemas.microsoft.com/office/drawing/2014/main" id="{4592E8C4-555F-AB3E-3615-31BA2C066187}"/>
                </a:ext>
              </a:extLst>
            </p:cNvPr>
            <p:cNvSpPr/>
            <p:nvPr/>
          </p:nvSpPr>
          <p:spPr>
            <a:xfrm flipH="1">
              <a:off x="453950" y="3348650"/>
              <a:ext cx="2136900" cy="1209900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385;p22">
            <a:extLst>
              <a:ext uri="{FF2B5EF4-FFF2-40B4-BE49-F238E27FC236}">
                <a16:creationId xmlns:a16="http://schemas.microsoft.com/office/drawing/2014/main" id="{D7EA1D88-453C-F829-5630-8C4C799FE8DB}"/>
              </a:ext>
            </a:extLst>
          </p:cNvPr>
          <p:cNvGrpSpPr/>
          <p:nvPr/>
        </p:nvGrpSpPr>
        <p:grpSpPr>
          <a:xfrm>
            <a:off x="7446600" y="4120125"/>
            <a:ext cx="2956125" cy="1209900"/>
            <a:chOff x="5722575" y="3348600"/>
            <a:chExt cx="2956125" cy="12099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Google Shape;386;p22">
              <a:extLst>
                <a:ext uri="{FF2B5EF4-FFF2-40B4-BE49-F238E27FC236}">
                  <a16:creationId xmlns:a16="http://schemas.microsoft.com/office/drawing/2014/main" id="{E64AA9FF-16D6-9C4E-A4B4-903A2DC2DE1D}"/>
                </a:ext>
              </a:extLst>
            </p:cNvPr>
            <p:cNvSpPr/>
            <p:nvPr/>
          </p:nvSpPr>
          <p:spPr>
            <a:xfrm>
              <a:off x="5722575" y="3348600"/>
              <a:ext cx="22698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87;p22">
              <a:extLst>
                <a:ext uri="{FF2B5EF4-FFF2-40B4-BE49-F238E27FC236}">
                  <a16:creationId xmlns:a16="http://schemas.microsoft.com/office/drawing/2014/main" id="{C741DF22-F0F6-81E8-11B6-DE9E2E601253}"/>
                </a:ext>
              </a:extLst>
            </p:cNvPr>
            <p:cNvSpPr/>
            <p:nvPr/>
          </p:nvSpPr>
          <p:spPr>
            <a:xfrm>
              <a:off x="6541800" y="3348600"/>
              <a:ext cx="2136900" cy="1209900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" name="Google Shape;388;p22">
            <a:extLst>
              <a:ext uri="{FF2B5EF4-FFF2-40B4-BE49-F238E27FC236}">
                <a16:creationId xmlns:a16="http://schemas.microsoft.com/office/drawing/2014/main" id="{332914EF-A02E-54C8-8883-51241A13A6D3}"/>
              </a:ext>
            </a:extLst>
          </p:cNvPr>
          <p:cNvGrpSpPr/>
          <p:nvPr/>
        </p:nvGrpSpPr>
        <p:grpSpPr>
          <a:xfrm>
            <a:off x="6155525" y="2133400"/>
            <a:ext cx="4247200" cy="1209900"/>
            <a:chOff x="4431500" y="1361875"/>
            <a:chExt cx="4247200" cy="12099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Google Shape;389;p22">
              <a:extLst>
                <a:ext uri="{FF2B5EF4-FFF2-40B4-BE49-F238E27FC236}">
                  <a16:creationId xmlns:a16="http://schemas.microsoft.com/office/drawing/2014/main" id="{BF7FB7DB-D356-F943-45FE-AFF430B11765}"/>
                </a:ext>
              </a:extLst>
            </p:cNvPr>
            <p:cNvSpPr/>
            <p:nvPr/>
          </p:nvSpPr>
          <p:spPr>
            <a:xfrm>
              <a:off x="4431500" y="1361875"/>
              <a:ext cx="35610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390;p22">
              <a:extLst>
                <a:ext uri="{FF2B5EF4-FFF2-40B4-BE49-F238E27FC236}">
                  <a16:creationId xmlns:a16="http://schemas.microsoft.com/office/drawing/2014/main" id="{5E0D84B5-0804-EA0A-F3C9-3768C512DC44}"/>
                </a:ext>
              </a:extLst>
            </p:cNvPr>
            <p:cNvSpPr/>
            <p:nvPr/>
          </p:nvSpPr>
          <p:spPr>
            <a:xfrm>
              <a:off x="6541800" y="1361875"/>
              <a:ext cx="2136900" cy="1209900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Google Shape;392;p22">
            <a:extLst>
              <a:ext uri="{FF2B5EF4-FFF2-40B4-BE49-F238E27FC236}">
                <a16:creationId xmlns:a16="http://schemas.microsoft.com/office/drawing/2014/main" id="{4A497DB7-C5B7-E264-D1DE-A1D95D1F6777}"/>
              </a:ext>
            </a:extLst>
          </p:cNvPr>
          <p:cNvSpPr/>
          <p:nvPr/>
        </p:nvSpPr>
        <p:spPr>
          <a:xfrm>
            <a:off x="1720528" y="2439111"/>
            <a:ext cx="1920900" cy="77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1" dirty="0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Mudanças ambientais</a:t>
            </a:r>
            <a:endParaRPr b="1" dirty="0"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21" name="Google Shape;394;p22">
            <a:extLst>
              <a:ext uri="{FF2B5EF4-FFF2-40B4-BE49-F238E27FC236}">
                <a16:creationId xmlns:a16="http://schemas.microsoft.com/office/drawing/2014/main" id="{2A193D19-5779-7671-1473-0DFD79A9D03F}"/>
              </a:ext>
            </a:extLst>
          </p:cNvPr>
          <p:cNvSpPr/>
          <p:nvPr/>
        </p:nvSpPr>
        <p:spPr>
          <a:xfrm>
            <a:off x="8291185" y="2624036"/>
            <a:ext cx="2136211" cy="50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2743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1" dirty="0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Eventos climáticos extremos</a:t>
            </a:r>
            <a:endParaRPr b="1" dirty="0"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22" name="Google Shape;400;p22">
            <a:extLst>
              <a:ext uri="{FF2B5EF4-FFF2-40B4-BE49-F238E27FC236}">
                <a16:creationId xmlns:a16="http://schemas.microsoft.com/office/drawing/2014/main" id="{7CF3EABA-A521-295F-EEE7-18D955FB8505}"/>
              </a:ext>
            </a:extLst>
          </p:cNvPr>
          <p:cNvGrpSpPr/>
          <p:nvPr/>
        </p:nvGrpSpPr>
        <p:grpSpPr>
          <a:xfrm>
            <a:off x="4358065" y="2003914"/>
            <a:ext cx="3314813" cy="3343440"/>
            <a:chOff x="2933305" y="1274401"/>
            <a:chExt cx="3314813" cy="3343440"/>
          </a:xfrm>
        </p:grpSpPr>
        <p:grpSp>
          <p:nvGrpSpPr>
            <p:cNvPr id="24" name="Google Shape;403;p22">
              <a:extLst>
                <a:ext uri="{FF2B5EF4-FFF2-40B4-BE49-F238E27FC236}">
                  <a16:creationId xmlns:a16="http://schemas.microsoft.com/office/drawing/2014/main" id="{10BDD4B1-32C5-78B9-9E73-A9044675D23A}"/>
                </a:ext>
              </a:extLst>
            </p:cNvPr>
            <p:cNvGrpSpPr/>
            <p:nvPr/>
          </p:nvGrpSpPr>
          <p:grpSpPr>
            <a:xfrm>
              <a:off x="2933305" y="1274401"/>
              <a:ext cx="3314813" cy="3343440"/>
              <a:chOff x="2933305" y="1274401"/>
              <a:chExt cx="3314813" cy="3343440"/>
            </a:xfrm>
          </p:grpSpPr>
          <p:sp>
            <p:nvSpPr>
              <p:cNvPr id="29" name="Google Shape;406;p22">
                <a:extLst>
                  <a:ext uri="{FF2B5EF4-FFF2-40B4-BE49-F238E27FC236}">
                    <a16:creationId xmlns:a16="http://schemas.microsoft.com/office/drawing/2014/main" id="{B11AF886-C9EF-0B30-80B5-F499F75E7DD2}"/>
                  </a:ext>
                </a:extLst>
              </p:cNvPr>
              <p:cNvSpPr/>
              <p:nvPr/>
            </p:nvSpPr>
            <p:spPr>
              <a:xfrm>
                <a:off x="3462419" y="1274401"/>
                <a:ext cx="2168652" cy="1678916"/>
              </a:xfrm>
              <a:custGeom>
                <a:avLst/>
                <a:gdLst/>
                <a:ahLst/>
                <a:cxnLst/>
                <a:rect l="l" t="t" r="r" b="b"/>
                <a:pathLst>
                  <a:path w="10389" h="8043" extrusionOk="0">
                    <a:moveTo>
                      <a:pt x="5308" y="1"/>
                    </a:moveTo>
                    <a:cubicBezTo>
                      <a:pt x="3267" y="1"/>
                      <a:pt x="1426" y="742"/>
                      <a:pt x="1" y="1973"/>
                    </a:cubicBezTo>
                    <a:cubicBezTo>
                      <a:pt x="353" y="2694"/>
                      <a:pt x="748" y="3440"/>
                      <a:pt x="1184" y="4119"/>
                    </a:cubicBezTo>
                    <a:cubicBezTo>
                      <a:pt x="3356" y="5497"/>
                      <a:pt x="5108" y="7143"/>
                      <a:pt x="5129" y="8042"/>
                    </a:cubicBezTo>
                    <a:lnTo>
                      <a:pt x="5155" y="8042"/>
                    </a:lnTo>
                    <a:cubicBezTo>
                      <a:pt x="5197" y="7143"/>
                      <a:pt x="6948" y="5476"/>
                      <a:pt x="9100" y="4098"/>
                    </a:cubicBezTo>
                    <a:cubicBezTo>
                      <a:pt x="9578" y="3351"/>
                      <a:pt x="10020" y="2562"/>
                      <a:pt x="10388" y="1794"/>
                    </a:cubicBezTo>
                    <a:cubicBezTo>
                      <a:pt x="8989" y="658"/>
                      <a:pt x="7233" y="1"/>
                      <a:pt x="5308" y="1"/>
                    </a:cubicBezTo>
                    <a:close/>
                  </a:path>
                </a:pathLst>
              </a:custGeom>
              <a:solidFill>
                <a:srgbClr val="256F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" name="Google Shape;404;p22">
                <a:extLst>
                  <a:ext uri="{FF2B5EF4-FFF2-40B4-BE49-F238E27FC236}">
                    <a16:creationId xmlns:a16="http://schemas.microsoft.com/office/drawing/2014/main" id="{A19A54F1-62AD-1D1D-5AA9-909C52CA3428}"/>
                  </a:ext>
                </a:extLst>
              </p:cNvPr>
              <p:cNvSpPr/>
              <p:nvPr/>
            </p:nvSpPr>
            <p:spPr>
              <a:xfrm>
                <a:off x="2933305" y="1880590"/>
                <a:ext cx="1651382" cy="2145455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10278" extrusionOk="0">
                    <a:moveTo>
                      <a:pt x="1862" y="1"/>
                    </a:moveTo>
                    <a:cubicBezTo>
                      <a:pt x="705" y="1378"/>
                      <a:pt x="1" y="3177"/>
                      <a:pt x="1" y="5128"/>
                    </a:cubicBezTo>
                    <a:cubicBezTo>
                      <a:pt x="1" y="7080"/>
                      <a:pt x="705" y="8873"/>
                      <a:pt x="1841" y="10277"/>
                    </a:cubicBezTo>
                    <a:cubicBezTo>
                      <a:pt x="2588" y="9925"/>
                      <a:pt x="3309" y="9510"/>
                      <a:pt x="3992" y="9073"/>
                    </a:cubicBezTo>
                    <a:cubicBezTo>
                      <a:pt x="5370" y="6927"/>
                      <a:pt x="7017" y="5171"/>
                      <a:pt x="7911" y="5149"/>
                    </a:cubicBezTo>
                    <a:lnTo>
                      <a:pt x="7911" y="5128"/>
                    </a:lnTo>
                    <a:lnTo>
                      <a:pt x="7911" y="5107"/>
                    </a:lnTo>
                    <a:cubicBezTo>
                      <a:pt x="7017" y="5086"/>
                      <a:pt x="5370" y="3330"/>
                      <a:pt x="3966" y="1184"/>
                    </a:cubicBezTo>
                    <a:cubicBezTo>
                      <a:pt x="3288" y="747"/>
                      <a:pt x="2567" y="327"/>
                      <a:pt x="1862" y="1"/>
                    </a:cubicBezTo>
                    <a:close/>
                  </a:path>
                </a:pathLst>
              </a:custGeom>
              <a:solidFill>
                <a:srgbClr val="C84F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405;p22">
                <a:extLst>
                  <a:ext uri="{FF2B5EF4-FFF2-40B4-BE49-F238E27FC236}">
                    <a16:creationId xmlns:a16="http://schemas.microsoft.com/office/drawing/2014/main" id="{A1CD04A6-787E-5347-2845-F841C3C542AF}"/>
                  </a:ext>
                </a:extLst>
              </p:cNvPr>
              <p:cNvSpPr/>
              <p:nvPr/>
            </p:nvSpPr>
            <p:spPr>
              <a:xfrm>
                <a:off x="4533069" y="1828149"/>
                <a:ext cx="1715049" cy="2191379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10498" extrusionOk="0">
                    <a:moveTo>
                      <a:pt x="6285" y="0"/>
                    </a:moveTo>
                    <a:cubicBezTo>
                      <a:pt x="5496" y="352"/>
                      <a:pt x="4707" y="810"/>
                      <a:pt x="3945" y="1273"/>
                    </a:cubicBezTo>
                    <a:cubicBezTo>
                      <a:pt x="2582" y="3440"/>
                      <a:pt x="920" y="5196"/>
                      <a:pt x="0" y="5217"/>
                    </a:cubicBezTo>
                    <a:lnTo>
                      <a:pt x="0" y="5238"/>
                    </a:lnTo>
                    <a:lnTo>
                      <a:pt x="0" y="5259"/>
                    </a:lnTo>
                    <a:cubicBezTo>
                      <a:pt x="920" y="5281"/>
                      <a:pt x="2561" y="7037"/>
                      <a:pt x="3945" y="9183"/>
                    </a:cubicBezTo>
                    <a:cubicBezTo>
                      <a:pt x="4686" y="9667"/>
                      <a:pt x="5496" y="10124"/>
                      <a:pt x="6285" y="10498"/>
                    </a:cubicBezTo>
                    <a:cubicBezTo>
                      <a:pt x="7495" y="9073"/>
                      <a:pt x="8215" y="7253"/>
                      <a:pt x="8215" y="5238"/>
                    </a:cubicBezTo>
                    <a:cubicBezTo>
                      <a:pt x="8215" y="3245"/>
                      <a:pt x="7495" y="1404"/>
                      <a:pt x="6285" y="0"/>
                    </a:cubicBezTo>
                    <a:close/>
                  </a:path>
                </a:pathLst>
              </a:custGeom>
              <a:solidFill>
                <a:srgbClr val="53BB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407;p22">
                <a:extLst>
                  <a:ext uri="{FF2B5EF4-FFF2-40B4-BE49-F238E27FC236}">
                    <a16:creationId xmlns:a16="http://schemas.microsoft.com/office/drawing/2014/main" id="{5238C79D-E5D4-98F1-1049-0A6634E2BC2C}"/>
                  </a:ext>
                </a:extLst>
              </p:cNvPr>
              <p:cNvSpPr/>
              <p:nvPr/>
            </p:nvSpPr>
            <p:spPr>
              <a:xfrm>
                <a:off x="3466802" y="2934541"/>
                <a:ext cx="2168652" cy="1683300"/>
              </a:xfrm>
              <a:custGeom>
                <a:avLst/>
                <a:gdLst/>
                <a:ahLst/>
                <a:cxnLst/>
                <a:rect l="l" t="t" r="r" b="b"/>
                <a:pathLst>
                  <a:path w="10389" h="8064" extrusionOk="0">
                    <a:moveTo>
                      <a:pt x="5129" y="0"/>
                    </a:moveTo>
                    <a:cubicBezTo>
                      <a:pt x="5108" y="879"/>
                      <a:pt x="3356" y="2541"/>
                      <a:pt x="1210" y="3924"/>
                    </a:cubicBezTo>
                    <a:cubicBezTo>
                      <a:pt x="769" y="4602"/>
                      <a:pt x="353" y="5349"/>
                      <a:pt x="1" y="6070"/>
                    </a:cubicBezTo>
                    <a:cubicBezTo>
                      <a:pt x="1426" y="7322"/>
                      <a:pt x="3267" y="8063"/>
                      <a:pt x="5308" y="8063"/>
                    </a:cubicBezTo>
                    <a:cubicBezTo>
                      <a:pt x="7233" y="8063"/>
                      <a:pt x="8989" y="7385"/>
                      <a:pt x="10388" y="6270"/>
                    </a:cubicBezTo>
                    <a:cubicBezTo>
                      <a:pt x="10020" y="5481"/>
                      <a:pt x="9578" y="4671"/>
                      <a:pt x="9100" y="3924"/>
                    </a:cubicBezTo>
                    <a:cubicBezTo>
                      <a:pt x="6948" y="2541"/>
                      <a:pt x="5197" y="879"/>
                      <a:pt x="5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408;p22">
                <a:extLst>
                  <a:ext uri="{FF2B5EF4-FFF2-40B4-BE49-F238E27FC236}">
                    <a16:creationId xmlns:a16="http://schemas.microsoft.com/office/drawing/2014/main" id="{61A981B7-F06E-B1A4-6B89-00569E3F404F}"/>
                  </a:ext>
                </a:extLst>
              </p:cNvPr>
              <p:cNvSpPr/>
              <p:nvPr/>
            </p:nvSpPr>
            <p:spPr>
              <a:xfrm>
                <a:off x="3517318" y="4068650"/>
                <a:ext cx="2068663" cy="439403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2105" extrusionOk="0">
                    <a:moveTo>
                      <a:pt x="90" y="0"/>
                    </a:moveTo>
                    <a:cubicBezTo>
                      <a:pt x="48" y="48"/>
                      <a:pt x="22" y="111"/>
                      <a:pt x="1" y="158"/>
                    </a:cubicBezTo>
                    <a:cubicBezTo>
                      <a:pt x="1337" y="1363"/>
                      <a:pt x="3114" y="2104"/>
                      <a:pt x="5066" y="2104"/>
                    </a:cubicBezTo>
                    <a:cubicBezTo>
                      <a:pt x="6906" y="2104"/>
                      <a:pt x="8595" y="1447"/>
                      <a:pt x="9909" y="353"/>
                    </a:cubicBezTo>
                    <a:cubicBezTo>
                      <a:pt x="9883" y="290"/>
                      <a:pt x="9862" y="242"/>
                      <a:pt x="9820" y="179"/>
                    </a:cubicBezTo>
                    <a:cubicBezTo>
                      <a:pt x="8547" y="1273"/>
                      <a:pt x="6885" y="1931"/>
                      <a:pt x="5066" y="1931"/>
                    </a:cubicBezTo>
                    <a:cubicBezTo>
                      <a:pt x="3135" y="1931"/>
                      <a:pt x="1405" y="1210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409;p22">
                <a:extLst>
                  <a:ext uri="{FF2B5EF4-FFF2-40B4-BE49-F238E27FC236}">
                    <a16:creationId xmlns:a16="http://schemas.microsoft.com/office/drawing/2014/main" id="{D22B33C1-50D7-2258-FA96-747AC95511EC}"/>
                  </a:ext>
                </a:extLst>
              </p:cNvPr>
              <p:cNvSpPr/>
              <p:nvPr/>
            </p:nvSpPr>
            <p:spPr>
              <a:xfrm>
                <a:off x="5714373" y="1828149"/>
                <a:ext cx="435025" cy="209494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0036" extrusionOk="0">
                    <a:moveTo>
                      <a:pt x="179" y="1"/>
                    </a:moveTo>
                    <a:cubicBezTo>
                      <a:pt x="111" y="43"/>
                      <a:pt x="69" y="64"/>
                      <a:pt x="1" y="85"/>
                    </a:cubicBezTo>
                    <a:cubicBezTo>
                      <a:pt x="1184" y="1400"/>
                      <a:pt x="1910" y="3136"/>
                      <a:pt x="1910" y="5018"/>
                    </a:cubicBezTo>
                    <a:cubicBezTo>
                      <a:pt x="1910" y="6922"/>
                      <a:pt x="1184" y="8632"/>
                      <a:pt x="27" y="9947"/>
                    </a:cubicBezTo>
                    <a:cubicBezTo>
                      <a:pt x="69" y="9973"/>
                      <a:pt x="132" y="10015"/>
                      <a:pt x="179" y="10036"/>
                    </a:cubicBezTo>
                    <a:cubicBezTo>
                      <a:pt x="1363" y="8700"/>
                      <a:pt x="2083" y="6949"/>
                      <a:pt x="2083" y="5018"/>
                    </a:cubicBezTo>
                    <a:cubicBezTo>
                      <a:pt x="2083" y="3088"/>
                      <a:pt x="1363" y="1337"/>
                      <a:pt x="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410;p22">
                <a:extLst>
                  <a:ext uri="{FF2B5EF4-FFF2-40B4-BE49-F238E27FC236}">
                    <a16:creationId xmlns:a16="http://schemas.microsoft.com/office/drawing/2014/main" id="{44291EDB-BBB7-A7ED-1CD2-4BA786F188F5}"/>
                  </a:ext>
                </a:extLst>
              </p:cNvPr>
              <p:cNvSpPr/>
              <p:nvPr/>
            </p:nvSpPr>
            <p:spPr>
              <a:xfrm>
                <a:off x="3517318" y="1351423"/>
                <a:ext cx="2068663" cy="444830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2131" extrusionOk="0">
                    <a:moveTo>
                      <a:pt x="5066" y="0"/>
                    </a:moveTo>
                    <a:cubicBezTo>
                      <a:pt x="3114" y="0"/>
                      <a:pt x="1337" y="747"/>
                      <a:pt x="1" y="1952"/>
                    </a:cubicBezTo>
                    <a:cubicBezTo>
                      <a:pt x="22" y="2020"/>
                      <a:pt x="48" y="2062"/>
                      <a:pt x="90" y="2130"/>
                    </a:cubicBezTo>
                    <a:cubicBezTo>
                      <a:pt x="1405" y="921"/>
                      <a:pt x="3135" y="179"/>
                      <a:pt x="5066" y="179"/>
                    </a:cubicBezTo>
                    <a:cubicBezTo>
                      <a:pt x="6885" y="179"/>
                      <a:pt x="8547" y="837"/>
                      <a:pt x="9820" y="1931"/>
                    </a:cubicBezTo>
                    <a:cubicBezTo>
                      <a:pt x="9862" y="1889"/>
                      <a:pt x="9883" y="1820"/>
                      <a:pt x="9909" y="1778"/>
                    </a:cubicBezTo>
                    <a:cubicBezTo>
                      <a:pt x="8595" y="658"/>
                      <a:pt x="6906" y="0"/>
                      <a:pt x="50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411;p22">
                <a:extLst>
                  <a:ext uri="{FF2B5EF4-FFF2-40B4-BE49-F238E27FC236}">
                    <a16:creationId xmlns:a16="http://schemas.microsoft.com/office/drawing/2014/main" id="{40263ED8-EE5F-34A3-FBEB-8129BFE2DC96}"/>
                  </a:ext>
                </a:extLst>
              </p:cNvPr>
              <p:cNvSpPr/>
              <p:nvPr/>
            </p:nvSpPr>
            <p:spPr>
              <a:xfrm>
                <a:off x="2995874" y="1905848"/>
                <a:ext cx="411854" cy="2048808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9815" extrusionOk="0">
                    <a:moveTo>
                      <a:pt x="1799" y="0"/>
                    </a:moveTo>
                    <a:cubicBezTo>
                      <a:pt x="679" y="1336"/>
                      <a:pt x="0" y="3046"/>
                      <a:pt x="0" y="4907"/>
                    </a:cubicBezTo>
                    <a:cubicBezTo>
                      <a:pt x="0" y="6769"/>
                      <a:pt x="679" y="8479"/>
                      <a:pt x="1799" y="9814"/>
                    </a:cubicBezTo>
                    <a:cubicBezTo>
                      <a:pt x="1862" y="9772"/>
                      <a:pt x="1910" y="9751"/>
                      <a:pt x="1973" y="9730"/>
                    </a:cubicBezTo>
                    <a:cubicBezTo>
                      <a:pt x="858" y="8437"/>
                      <a:pt x="179" y="6748"/>
                      <a:pt x="179" y="4907"/>
                    </a:cubicBezTo>
                    <a:cubicBezTo>
                      <a:pt x="179" y="3067"/>
                      <a:pt x="858" y="1378"/>
                      <a:pt x="1973" y="85"/>
                    </a:cubicBezTo>
                    <a:cubicBezTo>
                      <a:pt x="1910" y="64"/>
                      <a:pt x="1862" y="42"/>
                      <a:pt x="1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" name="Google Shape;445;p22">
                <a:extLst>
                  <a:ext uri="{FF2B5EF4-FFF2-40B4-BE49-F238E27FC236}">
                    <a16:creationId xmlns:a16="http://schemas.microsoft.com/office/drawing/2014/main" id="{B9232F3B-7F3E-AD60-B2D3-B0656CF6AC5D}"/>
                  </a:ext>
                </a:extLst>
              </p:cNvPr>
              <p:cNvSpPr/>
              <p:nvPr/>
            </p:nvSpPr>
            <p:spPr>
              <a:xfrm>
                <a:off x="3906000" y="2266976"/>
                <a:ext cx="1332002" cy="1330942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76" extrusionOk="0">
                    <a:moveTo>
                      <a:pt x="3204" y="1"/>
                    </a:moveTo>
                    <a:cubicBezTo>
                      <a:pt x="1426" y="1"/>
                      <a:pt x="1" y="1426"/>
                      <a:pt x="1" y="3177"/>
                    </a:cubicBezTo>
                    <a:cubicBezTo>
                      <a:pt x="1" y="4950"/>
                      <a:pt x="1426" y="6375"/>
                      <a:pt x="3204" y="6375"/>
                    </a:cubicBezTo>
                    <a:cubicBezTo>
                      <a:pt x="4955" y="6375"/>
                      <a:pt x="6380" y="4950"/>
                      <a:pt x="6380" y="3177"/>
                    </a:cubicBezTo>
                    <a:cubicBezTo>
                      <a:pt x="6380" y="1426"/>
                      <a:pt x="4955" y="1"/>
                      <a:pt x="3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" name="Google Shape;446;p22">
              <a:extLst>
                <a:ext uri="{FF2B5EF4-FFF2-40B4-BE49-F238E27FC236}">
                  <a16:creationId xmlns:a16="http://schemas.microsoft.com/office/drawing/2014/main" id="{6B71A150-4521-C73A-2D13-DFE74FD9CF06}"/>
                </a:ext>
              </a:extLst>
            </p:cNvPr>
            <p:cNvSpPr/>
            <p:nvPr/>
          </p:nvSpPr>
          <p:spPr>
            <a:xfrm rot="2884959">
              <a:off x="3564007" y="2019901"/>
              <a:ext cx="402360" cy="189072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47;p22">
              <a:extLst>
                <a:ext uri="{FF2B5EF4-FFF2-40B4-BE49-F238E27FC236}">
                  <a16:creationId xmlns:a16="http://schemas.microsoft.com/office/drawing/2014/main" id="{E0BDEF86-6005-9322-F826-E02F34DFD955}"/>
                </a:ext>
              </a:extLst>
            </p:cNvPr>
            <p:cNvSpPr/>
            <p:nvPr/>
          </p:nvSpPr>
          <p:spPr>
            <a:xfrm rot="8100000">
              <a:off x="5172552" y="2061606"/>
              <a:ext cx="402202" cy="189222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48;p22">
              <a:extLst>
                <a:ext uri="{FF2B5EF4-FFF2-40B4-BE49-F238E27FC236}">
                  <a16:creationId xmlns:a16="http://schemas.microsoft.com/office/drawing/2014/main" id="{81C092FC-3240-4DDB-1281-ED25111B3F65}"/>
                </a:ext>
              </a:extLst>
            </p:cNvPr>
            <p:cNvSpPr/>
            <p:nvPr/>
          </p:nvSpPr>
          <p:spPr>
            <a:xfrm rot="-7915041">
              <a:off x="5112948" y="3652981"/>
              <a:ext cx="402360" cy="189072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49;p22">
              <a:extLst>
                <a:ext uri="{FF2B5EF4-FFF2-40B4-BE49-F238E27FC236}">
                  <a16:creationId xmlns:a16="http://schemas.microsoft.com/office/drawing/2014/main" id="{0FD8614F-6B28-287B-2D37-D8ADAAC4FD9D}"/>
                </a:ext>
              </a:extLst>
            </p:cNvPr>
            <p:cNvSpPr/>
            <p:nvPr/>
          </p:nvSpPr>
          <p:spPr>
            <a:xfrm rot="-2700000">
              <a:off x="3504561" y="3611126"/>
              <a:ext cx="402202" cy="189222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" name="Google Shape;392;p22">
            <a:extLst>
              <a:ext uri="{FF2B5EF4-FFF2-40B4-BE49-F238E27FC236}">
                <a16:creationId xmlns:a16="http://schemas.microsoft.com/office/drawing/2014/main" id="{376A2CFA-F493-98CF-300B-B14E1D526426}"/>
              </a:ext>
            </a:extLst>
          </p:cNvPr>
          <p:cNvSpPr/>
          <p:nvPr/>
        </p:nvSpPr>
        <p:spPr>
          <a:xfrm>
            <a:off x="1424860" y="4120125"/>
            <a:ext cx="2541187" cy="101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1" dirty="0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Fatores demográficos, sociais e econômicos</a:t>
            </a:r>
            <a:endParaRPr b="1" dirty="0"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39" name="Google Shape;392;p22">
            <a:extLst>
              <a:ext uri="{FF2B5EF4-FFF2-40B4-BE49-F238E27FC236}">
                <a16:creationId xmlns:a16="http://schemas.microsoft.com/office/drawing/2014/main" id="{08360340-905E-D16E-6CDB-0C18F97C0195}"/>
              </a:ext>
            </a:extLst>
          </p:cNvPr>
          <p:cNvSpPr/>
          <p:nvPr/>
        </p:nvSpPr>
        <p:spPr>
          <a:xfrm>
            <a:off x="8123563" y="4263177"/>
            <a:ext cx="2541187" cy="101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1" dirty="0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Biologia e ecologia de vetores e hospedeiros</a:t>
            </a:r>
            <a:endParaRPr b="1" dirty="0"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5DB951EA-4652-101A-D293-3A39943394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3959" y="3108195"/>
            <a:ext cx="1408078" cy="1110649"/>
          </a:xfrm>
          <a:prstGeom prst="rect">
            <a:avLst/>
          </a:prstGeom>
        </p:spPr>
      </p:pic>
      <p:pic>
        <p:nvPicPr>
          <p:cNvPr id="41" name="Picture 2" descr="Mosquito ">
            <a:extLst>
              <a:ext uri="{FF2B5EF4-FFF2-40B4-BE49-F238E27FC236}">
                <a16:creationId xmlns:a16="http://schemas.microsoft.com/office/drawing/2014/main" id="{31EFBB8F-C9A9-84A9-8269-A1DDFF6F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65" y="3424955"/>
            <a:ext cx="501357" cy="5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enchente ">
            <a:extLst>
              <a:ext uri="{FF2B5EF4-FFF2-40B4-BE49-F238E27FC236}">
                <a16:creationId xmlns:a16="http://schemas.microsoft.com/office/drawing/2014/main" id="{3C712AAF-6895-226C-E7B6-B2898C38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26" y="2272314"/>
            <a:ext cx="623415" cy="62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clima ">
            <a:extLst>
              <a:ext uri="{FF2B5EF4-FFF2-40B4-BE49-F238E27FC236}">
                <a16:creationId xmlns:a16="http://schemas.microsoft.com/office/drawing/2014/main" id="{4178A511-9BA1-1F4D-0D9A-3EC0CB3B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96" y="3496573"/>
            <a:ext cx="462831" cy="4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pessoas juntas ">
            <a:extLst>
              <a:ext uri="{FF2B5EF4-FFF2-40B4-BE49-F238E27FC236}">
                <a16:creationId xmlns:a16="http://schemas.microsoft.com/office/drawing/2014/main" id="{F17A79C5-90DD-59D7-5875-7D9398CE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6" y="4538767"/>
            <a:ext cx="558369" cy="5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1C7BFFF7-4E33-F806-C7DA-254E35301B9E}"/>
              </a:ext>
            </a:extLst>
          </p:cNvPr>
          <p:cNvSpPr/>
          <p:nvPr/>
        </p:nvSpPr>
        <p:spPr>
          <a:xfrm>
            <a:off x="0" y="6527552"/>
            <a:ext cx="4339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Calibri" panose="020F0502020204030204" pitchFamily="34" charset="0"/>
                <a:cs typeface="Calibri" panose="020F0502020204030204" pitchFamily="34" charset="0"/>
              </a:rPr>
              <a:t>¹Coalson et al., 2021; ²Méndez-Lázaro et al., 2014; ³Githeko et al., 2000</a:t>
            </a:r>
          </a:p>
        </p:txBody>
      </p:sp>
    </p:spTree>
    <p:extLst>
      <p:ext uri="{BB962C8B-B14F-4D97-AF65-F5344CB8AC3E}">
        <p14:creationId xmlns:p14="http://schemas.microsoft.com/office/powerpoint/2010/main" val="368886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8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24" y="1920220"/>
            <a:ext cx="3110132" cy="22935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3" y="4213782"/>
            <a:ext cx="4408109" cy="16305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9306" y="810237"/>
            <a:ext cx="11658730" cy="9233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</a:rPr>
              <a:t>FATORES FAVORÁVEIS A PROBABILIDADE DE AUMENTO DA  TRANSMISSÃO EM 2024</a:t>
            </a:r>
          </a:p>
        </p:txBody>
      </p:sp>
      <p:sp>
        <p:nvSpPr>
          <p:cNvPr id="8" name="Retângulo 7"/>
          <p:cNvSpPr/>
          <p:nvPr/>
        </p:nvSpPr>
        <p:spPr>
          <a:xfrm>
            <a:off x="8130185" y="1547091"/>
            <a:ext cx="3704030" cy="39130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Aumento da temperatura ambiente está associado a </a:t>
            </a:r>
            <a:r>
              <a:rPr lang="pt-BR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elevada taxa de replicação </a:t>
            </a:r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viral do DENV, e a </a:t>
            </a:r>
            <a:r>
              <a:rPr lang="pt-BR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reduz o</a:t>
            </a:r>
            <a:r>
              <a:rPr lang="pt-BR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período de incubação do vírus no vetor</a:t>
            </a:r>
            <a:r>
              <a:rPr lang="pt-BR" sz="2400" b="1" baseline="30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1,2</a:t>
            </a:r>
            <a:endParaRPr lang="pt-BR" sz="2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776CB9-4625-C5BF-641A-660A2CB1B2D8}"/>
              </a:ext>
            </a:extLst>
          </p:cNvPr>
          <p:cNvSpPr txBox="1"/>
          <p:nvPr/>
        </p:nvSpPr>
        <p:spPr>
          <a:xfrm>
            <a:off x="8043698" y="6564212"/>
            <a:ext cx="34155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¹ Morin CW et al., 2013;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pt-BR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Donalísio</a:t>
            </a:r>
            <a:r>
              <a:rPr lang="pt-BR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MR et al., 2002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68B734-92D7-663B-B9C9-6FE0BBCB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14" y="1547091"/>
            <a:ext cx="3036703" cy="42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8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9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85709" y="221217"/>
            <a:ext cx="9170057" cy="108952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rgbClr val="183EFF"/>
                </a:solidFill>
              </a:rPr>
              <a:t>FATORES FAVORÁVEIS PARA O AUMENTO DA  TRANSMISSÃO EM 2024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7637" y="6124104"/>
            <a:ext cx="516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pt-BR" sz="1600" dirty="0" err="1"/>
              <a:t>Reemergência</a:t>
            </a:r>
            <a:r>
              <a:rPr lang="pt-BR" sz="1600" dirty="0"/>
              <a:t> do sorotipo DENV-3 e DENV-4 em 2023, inversão de predominância do DENV-2 em algumas UF </a:t>
            </a:r>
          </a:p>
          <a:p>
            <a:endParaRPr lang="pt-BR" sz="1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2" y="1626131"/>
            <a:ext cx="5023064" cy="330976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38039" y="5485169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Distribuição dos sorotipos de DENV por UF de residência – Brasil, 2024</a:t>
            </a:r>
          </a:p>
        </p:txBody>
      </p:sp>
      <p:sp>
        <p:nvSpPr>
          <p:cNvPr id="9" name="Retângulo 8"/>
          <p:cNvSpPr/>
          <p:nvPr/>
        </p:nvSpPr>
        <p:spPr>
          <a:xfrm>
            <a:off x="311401" y="5573314"/>
            <a:ext cx="362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DENV3: último ano com circulação importante 2007/2008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1479" y="1579477"/>
            <a:ext cx="569167" cy="302051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1" name="Seta para Baixo 10"/>
          <p:cNvSpPr/>
          <p:nvPr/>
        </p:nvSpPr>
        <p:spPr>
          <a:xfrm>
            <a:off x="2076061" y="4674638"/>
            <a:ext cx="50144" cy="898676"/>
          </a:xfrm>
          <a:prstGeom prst="downArrow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8447" t="21081" r="-584" b="42259"/>
          <a:stretch/>
        </p:blipFill>
        <p:spPr>
          <a:xfrm>
            <a:off x="10507287" y="2942705"/>
            <a:ext cx="1363288" cy="167085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637317" y="1333743"/>
            <a:ext cx="248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pt-BR" sz="1600" dirty="0" smtClean="0"/>
              <a:t>Sorotipos circulantes - 2024</a:t>
            </a:r>
            <a:endParaRPr lang="pt-BR" sz="1600" dirty="0"/>
          </a:p>
          <a:p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039" y="1729490"/>
            <a:ext cx="4629796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5506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3359ff-706b-495f-bd5c-bd2d37eca7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5F0D2291CB54981990F13A23A592C" ma:contentTypeVersion="16" ma:contentTypeDescription="Create a new document." ma:contentTypeScope="" ma:versionID="a5e65b03daa331b7f47de2ba4cc6f01a">
  <xsd:schema xmlns:xsd="http://www.w3.org/2001/XMLSchema" xmlns:xs="http://www.w3.org/2001/XMLSchema" xmlns:p="http://schemas.microsoft.com/office/2006/metadata/properties" xmlns:ns3="bc59bdda-cb62-4142-bdb8-7dd0cfc982cc" xmlns:ns4="813359ff-706b-495f-bd5c-bd2d37eca7bd" targetNamespace="http://schemas.microsoft.com/office/2006/metadata/properties" ma:root="true" ma:fieldsID="cc6ab52ec4c3a94592e252ed49b576dc" ns3:_="" ns4:_="">
    <xsd:import namespace="bc59bdda-cb62-4142-bdb8-7dd0cfc982cc"/>
    <xsd:import namespace="813359ff-706b-495f-bd5c-bd2d37eca7b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9bdda-cb62-4142-bdb8-7dd0cfc982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359ff-706b-495f-bd5c-bd2d37eca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65BEB-AA0B-4596-B049-43765628EA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39EC97-7737-42C3-983E-1F3219F6E6ED}">
  <ds:schemaRefs>
    <ds:schemaRef ds:uri="http://schemas.microsoft.com/office/2006/metadata/properties"/>
    <ds:schemaRef ds:uri="813359ff-706b-495f-bd5c-bd2d37eca7bd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bc59bdda-cb62-4142-bdb8-7dd0cfc982cc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BFE0DC-4936-4149-8C5B-A4F95F25E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59bdda-cb62-4142-bdb8-7dd0cfc982cc"/>
    <ds:schemaRef ds:uri="813359ff-706b-495f-bd5c-bd2d37eca7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1542</Words>
  <Application>Microsoft Office PowerPoint</Application>
  <PresentationFormat>Widescreen</PresentationFormat>
  <Paragraphs>237</Paragraphs>
  <Slides>40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6" baseType="lpstr">
      <vt:lpstr>ＭＳ Ｐゴシック</vt:lpstr>
      <vt:lpstr>Arial</vt:lpstr>
      <vt:lpstr>Arial Black</vt:lpstr>
      <vt:lpstr>Arial Narrow</vt:lpstr>
      <vt:lpstr>Calibri</vt:lpstr>
      <vt:lpstr>Courier New</vt:lpstr>
      <vt:lpstr>Fira Sans</vt:lpstr>
      <vt:lpstr>Gill Sans</vt:lpstr>
      <vt:lpstr>Montserrat</vt:lpstr>
      <vt:lpstr>Montserrat Black</vt:lpstr>
      <vt:lpstr>Montserrat ExtraBold</vt:lpstr>
      <vt:lpstr>Open Sans</vt:lpstr>
      <vt:lpstr>Roboto</vt:lpstr>
      <vt:lpstr>Times New Roman</vt:lpstr>
      <vt:lpstr>Wingdings</vt:lpstr>
      <vt:lpstr>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Livia Carla Vinhal Frutuoso</cp:lastModifiedBy>
  <cp:revision>176</cp:revision>
  <cp:lastPrinted>2021-05-27T13:54:16Z</cp:lastPrinted>
  <dcterms:created xsi:type="dcterms:W3CDTF">2021-05-25T14:48:35Z</dcterms:created>
  <dcterms:modified xsi:type="dcterms:W3CDTF">2024-03-06T13:47:56Z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0x010100DFC5F0D2291CB54981990F13A23A592C</vt:lpwstr>
  </property>
</Properties>
</file>