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3" r:id="rId3"/>
    <p:sldId id="295" r:id="rId4"/>
    <p:sldId id="284" r:id="rId5"/>
    <p:sldId id="292" r:id="rId6"/>
    <p:sldId id="286" r:id="rId7"/>
    <p:sldId id="285" r:id="rId8"/>
    <p:sldId id="299" r:id="rId9"/>
    <p:sldId id="287" r:id="rId10"/>
    <p:sldId id="321" r:id="rId11"/>
    <p:sldId id="300" r:id="rId12"/>
    <p:sldId id="319" r:id="rId13"/>
    <p:sldId id="320" r:id="rId14"/>
    <p:sldId id="317" r:id="rId15"/>
    <p:sldId id="316" r:id="rId16"/>
    <p:sldId id="303" r:id="rId17"/>
    <p:sldId id="311" r:id="rId18"/>
    <p:sldId id="340" r:id="rId19"/>
    <p:sldId id="282" r:id="rId2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82593" autoAdjust="0"/>
  </p:normalViewPr>
  <p:slideViewPr>
    <p:cSldViewPr>
      <p:cViewPr>
        <p:scale>
          <a:sx n="66" d="100"/>
          <a:sy n="66" d="100"/>
        </p:scale>
        <p:origin x="-1428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ERNARDO:Brasil:Graficos%2023032012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favilla\Desktop\n&#250;mer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971906400452797E-2"/>
          <c:y val="4.3400825732426873E-2"/>
          <c:w val="0.9444864268342068"/>
          <c:h val="0.94015116497712836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[Pasta1]Plan1!$D$4</c:f>
              <c:strCache>
                <c:ptCount val="1"/>
                <c:pt idx="0">
                  <c:v>Leitores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2.5475564443456947E-2"/>
                  <c:y val="-2.6882208508156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596588033428352E-2"/>
                  <c:y val="-1.1947543697905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556246836771202E-2"/>
                  <c:y val="-1.7921315546858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[Pasta1]Plan1!$D$5:$D$7</c:f>
              <c:numCache>
                <c:formatCode>General</c:formatCode>
                <c:ptCount val="3"/>
                <c:pt idx="0">
                  <c:v>26</c:v>
                </c:pt>
                <c:pt idx="1">
                  <c:v>66.5</c:v>
                </c:pt>
                <c:pt idx="2">
                  <c:v>71.900000000000006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631168"/>
        <c:axId val="88632704"/>
        <c:axId val="0"/>
      </c:bar3DChart>
      <c:catAx>
        <c:axId val="88631168"/>
        <c:scaling>
          <c:orientation val="minMax"/>
        </c:scaling>
        <c:delete val="1"/>
        <c:axPos val="b"/>
        <c:majorTickMark val="out"/>
        <c:minorTickMark val="none"/>
        <c:tickLblPos val="none"/>
        <c:crossAx val="88632704"/>
        <c:crosses val="autoZero"/>
        <c:auto val="1"/>
        <c:lblAlgn val="ctr"/>
        <c:lblOffset val="100"/>
        <c:noMultiLvlLbl val="0"/>
      </c:catAx>
      <c:valAx>
        <c:axId val="8863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6311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Plan2!$C$4:$C$14</c:f>
              <c:strCache>
                <c:ptCount val="11"/>
                <c:pt idx="0">
                  <c:v>Revistas</c:v>
                </c:pt>
                <c:pt idx="1">
                  <c:v>Jornais</c:v>
                </c:pt>
                <c:pt idx="2">
                  <c:v>Livros solicitado pela Escola</c:v>
                </c:pt>
                <c:pt idx="3">
                  <c:v>Livros</c:v>
                </c:pt>
                <c:pt idx="4">
                  <c:v>Quadrinhos</c:v>
                </c:pt>
                <c:pt idx="5">
                  <c:v>Livros Didáticos</c:v>
                </c:pt>
                <c:pt idx="6">
                  <c:v>Texto de Internet</c:v>
                </c:pt>
                <c:pt idx="7">
                  <c:v>Texto do Trabalho</c:v>
                </c:pt>
                <c:pt idx="8">
                  <c:v>Livros técnicos</c:v>
                </c:pt>
                <c:pt idx="9">
                  <c:v>Livros Digitais</c:v>
                </c:pt>
                <c:pt idx="10">
                  <c:v>Áudio Livros</c:v>
                </c:pt>
              </c:strCache>
            </c:strRef>
          </c:cat>
          <c:val>
            <c:numRef>
              <c:f>Plan2!$D$4:$D$14</c:f>
              <c:numCache>
                <c:formatCode>General</c:formatCode>
                <c:ptCount val="11"/>
                <c:pt idx="0">
                  <c:v>53</c:v>
                </c:pt>
                <c:pt idx="1">
                  <c:v>48</c:v>
                </c:pt>
                <c:pt idx="2">
                  <c:v>47</c:v>
                </c:pt>
                <c:pt idx="3">
                  <c:v>47</c:v>
                </c:pt>
                <c:pt idx="4">
                  <c:v>30</c:v>
                </c:pt>
                <c:pt idx="5">
                  <c:v>24</c:v>
                </c:pt>
                <c:pt idx="6">
                  <c:v>23</c:v>
                </c:pt>
                <c:pt idx="7">
                  <c:v>12</c:v>
                </c:pt>
                <c:pt idx="8">
                  <c:v>11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25120"/>
        <c:axId val="163126656"/>
        <c:axId val="0"/>
      </c:bar3DChart>
      <c:catAx>
        <c:axId val="163125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126656"/>
        <c:crosses val="autoZero"/>
        <c:auto val="1"/>
        <c:lblAlgn val="ctr"/>
        <c:lblOffset val="100"/>
        <c:noMultiLvlLbl val="0"/>
      </c:catAx>
      <c:valAx>
        <c:axId val="16312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12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s-CO" sz="1800" b="0" i="0" u="none" strike="noStrike" baseline="0" dirty="0" smtClean="0">
                <a:latin typeface="Arial"/>
                <a:cs typeface="Arial"/>
              </a:rPr>
              <a:t>Número de </a:t>
            </a:r>
            <a:r>
              <a:rPr lang="es-CO" sz="1800" b="0" i="0" u="none" strike="noStrike" baseline="0" dirty="0" err="1" smtClean="0">
                <a:latin typeface="Arial"/>
                <a:cs typeface="Arial"/>
              </a:rPr>
              <a:t>livros</a:t>
            </a:r>
            <a:r>
              <a:rPr lang="es-CO" sz="1800" b="0" i="0" u="none" strike="noStrike" baseline="0" dirty="0" smtClean="0">
                <a:latin typeface="Arial"/>
                <a:cs typeface="Arial"/>
              </a:rPr>
              <a:t> </a:t>
            </a:r>
            <a:r>
              <a:rPr lang="es-CO" sz="1800" b="0" i="0" u="none" strike="noStrike" baseline="0" dirty="0" err="1" smtClean="0">
                <a:latin typeface="Arial"/>
                <a:cs typeface="Arial"/>
              </a:rPr>
              <a:t>lidos</a:t>
            </a:r>
            <a:r>
              <a:rPr lang="es-CO" sz="1800" b="0" i="0" u="none" strike="noStrike" baseline="0" dirty="0" smtClean="0">
                <a:latin typeface="Arial"/>
                <a:cs typeface="Arial"/>
              </a:rPr>
              <a:t> por ano</a:t>
            </a:r>
            <a:endParaRPr lang="en-US" b="0" dirty="0">
              <a:latin typeface="Arial"/>
              <a:cs typeface="Arial"/>
            </a:endParaRP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431154381084801"/>
          <c:y val="0.138121648475308"/>
          <c:w val="0.86787204450625899"/>
          <c:h val="0.79982390841699402"/>
        </c:manualLayout>
      </c:layout>
      <c:bubbleChart>
        <c:varyColors val="1"/>
        <c:ser>
          <c:idx val="0"/>
          <c:order val="0"/>
          <c:tx>
            <c:strRef>
              <c:f>'Cantidad libros leídos (6)'!$A$5</c:f>
              <c:strCache>
                <c:ptCount val="1"/>
                <c:pt idx="0">
                  <c:v>Livros</c:v>
                </c:pt>
              </c:strCache>
            </c:strRef>
          </c:tx>
          <c:spPr>
            <a:ln w="666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6667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 w="6667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CC33"/>
              </a:solidFill>
              <a:ln w="6667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 w="66675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E2490"/>
              </a:solidFill>
              <a:ln w="66675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 w="66675">
                <a:noFill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Espanha</a:t>
                    </a:r>
                    <a:r>
                      <a:rPr lang="en-US" dirty="0" smtClean="0"/>
                      <a:t> - 10.3 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Portugal - 8.5 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047381708546"/>
                  <c:y val="-9.90283342509667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Chile - </a:t>
                    </a:r>
                    <a:r>
                      <a:rPr lang="en-US" dirty="0"/>
                      <a:t>5.4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727477839949659E-2"/>
                  <c:y val="-8.58556230883902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Argentina - </a:t>
                    </a:r>
                    <a:r>
                      <a:rPr lang="en-US" dirty="0"/>
                      <a:t>4.6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639169721882755E-2"/>
                  <c:y val="-0.1073804299522275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Brasil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- </a:t>
                    </a:r>
                    <a:r>
                      <a:rPr lang="en-US" dirty="0"/>
                      <a:t>4.0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614734378172543E-2"/>
                  <c:y val="-8.54614627138576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Mexico - </a:t>
                    </a:r>
                    <a:r>
                      <a:rPr lang="en-US" dirty="0"/>
                      <a:t>2.9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8581237598729907E-2"/>
                  <c:y val="-9.307637257965431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Colombia - </a:t>
                    </a:r>
                    <a:r>
                      <a:rPr lang="en-US" dirty="0"/>
                      <a:t>2.2 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xVal>
            <c:strRef>
              <c:f>'Cantidad libros leídos (6)'!$B$4:$H$4</c:f>
              <c:strCache>
                <c:ptCount val="7"/>
                <c:pt idx="0">
                  <c:v>España</c:v>
                </c:pt>
                <c:pt idx="1">
                  <c:v>Portugal</c:v>
                </c:pt>
                <c:pt idx="2">
                  <c:v>Chile</c:v>
                </c:pt>
                <c:pt idx="3">
                  <c:v>Argentina</c:v>
                </c:pt>
                <c:pt idx="4">
                  <c:v>Brasil</c:v>
                </c:pt>
                <c:pt idx="5">
                  <c:v>México</c:v>
                </c:pt>
                <c:pt idx="6">
                  <c:v>Colombia</c:v>
                </c:pt>
              </c:strCache>
            </c:strRef>
          </c:xVal>
          <c:yVal>
            <c:numRef>
              <c:f>'Cantidad libros leídos (6)'!$B$5:$H$5</c:f>
              <c:numCache>
                <c:formatCode>0.0_);\(0.0\)</c:formatCode>
                <c:ptCount val="7"/>
                <c:pt idx="0">
                  <c:v>10.3</c:v>
                </c:pt>
                <c:pt idx="1">
                  <c:v>8.5</c:v>
                </c:pt>
                <c:pt idx="2">
                  <c:v>5.4</c:v>
                </c:pt>
                <c:pt idx="3">
                  <c:v>4.5999999999999996</c:v>
                </c:pt>
                <c:pt idx="4">
                  <c:v>4</c:v>
                </c:pt>
                <c:pt idx="5">
                  <c:v>2.9</c:v>
                </c:pt>
                <c:pt idx="6">
                  <c:v>2.2281142809842867</c:v>
                </c:pt>
              </c:numCache>
            </c:numRef>
          </c:yVal>
          <c:bubbleSize>
            <c:numLit>
              <c:formatCode>General</c:formatCode>
              <c:ptCount val="7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</c:numLit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axId val="163205504"/>
        <c:axId val="163207040"/>
      </c:bubbleChart>
      <c:valAx>
        <c:axId val="163205504"/>
        <c:scaling>
          <c:orientation val="minMax"/>
          <c:max val="8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3207040"/>
        <c:crosses val="autoZero"/>
        <c:crossBetween val="midCat"/>
      </c:valAx>
      <c:valAx>
        <c:axId val="163207040"/>
        <c:scaling>
          <c:orientation val="minMax"/>
          <c:max val="1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s-CO" sz="1400" b="1" i="0" u="none" strike="noStrike" baseline="0" dirty="0" smtClean="0">
                    <a:latin typeface="Arial"/>
                    <a:cs typeface="Arial"/>
                  </a:rPr>
                  <a:t>Número de </a:t>
                </a:r>
                <a:r>
                  <a:rPr lang="es-CO" sz="1400" b="1" i="0" u="none" strike="noStrike" baseline="0" dirty="0" err="1" smtClean="0">
                    <a:latin typeface="Arial"/>
                    <a:cs typeface="Arial"/>
                  </a:rPr>
                  <a:t>Livros</a:t>
                </a:r>
                <a:r>
                  <a:rPr lang="es-CO" sz="1400" b="1" i="0" u="none" strike="noStrike" baseline="0" dirty="0" smtClean="0">
                    <a:latin typeface="Arial"/>
                    <a:cs typeface="Arial"/>
                  </a:rPr>
                  <a:t> </a:t>
                </a:r>
                <a:r>
                  <a:rPr lang="es-CO" sz="1400" b="1" i="0" u="none" strike="noStrike" baseline="0" dirty="0" err="1" smtClean="0">
                    <a:latin typeface="Arial"/>
                    <a:cs typeface="Arial"/>
                  </a:rPr>
                  <a:t>Lidos</a:t>
                </a:r>
                <a:endParaRPr lang="es-CO" sz="14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"/>
              <c:y val="0.31223419446096401"/>
            </c:manualLayout>
          </c:layout>
          <c:overlay val="0"/>
          <c:spPr>
            <a:noFill/>
            <a:ln w="25400">
              <a:noFill/>
            </a:ln>
          </c:spPr>
        </c:title>
        <c:numFmt formatCode="0.0_);\(0.0\)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pt-BR"/>
          </a:p>
        </c:txPr>
        <c:crossAx val="163205504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0">
      <a:noFill/>
      <a:prstDash val="solid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Plan3!$F$5</c:f>
              <c:strCache>
                <c:ptCount val="1"/>
                <c:pt idx="0">
                  <c:v>Correntes</c:v>
                </c:pt>
              </c:strCache>
            </c:strRef>
          </c:tx>
          <c:invertIfNegative val="0"/>
          <c:cat>
            <c:numRef>
              <c:f>Plan3!$G$4:$Q$4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Plan3!$G$5:$Q$5</c:f>
              <c:numCache>
                <c:formatCode>General</c:formatCode>
                <c:ptCount val="11"/>
                <c:pt idx="0">
                  <c:v>99</c:v>
                </c:pt>
                <c:pt idx="1">
                  <c:v>89</c:v>
                </c:pt>
                <c:pt idx="2">
                  <c:v>85</c:v>
                </c:pt>
                <c:pt idx="3">
                  <c:v>81</c:v>
                </c:pt>
                <c:pt idx="4">
                  <c:v>76</c:v>
                </c:pt>
                <c:pt idx="5">
                  <c:v>74</c:v>
                </c:pt>
                <c:pt idx="6">
                  <c:v>69</c:v>
                </c:pt>
                <c:pt idx="7">
                  <c:v>62</c:v>
                </c:pt>
                <c:pt idx="8">
                  <c:v>54</c:v>
                </c:pt>
                <c:pt idx="9">
                  <c:v>56</c:v>
                </c:pt>
                <c:pt idx="10">
                  <c:v>60</c:v>
                </c:pt>
              </c:numCache>
            </c:numRef>
          </c:val>
        </c:ser>
        <c:ser>
          <c:idx val="1"/>
          <c:order val="1"/>
          <c:tx>
            <c:strRef>
              <c:f>Plan3!$F$6</c:f>
              <c:strCache>
                <c:ptCount val="1"/>
                <c:pt idx="0">
                  <c:v>Constantes</c:v>
                </c:pt>
              </c:strCache>
            </c:strRef>
          </c:tx>
          <c:invertIfNegative val="0"/>
          <c:cat>
            <c:numRef>
              <c:f>Plan3!$G$4:$Q$4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Plan3!$G$6:$Q$6</c:f>
              <c:numCache>
                <c:formatCode>General</c:formatCode>
                <c:ptCount val="11"/>
                <c:pt idx="0">
                  <c:v>99</c:v>
                </c:pt>
                <c:pt idx="1">
                  <c:v>93</c:v>
                </c:pt>
                <c:pt idx="2">
                  <c:v>89</c:v>
                </c:pt>
                <c:pt idx="3">
                  <c:v>88</c:v>
                </c:pt>
                <c:pt idx="4">
                  <c:v>87.5</c:v>
                </c:pt>
                <c:pt idx="5">
                  <c:v>87.5</c:v>
                </c:pt>
                <c:pt idx="6">
                  <c:v>86</c:v>
                </c:pt>
                <c:pt idx="7">
                  <c:v>81</c:v>
                </c:pt>
                <c:pt idx="8">
                  <c:v>76</c:v>
                </c:pt>
                <c:pt idx="9">
                  <c:v>86</c:v>
                </c:pt>
                <c:pt idx="10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087680"/>
        <c:axId val="164089216"/>
        <c:axId val="0"/>
      </c:bar3DChart>
      <c:catAx>
        <c:axId val="16408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089216"/>
        <c:crosses val="autoZero"/>
        <c:auto val="1"/>
        <c:lblAlgn val="ctr"/>
        <c:lblOffset val="100"/>
        <c:noMultiLvlLbl val="0"/>
      </c:catAx>
      <c:valAx>
        <c:axId val="164089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087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Titulos!$A$2</c:f>
              <c:strCache>
                <c:ptCount val="1"/>
                <c:pt idx="0">
                  <c:v>TÍTULOS (ISBNs)</c:v>
                </c:pt>
              </c:strCache>
            </c:strRef>
          </c:tx>
          <c:invertIfNegative val="0"/>
          <c:cat>
            <c:numRef>
              <c:f>Titulos!$B$1:$E$1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Titulos!$B$2:$E$2</c:f>
              <c:numCache>
                <c:formatCode>#,##0</c:formatCode>
                <c:ptCount val="4"/>
                <c:pt idx="0">
                  <c:v>58193</c:v>
                </c:pt>
                <c:pt idx="1">
                  <c:v>57474</c:v>
                </c:pt>
                <c:pt idx="2">
                  <c:v>62235</c:v>
                </c:pt>
                <c:pt idx="3">
                  <c:v>60829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350208"/>
        <c:axId val="164352000"/>
        <c:axId val="0"/>
      </c:bar3DChart>
      <c:catAx>
        <c:axId val="1643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352000"/>
        <c:crosses val="autoZero"/>
        <c:auto val="1"/>
        <c:lblAlgn val="ctr"/>
        <c:lblOffset val="100"/>
        <c:noMultiLvlLbl val="0"/>
      </c:catAx>
      <c:valAx>
        <c:axId val="16435200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4350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 smtClean="0"/>
              <a:t>EXEMPLARES PRODUZIDOS  </a:t>
            </a:r>
            <a:r>
              <a:rPr lang="pt-BR" dirty="0"/>
              <a:t>Total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'Exemplares produzidos'!$A$2</c:f>
              <c:strCache>
                <c:ptCount val="1"/>
                <c:pt idx="0">
                  <c:v>EXEMPLARES PRODUZIDOS Total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'Exemplares produzidos'!$B$1:$E$1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produzidos'!$B$2:$E$2</c:f>
              <c:numCache>
                <c:formatCode>#,##0</c:formatCode>
                <c:ptCount val="4"/>
                <c:pt idx="0">
                  <c:v>499796286</c:v>
                </c:pt>
                <c:pt idx="1">
                  <c:v>485261332</c:v>
                </c:pt>
                <c:pt idx="2">
                  <c:v>467835900</c:v>
                </c:pt>
                <c:pt idx="3">
                  <c:v>501371513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35328"/>
        <c:axId val="164836864"/>
        <c:axId val="0"/>
      </c:bar3DChart>
      <c:catAx>
        <c:axId val="16483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836864"/>
        <c:crosses val="autoZero"/>
        <c:auto val="1"/>
        <c:lblAlgn val="ctr"/>
        <c:lblOffset val="100"/>
        <c:noMultiLvlLbl val="0"/>
      </c:catAx>
      <c:valAx>
        <c:axId val="1648368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4835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'Exemplares Vendidos'!$A$2</c:f>
              <c:strCache>
                <c:ptCount val="1"/>
                <c:pt idx="0">
                  <c:v>Mercado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Vendidos'!$B$2:$E$2</c:f>
              <c:numCache>
                <c:formatCode>#,##0</c:formatCode>
                <c:ptCount val="4"/>
                <c:pt idx="0">
                  <c:v>283984381</c:v>
                </c:pt>
                <c:pt idx="1">
                  <c:v>268564404</c:v>
                </c:pt>
                <c:pt idx="2">
                  <c:v>279662399</c:v>
                </c:pt>
                <c:pt idx="3">
                  <c:v>277387290</c:v>
                </c:pt>
              </c:numCache>
            </c:numRef>
          </c:val>
        </c:ser>
        <c:ser>
          <c:idx val="1"/>
          <c:order val="1"/>
          <c:tx>
            <c:strRef>
              <c:f>'Exemplares Vendidos'!$A$3</c:f>
              <c:strCache>
                <c:ptCount val="1"/>
                <c:pt idx="0">
                  <c:v>Governo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Vendidos'!$B$3:$E$3</c:f>
              <c:numCache>
                <c:formatCode>#,##0</c:formatCode>
                <c:ptCount val="4"/>
                <c:pt idx="0">
                  <c:v>185484459</c:v>
                </c:pt>
                <c:pt idx="1">
                  <c:v>166355660</c:v>
                </c:pt>
                <c:pt idx="2">
                  <c:v>200307911</c:v>
                </c:pt>
                <c:pt idx="3">
                  <c:v>158302867</c:v>
                </c:pt>
              </c:numCache>
            </c:numRef>
          </c:val>
        </c:ser>
        <c:ser>
          <c:idx val="2"/>
          <c:order val="2"/>
          <c:tx>
            <c:strRef>
              <c:f>'Exemplares Vendidos'!$A$4</c:f>
              <c:strCache>
                <c:ptCount val="1"/>
                <c:pt idx="0">
                  <c:v>EXEMPLARES VENDIDOS  Total</c:v>
                </c:pt>
              </c:strCache>
            </c:strRef>
          </c:tx>
          <c:invertIfNegative val="0"/>
          <c:cat>
            <c:numRef>
              <c:f>'Exemplares Vendidos'!$B$1:$E$1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'Exemplares Vendidos'!$B$4:$E$4</c:f>
              <c:numCache>
                <c:formatCode>#,##0</c:formatCode>
                <c:ptCount val="4"/>
                <c:pt idx="0">
                  <c:v>469468840</c:v>
                </c:pt>
                <c:pt idx="1">
                  <c:v>434920064</c:v>
                </c:pt>
                <c:pt idx="2">
                  <c:v>479970310</c:v>
                </c:pt>
                <c:pt idx="3">
                  <c:v>435690157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880384"/>
        <c:axId val="164881920"/>
        <c:axId val="0"/>
      </c:bar3DChart>
      <c:catAx>
        <c:axId val="16488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881920"/>
        <c:crosses val="autoZero"/>
        <c:auto val="1"/>
        <c:lblAlgn val="ctr"/>
        <c:lblOffset val="100"/>
        <c:noMultiLvlLbl val="0"/>
      </c:catAx>
      <c:valAx>
        <c:axId val="1648819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64880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Faturamento!$A$2</c:f>
              <c:strCache>
                <c:ptCount val="1"/>
                <c:pt idx="0">
                  <c:v>Mercado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Faturamento!$B$2:$E$2</c:f>
              <c:numCache>
                <c:formatCode>#,##0.00</c:formatCode>
                <c:ptCount val="4"/>
                <c:pt idx="0">
                  <c:v>3449255680.52</c:v>
                </c:pt>
                <c:pt idx="1">
                  <c:v>3668664471.8800001</c:v>
                </c:pt>
                <c:pt idx="2">
                  <c:v>3885004146.6900001</c:v>
                </c:pt>
                <c:pt idx="3">
                  <c:v>4169658915.1900001</c:v>
                </c:pt>
              </c:numCache>
            </c:numRef>
          </c:val>
        </c:ser>
        <c:ser>
          <c:idx val="1"/>
          <c:order val="1"/>
          <c:tx>
            <c:strRef>
              <c:f>Faturamento!$A$3</c:f>
              <c:strCache>
                <c:ptCount val="1"/>
                <c:pt idx="0">
                  <c:v>Governo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Faturamento!$B$3:$E$3</c:f>
              <c:numCache>
                <c:formatCode>#,##0.00</c:formatCode>
                <c:ptCount val="4"/>
                <c:pt idx="0">
                  <c:v>1388183492.8</c:v>
                </c:pt>
                <c:pt idx="1">
                  <c:v>1315948409.1600001</c:v>
                </c:pt>
                <c:pt idx="2">
                  <c:v>1474422037.95</c:v>
                </c:pt>
                <c:pt idx="3">
                  <c:v>1238847225.98</c:v>
                </c:pt>
              </c:numCache>
            </c:numRef>
          </c:val>
        </c:ser>
        <c:ser>
          <c:idx val="2"/>
          <c:order val="2"/>
          <c:tx>
            <c:strRef>
              <c:f>Faturamento!$A$4</c:f>
              <c:strCache>
                <c:ptCount val="1"/>
                <c:pt idx="0">
                  <c:v>FATURAMENTO (R$)  Total</c:v>
                </c:pt>
              </c:strCache>
            </c:strRef>
          </c:tx>
          <c:invertIfNegative val="0"/>
          <c:cat>
            <c:numRef>
              <c:f>Faturamento!$B$1:$E$1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Faturamento!$B$4:$E$4</c:f>
              <c:numCache>
                <c:formatCode>#,##0.00</c:formatCode>
                <c:ptCount val="4"/>
                <c:pt idx="0">
                  <c:v>4837439173.3199997</c:v>
                </c:pt>
                <c:pt idx="1">
                  <c:v>4984612881.04</c:v>
                </c:pt>
                <c:pt idx="2">
                  <c:v>5359426184.6300001</c:v>
                </c:pt>
                <c:pt idx="3">
                  <c:v>5408506141.1700001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4904320"/>
        <c:axId val="164906112"/>
        <c:axId val="0"/>
      </c:bar3DChart>
      <c:catAx>
        <c:axId val="16490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4906112"/>
        <c:crosses val="autoZero"/>
        <c:auto val="1"/>
        <c:lblAlgn val="ctr"/>
        <c:lblOffset val="100"/>
        <c:noMultiLvlLbl val="0"/>
      </c:catAx>
      <c:valAx>
        <c:axId val="16490611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649043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0.64469</cdr:x>
      <cdr:y>0.67341</cdr:y>
    </cdr:from>
    <cdr:to>
      <cdr:x>0.74994</cdr:x>
      <cdr:y>0.7545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525622" y="3327495"/>
          <a:ext cx="902084" cy="400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-15,97%</a:t>
          </a:r>
          <a:endParaRPr lang="pt-BR" sz="16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0.36989</cdr:x>
      <cdr:y>0.1026</cdr:y>
    </cdr:from>
    <cdr:to>
      <cdr:x>0.46231</cdr:x>
      <cdr:y>0.18815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170336" y="506958"/>
          <a:ext cx="792088" cy="422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3,04%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0.52952</cdr:x>
      <cdr:y>0.07345</cdr:y>
    </cdr:from>
    <cdr:to>
      <cdr:x>0.61353</cdr:x>
      <cdr:y>0.13174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38488" y="36294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7,51%</a:t>
          </a:r>
          <a:endParaRPr lang="pt-BR" sz="1600" dirty="0"/>
        </a:p>
      </cdr:txBody>
    </cdr:sp>
  </cdr:relSizeAnchor>
  <cdr:relSizeAnchor xmlns:cdr="http://schemas.openxmlformats.org/drawingml/2006/chartDrawing">
    <cdr:from>
      <cdr:x>0.69732</cdr:x>
      <cdr:y>0.07345</cdr:y>
    </cdr:from>
    <cdr:to>
      <cdr:x>0.78996</cdr:x>
      <cdr:y>0.16089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5976664" y="362942"/>
          <a:ext cx="794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dirty="0" smtClean="0"/>
            <a:t>0,92%</a:t>
          </a:r>
          <a:endParaRPr lang="pt-BR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B657-E5C5-4BBC-ACD3-48AC0ACA9361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53069-80CB-46C4-A68D-849A817B7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2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dirty="0" smtClean="0">
                <a:latin typeface="Helvetica" pitchFamily="-84" charset="0"/>
              </a:rPr>
              <a:t>Definição de leitor e não leitor no Brasil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dirty="0" smtClean="0">
                <a:latin typeface="Helvetica" pitchFamily="-84" charset="0"/>
              </a:rPr>
              <a:t>Leitor é aquele</a:t>
            </a:r>
            <a:r>
              <a:rPr lang="pt-BR" altLang="pt-BR" baseline="0" dirty="0" smtClean="0">
                <a:latin typeface="Helvetica" pitchFamily="-84" charset="0"/>
              </a:rPr>
              <a:t> que leu, inteiro ou em partes, pelo menos 1 livro nos últimos 3 meses.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pt-BR" altLang="pt-BR" baseline="0" dirty="0" smtClean="0">
                <a:latin typeface="Helvetica" pitchFamily="-84" charset="0"/>
              </a:rPr>
              <a:t>Não Leitor é aquele que não leu, nenhum livro nos últimos 3 meses, mesmo que tenha lido nos últimos 12 meses.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pt-BR" altLang="pt-BR" baseline="0" dirty="0" smtClean="0">
              <a:latin typeface="Helvetica" pitchFamily="-8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baseline="0" dirty="0" smtClean="0">
                <a:latin typeface="Helvetica" pitchFamily="-84" charset="0"/>
              </a:rPr>
              <a:t>Importante (para os números acima)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baseline="0" dirty="0" smtClean="0">
                <a:latin typeface="Helvetica" pitchFamily="-84" charset="0"/>
              </a:rPr>
              <a:t>Foi separado para estudo em cada amostra um grupo com o mesmo perfil: população acima de 15 anos com o mínimo de 3 anos de escolaridade, que leu pelo menos 1 livro nos últimos 3 meses (base – amostra 2000)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pt-BR" altLang="pt-BR" dirty="0" smtClean="0">
              <a:latin typeface="Helvetica" pitchFamily="-84" charset="0"/>
            </a:endParaRPr>
          </a:p>
        </p:txBody>
      </p:sp>
      <p:sp>
        <p:nvSpPr>
          <p:cNvPr id="229380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A696109B-D98E-49ED-B367-D8572E904BF4}" type="slidenum">
              <a:rPr lang="pt-BR" altLang="pt-BR">
                <a:solidFill>
                  <a:srgbClr val="000000"/>
                </a:solidFill>
              </a:rPr>
              <a:pPr eaLnBrk="1" hangingPunct="1"/>
              <a:t>4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Helvetica" pitchFamily="-84" charset="0"/>
            </a:endParaRPr>
          </a:p>
        </p:txBody>
      </p:sp>
      <p:sp>
        <p:nvSpPr>
          <p:cNvPr id="236548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E24A6234-02E0-4A4A-A740-F6CFFC61E02F}" type="slidenum">
              <a:rPr lang="pt-BR" altLang="pt-BR">
                <a:solidFill>
                  <a:srgbClr val="000000"/>
                </a:solidFill>
              </a:rPr>
              <a:pPr eaLnBrk="1" hangingPunct="1"/>
              <a:t>5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1,85 é a média de livros lidos nos últimos 3 meses entre </a:t>
            </a:r>
            <a:r>
              <a:rPr lang="pt-BR" u="sng" dirty="0" smtClean="0"/>
              <a:t>todos</a:t>
            </a:r>
            <a:r>
              <a:rPr lang="pt-BR" u="sng" baseline="0" dirty="0" smtClean="0"/>
              <a:t> os entrevistados</a:t>
            </a:r>
          </a:p>
          <a:p>
            <a:r>
              <a:rPr lang="pt-BR" baseline="0" dirty="0" smtClean="0"/>
              <a:t>3,74 é a média de livros lidos nos últimos 3 meses entre </a:t>
            </a:r>
            <a:r>
              <a:rPr lang="pt-BR" u="sng" baseline="0" dirty="0" smtClean="0"/>
              <a:t>os leitores</a:t>
            </a:r>
            <a:endParaRPr lang="pt-BR" u="sng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6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>
              <a:latin typeface="Helvetica" pitchFamily="-84" charset="0"/>
            </a:endParaRPr>
          </a:p>
        </p:txBody>
      </p:sp>
      <p:sp>
        <p:nvSpPr>
          <p:cNvPr id="230404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FAFACECD-1241-4732-9CA4-DA2E4369ED47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Preços</a:t>
            </a:r>
            <a:r>
              <a:rPr lang="pt-BR" baseline="0" dirty="0" smtClean="0"/>
              <a:t> correntes são descontando a inflação do período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66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</a:t>
            </a:r>
          </a:p>
          <a:p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 ZERO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6,36% EM COMPARAÇÃO A 2011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5,89% EM COMPARAÇÃO A 2012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7,32% EM COMPARAÇÃO A 2013</a:t>
            </a:r>
            <a:r>
              <a:rPr lang="pt-BR" dirty="0" smtClean="0"/>
              <a:t> </a:t>
            </a:r>
          </a:p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Governo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 ZERO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QUEDA DE 5,20 % EM COMPARAÇÃO A 2011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12,04% EM COMPARAÇÃO A 2012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QUEDA DE 15,97% EM COMPARAÇÃO A 2013</a:t>
            </a:r>
            <a:r>
              <a:rPr lang="pt-BR" dirty="0" smtClean="0"/>
              <a:t> </a:t>
            </a:r>
          </a:p>
          <a:p>
            <a:r>
              <a:rPr lang="pt-B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MOMENTO ZERO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3,04% EM COMPARAÇÃO A 2011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7,51% EM COMPARAÇÃO A 2012</a:t>
            </a:r>
            <a:r>
              <a:rPr lang="pt-BR" dirty="0" smtClean="0"/>
              <a:t> </a:t>
            </a:r>
          </a:p>
          <a:p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pt-BR" dirty="0" smtClean="0"/>
              <a:t> 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CRESCIMENTO DE 0,91% EM COMPARAÇÃO A 2013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53069-80CB-46C4-A68D-849A817B77B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18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2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20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62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62820F-3FCC-43D3-9FD4-1956356EAA31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5DFB5-2C82-45E7-B113-5144645131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8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30339"/>
            <a:ext cx="8229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75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2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617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6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963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316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18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FD5E-37EC-4460-AF1A-4C56B7779205}" type="datetimeFigureOut">
              <a:rPr lang="pt-BR" smtClean="0"/>
              <a:t>30/06/2015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85350-67B5-46BA-99CE-0A75412355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437335" y="980728"/>
            <a:ext cx="51125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4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343422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Internacional sobre Políticas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Públicas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Livros e Regulamentação de Preços </a:t>
            </a:r>
          </a:p>
          <a:p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MESA 3: PANORAMA DO MERCADO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LIVREIRO NACIONAL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Luís Antônio </a:t>
            </a:r>
            <a:r>
              <a:rPr lang="pt-BR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Torelli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</a:t>
            </a:r>
            <a:r>
              <a:rPr 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CBL</a:t>
            </a:r>
          </a:p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30/06/2015 as 13h00</a:t>
            </a:r>
          </a:p>
        </p:txBody>
      </p:sp>
    </p:spTree>
    <p:extLst>
      <p:ext uri="{BB962C8B-B14F-4D97-AF65-F5344CB8AC3E}">
        <p14:creationId xmlns:p14="http://schemas.microsoft.com/office/powerpoint/2010/main" val="36189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ctrTitle"/>
          </p:nvPr>
        </p:nvSpPr>
        <p:spPr>
          <a:xfrm>
            <a:off x="251520" y="445314"/>
            <a:ext cx="791616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PREÇOS  MÉDIOS  SETOR  EDITORIAL  LIVREIRO  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BRASIL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/>
            </a:r>
            <a:b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</a:b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algn="l">
              <a:lnSpc>
                <a:spcPct val="100000"/>
              </a:lnSpc>
            </a:pP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2004 - 2014 / VENDAS  AO  MERCADO  ( R$)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73213"/>
              </p:ext>
            </p:extLst>
          </p:nvPr>
        </p:nvGraphicFramePr>
        <p:xfrm>
          <a:off x="355080" y="1700808"/>
          <a:ext cx="846539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60932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Desde 2004, o preço médio do livro teve uma </a:t>
            </a:r>
            <a:r>
              <a:rPr lang="pt-BR" sz="2400" u="sng" dirty="0" smtClean="0"/>
              <a:t>queda </a:t>
            </a:r>
            <a:r>
              <a:rPr lang="pt-BR" sz="2400" u="sng" dirty="0" smtClean="0"/>
              <a:t> real </a:t>
            </a:r>
            <a:r>
              <a:rPr lang="pt-BR" sz="2400" u="sng" dirty="0" smtClean="0"/>
              <a:t>de 43%</a:t>
            </a:r>
            <a:endParaRPr lang="pt-BR" sz="2400" u="sng" dirty="0"/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3528" y="260648"/>
            <a:ext cx="763284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COMPORTAMENTO DO SETOR EDITORIAL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BRASILEIRO</a:t>
            </a:r>
          </a:p>
          <a:p>
            <a:pPr>
              <a:spcBef>
                <a:spcPct val="0"/>
              </a:spcBef>
            </a:pP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(Dados da Pesquisa </a:t>
            </a:r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Fipe-CBL/SNEL)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71518"/>
              </p:ext>
            </p:extLst>
          </p:nvPr>
        </p:nvGraphicFramePr>
        <p:xfrm>
          <a:off x="251520" y="1988842"/>
          <a:ext cx="8640962" cy="3960439"/>
        </p:xfrm>
        <a:graphic>
          <a:graphicData uri="http://schemas.openxmlformats.org/drawingml/2006/table">
            <a:tbl>
              <a:tblPr firstRow="1" bandRow="1"/>
              <a:tblGrid>
                <a:gridCol w="1165844"/>
                <a:gridCol w="1568746"/>
                <a:gridCol w="1568746"/>
                <a:gridCol w="1568746"/>
                <a:gridCol w="1568746"/>
                <a:gridCol w="1200134"/>
              </a:tblGrid>
              <a:tr h="4222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Franklin Gothic Medium"/>
                        </a:rPr>
                        <a:t>Var.% entre 2013 e 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 TÍTULOS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58.193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57.474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62.235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60.829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764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EXEMPLARES PRODUZIDOS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499.796.286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485.261.332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467.835.900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501.371.513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7,17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Mercado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3.449.255.680,52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3.668.664.471,88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3.885.004.146,69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4.169.658.915,19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7,33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Governo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1.388.183.492,80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1.315.948.409,16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1.474.422.037,95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1.238.847.225,98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-15,98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FATURAMENTO (R$) 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4.837.439.173,32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4.984.612.881,04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5.359.426.184,63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5.408.506.141,17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Mercado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283.984.381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268.564.404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279.662.399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277.387.290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3081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Governo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185.484.459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166.355.660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200.307.911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158.302.867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-20,97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  <a:tr h="513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EXEMPLARES VENDIDOS  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469.468.840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434.920.064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479.970.310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Franklin Gothic Medium"/>
                        </a:rPr>
                        <a:t>435.690.157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F497D"/>
                          </a:solidFill>
                          <a:effectLst/>
                          <a:latin typeface="Franklin Gothic Medium"/>
                        </a:rPr>
                        <a:t>-9,23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</a:tr>
            </a:tbl>
          </a:graphicData>
        </a:graphic>
      </p:graphicFrame>
      <p:sp>
        <p:nvSpPr>
          <p:cNvPr id="5" name="Texto explicativo em elipse 4"/>
          <p:cNvSpPr/>
          <p:nvPr/>
        </p:nvSpPr>
        <p:spPr>
          <a:xfrm flipH="1">
            <a:off x="5724127" y="764704"/>
            <a:ext cx="2232248" cy="10554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7237900" y="1820122"/>
            <a:ext cx="718476" cy="2831707"/>
          </a:xfrm>
          <a:prstGeom prst="straightConnector1">
            <a:avLst/>
          </a:prstGeom>
          <a:ln w="825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868144" y="92149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Desconto da  Inflação de 6,41% 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8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358459"/>
              </p:ext>
            </p:extLst>
          </p:nvPr>
        </p:nvGraphicFramePr>
        <p:xfrm>
          <a:off x="323528" y="404664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327619"/>
              </p:ext>
            </p:extLst>
          </p:nvPr>
        </p:nvGraphicFramePr>
        <p:xfrm>
          <a:off x="3275856" y="3501008"/>
          <a:ext cx="5567012" cy="308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5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344327"/>
              </p:ext>
            </p:extLst>
          </p:nvPr>
        </p:nvGraphicFramePr>
        <p:xfrm>
          <a:off x="318433" y="1772816"/>
          <a:ext cx="8549343" cy="434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1544" y="4046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EXEMPLARES VENDIDOS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(Mercado e Governo)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043452"/>
              </p:ext>
            </p:extLst>
          </p:nvPr>
        </p:nvGraphicFramePr>
        <p:xfrm>
          <a:off x="321544" y="1481882"/>
          <a:ext cx="8570936" cy="494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21544" y="4046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FATURAMENTO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(Mercado e Governo)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" name="Retângulo 11"/>
          <p:cNvSpPr>
            <a:spLocks noChangeArrowheads="1"/>
          </p:cNvSpPr>
          <p:nvPr/>
        </p:nvSpPr>
        <p:spPr bwMode="auto">
          <a:xfrm>
            <a:off x="107504" y="6423139"/>
            <a:ext cx="24449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Pesquisa Fipe 2014 (CBL/SNEL)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15816" y="299695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6,36%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283968" y="278092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5,89%</a:t>
            </a:r>
            <a:endParaRPr lang="pt-BR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265839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7,32%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21579" y="4689724"/>
            <a:ext cx="874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- 5,20%</a:t>
            </a:r>
            <a:endParaRPr lang="pt-B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7984" y="4666784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12,04%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2547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8229600" cy="114300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04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54757"/>
            <a:ext cx="7772400" cy="1362075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Cenário em 2015...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2493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1- Baixos índices de leitura;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2- Diminuição na produção de </a:t>
            </a:r>
            <a:r>
              <a:rPr lang="pt-BR" sz="3200" dirty="0" smtClean="0">
                <a:solidFill>
                  <a:schemeClr val="bg1"/>
                </a:solidFill>
              </a:rPr>
              <a:t>títulos</a:t>
            </a:r>
            <a:r>
              <a:rPr lang="pt-BR" sz="3200" dirty="0" smtClean="0">
                <a:solidFill>
                  <a:schemeClr val="bg1"/>
                </a:solidFill>
              </a:rPr>
              <a:t>;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3- Diminuição do número de livrarias;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bg1"/>
                </a:solidFill>
              </a:rPr>
              <a:t>4- Redução dos investimentos em ações de leitura</a:t>
            </a:r>
          </a:p>
        </p:txBody>
      </p:sp>
    </p:spTree>
    <p:extLst>
      <p:ext uri="{BB962C8B-B14F-4D97-AF65-F5344CB8AC3E}">
        <p14:creationId xmlns:p14="http://schemas.microsoft.com/office/powerpoint/2010/main" val="8414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7416824" cy="1152128"/>
          </a:xfrm>
        </p:spPr>
        <p:txBody>
          <a:bodyPr>
            <a:noAutofit/>
          </a:bodyPr>
          <a:lstStyle/>
          <a:p>
            <a:pPr algn="just"/>
            <a:r>
              <a:rPr 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Fortalecimento da Cadeia Produtiva do Livro e Ampliação da Rede de Distribuição de Livros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208912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Manutenção de programas de aquisição de livros pelo Poder Público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dirty="0" smtClean="0">
                <a:solidFill>
                  <a:schemeClr val="tx1"/>
                </a:solidFill>
              </a:rPr>
              <a:t>Incentivos para criação e ampliação de livrarias no país (isenção de IPTU e programas de financiamento)</a:t>
            </a:r>
          </a:p>
          <a:p>
            <a:pPr algn="l"/>
            <a:endParaRPr lang="pt-BR" sz="29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sz="2900" u="sng" dirty="0" smtClean="0">
                <a:solidFill>
                  <a:schemeClr val="tx1"/>
                </a:solidFill>
              </a:rPr>
              <a:t>Aprovação de Lei do Preço Fixo</a:t>
            </a:r>
            <a:r>
              <a:rPr lang="pt-BR" sz="2900" dirty="0" smtClean="0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7200800" cy="1080119"/>
          </a:xfrm>
        </p:spPr>
        <p:txBody>
          <a:bodyPr>
            <a:normAutofit/>
          </a:bodyPr>
          <a:lstStyle/>
          <a:p>
            <a:pPr algn="just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que adoção do Preço Fixo de Livros?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496944" cy="5400600"/>
          </a:xfrm>
        </p:spPr>
        <p:txBody>
          <a:bodyPr>
            <a:normAutofit fontScale="70000" lnSpcReduction="20000"/>
          </a:bodyPr>
          <a:lstStyle/>
          <a:p>
            <a:pPr algn="just"/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400" dirty="0" smtClean="0">
                <a:solidFill>
                  <a:schemeClr val="tx1"/>
                </a:solidFill>
              </a:rPr>
              <a:t>O </a:t>
            </a:r>
            <a:r>
              <a:rPr lang="pt-BR" sz="3400" dirty="0" smtClean="0">
                <a:solidFill>
                  <a:schemeClr val="tx1"/>
                </a:solidFill>
              </a:rPr>
              <a:t>preço fixo proporciona um cenário mais saudável para a competição entre </a:t>
            </a:r>
            <a:r>
              <a:rPr lang="pt-BR" sz="3400" dirty="0" smtClean="0">
                <a:solidFill>
                  <a:schemeClr val="tx1"/>
                </a:solidFill>
              </a:rPr>
              <a:t>grandes e pequenos varejistas, </a:t>
            </a:r>
            <a:r>
              <a:rPr lang="pt-BR" sz="3400" dirty="0" smtClean="0">
                <a:solidFill>
                  <a:schemeClr val="tx1"/>
                </a:solidFill>
              </a:rPr>
              <a:t>o que pode significar a manutenção de uma maior números de livrarias e ampliação dos pontos de venda de livros no país – </a:t>
            </a:r>
            <a:r>
              <a:rPr lang="pt-BR" sz="3400" u="sng" dirty="0" smtClean="0">
                <a:solidFill>
                  <a:schemeClr val="tx1"/>
                </a:solidFill>
              </a:rPr>
              <a:t>Democratização de acesso</a:t>
            </a:r>
            <a:r>
              <a:rPr lang="pt-BR" sz="3400" dirty="0" smtClean="0">
                <a:solidFill>
                  <a:schemeClr val="tx1"/>
                </a:solidFill>
              </a:rPr>
              <a:t> ao </a:t>
            </a:r>
            <a:r>
              <a:rPr lang="pt-BR" sz="3400" dirty="0" smtClean="0">
                <a:solidFill>
                  <a:schemeClr val="tx1"/>
                </a:solidFill>
              </a:rPr>
              <a:t>livro</a:t>
            </a:r>
            <a:r>
              <a:rPr lang="pt-BR" sz="3400" dirty="0">
                <a:solidFill>
                  <a:schemeClr val="tx1"/>
                </a:solidFill>
              </a:rPr>
              <a:t>.</a:t>
            </a:r>
            <a:endParaRPr lang="pt-BR" sz="3400" dirty="0" smtClean="0">
              <a:solidFill>
                <a:schemeClr val="tx1"/>
              </a:solidFill>
            </a:endParaRPr>
          </a:p>
          <a:p>
            <a:pPr algn="just"/>
            <a:endParaRPr lang="pt-BR" sz="3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400" dirty="0" smtClean="0">
                <a:solidFill>
                  <a:schemeClr val="tx1"/>
                </a:solidFill>
              </a:rPr>
              <a:t>A ampliação do </a:t>
            </a:r>
            <a:r>
              <a:rPr lang="pt-BR" sz="3400" dirty="0" smtClean="0">
                <a:solidFill>
                  <a:schemeClr val="tx1"/>
                </a:solidFill>
              </a:rPr>
              <a:t>número </a:t>
            </a:r>
            <a:r>
              <a:rPr lang="pt-BR" sz="3400" dirty="0" smtClean="0">
                <a:solidFill>
                  <a:schemeClr val="tx1"/>
                </a:solidFill>
              </a:rPr>
              <a:t>de pontos de venda de </a:t>
            </a:r>
            <a:r>
              <a:rPr lang="pt-BR" sz="3400" dirty="0" smtClean="0">
                <a:solidFill>
                  <a:schemeClr val="tx1"/>
                </a:solidFill>
              </a:rPr>
              <a:t>livros </a:t>
            </a:r>
            <a:r>
              <a:rPr lang="pt-BR" sz="3400" dirty="0" smtClean="0">
                <a:solidFill>
                  <a:schemeClr val="tx1"/>
                </a:solidFill>
              </a:rPr>
              <a:t>no </a:t>
            </a:r>
            <a:r>
              <a:rPr lang="pt-BR" sz="3400" dirty="0" smtClean="0">
                <a:solidFill>
                  <a:schemeClr val="tx1"/>
                </a:solidFill>
              </a:rPr>
              <a:t>país, ao evitar a concentração de mercado, </a:t>
            </a:r>
            <a:r>
              <a:rPr lang="pt-BR" sz="3400" dirty="0" smtClean="0">
                <a:solidFill>
                  <a:schemeClr val="tx1"/>
                </a:solidFill>
              </a:rPr>
              <a:t>tende a proporcionar maior oferta de </a:t>
            </a:r>
            <a:r>
              <a:rPr lang="pt-BR" sz="3400" dirty="0" smtClean="0">
                <a:solidFill>
                  <a:schemeClr val="tx1"/>
                </a:solidFill>
              </a:rPr>
              <a:t>títulos – </a:t>
            </a:r>
            <a:r>
              <a:rPr lang="pt-BR" sz="3400" u="sng" dirty="0" err="1" smtClean="0">
                <a:solidFill>
                  <a:schemeClr val="tx1"/>
                </a:solidFill>
              </a:rPr>
              <a:t>bibliodiversidade</a:t>
            </a:r>
            <a:r>
              <a:rPr lang="pt-BR" sz="3400" u="sng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sz="3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400" dirty="0" smtClean="0">
                <a:solidFill>
                  <a:schemeClr val="tx1"/>
                </a:solidFill>
              </a:rPr>
              <a:t>Com a adoção do preço fixo, as receitas decorrentes de lançamento de livros permitem investimentos na produção e distribuição de livros menos promissores comercialmente, mas de alto valor cultural ou acadêmico –  </a:t>
            </a:r>
            <a:r>
              <a:rPr lang="pt-BR" sz="3400" u="sng" dirty="0" smtClean="0">
                <a:solidFill>
                  <a:schemeClr val="tx1"/>
                </a:solidFill>
              </a:rPr>
              <a:t>produção  e difusão de conhecimento.</a:t>
            </a:r>
            <a:endParaRPr lang="pt-BR" sz="3400" i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3149970"/>
            <a:ext cx="8229600" cy="3375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marL="0" indent="0">
              <a:buNone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Luís Antônio </a:t>
            </a:r>
            <a:r>
              <a:rPr lang="pt-B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Torelli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 da CBL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presidente@cbl.org.br</a:t>
            </a:r>
          </a:p>
        </p:txBody>
      </p:sp>
    </p:spTree>
    <p:extLst>
      <p:ext uri="{BB962C8B-B14F-4D97-AF65-F5344CB8AC3E}">
        <p14:creationId xmlns:p14="http://schemas.microsoft.com/office/powerpoint/2010/main" val="36247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72400" cy="1362075"/>
          </a:xfrm>
        </p:spPr>
        <p:txBody>
          <a:bodyPr>
            <a:normAutofit/>
          </a:bodyPr>
          <a:lstStyle/>
          <a:p>
            <a:pPr algn="l"/>
            <a:r>
              <a:rPr lang="pt-BR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34281" y="1484784"/>
            <a:ext cx="8314183" cy="5040560"/>
          </a:xfrm>
        </p:spPr>
        <p:txBody>
          <a:bodyPr>
            <a:noAutofit/>
          </a:bodyPr>
          <a:lstStyle/>
          <a:p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LEITORES NO BRASIL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 DO SETOR LIVREIRO E EDITORIAL BRASILEIRO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POLÍTICAS PÚBLICAS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PREÇO FIXO DO LIVRO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26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374755"/>
            <a:ext cx="5400600" cy="1078581"/>
          </a:xfrm>
        </p:spPr>
        <p:txBody>
          <a:bodyPr>
            <a:normAutofit/>
          </a:bodyPr>
          <a:lstStyle/>
          <a:p>
            <a:pPr marL="0" indent="0">
              <a:spcBef>
                <a:spcPts val="1675"/>
              </a:spcBef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pitchFamily="-84" charset="0"/>
              </a:rPr>
              <a:t>LEITORES NO BRASIL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9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326867"/>
              </p:ext>
            </p:extLst>
          </p:nvPr>
        </p:nvGraphicFramePr>
        <p:xfrm>
          <a:off x="241120" y="1618540"/>
          <a:ext cx="8445340" cy="471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5536" y="332656"/>
            <a:ext cx="763245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LEITORES NO BRASIL </a:t>
            </a:r>
          </a:p>
          <a:p>
            <a:pPr>
              <a:defRPr/>
            </a:pP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(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em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 </a:t>
            </a: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milhões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)</a:t>
            </a:r>
          </a:p>
          <a:p>
            <a:pPr>
              <a:defRPr/>
            </a:pPr>
            <a:r>
              <a:rPr lang="en-US" sz="2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Comparação</a:t>
            </a:r>
            <a:r>
              <a:rPr 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Helvetica" charset="0"/>
              </a:rPr>
              <a:t> 2000-2007-2011</a:t>
            </a:r>
            <a:endParaRPr lang="pt-BR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Helvetica" charset="0"/>
            </a:endParaRPr>
          </a:p>
        </p:txBody>
      </p:sp>
      <p:grpSp>
        <p:nvGrpSpPr>
          <p:cNvPr id="2" name="Grupo 9"/>
          <p:cNvGrpSpPr>
            <a:grpSpLocks/>
          </p:cNvGrpSpPr>
          <p:nvPr/>
        </p:nvGrpSpPr>
        <p:grpSpPr bwMode="auto">
          <a:xfrm rot="407489">
            <a:off x="1852901" y="5667895"/>
            <a:ext cx="5291629" cy="546481"/>
            <a:chOff x="2859238" y="6133266"/>
            <a:chExt cx="3569031" cy="303797"/>
          </a:xfrm>
        </p:grpSpPr>
        <p:sp>
          <p:nvSpPr>
            <p:cNvPr id="200711" name="CaixaDeTexto 6"/>
            <p:cNvSpPr txBox="1">
              <a:spLocks noChangeArrowheads="1"/>
            </p:cNvSpPr>
            <p:nvPr/>
          </p:nvSpPr>
          <p:spPr bwMode="auto">
            <a:xfrm>
              <a:off x="2859238" y="6145075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 dirty="0">
                  <a:solidFill>
                    <a:srgbClr val="000000"/>
                  </a:solidFill>
                  <a:latin typeface="Arial" pitchFamily="34" charset="0"/>
                </a:rPr>
                <a:t>2000</a:t>
              </a:r>
            </a:p>
          </p:txBody>
        </p:sp>
        <p:sp>
          <p:nvSpPr>
            <p:cNvPr id="200712" name="CaixaDeTexto 7"/>
            <p:cNvSpPr txBox="1">
              <a:spLocks noChangeArrowheads="1"/>
            </p:cNvSpPr>
            <p:nvPr/>
          </p:nvSpPr>
          <p:spPr bwMode="auto">
            <a:xfrm>
              <a:off x="4230799" y="6140314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 dirty="0">
                  <a:solidFill>
                    <a:srgbClr val="000000"/>
                  </a:solidFill>
                  <a:latin typeface="Arial" pitchFamily="34" charset="0"/>
                </a:rPr>
                <a:t>2007</a:t>
              </a:r>
            </a:p>
          </p:txBody>
        </p:sp>
        <p:sp>
          <p:nvSpPr>
            <p:cNvPr id="200713" name="CaixaDeTexto 8"/>
            <p:cNvSpPr txBox="1">
              <a:spLocks noChangeArrowheads="1"/>
            </p:cNvSpPr>
            <p:nvPr/>
          </p:nvSpPr>
          <p:spPr bwMode="auto">
            <a:xfrm>
              <a:off x="5636356" y="6133266"/>
              <a:ext cx="791913" cy="29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84" charset="0"/>
                  <a:ea typeface="ヒラギノ角ゴ ProN W3" pitchFamily="-84" charset="-128"/>
                  <a:sym typeface="Helvetica" pitchFamily="-84" charset="0"/>
                </a:defRPr>
              </a:lvl9pPr>
            </a:lstStyle>
            <a:p>
              <a:pPr algn="ctr" eaLnBrk="1" hangingPunct="1"/>
              <a:r>
                <a:rPr lang="pt-BR" altLang="pt-BR" sz="1300">
                  <a:solidFill>
                    <a:srgbClr val="000000"/>
                  </a:solidFill>
                  <a:latin typeface="Arial" pitchFamily="34" charset="0"/>
                </a:rPr>
                <a:t>2011</a:t>
              </a:r>
            </a:p>
          </p:txBody>
        </p:sp>
      </p:grpSp>
      <p:sp>
        <p:nvSpPr>
          <p:cNvPr id="200710" name="Retângulo 11"/>
          <p:cNvSpPr>
            <a:spLocks noChangeArrowheads="1"/>
          </p:cNvSpPr>
          <p:nvPr/>
        </p:nvSpPr>
        <p:spPr bwMode="auto">
          <a:xfrm>
            <a:off x="107504" y="6423139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30271" y="1412776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3,1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851920" y="1702549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3,7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13847" y="3140968"/>
            <a:ext cx="1378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1,8 livros/ano</a:t>
            </a:r>
            <a:endParaRPr lang="pt-BR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007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95536" y="211138"/>
            <a:ext cx="79928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O QUE OS BRASILEIROS ESTÃO LENDO? Em%</a:t>
            </a:r>
            <a:endParaRPr lang="pt-BR" sz="3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MS PGothic" pitchFamily="34" charset="-128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490232"/>
              </p:ext>
            </p:extLst>
          </p:nvPr>
        </p:nvGraphicFramePr>
        <p:xfrm>
          <a:off x="390465" y="1628800"/>
          <a:ext cx="856895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11"/>
          <p:cNvSpPr>
            <a:spLocks noChangeArrowheads="1"/>
          </p:cNvSpPr>
          <p:nvPr/>
        </p:nvSpPr>
        <p:spPr bwMode="auto">
          <a:xfrm>
            <a:off x="251520" y="6423139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177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7198" r="1735" b="4027"/>
          <a:stretch>
            <a:fillRect/>
          </a:stretch>
        </p:blipFill>
        <p:spPr bwMode="auto">
          <a:xfrm>
            <a:off x="775671" y="1340768"/>
            <a:ext cx="7491413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/>
          </p:cNvSpPr>
          <p:nvPr/>
        </p:nvSpPr>
        <p:spPr bwMode="auto">
          <a:xfrm>
            <a:off x="395536" y="320824"/>
            <a:ext cx="7416824" cy="1235968"/>
          </a:xfrm>
          <a:prstGeom prst="rect">
            <a:avLst/>
          </a:prstGeom>
          <a:noFill/>
          <a:ln>
            <a:noFill/>
          </a:ln>
          <a:extLst/>
        </p:spPr>
        <p:txBody>
          <a:bodyPr lIns="50800" tIns="50800" rIns="50800" bIns="50800"/>
          <a:lstStyle/>
          <a:p>
            <a:pPr>
              <a:spcBef>
                <a:spcPts val="1675"/>
              </a:spcBef>
              <a:defRPr/>
            </a:pPr>
            <a:r>
              <a:rPr lang="pt-PT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LEVANTAMENTO DOS HÁBITOS DE LEITURA NO BRASIL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sym typeface="Arial Bold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301099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 rot="21106718">
            <a:off x="1547664" y="218444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4 livros por pessoa /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ano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 rot="21148845">
            <a:off x="1514344" y="3034063"/>
            <a:ext cx="2828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55 % da população foi pesquisada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(95,6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milhões de pessoas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21242153">
            <a:off x="1634461" y="4501605"/>
            <a:ext cx="2675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Eles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leram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pelo menos um livro nos 3 meses anteriores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a pesquisa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 rot="21347528">
            <a:off x="4602286" y="196174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47%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lê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livros exigido pela escola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 rot="21303821">
            <a:off x="4712525" y="2826328"/>
            <a:ext cx="223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6,9 milhões estavam lendo a Bíblia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 rot="21193144">
            <a:off x="4672118" y="3942921"/>
            <a:ext cx="2304134" cy="649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1/3 disseram que lêem com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frequência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rot="21107453">
            <a:off x="4781817" y="4829974"/>
            <a:ext cx="267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81% </a:t>
            </a:r>
            <a:r>
              <a:rPr lang="pt-PT" altLang="pt-BR" dirty="0" smtClean="0">
                <a:solidFill>
                  <a:srgbClr val="212121"/>
                </a:solidFill>
                <a:latin typeface="inherit"/>
                <a:cs typeface="Arial" pitchFamily="34" charset="0"/>
              </a:rPr>
              <a:t>lê </a:t>
            </a:r>
            <a:r>
              <a:rPr lang="pt-PT" altLang="pt-BR" dirty="0">
                <a:solidFill>
                  <a:srgbClr val="212121"/>
                </a:solidFill>
                <a:latin typeface="inherit"/>
                <a:cs typeface="Arial" pitchFamily="34" charset="0"/>
              </a:rPr>
              <a:t>pelo menos um livro durante o ano em curso</a:t>
            </a:r>
            <a:r>
              <a:rPr lang="pt-PT" altLang="pt-BR" sz="1050" dirty="0">
                <a:latin typeface="Arial" pitchFamily="34" charset="0"/>
                <a:cs typeface="Arial" pitchFamily="34" charset="0"/>
              </a:rPr>
              <a:t> </a:t>
            </a:r>
            <a:endParaRPr lang="pt-PT" alt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6444208" y="6391654"/>
            <a:ext cx="25138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pt-BR" altLang="pt-BR" sz="1000" dirty="0" smtClean="0">
                <a:solidFill>
                  <a:srgbClr val="000000"/>
                </a:solidFill>
                <a:latin typeface="Arial" pitchFamily="34" charset="0"/>
              </a:rPr>
              <a:t>Fonte: Retratos da Leitura no Brasil 2011</a:t>
            </a:r>
            <a:endParaRPr lang="pt-BR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681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586559"/>
              </p:ext>
            </p:extLst>
          </p:nvPr>
        </p:nvGraphicFramePr>
        <p:xfrm>
          <a:off x="251520" y="1802680"/>
          <a:ext cx="864096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732" name="Retângulo 5"/>
          <p:cNvSpPr>
            <a:spLocks noChangeArrowheads="1"/>
          </p:cNvSpPr>
          <p:nvPr/>
        </p:nvSpPr>
        <p:spPr bwMode="auto">
          <a:xfrm>
            <a:off x="251520" y="6423139"/>
            <a:ext cx="8640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/>
            <a:r>
              <a:rPr lang="pt-BR" altLang="pt-BR" sz="1000" dirty="0" smtClean="0"/>
              <a:t>Fonte: Departamento de Estatísticas do CERLALC (Centro Regional para a Promoção do Livro na América Latina e Caribe.</a:t>
            </a:r>
            <a:endParaRPr lang="pt-BR" altLang="pt-BR" sz="1000" dirty="0"/>
          </a:p>
        </p:txBody>
      </p:sp>
      <p:sp>
        <p:nvSpPr>
          <p:cNvPr id="5" name="Retângulo 4"/>
          <p:cNvSpPr/>
          <p:nvPr/>
        </p:nvSpPr>
        <p:spPr>
          <a:xfrm>
            <a:off x="251520" y="2330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COMPARAÇÃO DOS NÚMEROS DE LIVROS LIDOS ENTRE PAÍSES DA AMERICA LATINA, </a:t>
            </a:r>
            <a:r>
              <a:rPr lang="pt-B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PORTUGAL </a:t>
            </a:r>
            <a:r>
              <a:rPr lang="pt-B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 ESPANHA</a:t>
            </a:r>
          </a:p>
        </p:txBody>
      </p:sp>
    </p:spTree>
    <p:extLst>
      <p:ext uri="{BB962C8B-B14F-4D97-AF65-F5344CB8AC3E}">
        <p14:creationId xmlns:p14="http://schemas.microsoft.com/office/powerpoint/2010/main" val="34318467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806154"/>
            <a:ext cx="8064896" cy="1647182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COMPORTAMENTO DO SETOR </a:t>
            </a:r>
            <a:endParaRPr lang="pt-B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EDITORIAL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BRASILEIRO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2013/2014 – PESQUISA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t>FIPE – CBL/SNEL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  <a:p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6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63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638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1" name="Rectangle 4"/>
          <p:cNvSpPr>
            <a:spLocks/>
          </p:cNvSpPr>
          <p:nvPr/>
        </p:nvSpPr>
        <p:spPr bwMode="auto">
          <a:xfrm>
            <a:off x="323527" y="2348880"/>
            <a:ext cx="856737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457200" indent="-4572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150"/>
              </a:spcBef>
              <a:buSzPct val="100000"/>
              <a:buFont typeface="Wingdings" pitchFamily="2" charset="2"/>
              <a:buChar char="ü"/>
            </a:pPr>
            <a:r>
              <a:rPr lang="pt-PT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716 </a:t>
            </a:r>
            <a:r>
              <a:rPr lang="pt-PT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editoras  </a:t>
            </a:r>
          </a:p>
          <a:p>
            <a:pPr algn="ctr" eaLnBrk="1" hangingPunct="1">
              <a:lnSpc>
                <a:spcPct val="90000"/>
              </a:lnSpc>
              <a:spcBef>
                <a:spcPts val="1150"/>
              </a:spcBef>
              <a:buSzPct val="100000"/>
              <a:buFont typeface="Wingdings" pitchFamily="2" charset="2"/>
              <a:buChar char="ü"/>
            </a:pPr>
            <a:r>
              <a:rPr lang="pt-PT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498 lançaram </a:t>
            </a:r>
            <a:r>
              <a:rPr lang="pt-PT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menos cinco títulos e </a:t>
            </a:r>
            <a:r>
              <a:rPr lang="pt-PT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imprimiram </a:t>
            </a:r>
            <a:r>
              <a:rPr lang="pt-PT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menos 5.000 cópias por </a:t>
            </a:r>
            <a:r>
              <a:rPr lang="pt-PT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</a:t>
            </a:r>
            <a:endParaRPr lang="en-US" altLang="pt-BR" sz="4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Bold" charset="0"/>
              <a:ea typeface="MS PGothic" pitchFamily="34" charset="-128"/>
              <a:sym typeface="Calibri Bold" charset="0"/>
            </a:endParaRP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323528" y="476672"/>
            <a:ext cx="7992888" cy="1054100"/>
          </a:xfrm>
          <a:prstGeom prst="rect">
            <a:avLst/>
          </a:prstGeom>
          <a:noFill/>
          <a:ln>
            <a:noFill/>
          </a:ln>
          <a:extLst/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1675"/>
              </a:spcBef>
              <a:defRPr/>
            </a:pP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Arial Bold" charset="0"/>
              </a:rPr>
              <a:t>ATUAÇÃO DAS EDITORAS NO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sym typeface="Arial Bold" charset="0"/>
              </a:rPr>
              <a:t>BRASIL </a:t>
            </a:r>
          </a:p>
        </p:txBody>
      </p:sp>
      <p:sp>
        <p:nvSpPr>
          <p:cNvPr id="203783" name="Rectangle 6"/>
          <p:cNvSpPr>
            <a:spLocks/>
          </p:cNvSpPr>
          <p:nvPr/>
        </p:nvSpPr>
        <p:spPr bwMode="auto">
          <a:xfrm>
            <a:off x="6156176" y="6268169"/>
            <a:ext cx="273472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r>
              <a:rPr lang="en-US" sz="10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Fonte : </a:t>
            </a:r>
            <a:r>
              <a:rPr lang="en-US" sz="1000" dirty="0" err="1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Censo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Fipe</a:t>
            </a:r>
            <a:r>
              <a:rPr lang="en-US" sz="10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ea typeface="MS PGothic" pitchFamily="34" charset="-128"/>
                <a:sym typeface="Arial" pitchFamily="34" charset="0"/>
              </a:rPr>
              <a:t>2011 e </a:t>
            </a:r>
            <a:r>
              <a:rPr lang="pt-PT" sz="1000" dirty="0">
                <a:latin typeface="Arial" pitchFamily="34" charset="0"/>
                <a:ea typeface="MS PGothic" pitchFamily="34" charset="-128"/>
              </a:rPr>
              <a:t>Unesco Standard </a:t>
            </a:r>
            <a:endParaRPr lang="en-US" altLang="pt-BR" sz="1000" dirty="0">
              <a:latin typeface="Arial" pitchFamily="34" charset="0"/>
              <a:ea typeface="MS PGothic" pitchFamily="34" charset="-128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3910</TotalTime>
  <Words>923</Words>
  <Application>Microsoft Office PowerPoint</Application>
  <PresentationFormat>Apresentação na tela (4:3)</PresentationFormat>
  <Paragraphs>190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PREÇOS  MÉDIOS  SETOR  EDITORIAL  LIVREIRO  BRASIL  2004 - 2014 / VENDAS  AO  MERCADO  ( R$)</vt:lpstr>
      <vt:lpstr>Apresentação do PowerPoint</vt:lpstr>
      <vt:lpstr>Apresentação do PowerPoint</vt:lpstr>
      <vt:lpstr>Apresentação do PowerPoint</vt:lpstr>
      <vt:lpstr>Apresentação do PowerPoint</vt:lpstr>
      <vt:lpstr>POLÍTICAS PÚBLICAS</vt:lpstr>
      <vt:lpstr>Cenário em 2015...</vt:lpstr>
      <vt:lpstr>Fortalecimento da Cadeia Produtiva do Livro e Ampliação da Rede de Distribuição de Livros</vt:lpstr>
      <vt:lpstr>Por que adoção do Preço Fixo de Livros?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</dc:title>
  <dc:creator>Cinthia Marcillo Favilla</dc:creator>
  <cp:lastModifiedBy>juridico</cp:lastModifiedBy>
  <cp:revision>126</cp:revision>
  <cp:lastPrinted>2015-06-26T19:26:44Z</cp:lastPrinted>
  <dcterms:created xsi:type="dcterms:W3CDTF">2013-11-01T20:08:20Z</dcterms:created>
  <dcterms:modified xsi:type="dcterms:W3CDTF">2015-06-30T13:13:57Z</dcterms:modified>
</cp:coreProperties>
</file>