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20" r:id="rId2"/>
    <p:sldId id="288" r:id="rId3"/>
    <p:sldId id="290" r:id="rId4"/>
    <p:sldId id="291" r:id="rId5"/>
    <p:sldId id="294" r:id="rId6"/>
    <p:sldId id="295" r:id="rId7"/>
    <p:sldId id="296" r:id="rId8"/>
    <p:sldId id="297" r:id="rId9"/>
    <p:sldId id="298" r:id="rId10"/>
    <p:sldId id="299" r:id="rId11"/>
    <p:sldId id="305" r:id="rId12"/>
    <p:sldId id="306" r:id="rId13"/>
    <p:sldId id="307" r:id="rId14"/>
    <p:sldId id="309" r:id="rId15"/>
    <p:sldId id="311" r:id="rId16"/>
    <p:sldId id="312" r:id="rId17"/>
    <p:sldId id="313" r:id="rId18"/>
    <p:sldId id="314" r:id="rId19"/>
    <p:sldId id="315" r:id="rId20"/>
    <p:sldId id="317" r:id="rId21"/>
    <p:sldId id="318" r:id="rId22"/>
    <p:sldId id="256" r:id="rId23"/>
    <p:sldId id="287" r:id="rId24"/>
    <p:sldId id="258" r:id="rId25"/>
    <p:sldId id="261" r:id="rId26"/>
    <p:sldId id="266" r:id="rId27"/>
    <p:sldId id="263" r:id="rId28"/>
    <p:sldId id="264" r:id="rId29"/>
    <p:sldId id="277" r:id="rId30"/>
    <p:sldId id="279" r:id="rId31"/>
    <p:sldId id="281" r:id="rId32"/>
    <p:sldId id="321" r:id="rId33"/>
    <p:sldId id="322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Seção Padrão" id="{D13E4615-96DB-456E-94B7-6277F4BF6638}">
          <p14:sldIdLst>
            <p14:sldId id="320"/>
            <p14:sldId id="288"/>
            <p14:sldId id="290"/>
            <p14:sldId id="291"/>
            <p14:sldId id="294"/>
            <p14:sldId id="295"/>
            <p14:sldId id="296"/>
            <p14:sldId id="297"/>
            <p14:sldId id="298"/>
            <p14:sldId id="299"/>
            <p14:sldId id="305"/>
            <p14:sldId id="306"/>
            <p14:sldId id="307"/>
            <p14:sldId id="309"/>
            <p14:sldId id="311"/>
            <p14:sldId id="312"/>
            <p14:sldId id="313"/>
            <p14:sldId id="314"/>
            <p14:sldId id="315"/>
            <p14:sldId id="317"/>
            <p14:sldId id="318"/>
            <p14:sldId id="256"/>
            <p14:sldId id="287"/>
            <p14:sldId id="258"/>
            <p14:sldId id="261"/>
            <p14:sldId id="266"/>
            <p14:sldId id="263"/>
            <p14:sldId id="264"/>
            <p14:sldId id="277"/>
            <p14:sldId id="279"/>
            <p14:sldId id="281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7A"/>
    <a:srgbClr val="00265F"/>
    <a:srgbClr val="1C0476"/>
    <a:srgbClr val="00A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43" d="100"/>
          <a:sy n="43" d="100"/>
        </p:scale>
        <p:origin x="-642" y="-13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06293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605591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90683" y="13073062"/>
            <a:ext cx="593110" cy="482823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6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90683" y="13073062"/>
            <a:ext cx="593110" cy="482823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57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5325070" y="946546"/>
            <a:ext cx="13722210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2495609" y="898481"/>
            <a:ext cx="7500939" cy="115550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buClrTx/>
              <a:defRPr sz="3800"/>
            </a:lvl1pPr>
            <a:lvl2pPr marL="808264" indent="-465364">
              <a:spcBef>
                <a:spcPts val="4500"/>
              </a:spcBef>
              <a:buClrTx/>
              <a:defRPr sz="3800"/>
            </a:lvl2pPr>
            <a:lvl3pPr marL="1151164" indent="-465364">
              <a:spcBef>
                <a:spcPts val="4500"/>
              </a:spcBef>
              <a:buClrTx/>
              <a:defRPr sz="3800"/>
            </a:lvl3pPr>
            <a:lvl4pPr marL="1494064" indent="-465364">
              <a:spcBef>
                <a:spcPts val="4500"/>
              </a:spcBef>
              <a:buClrTx/>
              <a:defRPr sz="3800"/>
            </a:lvl4pPr>
            <a:lvl5pPr marL="1836964" indent="-465364">
              <a:spcBef>
                <a:spcPts val="4500"/>
              </a:spcBef>
              <a:buClrTx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513468" y="6983015"/>
            <a:ext cx="7500939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513468" y="892968"/>
            <a:ext cx="7500939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4387453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cid:image002.png@01D4D829.E2D2C6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76" y="2596102"/>
            <a:ext cx="5981770" cy="622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7234989" y="2606072"/>
            <a:ext cx="1546458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6600" dirty="0" smtClean="0">
                <a:solidFill>
                  <a:schemeClr val="tx1">
                    <a:lumMod val="95000"/>
                  </a:schemeClr>
                </a:solidFill>
              </a:rPr>
              <a:t> Ambiente    </a:t>
            </a:r>
          </a:p>
          <a:p>
            <a:pPr algn="l"/>
            <a:r>
              <a:rPr lang="pt-BR" sz="16600" dirty="0" smtClean="0">
                <a:solidFill>
                  <a:schemeClr val="tx1">
                    <a:lumMod val="95000"/>
                  </a:schemeClr>
                </a:solidFill>
              </a:rPr>
              <a:t> Parlamentar</a:t>
            </a:r>
            <a:endParaRPr lang="pt-BR" sz="16600" dirty="0">
              <a:solidFill>
                <a:schemeClr val="tx1">
                  <a:lumMod val="95000"/>
                </a:schemeClr>
              </a:solidFill>
            </a:endParaRPr>
          </a:p>
          <a:p>
            <a:pPr algn="l"/>
            <a:r>
              <a:rPr lang="pt-BR" sz="6600" dirty="0" smtClean="0">
                <a:solidFill>
                  <a:srgbClr val="004E7A"/>
                </a:solidFill>
              </a:rPr>
              <a:t>   www.emenda.saude.gov.br</a:t>
            </a:r>
            <a:endParaRPr lang="pt-BR" sz="6600" dirty="0">
              <a:solidFill>
                <a:srgbClr val="004E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151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292223" y="905436"/>
            <a:ext cx="18809446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8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Painel de Controle - Pagamento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3" y="2652155"/>
            <a:ext cx="19165003" cy="10381043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6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8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tângulo 8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7" name="Retângulo 6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0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s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3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292223" y="905436"/>
            <a:ext cx="18809446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8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3" y="2674573"/>
            <a:ext cx="19140855" cy="10367963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292222" y="905436"/>
            <a:ext cx="22719684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6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 – Acessos a Usuários – Conceder Acesso</a:t>
            </a:r>
          </a:p>
        </p:txBody>
      </p:sp>
      <p:grpSp>
        <p:nvGrpSpPr>
          <p:cNvPr id="6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8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10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tângulo 10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9" name="Retângulo 8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s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292223" y="905436"/>
            <a:ext cx="18809446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8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 - Emenda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3" y="2632037"/>
            <a:ext cx="19161649" cy="10379227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6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8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tângulo 8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7" name="Retângulo 6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0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s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292223" y="905436"/>
            <a:ext cx="18809446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8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292222" y="905436"/>
            <a:ext cx="22719684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6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 – Emenda - Beneficiário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3" y="2696583"/>
            <a:ext cx="19183165" cy="10390881"/>
          </a:xfrm>
          <a:prstGeom prst="rect">
            <a:avLst/>
          </a:prstGeom>
        </p:spPr>
      </p:pic>
      <p:grpSp>
        <p:nvGrpSpPr>
          <p:cNvPr id="7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8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10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tângulo 10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9" name="Retângulo 8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s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292223" y="905436"/>
            <a:ext cx="18809446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8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292222" y="905436"/>
            <a:ext cx="22719684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6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 – Emenda – Beneficiário - Proposta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3" y="2632037"/>
            <a:ext cx="19161649" cy="10379227"/>
          </a:xfrm>
          <a:prstGeom prst="rect">
            <a:avLst/>
          </a:prstGeom>
        </p:spPr>
      </p:pic>
      <p:grpSp>
        <p:nvGrpSpPr>
          <p:cNvPr id="7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8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10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tângulo 10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9" name="Retângulo 8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s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292223" y="905436"/>
            <a:ext cx="18809446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8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292222" y="905436"/>
            <a:ext cx="22719684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5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 – Emenda – Beneficiário – Proposta – </a:t>
            </a:r>
            <a:r>
              <a:rPr lang="pt-BR" sz="5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Detalhar</a:t>
            </a:r>
            <a:endParaRPr lang="pt-BR" sz="5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3" y="2653551"/>
            <a:ext cx="19140135" cy="10367573"/>
          </a:xfrm>
          <a:prstGeom prst="rect">
            <a:avLst/>
          </a:prstGeom>
        </p:spPr>
      </p:pic>
      <p:grpSp>
        <p:nvGrpSpPr>
          <p:cNvPr id="6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7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9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tângulo 9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8" name="Retângulo 7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1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m para s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5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292223" y="905436"/>
            <a:ext cx="18809446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8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292222" y="905436"/>
            <a:ext cx="22719684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5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 – Emenda – Beneficiário – Proposta – Detalhar Extrato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3" y="2610524"/>
            <a:ext cx="19204681" cy="10402536"/>
          </a:xfrm>
          <a:prstGeom prst="rect">
            <a:avLst/>
          </a:prstGeom>
        </p:spPr>
      </p:pic>
      <p:grpSp>
        <p:nvGrpSpPr>
          <p:cNvPr id="7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8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10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tângulo 10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9" name="Retângulo 8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s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03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292223" y="905436"/>
            <a:ext cx="18809446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8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90056" y="874170"/>
            <a:ext cx="22719684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5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 – Emenda – Beneficiário – Proposta – Detalhar Publicação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3" y="2652156"/>
            <a:ext cx="19212503" cy="10406772"/>
          </a:xfrm>
          <a:prstGeom prst="rect">
            <a:avLst/>
          </a:prstGeom>
        </p:spPr>
      </p:pic>
      <p:grpSp>
        <p:nvGrpSpPr>
          <p:cNvPr id="6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7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9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tângulo 9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8" name="Retângulo 7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1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m para s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292223" y="905436"/>
            <a:ext cx="18809446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8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56241" y="905436"/>
            <a:ext cx="22719684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5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 – Emenda – Beneficiário – Proposta – Detalhar Empenho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3" y="2610521"/>
            <a:ext cx="19161649" cy="10379227"/>
          </a:xfrm>
          <a:prstGeom prst="rect">
            <a:avLst/>
          </a:prstGeom>
        </p:spPr>
      </p:pic>
      <p:grpSp>
        <p:nvGrpSpPr>
          <p:cNvPr id="7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8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10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tângulo 10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9" name="Retângulo 8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s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5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292223" y="905436"/>
            <a:ext cx="18809446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8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23149" y="905436"/>
            <a:ext cx="22719684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5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 – Emenda – Beneficiário – Proposta – Detalhar Pagamento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3" y="2675068"/>
            <a:ext cx="19226197" cy="10414190"/>
          </a:xfrm>
          <a:prstGeom prst="rect">
            <a:avLst/>
          </a:prstGeom>
        </p:spPr>
      </p:pic>
      <p:grpSp>
        <p:nvGrpSpPr>
          <p:cNvPr id="6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7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9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tângulo 9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8" name="Retângulo 7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1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m para s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2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Finalidade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3393282"/>
            <a:ext cx="19697700" cy="909042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 Facilitar </a:t>
            </a:r>
            <a:r>
              <a:rPr lang="pt-BR" dirty="0"/>
              <a:t>o acompanhamento das emendas individuais e coletivas, autorizadas na Lei Orçamentária </a:t>
            </a:r>
            <a:r>
              <a:rPr lang="pt-BR" dirty="0" smtClean="0"/>
              <a:t>Anual com ênfase no Orçamento Impositivo.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 Demonstrar por meios gráficos ao parlamentar o desempenho e andamento de suas emendas e propostas desde a indicação do </a:t>
            </a:r>
            <a:r>
              <a:rPr lang="pt-BR" dirty="0" smtClean="0"/>
              <a:t>beneficiário </a:t>
            </a:r>
            <a:r>
              <a:rPr lang="pt-BR" dirty="0" smtClean="0"/>
              <a:t>à liberação do recurso.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 Possibilitar ao parlamentar um canal de comunicação direto e exclusivo com o Ministério da </a:t>
            </a:r>
            <a:r>
              <a:rPr lang="pt-BR" dirty="0" smtClean="0"/>
              <a:t>Saúde para acompanhar </a:t>
            </a:r>
            <a:r>
              <a:rPr lang="pt-BR" dirty="0" smtClean="0"/>
              <a:t>a execução de forma detalhada e individualizada das suas emendas.</a:t>
            </a:r>
            <a:endParaRPr lang="pt-BR" dirty="0"/>
          </a:p>
        </p:txBody>
      </p:sp>
      <p:grpSp>
        <p:nvGrpSpPr>
          <p:cNvPr id="5" name="Agrupar 4"/>
          <p:cNvGrpSpPr/>
          <p:nvPr/>
        </p:nvGrpSpPr>
        <p:grpSpPr>
          <a:xfrm>
            <a:off x="21777401" y="0"/>
            <a:ext cx="2630215" cy="13716000"/>
            <a:chOff x="21755099" y="0"/>
            <a:chExt cx="2630215" cy="13716000"/>
          </a:xfrm>
        </p:grpSpPr>
        <p:grpSp>
          <p:nvGrpSpPr>
            <p:cNvPr id="6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8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tângulo 8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7" name="Retângulo 6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0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m para s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292223" y="905436"/>
            <a:ext cx="18809446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8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Relatórios – Relatório Padrão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3" y="2696583"/>
            <a:ext cx="19226195" cy="10414189"/>
          </a:xfrm>
          <a:prstGeom prst="rect">
            <a:avLst/>
          </a:prstGeom>
        </p:spPr>
      </p:pic>
      <p:grpSp>
        <p:nvGrpSpPr>
          <p:cNvPr id="6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7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9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tângulo 9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8" name="Retângulo 7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1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m para s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3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292223" y="905436"/>
            <a:ext cx="18809446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8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Relatórios – Relatório Personalizado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3" y="2632038"/>
            <a:ext cx="19204681" cy="10402536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6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8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tângulo 8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7" name="Retângulo 6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0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s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7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7484" y="4353258"/>
            <a:ext cx="6731282" cy="57179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4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6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tângulo 6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5" name="Retângulo 4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026" name="Picture 2" descr="Resultado de imagem para disponivel para ios e andro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79" y="10976942"/>
            <a:ext cx="47720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disponivel para ios e andro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907" y="11133215"/>
            <a:ext cx="53816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5049351" y="1156413"/>
            <a:ext cx="1138754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6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pt-BR" sz="16600" dirty="0" smtClean="0">
                <a:solidFill>
                  <a:srgbClr val="004E7A"/>
                </a:solidFill>
              </a:rPr>
              <a:t>Aplicativo</a:t>
            </a:r>
            <a:r>
              <a:rPr lang="pt-BR" sz="6600" dirty="0" smtClean="0">
                <a:solidFill>
                  <a:srgbClr val="004E7A"/>
                </a:solidFill>
              </a:rPr>
              <a:t>  </a:t>
            </a:r>
            <a:endParaRPr lang="pt-BR" sz="6600" dirty="0">
              <a:solidFill>
                <a:srgbClr val="004E7A"/>
              </a:solidFill>
            </a:endParaRPr>
          </a:p>
        </p:txBody>
      </p:sp>
      <p:pic>
        <p:nvPicPr>
          <p:cNvPr id="11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m para s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Nome da tela"/>
          <p:cNvSpPr txBox="1"/>
          <p:nvPr/>
        </p:nvSpPr>
        <p:spPr>
          <a:xfrm>
            <a:off x="1155405" y="6970557"/>
            <a:ext cx="11036595" cy="145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lnSpc>
                <a:spcPct val="80000"/>
              </a:lnSpc>
              <a:defRPr sz="105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pt-BR" dirty="0" smtClean="0"/>
              <a:t>Acesso</a:t>
            </a:r>
            <a:endParaRPr lang="pt-BR" dirty="0"/>
          </a:p>
        </p:txBody>
      </p:sp>
      <p:sp>
        <p:nvSpPr>
          <p:cNvPr id="122" name="Rectangle 10"/>
          <p:cNvSpPr/>
          <p:nvPr/>
        </p:nvSpPr>
        <p:spPr>
          <a:xfrm rot="10800000" flipH="1">
            <a:off x="1268700" y="8665705"/>
            <a:ext cx="2332937" cy="234789"/>
          </a:xfrm>
          <a:prstGeom prst="rect">
            <a:avLst/>
          </a:prstGeom>
          <a:solidFill>
            <a:schemeClr val="accent4">
              <a:hueOff val="468000"/>
              <a:satOff val="-4761"/>
              <a:lumOff val="10196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4" name="Lorem Ipsum is simply dummy text of the printing and typesetting industry. Lorem Ipsum has been the industry's standard dummy text ever since."/>
          <p:cNvSpPr txBox="1"/>
          <p:nvPr/>
        </p:nvSpPr>
        <p:spPr>
          <a:xfrm>
            <a:off x="1155404" y="9335823"/>
            <a:ext cx="13758271" cy="241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80000"/>
              </a:lnSpc>
              <a:defRPr sz="6100" b="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pt-BR" dirty="0" smtClean="0"/>
              <a:t>É necessário selecionar </a:t>
            </a:r>
            <a:r>
              <a:rPr lang="pt-BR" dirty="0" smtClean="0"/>
              <a:t>o </a:t>
            </a:r>
            <a:r>
              <a:rPr lang="pt-BR" dirty="0"/>
              <a:t>Ano, </a:t>
            </a:r>
            <a:r>
              <a:rPr lang="pt-BR" dirty="0" smtClean="0"/>
              <a:t>informar </a:t>
            </a:r>
            <a:r>
              <a:rPr lang="pt-BR" dirty="0" smtClean="0"/>
              <a:t>o  E-mail </a:t>
            </a:r>
            <a:r>
              <a:rPr lang="pt-BR" dirty="0"/>
              <a:t>e Senha </a:t>
            </a:r>
            <a:r>
              <a:rPr lang="pt-BR" dirty="0" smtClean="0"/>
              <a:t>cadastrados no </a:t>
            </a:r>
            <a:r>
              <a:rPr lang="pt-BR" dirty="0" smtClean="0"/>
              <a:t>Ambiente </a:t>
            </a:r>
            <a:r>
              <a:rPr lang="pt-BR" dirty="0" smtClean="0"/>
              <a:t>Parlamentar (emenda.saude.gov.br)</a:t>
            </a:r>
            <a:endParaRPr dirty="0"/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8700" y="1161676"/>
            <a:ext cx="2332937" cy="1981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m 4" descr="Uma imagem contendo monitor&#10;&#10;Descrição gerada automaticamente">
            <a:extLst>
              <a:ext uri="{FF2B5EF4-FFF2-40B4-BE49-F238E27FC236}">
                <a16:creationId xmlns:a16="http://schemas.microsoft.com/office/drawing/2014/main" xmlns="" id="{5B3D43D2-AA11-439D-AAD7-5DCB89832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14" y="-229443"/>
            <a:ext cx="14997866" cy="14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8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10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tângulo 10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9" name="Retângulo 8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s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5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Nome da tela"/>
          <p:cNvSpPr txBox="1"/>
          <p:nvPr/>
        </p:nvSpPr>
        <p:spPr>
          <a:xfrm>
            <a:off x="1155405" y="6970558"/>
            <a:ext cx="3627595" cy="145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lnSpc>
                <a:spcPct val="80000"/>
              </a:lnSpc>
              <a:defRPr sz="105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pt-BR" dirty="0"/>
              <a:t>Painel</a:t>
            </a:r>
            <a:endParaRPr dirty="0"/>
          </a:p>
        </p:txBody>
      </p:sp>
      <p:sp>
        <p:nvSpPr>
          <p:cNvPr id="122" name="Rectangle 10"/>
          <p:cNvSpPr/>
          <p:nvPr/>
        </p:nvSpPr>
        <p:spPr>
          <a:xfrm rot="10800000" flipH="1">
            <a:off x="1268700" y="8665705"/>
            <a:ext cx="2332937" cy="234789"/>
          </a:xfrm>
          <a:prstGeom prst="rect">
            <a:avLst/>
          </a:prstGeom>
          <a:solidFill>
            <a:schemeClr val="accent4">
              <a:hueOff val="468000"/>
              <a:satOff val="-4761"/>
              <a:lumOff val="10196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4" name="Lorem Ipsum is simply dummy text of the printing and typesetting industry. Lorem Ipsum has been the industry's standard dummy text ever since."/>
          <p:cNvSpPr txBox="1"/>
          <p:nvPr/>
        </p:nvSpPr>
        <p:spPr>
          <a:xfrm>
            <a:off x="1155404" y="9138754"/>
            <a:ext cx="13758271" cy="3161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80000"/>
              </a:lnSpc>
              <a:defRPr sz="6100" b="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pt-BR" dirty="0"/>
              <a:t>Nesta tela será apresentado um resumo da situação das Emendas do Parlamentar </a:t>
            </a:r>
            <a:r>
              <a:rPr lang="pt-BR" dirty="0" smtClean="0"/>
              <a:t>com </a:t>
            </a:r>
            <a:r>
              <a:rPr lang="pt-BR" dirty="0"/>
              <a:t>indicativos gráficos de emendas, propostas, beneficiários, empenhos e pagamentos. </a:t>
            </a:r>
            <a:endParaRPr dirty="0"/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8700" y="1161676"/>
            <a:ext cx="2332937" cy="1981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m 2" descr="Uma imagem contendo equipamentos eletrônicos, telefone celular, telefone, monitor&#10;&#10;Descrição gerada automaticamente">
            <a:extLst>
              <a:ext uri="{FF2B5EF4-FFF2-40B4-BE49-F238E27FC236}">
                <a16:creationId xmlns:a16="http://schemas.microsoft.com/office/drawing/2014/main" xmlns="" id="{ECC5D9AE-3B5B-42C7-B20C-7466C6846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00" y="-342000"/>
            <a:ext cx="14170800" cy="14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8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10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tângulo 10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9" name="Retângulo 8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s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7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Nome da tela"/>
          <p:cNvSpPr txBox="1"/>
          <p:nvPr/>
        </p:nvSpPr>
        <p:spPr>
          <a:xfrm>
            <a:off x="1155405" y="6970558"/>
            <a:ext cx="10675999" cy="145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lnSpc>
                <a:spcPct val="80000"/>
              </a:lnSpc>
              <a:defRPr sz="105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pt-BR" dirty="0"/>
              <a:t>Visualizar Emenda</a:t>
            </a:r>
            <a:endParaRPr dirty="0"/>
          </a:p>
        </p:txBody>
      </p:sp>
      <p:sp>
        <p:nvSpPr>
          <p:cNvPr id="122" name="Rectangle 10"/>
          <p:cNvSpPr/>
          <p:nvPr/>
        </p:nvSpPr>
        <p:spPr>
          <a:xfrm rot="10800000" flipH="1">
            <a:off x="1268700" y="8665705"/>
            <a:ext cx="2332937" cy="234789"/>
          </a:xfrm>
          <a:prstGeom prst="rect">
            <a:avLst/>
          </a:prstGeom>
          <a:solidFill>
            <a:schemeClr val="accent4">
              <a:hueOff val="468000"/>
              <a:satOff val="-4761"/>
              <a:lumOff val="10196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4" name="Lorem Ipsum is simply dummy text of the printing and typesetting industry. Lorem Ipsum has been the industry's standard dummy text ever since."/>
          <p:cNvSpPr txBox="1"/>
          <p:nvPr/>
        </p:nvSpPr>
        <p:spPr>
          <a:xfrm>
            <a:off x="1155405" y="9150218"/>
            <a:ext cx="14121766" cy="2397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lnSpc>
                <a:spcPct val="80000"/>
              </a:lnSpc>
              <a:defRPr sz="6100" b="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pt-BR" dirty="0"/>
              <a:t>Apresenta as principais informações da </a:t>
            </a:r>
            <a:r>
              <a:rPr lang="pt-BR" dirty="0" smtClean="0"/>
              <a:t>Emenda parlamentar e a lista dos beneficiários que foram indicados.</a:t>
            </a:r>
            <a:endParaRPr dirty="0"/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8700" y="1161676"/>
            <a:ext cx="2332937" cy="1981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m 2" descr="Uma imagem contendo equipamentos eletrônicos&#10;&#10;Descrição gerada automaticamente">
            <a:extLst>
              <a:ext uri="{FF2B5EF4-FFF2-40B4-BE49-F238E27FC236}">
                <a16:creationId xmlns:a16="http://schemas.microsoft.com/office/drawing/2014/main" xmlns="" id="{10A32BFF-4AB8-4B9B-8404-7B710C158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856" y="-342000"/>
            <a:ext cx="14574220" cy="14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8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10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tângulo 10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9" name="Retângulo 8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s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6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Nome da tela"/>
          <p:cNvSpPr txBox="1"/>
          <p:nvPr/>
        </p:nvSpPr>
        <p:spPr>
          <a:xfrm>
            <a:off x="1155405" y="7240100"/>
            <a:ext cx="12194043" cy="145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lnSpc>
                <a:spcPct val="80000"/>
              </a:lnSpc>
              <a:defRPr sz="105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pt-BR" dirty="0"/>
              <a:t>Detalhar Beneficiário </a:t>
            </a:r>
            <a:endParaRPr dirty="0"/>
          </a:p>
        </p:txBody>
      </p:sp>
      <p:sp>
        <p:nvSpPr>
          <p:cNvPr id="122" name="Rectangle 10"/>
          <p:cNvSpPr/>
          <p:nvPr/>
        </p:nvSpPr>
        <p:spPr>
          <a:xfrm rot="10800000" flipH="1">
            <a:off x="1268700" y="9228410"/>
            <a:ext cx="2332937" cy="234789"/>
          </a:xfrm>
          <a:prstGeom prst="rect">
            <a:avLst/>
          </a:prstGeom>
          <a:solidFill>
            <a:schemeClr val="accent4">
              <a:hueOff val="468000"/>
              <a:satOff val="-4761"/>
              <a:lumOff val="10196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4" name="Lorem Ipsum is simply dummy text of the printing and typesetting industry. Lorem Ipsum has been the industry's standard dummy text ever since."/>
          <p:cNvSpPr txBox="1"/>
          <p:nvPr/>
        </p:nvSpPr>
        <p:spPr>
          <a:xfrm>
            <a:off x="1155405" y="9781872"/>
            <a:ext cx="13758271" cy="241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80000"/>
              </a:lnSpc>
              <a:defRPr sz="6100" b="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pt-BR" dirty="0"/>
              <a:t>Apresenta o resumo da emenda selecionada e a lista de Propostas cadastradas, com a opção de Detalhar.</a:t>
            </a:r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8700" y="1161676"/>
            <a:ext cx="2332937" cy="1981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m 3" descr="Uma imagem contendo captura de tela&#10;&#10;Descrição gerada automaticamente">
            <a:extLst>
              <a:ext uri="{FF2B5EF4-FFF2-40B4-BE49-F238E27FC236}">
                <a16:creationId xmlns:a16="http://schemas.microsoft.com/office/drawing/2014/main" xmlns="" id="{50C1BDD1-3213-4ACA-86DE-4DDF6B431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49" y="-342000"/>
            <a:ext cx="14777908" cy="14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8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10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tângulo 10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9" name="Retângulo 8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s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3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Nome da tela"/>
          <p:cNvSpPr txBox="1"/>
          <p:nvPr/>
        </p:nvSpPr>
        <p:spPr>
          <a:xfrm>
            <a:off x="1155405" y="6970558"/>
            <a:ext cx="10172656" cy="145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lnSpc>
                <a:spcPct val="80000"/>
              </a:lnSpc>
              <a:defRPr sz="105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pt-BR" dirty="0"/>
              <a:t>Detalhar Proposta</a:t>
            </a:r>
            <a:endParaRPr dirty="0"/>
          </a:p>
        </p:txBody>
      </p:sp>
      <p:sp>
        <p:nvSpPr>
          <p:cNvPr id="122" name="Rectangle 10"/>
          <p:cNvSpPr/>
          <p:nvPr/>
        </p:nvSpPr>
        <p:spPr>
          <a:xfrm rot="10800000" flipH="1">
            <a:off x="1268700" y="8665705"/>
            <a:ext cx="2332937" cy="234789"/>
          </a:xfrm>
          <a:prstGeom prst="rect">
            <a:avLst/>
          </a:prstGeom>
          <a:solidFill>
            <a:schemeClr val="accent4">
              <a:hueOff val="468000"/>
              <a:satOff val="-4761"/>
              <a:lumOff val="10196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4" name="Lorem Ipsum is simply dummy text of the printing and typesetting industry. Lorem Ipsum has been the industry's standard dummy text ever since."/>
          <p:cNvSpPr txBox="1"/>
          <p:nvPr/>
        </p:nvSpPr>
        <p:spPr>
          <a:xfrm>
            <a:off x="1155405" y="9536944"/>
            <a:ext cx="11737635" cy="2397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lnSpc>
                <a:spcPct val="80000"/>
              </a:lnSpc>
              <a:defRPr sz="6100" b="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pt-BR" dirty="0"/>
              <a:t>Apresenta os dados da proposta cadastrada pelo Beneficiário e a situação em que ela se encontra. </a:t>
            </a:r>
            <a:endParaRPr dirty="0"/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8700" y="1161676"/>
            <a:ext cx="2332937" cy="1981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m 6" descr="Uma imagem contendo captura de tela, telefone, telefone celular, equipamentos eletrônicos&#10;&#10;Descrição gerada automaticamente">
            <a:extLst>
              <a:ext uri="{FF2B5EF4-FFF2-40B4-BE49-F238E27FC236}">
                <a16:creationId xmlns:a16="http://schemas.microsoft.com/office/drawing/2014/main" xmlns="" id="{62D59B05-3DA3-4B56-981A-A93F9E751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80" y="-342000"/>
            <a:ext cx="14400000" cy="14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8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9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11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tângulo 11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10" name="Retângulo 9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3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m para s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1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Nome da tela"/>
          <p:cNvSpPr txBox="1"/>
          <p:nvPr/>
        </p:nvSpPr>
        <p:spPr>
          <a:xfrm>
            <a:off x="1155405" y="6970558"/>
            <a:ext cx="10012355" cy="145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lnSpc>
                <a:spcPct val="80000"/>
              </a:lnSpc>
              <a:defRPr sz="105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pt-BR" dirty="0"/>
              <a:t>Gráfico de Etapas</a:t>
            </a:r>
            <a:endParaRPr dirty="0"/>
          </a:p>
        </p:txBody>
      </p:sp>
      <p:sp>
        <p:nvSpPr>
          <p:cNvPr id="122" name="Rectangle 10"/>
          <p:cNvSpPr/>
          <p:nvPr/>
        </p:nvSpPr>
        <p:spPr>
          <a:xfrm rot="10800000" flipH="1">
            <a:off x="1268700" y="8665705"/>
            <a:ext cx="2332937" cy="234789"/>
          </a:xfrm>
          <a:prstGeom prst="rect">
            <a:avLst/>
          </a:prstGeom>
          <a:solidFill>
            <a:schemeClr val="accent4">
              <a:hueOff val="468000"/>
              <a:satOff val="-4761"/>
              <a:lumOff val="10196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4" name="Lorem Ipsum is simply dummy text of the printing and typesetting industry. Lorem Ipsum has been the industry's standard dummy text ever since."/>
          <p:cNvSpPr txBox="1"/>
          <p:nvPr/>
        </p:nvSpPr>
        <p:spPr>
          <a:xfrm>
            <a:off x="1155405" y="9781871"/>
            <a:ext cx="13758271" cy="241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80000"/>
              </a:lnSpc>
              <a:defRPr sz="6100" b="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pt-BR" dirty="0"/>
              <a:t>Apresenta de forma gráfica a situação em que a proposta se encontra e quais são os próximos passos a percorrer.</a:t>
            </a:r>
            <a:endParaRPr dirty="0"/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8700" y="1161676"/>
            <a:ext cx="2332937" cy="1981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m 2" descr="Uma imagem contendo equipamentos eletrônicos, monitor, iPod&#10;&#10;Descrição gerada automaticamente">
            <a:extLst>
              <a:ext uri="{FF2B5EF4-FFF2-40B4-BE49-F238E27FC236}">
                <a16:creationId xmlns:a16="http://schemas.microsoft.com/office/drawing/2014/main" xmlns="" id="{5DED8015-977F-445F-B35A-24798107D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996" y="-342000"/>
            <a:ext cx="14400000" cy="14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8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10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tângulo 10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9" name="Retângulo 8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s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Nome da tela"/>
          <p:cNvSpPr txBox="1"/>
          <p:nvPr/>
        </p:nvSpPr>
        <p:spPr>
          <a:xfrm>
            <a:off x="1155405" y="6981779"/>
            <a:ext cx="9741448" cy="1436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lnSpc>
                <a:spcPct val="80000"/>
              </a:lnSpc>
              <a:defRPr sz="105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pt-BR" dirty="0"/>
              <a:t>Visualizar Mapa </a:t>
            </a:r>
            <a:endParaRPr dirty="0"/>
          </a:p>
        </p:txBody>
      </p:sp>
      <p:sp>
        <p:nvSpPr>
          <p:cNvPr id="122" name="Rectangle 10"/>
          <p:cNvSpPr/>
          <p:nvPr/>
        </p:nvSpPr>
        <p:spPr>
          <a:xfrm rot="10800000" flipH="1">
            <a:off x="1268700" y="8665705"/>
            <a:ext cx="2332937" cy="234789"/>
          </a:xfrm>
          <a:prstGeom prst="rect">
            <a:avLst/>
          </a:prstGeom>
          <a:solidFill>
            <a:schemeClr val="accent4">
              <a:hueOff val="468000"/>
              <a:satOff val="-4761"/>
              <a:lumOff val="10196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4" name="Lorem Ipsum is simply dummy text of the printing and typesetting industry. Lorem Ipsum has been the industry's standard dummy text ever since."/>
          <p:cNvSpPr txBox="1"/>
          <p:nvPr/>
        </p:nvSpPr>
        <p:spPr>
          <a:xfrm>
            <a:off x="881085" y="9518295"/>
            <a:ext cx="13758271" cy="3148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80000"/>
              </a:lnSpc>
              <a:defRPr sz="6100" b="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pt-BR" dirty="0"/>
              <a:t>Possibilita a visualização geográfica dos beneficiários das emendas, por </a:t>
            </a:r>
            <a:r>
              <a:rPr lang="pt-BR" dirty="0" smtClean="0"/>
              <a:t>localidade. </a:t>
            </a:r>
            <a:r>
              <a:rPr lang="pt-BR" dirty="0"/>
              <a:t>Com a possibilidade de detalhamento das emendas dos beneficiários apresentados.</a:t>
            </a:r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8700" y="1161676"/>
            <a:ext cx="2332937" cy="1981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m 3" descr="Uma imagem contendo equipamentos eletrônicos, monitor, telefone celular, pessoa&#10;&#10;Descrição gerada automaticamente">
            <a:extLst>
              <a:ext uri="{FF2B5EF4-FFF2-40B4-BE49-F238E27FC236}">
                <a16:creationId xmlns:a16="http://schemas.microsoft.com/office/drawing/2014/main" xmlns="" id="{05335604-EDD2-479E-9AC9-ED7C53C30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853" y="-342000"/>
            <a:ext cx="14400000" cy="14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8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10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tângulo 10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9" name="Retângulo 8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s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9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16" y="2859880"/>
            <a:ext cx="18683334" cy="1012013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26903" y="1267176"/>
            <a:ext cx="12189137" cy="14481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8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PortalFNS.saude.gov.br</a:t>
            </a:r>
            <a:endParaRPr lang="pt-BR" sz="8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7" name="Agrupar 6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1026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tângulo 4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8" name="Retângulo 7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3" name="Seta para a direita 2"/>
          <p:cNvSpPr/>
          <p:nvPr/>
        </p:nvSpPr>
        <p:spPr>
          <a:xfrm>
            <a:off x="4236610" y="10638263"/>
            <a:ext cx="2207942" cy="1115122"/>
          </a:xfrm>
          <a:prstGeom prst="rightArrow">
            <a:avLst/>
          </a:prstGeom>
          <a:solidFill>
            <a:srgbClr val="004E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1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m para s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2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Nome da tela"/>
          <p:cNvSpPr txBox="1"/>
          <p:nvPr/>
        </p:nvSpPr>
        <p:spPr>
          <a:xfrm>
            <a:off x="1155405" y="6970558"/>
            <a:ext cx="13332175" cy="145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lnSpc>
                <a:spcPct val="80000"/>
              </a:lnSpc>
              <a:defRPr sz="105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pt-BR" dirty="0"/>
              <a:t>Visualizar Beneficiários</a:t>
            </a:r>
            <a:endParaRPr dirty="0"/>
          </a:p>
        </p:txBody>
      </p:sp>
      <p:sp>
        <p:nvSpPr>
          <p:cNvPr id="122" name="Rectangle 10"/>
          <p:cNvSpPr/>
          <p:nvPr/>
        </p:nvSpPr>
        <p:spPr>
          <a:xfrm rot="10800000" flipH="1">
            <a:off x="1268700" y="8665705"/>
            <a:ext cx="2332937" cy="234789"/>
          </a:xfrm>
          <a:prstGeom prst="rect">
            <a:avLst/>
          </a:prstGeom>
          <a:solidFill>
            <a:schemeClr val="accent4">
              <a:hueOff val="468000"/>
              <a:satOff val="-4761"/>
              <a:lumOff val="10196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4" name="Lorem Ipsum is simply dummy text of the printing and typesetting industry. Lorem Ipsum has been the industry's standard dummy text ever since."/>
          <p:cNvSpPr txBox="1"/>
          <p:nvPr/>
        </p:nvSpPr>
        <p:spPr>
          <a:xfrm>
            <a:off x="1009101" y="9755023"/>
            <a:ext cx="13758271" cy="165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80000"/>
              </a:lnSpc>
              <a:defRPr sz="6100" b="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pt-BR" dirty="0"/>
              <a:t>Apresenta os Beneficiários apresentados no ponto geográfico </a:t>
            </a:r>
            <a:r>
              <a:rPr lang="pt-BR" dirty="0" smtClean="0"/>
              <a:t>selecionado </a:t>
            </a:r>
            <a:r>
              <a:rPr lang="pt-BR" dirty="0"/>
              <a:t>no mapa. </a:t>
            </a:r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8700" y="1161676"/>
            <a:ext cx="2332937" cy="1981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m 3" descr="Uma imagem contendo equipamentos eletrônicos, monitor&#10;&#10;Descrição gerada automaticamente">
            <a:extLst>
              <a:ext uri="{FF2B5EF4-FFF2-40B4-BE49-F238E27FC236}">
                <a16:creationId xmlns:a16="http://schemas.microsoft.com/office/drawing/2014/main" xmlns="" id="{776B6B9D-02E5-4AEE-A36E-C0C6A8885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4" y="-342000"/>
            <a:ext cx="14400000" cy="14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8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10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tângulo 10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9" name="Retângulo 8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s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Nome da tela"/>
          <p:cNvSpPr txBox="1"/>
          <p:nvPr/>
        </p:nvSpPr>
        <p:spPr>
          <a:xfrm>
            <a:off x="1155405" y="6970558"/>
            <a:ext cx="13067679" cy="145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lnSpc>
                <a:spcPct val="80000"/>
              </a:lnSpc>
              <a:defRPr sz="105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pt-BR" dirty="0"/>
              <a:t>Pesquisar Beneficiários</a:t>
            </a:r>
            <a:endParaRPr dirty="0"/>
          </a:p>
        </p:txBody>
      </p:sp>
      <p:sp>
        <p:nvSpPr>
          <p:cNvPr id="122" name="Rectangle 10"/>
          <p:cNvSpPr/>
          <p:nvPr/>
        </p:nvSpPr>
        <p:spPr>
          <a:xfrm rot="10800000" flipH="1">
            <a:off x="1268700" y="8446249"/>
            <a:ext cx="2332937" cy="234789"/>
          </a:xfrm>
          <a:prstGeom prst="rect">
            <a:avLst/>
          </a:prstGeom>
          <a:solidFill>
            <a:schemeClr val="accent4">
              <a:hueOff val="468000"/>
              <a:satOff val="-4761"/>
              <a:lumOff val="10196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4" name="Lorem Ipsum is simply dummy text of the printing and typesetting industry. Lorem Ipsum has been the industry's standard dummy text ever since."/>
          <p:cNvSpPr txBox="1"/>
          <p:nvPr/>
        </p:nvSpPr>
        <p:spPr>
          <a:xfrm>
            <a:off x="1268700" y="9163892"/>
            <a:ext cx="12432579" cy="391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lnSpc>
                <a:spcPct val="80000"/>
              </a:lnSpc>
              <a:defRPr sz="6100" b="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pt-BR" dirty="0"/>
              <a:t>Possibilita a pesquisa de beneficiários, pelo CNPJ, Nome ou por município, dos beneficiários que possuem propostas, vinculadas às emendas do parlamentar.</a:t>
            </a:r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8700" y="1161676"/>
            <a:ext cx="2332937" cy="1981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m 2" descr="Uma imagem contendo monitor&#10;&#10;Descrição gerada automaticamente">
            <a:extLst>
              <a:ext uri="{FF2B5EF4-FFF2-40B4-BE49-F238E27FC236}">
                <a16:creationId xmlns:a16="http://schemas.microsoft.com/office/drawing/2014/main" xmlns="" id="{23A25B1B-4229-46D2-BB86-FA1828D62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879" y="-342000"/>
            <a:ext cx="14400000" cy="14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8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10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tângulo 10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9" name="Retângulo 8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2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s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2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Nome da tela"/>
          <p:cNvSpPr txBox="1"/>
          <p:nvPr/>
        </p:nvSpPr>
        <p:spPr>
          <a:xfrm>
            <a:off x="1155405" y="6970558"/>
            <a:ext cx="6985886" cy="145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lnSpc>
                <a:spcPct val="80000"/>
              </a:lnSpc>
              <a:defRPr sz="105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pt-BR" dirty="0" smtClean="0"/>
              <a:t>Notificações</a:t>
            </a:r>
            <a:endParaRPr dirty="0"/>
          </a:p>
        </p:txBody>
      </p:sp>
      <p:sp>
        <p:nvSpPr>
          <p:cNvPr id="122" name="Rectangle 10"/>
          <p:cNvSpPr/>
          <p:nvPr/>
        </p:nvSpPr>
        <p:spPr>
          <a:xfrm rot="10800000" flipH="1">
            <a:off x="1268700" y="8446249"/>
            <a:ext cx="2332937" cy="234789"/>
          </a:xfrm>
          <a:prstGeom prst="rect">
            <a:avLst/>
          </a:prstGeom>
          <a:solidFill>
            <a:schemeClr val="accent4">
              <a:hueOff val="468000"/>
              <a:satOff val="-4761"/>
              <a:lumOff val="10196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4" name="Lorem Ipsum is simply dummy text of the printing and typesetting industry. Lorem Ipsum has been the industry's standard dummy text ever since."/>
          <p:cNvSpPr txBox="1"/>
          <p:nvPr/>
        </p:nvSpPr>
        <p:spPr>
          <a:xfrm>
            <a:off x="1268700" y="9446516"/>
            <a:ext cx="12432579" cy="241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lnSpc>
                <a:spcPct val="80000"/>
              </a:lnSpc>
              <a:defRPr sz="6100" b="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lang="pt-BR" dirty="0" smtClean="0"/>
              <a:t>O </a:t>
            </a:r>
            <a:r>
              <a:rPr lang="pt-BR" dirty="0"/>
              <a:t>Parlamentar </a:t>
            </a:r>
            <a:r>
              <a:rPr lang="pt-BR" dirty="0" smtClean="0"/>
              <a:t>será informado quando for realizado o empenho e o pagamento da emenda.</a:t>
            </a:r>
            <a:endParaRPr lang="pt-BR" dirty="0"/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8700" y="1161676"/>
            <a:ext cx="2332937" cy="198174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Agrupar 6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8" name="Agrupar 7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10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tângulo 10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9" name="Retângulo 8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10630134" y="-456300"/>
            <a:ext cx="14400000" cy="14400000"/>
            <a:chOff x="10317900" y="-456300"/>
            <a:chExt cx="14400000" cy="14400000"/>
          </a:xfrm>
        </p:grpSpPr>
        <p:pic>
          <p:nvPicPr>
            <p:cNvPr id="4" name="Imagem 3" descr="Uma imagem contendo captura de tela, equipamentos eletrônicos&#10;&#10;Descrição gerada automaticamente">
              <a:extLst>
                <a:ext uri="{FF2B5EF4-FFF2-40B4-BE49-F238E27FC236}">
                  <a16:creationId xmlns:a16="http://schemas.microsoft.com/office/drawing/2014/main" xmlns="" id="{383E30B4-ADFA-4FDC-9DC0-B57636B85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900" y="-456300"/>
              <a:ext cx="14400000" cy="1440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" name="Retângulo 1"/>
            <p:cNvSpPr/>
            <p:nvPr/>
          </p:nvSpPr>
          <p:spPr>
            <a:xfrm>
              <a:off x="16002000" y="4667250"/>
              <a:ext cx="3086100" cy="342900"/>
            </a:xfrm>
            <a:prstGeom prst="rect">
              <a:avLst/>
            </a:prstGeom>
            <a:solidFill>
              <a:srgbClr val="00265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5" name="AutoShape 2" descr="Resultado de imagem para logo govern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Resultado de imagem para logo governo feder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6" descr="Resultado de imagem para logo governo feder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7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sultado de imagem para s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2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 descr="cid:image002.png@01D4D829.E2D2C6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76" y="2596102"/>
            <a:ext cx="5981770" cy="622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7237474" y="2578655"/>
            <a:ext cx="14239769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6600" dirty="0" err="1" smtClean="0">
                <a:solidFill>
                  <a:schemeClr val="tx1">
                    <a:lumMod val="95000"/>
                  </a:schemeClr>
                </a:solidFill>
              </a:rPr>
              <a:t>Dárcio</a:t>
            </a:r>
            <a:r>
              <a:rPr lang="pt-BR" sz="6600" dirty="0" smtClean="0">
                <a:solidFill>
                  <a:schemeClr val="tx1">
                    <a:lumMod val="95000"/>
                  </a:schemeClr>
                </a:solidFill>
              </a:rPr>
              <a:t> Guedes Jr.</a:t>
            </a:r>
            <a:endParaRPr lang="pt-BR" sz="66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l"/>
            <a:r>
              <a:rPr lang="pt-BR" sz="5400" b="0" dirty="0" smtClean="0">
                <a:solidFill>
                  <a:schemeClr val="tx1">
                    <a:lumMod val="95000"/>
                  </a:schemeClr>
                </a:solidFill>
              </a:rPr>
              <a:t>Diretor Executivo</a:t>
            </a:r>
          </a:p>
          <a:p>
            <a:pPr algn="l"/>
            <a:endParaRPr lang="pt-BR" sz="54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l"/>
            <a:r>
              <a:rPr lang="pt-BR" sz="4800" dirty="0" smtClean="0">
                <a:solidFill>
                  <a:schemeClr val="tx1">
                    <a:lumMod val="95000"/>
                  </a:schemeClr>
                </a:solidFill>
              </a:rPr>
              <a:t>Contatos:</a:t>
            </a:r>
          </a:p>
          <a:p>
            <a:pPr algn="l"/>
            <a:r>
              <a:rPr lang="pt-BR" sz="4800" dirty="0" smtClean="0">
                <a:solidFill>
                  <a:schemeClr val="tx1">
                    <a:lumMod val="95000"/>
                  </a:schemeClr>
                </a:solidFill>
              </a:rPr>
              <a:t>defns@saude.gov.br</a:t>
            </a:r>
            <a:endParaRPr lang="pt-BR" sz="4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l"/>
            <a:r>
              <a:rPr lang="pt-BR" sz="6000" b="0" dirty="0" smtClean="0">
                <a:solidFill>
                  <a:schemeClr val="tx1">
                    <a:lumMod val="95000"/>
                  </a:schemeClr>
                </a:solidFill>
              </a:rPr>
              <a:t>61 3315-2777 / 0800 644 8001</a:t>
            </a:r>
          </a:p>
          <a:p>
            <a:pPr algn="l"/>
            <a:endParaRPr lang="pt-BR" sz="1600" b="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l"/>
            <a:r>
              <a:rPr lang="pt-BR" sz="7200" dirty="0" smtClean="0">
                <a:solidFill>
                  <a:schemeClr val="tx1">
                    <a:lumMod val="95000"/>
                  </a:schemeClr>
                </a:solidFill>
              </a:rPr>
              <a:t>ASPAR/GM 61 3315-2060</a:t>
            </a:r>
            <a:endParaRPr lang="pt-BR" sz="7200" dirty="0">
              <a:solidFill>
                <a:srgbClr val="004E7A"/>
              </a:solidFill>
            </a:endParaRPr>
          </a:p>
        </p:txBody>
      </p:sp>
      <p:sp>
        <p:nvSpPr>
          <p:cNvPr id="2" name="AutoShape 2" descr="Resultado de imagem para logo govern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955819" y="11559106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95"/>
          <a:stretch/>
        </p:blipFill>
        <p:spPr bwMode="auto">
          <a:xfrm>
            <a:off x="17193362" y="11290972"/>
            <a:ext cx="435079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284488" y="10506142"/>
            <a:ext cx="77075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600" dirty="0" smtClean="0">
                <a:solidFill>
                  <a:schemeClr val="tx1">
                    <a:lumMod val="95000"/>
                  </a:schemeClr>
                </a:solidFill>
              </a:rPr>
              <a:t>OBRIGADO 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4139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92222" y="905436"/>
            <a:ext cx="21853527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8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Acesso </a:t>
            </a:r>
            <a:r>
              <a:rPr lang="pt-BR" sz="8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BR" sz="8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emenda.saude.gov.br</a:t>
            </a:r>
            <a:endParaRPr lang="pt-BR" sz="8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2" y="2638504"/>
            <a:ext cx="19160164" cy="10378423"/>
          </a:xfrm>
          <a:prstGeom prst="rect">
            <a:avLst/>
          </a:prstGeom>
        </p:spPr>
      </p:pic>
      <p:grpSp>
        <p:nvGrpSpPr>
          <p:cNvPr id="7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8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10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tângulo 10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9" name="Retângulo 8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3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m para s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ta para a direita 11"/>
          <p:cNvSpPr/>
          <p:nvPr/>
        </p:nvSpPr>
        <p:spPr>
          <a:xfrm>
            <a:off x="2943921" y="5575609"/>
            <a:ext cx="1784195" cy="869795"/>
          </a:xfrm>
          <a:prstGeom prst="rightArrow">
            <a:avLst/>
          </a:prstGeom>
          <a:solidFill>
            <a:srgbClr val="004E7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905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292223" y="905436"/>
            <a:ext cx="17243427" cy="133680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Painel de Controle – Emendas - Parlamentar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3" y="2597669"/>
            <a:ext cx="19725503" cy="10684647"/>
          </a:xfrm>
          <a:prstGeom prst="rect">
            <a:avLst/>
          </a:prstGeom>
        </p:spPr>
      </p:pic>
      <p:grpSp>
        <p:nvGrpSpPr>
          <p:cNvPr id="6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7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9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tângulo 9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8" name="Retângulo 7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1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m para s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292223" y="905436"/>
            <a:ext cx="18809446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8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Painel de Controle - Beneficiários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010" y="2641233"/>
            <a:ext cx="19004642" cy="10294181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7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9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tângulo 9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8" name="Retângulo 7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1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m para s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8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292223" y="905436"/>
            <a:ext cx="18809446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8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Painel de Controle - Habilitações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749" y="2628406"/>
            <a:ext cx="18945977" cy="10262404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6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8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tângulo 8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7" name="Retângulo 6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0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s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292223" y="905436"/>
            <a:ext cx="18809446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8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Painel de Controle - Propostas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3" y="2675906"/>
            <a:ext cx="19212505" cy="10406774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7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9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tângulo 9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8" name="Retângulo 7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1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m para s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3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292223" y="905436"/>
            <a:ext cx="18809446" cy="28010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8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Painel de Controle - Empenho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3" y="2652157"/>
            <a:ext cx="19218667" cy="10410111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21755099" y="0"/>
            <a:ext cx="2630215" cy="13716000"/>
            <a:chOff x="21755099" y="0"/>
            <a:chExt cx="2630215" cy="13716000"/>
          </a:xfrm>
        </p:grpSpPr>
        <p:grpSp>
          <p:nvGrpSpPr>
            <p:cNvPr id="6" name="Agrupar 5"/>
            <p:cNvGrpSpPr/>
            <p:nvPr/>
          </p:nvGrpSpPr>
          <p:grpSpPr>
            <a:xfrm>
              <a:off x="21755099" y="285750"/>
              <a:ext cx="2630215" cy="13430250"/>
              <a:chOff x="21717000" y="0"/>
              <a:chExt cx="2667000" cy="13716000"/>
            </a:xfrm>
          </p:grpSpPr>
          <p:pic>
            <p:nvPicPr>
              <p:cNvPr id="8" name="Imagem 1" descr="cid:image002.png@01D4D829.E2D2C6B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0" y="0"/>
                <a:ext cx="2667000" cy="2796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tângulo 8"/>
              <p:cNvSpPr/>
              <p:nvPr/>
            </p:nvSpPr>
            <p:spPr>
              <a:xfrm>
                <a:off x="21717000" y="2628900"/>
                <a:ext cx="2667000" cy="1108710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3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7" name="Retângulo 6"/>
            <p:cNvSpPr/>
            <p:nvPr/>
          </p:nvSpPr>
          <p:spPr>
            <a:xfrm>
              <a:off x="21755100" y="0"/>
              <a:ext cx="2628900" cy="3810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10" name="Picture 2" descr="https://i2.wp.com/www.jornalopcao.com.br/wp-content/uploads/2019/01/logo-bolsonaro-governo.jpg?resize=620%2C35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9764"/>
          <a:stretch/>
        </p:blipFill>
        <p:spPr bwMode="auto">
          <a:xfrm>
            <a:off x="21844309" y="11514502"/>
            <a:ext cx="2411763" cy="21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s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444" y="7599973"/>
            <a:ext cx="2012354" cy="23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m para assinatura &quot;MINISTÃRIO DA SAÃD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55306"/>
          <a:stretch/>
        </p:blipFill>
        <p:spPr bwMode="auto">
          <a:xfrm>
            <a:off x="21731323" y="9335700"/>
            <a:ext cx="2515365" cy="17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9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431</Words>
  <Application>Microsoft Office PowerPoint</Application>
  <PresentationFormat>Personalizar</PresentationFormat>
  <Paragraphs>56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Black</vt:lpstr>
      <vt:lpstr>Apresentação do PowerPoint</vt:lpstr>
      <vt:lpstr>Finalidade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Dárcio Guedes Junior</dc:creator>
  <cp:lastModifiedBy>lucas</cp:lastModifiedBy>
  <cp:revision>53</cp:revision>
  <dcterms:modified xsi:type="dcterms:W3CDTF">2019-03-20T02:51:57Z</dcterms:modified>
</cp:coreProperties>
</file>