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0058400" cy="7772400"/>
  <p:notesSz cx="10058400" cy="7772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5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950" b="0" i="0">
                <a:solidFill>
                  <a:srgbClr val="5B6062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5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5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5166" y="182935"/>
            <a:ext cx="5521512" cy="172503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5527" y="4009644"/>
            <a:ext cx="472439" cy="58673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25166" y="182935"/>
            <a:ext cx="5521512" cy="172503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72170" y="2803554"/>
            <a:ext cx="2314059" cy="495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5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9320" y="2489559"/>
            <a:ext cx="9139758" cy="46361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50" b="0" i="0">
                <a:solidFill>
                  <a:srgbClr val="5B6062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2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alexei.vivan@abce.org.br" TargetMode="External"/><Relationship Id="rId3" Type="http://schemas.openxmlformats.org/officeDocument/2006/relationships/hyperlink" Target="http://www.abce.org.br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7552" y="3114591"/>
            <a:ext cx="4358640" cy="62928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3950" spc="5">
                <a:solidFill>
                  <a:srgbClr val="5B6062"/>
                </a:solidFill>
              </a:rPr>
              <a:t>Audiência</a:t>
            </a:r>
            <a:r>
              <a:rPr dirty="0" sz="3950" spc="-110">
                <a:solidFill>
                  <a:srgbClr val="5B6062"/>
                </a:solidFill>
              </a:rPr>
              <a:t> </a:t>
            </a:r>
            <a:r>
              <a:rPr dirty="0" sz="3950" spc="5">
                <a:solidFill>
                  <a:srgbClr val="5B6062"/>
                </a:solidFill>
              </a:rPr>
              <a:t>Pública</a:t>
            </a:r>
            <a:endParaRPr sz="3950"/>
          </a:p>
        </p:txBody>
      </p:sp>
      <p:sp>
        <p:nvSpPr>
          <p:cNvPr id="3" name="object 3"/>
          <p:cNvSpPr txBox="1"/>
          <p:nvPr/>
        </p:nvSpPr>
        <p:spPr>
          <a:xfrm>
            <a:off x="1258353" y="4321552"/>
            <a:ext cx="7935595" cy="12325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909319">
              <a:lnSpc>
                <a:spcPct val="100299"/>
              </a:lnSpc>
              <a:spcBef>
                <a:spcPts val="95"/>
              </a:spcBef>
            </a:pPr>
            <a:r>
              <a:rPr dirty="0" sz="3950" spc="5" b="1">
                <a:solidFill>
                  <a:srgbClr val="5B6062"/>
                </a:solidFill>
                <a:latin typeface="Arial"/>
                <a:cs typeface="Arial"/>
              </a:rPr>
              <a:t>Comissão </a:t>
            </a:r>
            <a:r>
              <a:rPr dirty="0" sz="3950" spc="20" b="1">
                <a:solidFill>
                  <a:srgbClr val="5B6062"/>
                </a:solidFill>
                <a:latin typeface="Arial"/>
                <a:cs typeface="Arial"/>
              </a:rPr>
              <a:t>de </a:t>
            </a:r>
            <a:r>
              <a:rPr dirty="0" sz="3950" spc="5" b="1">
                <a:solidFill>
                  <a:srgbClr val="5B6062"/>
                </a:solidFill>
                <a:latin typeface="Arial"/>
                <a:cs typeface="Arial"/>
              </a:rPr>
              <a:t>Serviços </a:t>
            </a:r>
            <a:r>
              <a:rPr dirty="0" sz="3950" b="1">
                <a:solidFill>
                  <a:srgbClr val="5B6062"/>
                </a:solidFill>
                <a:latin typeface="Arial"/>
                <a:cs typeface="Arial"/>
              </a:rPr>
              <a:t>de </a:t>
            </a:r>
            <a:r>
              <a:rPr dirty="0" sz="3950" spc="5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3950" b="1">
                <a:solidFill>
                  <a:srgbClr val="5B6062"/>
                </a:solidFill>
                <a:latin typeface="Arial"/>
                <a:cs typeface="Arial"/>
              </a:rPr>
              <a:t>Infraestrutura</a:t>
            </a:r>
            <a:r>
              <a:rPr dirty="0" sz="3950" spc="-10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3950" b="1">
                <a:solidFill>
                  <a:srgbClr val="5B6062"/>
                </a:solidFill>
                <a:latin typeface="Arial"/>
                <a:cs typeface="Arial"/>
              </a:rPr>
              <a:t>do</a:t>
            </a:r>
            <a:r>
              <a:rPr dirty="0" sz="3950" spc="10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3950" b="1">
                <a:solidFill>
                  <a:srgbClr val="5B6062"/>
                </a:solidFill>
                <a:latin typeface="Arial"/>
                <a:cs typeface="Arial"/>
              </a:rPr>
              <a:t>Senado</a:t>
            </a:r>
            <a:r>
              <a:rPr dirty="0" sz="3950" spc="10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3950" b="1">
                <a:solidFill>
                  <a:srgbClr val="5B6062"/>
                </a:solidFill>
                <a:latin typeface="Arial"/>
                <a:cs typeface="Arial"/>
              </a:rPr>
              <a:t>Federal</a:t>
            </a:r>
            <a:endParaRPr sz="39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43542" y="6688298"/>
            <a:ext cx="2509520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Arial MT"/>
                <a:cs typeface="Arial MT"/>
              </a:rPr>
              <a:t>Brasília,</a:t>
            </a:r>
            <a:r>
              <a:rPr dirty="0" sz="2200" spc="-55">
                <a:latin typeface="Arial MT"/>
                <a:cs typeface="Arial MT"/>
              </a:rPr>
              <a:t> </a:t>
            </a:r>
            <a:r>
              <a:rPr dirty="0" sz="2200" spc="-5">
                <a:latin typeface="Arial MT"/>
                <a:cs typeface="Arial MT"/>
              </a:rPr>
              <a:t>17.05.2022</a:t>
            </a:r>
            <a:endParaRPr sz="2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27194" y="2314453"/>
            <a:ext cx="7833359" cy="404876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650" spc="-10" b="1">
                <a:solidFill>
                  <a:srgbClr val="5B6062"/>
                </a:solidFill>
                <a:latin typeface="Arial"/>
                <a:cs typeface="Arial"/>
              </a:rPr>
              <a:t>A</a:t>
            </a:r>
            <a:r>
              <a:rPr dirty="0" sz="2650" spc="-190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2650" spc="-20" b="1">
                <a:solidFill>
                  <a:srgbClr val="5B6062"/>
                </a:solidFill>
                <a:latin typeface="Arial"/>
                <a:cs typeface="Arial"/>
              </a:rPr>
              <a:t>AB</a:t>
            </a:r>
            <a:r>
              <a:rPr dirty="0" sz="2650" spc="10" b="1">
                <a:solidFill>
                  <a:srgbClr val="5B6062"/>
                </a:solidFill>
                <a:latin typeface="Arial"/>
                <a:cs typeface="Arial"/>
              </a:rPr>
              <a:t>C</a:t>
            </a:r>
            <a:r>
              <a:rPr dirty="0" sz="2650" spc="-10" b="1">
                <a:solidFill>
                  <a:srgbClr val="5B6062"/>
                </a:solidFill>
                <a:latin typeface="Arial"/>
                <a:cs typeface="Arial"/>
              </a:rPr>
              <a:t>E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650" spc="-10" b="1">
                <a:solidFill>
                  <a:srgbClr val="5B6062"/>
                </a:solidFill>
                <a:latin typeface="Arial"/>
                <a:cs typeface="Arial"/>
              </a:rPr>
              <a:t>Crédito</a:t>
            </a:r>
            <a:r>
              <a:rPr dirty="0" sz="2650" spc="-20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2650" spc="-10" b="1">
                <a:solidFill>
                  <a:srgbClr val="5B6062"/>
                </a:solidFill>
                <a:latin typeface="Arial"/>
                <a:cs typeface="Arial"/>
              </a:rPr>
              <a:t>de</a:t>
            </a:r>
            <a:r>
              <a:rPr dirty="0" sz="2650" spc="-35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2650" spc="-10" b="1">
                <a:solidFill>
                  <a:srgbClr val="5B6062"/>
                </a:solidFill>
                <a:latin typeface="Arial"/>
                <a:cs typeface="Arial"/>
              </a:rPr>
              <a:t>PIS/COFINS</a:t>
            </a:r>
            <a:endParaRPr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800">
              <a:latin typeface="Arial"/>
              <a:cs typeface="Arial"/>
            </a:endParaRPr>
          </a:p>
          <a:p>
            <a:pPr marL="12700" marR="5080">
              <a:lnSpc>
                <a:spcPts val="3170"/>
              </a:lnSpc>
            </a:pPr>
            <a:r>
              <a:rPr dirty="0" sz="2650" spc="-15" b="1">
                <a:solidFill>
                  <a:srgbClr val="5B6062"/>
                </a:solidFill>
                <a:latin typeface="Arial"/>
                <a:cs typeface="Arial"/>
              </a:rPr>
              <a:t>Segurança</a:t>
            </a:r>
            <a:r>
              <a:rPr dirty="0" sz="2650" spc="10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2650" spc="-10" b="1">
                <a:solidFill>
                  <a:srgbClr val="5B6062"/>
                </a:solidFill>
                <a:latin typeface="Arial"/>
                <a:cs typeface="Arial"/>
              </a:rPr>
              <a:t>Jurídica,</a:t>
            </a:r>
            <a:r>
              <a:rPr dirty="0" sz="2650" spc="5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2650" spc="-15" b="1">
                <a:solidFill>
                  <a:srgbClr val="5B6062"/>
                </a:solidFill>
                <a:latin typeface="Arial"/>
                <a:cs typeface="Arial"/>
              </a:rPr>
              <a:t>Estabilidade</a:t>
            </a:r>
            <a:r>
              <a:rPr dirty="0" sz="2650" spc="15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2650" spc="-10" b="1">
                <a:solidFill>
                  <a:srgbClr val="5B6062"/>
                </a:solidFill>
                <a:latin typeface="Arial"/>
                <a:cs typeface="Arial"/>
              </a:rPr>
              <a:t>Regulatória, </a:t>
            </a:r>
            <a:r>
              <a:rPr dirty="0" sz="2650" spc="-5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2650" spc="-15" b="1">
                <a:solidFill>
                  <a:srgbClr val="5B6062"/>
                </a:solidFill>
                <a:latin typeface="Arial"/>
                <a:cs typeface="Arial"/>
              </a:rPr>
              <a:t>Respeito</a:t>
            </a:r>
            <a:r>
              <a:rPr dirty="0" sz="2650" spc="25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2650" spc="-10" b="1">
                <a:solidFill>
                  <a:srgbClr val="5B6062"/>
                </a:solidFill>
                <a:latin typeface="Arial"/>
                <a:cs typeface="Arial"/>
              </a:rPr>
              <a:t>a</a:t>
            </a:r>
            <a:r>
              <a:rPr dirty="0" sz="2650" spc="-15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2650" spc="-10" b="1">
                <a:solidFill>
                  <a:srgbClr val="5B6062"/>
                </a:solidFill>
                <a:latin typeface="Arial"/>
                <a:cs typeface="Arial"/>
              </a:rPr>
              <a:t>Contratos</a:t>
            </a:r>
            <a:r>
              <a:rPr dirty="0" sz="2650" spc="10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2650" spc="-10" b="1">
                <a:solidFill>
                  <a:srgbClr val="5B6062"/>
                </a:solidFill>
                <a:latin typeface="Arial"/>
                <a:cs typeface="Arial"/>
              </a:rPr>
              <a:t>e</a:t>
            </a:r>
            <a:r>
              <a:rPr dirty="0" sz="2650" spc="-95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2650" spc="-10" b="1">
                <a:solidFill>
                  <a:srgbClr val="5B6062"/>
                </a:solidFill>
                <a:latin typeface="Arial"/>
                <a:cs typeface="Arial"/>
              </a:rPr>
              <a:t>Atração</a:t>
            </a:r>
            <a:r>
              <a:rPr dirty="0" sz="2650" spc="25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2650" spc="-10" b="1">
                <a:solidFill>
                  <a:srgbClr val="5B6062"/>
                </a:solidFill>
                <a:latin typeface="Arial"/>
                <a:cs typeface="Arial"/>
              </a:rPr>
              <a:t>de</a:t>
            </a:r>
            <a:r>
              <a:rPr dirty="0" sz="2650" spc="-15" b="1">
                <a:solidFill>
                  <a:srgbClr val="5B6062"/>
                </a:solidFill>
                <a:latin typeface="Arial"/>
                <a:cs typeface="Arial"/>
              </a:rPr>
              <a:t> Investimentos</a:t>
            </a:r>
            <a:endParaRPr sz="2650">
              <a:latin typeface="Arial"/>
              <a:cs typeface="Arial"/>
            </a:endParaRPr>
          </a:p>
          <a:p>
            <a:pPr marL="12700" marR="1221740">
              <a:lnSpc>
                <a:spcPts val="6340"/>
              </a:lnSpc>
              <a:spcBef>
                <a:spcPts val="430"/>
              </a:spcBef>
            </a:pPr>
            <a:r>
              <a:rPr dirty="0" sz="2650" spc="-15" b="1">
                <a:solidFill>
                  <a:srgbClr val="5B6062"/>
                </a:solidFill>
                <a:latin typeface="Arial"/>
                <a:cs typeface="Arial"/>
              </a:rPr>
              <a:t>Modicidade</a:t>
            </a:r>
            <a:r>
              <a:rPr dirty="0" sz="2650" spc="105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2650" spc="-30" b="1">
                <a:solidFill>
                  <a:srgbClr val="5B6062"/>
                </a:solidFill>
                <a:latin typeface="Arial"/>
                <a:cs typeface="Arial"/>
              </a:rPr>
              <a:t>Tarifária</a:t>
            </a:r>
            <a:r>
              <a:rPr dirty="0" sz="2650" spc="80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2650" spc="-10" b="1">
                <a:solidFill>
                  <a:srgbClr val="5B6062"/>
                </a:solidFill>
                <a:latin typeface="Arial"/>
                <a:cs typeface="Arial"/>
              </a:rPr>
              <a:t>e</a:t>
            </a:r>
            <a:r>
              <a:rPr dirty="0" sz="2650" spc="85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2650" spc="-10" b="1">
                <a:solidFill>
                  <a:srgbClr val="5B6062"/>
                </a:solidFill>
                <a:latin typeface="Arial"/>
                <a:cs typeface="Arial"/>
              </a:rPr>
              <a:t>Eficiência </a:t>
            </a:r>
            <a:r>
              <a:rPr dirty="0" sz="2650" spc="-5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2650" spc="-15" b="1">
                <a:solidFill>
                  <a:srgbClr val="5B6062"/>
                </a:solidFill>
                <a:latin typeface="Arial"/>
                <a:cs typeface="Arial"/>
              </a:rPr>
              <a:t>Redução</a:t>
            </a:r>
            <a:r>
              <a:rPr dirty="0" sz="2650" spc="15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2650" spc="-10" b="1">
                <a:solidFill>
                  <a:srgbClr val="5B6062"/>
                </a:solidFill>
                <a:latin typeface="Arial"/>
                <a:cs typeface="Arial"/>
              </a:rPr>
              <a:t>Legítima</a:t>
            </a:r>
            <a:r>
              <a:rPr dirty="0" sz="2650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2650" spc="-15" b="1">
                <a:solidFill>
                  <a:srgbClr val="5B6062"/>
                </a:solidFill>
                <a:latin typeface="Arial"/>
                <a:cs typeface="Arial"/>
              </a:rPr>
              <a:t>das</a:t>
            </a:r>
            <a:r>
              <a:rPr dirty="0" sz="2650" spc="5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2650" spc="-15" b="1">
                <a:solidFill>
                  <a:srgbClr val="5B6062"/>
                </a:solidFill>
                <a:latin typeface="Arial"/>
                <a:cs typeface="Arial"/>
              </a:rPr>
              <a:t>Contas</a:t>
            </a:r>
            <a:r>
              <a:rPr dirty="0" sz="2650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2650" spc="-10" b="1">
                <a:solidFill>
                  <a:srgbClr val="5B6062"/>
                </a:solidFill>
                <a:latin typeface="Arial"/>
                <a:cs typeface="Arial"/>
              </a:rPr>
              <a:t>de</a:t>
            </a:r>
            <a:r>
              <a:rPr dirty="0" sz="2650" b="1">
                <a:solidFill>
                  <a:srgbClr val="5B6062"/>
                </a:solidFill>
                <a:latin typeface="Arial"/>
                <a:cs typeface="Arial"/>
              </a:rPr>
              <a:t> </a:t>
            </a:r>
            <a:r>
              <a:rPr dirty="0" sz="2650" spc="-15" b="1">
                <a:solidFill>
                  <a:srgbClr val="5B6062"/>
                </a:solidFill>
                <a:latin typeface="Arial"/>
                <a:cs typeface="Arial"/>
              </a:rPr>
              <a:t>Energia</a:t>
            </a:r>
            <a:endParaRPr sz="265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100" y="2318004"/>
            <a:ext cx="473963" cy="58673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5527" y="3095244"/>
            <a:ext cx="473963" cy="58673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5527" y="5114544"/>
            <a:ext cx="472439" cy="586739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5527" y="5934455"/>
            <a:ext cx="472439" cy="56997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2377" y="2169733"/>
            <a:ext cx="1288415" cy="427990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650" spc="-10">
                <a:solidFill>
                  <a:srgbClr val="5B6062"/>
                </a:solidFill>
              </a:rPr>
              <a:t>A</a:t>
            </a:r>
            <a:r>
              <a:rPr dirty="0" sz="2650" spc="-190">
                <a:solidFill>
                  <a:srgbClr val="5B6062"/>
                </a:solidFill>
              </a:rPr>
              <a:t> </a:t>
            </a:r>
            <a:r>
              <a:rPr dirty="0" sz="2650" spc="-20">
                <a:solidFill>
                  <a:srgbClr val="5B6062"/>
                </a:solidFill>
              </a:rPr>
              <a:t>AB</a:t>
            </a:r>
            <a:r>
              <a:rPr dirty="0" sz="2650" spc="10">
                <a:solidFill>
                  <a:srgbClr val="5B6062"/>
                </a:solidFill>
              </a:rPr>
              <a:t>C</a:t>
            </a:r>
            <a:r>
              <a:rPr dirty="0" sz="2650" spc="-10">
                <a:solidFill>
                  <a:srgbClr val="5B6062"/>
                </a:solidFill>
              </a:rPr>
              <a:t>E</a:t>
            </a:r>
            <a:endParaRPr sz="2650"/>
          </a:p>
        </p:txBody>
      </p:sp>
      <p:sp>
        <p:nvSpPr>
          <p:cNvPr id="3" name="object 3"/>
          <p:cNvSpPr txBox="1"/>
          <p:nvPr/>
        </p:nvSpPr>
        <p:spPr>
          <a:xfrm>
            <a:off x="1072329" y="2757962"/>
            <a:ext cx="8698230" cy="3797300"/>
          </a:xfrm>
          <a:prstGeom prst="rect">
            <a:avLst/>
          </a:prstGeom>
        </p:spPr>
        <p:txBody>
          <a:bodyPr wrap="square" lIns="0" tIns="133350" rIns="0" bIns="0" rtlCol="0" vert="horz">
            <a:spAutoFit/>
          </a:bodyPr>
          <a:lstStyle/>
          <a:p>
            <a:pPr marL="326390" indent="-314325">
              <a:lnSpc>
                <a:spcPct val="100000"/>
              </a:lnSpc>
              <a:spcBef>
                <a:spcPts val="1050"/>
              </a:spcBef>
              <a:buFont typeface="Wingdings"/>
              <a:buChar char=""/>
              <a:tabLst>
                <a:tab pos="327025" algn="l"/>
              </a:tabLst>
            </a:pP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87</a:t>
            </a:r>
            <a:r>
              <a:rPr dirty="0" sz="1950" spc="-1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anos.</a:t>
            </a:r>
            <a:r>
              <a:rPr dirty="0" sz="1950" spc="-1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Mais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antiga</a:t>
            </a:r>
            <a:r>
              <a:rPr dirty="0" sz="1950" spc="-2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associação</a:t>
            </a:r>
            <a:r>
              <a:rPr dirty="0" sz="1950" spc="-2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do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 SEB</a:t>
            </a:r>
            <a:endParaRPr sz="1950">
              <a:latin typeface="Arial MT"/>
              <a:cs typeface="Arial MT"/>
            </a:endParaRPr>
          </a:p>
          <a:p>
            <a:pPr marL="326390" indent="-314325">
              <a:lnSpc>
                <a:spcPct val="100000"/>
              </a:lnSpc>
              <a:spcBef>
                <a:spcPts val="960"/>
              </a:spcBef>
              <a:buFont typeface="Wingdings"/>
              <a:buChar char=""/>
              <a:tabLst>
                <a:tab pos="327025" algn="l"/>
              </a:tabLst>
            </a:pP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Única</a:t>
            </a:r>
            <a:r>
              <a:rPr dirty="0" sz="1950" spc="-2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</a:t>
            </a:r>
            <a:r>
              <a:rPr dirty="0" sz="1950" spc="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cogregar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Geração,</a:t>
            </a:r>
            <a:r>
              <a:rPr dirty="0" sz="1950" spc="-4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Transmissão</a:t>
            </a:r>
            <a:r>
              <a:rPr dirty="0" sz="1950" spc="-4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e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Distribuição</a:t>
            </a:r>
            <a:endParaRPr sz="1950">
              <a:latin typeface="Arial MT"/>
              <a:cs typeface="Arial MT"/>
            </a:endParaRPr>
          </a:p>
          <a:p>
            <a:pPr marL="326390" indent="-314325">
              <a:lnSpc>
                <a:spcPct val="100000"/>
              </a:lnSpc>
              <a:spcBef>
                <a:spcPts val="960"/>
              </a:spcBef>
              <a:buFont typeface="Wingdings"/>
              <a:buChar char=""/>
              <a:tabLst>
                <a:tab pos="327025" algn="l"/>
              </a:tabLst>
            </a:pP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Representatividade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nacional</a:t>
            </a:r>
            <a:r>
              <a:rPr dirty="0" sz="1950" spc="-3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20">
                <a:solidFill>
                  <a:srgbClr val="5B6062"/>
                </a:solidFill>
                <a:latin typeface="Arial MT"/>
                <a:cs typeface="Arial MT"/>
              </a:rPr>
              <a:t>com</a:t>
            </a:r>
            <a:r>
              <a:rPr dirty="0" sz="1950" spc="-1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as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principais</a:t>
            </a:r>
            <a:r>
              <a:rPr dirty="0" sz="1950" spc="-2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concessionárias</a:t>
            </a:r>
            <a:r>
              <a:rPr dirty="0" sz="1950" spc="-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do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SEB</a:t>
            </a:r>
            <a:endParaRPr sz="1950">
              <a:latin typeface="Arial MT"/>
              <a:cs typeface="Arial MT"/>
            </a:endParaRPr>
          </a:p>
          <a:p>
            <a:pPr marL="326390" marR="103505" indent="-314325">
              <a:lnSpc>
                <a:spcPct val="141000"/>
              </a:lnSpc>
              <a:spcBef>
                <a:spcPts val="5"/>
              </a:spcBef>
              <a:buFont typeface="Wingdings"/>
              <a:buChar char=""/>
              <a:tabLst>
                <a:tab pos="327025" algn="l"/>
              </a:tabLst>
            </a:pP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Princípios: Equilíbrio entre 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os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agentes,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disponibilidade energética,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preços </a:t>
            </a:r>
            <a:r>
              <a:rPr dirty="0" sz="1950" spc="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compatíveis, preservação 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da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concorrência,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com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sustentabilidade, respeito </a:t>
            </a:r>
            <a:r>
              <a:rPr dirty="0" sz="1950" spc="-53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ao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meio-ambiente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e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segurança</a:t>
            </a:r>
            <a:r>
              <a:rPr dirty="0" sz="1950" spc="-4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jurídica</a:t>
            </a:r>
            <a:endParaRPr sz="1950">
              <a:latin typeface="Arial MT"/>
              <a:cs typeface="Arial MT"/>
            </a:endParaRPr>
          </a:p>
          <a:p>
            <a:pPr marL="326390" indent="-314325">
              <a:lnSpc>
                <a:spcPct val="100000"/>
              </a:lnSpc>
              <a:spcBef>
                <a:spcPts val="955"/>
              </a:spcBef>
              <a:buFont typeface="Wingdings"/>
              <a:buChar char=""/>
              <a:tabLst>
                <a:tab pos="327025" algn="l"/>
              </a:tabLst>
            </a:pP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Posicionamento</a:t>
            </a:r>
            <a:r>
              <a:rPr dirty="0" sz="1950" spc="-3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constante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20">
                <a:solidFill>
                  <a:srgbClr val="5B6062"/>
                </a:solidFill>
                <a:latin typeface="Arial MT"/>
                <a:cs typeface="Arial MT"/>
              </a:rPr>
              <a:t>em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 todas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as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grandes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questões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do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setor</a:t>
            </a:r>
            <a:endParaRPr sz="1950">
              <a:latin typeface="Arial MT"/>
              <a:cs typeface="Arial MT"/>
            </a:endParaRPr>
          </a:p>
          <a:p>
            <a:pPr marL="326390" indent="-314325">
              <a:lnSpc>
                <a:spcPct val="100000"/>
              </a:lnSpc>
              <a:spcBef>
                <a:spcPts val="960"/>
              </a:spcBef>
              <a:buFont typeface="Wingdings"/>
              <a:buChar char=""/>
              <a:tabLst>
                <a:tab pos="327025" algn="l"/>
              </a:tabLst>
            </a:pP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27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anos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de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Simpósio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Jurídico</a:t>
            </a:r>
            <a:r>
              <a:rPr dirty="0" sz="1950" spc="-13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ABCE,</a:t>
            </a:r>
            <a:r>
              <a:rPr dirty="0" sz="1950" spc="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principal</a:t>
            </a:r>
            <a:r>
              <a:rPr dirty="0" sz="1950" spc="-2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evento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jurídico-regulatório</a:t>
            </a:r>
            <a:endParaRPr sz="1950">
              <a:latin typeface="Arial MT"/>
              <a:cs typeface="Arial MT"/>
            </a:endParaRPr>
          </a:p>
          <a:p>
            <a:pPr marL="326390" indent="-314325">
              <a:lnSpc>
                <a:spcPct val="100000"/>
              </a:lnSpc>
              <a:spcBef>
                <a:spcPts val="965"/>
              </a:spcBef>
              <a:buFont typeface="Wingdings"/>
              <a:buChar char=""/>
              <a:tabLst>
                <a:tab pos="327025" algn="l"/>
              </a:tabLst>
            </a:pP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Comitês permanentes</a:t>
            </a:r>
            <a:r>
              <a:rPr dirty="0" sz="1950" spc="-2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de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discussão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de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questões</a:t>
            </a:r>
            <a:r>
              <a:rPr dirty="0" sz="1950" spc="-2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e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proposição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de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soluções</a:t>
            </a:r>
            <a:endParaRPr sz="19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0522" y="2169733"/>
            <a:ext cx="3676015" cy="427990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650" spc="-10">
                <a:solidFill>
                  <a:srgbClr val="5B6062"/>
                </a:solidFill>
              </a:rPr>
              <a:t>Crédito</a:t>
            </a:r>
            <a:r>
              <a:rPr dirty="0" sz="2650" spc="-30">
                <a:solidFill>
                  <a:srgbClr val="5B6062"/>
                </a:solidFill>
              </a:rPr>
              <a:t> </a:t>
            </a:r>
            <a:r>
              <a:rPr dirty="0" sz="2650" spc="-10">
                <a:solidFill>
                  <a:srgbClr val="5B6062"/>
                </a:solidFill>
              </a:rPr>
              <a:t>de</a:t>
            </a:r>
            <a:r>
              <a:rPr dirty="0" sz="2650" spc="-40">
                <a:solidFill>
                  <a:srgbClr val="5B6062"/>
                </a:solidFill>
              </a:rPr>
              <a:t> </a:t>
            </a:r>
            <a:r>
              <a:rPr dirty="0" sz="2650" spc="-10">
                <a:solidFill>
                  <a:srgbClr val="5B6062"/>
                </a:solidFill>
              </a:rPr>
              <a:t>PIS/COFINS</a:t>
            </a:r>
            <a:endParaRPr sz="2650"/>
          </a:p>
        </p:txBody>
      </p:sp>
      <p:sp>
        <p:nvSpPr>
          <p:cNvPr id="3" name="object 3"/>
          <p:cNvSpPr txBox="1"/>
          <p:nvPr/>
        </p:nvSpPr>
        <p:spPr>
          <a:xfrm>
            <a:off x="1072329" y="2757962"/>
            <a:ext cx="8712200" cy="3378200"/>
          </a:xfrm>
          <a:prstGeom prst="rect">
            <a:avLst/>
          </a:prstGeom>
        </p:spPr>
        <p:txBody>
          <a:bodyPr wrap="square" lIns="0" tIns="133350" rIns="0" bIns="0" rtlCol="0" vert="horz">
            <a:spAutoFit/>
          </a:bodyPr>
          <a:lstStyle/>
          <a:p>
            <a:pPr marL="326390" indent="-314325">
              <a:lnSpc>
                <a:spcPct val="100000"/>
              </a:lnSpc>
              <a:spcBef>
                <a:spcPts val="1050"/>
              </a:spcBef>
              <a:buFont typeface="Wingdings"/>
              <a:buChar char=""/>
              <a:tabLst>
                <a:tab pos="327025" algn="l"/>
              </a:tabLst>
            </a:pP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PIS/COFINS: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tributos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incidentes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sobre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faturamento</a:t>
            </a:r>
            <a:endParaRPr sz="1950">
              <a:latin typeface="Arial MT"/>
              <a:cs typeface="Arial MT"/>
            </a:endParaRPr>
          </a:p>
          <a:p>
            <a:pPr marL="326390" indent="-314325">
              <a:lnSpc>
                <a:spcPct val="100000"/>
              </a:lnSpc>
              <a:spcBef>
                <a:spcPts val="960"/>
              </a:spcBef>
              <a:buFont typeface="Wingdings"/>
              <a:buChar char=""/>
              <a:tabLst>
                <a:tab pos="327025" algn="l"/>
              </a:tabLst>
            </a:pP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Calculado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e</a:t>
            </a:r>
            <a:r>
              <a:rPr dirty="0" sz="1950" spc="2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recolhido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conforme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lei,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regras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da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RFB</a:t>
            </a:r>
            <a:r>
              <a:rPr dirty="0" sz="1950" spc="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e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da</a:t>
            </a:r>
            <a:r>
              <a:rPr dirty="0" sz="1950" spc="-9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ANEEL</a:t>
            </a:r>
            <a:endParaRPr sz="1950">
              <a:latin typeface="Arial MT"/>
              <a:cs typeface="Arial MT"/>
            </a:endParaRPr>
          </a:p>
          <a:p>
            <a:pPr marL="326390" marR="301625" indent="-314325">
              <a:lnSpc>
                <a:spcPct val="141000"/>
              </a:lnSpc>
              <a:spcBef>
                <a:spcPts val="5"/>
              </a:spcBef>
              <a:buFont typeface="Wingdings"/>
              <a:buChar char=""/>
              <a:tabLst>
                <a:tab pos="327025" algn="l"/>
              </a:tabLst>
            </a:pP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Créditos</a:t>
            </a:r>
            <a:r>
              <a:rPr dirty="0" sz="1950" spc="-1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obtidos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20">
                <a:solidFill>
                  <a:srgbClr val="5B6062"/>
                </a:solidFill>
                <a:latin typeface="Arial MT"/>
                <a:cs typeface="Arial MT"/>
              </a:rPr>
              <a:t>após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custosa,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diligente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e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eficiente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atuação,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por</a:t>
            </a:r>
            <a:r>
              <a:rPr dirty="0" sz="1950" spc="-1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mais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de </a:t>
            </a:r>
            <a:r>
              <a:rPr dirty="0" sz="1950" spc="-52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década,</a:t>
            </a:r>
            <a:r>
              <a:rPr dirty="0" sz="1950" spc="-3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das</a:t>
            </a:r>
            <a:r>
              <a:rPr dirty="0" sz="1950" spc="-1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concessionárias</a:t>
            </a:r>
            <a:r>
              <a:rPr dirty="0" sz="1950" spc="-3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perante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Poder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Judiciário</a:t>
            </a:r>
            <a:endParaRPr sz="1950">
              <a:latin typeface="Arial MT"/>
              <a:cs typeface="Arial MT"/>
            </a:endParaRPr>
          </a:p>
          <a:p>
            <a:pPr marL="326390" indent="-314325">
              <a:lnSpc>
                <a:spcPct val="100000"/>
              </a:lnSpc>
              <a:spcBef>
                <a:spcPts val="960"/>
              </a:spcBef>
              <a:buFont typeface="Wingdings"/>
              <a:buChar char=""/>
              <a:tabLst>
                <a:tab pos="327025" algn="l"/>
              </a:tabLst>
            </a:pP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Crédito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requer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prévia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homologação</a:t>
            </a:r>
            <a:r>
              <a:rPr dirty="0" sz="1950" spc="-2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pela</a:t>
            </a:r>
            <a:r>
              <a:rPr dirty="0" sz="1950" spc="-2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RFB</a:t>
            </a:r>
            <a:endParaRPr sz="1950">
              <a:latin typeface="Arial MT"/>
              <a:cs typeface="Arial MT"/>
            </a:endParaRPr>
          </a:p>
          <a:p>
            <a:pPr marL="326390" indent="-314325">
              <a:lnSpc>
                <a:spcPct val="100000"/>
              </a:lnSpc>
              <a:spcBef>
                <a:spcPts val="960"/>
              </a:spcBef>
              <a:buFont typeface="Wingdings"/>
              <a:buChar char=""/>
              <a:tabLst>
                <a:tab pos="327025" algn="l"/>
              </a:tabLst>
            </a:pP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Crédito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tributário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não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é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meio</a:t>
            </a:r>
            <a:r>
              <a:rPr dirty="0" sz="1950" spc="2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automático</a:t>
            </a:r>
            <a:r>
              <a:rPr dirty="0" sz="1950" spc="-3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de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redução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de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tarifa</a:t>
            </a:r>
            <a:endParaRPr sz="1950">
              <a:latin typeface="Arial MT"/>
              <a:cs typeface="Arial MT"/>
            </a:endParaRPr>
          </a:p>
          <a:p>
            <a:pPr marL="326390" marR="5080" indent="-314325">
              <a:lnSpc>
                <a:spcPct val="141000"/>
              </a:lnSpc>
              <a:buFont typeface="Wingdings"/>
              <a:buChar char=""/>
              <a:tabLst>
                <a:tab pos="327025" algn="l"/>
              </a:tabLst>
            </a:pP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Parte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dos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créditos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(bilhões)</a:t>
            </a:r>
            <a:r>
              <a:rPr dirty="0" sz="1950" spc="-3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já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foi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antecipadamente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estimada</a:t>
            </a:r>
            <a:r>
              <a:rPr dirty="0" sz="1950" spc="-1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pela</a:t>
            </a:r>
            <a:r>
              <a:rPr dirty="0" sz="1950" spc="-114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20">
                <a:solidFill>
                  <a:srgbClr val="5B6062"/>
                </a:solidFill>
                <a:latin typeface="Arial MT"/>
                <a:cs typeface="Arial MT"/>
              </a:rPr>
              <a:t>ANEEL</a:t>
            </a:r>
            <a:r>
              <a:rPr dirty="0" sz="1950" spc="-7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e </a:t>
            </a:r>
            <a:r>
              <a:rPr dirty="0" sz="1950" spc="-53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devolvida</a:t>
            </a:r>
            <a:r>
              <a:rPr dirty="0" sz="1950" spc="-4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aos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consumidores</a:t>
            </a:r>
            <a:r>
              <a:rPr dirty="0" sz="1950" spc="-3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20">
                <a:solidFill>
                  <a:srgbClr val="5B6062"/>
                </a:solidFill>
                <a:latin typeface="Arial MT"/>
                <a:cs typeface="Arial MT"/>
              </a:rPr>
              <a:t>em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reajustes/revisões</a:t>
            </a:r>
            <a:r>
              <a:rPr dirty="0" sz="1950" spc="-3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tarifárias</a:t>
            </a:r>
            <a:endParaRPr sz="19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9648" y="1931860"/>
            <a:ext cx="8813800" cy="830580"/>
          </a:xfrm>
          <a:prstGeom prst="rect"/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3170"/>
              </a:lnSpc>
              <a:spcBef>
                <a:spcPts val="195"/>
              </a:spcBef>
            </a:pPr>
            <a:r>
              <a:rPr dirty="0" sz="2650" spc="-15">
                <a:solidFill>
                  <a:srgbClr val="5B6062"/>
                </a:solidFill>
              </a:rPr>
              <a:t>Segurança</a:t>
            </a:r>
            <a:r>
              <a:rPr dirty="0" sz="2650" spc="15">
                <a:solidFill>
                  <a:srgbClr val="5B6062"/>
                </a:solidFill>
              </a:rPr>
              <a:t> </a:t>
            </a:r>
            <a:r>
              <a:rPr dirty="0" sz="2650" spc="-10">
                <a:solidFill>
                  <a:srgbClr val="5B6062"/>
                </a:solidFill>
              </a:rPr>
              <a:t>Jurídica,</a:t>
            </a:r>
            <a:r>
              <a:rPr dirty="0" sz="2650" spc="15">
                <a:solidFill>
                  <a:srgbClr val="5B6062"/>
                </a:solidFill>
              </a:rPr>
              <a:t> </a:t>
            </a:r>
            <a:r>
              <a:rPr dirty="0" sz="2650" spc="-15">
                <a:solidFill>
                  <a:srgbClr val="5B6062"/>
                </a:solidFill>
              </a:rPr>
              <a:t>Estabilidade</a:t>
            </a:r>
            <a:r>
              <a:rPr dirty="0" sz="2650" spc="15">
                <a:solidFill>
                  <a:srgbClr val="5B6062"/>
                </a:solidFill>
              </a:rPr>
              <a:t> </a:t>
            </a:r>
            <a:r>
              <a:rPr dirty="0" sz="2650" spc="-10">
                <a:solidFill>
                  <a:srgbClr val="5B6062"/>
                </a:solidFill>
              </a:rPr>
              <a:t>Regulatória,</a:t>
            </a:r>
            <a:r>
              <a:rPr dirty="0" sz="2650" spc="15">
                <a:solidFill>
                  <a:srgbClr val="5B6062"/>
                </a:solidFill>
              </a:rPr>
              <a:t> </a:t>
            </a:r>
            <a:r>
              <a:rPr dirty="0" sz="2650" spc="-10">
                <a:solidFill>
                  <a:srgbClr val="5B6062"/>
                </a:solidFill>
              </a:rPr>
              <a:t>Respeito </a:t>
            </a:r>
            <a:r>
              <a:rPr dirty="0" sz="2650" spc="-720">
                <a:solidFill>
                  <a:srgbClr val="5B6062"/>
                </a:solidFill>
              </a:rPr>
              <a:t> </a:t>
            </a:r>
            <a:r>
              <a:rPr dirty="0" sz="2650" spc="-10">
                <a:solidFill>
                  <a:srgbClr val="5B6062"/>
                </a:solidFill>
              </a:rPr>
              <a:t>a</a:t>
            </a:r>
            <a:r>
              <a:rPr dirty="0" sz="2650" spc="-20">
                <a:solidFill>
                  <a:srgbClr val="5B6062"/>
                </a:solidFill>
              </a:rPr>
              <a:t> </a:t>
            </a:r>
            <a:r>
              <a:rPr dirty="0" sz="2650" spc="-10">
                <a:solidFill>
                  <a:srgbClr val="5B6062"/>
                </a:solidFill>
              </a:rPr>
              <a:t>Contratos</a:t>
            </a:r>
            <a:r>
              <a:rPr dirty="0" sz="2650" spc="10">
                <a:solidFill>
                  <a:srgbClr val="5B6062"/>
                </a:solidFill>
              </a:rPr>
              <a:t> </a:t>
            </a:r>
            <a:r>
              <a:rPr dirty="0" sz="2650" spc="-10">
                <a:solidFill>
                  <a:srgbClr val="5B6062"/>
                </a:solidFill>
              </a:rPr>
              <a:t>e</a:t>
            </a:r>
            <a:r>
              <a:rPr dirty="0" sz="2650" spc="-95">
                <a:solidFill>
                  <a:srgbClr val="5B6062"/>
                </a:solidFill>
              </a:rPr>
              <a:t> </a:t>
            </a:r>
            <a:r>
              <a:rPr dirty="0" sz="2650" spc="-10">
                <a:solidFill>
                  <a:srgbClr val="5B6062"/>
                </a:solidFill>
              </a:rPr>
              <a:t>Atração</a:t>
            </a:r>
            <a:r>
              <a:rPr dirty="0" sz="2650" spc="25">
                <a:solidFill>
                  <a:srgbClr val="5B6062"/>
                </a:solidFill>
              </a:rPr>
              <a:t> </a:t>
            </a:r>
            <a:r>
              <a:rPr dirty="0" sz="2650" spc="-10">
                <a:solidFill>
                  <a:srgbClr val="5B6062"/>
                </a:solidFill>
              </a:rPr>
              <a:t>de</a:t>
            </a:r>
            <a:r>
              <a:rPr dirty="0" sz="2650" spc="-15">
                <a:solidFill>
                  <a:srgbClr val="5B6062"/>
                </a:solidFill>
              </a:rPr>
              <a:t> Investimentos</a:t>
            </a:r>
            <a:endParaRPr sz="2650"/>
          </a:p>
        </p:txBody>
      </p:sp>
      <p:sp>
        <p:nvSpPr>
          <p:cNvPr id="3" name="object 3"/>
          <p:cNvSpPr txBox="1"/>
          <p:nvPr/>
        </p:nvSpPr>
        <p:spPr>
          <a:xfrm>
            <a:off x="999274" y="3013841"/>
            <a:ext cx="8373109" cy="2959735"/>
          </a:xfrm>
          <a:prstGeom prst="rect">
            <a:avLst/>
          </a:prstGeom>
        </p:spPr>
        <p:txBody>
          <a:bodyPr wrap="square" lIns="0" tIns="133985" rIns="0" bIns="0" rtlCol="0" vert="horz">
            <a:spAutoFit/>
          </a:bodyPr>
          <a:lstStyle/>
          <a:p>
            <a:pPr marL="326390" indent="-314325">
              <a:lnSpc>
                <a:spcPct val="100000"/>
              </a:lnSpc>
              <a:spcBef>
                <a:spcPts val="1055"/>
              </a:spcBef>
              <a:buFont typeface="Wingdings"/>
              <a:buChar char=""/>
              <a:tabLst>
                <a:tab pos="327025" algn="l"/>
              </a:tabLst>
            </a:pP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Regra</a:t>
            </a:r>
            <a:r>
              <a:rPr dirty="0" sz="1950" spc="-10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ANEEL</a:t>
            </a:r>
            <a:r>
              <a:rPr dirty="0" sz="1950" spc="-8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existente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(PRORET,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Submódulo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2.7)</a:t>
            </a:r>
            <a:endParaRPr sz="1950">
              <a:latin typeface="Arial MT"/>
              <a:cs typeface="Arial MT"/>
            </a:endParaRPr>
          </a:p>
          <a:p>
            <a:pPr marL="326390" indent="-314325">
              <a:lnSpc>
                <a:spcPct val="100000"/>
              </a:lnSpc>
              <a:spcBef>
                <a:spcPts val="960"/>
              </a:spcBef>
              <a:buFont typeface="Wingdings"/>
              <a:buChar char=""/>
              <a:tabLst>
                <a:tab pos="327025" algn="l"/>
              </a:tabLst>
            </a:pP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Necessidade</a:t>
            </a:r>
            <a:r>
              <a:rPr dirty="0" sz="1950" spc="-4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constante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de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investimento</a:t>
            </a:r>
            <a:r>
              <a:rPr dirty="0" sz="1950" spc="-2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no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setor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(G,</a:t>
            </a:r>
            <a:r>
              <a:rPr dirty="0" sz="1950" spc="-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T</a:t>
            </a:r>
            <a:r>
              <a:rPr dirty="0" sz="1950" spc="-3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e</a:t>
            </a:r>
            <a:r>
              <a:rPr dirty="0" sz="1950" spc="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D)</a:t>
            </a:r>
            <a:endParaRPr sz="1950">
              <a:latin typeface="Arial MT"/>
              <a:cs typeface="Arial MT"/>
            </a:endParaRPr>
          </a:p>
          <a:p>
            <a:pPr marL="326390" marR="382905" indent="-314325">
              <a:lnSpc>
                <a:spcPct val="141000"/>
              </a:lnSpc>
              <a:buFont typeface="Wingdings"/>
              <a:buChar char=""/>
              <a:tabLst>
                <a:tab pos="327025" algn="l"/>
              </a:tabLst>
            </a:pP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Crise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hídrica,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restrições</a:t>
            </a:r>
            <a:r>
              <a:rPr dirty="0" sz="1950" spc="-1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de</a:t>
            </a:r>
            <a:r>
              <a:rPr dirty="0" sz="1950" spc="2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transmissão,</a:t>
            </a:r>
            <a:r>
              <a:rPr dirty="0" sz="1950" spc="-4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manutenção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e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melhorias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de </a:t>
            </a:r>
            <a:r>
              <a:rPr dirty="0" sz="1950" spc="-53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distribuição,</a:t>
            </a:r>
            <a:r>
              <a:rPr dirty="0" sz="1950" spc="-3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leilões</a:t>
            </a:r>
            <a:r>
              <a:rPr dirty="0" sz="1950" spc="-3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para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expansão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da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geração</a:t>
            </a:r>
            <a:r>
              <a:rPr dirty="0" sz="1950" spc="-2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e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da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transmissão</a:t>
            </a:r>
            <a:endParaRPr sz="1950">
              <a:latin typeface="Arial MT"/>
              <a:cs typeface="Arial MT"/>
            </a:endParaRPr>
          </a:p>
          <a:p>
            <a:pPr marL="326390" marR="5080" indent="-314325">
              <a:lnSpc>
                <a:spcPct val="141000"/>
              </a:lnSpc>
              <a:buFont typeface="Wingdings"/>
              <a:buChar char=""/>
              <a:tabLst>
                <a:tab pos="327025" algn="l"/>
              </a:tabLst>
            </a:pP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Indispensável respeito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aos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contratos, 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às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regras,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segurança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jurídica para </a:t>
            </a:r>
            <a:r>
              <a:rPr dirty="0" sz="1950" spc="-53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atração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de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investimentos,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20">
                <a:solidFill>
                  <a:srgbClr val="5B6062"/>
                </a:solidFill>
                <a:latin typeface="Arial MT"/>
                <a:cs typeface="Arial MT"/>
              </a:rPr>
              <a:t>com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 maior</a:t>
            </a:r>
            <a:r>
              <a:rPr dirty="0" sz="1950" spc="-1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concorrência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e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 custos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razoáveis</a:t>
            </a:r>
            <a:endParaRPr sz="1950">
              <a:latin typeface="Arial MT"/>
              <a:cs typeface="Arial MT"/>
            </a:endParaRPr>
          </a:p>
          <a:p>
            <a:pPr marL="326390" indent="-314325">
              <a:lnSpc>
                <a:spcPct val="100000"/>
              </a:lnSpc>
              <a:spcBef>
                <a:spcPts val="960"/>
              </a:spcBef>
              <a:buFont typeface="Wingdings"/>
              <a:buChar char=""/>
              <a:tabLst>
                <a:tab pos="327025" algn="l"/>
              </a:tabLst>
            </a:pP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Insegurança</a:t>
            </a:r>
            <a:r>
              <a:rPr dirty="0" sz="1950" spc="-3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jurídica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é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precificada</a:t>
            </a:r>
            <a:r>
              <a:rPr dirty="0" sz="1950" spc="-4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e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encarece</a:t>
            </a:r>
            <a:r>
              <a:rPr dirty="0" sz="1950" spc="-2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conta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do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consumidor</a:t>
            </a:r>
            <a:endParaRPr sz="19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2377" y="2169733"/>
            <a:ext cx="5194300" cy="427990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650" spc="-15">
                <a:solidFill>
                  <a:srgbClr val="5B6062"/>
                </a:solidFill>
              </a:rPr>
              <a:t>Modicidade</a:t>
            </a:r>
            <a:r>
              <a:rPr dirty="0" sz="2650" spc="5">
                <a:solidFill>
                  <a:srgbClr val="5B6062"/>
                </a:solidFill>
              </a:rPr>
              <a:t> </a:t>
            </a:r>
            <a:r>
              <a:rPr dirty="0" sz="2650" spc="-30">
                <a:solidFill>
                  <a:srgbClr val="5B6062"/>
                </a:solidFill>
              </a:rPr>
              <a:t>Tarifária</a:t>
            </a:r>
            <a:r>
              <a:rPr dirty="0" sz="2650" spc="-15">
                <a:solidFill>
                  <a:srgbClr val="5B6062"/>
                </a:solidFill>
              </a:rPr>
              <a:t> </a:t>
            </a:r>
            <a:r>
              <a:rPr dirty="0" sz="2650" spc="-10">
                <a:solidFill>
                  <a:srgbClr val="5B6062"/>
                </a:solidFill>
              </a:rPr>
              <a:t>e</a:t>
            </a:r>
            <a:r>
              <a:rPr dirty="0" sz="2650" spc="-15">
                <a:solidFill>
                  <a:srgbClr val="5B6062"/>
                </a:solidFill>
              </a:rPr>
              <a:t> </a:t>
            </a:r>
            <a:r>
              <a:rPr dirty="0" sz="2650" spc="-10">
                <a:solidFill>
                  <a:srgbClr val="5B6062"/>
                </a:solidFill>
              </a:rPr>
              <a:t>Eficiência</a:t>
            </a:r>
            <a:endParaRPr sz="2650"/>
          </a:p>
        </p:txBody>
      </p:sp>
      <p:sp>
        <p:nvSpPr>
          <p:cNvPr id="3" name="object 3"/>
          <p:cNvSpPr txBox="1"/>
          <p:nvPr/>
        </p:nvSpPr>
        <p:spPr>
          <a:xfrm>
            <a:off x="999274" y="3013841"/>
            <a:ext cx="8792845" cy="3797935"/>
          </a:xfrm>
          <a:prstGeom prst="rect">
            <a:avLst/>
          </a:prstGeom>
        </p:spPr>
        <p:txBody>
          <a:bodyPr wrap="square" lIns="0" tIns="133985" rIns="0" bIns="0" rtlCol="0" vert="horz">
            <a:spAutoFit/>
          </a:bodyPr>
          <a:lstStyle/>
          <a:p>
            <a:pPr marL="326390" indent="-314325">
              <a:lnSpc>
                <a:spcPct val="100000"/>
              </a:lnSpc>
              <a:spcBef>
                <a:spcPts val="1055"/>
              </a:spcBef>
              <a:buFont typeface="Wingdings"/>
              <a:buChar char=""/>
              <a:tabLst>
                <a:tab pos="327025" algn="l"/>
              </a:tabLst>
            </a:pPr>
            <a:r>
              <a:rPr dirty="0" sz="1950" spc="-25">
                <a:solidFill>
                  <a:srgbClr val="5B6062"/>
                </a:solidFill>
                <a:latin typeface="Arial MT"/>
                <a:cs typeface="Arial MT"/>
              </a:rPr>
              <a:t>Todos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queremos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tarifas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mais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baixas.</a:t>
            </a:r>
            <a:endParaRPr sz="1950">
              <a:latin typeface="Arial MT"/>
              <a:cs typeface="Arial MT"/>
            </a:endParaRPr>
          </a:p>
          <a:p>
            <a:pPr marL="326390" indent="-314325">
              <a:lnSpc>
                <a:spcPct val="100000"/>
              </a:lnSpc>
              <a:spcBef>
                <a:spcPts val="960"/>
              </a:spcBef>
              <a:buFont typeface="Wingdings"/>
              <a:buChar char=""/>
              <a:tabLst>
                <a:tab pos="327025" algn="l"/>
              </a:tabLst>
            </a:pP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Tarifas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altas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20">
                <a:solidFill>
                  <a:srgbClr val="5B6062"/>
                </a:solidFill>
                <a:latin typeface="Arial MT"/>
                <a:cs typeface="Arial MT"/>
              </a:rPr>
              <a:t>não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são</a:t>
            </a:r>
            <a:r>
              <a:rPr dirty="0" sz="1950" spc="-2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benéficas</a:t>
            </a:r>
            <a:r>
              <a:rPr dirty="0" sz="1950" spc="-3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ao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SEB</a:t>
            </a:r>
            <a:endParaRPr sz="1950">
              <a:latin typeface="Arial MT"/>
              <a:cs typeface="Arial MT"/>
            </a:endParaRPr>
          </a:p>
          <a:p>
            <a:pPr marL="326390" indent="-314325">
              <a:lnSpc>
                <a:spcPct val="100000"/>
              </a:lnSpc>
              <a:spcBef>
                <a:spcPts val="960"/>
              </a:spcBef>
              <a:buFont typeface="Wingdings"/>
              <a:buChar char=""/>
              <a:tabLst>
                <a:tab pos="327025" algn="l"/>
              </a:tabLst>
            </a:pP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Não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representam</a:t>
            </a:r>
            <a:r>
              <a:rPr dirty="0" sz="1950" spc="-1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maior lucro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das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Distribuidoras</a:t>
            </a:r>
            <a:r>
              <a:rPr dirty="0" sz="1950" spc="-2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(fixado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pela</a:t>
            </a:r>
            <a:r>
              <a:rPr dirty="0" sz="1950" spc="-9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ANEEL)</a:t>
            </a:r>
            <a:endParaRPr sz="1950">
              <a:latin typeface="Arial MT"/>
              <a:cs typeface="Arial MT"/>
            </a:endParaRPr>
          </a:p>
          <a:p>
            <a:pPr marL="326390" marR="452120" indent="-314325">
              <a:lnSpc>
                <a:spcPct val="141000"/>
              </a:lnSpc>
              <a:buFont typeface="Wingdings"/>
              <a:buChar char=""/>
              <a:tabLst>
                <a:tab pos="327025" algn="l"/>
              </a:tabLst>
            </a:pP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Tarifas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altas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trazem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inadimplência,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custos </a:t>
            </a:r>
            <a:r>
              <a:rPr dirty="0" sz="1950" spc="20">
                <a:solidFill>
                  <a:srgbClr val="5B6062"/>
                </a:solidFill>
                <a:latin typeface="Arial MT"/>
                <a:cs typeface="Arial MT"/>
              </a:rPr>
              <a:t>com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cobrança,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perda de </a:t>
            </a:r>
            <a:r>
              <a:rPr dirty="0" sz="1950" spc="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competitividade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da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indústria, redução 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de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crescimento da economia e do </a:t>
            </a:r>
            <a:r>
              <a:rPr dirty="0" sz="1950" spc="-53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negócio</a:t>
            </a:r>
            <a:r>
              <a:rPr dirty="0" sz="1950" spc="-2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das Distribuidoras</a:t>
            </a:r>
            <a:endParaRPr sz="1950">
              <a:latin typeface="Arial MT"/>
              <a:cs typeface="Arial MT"/>
            </a:endParaRPr>
          </a:p>
          <a:p>
            <a:pPr marL="326390" marR="5080" indent="-314325">
              <a:lnSpc>
                <a:spcPts val="3300"/>
              </a:lnSpc>
              <a:spcBef>
                <a:spcPts val="270"/>
              </a:spcBef>
              <a:buFont typeface="Wingdings"/>
              <a:buChar char=""/>
              <a:tabLst>
                <a:tab pos="327025" algn="l"/>
              </a:tabLst>
            </a:pP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Apenas</a:t>
            </a:r>
            <a:r>
              <a:rPr dirty="0" sz="1950" spc="-1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23% 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do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valor</a:t>
            </a:r>
            <a:r>
              <a:rPr dirty="0" sz="1950" spc="-1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das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contas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de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energia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fica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20">
                <a:solidFill>
                  <a:srgbClr val="5B6062"/>
                </a:solidFill>
                <a:latin typeface="Arial MT"/>
                <a:cs typeface="Arial MT"/>
              </a:rPr>
              <a:t>com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as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Distribuidoras</a:t>
            </a:r>
            <a:r>
              <a:rPr dirty="0" sz="1950" spc="-2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para </a:t>
            </a:r>
            <a:r>
              <a:rPr dirty="0" sz="1950" spc="-52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operar, manter,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investir</a:t>
            </a:r>
            <a:r>
              <a:rPr dirty="0" sz="1950" spc="-3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e</a:t>
            </a:r>
            <a:r>
              <a:rPr dirty="0" sz="1950" spc="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ter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seu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lucro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(fixado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pela</a:t>
            </a:r>
            <a:r>
              <a:rPr dirty="0" sz="1950" spc="-1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ANEEL)</a:t>
            </a:r>
            <a:endParaRPr sz="1950">
              <a:latin typeface="Arial MT"/>
              <a:cs typeface="Arial MT"/>
            </a:endParaRPr>
          </a:p>
          <a:p>
            <a:pPr marL="326390" indent="-314325">
              <a:lnSpc>
                <a:spcPct val="100000"/>
              </a:lnSpc>
              <a:spcBef>
                <a:spcPts val="690"/>
              </a:spcBef>
              <a:buFont typeface="Wingdings"/>
              <a:buChar char=""/>
              <a:tabLst>
                <a:tab pos="327025" algn="l"/>
              </a:tabLst>
            </a:pPr>
            <a:r>
              <a:rPr dirty="0" sz="1950" spc="20">
                <a:solidFill>
                  <a:srgbClr val="5B6062"/>
                </a:solidFill>
                <a:latin typeface="Arial MT"/>
                <a:cs typeface="Arial MT"/>
              </a:rPr>
              <a:t>É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 importante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reconhecer</a:t>
            </a:r>
            <a:r>
              <a:rPr dirty="0" sz="1950" spc="-3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o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custo</a:t>
            </a:r>
            <a:r>
              <a:rPr dirty="0" sz="1950" spc="-2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das</a:t>
            </a:r>
            <a:r>
              <a:rPr dirty="0" sz="1950" spc="-1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Distribuidoras</a:t>
            </a:r>
            <a:endParaRPr sz="19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2377" y="2169733"/>
            <a:ext cx="5194300" cy="427990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650" spc="-15">
                <a:solidFill>
                  <a:srgbClr val="5B6062"/>
                </a:solidFill>
              </a:rPr>
              <a:t>Modicidade</a:t>
            </a:r>
            <a:r>
              <a:rPr dirty="0" sz="2650" spc="5">
                <a:solidFill>
                  <a:srgbClr val="5B6062"/>
                </a:solidFill>
              </a:rPr>
              <a:t> </a:t>
            </a:r>
            <a:r>
              <a:rPr dirty="0" sz="2650" spc="-30">
                <a:solidFill>
                  <a:srgbClr val="5B6062"/>
                </a:solidFill>
              </a:rPr>
              <a:t>Tarifária</a:t>
            </a:r>
            <a:r>
              <a:rPr dirty="0" sz="2650" spc="-15">
                <a:solidFill>
                  <a:srgbClr val="5B6062"/>
                </a:solidFill>
              </a:rPr>
              <a:t> </a:t>
            </a:r>
            <a:r>
              <a:rPr dirty="0" sz="2650" spc="-10">
                <a:solidFill>
                  <a:srgbClr val="5B6062"/>
                </a:solidFill>
              </a:rPr>
              <a:t>e</a:t>
            </a:r>
            <a:r>
              <a:rPr dirty="0" sz="2650" spc="-15">
                <a:solidFill>
                  <a:srgbClr val="5B6062"/>
                </a:solidFill>
              </a:rPr>
              <a:t> </a:t>
            </a:r>
            <a:r>
              <a:rPr dirty="0" sz="2650" spc="-10">
                <a:solidFill>
                  <a:srgbClr val="5B6062"/>
                </a:solidFill>
              </a:rPr>
              <a:t>Eficiência</a:t>
            </a:r>
            <a:endParaRPr sz="2650"/>
          </a:p>
        </p:txBody>
      </p:sp>
      <p:sp>
        <p:nvSpPr>
          <p:cNvPr id="3" name="object 3"/>
          <p:cNvSpPr txBox="1"/>
          <p:nvPr/>
        </p:nvSpPr>
        <p:spPr>
          <a:xfrm>
            <a:off x="999274" y="3013841"/>
            <a:ext cx="8647430" cy="29597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26390" marR="5080" indent="-314325">
              <a:lnSpc>
                <a:spcPct val="141000"/>
              </a:lnSpc>
              <a:spcBef>
                <a:spcPts val="95"/>
              </a:spcBef>
              <a:buFont typeface="Wingdings"/>
              <a:buChar char=""/>
              <a:tabLst>
                <a:tab pos="327025" algn="l"/>
              </a:tabLst>
            </a:pPr>
            <a:r>
              <a:rPr dirty="0" u="heavy" sz="1950" spc="-5" b="1">
                <a:solidFill>
                  <a:srgbClr val="5B6062"/>
                </a:solidFill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ALERTA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: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CUIDADO para </a:t>
            </a:r>
            <a:r>
              <a:rPr dirty="0" sz="1950" spc="20">
                <a:solidFill>
                  <a:srgbClr val="5B6062"/>
                </a:solidFill>
                <a:latin typeface="Arial MT"/>
                <a:cs typeface="Arial MT"/>
              </a:rPr>
              <a:t>não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desincentivarmos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eficiência,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iniciativa,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 </a:t>
            </a:r>
            <a:r>
              <a:rPr dirty="0" sz="1950" spc="-53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criatividade,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 inovação, a busca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pela melhoria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constante, o </a:t>
            </a:r>
            <a:r>
              <a:rPr dirty="0" sz="1950" spc="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empreendedorismo,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essencial a toda e qualquer empresa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para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se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manter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 saudável,</a:t>
            </a:r>
            <a:r>
              <a:rPr dirty="0" sz="1950" spc="-3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evoluir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e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fazer</a:t>
            </a:r>
            <a:r>
              <a:rPr dirty="0" sz="1950" spc="-1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cada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vez</a:t>
            </a:r>
            <a:r>
              <a:rPr dirty="0" sz="1950" spc="-1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-5">
                <a:solidFill>
                  <a:srgbClr val="5B6062"/>
                </a:solidFill>
                <a:latin typeface="Arial MT"/>
                <a:cs typeface="Arial MT"/>
              </a:rPr>
              <a:t>melhor.</a:t>
            </a:r>
            <a:endParaRPr sz="19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5B6062"/>
              </a:buClr>
              <a:buFont typeface="Wingdings"/>
              <a:buChar char=""/>
            </a:pPr>
            <a:endParaRPr sz="2850">
              <a:latin typeface="Arial MT"/>
              <a:cs typeface="Arial MT"/>
            </a:endParaRPr>
          </a:p>
          <a:p>
            <a:pPr marL="326390" marR="754380" indent="-314325">
              <a:lnSpc>
                <a:spcPct val="141000"/>
              </a:lnSpc>
              <a:buFont typeface="Wingdings"/>
              <a:buChar char=""/>
              <a:tabLst>
                <a:tab pos="327025" algn="l"/>
              </a:tabLst>
            </a:pPr>
            <a:r>
              <a:rPr dirty="0" sz="1950" spc="20">
                <a:solidFill>
                  <a:srgbClr val="5B6062"/>
                </a:solidFill>
                <a:latin typeface="Arial MT"/>
                <a:cs typeface="Arial MT"/>
              </a:rPr>
              <a:t>A</a:t>
            </a:r>
            <a:r>
              <a:rPr dirty="0" sz="1950" spc="-10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eficiência,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iniciativa,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criatividade,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inovação,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melhoria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são</a:t>
            </a:r>
            <a:r>
              <a:rPr dirty="0" sz="1950" spc="5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a </a:t>
            </a:r>
            <a:r>
              <a:rPr dirty="0" sz="1950" spc="-53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verdadeira</a:t>
            </a:r>
            <a:r>
              <a:rPr dirty="0" sz="1950" spc="-2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“galinha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dos</a:t>
            </a:r>
            <a:r>
              <a:rPr dirty="0" sz="1950" spc="-1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ovos</a:t>
            </a:r>
            <a:r>
              <a:rPr dirty="0" sz="1950" spc="-1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5">
                <a:solidFill>
                  <a:srgbClr val="5B6062"/>
                </a:solidFill>
                <a:latin typeface="Arial MT"/>
                <a:cs typeface="Arial MT"/>
              </a:rPr>
              <a:t>de</a:t>
            </a:r>
            <a:r>
              <a:rPr dirty="0" sz="1950">
                <a:solidFill>
                  <a:srgbClr val="5B6062"/>
                </a:solidFill>
                <a:latin typeface="Arial MT"/>
                <a:cs typeface="Arial MT"/>
              </a:rPr>
              <a:t> </a:t>
            </a:r>
            <a:r>
              <a:rPr dirty="0" sz="1950" spc="10">
                <a:solidFill>
                  <a:srgbClr val="5B6062"/>
                </a:solidFill>
                <a:latin typeface="Arial MT"/>
                <a:cs typeface="Arial MT"/>
              </a:rPr>
              <a:t>ouro”.</a:t>
            </a:r>
            <a:endParaRPr sz="19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9198" y="2011097"/>
            <a:ext cx="6616065" cy="427990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650" spc="-15">
                <a:solidFill>
                  <a:srgbClr val="5B6062"/>
                </a:solidFill>
              </a:rPr>
              <a:t>Redução</a:t>
            </a:r>
            <a:r>
              <a:rPr dirty="0" sz="2650" spc="15">
                <a:solidFill>
                  <a:srgbClr val="5B6062"/>
                </a:solidFill>
              </a:rPr>
              <a:t> </a:t>
            </a:r>
            <a:r>
              <a:rPr dirty="0" sz="2650" spc="-10">
                <a:solidFill>
                  <a:srgbClr val="5B6062"/>
                </a:solidFill>
              </a:rPr>
              <a:t>Legítima</a:t>
            </a:r>
            <a:r>
              <a:rPr dirty="0" sz="2650">
                <a:solidFill>
                  <a:srgbClr val="5B6062"/>
                </a:solidFill>
              </a:rPr>
              <a:t> </a:t>
            </a:r>
            <a:r>
              <a:rPr dirty="0" sz="2650" spc="-15">
                <a:solidFill>
                  <a:srgbClr val="5B6062"/>
                </a:solidFill>
              </a:rPr>
              <a:t>das</a:t>
            </a:r>
            <a:r>
              <a:rPr dirty="0" sz="2650" spc="5">
                <a:solidFill>
                  <a:srgbClr val="5B6062"/>
                </a:solidFill>
              </a:rPr>
              <a:t> </a:t>
            </a:r>
            <a:r>
              <a:rPr dirty="0" sz="2650" spc="-15">
                <a:solidFill>
                  <a:srgbClr val="5B6062"/>
                </a:solidFill>
              </a:rPr>
              <a:t>Contas</a:t>
            </a:r>
            <a:r>
              <a:rPr dirty="0" sz="2650">
                <a:solidFill>
                  <a:srgbClr val="5B6062"/>
                </a:solidFill>
              </a:rPr>
              <a:t> </a:t>
            </a:r>
            <a:r>
              <a:rPr dirty="0" sz="2650" spc="-10">
                <a:solidFill>
                  <a:srgbClr val="5B6062"/>
                </a:solidFill>
              </a:rPr>
              <a:t>de</a:t>
            </a:r>
            <a:r>
              <a:rPr dirty="0" sz="2650">
                <a:solidFill>
                  <a:srgbClr val="5B6062"/>
                </a:solidFill>
              </a:rPr>
              <a:t> </a:t>
            </a:r>
            <a:r>
              <a:rPr dirty="0" sz="2650" spc="-15">
                <a:solidFill>
                  <a:srgbClr val="5B6062"/>
                </a:solidFill>
              </a:rPr>
              <a:t>Energia</a:t>
            </a:r>
            <a:endParaRPr sz="265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985" rIns="0" bIns="0" rtlCol="0" vert="horz">
            <a:spAutoFit/>
          </a:bodyPr>
          <a:lstStyle/>
          <a:p>
            <a:pPr marL="866140" indent="-314325">
              <a:lnSpc>
                <a:spcPct val="100000"/>
              </a:lnSpc>
              <a:spcBef>
                <a:spcPts val="1055"/>
              </a:spcBef>
              <a:buFont typeface="Wingdings"/>
              <a:buChar char=""/>
              <a:tabLst>
                <a:tab pos="866775" algn="l"/>
              </a:tabLst>
            </a:pPr>
            <a:r>
              <a:rPr dirty="0" spc="15"/>
              <a:t>Não</a:t>
            </a:r>
            <a:r>
              <a:rPr dirty="0" spc="10"/>
              <a:t> </a:t>
            </a:r>
            <a:r>
              <a:rPr dirty="0" spc="15"/>
              <a:t>se</a:t>
            </a:r>
            <a:r>
              <a:rPr dirty="0" spc="10"/>
              <a:t> </a:t>
            </a:r>
            <a:r>
              <a:rPr dirty="0" spc="15"/>
              <a:t>reduz</a:t>
            </a:r>
            <a:r>
              <a:rPr dirty="0"/>
              <a:t> </a:t>
            </a:r>
            <a:r>
              <a:rPr dirty="0" spc="15"/>
              <a:t>conta</a:t>
            </a:r>
            <a:r>
              <a:rPr dirty="0" spc="10"/>
              <a:t> </a:t>
            </a:r>
            <a:r>
              <a:rPr dirty="0" spc="5"/>
              <a:t>de</a:t>
            </a:r>
            <a:r>
              <a:rPr dirty="0" spc="10"/>
              <a:t> forma</a:t>
            </a:r>
            <a:r>
              <a:rPr dirty="0" spc="35"/>
              <a:t> </a:t>
            </a:r>
            <a:r>
              <a:rPr dirty="0" spc="10"/>
              <a:t>sustentável</a:t>
            </a:r>
            <a:r>
              <a:rPr dirty="0" spc="-25"/>
              <a:t> </a:t>
            </a:r>
            <a:r>
              <a:rPr dirty="0" spc="10"/>
              <a:t>desincentivando</a:t>
            </a:r>
            <a:r>
              <a:rPr dirty="0" spc="-30"/>
              <a:t> </a:t>
            </a:r>
            <a:r>
              <a:rPr dirty="0" spc="10"/>
              <a:t>eficiência</a:t>
            </a:r>
          </a:p>
          <a:p>
            <a:pPr marL="866140" marR="60960" indent="-314325">
              <a:lnSpc>
                <a:spcPct val="141000"/>
              </a:lnSpc>
              <a:buFont typeface="Wingdings"/>
              <a:buChar char=""/>
              <a:tabLst>
                <a:tab pos="866775" algn="l"/>
              </a:tabLst>
            </a:pPr>
            <a:r>
              <a:rPr dirty="0" spc="10"/>
              <a:t>Precisamos reduzir </a:t>
            </a:r>
            <a:r>
              <a:rPr dirty="0" spc="5"/>
              <a:t>os </a:t>
            </a:r>
            <a:r>
              <a:rPr dirty="0" spc="15"/>
              <a:t>subsídios, </a:t>
            </a:r>
            <a:r>
              <a:rPr dirty="0" spc="5"/>
              <a:t>os </a:t>
            </a:r>
            <a:r>
              <a:rPr dirty="0" spc="15"/>
              <a:t>encargos, </a:t>
            </a:r>
            <a:r>
              <a:rPr dirty="0" spc="5"/>
              <a:t>os </a:t>
            </a:r>
            <a:r>
              <a:rPr dirty="0" spc="10"/>
              <a:t>tributos (especialmente </a:t>
            </a:r>
            <a:r>
              <a:rPr dirty="0" spc="-530"/>
              <a:t> </a:t>
            </a:r>
            <a:r>
              <a:rPr dirty="0" spc="15"/>
              <a:t>ICMS)</a:t>
            </a:r>
            <a:r>
              <a:rPr dirty="0"/>
              <a:t> </a:t>
            </a:r>
            <a:r>
              <a:rPr dirty="0" spc="15"/>
              <a:t>e</a:t>
            </a:r>
            <a:r>
              <a:rPr dirty="0" spc="20"/>
              <a:t> </a:t>
            </a:r>
            <a:r>
              <a:rPr dirty="0" spc="5"/>
              <a:t>os</a:t>
            </a:r>
            <a:r>
              <a:rPr dirty="0" spc="10"/>
              <a:t> </a:t>
            </a:r>
            <a:r>
              <a:rPr dirty="0" spc="15"/>
              <a:t>custos</a:t>
            </a:r>
            <a:r>
              <a:rPr dirty="0" spc="-30"/>
              <a:t> </a:t>
            </a:r>
            <a:r>
              <a:rPr dirty="0" spc="15"/>
              <a:t>com</a:t>
            </a:r>
            <a:r>
              <a:rPr dirty="0" spc="5"/>
              <a:t> </a:t>
            </a:r>
            <a:r>
              <a:rPr dirty="0" spc="15"/>
              <a:t>a</a:t>
            </a:r>
            <a:r>
              <a:rPr dirty="0" spc="-5"/>
              <a:t> </a:t>
            </a:r>
            <a:r>
              <a:rPr dirty="0" spc="15"/>
              <a:t>geração</a:t>
            </a:r>
            <a:r>
              <a:rPr dirty="0" spc="-20"/>
              <a:t> </a:t>
            </a:r>
            <a:r>
              <a:rPr dirty="0" spc="15"/>
              <a:t>de</a:t>
            </a:r>
            <a:r>
              <a:rPr dirty="0"/>
              <a:t> </a:t>
            </a:r>
            <a:r>
              <a:rPr dirty="0" spc="15"/>
              <a:t>energia</a:t>
            </a:r>
          </a:p>
          <a:p>
            <a:pPr marL="866140" marR="325120" indent="-314325">
              <a:lnSpc>
                <a:spcPts val="3300"/>
              </a:lnSpc>
              <a:spcBef>
                <a:spcPts val="270"/>
              </a:spcBef>
              <a:buFont typeface="Wingdings"/>
              <a:buChar char=""/>
              <a:tabLst>
                <a:tab pos="866775" algn="l"/>
              </a:tabLst>
            </a:pPr>
            <a:r>
              <a:rPr dirty="0" spc="20"/>
              <a:t>PL</a:t>
            </a:r>
            <a:r>
              <a:rPr dirty="0" spc="-80"/>
              <a:t> </a:t>
            </a:r>
            <a:r>
              <a:rPr dirty="0" spc="10"/>
              <a:t>414/2021</a:t>
            </a:r>
            <a:r>
              <a:rPr dirty="0" spc="5"/>
              <a:t> </a:t>
            </a:r>
            <a:r>
              <a:rPr dirty="0" spc="10"/>
              <a:t>(Câmara</a:t>
            </a:r>
            <a:r>
              <a:rPr dirty="0" spc="5"/>
              <a:t> </a:t>
            </a:r>
            <a:r>
              <a:rPr dirty="0" spc="15"/>
              <a:t>dos</a:t>
            </a:r>
            <a:r>
              <a:rPr dirty="0" spc="-5"/>
              <a:t> </a:t>
            </a:r>
            <a:r>
              <a:rPr dirty="0" spc="15"/>
              <a:t>Deputados)</a:t>
            </a:r>
            <a:r>
              <a:rPr dirty="0" spc="-10"/>
              <a:t> </a:t>
            </a:r>
            <a:r>
              <a:rPr dirty="0" spc="10"/>
              <a:t>contribui</a:t>
            </a:r>
            <a:r>
              <a:rPr dirty="0" spc="-35"/>
              <a:t> </a:t>
            </a:r>
            <a:r>
              <a:rPr dirty="0" spc="15"/>
              <a:t>de</a:t>
            </a:r>
            <a:r>
              <a:rPr dirty="0" spc="5"/>
              <a:t> </a:t>
            </a:r>
            <a:r>
              <a:rPr dirty="0" spc="10"/>
              <a:t>forma</a:t>
            </a:r>
            <a:r>
              <a:rPr dirty="0" spc="5"/>
              <a:t> </a:t>
            </a:r>
            <a:r>
              <a:rPr dirty="0" spc="15"/>
              <a:t>sustentável</a:t>
            </a:r>
            <a:r>
              <a:rPr dirty="0" spc="-30"/>
              <a:t> </a:t>
            </a:r>
            <a:r>
              <a:rPr dirty="0" spc="15"/>
              <a:t>e </a:t>
            </a:r>
            <a:r>
              <a:rPr dirty="0" spc="-525"/>
              <a:t> </a:t>
            </a:r>
            <a:r>
              <a:rPr dirty="0" spc="10"/>
              <a:t>estrutural</a:t>
            </a:r>
            <a:r>
              <a:rPr dirty="0" spc="-40"/>
              <a:t> </a:t>
            </a:r>
            <a:r>
              <a:rPr dirty="0" spc="15"/>
              <a:t>para</a:t>
            </a:r>
            <a:r>
              <a:rPr dirty="0"/>
              <a:t> </a:t>
            </a:r>
            <a:r>
              <a:rPr dirty="0" spc="15"/>
              <a:t>redução</a:t>
            </a:r>
            <a:r>
              <a:rPr dirty="0" spc="-20"/>
              <a:t> </a:t>
            </a:r>
            <a:r>
              <a:rPr dirty="0" spc="15"/>
              <a:t>de</a:t>
            </a:r>
            <a:r>
              <a:rPr dirty="0"/>
              <a:t> </a:t>
            </a:r>
            <a:r>
              <a:rPr dirty="0" spc="10"/>
              <a:t>tarifas</a:t>
            </a:r>
          </a:p>
          <a:p>
            <a:pPr marL="866140" marR="5080" indent="-314325">
              <a:lnSpc>
                <a:spcPts val="3300"/>
              </a:lnSpc>
              <a:buFont typeface="Wingdings"/>
              <a:buChar char=""/>
              <a:tabLst>
                <a:tab pos="866775" algn="l"/>
              </a:tabLst>
            </a:pPr>
            <a:r>
              <a:rPr dirty="0" spc="10"/>
              <a:t>Mais investimentos em </a:t>
            </a:r>
            <a:r>
              <a:rPr dirty="0" spc="15"/>
              <a:t>Geração também gera </a:t>
            </a:r>
            <a:r>
              <a:rPr dirty="0" spc="10"/>
              <a:t>mais </a:t>
            </a:r>
            <a:r>
              <a:rPr dirty="0" spc="15"/>
              <a:t>concorrência e custos </a:t>
            </a:r>
            <a:r>
              <a:rPr dirty="0" spc="-530"/>
              <a:t> </a:t>
            </a:r>
            <a:r>
              <a:rPr dirty="0" spc="10"/>
              <a:t>menores</a:t>
            </a:r>
            <a:r>
              <a:rPr dirty="0" spc="-15"/>
              <a:t> </a:t>
            </a:r>
            <a:r>
              <a:rPr dirty="0" spc="15"/>
              <a:t>repassados</a:t>
            </a:r>
            <a:r>
              <a:rPr dirty="0" spc="-30"/>
              <a:t> </a:t>
            </a:r>
            <a:r>
              <a:rPr dirty="0" spc="15"/>
              <a:t>na</a:t>
            </a:r>
            <a:r>
              <a:rPr dirty="0"/>
              <a:t> </a:t>
            </a:r>
            <a:r>
              <a:rPr dirty="0" spc="15"/>
              <a:t>conta</a:t>
            </a:r>
            <a:r>
              <a:rPr dirty="0" spc="-20"/>
              <a:t> </a:t>
            </a:r>
            <a:r>
              <a:rPr dirty="0" spc="15"/>
              <a:t>de</a:t>
            </a:r>
            <a:r>
              <a:rPr dirty="0"/>
              <a:t> </a:t>
            </a:r>
            <a:r>
              <a:rPr dirty="0" spc="15"/>
              <a:t>energia</a:t>
            </a:r>
          </a:p>
          <a:p>
            <a:pPr marL="866140" marR="107314" indent="-314325">
              <a:lnSpc>
                <a:spcPts val="3300"/>
              </a:lnSpc>
              <a:buFont typeface="Wingdings"/>
              <a:buChar char=""/>
              <a:tabLst>
                <a:tab pos="866775" algn="l"/>
              </a:tabLst>
            </a:pPr>
            <a:r>
              <a:rPr dirty="0"/>
              <a:t>PRINCIPAL:</a:t>
            </a:r>
            <a:r>
              <a:rPr dirty="0"/>
              <a:t> </a:t>
            </a:r>
            <a:r>
              <a:rPr dirty="0" u="heavy" spc="10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Reduzir </a:t>
            </a:r>
            <a:r>
              <a:rPr dirty="0" u="heavy" spc="15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a </a:t>
            </a:r>
            <a:r>
              <a:rPr dirty="0" u="heavy" spc="10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precificação, </a:t>
            </a:r>
            <a:r>
              <a:rPr dirty="0" u="heavy" spc="15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no custo </a:t>
            </a:r>
            <a:r>
              <a:rPr dirty="0" u="heavy" spc="20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dos </a:t>
            </a:r>
            <a:r>
              <a:rPr dirty="0" u="heavy" spc="10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investimentos </a:t>
            </a:r>
            <a:r>
              <a:rPr dirty="0" u="heavy" spc="15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no </a:t>
            </a:r>
            <a:r>
              <a:rPr dirty="0" spc="20" b="1">
                <a:latin typeface="Arial"/>
                <a:cs typeface="Arial"/>
              </a:rPr>
              <a:t> </a:t>
            </a:r>
            <a:r>
              <a:rPr dirty="0" u="heavy" spc="-10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setor, </a:t>
            </a:r>
            <a:r>
              <a:rPr dirty="0" u="heavy" spc="5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(i) </a:t>
            </a:r>
            <a:r>
              <a:rPr dirty="0" u="heavy" spc="15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da insegurança </a:t>
            </a:r>
            <a:r>
              <a:rPr dirty="0" u="heavy" spc="10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jurídica, </a:t>
            </a:r>
            <a:r>
              <a:rPr dirty="0" u="heavy" spc="5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(ii) </a:t>
            </a:r>
            <a:r>
              <a:rPr dirty="0" u="heavy" spc="15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da </a:t>
            </a:r>
            <a:r>
              <a:rPr dirty="0" u="heavy" spc="10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instabilidade regulatória, </a:t>
            </a:r>
            <a:r>
              <a:rPr dirty="0" u="heavy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(iii) </a:t>
            </a:r>
            <a:r>
              <a:rPr dirty="0" spc="-530" b="1">
                <a:latin typeface="Arial"/>
                <a:cs typeface="Arial"/>
              </a:rPr>
              <a:t> </a:t>
            </a:r>
            <a:r>
              <a:rPr dirty="0" u="heavy" spc="15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da </a:t>
            </a:r>
            <a:r>
              <a:rPr dirty="0" u="heavy" spc="10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elevada </a:t>
            </a:r>
            <a:r>
              <a:rPr dirty="0" u="heavy" spc="15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percepção de </a:t>
            </a:r>
            <a:r>
              <a:rPr dirty="0" u="heavy" spc="10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risco </a:t>
            </a:r>
            <a:r>
              <a:rPr dirty="0" u="heavy" spc="15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do negócio no SEB. Este custo é </a:t>
            </a:r>
            <a:r>
              <a:rPr dirty="0" spc="20" b="1">
                <a:latin typeface="Arial"/>
                <a:cs typeface="Arial"/>
              </a:rPr>
              <a:t> </a:t>
            </a:r>
            <a:r>
              <a:rPr dirty="0" u="heavy" spc="15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repassado</a:t>
            </a:r>
            <a:r>
              <a:rPr dirty="0" u="heavy" spc="-15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 </a:t>
            </a:r>
            <a:r>
              <a:rPr dirty="0" u="heavy" spc="20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ao</a:t>
            </a:r>
            <a:r>
              <a:rPr dirty="0" u="heavy" spc="-10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 </a:t>
            </a:r>
            <a:r>
              <a:rPr dirty="0" u="heavy" spc="10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produto final,</a:t>
            </a:r>
            <a:r>
              <a:rPr dirty="0" u="heavy" spc="-5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 </a:t>
            </a:r>
            <a:r>
              <a:rPr dirty="0" u="heavy" spc="15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a</a:t>
            </a:r>
            <a:r>
              <a:rPr dirty="0" u="heavy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 </a:t>
            </a:r>
            <a:r>
              <a:rPr dirty="0" u="heavy" spc="15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conta</a:t>
            </a:r>
            <a:r>
              <a:rPr dirty="0" u="heavy" spc="-5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 </a:t>
            </a:r>
            <a:r>
              <a:rPr dirty="0" u="heavy" spc="15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de</a:t>
            </a:r>
            <a:r>
              <a:rPr dirty="0" u="heavy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 </a:t>
            </a:r>
            <a:r>
              <a:rPr dirty="0" u="heavy" spc="15" b="1">
                <a:uFill>
                  <a:solidFill>
                    <a:srgbClr val="5B6062"/>
                  </a:solidFill>
                </a:uFill>
                <a:latin typeface="Arial"/>
                <a:cs typeface="Arial"/>
              </a:rPr>
              <a:t>energia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498636" y="4050298"/>
            <a:ext cx="3618229" cy="24396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635635" marR="629285">
              <a:lnSpc>
                <a:spcPct val="101499"/>
              </a:lnSpc>
              <a:spcBef>
                <a:spcPts val="95"/>
              </a:spcBef>
            </a:pPr>
            <a:r>
              <a:rPr dirty="0" sz="1950" spc="15">
                <a:latin typeface="Arial MT"/>
                <a:cs typeface="Arial MT"/>
              </a:rPr>
              <a:t>Alexei</a:t>
            </a:r>
            <a:r>
              <a:rPr dirty="0" sz="1950" spc="-55">
                <a:latin typeface="Arial MT"/>
                <a:cs typeface="Arial MT"/>
              </a:rPr>
              <a:t> </a:t>
            </a:r>
            <a:r>
              <a:rPr dirty="0" sz="1950" spc="15">
                <a:latin typeface="Arial MT"/>
                <a:cs typeface="Arial MT"/>
              </a:rPr>
              <a:t>Macorin</a:t>
            </a:r>
            <a:r>
              <a:rPr dirty="0" sz="1950" spc="-35">
                <a:latin typeface="Arial MT"/>
                <a:cs typeface="Arial MT"/>
              </a:rPr>
              <a:t> </a:t>
            </a:r>
            <a:r>
              <a:rPr dirty="0" sz="1950" spc="5">
                <a:latin typeface="Arial MT"/>
                <a:cs typeface="Arial MT"/>
              </a:rPr>
              <a:t>Vivan </a:t>
            </a:r>
            <a:r>
              <a:rPr dirty="0" sz="1950" spc="-530">
                <a:latin typeface="Arial MT"/>
                <a:cs typeface="Arial MT"/>
              </a:rPr>
              <a:t> </a:t>
            </a:r>
            <a:r>
              <a:rPr dirty="0" sz="1950" spc="10">
                <a:latin typeface="Arial MT"/>
                <a:cs typeface="Arial MT"/>
              </a:rPr>
              <a:t>Diretor</a:t>
            </a:r>
            <a:r>
              <a:rPr dirty="0" sz="1950" spc="-15">
                <a:latin typeface="Arial MT"/>
                <a:cs typeface="Arial MT"/>
              </a:rPr>
              <a:t> </a:t>
            </a:r>
            <a:r>
              <a:rPr dirty="0" sz="1950" spc="15">
                <a:latin typeface="Arial MT"/>
                <a:cs typeface="Arial MT"/>
              </a:rPr>
              <a:t>Presidente</a:t>
            </a:r>
            <a:endParaRPr sz="1950">
              <a:latin typeface="Arial MT"/>
              <a:cs typeface="Arial MT"/>
            </a:endParaRPr>
          </a:p>
          <a:p>
            <a:pPr algn="ctr" marL="12700" marR="5080">
              <a:lnSpc>
                <a:spcPts val="2380"/>
              </a:lnSpc>
              <a:spcBef>
                <a:spcPts val="80"/>
              </a:spcBef>
              <a:tabLst>
                <a:tab pos="1352550" algn="l"/>
              </a:tabLst>
            </a:pPr>
            <a:r>
              <a:rPr dirty="0" sz="1950" spc="15">
                <a:latin typeface="Arial MT"/>
                <a:cs typeface="Arial MT"/>
              </a:rPr>
              <a:t>Rua</a:t>
            </a:r>
            <a:r>
              <a:rPr dirty="0" sz="1950" spc="-5">
                <a:latin typeface="Arial MT"/>
                <a:cs typeface="Arial MT"/>
              </a:rPr>
              <a:t> </a:t>
            </a:r>
            <a:r>
              <a:rPr dirty="0" sz="1950" spc="15">
                <a:latin typeface="Arial MT"/>
                <a:cs typeface="Arial MT"/>
              </a:rPr>
              <a:t>Paes</a:t>
            </a:r>
            <a:r>
              <a:rPr dirty="0" sz="1950" spc="5">
                <a:latin typeface="Arial MT"/>
                <a:cs typeface="Arial MT"/>
              </a:rPr>
              <a:t> </a:t>
            </a:r>
            <a:r>
              <a:rPr dirty="0" sz="1950" spc="10">
                <a:latin typeface="Arial MT"/>
                <a:cs typeface="Arial MT"/>
              </a:rPr>
              <a:t>Leme,</a:t>
            </a:r>
            <a:r>
              <a:rPr dirty="0" sz="1950" spc="-10">
                <a:latin typeface="Arial MT"/>
                <a:cs typeface="Arial MT"/>
              </a:rPr>
              <a:t> </a:t>
            </a:r>
            <a:r>
              <a:rPr dirty="0" sz="1950" spc="10">
                <a:latin typeface="Arial MT"/>
                <a:cs typeface="Arial MT"/>
              </a:rPr>
              <a:t>215, conj.</a:t>
            </a:r>
            <a:r>
              <a:rPr dirty="0" sz="1950" spc="-30">
                <a:latin typeface="Arial MT"/>
                <a:cs typeface="Arial MT"/>
              </a:rPr>
              <a:t> </a:t>
            </a:r>
            <a:r>
              <a:rPr dirty="0" sz="1950" spc="15">
                <a:latin typeface="Arial MT"/>
                <a:cs typeface="Arial MT"/>
              </a:rPr>
              <a:t>504, </a:t>
            </a:r>
            <a:r>
              <a:rPr dirty="0" sz="1950" spc="-525">
                <a:latin typeface="Arial MT"/>
                <a:cs typeface="Arial MT"/>
              </a:rPr>
              <a:t> </a:t>
            </a:r>
            <a:r>
              <a:rPr dirty="0" sz="1950" spc="15">
                <a:latin typeface="Arial MT"/>
                <a:cs typeface="Arial MT"/>
              </a:rPr>
              <a:t>05424-150	</a:t>
            </a:r>
            <a:r>
              <a:rPr dirty="0" sz="1950" spc="20">
                <a:latin typeface="Arial MT"/>
                <a:cs typeface="Arial MT"/>
              </a:rPr>
              <a:t>São</a:t>
            </a:r>
            <a:r>
              <a:rPr dirty="0" sz="1950" spc="-10">
                <a:latin typeface="Arial MT"/>
                <a:cs typeface="Arial MT"/>
              </a:rPr>
              <a:t> </a:t>
            </a:r>
            <a:r>
              <a:rPr dirty="0" sz="1950" spc="10">
                <a:latin typeface="Arial MT"/>
                <a:cs typeface="Arial MT"/>
              </a:rPr>
              <a:t>Paulo,</a:t>
            </a:r>
            <a:r>
              <a:rPr dirty="0" sz="1950" spc="-10">
                <a:latin typeface="Arial MT"/>
                <a:cs typeface="Arial MT"/>
              </a:rPr>
              <a:t> </a:t>
            </a:r>
            <a:r>
              <a:rPr dirty="0" sz="1950" spc="20">
                <a:latin typeface="Arial MT"/>
                <a:cs typeface="Arial MT"/>
              </a:rPr>
              <a:t>SP</a:t>
            </a:r>
            <a:endParaRPr sz="1950">
              <a:latin typeface="Arial MT"/>
              <a:cs typeface="Arial MT"/>
            </a:endParaRPr>
          </a:p>
          <a:p>
            <a:pPr algn="ctr">
              <a:lnSpc>
                <a:spcPts val="2285"/>
              </a:lnSpc>
            </a:pPr>
            <a:r>
              <a:rPr dirty="0" sz="1950" spc="-40">
                <a:latin typeface="Arial MT"/>
                <a:cs typeface="Arial MT"/>
              </a:rPr>
              <a:t>Tel.</a:t>
            </a:r>
            <a:r>
              <a:rPr dirty="0" sz="1950" spc="-25">
                <a:latin typeface="Arial MT"/>
                <a:cs typeface="Arial MT"/>
              </a:rPr>
              <a:t> </a:t>
            </a:r>
            <a:r>
              <a:rPr dirty="0" sz="1950" spc="-30">
                <a:latin typeface="Arial MT"/>
                <a:cs typeface="Arial MT"/>
              </a:rPr>
              <a:t>(11) </a:t>
            </a:r>
            <a:r>
              <a:rPr dirty="0" sz="1950" spc="15">
                <a:latin typeface="Arial MT"/>
                <a:cs typeface="Arial MT"/>
              </a:rPr>
              <a:t>3089</a:t>
            </a:r>
            <a:r>
              <a:rPr dirty="0" sz="1950">
                <a:latin typeface="Arial MT"/>
                <a:cs typeface="Arial MT"/>
              </a:rPr>
              <a:t> </a:t>
            </a:r>
            <a:r>
              <a:rPr dirty="0" sz="1950" spc="15">
                <a:latin typeface="Arial MT"/>
                <a:cs typeface="Arial MT"/>
              </a:rPr>
              <a:t>8800</a:t>
            </a:r>
            <a:endParaRPr sz="1950">
              <a:latin typeface="Arial MT"/>
              <a:cs typeface="Arial MT"/>
            </a:endParaRPr>
          </a:p>
          <a:p>
            <a:pPr algn="ctr">
              <a:lnSpc>
                <a:spcPct val="100000"/>
              </a:lnSpc>
              <a:spcBef>
                <a:spcPts val="35"/>
              </a:spcBef>
            </a:pPr>
            <a:r>
              <a:rPr dirty="0" sz="1950" spc="10">
                <a:latin typeface="Arial MT"/>
                <a:cs typeface="Arial MT"/>
              </a:rPr>
              <a:t>Cel.</a:t>
            </a:r>
            <a:r>
              <a:rPr dirty="0" sz="1950" spc="-25">
                <a:latin typeface="Arial MT"/>
                <a:cs typeface="Arial MT"/>
              </a:rPr>
              <a:t> (11)</a:t>
            </a:r>
            <a:r>
              <a:rPr dirty="0" sz="1950" spc="-10">
                <a:latin typeface="Arial MT"/>
                <a:cs typeface="Arial MT"/>
              </a:rPr>
              <a:t> </a:t>
            </a:r>
            <a:r>
              <a:rPr dirty="0" sz="1950" spc="15">
                <a:latin typeface="Arial MT"/>
                <a:cs typeface="Arial MT"/>
              </a:rPr>
              <a:t>97542</a:t>
            </a:r>
            <a:r>
              <a:rPr dirty="0" sz="1950" spc="-35">
                <a:latin typeface="Arial MT"/>
                <a:cs typeface="Arial MT"/>
              </a:rPr>
              <a:t> </a:t>
            </a:r>
            <a:r>
              <a:rPr dirty="0" sz="1950" spc="15">
                <a:latin typeface="Arial MT"/>
                <a:cs typeface="Arial MT"/>
              </a:rPr>
              <a:t>2505</a:t>
            </a:r>
            <a:endParaRPr sz="1950">
              <a:latin typeface="Arial MT"/>
              <a:cs typeface="Arial MT"/>
            </a:endParaRPr>
          </a:p>
          <a:p>
            <a:pPr algn="ctr" marL="386080" marR="379730">
              <a:lnSpc>
                <a:spcPts val="2380"/>
              </a:lnSpc>
              <a:spcBef>
                <a:spcPts val="85"/>
              </a:spcBef>
            </a:pPr>
            <a:r>
              <a:rPr dirty="0" sz="1950" spc="10">
                <a:latin typeface="Arial MT"/>
                <a:cs typeface="Arial MT"/>
                <a:hlinkClick r:id="rId2"/>
              </a:rPr>
              <a:t>alexei.vivan@abce.org.br </a:t>
            </a:r>
            <a:r>
              <a:rPr dirty="0" sz="1950" spc="-530">
                <a:latin typeface="Arial MT"/>
                <a:cs typeface="Arial MT"/>
              </a:rPr>
              <a:t> </a:t>
            </a:r>
            <a:r>
              <a:rPr dirty="0" sz="1950" spc="5">
                <a:latin typeface="Arial MT"/>
                <a:cs typeface="Arial MT"/>
                <a:hlinkClick r:id="rId3"/>
              </a:rPr>
              <a:t>www.abce.org.br</a:t>
            </a:r>
            <a:endParaRPr sz="195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323215">
              <a:lnSpc>
                <a:spcPct val="100000"/>
              </a:lnSpc>
              <a:spcBef>
                <a:spcPts val="130"/>
              </a:spcBef>
            </a:pPr>
            <a:r>
              <a:rPr dirty="0" spc="15"/>
              <a:t>Obrigado</a:t>
            </a:r>
            <a:r>
              <a:rPr dirty="0" spc="-85"/>
              <a:t> </a:t>
            </a:r>
            <a:r>
              <a:rPr dirty="0" spc="10">
                <a:solidFill>
                  <a:srgbClr val="898989"/>
                </a:solidFill>
              </a:rPr>
              <a:t>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alexe</dc:creator>
  <dc:title>Microsoft PowerPoint - ApresentaçãoABCE_Senado_170522_CreditoPisCofins.pptx</dc:title>
  <dcterms:created xsi:type="dcterms:W3CDTF">2022-05-18T15:26:44Z</dcterms:created>
  <dcterms:modified xsi:type="dcterms:W3CDTF">2022-05-18T15:26:44Z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2022-05-17T00:00:00Z</vt:filetime>
  </property>
  <property fmtid="{D5CDD505-2E9C-101B-9397-08002B2CF9AE}" pid="3" name="LastSaved">
    <vt:filetime>2022-05-18T00:00:00Z</vt:filetime>
  </property>
</Properties>
</file>