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69" r:id="rId3"/>
    <p:sldId id="270" r:id="rId4"/>
    <p:sldId id="285" r:id="rId5"/>
    <p:sldId id="272" r:id="rId6"/>
    <p:sldId id="273" r:id="rId7"/>
    <p:sldId id="274" r:id="rId8"/>
    <p:sldId id="276" r:id="rId9"/>
    <p:sldId id="286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A2DB-FD6E-4661-A8FB-B16BC8625D0F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62191-44A4-41D7-A5B6-6DC650EE6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1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60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dfa53b0b4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dfa53b0b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Inserir os pontos do PL5638</a:t>
            </a:r>
            <a:endParaRPr/>
          </a:p>
        </p:txBody>
      </p:sp>
      <p:sp>
        <p:nvSpPr>
          <p:cNvPr id="475" name="Google Shape;47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47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600FC-6C28-46AD-B009-E59751AAF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9A5379-C0B9-4C3F-B89F-6E93CA3D1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D2C65C-EE95-4874-BA22-C7EE5672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B02EDF-FBD4-4E95-BD9C-CD56845B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ADC97A-738D-4729-9980-E50E0F9D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53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B4B37-1B7F-436F-B8CF-F0C7FBD5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0BA5AD-B1F9-4E17-85E9-54EE2FBBB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E35E0E-69E8-48D0-A31E-050DF99E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A63D69-A737-4173-AEDE-F5973976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BFC-6A72-45DD-BC60-2BC0BCFC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24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9D6570-371A-42F4-B826-94E3CC695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C2503F-8AF3-4176-B8A5-954A8368F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A45C58-C9D7-4086-B170-AF3BD1A1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915691-F760-4197-8993-6CCB14CC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F73290-0131-400C-80AA-77CF02F9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45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877C1-19AE-4998-A23D-3769D1CF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4FC1C4-590B-4E25-A5CC-E171E6DD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579062-D7AB-409F-9CCC-EC7094E5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B392C0-4E7D-4A35-9783-89B445C6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D762F5-EE22-4865-9AAE-DBD9CA8D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49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C9F73-3A16-414F-8A58-894899D0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44AD44-B357-4D64-A46B-C8184B39D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90B0ED-2648-468B-A394-377E22E3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EABE85-F597-465B-8352-19DCF172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C8AD1D-CB74-4B5B-83AF-6FFBE077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DE906-B358-45CF-BDB0-38F49A5D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A7221E-22DA-4056-913F-67AE11E4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708049-2A88-4042-A6FA-CCB0C41CA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757DDC-51D7-4DF0-9629-DC957ACC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D88DEA-FB6A-4BCF-9B54-4656301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607C4D-4C12-49A2-926E-25CE4040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54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7B6B8-8BBE-4E14-A4D6-138859AB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CBDA9A-7A30-433C-9290-C204D0160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2B9724-61BD-4DD4-8F11-3188A8843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CAA642-D4B7-4EFF-B5CD-5FEE63A18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90C4746-3346-4F73-A992-83A99226E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39B491-D947-46E4-9568-2D1C1541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5DD3AA-5802-435A-ABF0-12D6B470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F36F54-31CA-43C8-B61E-53E7ACD3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35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C9D3F-675F-4624-8E05-369BD248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A7807F-CBC3-4911-9CFE-91BC4BE8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F94261-AA78-4CEA-B3A6-79AF338F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038F0F-36C5-4552-B97C-008BCECB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83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2A9799-7A1E-4CB7-B798-512D9EA0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04634E-2F2B-472D-9E43-8E2FB30D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439460-D679-462C-A375-B329270A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4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83BCA-62E1-47F4-B702-F2EB3998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207727-4D1C-4840-9799-579B2D10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691B6B-7C93-42D7-A596-0346D6925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E089A1-5544-4A89-B5D0-08097D82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3A9DB8-068D-4108-A696-ABD7A60F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6325AA-41EF-4D86-AE85-5FEE71B3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57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FE924-5602-4836-BD7F-9C63E4B5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BF388F-F101-4854-B50A-84BB650E0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2ED3F4-F100-47F2-B94D-3A5332F2A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2A20EC-1FB9-4DD1-A731-FDDE3525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CD3460-D5EE-40FE-A5EA-A2A3CDF0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1E549F-B5FE-448A-94EF-48975393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52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99A473-28FB-49CE-9B10-3C378A90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462B1A-4D9C-4E74-A387-01F93B6FB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8EF4F1-1C48-47A9-9156-F2267FF74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F4D9-9D19-4ABB-980B-F7FF214DB32A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0B1361-095D-42C0-815D-DB285FC70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8B01A8-FBEE-4A0D-A407-1C8A12138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6C3F-5870-45FE-86A9-C9842BC3B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73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80;p6">
            <a:extLst>
              <a:ext uri="{FF2B5EF4-FFF2-40B4-BE49-F238E27FC236}">
                <a16:creationId xmlns:a16="http://schemas.microsoft.com/office/drawing/2014/main" id="{DE0D51B2-6346-4CE4-BF76-EADC41CAA5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44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488876" y="5228620"/>
            <a:ext cx="539363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lnSpc>
                <a:spcPct val="150000"/>
              </a:lnSpc>
              <a:buNone/>
              <a:defRPr sz="2800" kern="1200">
                <a:solidFill>
                  <a:schemeClr val="bg1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defRPr>
            </a:lvl1pPr>
          </a:lstStyle>
          <a:p>
            <a:r>
              <a:rPr lang="en-US" dirty="0">
                <a:sym typeface="Calibri"/>
              </a:rPr>
              <a:t>Carolina Negri</a:t>
            </a:r>
          </a:p>
          <a:p>
            <a:r>
              <a:rPr lang="en-US" dirty="0" err="1">
                <a:sym typeface="Calibri"/>
              </a:rPr>
              <a:t>diretora</a:t>
            </a:r>
            <a:r>
              <a:rPr lang="en-US" dirty="0">
                <a:sym typeface="Calibri"/>
              </a:rPr>
              <a:t> SINDEPAT</a:t>
            </a:r>
            <a:endParaRPr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F75EEE8-1C15-48E7-9963-3B8B68BBCCB6}"/>
              </a:ext>
            </a:extLst>
          </p:cNvPr>
          <p:cNvSpPr/>
          <p:nvPr/>
        </p:nvSpPr>
        <p:spPr>
          <a:xfrm>
            <a:off x="451339" y="2761697"/>
            <a:ext cx="6741031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i="0" u="none" strike="noStrike" kern="1200" cap="none" spc="0" normalizeH="0" baseline="0" noProof="0" dirty="0">
                <a:ln>
                  <a:noFill/>
                </a:ln>
                <a:solidFill>
                  <a:srgbClr val="FFB91C"/>
                </a:solidFill>
                <a:effectLst/>
                <a:uLnTx/>
                <a:uFillTx/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7ª Mesa do 1º Ciclo</a:t>
            </a:r>
            <a:br>
              <a:rPr kumimoji="0" lang="pt-BR" sz="4000" i="0" u="none" strike="noStrike" kern="1200" cap="none" spc="0" normalizeH="0" baseline="0" noProof="0" dirty="0">
                <a:ln>
                  <a:noFill/>
                </a:ln>
                <a:solidFill>
                  <a:srgbClr val="FFB91C"/>
                </a:solidFill>
                <a:effectLst/>
                <a:uLnTx/>
                <a:uFillTx/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</a:br>
            <a:r>
              <a:rPr kumimoji="0" lang="pt-BR" sz="4000" i="0" u="none" strike="noStrike" kern="1200" cap="none" spc="0" normalizeH="0" baseline="0" noProof="0" dirty="0">
                <a:ln>
                  <a:noFill/>
                </a:ln>
                <a:solidFill>
                  <a:srgbClr val="FFB91C"/>
                </a:solidFill>
                <a:effectLst/>
                <a:uLnTx/>
                <a:uFillTx/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Debates sobre Turismo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F455FC-0FB7-4A46-A2CA-4E8A90F61B82}"/>
              </a:ext>
            </a:extLst>
          </p:cNvPr>
          <p:cNvSpPr txBox="1"/>
          <p:nvPr/>
        </p:nvSpPr>
        <p:spPr>
          <a:xfrm>
            <a:off x="451339" y="4112341"/>
            <a:ext cx="6347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O papel dos parques como indutores do turismo de lazer: estratégias para a ampliação de turistas nacionais e internacionais". </a:t>
            </a: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55825434-DE14-47D6-BF9A-D3F191F838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11" t="34675" r="22998" b="31910"/>
          <a:stretch/>
        </p:blipFill>
        <p:spPr>
          <a:xfrm>
            <a:off x="7093620" y="3621674"/>
            <a:ext cx="4647041" cy="15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1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3"/>
          <p:cNvSpPr txBox="1"/>
          <p:nvPr/>
        </p:nvSpPr>
        <p:spPr>
          <a:xfrm>
            <a:off x="331471" y="279061"/>
            <a:ext cx="9144000" cy="101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O SETOR DE PARQUES </a:t>
            </a:r>
            <a:endParaRPr sz="3200" kern="1200" dirty="0">
              <a:solidFill>
                <a:srgbClr val="0A0440"/>
              </a:solidFill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DURANTE A PANDEMIA</a:t>
            </a:r>
            <a:endParaRPr sz="3200" kern="1200" dirty="0">
              <a:solidFill>
                <a:srgbClr val="0A0440"/>
              </a:solidFill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</p:txBody>
      </p:sp>
      <p:pic>
        <p:nvPicPr>
          <p:cNvPr id="442" name="Google Shape;442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10" y="1916111"/>
            <a:ext cx="927637" cy="117566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3"/>
          <p:cNvSpPr/>
          <p:nvPr/>
        </p:nvSpPr>
        <p:spPr>
          <a:xfrm>
            <a:off x="1338147" y="2013477"/>
            <a:ext cx="5069776" cy="132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E87722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5400" dirty="0">
              <a:solidFill>
                <a:srgbClr val="E877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DOS EMPREENDIMENTOS </a:t>
            </a:r>
            <a:endParaRPr dirty="0">
              <a:solidFill>
                <a:srgbClr val="0A044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FICARAM FECHADOS</a:t>
            </a:r>
            <a:endParaRPr dirty="0">
              <a:solidFill>
                <a:srgbClr val="0A044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49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163070"/>
            <a:ext cx="1601092" cy="142579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3"/>
          <p:cNvSpPr/>
          <p:nvPr/>
        </p:nvSpPr>
        <p:spPr>
          <a:xfrm>
            <a:off x="7697092" y="4496253"/>
            <a:ext cx="3574485" cy="116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E87722"/>
                </a:solidFill>
                <a:latin typeface="Arial"/>
                <a:ea typeface="Arial"/>
                <a:cs typeface="Arial"/>
                <a:sym typeface="Arial"/>
              </a:rPr>
              <a:t>NÃO HÁ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POSSIBILIDADE DE ESTOCAR PRODUTOS </a:t>
            </a:r>
            <a:endParaRPr sz="1050" dirty="0">
              <a:solidFill>
                <a:srgbClr val="0A0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975" y="1842113"/>
            <a:ext cx="1696585" cy="123511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3"/>
          <p:cNvSpPr/>
          <p:nvPr/>
        </p:nvSpPr>
        <p:spPr>
          <a:xfrm>
            <a:off x="7335560" y="1984468"/>
            <a:ext cx="3735087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E87722"/>
                </a:solidFill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US" sz="6000" dirty="0">
                <a:solidFill>
                  <a:srgbClr val="E877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POSSIBILIDADE </a:t>
            </a:r>
            <a:br>
              <a:rPr lang="en-US" sz="2000" dirty="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DE DELIVERY</a:t>
            </a:r>
            <a:endParaRPr sz="1050" dirty="0">
              <a:solidFill>
                <a:srgbClr val="0A0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2138834" y="4496253"/>
            <a:ext cx="3957166" cy="227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E87722"/>
                </a:solidFill>
                <a:latin typeface="Arial"/>
                <a:ea typeface="Arial"/>
                <a:cs typeface="Arial"/>
                <a:sym typeface="Arial"/>
              </a:rPr>
              <a:t>ATIVOS</a:t>
            </a:r>
            <a:endParaRPr sz="6000" dirty="0">
              <a:solidFill>
                <a:srgbClr val="E877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0A0440"/>
                </a:solidFill>
              </a:rPr>
              <a:t>COM ALTO CUSTO FIXO,</a:t>
            </a:r>
            <a:endParaRPr sz="2000" dirty="0">
              <a:solidFill>
                <a:srgbClr val="0A04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0A0440"/>
                </a:solidFill>
              </a:rPr>
              <a:t>MESMO PARALISADO,</a:t>
            </a:r>
            <a:endParaRPr sz="2000" dirty="0">
              <a:solidFill>
                <a:srgbClr val="0A04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0A0440"/>
                </a:solidFill>
              </a:rPr>
              <a:t>MANUTENÇÃO OBRIGATÓRIA e INOVAÇÃO CONSTANTE</a:t>
            </a:r>
            <a:endParaRPr sz="2000" dirty="0">
              <a:solidFill>
                <a:srgbClr val="0A044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4952"/>
              </a:solidFill>
            </a:endParaRPr>
          </a:p>
        </p:txBody>
      </p:sp>
      <p:pic>
        <p:nvPicPr>
          <p:cNvPr id="449" name="Google Shape;449;p23" descr="Ícone de roda gigante 638820 Vetor no Vecteezy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10" y="4163070"/>
            <a:ext cx="1784457" cy="178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"/>
          <p:cNvSpPr/>
          <p:nvPr/>
        </p:nvSpPr>
        <p:spPr>
          <a:xfrm>
            <a:off x="652792" y="2780544"/>
            <a:ext cx="2088000" cy="55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EVENTOS</a:t>
            </a:r>
            <a:endParaRPr dirty="0">
              <a:solidFill>
                <a:srgbClr val="0A0440"/>
              </a:solidFill>
            </a:endParaRPr>
          </a:p>
        </p:txBody>
      </p:sp>
      <p:sp>
        <p:nvSpPr>
          <p:cNvPr id="455" name="Google Shape;455;p24"/>
          <p:cNvSpPr txBox="1"/>
          <p:nvPr/>
        </p:nvSpPr>
        <p:spPr>
          <a:xfrm>
            <a:off x="326822" y="897653"/>
            <a:ext cx="9713908" cy="5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F1B"/>
              </a:buClr>
              <a:buSzPts val="3200"/>
              <a:buFont typeface="Arial"/>
              <a:buNone/>
            </a:pP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OS PILARES DO SETOR DE TURISMO</a:t>
            </a:r>
            <a:endParaRPr sz="3200" kern="1200" dirty="0">
              <a:solidFill>
                <a:srgbClr val="0A0440"/>
              </a:solidFill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F1B"/>
              </a:buClr>
              <a:buSzPts val="3200"/>
              <a:buFont typeface="Arial"/>
              <a:buNone/>
            </a:pP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FORAM </a:t>
            </a:r>
            <a:r>
              <a:rPr lang="en-US" sz="3200" kern="1200" dirty="0">
                <a:solidFill>
                  <a:srgbClr val="DE8B0B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EXTREMAMENTE IMPACTADOS </a:t>
            </a:r>
            <a:b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</a:b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PELA PANDEMIA</a:t>
            </a:r>
            <a:endParaRPr sz="3200" kern="1200" dirty="0">
              <a:solidFill>
                <a:srgbClr val="0A0440"/>
              </a:solidFill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haroni"/>
              <a:buNone/>
            </a:pPr>
            <a:endParaRPr sz="3200" b="0" i="0" dirty="0">
              <a:solidFill>
                <a:srgbClr val="0A0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2983897" y="3431944"/>
            <a:ext cx="1836000" cy="1836000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-72%</a:t>
            </a:r>
            <a:endParaRPr sz="2000" b="1">
              <a:solidFill>
                <a:schemeClr val="bg1"/>
              </a:solidFill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2857897" y="2734806"/>
            <a:ext cx="208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PARQUES E</a:t>
            </a:r>
            <a:br>
              <a:rPr lang="en-US" sz="180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ATRAÇÃO</a:t>
            </a:r>
            <a:endParaRPr>
              <a:solidFill>
                <a:srgbClr val="0A0440"/>
              </a:solidFill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778792" y="3431944"/>
            <a:ext cx="1836000" cy="1836000"/>
          </a:xfrm>
          <a:prstGeom prst="ellipse">
            <a:avLst/>
          </a:prstGeom>
          <a:solidFill>
            <a:srgbClr val="0A04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-95%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5189002" y="3431944"/>
            <a:ext cx="1836000" cy="1836000"/>
          </a:xfrm>
          <a:prstGeom prst="ellipse">
            <a:avLst/>
          </a:prstGeom>
          <a:solidFill>
            <a:srgbClr val="0A04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-60%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5063002" y="2780544"/>
            <a:ext cx="2088000" cy="55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AGENCIAMENTO</a:t>
            </a:r>
            <a:endParaRPr>
              <a:solidFill>
                <a:srgbClr val="0A0440"/>
              </a:solidFill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7394107" y="3431944"/>
            <a:ext cx="1836000" cy="1836000"/>
          </a:xfrm>
          <a:prstGeom prst="ellipse">
            <a:avLst/>
          </a:prstGeom>
          <a:solidFill>
            <a:srgbClr val="0A04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-65%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7268107" y="2780544"/>
            <a:ext cx="2088000" cy="55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HOSPEDAGEM</a:t>
            </a:r>
            <a:endParaRPr>
              <a:solidFill>
                <a:srgbClr val="0A0440"/>
              </a:solidFill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9473212" y="2734806"/>
            <a:ext cx="208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NAVIOS DE CRUZEIROS</a:t>
            </a:r>
            <a:endParaRPr>
              <a:solidFill>
                <a:srgbClr val="0A0440"/>
              </a:solidFill>
            </a:endParaRPr>
          </a:p>
        </p:txBody>
      </p:sp>
      <p:sp>
        <p:nvSpPr>
          <p:cNvPr id="464" name="Google Shape;464;p24"/>
          <p:cNvSpPr/>
          <p:nvPr/>
        </p:nvSpPr>
        <p:spPr>
          <a:xfrm>
            <a:off x="326822" y="6418407"/>
            <a:ext cx="98676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Fonte: Estimativa indicada pelos segmentos que compõem o G20+</a:t>
            </a:r>
            <a:endParaRPr>
              <a:solidFill>
                <a:srgbClr val="0A0440"/>
              </a:solidFill>
            </a:endParaRPr>
          </a:p>
        </p:txBody>
      </p:sp>
      <p:sp>
        <p:nvSpPr>
          <p:cNvPr id="465" name="Google Shape;465;p24"/>
          <p:cNvSpPr/>
          <p:nvPr/>
        </p:nvSpPr>
        <p:spPr>
          <a:xfrm>
            <a:off x="9599212" y="3431944"/>
            <a:ext cx="1836000" cy="1836000"/>
          </a:xfrm>
          <a:prstGeom prst="ellipse">
            <a:avLst/>
          </a:prstGeom>
          <a:solidFill>
            <a:srgbClr val="0A04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-100</a:t>
            </a:r>
            <a:r>
              <a:rPr lang="en-US" sz="24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466" name="Google Shape;466;p24"/>
          <p:cNvSpPr/>
          <p:nvPr/>
        </p:nvSpPr>
        <p:spPr>
          <a:xfrm>
            <a:off x="326822" y="1964886"/>
            <a:ext cx="98676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A0440"/>
                </a:solidFill>
                <a:latin typeface="Arial"/>
                <a:ea typeface="Arial"/>
                <a:cs typeface="Arial"/>
                <a:sym typeface="Arial"/>
              </a:rPr>
              <a:t>COMPARATIVO DO FATURAMENTO mar2020-fev2021/mar2019-fev2020</a:t>
            </a:r>
            <a:endParaRPr dirty="0">
              <a:solidFill>
                <a:srgbClr val="0A044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0C76A04-FC6F-4979-93B9-E5DAE3ED6BA2}"/>
              </a:ext>
            </a:extLst>
          </p:cNvPr>
          <p:cNvSpPr/>
          <p:nvPr/>
        </p:nvSpPr>
        <p:spPr>
          <a:xfrm>
            <a:off x="6325774" y="1934307"/>
            <a:ext cx="5412965" cy="4557932"/>
          </a:xfrm>
          <a:prstGeom prst="rect">
            <a:avLst/>
          </a:prstGeom>
          <a:solidFill>
            <a:srgbClr val="FBB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0D0EF0-FEB7-43F0-BC0D-27AE44BB76A6}"/>
              </a:ext>
            </a:extLst>
          </p:cNvPr>
          <p:cNvSpPr/>
          <p:nvPr/>
        </p:nvSpPr>
        <p:spPr>
          <a:xfrm>
            <a:off x="453263" y="1934307"/>
            <a:ext cx="5412965" cy="4557932"/>
          </a:xfrm>
          <a:prstGeom prst="rect">
            <a:avLst/>
          </a:prstGeom>
          <a:solidFill>
            <a:srgbClr val="06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71" name="Google Shape;471;gdfa53b0b4b_0_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85" y="365761"/>
            <a:ext cx="11887201" cy="9847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AB78051-4C4E-46FD-A804-B52DCC706744}"/>
              </a:ext>
            </a:extLst>
          </p:cNvPr>
          <p:cNvSpPr txBox="1"/>
          <p:nvPr/>
        </p:nvSpPr>
        <p:spPr>
          <a:xfrm>
            <a:off x="698156" y="2778790"/>
            <a:ext cx="4872649" cy="314803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rgbClr val="E87722"/>
                </a:solidFill>
                <a:highlight>
                  <a:srgbClr val="FFFFFF"/>
                </a:highlight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Protocolos</a:t>
            </a:r>
            <a:r>
              <a:rPr lang="pt-BR" sz="1800" b="1" dirty="0">
                <a:solidFill>
                  <a:srgbClr val="E87722"/>
                </a:solidFill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 de biossegurança</a:t>
            </a:r>
            <a:r>
              <a:rPr lang="pt-BR" sz="1800" dirty="0">
                <a:solidFill>
                  <a:srgbClr val="E87722"/>
                </a:solidFill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 </a:t>
            </a:r>
            <a:r>
              <a:rPr lang="pt-BR" sz="1800" b="1" dirty="0">
                <a:solidFill>
                  <a:srgbClr val="E87722"/>
                </a:solidFill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acarretou em </a:t>
            </a:r>
            <a:r>
              <a:rPr lang="pt-BR" sz="1800" b="1" dirty="0">
                <a:solidFill>
                  <a:srgbClr val="E87722"/>
                </a:solidFill>
                <a:highlight>
                  <a:srgbClr val="FFFFFF"/>
                </a:highlight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custos adicionais</a:t>
            </a:r>
            <a:r>
              <a:rPr lang="pt-BR" sz="1800" dirty="0">
                <a:solidFill>
                  <a:srgbClr val="E87722"/>
                </a:solidFill>
                <a:highlight>
                  <a:srgbClr val="FFFFFF"/>
                </a:highlight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.</a:t>
            </a:r>
            <a:endParaRPr lang="pt-BR" sz="1800" b="1" dirty="0">
              <a:solidFill>
                <a:srgbClr val="E87722"/>
              </a:solidFill>
              <a:highlight>
                <a:srgbClr val="FFFFFF"/>
              </a:highlight>
              <a:latin typeface="Rounded Mplus 1c" panose="020B0604020202020204" charset="-128"/>
              <a:ea typeface="Rounded Mplus 1c" panose="020B0604020202020204" charset="-128"/>
              <a:cs typeface="Rounded Mplus 1c" panose="020B0604020202020204" charset="-128"/>
            </a:endParaRPr>
          </a:p>
          <a:p>
            <a:pPr lvl="0" algn="just">
              <a:lnSpc>
                <a:spcPct val="107000"/>
              </a:lnSpc>
            </a:pPr>
            <a:endParaRPr lang="pt-BR" sz="1800" b="1" dirty="0">
              <a:solidFill>
                <a:srgbClr val="E87722"/>
              </a:solidFill>
              <a:latin typeface="Rounded Mplus 1c" panose="020B0604020202020204" charset="-128"/>
              <a:ea typeface="Rounded Mplus 1c" panose="020B0604020202020204" charset="-128"/>
              <a:cs typeface="Rounded Mplus 1c" panose="020B0604020202020204" charset="-128"/>
            </a:endParaRPr>
          </a:p>
          <a:p>
            <a:pPr lvl="0" algn="just">
              <a:lnSpc>
                <a:spcPct val="107000"/>
              </a:lnSpc>
            </a:pPr>
            <a:r>
              <a:rPr lang="pt-BR" sz="1800" b="1" dirty="0">
                <a:solidFill>
                  <a:srgbClr val="E87722"/>
                </a:solidFill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Operação com restrições, com </a:t>
            </a:r>
            <a:r>
              <a:rPr lang="pt-BR" sz="1800" b="1" dirty="0">
                <a:solidFill>
                  <a:srgbClr val="E87722"/>
                </a:solidFill>
                <a:highlight>
                  <a:srgbClr val="FFFFFF"/>
                </a:highlight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capacidade de atendimento reduzida</a:t>
            </a:r>
            <a:r>
              <a:rPr lang="pt-BR" sz="1800" b="1" dirty="0">
                <a:solidFill>
                  <a:srgbClr val="E87722"/>
                </a:solidFill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.</a:t>
            </a:r>
          </a:p>
          <a:p>
            <a:pPr lvl="0" algn="just">
              <a:lnSpc>
                <a:spcPct val="107000"/>
              </a:lnSpc>
            </a:pPr>
            <a:endParaRPr lang="pt-BR" sz="1800" b="1" dirty="0">
              <a:solidFill>
                <a:srgbClr val="E87722"/>
              </a:solidFill>
              <a:latin typeface="Rounded Mplus 1c" panose="020B0604020202020204" charset="-128"/>
              <a:ea typeface="Rounded Mplus 1c" panose="020B0604020202020204" charset="-128"/>
              <a:cs typeface="Rounded Mplus 1c" panose="020B0604020202020204" charset="-128"/>
            </a:endParaRPr>
          </a:p>
          <a:p>
            <a:pPr algn="just">
              <a:lnSpc>
                <a:spcPct val="107000"/>
              </a:lnSpc>
            </a:pPr>
            <a:r>
              <a:rPr lang="pt-BR" sz="1800" b="1" dirty="0">
                <a:solidFill>
                  <a:srgbClr val="E87722"/>
                </a:solidFill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Parte das empresas </a:t>
            </a:r>
            <a:r>
              <a:rPr lang="pt-BR" sz="1800" b="1" dirty="0">
                <a:solidFill>
                  <a:srgbClr val="E87722"/>
                </a:solidFill>
                <a:highlight>
                  <a:srgbClr val="FFFFFF"/>
                </a:highlight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ainda paralisadas</a:t>
            </a:r>
            <a:r>
              <a:rPr lang="pt-BR" sz="1800" b="1" dirty="0">
                <a:solidFill>
                  <a:srgbClr val="E87722"/>
                </a:solidFill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, sem perspectiva de reabertura.</a:t>
            </a:r>
          </a:p>
          <a:p>
            <a:pPr lvl="0" algn="just">
              <a:lnSpc>
                <a:spcPct val="107000"/>
              </a:lnSpc>
            </a:pPr>
            <a:endParaRPr lang="pt-BR" sz="1800" dirty="0">
              <a:solidFill>
                <a:srgbClr val="E87722"/>
              </a:solidFill>
              <a:latin typeface="Rounded Mplus 1c" panose="020B0604020202020204" charset="-128"/>
              <a:ea typeface="Rounded Mplus 1c" panose="020B0604020202020204" charset="-128"/>
              <a:cs typeface="Rounded Mplus 1c" panose="020B0604020202020204" charset="-128"/>
            </a:endParaRPr>
          </a:p>
          <a:p>
            <a:pPr lvl="0" algn="just">
              <a:lnSpc>
                <a:spcPct val="107000"/>
              </a:lnSpc>
            </a:pPr>
            <a:r>
              <a:rPr lang="pt-BR" sz="1800" dirty="0">
                <a:solidFill>
                  <a:srgbClr val="E87722"/>
                </a:solidFill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008CA0-F57C-477E-A13A-EA868E30BA74}"/>
              </a:ext>
            </a:extLst>
          </p:cNvPr>
          <p:cNvSpPr txBox="1"/>
          <p:nvPr/>
        </p:nvSpPr>
        <p:spPr>
          <a:xfrm>
            <a:off x="6570669" y="2521637"/>
            <a:ext cx="4923174" cy="1876281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063E48"/>
              </a:solidFill>
              <a:latin typeface="Rounded Mplus 1c" panose="020B0604020202020204" charset="-128"/>
              <a:ea typeface="Rounded Mplus 1c" panose="020B0604020202020204" charset="-128"/>
              <a:cs typeface="Rounded Mplus 1c" panose="020B0604020202020204" charset="-128"/>
            </a:endParaRPr>
          </a:p>
          <a:p>
            <a:pPr algn="just"/>
            <a:r>
              <a:rPr lang="pt-BR" sz="1800" b="1" dirty="0">
                <a:solidFill>
                  <a:srgbClr val="063E48"/>
                </a:solidFill>
                <a:highlight>
                  <a:srgbClr val="FFFFFF"/>
                </a:highlight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Redução na malha aérea</a:t>
            </a:r>
            <a:r>
              <a:rPr lang="pt-BR" sz="1800" b="1" dirty="0">
                <a:solidFill>
                  <a:srgbClr val="063E48"/>
                </a:solidFill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 impacta o acesso da demanda aos destinos </a:t>
            </a:r>
          </a:p>
          <a:p>
            <a:pPr algn="just"/>
            <a:endParaRPr lang="pt-BR" sz="1800" b="1" dirty="0">
              <a:solidFill>
                <a:srgbClr val="063E48"/>
              </a:solidFill>
              <a:latin typeface="Rounded Mplus 1c" panose="020B0604020202020204" charset="-128"/>
              <a:ea typeface="Rounded Mplus 1c" panose="020B0604020202020204" charset="-128"/>
              <a:cs typeface="Rounded Mplus 1c" panose="020B0604020202020204" charset="-128"/>
            </a:endParaRPr>
          </a:p>
          <a:p>
            <a:pPr algn="just"/>
            <a:r>
              <a:rPr lang="pt-BR" sz="1800" b="1" dirty="0">
                <a:solidFill>
                  <a:srgbClr val="063E48"/>
                </a:solidFill>
                <a:highlight>
                  <a:srgbClr val="FFFFFF"/>
                </a:highlight>
                <a:latin typeface="Rounded Mplus 1c" panose="020B0604020202020204" charset="-128"/>
                <a:ea typeface="Rounded Mplus 1c" panose="020B0604020202020204" charset="-128"/>
                <a:cs typeface="Rounded Mplus 1c" panose="020B0604020202020204" charset="-128"/>
              </a:rPr>
              <a:t>Consumidores ainda não estão seguros</a:t>
            </a:r>
          </a:p>
          <a:p>
            <a:pPr algn="just"/>
            <a:endParaRPr lang="pt-BR" sz="1800" dirty="0">
              <a:solidFill>
                <a:srgbClr val="063E48"/>
              </a:solidFill>
              <a:latin typeface="Rounded Mplus 1c" panose="020B0604020202020204" charset="-128"/>
              <a:ea typeface="Rounded Mplus 1c" panose="020B0604020202020204" charset="-128"/>
              <a:cs typeface="Rounded Mplus 1c" panose="020B060402020202020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"/>
          <p:cNvSpPr txBox="1"/>
          <p:nvPr/>
        </p:nvSpPr>
        <p:spPr>
          <a:xfrm>
            <a:off x="446092" y="567324"/>
            <a:ext cx="9713908" cy="5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200"/>
              <a:buFont typeface="Arial"/>
              <a:buNone/>
            </a:pP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PRECISAMOS DE </a:t>
            </a:r>
            <a:r>
              <a:rPr lang="en-US" sz="3200" kern="1200" dirty="0">
                <a:solidFill>
                  <a:srgbClr val="DE8B0B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AÇÕES ESPECÍFICAS </a:t>
            </a: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PARA O </a:t>
            </a:r>
            <a:endParaRPr sz="3200" kern="1200" dirty="0">
              <a:solidFill>
                <a:srgbClr val="0A0440"/>
              </a:solidFill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200"/>
              <a:buFont typeface="Arial"/>
              <a:buNone/>
            </a:pP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SETOR </a:t>
            </a:r>
            <a:r>
              <a:rPr lang="en-US" sz="3200" kern="1200" dirty="0">
                <a:solidFill>
                  <a:srgbClr val="DE8B0B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SOBREVIVER</a:t>
            </a: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, SE </a:t>
            </a:r>
            <a:r>
              <a:rPr lang="en-US" sz="3200" kern="1200" dirty="0">
                <a:solidFill>
                  <a:srgbClr val="DE8B0B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RECUPERAR</a:t>
            </a: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 E </a:t>
            </a:r>
            <a:r>
              <a:rPr lang="en-US" sz="3200" kern="1200" dirty="0">
                <a:solidFill>
                  <a:srgbClr val="DE8B0B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CRESCER  </a:t>
            </a:r>
            <a:r>
              <a:rPr lang="en-US" sz="3200" kern="1200" dirty="0">
                <a:solidFill>
                  <a:srgbClr val="0A0440"/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   </a:t>
            </a:r>
            <a:endParaRPr sz="3200" kern="1200" dirty="0">
              <a:solidFill>
                <a:srgbClr val="0A0440"/>
              </a:solidFill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D5721DA-7B85-48A3-ADD6-B48D4255A2B0}"/>
              </a:ext>
            </a:extLst>
          </p:cNvPr>
          <p:cNvGrpSpPr/>
          <p:nvPr/>
        </p:nvGrpSpPr>
        <p:grpSpPr>
          <a:xfrm>
            <a:off x="1022215" y="1580614"/>
            <a:ext cx="2844000" cy="5277386"/>
            <a:chOff x="234480" y="1580614"/>
            <a:chExt cx="2844000" cy="5277386"/>
          </a:xfrm>
        </p:grpSpPr>
        <p:sp>
          <p:nvSpPr>
            <p:cNvPr id="478" name="Google Shape;478;p26"/>
            <p:cNvSpPr/>
            <p:nvPr/>
          </p:nvSpPr>
          <p:spPr>
            <a:xfrm>
              <a:off x="234480" y="1972892"/>
              <a:ext cx="2844000" cy="4885108"/>
            </a:xfrm>
            <a:prstGeom prst="rect">
              <a:avLst/>
            </a:prstGeom>
            <a:solidFill>
              <a:srgbClr val="0A0440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34480" y="1580614"/>
              <a:ext cx="2844000" cy="768152"/>
            </a:xfrm>
            <a:prstGeom prst="rect">
              <a:avLst/>
            </a:prstGeom>
            <a:solidFill>
              <a:srgbClr val="0A04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 1   </a:t>
              </a:r>
              <a:r>
                <a:rPr lang="en-US" sz="1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CURTO PRAZO</a:t>
              </a: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34480" y="2358910"/>
              <a:ext cx="2844000" cy="4154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pt-BR" sz="2400" b="1" u="sng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SOBREVIVER E</a:t>
              </a:r>
              <a:endParaRPr lang="pt-BR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pt-BR" sz="2400" b="1" u="sng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RECUPERAR</a:t>
              </a:r>
              <a:endParaRPr lang="pt-BR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ALÍVIO FISCAL | PL 5638</a:t>
              </a:r>
              <a:endParaRPr lang="pt-BR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pt-BR" sz="1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ESTÍMULO  À DEMANDA</a:t>
              </a:r>
              <a:endParaRPr lang="pt-BR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pt-BR" sz="1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 Programas para aumentar a base de consumidores de viagens e turismo </a:t>
              </a:r>
              <a:br>
                <a:rPr lang="pt-BR" sz="1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pt-BR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(EX.: Voucher)</a:t>
              </a:r>
              <a:endParaRPr lang="pt-BR" sz="180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17C640C-F711-4F8A-99FF-283A1BBFA50A}"/>
              </a:ext>
            </a:extLst>
          </p:cNvPr>
          <p:cNvGrpSpPr/>
          <p:nvPr/>
        </p:nvGrpSpPr>
        <p:grpSpPr>
          <a:xfrm>
            <a:off x="4687066" y="1580614"/>
            <a:ext cx="2844000" cy="5365710"/>
            <a:chOff x="4677178" y="1580614"/>
            <a:chExt cx="2844000" cy="5365710"/>
          </a:xfrm>
        </p:grpSpPr>
        <p:sp>
          <p:nvSpPr>
            <p:cNvPr id="481" name="Google Shape;481;p26"/>
            <p:cNvSpPr/>
            <p:nvPr/>
          </p:nvSpPr>
          <p:spPr>
            <a:xfrm>
              <a:off x="4677178" y="1580614"/>
              <a:ext cx="2844000" cy="768152"/>
            </a:xfrm>
            <a:prstGeom prst="rect">
              <a:avLst/>
            </a:prstGeom>
            <a:solidFill>
              <a:srgbClr val="0A04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 2  MÉDIO PRAZO</a:t>
              </a:r>
              <a:endPara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4677178" y="2329716"/>
              <a:ext cx="2844000" cy="4616608"/>
            </a:xfrm>
            <a:prstGeom prst="rect">
              <a:avLst/>
            </a:prstGeom>
            <a:solidFill>
              <a:srgbClr val="0A0440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u="sng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REORGANIZAR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LEI GERAL DO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TURISMO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DEMANDAS TRABALHISTAS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57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3CBE880-65CE-4BF2-A66C-AE62719B5F44}"/>
              </a:ext>
            </a:extLst>
          </p:cNvPr>
          <p:cNvGrpSpPr/>
          <p:nvPr/>
        </p:nvGrpSpPr>
        <p:grpSpPr>
          <a:xfrm>
            <a:off x="8351917" y="1580614"/>
            <a:ext cx="2844000" cy="5277386"/>
            <a:chOff x="8351917" y="1580614"/>
            <a:chExt cx="2844000" cy="5277386"/>
          </a:xfrm>
        </p:grpSpPr>
        <p:sp>
          <p:nvSpPr>
            <p:cNvPr id="484" name="Google Shape;484;p26"/>
            <p:cNvSpPr/>
            <p:nvPr/>
          </p:nvSpPr>
          <p:spPr>
            <a:xfrm>
              <a:off x="8351917" y="1926725"/>
              <a:ext cx="2844000" cy="4931275"/>
            </a:xfrm>
            <a:prstGeom prst="rect">
              <a:avLst/>
            </a:prstGeom>
            <a:solidFill>
              <a:srgbClr val="0A0440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8351917" y="1580614"/>
              <a:ext cx="2844000" cy="768152"/>
            </a:xfrm>
            <a:prstGeom prst="rect">
              <a:avLst/>
            </a:prstGeom>
            <a:solidFill>
              <a:srgbClr val="0A04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 3  LONGO PRAZO</a:t>
              </a: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8378049" y="2320810"/>
              <a:ext cx="2791736" cy="3231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0" u="sng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CRESCER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REFORMA 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TRIBUTÁRIA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AMBIENTE DE NEGÓCIO/ CUSTO BRASIL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3E1B69-4FFC-4F57-9909-5FAB44894175}"/>
              </a:ext>
            </a:extLst>
          </p:cNvPr>
          <p:cNvSpPr txBox="1"/>
          <p:nvPr/>
        </p:nvSpPr>
        <p:spPr>
          <a:xfrm>
            <a:off x="267286" y="2297246"/>
            <a:ext cx="1111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“</a:t>
            </a:r>
            <a:endParaRPr kumimoji="0" lang="pt-BR" sz="5400" b="0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C3AF1-E9F4-498E-B3A6-A638249350DF}"/>
              </a:ext>
            </a:extLst>
          </p:cNvPr>
          <p:cNvSpPr/>
          <p:nvPr/>
        </p:nvSpPr>
        <p:spPr>
          <a:xfrm>
            <a:off x="1167618" y="2859323"/>
            <a:ext cx="94208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spc="600" dirty="0"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O turismo tem </a:t>
            </a:r>
            <a:r>
              <a:rPr lang="pt-BR" sz="3200" spc="600" dirty="0"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papel fundamental </a:t>
            </a:r>
            <a:br>
              <a:rPr lang="pt-BR" sz="3200" spc="600" dirty="0"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</a:br>
            <a:r>
              <a:rPr lang="pt-BR" sz="3200" spc="600" dirty="0"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no desenvolvimento regional, e os parques podem ser vetores desse  desenvolvimento.</a:t>
            </a:r>
          </a:p>
          <a:p>
            <a:endParaRPr lang="pt-BR" sz="3200" spc="600" dirty="0">
              <a:latin typeface="Rounded Mplus 1c" panose="020B0502020203020207" pitchFamily="34" charset="-128"/>
              <a:ea typeface="Rounded Mplus 1c" panose="020B0502020203020207" pitchFamily="34" charset="-128"/>
              <a:cs typeface="Rounded Mplus 1c" panose="020B0502020203020207" pitchFamily="34" charset="-128"/>
            </a:endParaRPr>
          </a:p>
          <a:p>
            <a:r>
              <a:rPr lang="pt-BR" sz="3200" spc="600" dirty="0"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2EACEC-BFC1-4861-A5E7-9A3DE21C918C}"/>
              </a:ext>
            </a:extLst>
          </p:cNvPr>
          <p:cNvSpPr txBox="1"/>
          <p:nvPr/>
        </p:nvSpPr>
        <p:spPr>
          <a:xfrm>
            <a:off x="9477139" y="3970671"/>
            <a:ext cx="1111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”</a:t>
            </a:r>
            <a:endParaRPr kumimoji="0" lang="pt-BR" sz="5400" b="0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69338C7-541A-4EEE-BAAC-10A8D768A252}"/>
              </a:ext>
            </a:extLst>
          </p:cNvPr>
          <p:cNvGrpSpPr/>
          <p:nvPr/>
        </p:nvGrpSpPr>
        <p:grpSpPr>
          <a:xfrm>
            <a:off x="1" y="0"/>
            <a:ext cx="12192000" cy="6899694"/>
            <a:chOff x="1" y="0"/>
            <a:chExt cx="12192000" cy="6899694"/>
          </a:xfrm>
        </p:grpSpPr>
        <p:pic>
          <p:nvPicPr>
            <p:cNvPr id="1026" name="Picture 2" descr="Planejamento Estratégico">
              <a:extLst>
                <a:ext uri="{FF2B5EF4-FFF2-40B4-BE49-F238E27FC236}">
                  <a16:creationId xmlns:a16="http://schemas.microsoft.com/office/drawing/2014/main" id="{0969EDED-C994-418A-8D95-0FC319CFE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9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49883B0-3313-423C-AFAD-5B747F490E69}"/>
                </a:ext>
              </a:extLst>
            </p:cNvPr>
            <p:cNvSpPr/>
            <p:nvPr/>
          </p:nvSpPr>
          <p:spPr>
            <a:xfrm>
              <a:off x="3152700" y="4137"/>
              <a:ext cx="5022166" cy="1074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340" name="Google Shape;340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2511" y="2790133"/>
            <a:ext cx="432816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42379F5-2C29-4027-87C1-90D5FC860264}"/>
              </a:ext>
            </a:extLst>
          </p:cNvPr>
          <p:cNvSpPr/>
          <p:nvPr/>
        </p:nvSpPr>
        <p:spPr>
          <a:xfrm>
            <a:off x="2728064" y="1237957"/>
            <a:ext cx="7836570" cy="50786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F9A0B3-9268-4AD0-A6DC-F7965EF6071D}"/>
              </a:ext>
            </a:extLst>
          </p:cNvPr>
          <p:cNvSpPr txBox="1"/>
          <p:nvPr/>
        </p:nvSpPr>
        <p:spPr>
          <a:xfrm>
            <a:off x="3026263" y="2695784"/>
            <a:ext cx="7240171" cy="380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Parques temáticos requerem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vultuosos investimentos </a:t>
            </a: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(capital intensivo)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O retorno financeiro se dá a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longo prazo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Há a necessidade imperiosa de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renovação constante </a:t>
            </a:r>
          </a:p>
          <a:p>
            <a:pPr>
              <a:lnSpc>
                <a:spcPct val="150000"/>
              </a:lnSpc>
            </a:pPr>
            <a:endParaRPr lang="pt-BR" sz="1800" b="1" dirty="0">
              <a:latin typeface="Arial Nova Cond Light" panose="020B0306020202020204" pitchFamily="34" charset="0"/>
              <a:cs typeface="Aldhabi" panose="020B0604020202020204" pitchFamily="2" charset="-78"/>
            </a:endParaRPr>
          </a:p>
          <a:p>
            <a:pPr>
              <a:lnSpc>
                <a:spcPct val="150000"/>
              </a:lnSpc>
            </a:pPr>
            <a:r>
              <a:rPr lang="pt-BR" sz="19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EQUIPAMENTOS PARA PARQUES TEMÁTICOS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Forte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dependência de equipamentos importados</a:t>
            </a: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, sem similar nacional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São considerados como bens de consumo, quando na realidade são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bens de capital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Alta tecnologia </a:t>
            </a: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e extrema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segurança</a:t>
            </a:r>
          </a:p>
          <a:p>
            <a:pPr>
              <a:lnSpc>
                <a:spcPct val="150000"/>
              </a:lnSpc>
            </a:pPr>
            <a:endParaRPr lang="pt-BR" sz="1800" dirty="0">
              <a:latin typeface="Arial Nova Cond Light" panose="020B0306020202020204" pitchFamily="34" charset="0"/>
              <a:cs typeface="Aldhabi" panose="020B0604020202020204" pitchFamily="2" charset="-78"/>
            </a:endParaRPr>
          </a:p>
        </p:txBody>
      </p:sp>
      <p:pic>
        <p:nvPicPr>
          <p:cNvPr id="343" name="Google Shape;343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144" b="60577"/>
          <a:stretch/>
        </p:blipFill>
        <p:spPr>
          <a:xfrm>
            <a:off x="3152700" y="1699445"/>
            <a:ext cx="2357120" cy="89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291" y="378655"/>
            <a:ext cx="515112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5675">
            <a:off x="9759037" y="1059699"/>
            <a:ext cx="2763520" cy="273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5"/>
          <p:cNvPicPr preferRelativeResize="0"/>
          <p:nvPr/>
        </p:nvPicPr>
        <p:blipFill rotWithShape="1"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813" y="2816884"/>
            <a:ext cx="546608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920" y="975360"/>
            <a:ext cx="7569200" cy="549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720" y="914400"/>
            <a:ext cx="4374606" cy="57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718" y="1520042"/>
            <a:ext cx="6436427" cy="45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5"/>
          <p:cNvSpPr/>
          <p:nvPr/>
        </p:nvSpPr>
        <p:spPr>
          <a:xfrm rot="760542">
            <a:off x="9815822" y="2762840"/>
            <a:ext cx="2180492" cy="2025748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JAN/20, </a:t>
            </a:r>
            <a:r>
              <a:rPr lang="en-US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equipamentos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parques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tinham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II de 20%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6" descr="Torre com telhado azul&#10;&#10;Descrição gerada automaticamente com confiança média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noFill/>
        </p:spPr>
      </p:pic>
      <p:pic>
        <p:nvPicPr>
          <p:cNvPr id="368" name="Google Shape;368;p16"/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  <a:noFill/>
        </p:spPr>
      </p:pic>
      <p:pic>
        <p:nvPicPr>
          <p:cNvPr id="364" name="Google Shape;364;p16"/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noFill/>
        </p:spPr>
      </p:pic>
      <p:pic>
        <p:nvPicPr>
          <p:cNvPr id="363" name="Google Shape;363;p16" descr="Pessoas sentadas na gram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noFill/>
        </p:spPr>
      </p:pic>
      <p:sp>
        <p:nvSpPr>
          <p:cNvPr id="10" name="Google Shape;366;p16">
            <a:extLst>
              <a:ext uri="{FF2B5EF4-FFF2-40B4-BE49-F238E27FC236}">
                <a16:creationId xmlns:a16="http://schemas.microsoft.com/office/drawing/2014/main" id="{9014BD1D-D4AE-44A0-8680-40CAF4A73D35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kern="1200" dirty="0">
                <a:solidFill>
                  <a:srgbClr val="0A0440"/>
                </a:solidFill>
                <a:latin typeface="+mj-lt"/>
                <a:ea typeface="+mj-ea"/>
                <a:cs typeface="+mj-cs"/>
                <a:sym typeface="Calibri"/>
              </a:rPr>
              <a:t>O QUE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kern="1200" dirty="0">
                <a:solidFill>
                  <a:srgbClr val="0A0440"/>
                </a:solidFill>
                <a:latin typeface="+mj-lt"/>
                <a:ea typeface="+mj-ea"/>
                <a:cs typeface="+mj-cs"/>
                <a:sym typeface="Calibri"/>
              </a:rPr>
              <a:t>IMPORTAMOS? </a:t>
            </a:r>
          </a:p>
        </p:txBody>
      </p:sp>
    </p:spTree>
    <p:extLst>
      <p:ext uri="{BB962C8B-B14F-4D97-AF65-F5344CB8AC3E}">
        <p14:creationId xmlns:p14="http://schemas.microsoft.com/office/powerpoint/2010/main" val="376364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lanejamento Estratégico">
            <a:extLst>
              <a:ext uri="{FF2B5EF4-FFF2-40B4-BE49-F238E27FC236}">
                <a16:creationId xmlns:a16="http://schemas.microsoft.com/office/drawing/2014/main" id="{E9816E83-FBB4-4DD4-9B81-27A5EE91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1EB5C8F-0AAB-49FC-B658-333EFEE667C0}"/>
              </a:ext>
            </a:extLst>
          </p:cNvPr>
          <p:cNvSpPr/>
          <p:nvPr/>
        </p:nvSpPr>
        <p:spPr>
          <a:xfrm>
            <a:off x="2377440" y="4137"/>
            <a:ext cx="7033846" cy="1788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75" name="Google Shape;375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440" y="820615"/>
            <a:ext cx="7569200" cy="549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240" y="759655"/>
            <a:ext cx="4374606" cy="57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178" y="3502021"/>
            <a:ext cx="3116425" cy="82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178" y="1626350"/>
            <a:ext cx="5626359" cy="152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514" y="4554396"/>
            <a:ext cx="4991878" cy="82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18"/>
          <p:cNvPicPr preferRelativeResize="0"/>
          <p:nvPr/>
        </p:nvPicPr>
        <p:blipFill rotWithShape="1"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0" y="3291840"/>
            <a:ext cx="432816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920" y="975360"/>
            <a:ext cx="7569200" cy="549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" y="182880"/>
            <a:ext cx="515112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41" r="28509" b="78372"/>
          <a:stretch/>
        </p:blipFill>
        <p:spPr>
          <a:xfrm>
            <a:off x="3556000" y="1804083"/>
            <a:ext cx="1872344" cy="8679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08595CA-1F10-4411-933C-CB58C1310A23}"/>
              </a:ext>
            </a:extLst>
          </p:cNvPr>
          <p:cNvSpPr txBox="1"/>
          <p:nvPr/>
        </p:nvSpPr>
        <p:spPr>
          <a:xfrm>
            <a:off x="3623994" y="2672037"/>
            <a:ext cx="7240171" cy="336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Grande gerador de empregos, com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número de empregados muito elevado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Custo fixo com pessoal e utilidades </a:t>
            </a: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(energia elétrica) é altíssimo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Altos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custos trabalhistas </a:t>
            </a: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(judiciário)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Alta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carga tributária</a:t>
            </a:r>
          </a:p>
          <a:p>
            <a:pPr>
              <a:lnSpc>
                <a:spcPct val="150000"/>
              </a:lnSpc>
            </a:pP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Forte sazonalidade</a:t>
            </a: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, com curto período de férias escolares</a:t>
            </a:r>
            <a:endParaRPr lang="pt-BR" sz="1800" b="1" dirty="0">
              <a:latin typeface="Arial Nova Cond Light" panose="020B0306020202020204" pitchFamily="34" charset="0"/>
              <a:cs typeface="Aldhabi" panose="020B0604020202020204" pitchFamily="2" charset="-78"/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Leis de </a:t>
            </a:r>
            <a:r>
              <a:rPr lang="pt-BR" sz="1800" b="1" dirty="0">
                <a:latin typeface="Arial Nova Cond Light" panose="020B0306020202020204" pitchFamily="34" charset="0"/>
                <a:cs typeface="Aldhabi" panose="020B0604020202020204" pitchFamily="2" charset="-78"/>
              </a:rPr>
              <a:t>meia-entrada</a:t>
            </a:r>
            <a:r>
              <a:rPr lang="pt-BR" sz="1800" dirty="0">
                <a:latin typeface="Arial Nova Cond Light" panose="020B0306020202020204" pitchFamily="34" charset="0"/>
                <a:cs typeface="Aldhabi" panose="020B0604020202020204" pitchFamily="2" charset="-78"/>
              </a:rPr>
              <a:t> em todas as esferas</a:t>
            </a:r>
            <a:endParaRPr lang="pt-BR" sz="1800" b="1" dirty="0">
              <a:latin typeface="Arial Nova Cond Light" panose="020B0306020202020204" pitchFamily="34" charset="0"/>
              <a:cs typeface="Aldhabi" panose="020B0604020202020204" pitchFamily="2" charset="-78"/>
            </a:endParaRPr>
          </a:p>
          <a:p>
            <a:pPr>
              <a:lnSpc>
                <a:spcPct val="150000"/>
              </a:lnSpc>
            </a:pPr>
            <a:endParaRPr lang="pt-BR" sz="1800" b="1" dirty="0">
              <a:latin typeface="Arial Nova Cond Light" panose="020B0306020202020204" pitchFamily="34" charset="0"/>
              <a:cs typeface="Aldhabi" panose="020B0604020202020204" pitchFamily="2" charset="-78"/>
            </a:endParaRPr>
          </a:p>
          <a:p>
            <a:pPr>
              <a:lnSpc>
                <a:spcPct val="150000"/>
              </a:lnSpc>
            </a:pPr>
            <a:endParaRPr lang="pt-BR" sz="1800" dirty="0">
              <a:latin typeface="Arial Nova Cond Light" panose="020B0306020202020204" pitchFamily="34" charset="0"/>
              <a:cs typeface="Aldhabi" panose="020B0604020202020204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9"/>
          <p:cNvPicPr preferRelativeResize="0"/>
          <p:nvPr/>
        </p:nvPicPr>
        <p:blipFill rotWithShape="1"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3354"/>
            <a:ext cx="4389120" cy="354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46"/>
          <a:stretch/>
        </p:blipFill>
        <p:spPr>
          <a:xfrm>
            <a:off x="568206" y="1070955"/>
            <a:ext cx="6392635" cy="29657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36EF92D7-C35E-46E6-B53E-94FFF5F86A57}"/>
              </a:ext>
            </a:extLst>
          </p:cNvPr>
          <p:cNvGrpSpPr/>
          <p:nvPr/>
        </p:nvGrpSpPr>
        <p:grpSpPr>
          <a:xfrm>
            <a:off x="5112070" y="3313354"/>
            <a:ext cx="7079930" cy="3398051"/>
            <a:chOff x="5233182" y="3459949"/>
            <a:chExt cx="7079930" cy="3398051"/>
          </a:xfrm>
        </p:grpSpPr>
        <p:pic>
          <p:nvPicPr>
            <p:cNvPr id="398" name="Google Shape;398;p19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3182" y="3459949"/>
              <a:ext cx="7079930" cy="3398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D851D6A-13CF-4F44-8EA8-BFAB2D597952}"/>
                </a:ext>
              </a:extLst>
            </p:cNvPr>
            <p:cNvSpPr txBox="1"/>
            <p:nvPr/>
          </p:nvSpPr>
          <p:spPr>
            <a:xfrm>
              <a:off x="5690486" y="3820146"/>
              <a:ext cx="616532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dirty="0">
                  <a:solidFill>
                    <a:schemeClr val="tx1"/>
                  </a:solidFill>
                  <a:latin typeface="Arial Nova Cond" panose="020B0506020202020204" pitchFamily="34" charset="0"/>
                  <a:cs typeface="Calibri"/>
                  <a:sym typeface="Calibri"/>
                </a:rPr>
                <a:t>Melhoria d</a:t>
              </a:r>
              <a:r>
                <a:rPr lang="pt-BR" sz="2400" dirty="0">
                  <a:solidFill>
                    <a:schemeClr val="tx1"/>
                  </a:solidFill>
                  <a:latin typeface="Arial Nova Cond" panose="020B0506020202020204" pitchFamily="34" charset="0"/>
                  <a:ea typeface="Calibri"/>
                  <a:cs typeface="Calibri"/>
                  <a:sym typeface="Calibri"/>
                </a:rPr>
                <a:t>a </a:t>
              </a:r>
              <a:r>
                <a:rPr lang="pt-BR" sz="2400" b="1" dirty="0">
                  <a:solidFill>
                    <a:schemeClr val="bg1">
                      <a:lumMod val="95000"/>
                    </a:schemeClr>
                  </a:solidFill>
                  <a:highlight>
                    <a:srgbClr val="FF6D09"/>
                  </a:highlight>
                  <a:latin typeface="Arial Nova Cond" panose="020B0506020202020204" pitchFamily="34" charset="0"/>
                  <a:ea typeface="Calibri"/>
                  <a:cs typeface="Calibri"/>
                  <a:sym typeface="Calibri"/>
                </a:rPr>
                <a:t>competitividade dos produtos já existentes</a:t>
              </a:r>
              <a:r>
                <a:rPr lang="pt-BR" sz="2400" dirty="0">
                  <a:solidFill>
                    <a:schemeClr val="tx1"/>
                  </a:solidFill>
                  <a:latin typeface="Arial Nova Cond" panose="020B0506020202020204" pitchFamily="34" charset="0"/>
                  <a:ea typeface="Calibri"/>
                  <a:cs typeface="Calibri"/>
                  <a:sym typeface="Calibri"/>
                </a:rPr>
                <a:t>, bem como estimular </a:t>
              </a:r>
              <a:r>
                <a:rPr lang="pt-BR" sz="2400" b="1" dirty="0">
                  <a:solidFill>
                    <a:schemeClr val="bg1">
                      <a:lumMod val="95000"/>
                    </a:schemeClr>
                  </a:solidFill>
                  <a:highlight>
                    <a:srgbClr val="FF6D09"/>
                  </a:highlight>
                  <a:latin typeface="Arial Nova Cond" panose="020B0506020202020204" pitchFamily="34" charset="0"/>
                  <a:ea typeface="Calibri"/>
                  <a:cs typeface="Calibri"/>
                  <a:sym typeface="Calibri"/>
                </a:rPr>
                <a:t>novos investimentos</a:t>
              </a:r>
              <a:r>
                <a:rPr lang="pt-BR" sz="2400" b="1" dirty="0">
                  <a:solidFill>
                    <a:schemeClr val="bg1">
                      <a:lumMod val="95000"/>
                    </a:schemeClr>
                  </a:solidFill>
                  <a:latin typeface="Arial Nova Cond" panose="020B05060202020202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pt-BR" sz="2400" dirty="0">
                  <a:solidFill>
                    <a:schemeClr val="tx1"/>
                  </a:solidFill>
                  <a:latin typeface="Arial Nova Cond" panose="020B0506020202020204" pitchFamily="34" charset="0"/>
                  <a:ea typeface="Calibri"/>
                  <a:cs typeface="Calibri"/>
                  <a:sym typeface="Calibri"/>
                </a:rPr>
                <a:t>para desenvolvimento de novos destinos, com novos hotéis e resorts, novos prestadores de serviços, outros atrativos, e assim </a:t>
              </a:r>
              <a:r>
                <a:rPr lang="pt-BR" sz="2400" b="1" dirty="0">
                  <a:solidFill>
                    <a:schemeClr val="bg1">
                      <a:lumMod val="95000"/>
                    </a:schemeClr>
                  </a:solidFill>
                  <a:highlight>
                    <a:srgbClr val="FF6D09"/>
                  </a:highlight>
                  <a:latin typeface="Arial Nova Cond" panose="020B0506020202020204" pitchFamily="34" charset="0"/>
                  <a:ea typeface="Calibri"/>
                  <a:cs typeface="Calibri"/>
                  <a:sym typeface="Calibri"/>
                </a:rPr>
                <a:t>promover o desenvolvimento de regiões,</a:t>
              </a:r>
              <a:r>
                <a:rPr lang="pt-BR" sz="2400" b="1" dirty="0">
                  <a:solidFill>
                    <a:schemeClr val="bg1">
                      <a:lumMod val="95000"/>
                    </a:schemeClr>
                  </a:solidFill>
                  <a:latin typeface="Arial Nova Cond" panose="020B05060202020202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pt-BR" sz="2400" dirty="0">
                  <a:solidFill>
                    <a:schemeClr val="tx1"/>
                  </a:solidFill>
                  <a:latin typeface="Arial Nova Cond" panose="020B0506020202020204" pitchFamily="34" charset="0"/>
                  <a:ea typeface="Calibri"/>
                  <a:cs typeface="Calibri"/>
                  <a:sym typeface="Calibri"/>
                </a:rPr>
                <a:t>com geração de emprego e renda</a:t>
              </a:r>
              <a:endParaRPr lang="pt-BR" sz="2400" dirty="0">
                <a:solidFill>
                  <a:schemeClr val="tx1"/>
                </a:solidFill>
                <a:latin typeface="Arial Nova Cond" panose="020B0506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1" descr="Delivery: como preparar a sua loja utilizando as melhores práticas do  mercado | Titan Softwar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44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371827" y="2658344"/>
            <a:ext cx="930674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98607"/>
                </a:solidFill>
                <a:sym typeface="Arial"/>
              </a:rPr>
              <a:t>CONTEXTO ATUAL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98607"/>
                </a:solidFill>
                <a:sym typeface="Arial"/>
              </a:rPr>
              <a:t>IMPACTOS COVID – 19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2"/>
          <p:cNvSpPr txBox="1">
            <a:spLocks/>
          </p:cNvSpPr>
          <p:nvPr/>
        </p:nvSpPr>
        <p:spPr>
          <a:xfrm>
            <a:off x="304198" y="614622"/>
            <a:ext cx="9713908" cy="50413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Batang" panose="02030600000101010101" pitchFamily="18" charset="-127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A0440"/>
                </a:solidFill>
                <a:effectLst/>
                <a:uLnTx/>
                <a:uFillTx/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PARQUES E ATRAÇÕES </a:t>
            </a:r>
            <a:b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A0440"/>
                </a:solidFill>
                <a:effectLst/>
                <a:uLnTx/>
                <a:uFillTx/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</a:b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A0440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CATALISADOR DE DESENVOLVIMENTO ECONÔMICO E SOCIAL EM TODAS AS REGIÕES DO PAÍS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A0440"/>
              </a:solidFill>
              <a:effectLst/>
              <a:uLnTx/>
              <a:uFillTx/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686759" y="1580614"/>
            <a:ext cx="2844000" cy="4581646"/>
            <a:chOff x="229021" y="1580614"/>
            <a:chExt cx="2844000" cy="45816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7" name="Rectangle 5"/>
            <p:cNvSpPr/>
            <p:nvPr/>
          </p:nvSpPr>
          <p:spPr>
            <a:xfrm>
              <a:off x="229021" y="1926725"/>
              <a:ext cx="2844000" cy="423553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9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6"/>
            <p:cNvSpPr/>
            <p:nvPr/>
          </p:nvSpPr>
          <p:spPr>
            <a:xfrm>
              <a:off x="229021" y="1580614"/>
              <a:ext cx="2844000" cy="76815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 Black" panose="020B0902020203020207" pitchFamily="34" charset="-128"/>
                  <a:ea typeface="Rounded Mplus 1c Black" panose="020B0902020203020207" pitchFamily="34" charset="-128"/>
                  <a:cs typeface="Rounded Mplus 1c Black" panose="020B0902020203020207" pitchFamily="34" charset="-128"/>
                </a:rPr>
                <a:t>PERFIL DAS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 Black" panose="020B0902020203020207" pitchFamily="34" charset="-128"/>
                  <a:ea typeface="Rounded Mplus 1c Black" panose="020B0902020203020207" pitchFamily="34" charset="-128"/>
                  <a:cs typeface="Rounded Mplus 1c Black" panose="020B0902020203020207" pitchFamily="34" charset="-128"/>
                </a:rPr>
                <a:t>EMPRESAS</a:t>
              </a:r>
            </a:p>
          </p:txBody>
        </p:sp>
        <p:sp>
          <p:nvSpPr>
            <p:cNvPr id="82" name="Rectangle 9"/>
            <p:cNvSpPr/>
            <p:nvPr/>
          </p:nvSpPr>
          <p:spPr>
            <a:xfrm>
              <a:off x="229021" y="2358910"/>
              <a:ext cx="2844000" cy="37317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3943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TOTAL DAS EMPRESAS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1.500</a:t>
              </a:r>
              <a:endPara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srgbClr val="003943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3943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PORTE DAS EMPRESAS: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(Classificação IBGE)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50" i="0" u="none" strike="noStrike" kern="0" cap="none" spc="0" normalizeH="0" baseline="0" noProof="0" dirty="0">
                <a:ln>
                  <a:noFill/>
                </a:ln>
                <a:solidFill>
                  <a:srgbClr val="003943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Micro/Pequena: 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79%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Média/Grande: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 21%</a:t>
              </a:r>
            </a:p>
            <a:p>
              <a:pPr algn="ctr">
                <a:buClrTx/>
                <a:defRPr/>
              </a:pPr>
              <a:r>
                <a:rPr lang="pt-BR" sz="1050" dirty="0">
                  <a:solidFill>
                    <a:srgbClr val="003943"/>
                  </a:solidFill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(RFB – maio/2020)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3943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Obs.: </a:t>
              </a:r>
              <a:r>
                <a:rPr kumimoji="0" lang="pt-BR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Média e Grande</a:t>
              </a: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 são responsáveis por: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70%  do faturamento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60% dos empregos</a:t>
              </a:r>
              <a:endParaRPr kumimoji="0" lang="pt-BR" sz="1050" b="1" i="0" u="none" strike="noStrike" kern="0" cap="none" spc="0" normalizeH="0" baseline="0" noProof="0" dirty="0">
                <a:ln>
                  <a:noFill/>
                </a:ln>
                <a:solidFill>
                  <a:srgbClr val="003943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50" i="0" u="none" strike="noStrike" kern="0" cap="none" spc="0" normalizeH="0" baseline="0" noProof="0" dirty="0">
                <a:ln>
                  <a:noFill/>
                </a:ln>
                <a:solidFill>
                  <a:srgbClr val="003943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(Estimativa  Adibra e </a:t>
              </a:r>
              <a:r>
                <a:rPr kumimoji="0" lang="pt-BR" sz="1050" i="0" u="none" strike="noStrike" kern="0" cap="none" spc="0" normalizeH="0" baseline="0" noProof="0" dirty="0" err="1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Sindepat</a:t>
              </a:r>
              <a:r>
                <a:rPr kumimoji="0" lang="pt-BR" sz="1050" i="0" u="none" strike="noStrike" kern="0" cap="none" spc="0" normalizeH="0" baseline="0" noProof="0" dirty="0">
                  <a:ln>
                    <a:noFill/>
                  </a:ln>
                  <a:solidFill>
                    <a:srgbClr val="003943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)</a:t>
              </a:r>
            </a:p>
          </p:txBody>
        </p:sp>
      </p:grpSp>
      <p:sp>
        <p:nvSpPr>
          <p:cNvPr id="96" name="Rectangle 16"/>
          <p:cNvSpPr/>
          <p:nvPr/>
        </p:nvSpPr>
        <p:spPr>
          <a:xfrm>
            <a:off x="4672075" y="1926725"/>
            <a:ext cx="2844000" cy="4235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17"/>
          <p:cNvSpPr/>
          <p:nvPr/>
        </p:nvSpPr>
        <p:spPr>
          <a:xfrm>
            <a:off x="4672075" y="1580614"/>
            <a:ext cx="2844000" cy="7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CARACTERÍSTICAS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70AD47">
                    <a:lumMod val="50000"/>
                  </a:srgbClr>
                </a:solidFill>
                <a:latin typeface="Rounded Mplus 1c Black" panose="020B0902020203020207" pitchFamily="34" charset="-128"/>
                <a:ea typeface="Rounded Mplus 1c Black" panose="020B0902020203020207" pitchFamily="34" charset="-128"/>
                <a:cs typeface="Rounded Mplus 1c Black" panose="020B0902020203020207" pitchFamily="34" charset="-128"/>
              </a:rPr>
              <a:t>DO SETOR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Rounded Mplus 1c Black" panose="020B0902020203020207" pitchFamily="34" charset="-128"/>
              <a:ea typeface="Rounded Mplus 1c Black" panose="020B0902020203020207" pitchFamily="34" charset="-128"/>
              <a:cs typeface="Rounded Mplus 1c Black" panose="020B0902020203020207" pitchFamily="34" charset="-128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7670596" y="1580614"/>
            <a:ext cx="2854919" cy="4581646"/>
            <a:chOff x="9159115" y="1580614"/>
            <a:chExt cx="2854919" cy="45816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7" name="Rectangle 52"/>
            <p:cNvSpPr/>
            <p:nvPr/>
          </p:nvSpPr>
          <p:spPr>
            <a:xfrm>
              <a:off x="9159115" y="1926725"/>
              <a:ext cx="2844000" cy="423553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53"/>
            <p:cNvSpPr/>
            <p:nvPr/>
          </p:nvSpPr>
          <p:spPr>
            <a:xfrm>
              <a:off x="9159115" y="1580614"/>
              <a:ext cx="2844000" cy="76815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Rounded Mplus 1c Black" panose="020B0902020203020207" pitchFamily="34" charset="-128"/>
                  <a:ea typeface="Rounded Mplus 1c Black" panose="020B0902020203020207" pitchFamily="34" charset="-128"/>
                  <a:cs typeface="Rounded Mplus 1c Black" panose="020B0902020203020207" pitchFamily="34" charset="-128"/>
                </a:rPr>
                <a:t>IMPACTO DA PANDEMIA</a:t>
              </a:r>
            </a:p>
          </p:txBody>
        </p:sp>
        <p:sp>
          <p:nvSpPr>
            <p:cNvPr id="134" name="Rectangle 57"/>
            <p:cNvSpPr/>
            <p:nvPr/>
          </p:nvSpPr>
          <p:spPr>
            <a:xfrm>
              <a:off x="9222298" y="2358910"/>
              <a:ext cx="2791736" cy="26930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QUEDA NO FATURAMENTO  2020/2019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 - 70% a -75%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(Adibra e </a:t>
              </a:r>
              <a:r>
                <a:rPr kumimoji="0" lang="pt-BR" sz="1050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Sindepat</a:t>
              </a:r>
              <a:r>
                <a:rPr kumimoji="0" lang="pt-BR" sz="105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% DE POSTOS DE TRABALHOS PERDIDOS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- 25%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(Adibra e </a:t>
              </a:r>
              <a:r>
                <a:rPr kumimoji="0" lang="pt-BR" sz="1050" i="0" u="none" strike="noStrike" kern="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Sindepat</a:t>
              </a:r>
              <a:r>
                <a:rPr kumimoji="0" lang="pt-BR" sz="105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Rounded Mplus 1c" panose="020B0502020203020207" pitchFamily="34" charset="-128"/>
                  <a:ea typeface="Rounded Mplus 1c" panose="020B0502020203020207" pitchFamily="34" charset="-128"/>
                  <a:cs typeface="Rounded Mplus 1c" panose="020B0502020203020207" pitchFamily="34" charset="-128"/>
                </a:rPr>
                <a:t>)</a:t>
              </a:r>
            </a:p>
          </p:txBody>
        </p:sp>
      </p:grpSp>
      <p:sp>
        <p:nvSpPr>
          <p:cNvPr id="20" name="Rectangle 48">
            <a:extLst>
              <a:ext uri="{FF2B5EF4-FFF2-40B4-BE49-F238E27FC236}">
                <a16:creationId xmlns:a16="http://schemas.microsoft.com/office/drawing/2014/main" id="{00E7C7FA-4FD2-491A-A002-B03CC81E1923}"/>
              </a:ext>
            </a:extLst>
          </p:cNvPr>
          <p:cNvSpPr/>
          <p:nvPr/>
        </p:nvSpPr>
        <p:spPr>
          <a:xfrm>
            <a:off x="4674408" y="2557381"/>
            <a:ext cx="2844000" cy="356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1010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OPERAÇÃO DIVERSIFICADA: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 dirty="0">
                <a:solidFill>
                  <a:srgbClr val="548235"/>
                </a:solidFill>
              </a:rPr>
              <a:t>PARQUES TEMÁTICOS, NATURAIS, DE DIVERSÃO, AQUÁTICOS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 dirty="0">
                <a:solidFill>
                  <a:srgbClr val="548235"/>
                </a:solidFill>
              </a:rPr>
              <a:t> EMPREEDIMENTOS DE ENTRETENIMENTO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548235"/>
                </a:solidFill>
              </a:rPr>
              <a:t>(indoor e outdoor)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rgbClr val="548235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1010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MUITOS SÃO A MOTIVAÇÃO PRINCIPAL DO TURISTA PARA  REALIZAÇÃO DE VIAGENS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</a:rPr>
              <a:t>-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</a:rPr>
              <a:t>INTENSIVO EM MDO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548235"/>
                </a:solidFill>
              </a:rPr>
              <a:t>Entre 35-45% dos custos – folha de pagamento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plus 1c" panose="020B0502020203020207" pitchFamily="34" charset="-128"/>
              <a:ea typeface="Rounded Mplus 1c" panose="020B0502020203020207" pitchFamily="34" charset="-128"/>
              <a:cs typeface="Rounded Mplus 1c" panose="020B05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419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Widescreen</PresentationFormat>
  <Paragraphs>163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Rounded Mplus 1c</vt:lpstr>
      <vt:lpstr>Rounded Mplus 1c Black</vt:lpstr>
      <vt:lpstr>Aharoni</vt:lpstr>
      <vt:lpstr>Arial</vt:lpstr>
      <vt:lpstr>Arial Nova Cond</vt:lpstr>
      <vt:lpstr>Arial Nova Cond Light</vt:lpstr>
      <vt:lpstr>Arial Rounded MT Bold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Nezzo Volpatti</dc:creator>
  <cp:lastModifiedBy>Leonardo Nezzo Volpatti</cp:lastModifiedBy>
  <cp:revision>3</cp:revision>
  <dcterms:created xsi:type="dcterms:W3CDTF">2021-06-14T18:10:27Z</dcterms:created>
  <dcterms:modified xsi:type="dcterms:W3CDTF">2021-06-14T18:11:26Z</dcterms:modified>
</cp:coreProperties>
</file>