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5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6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7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6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1.xml" ContentType="application/vnd.openxmlformats-officedocument.drawingml.chartshape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8" r:id="rId4"/>
    <p:sldMasterId id="2147483710" r:id="rId5"/>
    <p:sldMasterId id="2147483722" r:id="rId6"/>
    <p:sldMasterId id="2147483725" r:id="rId7"/>
    <p:sldMasterId id="2147483731" r:id="rId8"/>
    <p:sldMasterId id="2147483748" r:id="rId9"/>
    <p:sldMasterId id="2147483818" r:id="rId10"/>
    <p:sldMasterId id="2147483771" r:id="rId11"/>
    <p:sldMasterId id="2147483794" r:id="rId12"/>
  </p:sldMasterIdLst>
  <p:notesMasterIdLst>
    <p:notesMasterId r:id="rId37"/>
  </p:notesMasterIdLst>
  <p:handoutMasterIdLst>
    <p:handoutMasterId r:id="rId38"/>
  </p:handoutMasterIdLst>
  <p:sldIdLst>
    <p:sldId id="445" r:id="rId13"/>
    <p:sldId id="2700" r:id="rId14"/>
    <p:sldId id="2699" r:id="rId15"/>
    <p:sldId id="448" r:id="rId16"/>
    <p:sldId id="449" r:id="rId17"/>
    <p:sldId id="437" r:id="rId18"/>
    <p:sldId id="470" r:id="rId19"/>
    <p:sldId id="471" r:id="rId20"/>
    <p:sldId id="472" r:id="rId21"/>
    <p:sldId id="473" r:id="rId22"/>
    <p:sldId id="492" r:id="rId23"/>
    <p:sldId id="455" r:id="rId24"/>
    <p:sldId id="456" r:id="rId25"/>
    <p:sldId id="464" r:id="rId26"/>
    <p:sldId id="493" r:id="rId27"/>
    <p:sldId id="491" r:id="rId28"/>
    <p:sldId id="494" r:id="rId29"/>
    <p:sldId id="475" r:id="rId30"/>
    <p:sldId id="508" r:id="rId31"/>
    <p:sldId id="497" r:id="rId32"/>
    <p:sldId id="504" r:id="rId33"/>
    <p:sldId id="468" r:id="rId34"/>
    <p:sldId id="466" r:id="rId35"/>
    <p:sldId id="431" r:id="rId36"/>
  </p:sldIdLst>
  <p:sldSz cx="9144000" cy="5143500" type="screen16x9"/>
  <p:notesSz cx="9671050" cy="6888163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rge Luiz Rombaldo" initials="JLR" lastIdx="2" clrIdx="0">
    <p:extLst>
      <p:ext uri="{19B8F6BF-5375-455C-9EA6-DF929625EA0E}">
        <p15:presenceInfo xmlns:p15="http://schemas.microsoft.com/office/powerpoint/2012/main" userId="S::rombaldo.jorgeluiz@ndb.int::375121c3-82c7-45ee-842d-ea2d4733210f" providerId="AD"/>
      </p:ext>
    </p:extLst>
  </p:cmAuthor>
  <p:cmAuthor id="2" name="Raisa Leao" initials="RL" lastIdx="2" clrIdx="1">
    <p:extLst>
      <p:ext uri="{19B8F6BF-5375-455C-9EA6-DF929625EA0E}">
        <p15:presenceInfo xmlns:p15="http://schemas.microsoft.com/office/powerpoint/2012/main" userId="S::leao.raisa@ndb.int::c7cf85be-7521-4ba2-9909-b4909e3fe5cb" providerId="AD"/>
      </p:ext>
    </p:extLst>
  </p:cmAuthor>
  <p:cmAuthor id="3" name="Claudia Prates" initials="CP" lastIdx="1" clrIdx="2">
    <p:extLst>
      <p:ext uri="{19B8F6BF-5375-455C-9EA6-DF929625EA0E}">
        <p15:presenceInfo xmlns:p15="http://schemas.microsoft.com/office/powerpoint/2012/main" userId="S::prates.claudia@ndb.int::8b55e5db-1b23-4b55-8908-c9d0cf57cdd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DDA7"/>
    <a:srgbClr val="74BA7B"/>
    <a:srgbClr val="8EB36B"/>
    <a:srgbClr val="4FA640"/>
    <a:srgbClr val="418B35"/>
    <a:srgbClr val="47963A"/>
    <a:srgbClr val="006600"/>
    <a:srgbClr val="D0EBCB"/>
    <a:srgbClr val="2F5C24"/>
    <a:srgbClr val="3466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91" autoAdjust="0"/>
    <p:restoredTop sz="86387" autoAdjust="0"/>
  </p:normalViewPr>
  <p:slideViewPr>
    <p:cSldViewPr snapToObjects="1">
      <p:cViewPr varScale="1">
        <p:scale>
          <a:sx n="130" d="100"/>
          <a:sy n="130" d="100"/>
        </p:scale>
        <p:origin x="918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67" d="100"/>
          <a:sy n="67" d="100"/>
        </p:scale>
        <p:origin x="1760" y="4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commentAuthors" Target="commentAuthors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ombaldo.jorgeluiz\Desktop\Jorge\Institutional%20Presentation\Banco%20Portfolio_2021042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ombaldo.jorgeluiz\Desktop\Jorge\Institutional%20Presentation\Banco%20Portfolio_20210419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ombaldo.jorgeluiz\Desktop\Jorge\Institutional%20Presentation\Banco%20Portfolio_2021070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ombaldo.jorgeluiz\Desktop\Jorge\Institutional%20Presentation\Banco%20Portfolio_2021070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ombaldo.jorgeluiz\Desktop\Jorge\Institutional%20Presentation\Banco%20Portfolio_20210701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ombaldo.jorgeluiz\Desktop\Jorge\Institutional%20Presentation\Banco%20Portfolio_20210419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ombaldo.jorgeluiz\Desktop\Jorge\Institutional%20Presentation\Banco%20Portfolio_20210701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ombaldo.jorgeluiz\Desktop\Jorge\Institutional%20Presentation\Banco%20Portfolio_20210701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ombaldo.jorgeluiz\Desktop\Jorge\Institutional%20Presentation\Banco%20Portfolio_20210701.xlsx" TargetMode="Externa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ser>
          <c:idx val="0"/>
          <c:order val="0"/>
          <c:explosion val="9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BBA-4AA0-91B1-61DCDF7B5E5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BBA-4AA0-91B1-61DCDF7B5E5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BBA-4AA0-91B1-61DCDF7B5E5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BBA-4AA0-91B1-61DCDF7B5E5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BBA-4AA0-91B1-61DCDF7B5E54}"/>
              </c:ext>
            </c:extLst>
          </c:dPt>
          <c:dLbls>
            <c:dLbl>
              <c:idx val="0"/>
              <c:layout>
                <c:manualLayout>
                  <c:x val="7.7777777777777682E-2"/>
                  <c:y val="-0.1296296296296296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BBA-4AA0-91B1-61DCDF7B5E54}"/>
                </c:ext>
              </c:extLst>
            </c:dLbl>
            <c:dLbl>
              <c:idx val="1"/>
              <c:layout>
                <c:manualLayout>
                  <c:x val="0.10833333333333334"/>
                  <c:y val="4.629629629629638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BBA-4AA0-91B1-61DCDF7B5E54}"/>
                </c:ext>
              </c:extLst>
            </c:dLbl>
            <c:dLbl>
              <c:idx val="2"/>
              <c:layout>
                <c:manualLayout>
                  <c:x val="-0.10277777777777777"/>
                  <c:y val="0.1157407407407407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BBA-4AA0-91B1-61DCDF7B5E54}"/>
                </c:ext>
              </c:extLst>
            </c:dLbl>
            <c:dLbl>
              <c:idx val="3"/>
              <c:layout>
                <c:manualLayout>
                  <c:x val="-0.1361111111111111"/>
                  <c:y val="4.62962962962962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BBA-4AA0-91B1-61DCDF7B5E54}"/>
                </c:ext>
              </c:extLst>
            </c:dLbl>
            <c:dLbl>
              <c:idx val="4"/>
              <c:layout>
                <c:manualLayout>
                  <c:x val="-7.3598455713367608E-2"/>
                  <c:y val="-0.15114366218928516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BBA-4AA0-91B1-61DCDF7B5E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Emergencial!$A$1:$A$5</c:f>
              <c:strCache>
                <c:ptCount val="5"/>
                <c:pt idx="0">
                  <c:v>Brasil</c:v>
                </c:pt>
                <c:pt idx="1">
                  <c:v>Índia</c:v>
                </c:pt>
                <c:pt idx="2">
                  <c:v>China</c:v>
                </c:pt>
                <c:pt idx="3">
                  <c:v>África do Sul</c:v>
                </c:pt>
                <c:pt idx="4">
                  <c:v>Rússia</c:v>
                </c:pt>
              </c:strCache>
            </c:strRef>
          </c:cat>
          <c:val>
            <c:numRef>
              <c:f>Emergencial!$C$1:$C$5</c:f>
              <c:numCache>
                <c:formatCode>[$US$-3009]#,##0.0;\-[$US$-3009]#,##0.0</c:formatCode>
                <c:ptCount val="5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BBA-4AA0-91B1-61DCDF7B5E5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52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explosion val="5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B35-4DCC-80B1-99CD3B2DDBE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B35-4DCC-80B1-99CD3B2DDBE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B35-4DCC-80B1-99CD3B2DDBE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B35-4DCC-80B1-99CD3B2DDBE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B35-4DCC-80B1-99CD3B2DDBE3}"/>
              </c:ext>
            </c:extLst>
          </c:dPt>
          <c:dLbls>
            <c:dLbl>
              <c:idx val="0"/>
              <c:layout>
                <c:manualLayout>
                  <c:x val="0.1912105884192313"/>
                  <c:y val="-0.1683428323427121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5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D8B0148-4D55-4FE2-9014-A225559B5759}" type="CATEGORYNAME">
                      <a:rPr lang="en-US" sz="1050"/>
                      <a:pPr>
                        <a:defRPr sz="1050" b="1"/>
                      </a:pPr>
                      <a:t>[CATEGORY NAME]</a:t>
                    </a:fld>
                    <a:endParaRPr lang="en-US" sz="1050" baseline="0"/>
                  </a:p>
                  <a:p>
                    <a:pPr>
                      <a:defRPr sz="1050" b="1"/>
                    </a:pPr>
                    <a:fld id="{BB457EB1-FD22-4DA5-8D76-75804241A9C6}" type="VALUE">
                      <a:rPr lang="en-US" sz="1050" baseline="0"/>
                      <a:pPr>
                        <a:defRPr sz="1050" b="1"/>
                      </a:pPr>
                      <a:t>[VALUE]</a:t>
                    </a:fld>
                    <a:endParaRPr lang="pt-BR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463609496559187"/>
                      <c:h val="0.1831494611850688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B35-4DCC-80B1-99CD3B2DDBE3}"/>
                </c:ext>
              </c:extLst>
            </c:dLbl>
            <c:dLbl>
              <c:idx val="1"/>
              <c:layout>
                <c:manualLayout>
                  <c:x val="0.11165238400056254"/>
                  <c:y val="0.1288737751234586"/>
                </c:manualLayout>
              </c:layout>
              <c:tx>
                <c:rich>
                  <a:bodyPr/>
                  <a:lstStyle/>
                  <a:p>
                    <a:fld id="{B6084D41-DFE6-492A-A127-EF4D99412AA4}" type="CATEGORYNAME">
                      <a:rPr lang="en-US"/>
                      <a:pPr/>
                      <a:t>[CATEGORY NAME]</a:t>
                    </a:fld>
                    <a:endParaRPr lang="en-US" baseline="0"/>
                  </a:p>
                  <a:p>
                    <a:fld id="{5FEA7E10-B39B-4E03-B881-FC749513BD5D}" type="VALUE">
                      <a:rPr lang="en-US" baseline="0"/>
                      <a:pPr/>
                      <a:t>[VALUE]</a:t>
                    </a:fld>
                    <a:endParaRPr lang="pt-BR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B35-4DCC-80B1-99CD3B2DDBE3}"/>
                </c:ext>
              </c:extLst>
            </c:dLbl>
            <c:dLbl>
              <c:idx val="2"/>
              <c:layout>
                <c:manualLayout>
                  <c:x val="-0.14909882103256242"/>
                  <c:y val="0.14303857197553504"/>
                </c:manualLayout>
              </c:layout>
              <c:tx>
                <c:rich>
                  <a:bodyPr/>
                  <a:lstStyle/>
                  <a:p>
                    <a:fld id="{5903FD71-F668-4ACB-9027-3EF24072271B}" type="CATEGORYNAME">
                      <a:rPr lang="en-US"/>
                      <a:pPr/>
                      <a:t>[CATEGORY NAME]</a:t>
                    </a:fld>
                    <a:endParaRPr lang="en-US" baseline="0"/>
                  </a:p>
                  <a:p>
                    <a:r>
                      <a:rPr lang="en-US" baseline="0"/>
                      <a:t> </a:t>
                    </a:r>
                    <a:fld id="{5A148378-17B9-4109-AC9D-8CF2584BEF0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DB35-4DCC-80B1-99CD3B2DDBE3}"/>
                </c:ext>
              </c:extLst>
            </c:dLbl>
            <c:dLbl>
              <c:idx val="3"/>
              <c:layout>
                <c:manualLayout>
                  <c:x val="-0.13865044843912391"/>
                  <c:y val="9.6803641562299859E-3"/>
                </c:manualLayout>
              </c:layout>
              <c:tx>
                <c:rich>
                  <a:bodyPr/>
                  <a:lstStyle/>
                  <a:p>
                    <a:fld id="{4EA8C567-0941-4D4D-952B-68FB5BD11D19}" type="CATEGORYNAME">
                      <a:rPr lang="en-US"/>
                      <a:pPr/>
                      <a:t>[CATEGORY NAME]</a:t>
                    </a:fld>
                    <a:endParaRPr lang="en-US" baseline="0"/>
                  </a:p>
                  <a:p>
                    <a:r>
                      <a:rPr lang="en-US" baseline="0"/>
                      <a:t> </a:t>
                    </a:r>
                    <a:fld id="{16EC4D92-1F5D-4105-94F3-CBC660FB86F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DB35-4DCC-80B1-99CD3B2DDBE3}"/>
                </c:ext>
              </c:extLst>
            </c:dLbl>
            <c:dLbl>
              <c:idx val="4"/>
              <c:layout>
                <c:manualLayout>
                  <c:x val="-0.16368619978168006"/>
                  <c:y val="-0.11802274715660542"/>
                </c:manualLayout>
              </c:layout>
              <c:tx>
                <c:rich>
                  <a:bodyPr/>
                  <a:lstStyle/>
                  <a:p>
                    <a:fld id="{641E404F-5999-4EB1-944A-54FA216EE43C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,</a:t>
                    </a:r>
                  </a:p>
                  <a:p>
                    <a:fld id="{F3F9566C-769D-4957-ACDF-77362819825B}" type="VALUE">
                      <a:rPr lang="en-US" baseline="0"/>
                      <a:pPr/>
                      <a:t>[VALUE]</a:t>
                    </a:fld>
                    <a:endParaRPr lang="pt-BR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DB35-4DCC-80B1-99CD3B2DDB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'Charts (PT)'!$B$18:$B$22</c:f>
              <c:strCache>
                <c:ptCount val="5"/>
                <c:pt idx="0">
                  <c:v>Africa do Sul</c:v>
                </c:pt>
                <c:pt idx="1">
                  <c:v>India</c:v>
                </c:pt>
                <c:pt idx="2">
                  <c:v>China </c:v>
                </c:pt>
                <c:pt idx="3">
                  <c:v>Russia</c:v>
                </c:pt>
                <c:pt idx="4">
                  <c:v>Brasil</c:v>
                </c:pt>
              </c:strCache>
            </c:strRef>
          </c:cat>
          <c:val>
            <c:numRef>
              <c:f>'Charts (PT)'!$F$18:$F$22</c:f>
              <c:numCache>
                <c:formatCode>0.0%</c:formatCode>
                <c:ptCount val="5"/>
                <c:pt idx="0">
                  <c:v>0.18497602754996881</c:v>
                </c:pt>
                <c:pt idx="1">
                  <c:v>0.23971065220961707</c:v>
                </c:pt>
                <c:pt idx="2">
                  <c:v>0.23695328730408743</c:v>
                </c:pt>
                <c:pt idx="3">
                  <c:v>0.16068887939216803</c:v>
                </c:pt>
                <c:pt idx="4">
                  <c:v>0.17767115354415869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B35-4DCC-80B1-99CD3B2DDB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1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857847663760718"/>
          <c:y val="9.7790511912905789E-2"/>
          <c:w val="0.50688607708579636"/>
          <c:h val="0.80441897617418845"/>
        </c:manualLayout>
      </c:layout>
      <c:doughnutChart>
        <c:varyColors val="1"/>
        <c:ser>
          <c:idx val="0"/>
          <c:order val="0"/>
          <c:explosion val="5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864-4EBB-8B70-18952A28E74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864-4EBB-8B70-18952A28E74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864-4EBB-8B70-18952A28E74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864-4EBB-8B70-18952A28E74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864-4EBB-8B70-18952A28E74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864-4EBB-8B70-18952A28E745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864-4EBB-8B70-18952A28E745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3864-4EBB-8B70-18952A28E745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3864-4EBB-8B70-18952A28E745}"/>
              </c:ext>
            </c:extLst>
          </c:dPt>
          <c:dLbls>
            <c:dLbl>
              <c:idx val="0"/>
              <c:layout>
                <c:manualLayout>
                  <c:x val="-5.298787169548945E-2"/>
                  <c:y val="-0.1492575708738162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864-4EBB-8B70-18952A28E745}"/>
                </c:ext>
              </c:extLst>
            </c:dLbl>
            <c:dLbl>
              <c:idx val="1"/>
              <c:layout>
                <c:manualLayout>
                  <c:x val="4.2243469585052984E-2"/>
                  <c:y val="-0.1531099988308065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864-4EBB-8B70-18952A28E745}"/>
                </c:ext>
              </c:extLst>
            </c:dLbl>
            <c:dLbl>
              <c:idx val="2"/>
              <c:layout>
                <c:manualLayout>
                  <c:x val="0.16022835826087964"/>
                  <c:y val="-0.177521421293796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864-4EBB-8B70-18952A28E745}"/>
                </c:ext>
              </c:extLst>
            </c:dLbl>
            <c:dLbl>
              <c:idx val="3"/>
              <c:layout>
                <c:manualLayout>
                  <c:x val="0.21747766702296445"/>
                  <c:y val="-0.11160207336967111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203227617472144"/>
                      <c:h val="0.1268790886972401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3864-4EBB-8B70-18952A28E745}"/>
                </c:ext>
              </c:extLst>
            </c:dLbl>
            <c:dLbl>
              <c:idx val="4"/>
              <c:layout>
                <c:manualLayout>
                  <c:x val="0.19816935934319591"/>
                  <c:y val="-5.133182913539319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864-4EBB-8B70-18952A28E745}"/>
                </c:ext>
              </c:extLst>
            </c:dLbl>
            <c:dLbl>
              <c:idx val="5"/>
              <c:layout>
                <c:manualLayout>
                  <c:x val="0.17411327971525115"/>
                  <c:y val="-1.512067746407519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864-4EBB-8B70-18952A28E745}"/>
                </c:ext>
              </c:extLst>
            </c:dLbl>
            <c:dLbl>
              <c:idx val="6"/>
              <c:layout>
                <c:manualLayout>
                  <c:x val="8.5316775752940902E-2"/>
                  <c:y val="0.1100088524644927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864-4EBB-8B70-18952A28E745}"/>
                </c:ext>
              </c:extLst>
            </c:dLbl>
            <c:dLbl>
              <c:idx val="7"/>
              <c:layout>
                <c:manualLayout>
                  <c:x val="-1.7142508793874019E-3"/>
                  <c:y val="0.1476876137875742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864-4EBB-8B70-18952A28E745}"/>
                </c:ext>
              </c:extLst>
            </c:dLbl>
            <c:dLbl>
              <c:idx val="8"/>
              <c:layout>
                <c:manualLayout>
                  <c:x val="-6.0396631616876237E-2"/>
                  <c:y val="-0.2386763058126506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935590177715842"/>
                      <c:h val="0.1448284753879449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3864-4EBB-8B70-18952A28E745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'Charts (PT)'!$E$38:$E$46</c:f>
              <c:strCache>
                <c:ptCount val="9"/>
                <c:pt idx="0">
                  <c:v>TI</c:v>
                </c:pt>
                <c:pt idx="1">
                  <c:v>Multi-Setor</c:v>
                </c:pt>
                <c:pt idx="2">
                  <c:v>Infraestrutura Social</c:v>
                </c:pt>
                <c:pt idx="3">
                  <c:v>Proteção Ambiental</c:v>
                </c:pt>
                <c:pt idx="4">
                  <c:v>Infraestrutura Urbana</c:v>
                </c:pt>
                <c:pt idx="5">
                  <c:v>Água e Saneamento</c:v>
                </c:pt>
                <c:pt idx="6">
                  <c:v>Energia</c:v>
                </c:pt>
                <c:pt idx="7">
                  <c:v>Transporte</c:v>
                </c:pt>
                <c:pt idx="8">
                  <c:v>Assistência Emergencial COVID-19</c:v>
                </c:pt>
              </c:strCache>
            </c:strRef>
          </c:cat>
          <c:val>
            <c:numRef>
              <c:f>'Charts (PT)'!$D$38:$D$46</c:f>
              <c:numCache>
                <c:formatCode>0%</c:formatCode>
                <c:ptCount val="9"/>
                <c:pt idx="0">
                  <c:v>1.0386076785512004E-2</c:v>
                </c:pt>
                <c:pt idx="1">
                  <c:v>2.4234179166194678E-2</c:v>
                </c:pt>
                <c:pt idx="2">
                  <c:v>3.3235445713638415E-2</c:v>
                </c:pt>
                <c:pt idx="3">
                  <c:v>4.0851902023013885E-2</c:v>
                </c:pt>
                <c:pt idx="4">
                  <c:v>6.8413087786167573E-2</c:v>
                </c:pt>
                <c:pt idx="5">
                  <c:v>8.485701695810921E-2</c:v>
                </c:pt>
                <c:pt idx="6">
                  <c:v>0.13604341158526703</c:v>
                </c:pt>
                <c:pt idx="7">
                  <c:v>0.28568406717659078</c:v>
                </c:pt>
                <c:pt idx="8">
                  <c:v>0.31629481280550642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3864-4EBB-8B70-18952A28E745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explosion val="5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03E-482D-B1C0-DA6C4C337D8E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03E-482D-B1C0-DA6C4C337D8E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03E-482D-B1C0-DA6C4C337D8E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03E-482D-B1C0-DA6C4C337D8E}"/>
              </c:ext>
            </c:extLst>
          </c:dPt>
          <c:dLbls>
            <c:dLbl>
              <c:idx val="0"/>
              <c:layout>
                <c:manualLayout>
                  <c:x val="0.28614727792855393"/>
                  <c:y val="0.1224288812348514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95166747669557"/>
                      <c:h val="0.1792336149626620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03E-482D-B1C0-DA6C4C337D8E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03E-482D-B1C0-DA6C4C337D8E}"/>
                </c:ext>
              </c:extLst>
            </c:dLbl>
            <c:dLbl>
              <c:idx val="2"/>
              <c:layout>
                <c:manualLayout>
                  <c:x val="-0.20532810363099574"/>
                  <c:y val="-0.1159606307711933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03E-482D-B1C0-DA6C4C337D8E}"/>
                </c:ext>
              </c:extLst>
            </c:dLbl>
            <c:dLbl>
              <c:idx val="3"/>
              <c:layout>
                <c:manualLayout>
                  <c:x val="0.31433793088372208"/>
                  <c:y val="-0.119108991531494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03E-482D-B1C0-DA6C4C337D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'Charts (PT)'!$B$8:$B$11</c:f>
              <c:strCache>
                <c:ptCount val="4"/>
                <c:pt idx="0">
                  <c:v>Empréstimos Privados</c:v>
                </c:pt>
                <c:pt idx="1">
                  <c:v>Soberanos</c:v>
                </c:pt>
                <c:pt idx="2">
                  <c:v>Equity</c:v>
                </c:pt>
                <c:pt idx="3">
                  <c:v>Instituições Financeiras</c:v>
                </c:pt>
              </c:strCache>
            </c:strRef>
          </c:cat>
          <c:val>
            <c:numRef>
              <c:f>'Charts (PT)'!$F$8:$F$11</c:f>
              <c:numCache>
                <c:formatCode>0%</c:formatCode>
                <c:ptCount val="4"/>
                <c:pt idx="0">
                  <c:v>8.4684608083469726E-2</c:v>
                </c:pt>
                <c:pt idx="1">
                  <c:v>0.86955883823283797</c:v>
                </c:pt>
                <c:pt idx="2">
                  <c:v>1.1136297731985489E-2</c:v>
                </c:pt>
                <c:pt idx="3">
                  <c:v>3.4620255951706681E-2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03E-482D-B1C0-DA6C4C337D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explosion val="5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E23-428F-BBBB-B4CE0DCD953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E23-428F-BBBB-B4CE0DCD953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E23-428F-BBBB-B4CE0DCD953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E23-428F-BBBB-B4CE0DCD953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E23-428F-BBBB-B4CE0DCD9534}"/>
              </c:ext>
            </c:extLst>
          </c:dPt>
          <c:dLbls>
            <c:dLbl>
              <c:idx val="0"/>
              <c:layout>
                <c:manualLayout>
                  <c:x val="0.11955187579373786"/>
                  <c:y val="-0.16142144233308497"/>
                </c:manualLayout>
              </c:layout>
              <c:tx>
                <c:rich>
                  <a:bodyPr/>
                  <a:lstStyle/>
                  <a:p>
                    <a:fld id="{1D8B0148-4D55-4FE2-9014-A225559B5759}" type="CATEGORYNAME">
                      <a:rPr lang="en-US"/>
                      <a:pPr/>
                      <a:t>[CATEGORY NAME]</a:t>
                    </a:fld>
                    <a:endParaRPr lang="en-US" baseline="0"/>
                  </a:p>
                  <a:p>
                    <a:fld id="{BB457EB1-FD22-4DA5-8D76-75804241A9C6}" type="VALUE">
                      <a:rPr lang="en-US" baseline="0"/>
                      <a:pPr/>
                      <a:t>[VALUE]</a:t>
                    </a:fld>
                    <a:endParaRPr lang="pt-BR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E23-428F-BBBB-B4CE0DCD9534}"/>
                </c:ext>
              </c:extLst>
            </c:dLbl>
            <c:dLbl>
              <c:idx val="1"/>
              <c:layout>
                <c:manualLayout>
                  <c:x val="0.11074397980029808"/>
                  <c:y val="6.5310068549859351E-2"/>
                </c:manualLayout>
              </c:layout>
              <c:tx>
                <c:rich>
                  <a:bodyPr/>
                  <a:lstStyle/>
                  <a:p>
                    <a:fld id="{B6084D41-DFE6-492A-A127-EF4D99412AA4}" type="CATEGORYNAME">
                      <a:rPr lang="en-US"/>
                      <a:pPr/>
                      <a:t>[CATEGORY NAME]</a:t>
                    </a:fld>
                    <a:endParaRPr lang="en-US" baseline="0"/>
                  </a:p>
                  <a:p>
                    <a:fld id="{5FEA7E10-B39B-4E03-B881-FC749513BD5D}" type="VALUE">
                      <a:rPr lang="en-US" baseline="0"/>
                      <a:pPr/>
                      <a:t>[VALUE]</a:t>
                    </a:fld>
                    <a:endParaRPr lang="pt-BR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E23-428F-BBBB-B4CE0DCD9534}"/>
                </c:ext>
              </c:extLst>
            </c:dLbl>
            <c:dLbl>
              <c:idx val="2"/>
              <c:layout>
                <c:manualLayout>
                  <c:x val="-0.13794793323829699"/>
                  <c:y val="0.12483721639352281"/>
                </c:manualLayout>
              </c:layout>
              <c:tx>
                <c:rich>
                  <a:bodyPr/>
                  <a:lstStyle/>
                  <a:p>
                    <a:fld id="{5903FD71-F668-4ACB-9027-3EF24072271B}" type="CATEGORYNAME">
                      <a:rPr lang="en-US"/>
                      <a:pPr/>
                      <a:t>[CATEGORY NAME]</a:t>
                    </a:fld>
                    <a:endParaRPr lang="en-US" baseline="0"/>
                  </a:p>
                  <a:p>
                    <a:r>
                      <a:rPr lang="en-US" baseline="0"/>
                      <a:t> </a:t>
                    </a:r>
                    <a:fld id="{5A148378-17B9-4109-AC9D-8CF2584BEF0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E23-428F-BBBB-B4CE0DCD9534}"/>
                </c:ext>
              </c:extLst>
            </c:dLbl>
            <c:dLbl>
              <c:idx val="3"/>
              <c:layout>
                <c:manualLayout>
                  <c:x val="-0.12863061493777583"/>
                  <c:y val="-2.5634277531188659E-2"/>
                </c:manualLayout>
              </c:layout>
              <c:tx>
                <c:rich>
                  <a:bodyPr/>
                  <a:lstStyle/>
                  <a:p>
                    <a:fld id="{4EA8C567-0941-4D4D-952B-68FB5BD11D19}" type="CATEGORYNAME">
                      <a:rPr lang="en-US"/>
                      <a:pPr/>
                      <a:t>[CATEGORY NAME]</a:t>
                    </a:fld>
                    <a:endParaRPr lang="en-US" baseline="0"/>
                  </a:p>
                  <a:p>
                    <a:r>
                      <a:rPr lang="en-US" baseline="0"/>
                      <a:t> </a:t>
                    </a:r>
                    <a:fld id="{16EC4D92-1F5D-4105-94F3-CBC660FB86F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6E23-428F-BBBB-B4CE0DCD9534}"/>
                </c:ext>
              </c:extLst>
            </c:dLbl>
            <c:dLbl>
              <c:idx val="4"/>
              <c:layout>
                <c:manualLayout>
                  <c:x val="-9.0690773858002852E-2"/>
                  <c:y val="-0.1569371604610001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41E404F-5999-4EB1-944A-54FA216EE43C}" type="CATEGORYNAME">
                      <a:rPr lang="en-US"/>
                      <a:pPr>
                        <a:defRPr sz="1300" b="1"/>
                      </a:pPr>
                      <a:t>[CATEGORY NAME]</a:t>
                    </a:fld>
                    <a:r>
                      <a:rPr lang="en-US" baseline="0"/>
                      <a:t>,</a:t>
                    </a:r>
                  </a:p>
                  <a:p>
                    <a:pPr>
                      <a:defRPr sz="1300" b="1"/>
                    </a:pPr>
                    <a:fld id="{F3F9566C-769D-4957-ACDF-77362819825B}" type="VALUE">
                      <a:rPr lang="en-US" baseline="0"/>
                      <a:pPr>
                        <a:defRPr sz="1300" b="1"/>
                      </a:pPr>
                      <a:t>[VALUE]</a:t>
                    </a:fld>
                    <a:endParaRPr lang="pt-BR"/>
                  </a:p>
                </c:rich>
              </c:tx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6E23-428F-BBBB-B4CE0DCD953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'Charts (PT)'!$B$18:$B$22</c:f>
              <c:strCache>
                <c:ptCount val="5"/>
                <c:pt idx="0">
                  <c:v>Africa do Sul</c:v>
                </c:pt>
                <c:pt idx="1">
                  <c:v>India</c:v>
                </c:pt>
                <c:pt idx="2">
                  <c:v>China </c:v>
                </c:pt>
                <c:pt idx="3">
                  <c:v>Russia</c:v>
                </c:pt>
                <c:pt idx="4">
                  <c:v>Brasil</c:v>
                </c:pt>
              </c:strCache>
            </c:strRef>
          </c:cat>
          <c:val>
            <c:numRef>
              <c:f>'Charts (PT)'!$F$18:$F$22</c:f>
              <c:numCache>
                <c:formatCode>0.0%</c:formatCode>
                <c:ptCount val="5"/>
                <c:pt idx="0">
                  <c:v>0.18497602754996881</c:v>
                </c:pt>
                <c:pt idx="1">
                  <c:v>0.23971065220961707</c:v>
                </c:pt>
                <c:pt idx="2">
                  <c:v>0.23695328730408743</c:v>
                </c:pt>
                <c:pt idx="3">
                  <c:v>0.16068887939216803</c:v>
                </c:pt>
                <c:pt idx="4">
                  <c:v>0.17767115354415869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E23-428F-BBBB-B4CE0DCD95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explosion val="5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4C7-43E1-9DA7-B83363D231C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4C7-43E1-9DA7-B83363D231C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4C7-43E1-9DA7-B83363D231C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4C7-43E1-9DA7-B83363D231C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4C7-43E1-9DA7-B83363D231CD}"/>
              </c:ext>
            </c:extLst>
          </c:dPt>
          <c:dLbls>
            <c:dLbl>
              <c:idx val="0"/>
              <c:layout>
                <c:manualLayout>
                  <c:x val="-0.13775393777536352"/>
                  <c:y val="8.847472797566284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4C7-43E1-9DA7-B83363D231CD}"/>
                </c:ext>
              </c:extLst>
            </c:dLbl>
            <c:dLbl>
              <c:idx val="1"/>
              <c:layout>
                <c:manualLayout>
                  <c:x val="8.9914412550542722E-2"/>
                  <c:y val="-0.16626649594294371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4C7-43E1-9DA7-B83363D231CD}"/>
                </c:ext>
              </c:extLst>
            </c:dLbl>
            <c:dLbl>
              <c:idx val="2"/>
              <c:layout>
                <c:manualLayout>
                  <c:x val="0.14397656072344106"/>
                  <c:y val="-0.16314297401435759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4C7-43E1-9DA7-B83363D231CD}"/>
                </c:ext>
              </c:extLst>
            </c:dLbl>
            <c:dLbl>
              <c:idx val="3"/>
              <c:layout>
                <c:manualLayout>
                  <c:x val="0.15658110576706713"/>
                  <c:y val="-1.278296835513852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4C7-43E1-9DA7-B83363D231CD}"/>
                </c:ext>
              </c:extLst>
            </c:dLbl>
            <c:dLbl>
              <c:idx val="4"/>
              <c:layout>
                <c:manualLayout>
                  <c:x val="0.13224816099090433"/>
                  <c:y val="0.20060954999144606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4C7-43E1-9DA7-B83363D231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'Região (PT)'!$F$2:$F$6</c:f>
              <c:strCache>
                <c:ptCount val="5"/>
                <c:pt idx="0">
                  <c:v>Nacional</c:v>
                </c:pt>
                <c:pt idx="1">
                  <c:v>Norte</c:v>
                </c:pt>
                <c:pt idx="2">
                  <c:v>Nordeste</c:v>
                </c:pt>
                <c:pt idx="3">
                  <c:v>Sul</c:v>
                </c:pt>
                <c:pt idx="4">
                  <c:v>Sudeste</c:v>
                </c:pt>
              </c:strCache>
            </c:strRef>
          </c:cat>
          <c:val>
            <c:numRef>
              <c:f>'Região (PT)'!$G$2:$G$6</c:f>
              <c:numCache>
                <c:formatCode>0%</c:formatCode>
                <c:ptCount val="5"/>
                <c:pt idx="0">
                  <c:v>0.74626865671641784</c:v>
                </c:pt>
                <c:pt idx="1">
                  <c:v>0.12824037706205813</c:v>
                </c:pt>
                <c:pt idx="2">
                  <c:v>9.8193244304791826E-3</c:v>
                </c:pt>
                <c:pt idx="3">
                  <c:v>4.6936370777690493E-2</c:v>
                </c:pt>
                <c:pt idx="4">
                  <c:v>7.659073055773763E-2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4C7-43E1-9DA7-B83363D231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02"/>
        <c:holeSize val="5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4526725718397226E-2"/>
          <c:y val="3.0890082996382212E-2"/>
          <c:w val="0.92750951940705451"/>
          <c:h val="0.7976881677669077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'Projetos (PT)'!$D$1</c:f>
              <c:strCache>
                <c:ptCount val="1"/>
                <c:pt idx="0">
                  <c:v>Operações Não Soberanas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CCD-4B94-89E2-07C5CD5EC580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CCD-4B94-89E2-07C5CD5EC580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CCD-4B94-89E2-07C5CD5EC5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'Projetos (PT)'!$A$2:$A$8</c:f>
              <c:strCach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Acumulado e Projetado até Julho/2021</c:v>
                </c:pt>
              </c:strCache>
            </c:strRef>
          </c:cat>
          <c:val>
            <c:numRef>
              <c:f>'Projetos (PT)'!$D$2:$D$8</c:f>
              <c:numCache>
                <c:formatCode>#,##0</c:formatCode>
                <c:ptCount val="7"/>
                <c:pt idx="0">
                  <c:v>300</c:v>
                </c:pt>
                <c:pt idx="1">
                  <c:v>0</c:v>
                </c:pt>
                <c:pt idx="2">
                  <c:v>200</c:v>
                </c:pt>
                <c:pt idx="3">
                  <c:v>400</c:v>
                </c:pt>
                <c:pt idx="4">
                  <c:v>0</c:v>
                </c:pt>
                <c:pt idx="5">
                  <c:v>0</c:v>
                </c:pt>
                <c:pt idx="6" formatCode="General">
                  <c:v>900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CCD-4B94-89E2-07C5CD5EC580}"/>
            </c:ext>
          </c:extLst>
        </c:ser>
        <c:ser>
          <c:idx val="1"/>
          <c:order val="1"/>
          <c:tx>
            <c:strRef>
              <c:f>'Projetos (PT)'!$C$1</c:f>
              <c:strCache>
                <c:ptCount val="1"/>
                <c:pt idx="0">
                  <c:v>Operações Soberanas</c:v>
                </c:pt>
              </c:strCache>
            </c:strRef>
          </c:tx>
          <c:spPr>
            <a:solidFill>
              <a:srgbClr val="AFDDA7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CCD-4B94-89E2-07C5CD5EC58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CCD-4B94-89E2-07C5CD5EC580}"/>
                </c:ext>
              </c:extLst>
            </c:dLbl>
            <c:dLbl>
              <c:idx val="2"/>
              <c:layout>
                <c:manualLayout>
                  <c:x val="0"/>
                  <c:y val="-1.01351351351351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CCD-4B94-89E2-07C5CD5EC580}"/>
                </c:ext>
              </c:extLst>
            </c:dLbl>
            <c:dLbl>
              <c:idx val="4"/>
              <c:layout>
                <c:manualLayout>
                  <c:x val="-2.0650490449148923E-3"/>
                  <c:y val="-0.152027027027027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CCD-4B94-89E2-07C5CD5EC5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'Projetos (PT)'!$A$2:$A$8</c:f>
              <c:strCach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Acumulado e Projetado até Julho/2021</c:v>
                </c:pt>
              </c:strCache>
            </c:strRef>
          </c:cat>
          <c:val>
            <c:numRef>
              <c:f>'Projetos (PT)'!$C$2:$C$8</c:f>
              <c:numCache>
                <c:formatCode>#,##0</c:formatCode>
                <c:ptCount val="7"/>
                <c:pt idx="0">
                  <c:v>0</c:v>
                </c:pt>
                <c:pt idx="1">
                  <c:v>0</c:v>
                </c:pt>
                <c:pt idx="2">
                  <c:v>50</c:v>
                </c:pt>
                <c:pt idx="3">
                  <c:v>500</c:v>
                </c:pt>
                <c:pt idx="4">
                  <c:v>3489</c:v>
                </c:pt>
                <c:pt idx="5">
                  <c:v>193</c:v>
                </c:pt>
                <c:pt idx="6">
                  <c:v>4232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CCD-4B94-89E2-07C5CD5EC580}"/>
            </c:ext>
          </c:extLst>
        </c:ser>
        <c:ser>
          <c:idx val="3"/>
          <c:order val="3"/>
          <c:tx>
            <c:strRef>
              <c:f>'Projetos (PT)'!$E$1</c:f>
              <c:strCache>
                <c:ptCount val="1"/>
                <c:pt idx="0">
                  <c:v>Projeção 2021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CCD-4B94-89E2-07C5CD5EC58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CCD-4B94-89E2-07C5CD5EC58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CCD-4B94-89E2-07C5CD5EC58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CCD-4B94-89E2-07C5CD5EC580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CCD-4B94-89E2-07C5CD5EC5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'Projetos (PT)'!$E$2:$E$8</c:f>
              <c:numCache>
                <c:formatCode>#,##0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620</c:v>
                </c:pt>
                <c:pt idx="6">
                  <c:v>620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CCD-4B94-89E2-07C5CD5EC5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4"/>
        <c:overlap val="100"/>
        <c:axId val="376242975"/>
        <c:axId val="376241311"/>
      </c:barChart>
      <c:lineChart>
        <c:grouping val="standard"/>
        <c:varyColors val="0"/>
        <c:ser>
          <c:idx val="2"/>
          <c:order val="2"/>
          <c:tx>
            <c:strRef>
              <c:f>'Projetos (PT)'!$B$1</c:f>
              <c:strCache>
                <c:ptCount val="1"/>
                <c:pt idx="0">
                  <c:v>Projetos</c:v>
                </c:pt>
              </c:strCache>
            </c:strRef>
          </c:tx>
          <c:spPr>
            <a:ln w="15875" cap="rnd">
              <a:solidFill>
                <a:schemeClr val="tx1">
                  <a:lumMod val="95000"/>
                  <a:lumOff val="5000"/>
                </a:schemeClr>
              </a:solidFill>
              <a:round/>
            </a:ln>
            <a:effectLst/>
          </c:spPr>
          <c:marker>
            <c:symbol val="none"/>
          </c:marker>
          <c:dPt>
            <c:idx val="6"/>
            <c:marker>
              <c:symbol val="none"/>
            </c:marker>
            <c:bubble3D val="0"/>
            <c:spPr>
              <a:ln w="158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0-6CCD-4B94-89E2-07C5CD5EC580}"/>
              </c:ext>
            </c:extLst>
          </c:dPt>
          <c:dLbls>
            <c:dLbl>
              <c:idx val="0"/>
              <c:layout>
                <c:manualLayout>
                  <c:x val="-2.2802832056244168E-2"/>
                  <c:y val="-2.9178406715398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6CCD-4B94-89E2-07C5CD5EC580}"/>
                </c:ext>
              </c:extLst>
            </c:dLbl>
            <c:dLbl>
              <c:idx val="1"/>
              <c:layout>
                <c:manualLayout>
                  <c:x val="-2.2802832056244195E-2"/>
                  <c:y val="-4.01203092336733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6CCD-4B94-89E2-07C5CD5EC580}"/>
                </c:ext>
              </c:extLst>
            </c:dLbl>
            <c:dLbl>
              <c:idx val="2"/>
              <c:layout>
                <c:manualLayout>
                  <c:x val="-2.4875857909065751E-2"/>
                  <c:y val="-4.04005938651609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6CCD-4B94-89E2-07C5CD5EC580}"/>
                </c:ext>
              </c:extLst>
            </c:dLbl>
            <c:dLbl>
              <c:idx val="3"/>
              <c:layout>
                <c:manualLayout>
                  <c:x val="-2.2802856164718541E-2"/>
                  <c:y val="-3.70335904981575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6CCD-4B94-89E2-07C5CD5EC580}"/>
                </c:ext>
              </c:extLst>
            </c:dLbl>
            <c:dLbl>
              <c:idx val="4"/>
              <c:layout>
                <c:manualLayout>
                  <c:x val="-1.8672758832352976E-2"/>
                  <c:y val="-4.34986167269631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6CCD-4B94-89E2-07C5CD5EC580}"/>
                </c:ext>
              </c:extLst>
            </c:dLbl>
            <c:dLbl>
              <c:idx val="5"/>
              <c:layout>
                <c:manualLayout>
                  <c:x val="-3.9341785942219279E-2"/>
                  <c:y val="-4.180197914449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6CCD-4B94-89E2-07C5CD5EC580}"/>
                </c:ext>
              </c:extLst>
            </c:dLbl>
            <c:dLbl>
              <c:idx val="6"/>
              <c:layout>
                <c:manualLayout>
                  <c:x val="-2.8998004056927061E-2"/>
                  <c:y val="2.29586082145137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6CCD-4B94-89E2-07C5CD5EC580}"/>
                </c:ext>
              </c:extLst>
            </c:dLbl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'Projetos (PT)'!$A$2:$A$8</c:f>
              <c:strCach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Acumulado e Projetado até Julho/2021</c:v>
                </c:pt>
              </c:strCache>
            </c:strRef>
          </c:cat>
          <c:val>
            <c:numRef>
              <c:f>'Projetos (PT)'!$B$2:$B$8</c:f>
              <c:numCache>
                <c:formatCode>General</c:formatCode>
                <c:ptCount val="7"/>
                <c:pt idx="0">
                  <c:v>1</c:v>
                </c:pt>
                <c:pt idx="1">
                  <c:v>0</c:v>
                </c:pt>
                <c:pt idx="2">
                  <c:v>2</c:v>
                </c:pt>
                <c:pt idx="3">
                  <c:v>3</c:v>
                </c:pt>
                <c:pt idx="4">
                  <c:v>6</c:v>
                </c:pt>
                <c:pt idx="5">
                  <c:v>6</c:v>
                </c:pt>
                <c:pt idx="6">
                  <c:v>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6CCD-4B94-89E2-07C5CD5EC5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44182943"/>
        <c:axId val="1844183775"/>
      </c:lineChart>
      <c:catAx>
        <c:axId val="3762429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76241311"/>
        <c:crosses val="autoZero"/>
        <c:auto val="1"/>
        <c:lblAlgn val="ctr"/>
        <c:lblOffset val="100"/>
        <c:noMultiLvlLbl val="0"/>
      </c:catAx>
      <c:valAx>
        <c:axId val="376241311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76242975"/>
        <c:crosses val="autoZero"/>
        <c:crossBetween val="between"/>
      </c:valAx>
      <c:valAx>
        <c:axId val="1844183775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44182943"/>
        <c:crosses val="max"/>
        <c:crossBetween val="between"/>
      </c:valAx>
      <c:catAx>
        <c:axId val="184418294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44183775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1.7730496453900709E-3"/>
          <c:y val="0.45016812087678221"/>
          <c:w val="0.22706623108281679"/>
          <c:h val="0.228042136624813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0.08209</cdr:x>
      <cdr:y>0.75676</cdr:y>
    </cdr:from>
    <cdr:to>
      <cdr:x>0.23077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5B66F292-0035-425C-BC06-943B4F6B3769}"/>
            </a:ext>
          </a:extLst>
        </cdr:cNvPr>
        <cdr:cNvSpPr txBox="1"/>
      </cdr:nvSpPr>
      <cdr:spPr>
        <a:xfrm xmlns:a="http://schemas.openxmlformats.org/drawingml/2006/main">
          <a:off x="504825" y="286543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t-BR" sz="110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4"/>
            <a:ext cx="4191465" cy="3454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477331" y="4"/>
            <a:ext cx="4191465" cy="3454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6479CF-62E7-44FB-96D3-CF06C65C81F3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6542714"/>
            <a:ext cx="4191465" cy="3454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477331" y="6542714"/>
            <a:ext cx="4191465" cy="3454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30BA5B-678B-43C2-9ABD-B6BEEC144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91245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4"/>
            <a:ext cx="4190789" cy="34440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65" charset="0"/>
              </a:defRPr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78029" y="4"/>
            <a:ext cx="4190789" cy="34440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65" charset="0"/>
              </a:defRPr>
            </a:lvl1pPr>
          </a:lstStyle>
          <a:p>
            <a:fld id="{0B694994-FAB2-400D-8A39-06FAD0EA0168}" type="datetime1">
              <a:rPr lang="en-US"/>
              <a:pPr/>
              <a:t>9/14/2021</a:t>
            </a:fld>
            <a:endParaRPr lang="en-IN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41588" y="517525"/>
            <a:ext cx="4587875" cy="2581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IN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7106" y="3271878"/>
            <a:ext cx="7736840" cy="309967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5" y="6542563"/>
            <a:ext cx="4190789" cy="34440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65" charset="0"/>
              </a:defRPr>
            </a:lvl1pPr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78029" y="6542563"/>
            <a:ext cx="4190789" cy="34440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65" charset="0"/>
              </a:defRPr>
            </a:lvl1pPr>
          </a:lstStyle>
          <a:p>
            <a:fld id="{4220FC1A-FBE0-497A-95C4-537B5811D191}" type="slidenum">
              <a:rPr lang="en-IN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541716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14268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20FC1A-FBE0-497A-95C4-537B5811D191}" type="slidenum">
              <a:rPr lang="en-IN" smtClean="0"/>
              <a:pPr/>
              <a:t>10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481389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20FC1A-FBE0-497A-95C4-537B5811D191}" type="slidenum">
              <a:rPr lang="en-IN" smtClean="0"/>
              <a:pPr/>
              <a:t>11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697945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3843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416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20FC1A-FBE0-497A-95C4-537B5811D191}" type="slidenum">
              <a:rPr lang="en-IN" smtClean="0"/>
              <a:pPr/>
              <a:t>16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589910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416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3627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20FC1A-FBE0-497A-95C4-537B5811D191}" type="slidenum">
              <a:rPr lang="en-IN" smtClean="0"/>
              <a:pPr/>
              <a:t>19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325132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20FC1A-FBE0-497A-95C4-537B5811D191}" type="slidenum">
              <a:rPr lang="en-IN" smtClean="0"/>
              <a:pPr/>
              <a:t>20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505231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20FC1A-FBE0-497A-95C4-537B5811D191}" type="slidenum">
              <a:rPr lang="en-IN" smtClean="0"/>
              <a:pPr/>
              <a:t>21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774704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32243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20FC1A-FBE0-497A-95C4-537B5811D191}" type="slidenum">
              <a:rPr lang="en-IN" smtClean="0"/>
              <a:pPr/>
              <a:t>23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421066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20FC1A-FBE0-497A-95C4-537B5811D191}" type="slidenum">
              <a:rPr lang="en-IN" smtClean="0"/>
              <a:pPr/>
              <a:t>24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954083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8933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52210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7061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20FC1A-FBE0-497A-95C4-537B5811D191}" type="slidenum">
              <a:rPr lang="en-IN" smtClean="0"/>
              <a:pPr/>
              <a:t>6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937677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4239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20FC1A-FBE0-497A-95C4-537B5811D191}" type="slidenum">
              <a:rPr lang="en-IN" smtClean="0"/>
              <a:pPr/>
              <a:t>8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158294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20FC1A-FBE0-497A-95C4-537B5811D191}" type="slidenum">
              <a:rPr lang="en-IN" smtClean="0"/>
              <a:pPr/>
              <a:t>9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72190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Kshitij\BRICS NDB\Post 21st January\Presentation Template\Third Round\ndb_ppt_jpeg\NDB_PPT Template2-06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1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1173144" y="1695450"/>
            <a:ext cx="6763871" cy="8001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25000"/>
              </a:lnSpc>
              <a:buNone/>
              <a:defRPr sz="2000" b="1" baseline="0">
                <a:solidFill>
                  <a:schemeClr val="bg1"/>
                </a:solidFill>
                <a:latin typeface="+mj-lt"/>
                <a:ea typeface="Tahoma" pitchFamily="34" charset="0"/>
                <a:cs typeface="DIN" pitchFamily="2" charset="0"/>
              </a:defRPr>
            </a:lvl1pPr>
            <a:lvl2pPr marL="358775" indent="-182563">
              <a:lnSpc>
                <a:spcPct val="125000"/>
              </a:lnSpc>
              <a:tabLst/>
              <a:defRPr sz="1400">
                <a:solidFill>
                  <a:srgbClr val="404040"/>
                </a:solidFill>
                <a:latin typeface="Avenir LT Std 45 Book" pitchFamily="34" charset="0"/>
                <a:ea typeface="Tahoma" pitchFamily="34" charset="0"/>
                <a:cs typeface="Avenir LT Std 45 Book" pitchFamily="34" charset="0"/>
              </a:defRPr>
            </a:lvl2pPr>
            <a:lvl3pPr marL="534988" indent="-176213">
              <a:lnSpc>
                <a:spcPct val="125000"/>
              </a:lnSpc>
              <a:tabLst/>
              <a:defRPr sz="1200">
                <a:solidFill>
                  <a:srgbClr val="404040"/>
                </a:solidFill>
                <a:latin typeface="Avenir LT Std 45 Book" pitchFamily="34" charset="0"/>
                <a:ea typeface="Tahoma" pitchFamily="34" charset="0"/>
                <a:cs typeface="Avenir LT Std 45 Book" pitchFamily="34" charset="0"/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en-US" dirty="0"/>
              <a:t>Section Title – Calibri (Bold) – 20pt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quarter" idx="14" hasCustomPrompt="1"/>
          </p:nvPr>
        </p:nvSpPr>
        <p:spPr>
          <a:xfrm>
            <a:off x="1164266" y="2507952"/>
            <a:ext cx="6763870" cy="3525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Brief of the Section – Calibri (regular) – 16pt</a:t>
            </a:r>
          </a:p>
        </p:txBody>
      </p:sp>
    </p:spTree>
    <p:extLst>
      <p:ext uri="{BB962C8B-B14F-4D97-AF65-F5344CB8AC3E}">
        <p14:creationId xmlns:p14="http://schemas.microsoft.com/office/powerpoint/2010/main" val="3866028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163097" y="1085850"/>
            <a:ext cx="7116748" cy="342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rgbClr val="33343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Sub-title – Calibri (regular) – 16pt 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163096" y="607375"/>
            <a:ext cx="7116748" cy="474864"/>
          </a:xfrm>
          <a:prstGeom prst="rect">
            <a:avLst/>
          </a:prstGeom>
        </p:spPr>
        <p:txBody>
          <a:bodyPr/>
          <a:lstStyle>
            <a:lvl1pPr algn="l">
              <a:defRPr sz="1800" b="1" i="0" baseline="0">
                <a:solidFill>
                  <a:srgbClr val="333435"/>
                </a:solidFill>
                <a:latin typeface="+mj-lt"/>
                <a:cs typeface="DIN" pitchFamily="2" charset="0"/>
              </a:defRPr>
            </a:lvl1pPr>
          </a:lstStyle>
          <a:p>
            <a:r>
              <a:rPr lang="en-US" dirty="0"/>
              <a:t>Slide Title – Calibri (Bold) – 18pt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1163158" y="1504950"/>
            <a:ext cx="7116684" cy="3352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333435"/>
                </a:solidFill>
                <a:latin typeface="+mj-lt"/>
              </a:defRPr>
            </a:lvl1pPr>
            <a:lvl2pPr marL="344488" indent="-225425">
              <a:defRPr sz="1200" baseline="0">
                <a:solidFill>
                  <a:srgbClr val="333435"/>
                </a:solidFill>
                <a:latin typeface="+mj-lt"/>
              </a:defRPr>
            </a:lvl2pPr>
            <a:lvl3pPr marL="463550" indent="-123825">
              <a:defRPr sz="1000" baseline="0">
                <a:solidFill>
                  <a:srgbClr val="333435"/>
                </a:solidFill>
                <a:latin typeface="+mj-lt"/>
              </a:defRPr>
            </a:lvl3pPr>
          </a:lstStyle>
          <a:p>
            <a:pPr lvl="0"/>
            <a:r>
              <a:rPr lang="en-US" dirty="0"/>
              <a:t>Content – Calibri (regular) – 14pt</a:t>
            </a:r>
          </a:p>
          <a:p>
            <a:pPr lvl="1"/>
            <a:r>
              <a:rPr lang="en-US" dirty="0"/>
              <a:t>First level – Calibri (regular) – 12pt</a:t>
            </a:r>
          </a:p>
          <a:p>
            <a:pPr lvl="2"/>
            <a:r>
              <a:rPr lang="en-US" dirty="0"/>
              <a:t>Second level – Calibri (regular) – 10pt</a:t>
            </a:r>
          </a:p>
        </p:txBody>
      </p:sp>
    </p:spTree>
    <p:extLst>
      <p:ext uri="{BB962C8B-B14F-4D97-AF65-F5344CB8AC3E}">
        <p14:creationId xmlns:p14="http://schemas.microsoft.com/office/powerpoint/2010/main" val="123657056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Sk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9ED28CB-E23A-B842-920B-AC24D98BF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796779" cy="51435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3190218-062C-074A-903D-531A5F73D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792" y="2220536"/>
            <a:ext cx="3590593" cy="586770"/>
          </a:xfrm>
        </p:spPr>
        <p:txBody>
          <a:bodyPr anchor="ctr">
            <a:noAutofit/>
          </a:bodyPr>
          <a:lstStyle>
            <a:lvl1pPr>
              <a:lnSpc>
                <a:spcPts val="3750"/>
              </a:lnSpc>
              <a:defRPr sz="45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9EC5B9-1DC2-1647-B4E5-9C5C05CE5E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10789" y="1158642"/>
            <a:ext cx="1215000" cy="2169825"/>
          </a:xfrm>
        </p:spPr>
        <p:txBody>
          <a:bodyPr anchor="b">
            <a:spAutoFit/>
          </a:bodyPr>
          <a:lstStyle>
            <a:lvl1pPr marL="0" indent="0" algn="r">
              <a:buNone/>
              <a:defRPr sz="15000" b="0" i="0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AF5F5E-E9D3-A542-A7AE-DD0B41191B27}"/>
              </a:ext>
            </a:extLst>
          </p:cNvPr>
          <p:cNvSpPr/>
          <p:nvPr userDrawn="1"/>
        </p:nvSpPr>
        <p:spPr>
          <a:xfrm>
            <a:off x="3010789" y="3014027"/>
            <a:ext cx="1215000" cy="8100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047035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Fore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9ED28CB-E23A-B842-920B-AC24D98BF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796779" cy="51435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3190218-062C-074A-903D-531A5F73D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792" y="2220536"/>
            <a:ext cx="3590593" cy="586770"/>
          </a:xfrm>
        </p:spPr>
        <p:txBody>
          <a:bodyPr anchor="ctr">
            <a:noAutofit/>
          </a:bodyPr>
          <a:lstStyle>
            <a:lvl1pPr>
              <a:lnSpc>
                <a:spcPts val="3750"/>
              </a:lnSpc>
              <a:defRPr sz="45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9EC5B9-1DC2-1647-B4E5-9C5C05CE5E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10789" y="1158642"/>
            <a:ext cx="1215000" cy="2169825"/>
          </a:xfrm>
        </p:spPr>
        <p:txBody>
          <a:bodyPr anchor="b">
            <a:spAutoFit/>
          </a:bodyPr>
          <a:lstStyle>
            <a:lvl1pPr marL="0" indent="0" algn="r">
              <a:buNone/>
              <a:defRPr sz="15000" b="0" i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AF5F5E-E9D3-A542-A7AE-DD0B41191B27}"/>
              </a:ext>
            </a:extLst>
          </p:cNvPr>
          <p:cNvSpPr/>
          <p:nvPr userDrawn="1"/>
        </p:nvSpPr>
        <p:spPr>
          <a:xfrm>
            <a:off x="3010789" y="3014027"/>
            <a:ext cx="1215000" cy="8100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438649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Title Fore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9ED28CB-E23A-B842-920B-AC24D98BF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796779" cy="51435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3190218-062C-074A-903D-531A5F73D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792" y="2220536"/>
            <a:ext cx="3590593" cy="586770"/>
          </a:xfrm>
        </p:spPr>
        <p:txBody>
          <a:bodyPr anchor="ctr">
            <a:noAutofit/>
          </a:bodyPr>
          <a:lstStyle>
            <a:lvl1pPr>
              <a:lnSpc>
                <a:spcPts val="3750"/>
              </a:lnSpc>
              <a:defRPr sz="45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9EC5B9-1DC2-1647-B4E5-9C5C05CE5E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10789" y="1158642"/>
            <a:ext cx="1215000" cy="2169825"/>
          </a:xfrm>
        </p:spPr>
        <p:txBody>
          <a:bodyPr anchor="b">
            <a:spAutoFit/>
          </a:bodyPr>
          <a:lstStyle>
            <a:lvl1pPr marL="0" indent="0" algn="r">
              <a:buNone/>
              <a:defRPr sz="15000" b="0" i="0">
                <a:solidFill>
                  <a:schemeClr val="accent6"/>
                </a:solidFill>
                <a:latin typeface="+mn-lt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AF5F5E-E9D3-A542-A7AE-DD0B41191B27}"/>
              </a:ext>
            </a:extLst>
          </p:cNvPr>
          <p:cNvSpPr/>
          <p:nvPr userDrawn="1"/>
        </p:nvSpPr>
        <p:spPr>
          <a:xfrm>
            <a:off x="3010789" y="3014027"/>
            <a:ext cx="1215000" cy="81000"/>
          </a:xfrm>
          <a:prstGeom prst="rect">
            <a:avLst/>
          </a:prstGeom>
          <a:solidFill>
            <a:schemeClr val="accent6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2F456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541564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191644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9367" y="1075765"/>
            <a:ext cx="4032368" cy="392605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867" y="1075765"/>
            <a:ext cx="4032368" cy="392605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50143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33502"/>
            <a:ext cx="8046244" cy="7077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5991" y="1038321"/>
            <a:ext cx="4027103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5991" y="1656255"/>
            <a:ext cx="4027103" cy="334556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05300" y="1038321"/>
            <a:ext cx="4046935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05300" y="1656255"/>
            <a:ext cx="4046935" cy="334556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4092758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367" y="220054"/>
            <a:ext cx="8032868" cy="72124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7245894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219845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3038475"/>
            <a:ext cx="9144000" cy="2105025"/>
          </a:xfrm>
          <a:solidFill>
            <a:srgbClr val="F3F3F5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83892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469159" y="0"/>
            <a:ext cx="2674841" cy="5143500"/>
          </a:xfrm>
          <a:solidFill>
            <a:srgbClr val="F3F3F5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911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166752" y="1277592"/>
            <a:ext cx="3405248" cy="3458486"/>
          </a:xfrm>
          <a:prstGeom prst="rect">
            <a:avLst/>
          </a:prstGeom>
        </p:spPr>
        <p:txBody>
          <a:bodyPr/>
          <a:lstStyle>
            <a:lvl1pPr marL="225425" indent="-225425">
              <a:lnSpc>
                <a:spcPct val="125000"/>
              </a:lnSpc>
              <a:buAutoNum type="arabicPeriod"/>
              <a:defRPr sz="1200" baseline="0">
                <a:solidFill>
                  <a:srgbClr val="333435"/>
                </a:solidFill>
                <a:latin typeface="+mj-lt"/>
                <a:ea typeface="Tahoma" pitchFamily="34" charset="0"/>
                <a:cs typeface="DIN" pitchFamily="2" charset="0"/>
              </a:defRPr>
            </a:lvl1pPr>
            <a:lvl2pPr marL="344488" marR="0" indent="-119063" algn="l" defTabSz="457200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 sz="1000">
                <a:solidFill>
                  <a:srgbClr val="333435"/>
                </a:solidFill>
                <a:latin typeface="+mj-lt"/>
                <a:ea typeface="Tahoma" pitchFamily="34" charset="0"/>
                <a:cs typeface="DIN" pitchFamily="2" charset="0"/>
              </a:defRPr>
            </a:lvl2pPr>
            <a:lvl3pPr marL="534988" indent="-176213">
              <a:lnSpc>
                <a:spcPct val="125000"/>
              </a:lnSpc>
              <a:tabLst/>
              <a:defRPr sz="1200">
                <a:solidFill>
                  <a:srgbClr val="404040"/>
                </a:solidFill>
                <a:latin typeface="+mn-lt"/>
                <a:ea typeface="Tahoma" pitchFamily="34" charset="0"/>
                <a:cs typeface="Avenir LT Std 45 Book" pitchFamily="34" charset="0"/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en-US" dirty="0"/>
              <a:t>Content – Calibri (regular) – 12pt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0"/>
            <a:r>
              <a:rPr lang="en-US" dirty="0"/>
              <a:t>Content – Calibri (regular) – 12pt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800600" y="1352550"/>
            <a:ext cx="3403044" cy="3458486"/>
          </a:xfrm>
          <a:prstGeom prst="rect">
            <a:avLst/>
          </a:prstGeom>
        </p:spPr>
        <p:txBody>
          <a:bodyPr/>
          <a:lstStyle>
            <a:lvl1pPr marL="225425" indent="-225425">
              <a:lnSpc>
                <a:spcPct val="125000"/>
              </a:lnSpc>
              <a:buAutoNum type="arabicPeriod"/>
              <a:defRPr sz="1200" baseline="0">
                <a:solidFill>
                  <a:srgbClr val="333435"/>
                </a:solidFill>
                <a:latin typeface="+mj-lt"/>
                <a:ea typeface="Tahoma" pitchFamily="34" charset="0"/>
                <a:cs typeface="DIN" pitchFamily="2" charset="0"/>
              </a:defRPr>
            </a:lvl1pPr>
            <a:lvl2pPr marL="344488" marR="0" indent="-119063" algn="l" defTabSz="457200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 sz="1000">
                <a:solidFill>
                  <a:srgbClr val="333435"/>
                </a:solidFill>
                <a:latin typeface="+mj-lt"/>
                <a:ea typeface="Tahoma" pitchFamily="34" charset="0"/>
                <a:cs typeface="DIN" pitchFamily="2" charset="0"/>
              </a:defRPr>
            </a:lvl2pPr>
            <a:lvl3pPr marL="534988" indent="-176213">
              <a:lnSpc>
                <a:spcPct val="125000"/>
              </a:lnSpc>
              <a:tabLst/>
              <a:defRPr sz="1200">
                <a:solidFill>
                  <a:srgbClr val="404040"/>
                </a:solidFill>
                <a:latin typeface="+mn-lt"/>
                <a:ea typeface="Tahoma" pitchFamily="34" charset="0"/>
                <a:cs typeface="Avenir LT Std 45 Book" pitchFamily="34" charset="0"/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en-US" dirty="0"/>
              <a:t>Content – Calibri (regular) – 12pt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0"/>
            <a:r>
              <a:rPr lang="en-US" dirty="0"/>
              <a:t>Content – Calibri (regular) – 12pt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1163096" y="608511"/>
            <a:ext cx="7116748" cy="474864"/>
          </a:xfrm>
          <a:prstGeom prst="rect">
            <a:avLst/>
          </a:prstGeom>
        </p:spPr>
        <p:txBody>
          <a:bodyPr/>
          <a:lstStyle>
            <a:lvl1pPr algn="l">
              <a:defRPr sz="1800" b="1" i="0" baseline="0">
                <a:solidFill>
                  <a:srgbClr val="333435"/>
                </a:solidFill>
                <a:latin typeface="+mj-lt"/>
                <a:cs typeface="DIN" pitchFamily="2" charset="0"/>
              </a:defRPr>
            </a:lvl1pPr>
          </a:lstStyle>
          <a:p>
            <a:r>
              <a:rPr lang="en-US" dirty="0"/>
              <a:t>Slide Title – Calibri (Bold) – 18pt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504950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75990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741188" y="2971989"/>
            <a:ext cx="7400430" cy="2171512"/>
          </a:xfrm>
          <a:solidFill>
            <a:srgbClr val="F3F3F5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34780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laceholder-mi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391713" y="2589515"/>
            <a:ext cx="1629818" cy="161163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557709" y="2589515"/>
            <a:ext cx="1629818" cy="161163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47887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laceholder-mi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826554" y="877824"/>
            <a:ext cx="3947857" cy="338785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38709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27623" y="832758"/>
            <a:ext cx="3283438" cy="4310743"/>
          </a:xfrm>
          <a:solidFill>
            <a:srgbClr val="F3F3F5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858245" y="212272"/>
            <a:ext cx="5059943" cy="2359479"/>
          </a:xfrm>
          <a:solidFill>
            <a:srgbClr val="F3F3F5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25379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64039" y="1416326"/>
            <a:ext cx="3295680" cy="3294822"/>
          </a:xfrm>
          <a:solidFill>
            <a:srgbClr val="F3F3F5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626139" y="-34580"/>
            <a:ext cx="2845921" cy="2419972"/>
          </a:xfrm>
          <a:solidFill>
            <a:srgbClr val="F3F3F5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670456" y="2753346"/>
            <a:ext cx="2845921" cy="2390154"/>
          </a:xfrm>
          <a:solidFill>
            <a:srgbClr val="F3F3F5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5205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0" y="0"/>
            <a:ext cx="4454220" cy="515493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4689780" y="5715"/>
            <a:ext cx="4454220" cy="513778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20983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0" y="0"/>
            <a:ext cx="6150153" cy="51435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52440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ig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663974" y="1458230"/>
            <a:ext cx="3415602" cy="192709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0681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3096" y="1201392"/>
            <a:ext cx="3329049" cy="4810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 b="0">
                <a:solidFill>
                  <a:srgbClr val="333435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163098" y="1692452"/>
            <a:ext cx="3329047" cy="3077486"/>
          </a:xfrm>
          <a:prstGeom prst="rect">
            <a:avLst/>
          </a:prstGeom>
        </p:spPr>
        <p:txBody>
          <a:bodyPr/>
          <a:lstStyle>
            <a:lvl1pPr marL="225425" indent="-225425">
              <a:lnSpc>
                <a:spcPct val="125000"/>
              </a:lnSpc>
              <a:buAutoNum type="arabicPeriod"/>
              <a:defRPr sz="1200" baseline="0">
                <a:solidFill>
                  <a:srgbClr val="333435"/>
                </a:solidFill>
                <a:latin typeface="+mj-lt"/>
                <a:ea typeface="Tahoma" pitchFamily="34" charset="0"/>
                <a:cs typeface="DIN" pitchFamily="2" charset="0"/>
              </a:defRPr>
            </a:lvl1pPr>
            <a:lvl2pPr marL="344488" marR="0" indent="-119063" algn="l" defTabSz="457200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 sz="1000">
                <a:solidFill>
                  <a:srgbClr val="333435"/>
                </a:solidFill>
                <a:latin typeface="+mj-lt"/>
                <a:ea typeface="Tahoma" pitchFamily="34" charset="0"/>
                <a:cs typeface="DIN" pitchFamily="2" charset="0"/>
              </a:defRPr>
            </a:lvl2pPr>
            <a:lvl3pPr marL="534988" indent="-176213">
              <a:lnSpc>
                <a:spcPct val="125000"/>
              </a:lnSpc>
              <a:tabLst/>
              <a:defRPr sz="1200">
                <a:solidFill>
                  <a:srgbClr val="404040"/>
                </a:solidFill>
                <a:latin typeface="+mn-lt"/>
                <a:ea typeface="Tahoma" pitchFamily="34" charset="0"/>
                <a:cs typeface="Avenir LT Std 45 Book" pitchFamily="34" charset="0"/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en-US" dirty="0"/>
              <a:t>Content – Calibri (regular) – 12pt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0"/>
            <a:r>
              <a:rPr lang="en-US" dirty="0"/>
              <a:t>Content – Calibri (regular) – 12pt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947136" y="1692452"/>
            <a:ext cx="3329047" cy="3077486"/>
          </a:xfrm>
          <a:prstGeom prst="rect">
            <a:avLst/>
          </a:prstGeom>
        </p:spPr>
        <p:txBody>
          <a:bodyPr/>
          <a:lstStyle>
            <a:lvl1pPr marL="225425" indent="-225425">
              <a:lnSpc>
                <a:spcPct val="125000"/>
              </a:lnSpc>
              <a:buAutoNum type="arabicPeriod"/>
              <a:defRPr sz="1200" baseline="0">
                <a:solidFill>
                  <a:srgbClr val="333435"/>
                </a:solidFill>
                <a:latin typeface="+mj-lt"/>
                <a:ea typeface="Tahoma" pitchFamily="34" charset="0"/>
                <a:cs typeface="DIN" pitchFamily="2" charset="0"/>
              </a:defRPr>
            </a:lvl1pPr>
            <a:lvl2pPr marL="344488" marR="0" indent="-119063" algn="l" defTabSz="457200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 sz="1000">
                <a:solidFill>
                  <a:srgbClr val="333435"/>
                </a:solidFill>
                <a:latin typeface="+mj-lt"/>
                <a:ea typeface="Tahoma" pitchFamily="34" charset="0"/>
                <a:cs typeface="DIN" pitchFamily="2" charset="0"/>
              </a:defRPr>
            </a:lvl2pPr>
            <a:lvl3pPr marL="534988" indent="-176213">
              <a:lnSpc>
                <a:spcPct val="125000"/>
              </a:lnSpc>
              <a:tabLst/>
              <a:defRPr sz="1200">
                <a:solidFill>
                  <a:srgbClr val="404040"/>
                </a:solidFill>
                <a:latin typeface="+mn-lt"/>
                <a:ea typeface="Tahoma" pitchFamily="34" charset="0"/>
                <a:cs typeface="Avenir LT Std 45 Book" pitchFamily="34" charset="0"/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en-US" dirty="0"/>
              <a:t>Content – Calibri (regular) – 12pt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0"/>
            <a:r>
              <a:rPr lang="en-US" dirty="0"/>
              <a:t>Content – Calibri (regular) – 12pt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5"/>
          </p:nvPr>
        </p:nvSpPr>
        <p:spPr>
          <a:xfrm>
            <a:off x="4947136" y="1201392"/>
            <a:ext cx="3329049" cy="4810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 b="0">
                <a:solidFill>
                  <a:srgbClr val="333435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1163096" y="608511"/>
            <a:ext cx="7116748" cy="474864"/>
          </a:xfrm>
          <a:prstGeom prst="rect">
            <a:avLst/>
          </a:prstGeom>
        </p:spPr>
        <p:txBody>
          <a:bodyPr/>
          <a:lstStyle>
            <a:lvl1pPr algn="l">
              <a:defRPr sz="1800" b="1" i="0" baseline="0">
                <a:solidFill>
                  <a:srgbClr val="333435"/>
                </a:solidFill>
                <a:latin typeface="+mj-lt"/>
                <a:cs typeface="DIN" pitchFamily="2" charset="0"/>
              </a:defRPr>
            </a:lvl1pPr>
          </a:lstStyle>
          <a:p>
            <a:r>
              <a:rPr lang="en-US" dirty="0"/>
              <a:t>Slide Title – Calibri (Bold) – 18pt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504950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0126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20" hasCustomPrompt="1"/>
          </p:nvPr>
        </p:nvSpPr>
        <p:spPr>
          <a:xfrm>
            <a:off x="1162629" y="1289467"/>
            <a:ext cx="3637971" cy="3505200"/>
          </a:xfrm>
          <a:prstGeom prst="rect">
            <a:avLst/>
          </a:prstGeom>
        </p:spPr>
        <p:txBody>
          <a:bodyPr/>
          <a:lstStyle>
            <a:lvl1pPr marL="0" indent="0">
              <a:buFont typeface="Arial" pitchFamily="34" charset="0"/>
              <a:buNone/>
              <a:defRPr sz="1400" baseline="0">
                <a:solidFill>
                  <a:srgbClr val="333435"/>
                </a:solidFill>
                <a:latin typeface="+mj-lt"/>
              </a:defRPr>
            </a:lvl1pPr>
            <a:lvl2pPr marL="344488" indent="-225425">
              <a:defRPr sz="1200" baseline="0">
                <a:solidFill>
                  <a:srgbClr val="333435"/>
                </a:solidFill>
                <a:latin typeface="+mj-lt"/>
              </a:defRPr>
            </a:lvl2pPr>
            <a:lvl3pPr marL="463550" indent="-123825">
              <a:defRPr sz="1000" baseline="0">
                <a:solidFill>
                  <a:srgbClr val="333435"/>
                </a:solidFill>
                <a:latin typeface="+mj-lt"/>
              </a:defRPr>
            </a:lvl3pPr>
          </a:lstStyle>
          <a:p>
            <a:pPr lvl="0"/>
            <a:r>
              <a:rPr lang="en-US" dirty="0"/>
              <a:t>Content – Calibri (regular) – 14pt</a:t>
            </a:r>
          </a:p>
          <a:p>
            <a:pPr lvl="1"/>
            <a:r>
              <a:rPr lang="en-US" dirty="0"/>
              <a:t>First level – Calibri (regular) – 12pt</a:t>
            </a:r>
          </a:p>
          <a:p>
            <a:pPr lvl="2"/>
            <a:r>
              <a:rPr lang="en-US" dirty="0"/>
              <a:t>Second level – Calibri (regular) – 10pt</a:t>
            </a:r>
          </a:p>
        </p:txBody>
      </p:sp>
      <p:sp>
        <p:nvSpPr>
          <p:cNvPr id="6" name="Picture Placeholder 15"/>
          <p:cNvSpPr>
            <a:spLocks noGrp="1"/>
          </p:cNvSpPr>
          <p:nvPr>
            <p:ph type="pic" sz="quarter" idx="17" hasCustomPrompt="1"/>
          </p:nvPr>
        </p:nvSpPr>
        <p:spPr>
          <a:xfrm>
            <a:off x="4907984" y="1428750"/>
            <a:ext cx="3326845" cy="3376550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buNone/>
              <a:defRPr sz="1600" baseline="0">
                <a:solidFill>
                  <a:srgbClr val="333435"/>
                </a:solidFill>
                <a:latin typeface="DIN" pitchFamily="2" charset="0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4859494" y="1377538"/>
            <a:ext cx="3420094" cy="3467594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504950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5016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163096" y="608511"/>
            <a:ext cx="7116748" cy="474864"/>
          </a:xfrm>
          <a:prstGeom prst="rect">
            <a:avLst/>
          </a:prstGeom>
        </p:spPr>
        <p:txBody>
          <a:bodyPr/>
          <a:lstStyle>
            <a:lvl1pPr algn="l">
              <a:defRPr sz="1800" b="1" i="0" baseline="0">
                <a:solidFill>
                  <a:srgbClr val="333435"/>
                </a:solidFill>
                <a:latin typeface="+mj-lt"/>
                <a:cs typeface="DIN" pitchFamily="2" charset="0"/>
              </a:defRPr>
            </a:lvl1pPr>
          </a:lstStyle>
          <a:p>
            <a:r>
              <a:rPr lang="en-US" dirty="0"/>
              <a:t>Slide Title – Calibri (Bold) – 18pt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4732189" y="1289467"/>
            <a:ext cx="3551103" cy="3505200"/>
          </a:xfrm>
          <a:prstGeom prst="rect">
            <a:avLst/>
          </a:prstGeom>
        </p:spPr>
        <p:txBody>
          <a:bodyPr/>
          <a:lstStyle>
            <a:lvl1pPr marL="0" indent="0">
              <a:buFont typeface="Arial" pitchFamily="34" charset="0"/>
              <a:buNone/>
              <a:defRPr sz="1400" baseline="0">
                <a:solidFill>
                  <a:srgbClr val="333435"/>
                </a:solidFill>
                <a:latin typeface="+mj-lt"/>
              </a:defRPr>
            </a:lvl1pPr>
            <a:lvl2pPr marL="344488" indent="-225425">
              <a:defRPr sz="1200" baseline="0">
                <a:solidFill>
                  <a:srgbClr val="333435"/>
                </a:solidFill>
                <a:latin typeface="+mj-lt"/>
              </a:defRPr>
            </a:lvl2pPr>
            <a:lvl3pPr marL="463550" indent="-123825">
              <a:defRPr sz="1000" baseline="0">
                <a:solidFill>
                  <a:srgbClr val="333435"/>
                </a:solidFill>
                <a:latin typeface="+mj-lt"/>
              </a:defRPr>
            </a:lvl3pPr>
          </a:lstStyle>
          <a:p>
            <a:pPr lvl="0"/>
            <a:r>
              <a:rPr lang="en-US" dirty="0"/>
              <a:t>Content – Calibri (regular) – 14pt</a:t>
            </a:r>
          </a:p>
          <a:p>
            <a:pPr lvl="1"/>
            <a:r>
              <a:rPr lang="en-US" dirty="0"/>
              <a:t>First level – Calibri (regular) – 12pt</a:t>
            </a:r>
          </a:p>
          <a:p>
            <a:pPr lvl="2"/>
            <a:r>
              <a:rPr lang="en-US" dirty="0"/>
              <a:t>Second level – Calibri (regular) – 10pt</a:t>
            </a:r>
          </a:p>
        </p:txBody>
      </p:sp>
      <p:sp>
        <p:nvSpPr>
          <p:cNvPr id="5" name="Picture Placeholder 15"/>
          <p:cNvSpPr>
            <a:spLocks noGrp="1"/>
          </p:cNvSpPr>
          <p:nvPr>
            <p:ph type="pic" sz="quarter" idx="17" hasCustomPrompt="1"/>
          </p:nvPr>
        </p:nvSpPr>
        <p:spPr>
          <a:xfrm>
            <a:off x="1303698" y="1428165"/>
            <a:ext cx="3326845" cy="3376550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buNone/>
              <a:defRPr sz="1600" baseline="0">
                <a:solidFill>
                  <a:srgbClr val="333435"/>
                </a:solidFill>
                <a:latin typeface="DIN" pitchFamily="2" charset="0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255208" y="1376953"/>
            <a:ext cx="3420094" cy="3467594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504950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3845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9"/>
          <p:cNvSpPr>
            <a:spLocks noGrp="1"/>
          </p:cNvSpPr>
          <p:nvPr>
            <p:ph type="chart" sz="quarter" idx="18" hasCustomPrompt="1"/>
          </p:nvPr>
        </p:nvSpPr>
        <p:spPr>
          <a:xfrm>
            <a:off x="5526592" y="1385502"/>
            <a:ext cx="2753252" cy="3398531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buNone/>
              <a:defRPr sz="1600">
                <a:solidFill>
                  <a:srgbClr val="333435"/>
                </a:solidFill>
                <a:latin typeface="DIN" pitchFamily="2" charset="0"/>
              </a:defRPr>
            </a:lvl1pPr>
          </a:lstStyle>
          <a:p>
            <a:r>
              <a:rPr lang="en-US" dirty="0"/>
              <a:t>Click to insert chart 1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20" hasCustomPrompt="1"/>
          </p:nvPr>
        </p:nvSpPr>
        <p:spPr>
          <a:xfrm>
            <a:off x="1162629" y="1289467"/>
            <a:ext cx="4095171" cy="3505200"/>
          </a:xfrm>
          <a:prstGeom prst="rect">
            <a:avLst/>
          </a:prstGeom>
        </p:spPr>
        <p:txBody>
          <a:bodyPr/>
          <a:lstStyle>
            <a:lvl1pPr marL="0" indent="0">
              <a:buFont typeface="Arial" pitchFamily="34" charset="0"/>
              <a:buNone/>
              <a:defRPr sz="1400" baseline="0">
                <a:solidFill>
                  <a:srgbClr val="333435"/>
                </a:solidFill>
                <a:latin typeface="+mj-lt"/>
              </a:defRPr>
            </a:lvl1pPr>
            <a:lvl2pPr marL="344488" indent="-225425">
              <a:defRPr sz="1200" baseline="0">
                <a:solidFill>
                  <a:srgbClr val="333435"/>
                </a:solidFill>
                <a:latin typeface="+mj-lt"/>
              </a:defRPr>
            </a:lvl2pPr>
            <a:lvl3pPr marL="463550" indent="-123825">
              <a:defRPr sz="1000" baseline="0">
                <a:solidFill>
                  <a:srgbClr val="333435"/>
                </a:solidFill>
                <a:latin typeface="+mj-lt"/>
              </a:defRPr>
            </a:lvl3pPr>
          </a:lstStyle>
          <a:p>
            <a:pPr lvl="0"/>
            <a:r>
              <a:rPr lang="en-US" dirty="0"/>
              <a:t>Content – Calibri (regular) – 14pt</a:t>
            </a:r>
          </a:p>
          <a:p>
            <a:pPr lvl="1"/>
            <a:r>
              <a:rPr lang="en-US" dirty="0"/>
              <a:t>First level – Calibri (regular) – 12pt</a:t>
            </a:r>
          </a:p>
          <a:p>
            <a:pPr lvl="2"/>
            <a:r>
              <a:rPr lang="en-US" dirty="0"/>
              <a:t>Second level – Calibri (regular) – 10pt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163096" y="608511"/>
            <a:ext cx="7116748" cy="474864"/>
          </a:xfrm>
          <a:prstGeom prst="rect">
            <a:avLst/>
          </a:prstGeom>
        </p:spPr>
        <p:txBody>
          <a:bodyPr/>
          <a:lstStyle>
            <a:lvl1pPr algn="l">
              <a:defRPr sz="1800" b="1" i="0" baseline="0">
                <a:solidFill>
                  <a:srgbClr val="333435"/>
                </a:solidFill>
                <a:latin typeface="+mj-lt"/>
                <a:cs typeface="DIN" pitchFamily="2" charset="0"/>
              </a:defRPr>
            </a:lvl1pPr>
          </a:lstStyle>
          <a:p>
            <a:r>
              <a:rPr lang="en-US" dirty="0"/>
              <a:t>Slide Title – Calibri (Bold) – 18pt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504950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2924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9"/>
          <p:cNvSpPr>
            <a:spLocks noGrp="1"/>
          </p:cNvSpPr>
          <p:nvPr>
            <p:ph type="chart" sz="quarter" idx="18" hasCustomPrompt="1"/>
          </p:nvPr>
        </p:nvSpPr>
        <p:spPr>
          <a:xfrm>
            <a:off x="4561367" y="1385502"/>
            <a:ext cx="3723752" cy="3398531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buNone/>
              <a:defRPr sz="1600">
                <a:solidFill>
                  <a:srgbClr val="333435"/>
                </a:solidFill>
                <a:latin typeface="DIN" pitchFamily="2" charset="0"/>
              </a:defRPr>
            </a:lvl1pPr>
          </a:lstStyle>
          <a:p>
            <a:r>
              <a:rPr lang="en-US" dirty="0"/>
              <a:t>Click to insert chart 2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20" hasCustomPrompt="1"/>
          </p:nvPr>
        </p:nvSpPr>
        <p:spPr>
          <a:xfrm>
            <a:off x="1162629" y="1289467"/>
            <a:ext cx="3180771" cy="3505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rgbClr val="333435"/>
                </a:solidFill>
                <a:latin typeface="+mj-lt"/>
              </a:defRPr>
            </a:lvl1pPr>
            <a:lvl2pPr marL="344488" indent="-225425">
              <a:defRPr sz="1200" baseline="0">
                <a:solidFill>
                  <a:srgbClr val="333435"/>
                </a:solidFill>
                <a:latin typeface="+mj-lt"/>
              </a:defRPr>
            </a:lvl2pPr>
            <a:lvl3pPr marL="463550" indent="-123825">
              <a:defRPr sz="1000" baseline="0">
                <a:solidFill>
                  <a:srgbClr val="333435"/>
                </a:solidFill>
                <a:latin typeface="+mj-lt"/>
              </a:defRPr>
            </a:lvl3pPr>
          </a:lstStyle>
          <a:p>
            <a:pPr lvl="0"/>
            <a:r>
              <a:rPr lang="en-US" dirty="0"/>
              <a:t>Content – Calibri (regular) – 14pt</a:t>
            </a:r>
          </a:p>
          <a:p>
            <a:pPr lvl="1"/>
            <a:r>
              <a:rPr lang="en-US" dirty="0"/>
              <a:t>First level – Calibri (regular) – 12pt</a:t>
            </a:r>
          </a:p>
          <a:p>
            <a:pPr lvl="2"/>
            <a:r>
              <a:rPr lang="en-US" dirty="0"/>
              <a:t>Second level – Calibri (regular) – 10pt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163096" y="608511"/>
            <a:ext cx="7116748" cy="474864"/>
          </a:xfrm>
          <a:prstGeom prst="rect">
            <a:avLst/>
          </a:prstGeom>
        </p:spPr>
        <p:txBody>
          <a:bodyPr/>
          <a:lstStyle>
            <a:lvl1pPr algn="l">
              <a:defRPr sz="1800" b="1" i="0" baseline="0">
                <a:solidFill>
                  <a:srgbClr val="333435"/>
                </a:solidFill>
                <a:latin typeface="+mj-lt"/>
                <a:cs typeface="DIN" pitchFamily="2" charset="0"/>
              </a:defRPr>
            </a:lvl1pPr>
          </a:lstStyle>
          <a:p>
            <a:r>
              <a:rPr lang="en-US" dirty="0"/>
              <a:t>Slide Title – Calibri (Bold) – 18pt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504950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082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s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1152525" y="1285050"/>
            <a:ext cx="5005387" cy="5365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rgbClr val="33343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Picture title text – Calibri (regular) – 16pt</a:t>
            </a:r>
          </a:p>
        </p:txBody>
      </p:sp>
      <p:sp>
        <p:nvSpPr>
          <p:cNvPr id="7" name="Picture Placeholder 15"/>
          <p:cNvSpPr>
            <a:spLocks noGrp="1"/>
          </p:cNvSpPr>
          <p:nvPr>
            <p:ph type="pic" sz="quarter" idx="17" hasCustomPrompt="1"/>
          </p:nvPr>
        </p:nvSpPr>
        <p:spPr>
          <a:xfrm>
            <a:off x="1282161" y="1985960"/>
            <a:ext cx="1728787" cy="1447800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buNone/>
              <a:defRPr sz="1600" baseline="0">
                <a:solidFill>
                  <a:srgbClr val="333435"/>
                </a:solidFill>
                <a:latin typeface="DIN" pitchFamily="2" charset="0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8" name="Picture Placeholder 15"/>
          <p:cNvSpPr>
            <a:spLocks noGrp="1"/>
          </p:cNvSpPr>
          <p:nvPr>
            <p:ph type="pic" sz="quarter" idx="18" hasCustomPrompt="1"/>
          </p:nvPr>
        </p:nvSpPr>
        <p:spPr>
          <a:xfrm>
            <a:off x="3110961" y="1985960"/>
            <a:ext cx="1728787" cy="1447800"/>
          </a:xfrm>
          <a:prstGeom prst="rect">
            <a:avLst/>
          </a:prstGeom>
          <a:ln>
            <a:noFill/>
          </a:ln>
        </p:spPr>
        <p:txBody>
          <a:bodyPr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>
                <a:solidFill>
                  <a:srgbClr val="333435"/>
                </a:solidFill>
                <a:latin typeface="DIN" pitchFamily="2" charset="0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9" name="Text Placeholder 18"/>
          <p:cNvSpPr>
            <a:spLocks noGrp="1"/>
          </p:cNvSpPr>
          <p:nvPr>
            <p:ph type="body" sz="quarter" idx="19" hasCustomPrompt="1"/>
          </p:nvPr>
        </p:nvSpPr>
        <p:spPr>
          <a:xfrm>
            <a:off x="4932904" y="1882351"/>
            <a:ext cx="3352800" cy="2971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333435"/>
                </a:solidFill>
                <a:latin typeface="+mj-lt"/>
              </a:defRPr>
            </a:lvl1pPr>
            <a:lvl2pPr marL="344488" indent="-225425">
              <a:tabLst>
                <a:tab pos="628650" algn="l"/>
              </a:tabLst>
              <a:defRPr sz="1200">
                <a:solidFill>
                  <a:srgbClr val="333435"/>
                </a:solidFill>
                <a:latin typeface="+mj-lt"/>
              </a:defRPr>
            </a:lvl2pPr>
            <a:lvl3pPr marL="463550" indent="-123825">
              <a:defRPr sz="1000">
                <a:solidFill>
                  <a:srgbClr val="333435"/>
                </a:solidFill>
                <a:latin typeface="+mj-lt"/>
              </a:defRPr>
            </a:lvl3pPr>
          </a:lstStyle>
          <a:p>
            <a:pPr lvl="0"/>
            <a:r>
              <a:rPr lang="en-US" dirty="0"/>
              <a:t>Content – Calibri (regular) – 14pt</a:t>
            </a:r>
          </a:p>
          <a:p>
            <a:pPr lvl="1"/>
            <a:r>
              <a:rPr lang="en-US" dirty="0"/>
              <a:t>Point 1 – Calibri (regular) – 12pt</a:t>
            </a:r>
          </a:p>
          <a:p>
            <a:pPr lvl="2"/>
            <a:r>
              <a:rPr lang="en-US" dirty="0"/>
              <a:t>Point 2 – Calibri (regular) – 10pt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1163096" y="608511"/>
            <a:ext cx="7116748" cy="474864"/>
          </a:xfrm>
          <a:prstGeom prst="rect">
            <a:avLst/>
          </a:prstGeom>
        </p:spPr>
        <p:txBody>
          <a:bodyPr/>
          <a:lstStyle>
            <a:lvl1pPr algn="l">
              <a:defRPr sz="1800" b="1" i="0" baseline="0">
                <a:solidFill>
                  <a:srgbClr val="333435"/>
                </a:solidFill>
                <a:latin typeface="+mj-lt"/>
                <a:cs typeface="DIN" pitchFamily="2" charset="0"/>
              </a:defRPr>
            </a:lvl1pPr>
          </a:lstStyle>
          <a:p>
            <a:r>
              <a:rPr lang="en-US" dirty="0"/>
              <a:t>Slide Title – Calibri (Bold) – 18pt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3086102" y="1966910"/>
            <a:ext cx="1776414" cy="1495425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1257304" y="1966910"/>
            <a:ext cx="1776414" cy="1495425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504950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6423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F80D3-C760-49D4-83B2-32711279B43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504950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3618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3"/>
          <p:cNvSpPr>
            <a:spLocks noGrp="1"/>
          </p:cNvSpPr>
          <p:nvPr>
            <p:ph sz="quarter" idx="10" hasCustomPrompt="1"/>
          </p:nvPr>
        </p:nvSpPr>
        <p:spPr>
          <a:xfrm>
            <a:off x="1160170" y="2714615"/>
            <a:ext cx="6005270" cy="367500"/>
          </a:xfrm>
          <a:prstGeom prst="rect">
            <a:avLst/>
          </a:prstGeom>
        </p:spPr>
        <p:txBody>
          <a:bodyPr/>
          <a:lstStyle>
            <a:lvl1pPr>
              <a:buNone/>
              <a:defRPr sz="1600" baseline="0">
                <a:solidFill>
                  <a:srgbClr val="333435"/>
                </a:solidFill>
                <a:latin typeface="+mj-lt"/>
                <a:ea typeface="Tahoma" pitchFamily="34" charset="0"/>
                <a:cs typeface="DIN" pitchFamily="2" charset="0"/>
              </a:defRPr>
            </a:lvl1pPr>
          </a:lstStyle>
          <a:p>
            <a:pPr lvl="0"/>
            <a:r>
              <a:rPr lang="en-US" dirty="0"/>
              <a:t>Brief description – Calibri (Regular) – 16pt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154518" y="2137460"/>
            <a:ext cx="6015318" cy="531019"/>
          </a:xfrm>
          <a:prstGeom prst="rect">
            <a:avLst/>
          </a:prstGeom>
        </p:spPr>
        <p:txBody>
          <a:bodyPr anchor="b"/>
          <a:lstStyle>
            <a:lvl1pPr algn="l">
              <a:defRPr sz="2000" b="1" i="0" baseline="0">
                <a:solidFill>
                  <a:srgbClr val="333435"/>
                </a:solidFill>
                <a:latin typeface="+mj-lt"/>
                <a:cs typeface="DIN" pitchFamily="2" charset="0"/>
              </a:defRPr>
            </a:lvl1pPr>
          </a:lstStyle>
          <a:p>
            <a:r>
              <a:rPr lang="en-US" dirty="0"/>
              <a:t>Project title – Calibri (Bold) – 20pt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165780" y="3124200"/>
            <a:ext cx="6005270" cy="285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solidFill>
                  <a:srgbClr val="33343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Presented on: dd/mm/yyyy – Calibri (Regular) – 12pt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504950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435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Kshitij\BRICS NDB\Post 21st January\Presentation Template\Third Round\ndb_ppt_jpeg\NDB_PPT Template2-07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74"/>
            <a:ext cx="9144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1173144" y="1695450"/>
            <a:ext cx="6763871" cy="8001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25000"/>
              </a:lnSpc>
              <a:buNone/>
              <a:defRPr sz="2000" b="1" baseline="0">
                <a:solidFill>
                  <a:schemeClr val="bg1"/>
                </a:solidFill>
                <a:latin typeface="+mj-lt"/>
                <a:ea typeface="Tahoma" pitchFamily="34" charset="0"/>
                <a:cs typeface="DIN" pitchFamily="2" charset="0"/>
              </a:defRPr>
            </a:lvl1pPr>
            <a:lvl2pPr marL="358775" indent="-182563">
              <a:lnSpc>
                <a:spcPct val="125000"/>
              </a:lnSpc>
              <a:tabLst/>
              <a:defRPr sz="1400">
                <a:solidFill>
                  <a:srgbClr val="404040"/>
                </a:solidFill>
                <a:latin typeface="Avenir LT Std 45 Book" pitchFamily="34" charset="0"/>
                <a:ea typeface="Tahoma" pitchFamily="34" charset="0"/>
                <a:cs typeface="Avenir LT Std 45 Book" pitchFamily="34" charset="0"/>
              </a:defRPr>
            </a:lvl2pPr>
            <a:lvl3pPr marL="534988" indent="-176213">
              <a:lnSpc>
                <a:spcPct val="125000"/>
              </a:lnSpc>
              <a:tabLst/>
              <a:defRPr sz="1200">
                <a:solidFill>
                  <a:srgbClr val="404040"/>
                </a:solidFill>
                <a:latin typeface="Avenir LT Std 45 Book" pitchFamily="34" charset="0"/>
                <a:ea typeface="Tahoma" pitchFamily="34" charset="0"/>
                <a:cs typeface="Avenir LT Std 45 Book" pitchFamily="34" charset="0"/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en-US" dirty="0"/>
              <a:t>Section Title – Calibri (Bold) – 20pt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quarter" idx="14" hasCustomPrompt="1"/>
          </p:nvPr>
        </p:nvSpPr>
        <p:spPr>
          <a:xfrm>
            <a:off x="1164266" y="2507952"/>
            <a:ext cx="6763870" cy="3525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Brief of the Section – Calibri (regular) – 16pt</a:t>
            </a:r>
          </a:p>
        </p:txBody>
      </p:sp>
    </p:spTree>
    <p:extLst>
      <p:ext uri="{BB962C8B-B14F-4D97-AF65-F5344CB8AC3E}">
        <p14:creationId xmlns:p14="http://schemas.microsoft.com/office/powerpoint/2010/main" val="24146683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8"/>
          <p:cNvSpPr>
            <a:spLocks noGrp="1"/>
          </p:cNvSpPr>
          <p:nvPr>
            <p:ph sz="quarter" idx="11" hasCustomPrompt="1"/>
          </p:nvPr>
        </p:nvSpPr>
        <p:spPr>
          <a:xfrm>
            <a:off x="0" y="4771502"/>
            <a:ext cx="9144000" cy="381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Image title &amp; description – Calibri (regular) – 12pt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50242" y="60290"/>
            <a:ext cx="9043516" cy="466243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0845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4572000" y="4790364"/>
            <a:ext cx="4572000" cy="355313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Image 2 title &amp; description – Calibri (regular) – 12pt</a:t>
            </a:r>
          </a:p>
        </p:txBody>
      </p:sp>
      <p:sp>
        <p:nvSpPr>
          <p:cNvPr id="3" name="Content Placeholder 8"/>
          <p:cNvSpPr>
            <a:spLocks noGrp="1"/>
          </p:cNvSpPr>
          <p:nvPr>
            <p:ph sz="quarter" idx="12" hasCustomPrompt="1"/>
          </p:nvPr>
        </p:nvSpPr>
        <p:spPr>
          <a:xfrm>
            <a:off x="0" y="4790364"/>
            <a:ext cx="4572000" cy="355313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Image 1 title &amp; description – Calibri (regular) – 12pt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6824" y="6824"/>
            <a:ext cx="4565176" cy="4764678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572000" y="6824"/>
            <a:ext cx="4561952" cy="4764677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50242" y="60290"/>
            <a:ext cx="4471516" cy="466243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4622242" y="60290"/>
            <a:ext cx="4471516" cy="466243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3166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163096" y="608511"/>
            <a:ext cx="7106697" cy="474864"/>
          </a:xfrm>
          <a:prstGeom prst="rect">
            <a:avLst/>
          </a:prstGeom>
        </p:spPr>
        <p:txBody>
          <a:bodyPr/>
          <a:lstStyle>
            <a:lvl1pPr algn="l">
              <a:defRPr sz="1463" b="1" i="0" baseline="0">
                <a:solidFill>
                  <a:srgbClr val="333435"/>
                </a:solidFill>
                <a:latin typeface="+mj-lt"/>
                <a:cs typeface="DIN" pitchFamily="2" charset="0"/>
              </a:defRPr>
            </a:lvl1pPr>
          </a:lstStyle>
          <a:p>
            <a:r>
              <a:rPr lang="en-US" dirty="0"/>
              <a:t>Slide Title – Calibri (Bold) – 18pt</a:t>
            </a:r>
          </a:p>
        </p:txBody>
      </p:sp>
    </p:spTree>
    <p:extLst>
      <p:ext uri="{BB962C8B-B14F-4D97-AF65-F5344CB8AC3E}">
        <p14:creationId xmlns:p14="http://schemas.microsoft.com/office/powerpoint/2010/main" val="39168790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163097" y="1085850"/>
            <a:ext cx="7116748" cy="342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aseline="0">
                <a:solidFill>
                  <a:srgbClr val="33343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Sub-title – Calibri (regular) – 16pt 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163096" y="607375"/>
            <a:ext cx="7116748" cy="474864"/>
          </a:xfrm>
          <a:prstGeom prst="rect">
            <a:avLst/>
          </a:prstGeom>
        </p:spPr>
        <p:txBody>
          <a:bodyPr/>
          <a:lstStyle>
            <a:lvl1pPr algn="l">
              <a:defRPr sz="1463" b="1" i="0" baseline="0">
                <a:solidFill>
                  <a:srgbClr val="333435"/>
                </a:solidFill>
                <a:latin typeface="+mj-lt"/>
                <a:cs typeface="DIN" pitchFamily="2" charset="0"/>
              </a:defRPr>
            </a:lvl1pPr>
          </a:lstStyle>
          <a:p>
            <a:r>
              <a:rPr lang="en-US" dirty="0"/>
              <a:t>Slide Title – Calibri (Bold) – 18pt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1163159" y="1504950"/>
            <a:ext cx="7116684" cy="3352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38">
                <a:solidFill>
                  <a:srgbClr val="333435"/>
                </a:solidFill>
                <a:latin typeface="+mj-lt"/>
              </a:defRPr>
            </a:lvl1pPr>
            <a:lvl2pPr marL="279888" indent="-183152">
              <a:defRPr sz="975" baseline="0">
                <a:solidFill>
                  <a:srgbClr val="333435"/>
                </a:solidFill>
                <a:latin typeface="+mj-lt"/>
              </a:defRPr>
            </a:lvl2pPr>
            <a:lvl3pPr marL="376623" indent="-100605">
              <a:defRPr sz="812" baseline="0">
                <a:solidFill>
                  <a:srgbClr val="333435"/>
                </a:solidFill>
                <a:latin typeface="+mj-lt"/>
              </a:defRPr>
            </a:lvl3pPr>
          </a:lstStyle>
          <a:p>
            <a:pPr lvl="0"/>
            <a:r>
              <a:rPr lang="en-US" dirty="0"/>
              <a:t>Content – Calibri (regular) – 14pt</a:t>
            </a:r>
          </a:p>
          <a:p>
            <a:pPr lvl="1"/>
            <a:r>
              <a:rPr lang="en-US" dirty="0"/>
              <a:t>First level – Calibri (regular) – 12pt</a:t>
            </a:r>
          </a:p>
          <a:p>
            <a:pPr lvl="2"/>
            <a:r>
              <a:rPr lang="en-US" dirty="0"/>
              <a:t>Second level – Calibri (regular) – 10pt</a:t>
            </a:r>
          </a:p>
        </p:txBody>
      </p:sp>
    </p:spTree>
    <p:extLst>
      <p:ext uri="{BB962C8B-B14F-4D97-AF65-F5344CB8AC3E}">
        <p14:creationId xmlns:p14="http://schemas.microsoft.com/office/powerpoint/2010/main" val="34111440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166753" y="1277593"/>
            <a:ext cx="3405248" cy="3458486"/>
          </a:xfrm>
          <a:prstGeom prst="rect">
            <a:avLst/>
          </a:prstGeom>
        </p:spPr>
        <p:txBody>
          <a:bodyPr/>
          <a:lstStyle>
            <a:lvl1pPr marL="183152" indent="-183152">
              <a:lnSpc>
                <a:spcPct val="125000"/>
              </a:lnSpc>
              <a:buAutoNum type="arabicPeriod"/>
              <a:defRPr sz="975" baseline="0">
                <a:solidFill>
                  <a:srgbClr val="333435"/>
                </a:solidFill>
                <a:latin typeface="+mj-lt"/>
                <a:ea typeface="Tahoma" pitchFamily="34" charset="0"/>
                <a:cs typeface="DIN" pitchFamily="2" charset="0"/>
              </a:defRPr>
            </a:lvl1pPr>
            <a:lvl2pPr marL="279888" marR="0" indent="-96736" algn="l" defTabSz="371464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 sz="812">
                <a:solidFill>
                  <a:srgbClr val="333435"/>
                </a:solidFill>
                <a:latin typeface="+mj-lt"/>
                <a:ea typeface="Tahoma" pitchFamily="34" charset="0"/>
                <a:cs typeface="DIN" pitchFamily="2" charset="0"/>
              </a:defRPr>
            </a:lvl2pPr>
            <a:lvl3pPr marL="434665" indent="-143169">
              <a:lnSpc>
                <a:spcPct val="125000"/>
              </a:lnSpc>
              <a:tabLst/>
              <a:defRPr sz="975">
                <a:solidFill>
                  <a:srgbClr val="404040"/>
                </a:solidFill>
                <a:latin typeface="+mn-lt"/>
                <a:ea typeface="Tahoma" pitchFamily="34" charset="0"/>
                <a:cs typeface="Avenir LT Std 45 Book" pitchFamily="34" charset="0"/>
              </a:defRPr>
            </a:lvl3pPr>
            <a:lvl4pPr>
              <a:defRPr sz="1463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>
              <a:defRPr sz="1463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en-US" dirty="0"/>
              <a:t>Content – Calibri (regular) – 12pt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0"/>
            <a:r>
              <a:rPr lang="en-US" dirty="0"/>
              <a:t>Content – Calibri (regular) – 12pt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886849" y="1277593"/>
            <a:ext cx="3403044" cy="3458486"/>
          </a:xfrm>
          <a:prstGeom prst="rect">
            <a:avLst/>
          </a:prstGeom>
        </p:spPr>
        <p:txBody>
          <a:bodyPr/>
          <a:lstStyle>
            <a:lvl1pPr marL="183152" indent="-183152">
              <a:lnSpc>
                <a:spcPct val="125000"/>
              </a:lnSpc>
              <a:buAutoNum type="arabicPeriod"/>
              <a:defRPr sz="975" baseline="0">
                <a:solidFill>
                  <a:srgbClr val="333435"/>
                </a:solidFill>
                <a:latin typeface="+mj-lt"/>
                <a:ea typeface="Tahoma" pitchFamily="34" charset="0"/>
                <a:cs typeface="DIN" pitchFamily="2" charset="0"/>
              </a:defRPr>
            </a:lvl1pPr>
            <a:lvl2pPr marL="279888" marR="0" indent="-96736" algn="l" defTabSz="371464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 sz="812">
                <a:solidFill>
                  <a:srgbClr val="333435"/>
                </a:solidFill>
                <a:latin typeface="+mj-lt"/>
                <a:ea typeface="Tahoma" pitchFamily="34" charset="0"/>
                <a:cs typeface="DIN" pitchFamily="2" charset="0"/>
              </a:defRPr>
            </a:lvl2pPr>
            <a:lvl3pPr marL="434665" indent="-143169">
              <a:lnSpc>
                <a:spcPct val="125000"/>
              </a:lnSpc>
              <a:tabLst/>
              <a:defRPr sz="975">
                <a:solidFill>
                  <a:srgbClr val="404040"/>
                </a:solidFill>
                <a:latin typeface="+mn-lt"/>
                <a:ea typeface="Tahoma" pitchFamily="34" charset="0"/>
                <a:cs typeface="Avenir LT Std 45 Book" pitchFamily="34" charset="0"/>
              </a:defRPr>
            </a:lvl3pPr>
            <a:lvl4pPr>
              <a:defRPr sz="1463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>
              <a:defRPr sz="1463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en-US" dirty="0"/>
              <a:t>Content – Calibri (regular) – 12pt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0"/>
            <a:r>
              <a:rPr lang="en-US" dirty="0"/>
              <a:t>Content – Calibri (regular) – 12pt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1163096" y="608511"/>
            <a:ext cx="7116748" cy="474864"/>
          </a:xfrm>
          <a:prstGeom prst="rect">
            <a:avLst/>
          </a:prstGeom>
        </p:spPr>
        <p:txBody>
          <a:bodyPr/>
          <a:lstStyle>
            <a:lvl1pPr algn="l">
              <a:defRPr sz="1463" b="1" i="0" baseline="0">
                <a:solidFill>
                  <a:srgbClr val="333435"/>
                </a:solidFill>
                <a:latin typeface="+mj-lt"/>
                <a:cs typeface="DIN" pitchFamily="2" charset="0"/>
              </a:defRPr>
            </a:lvl1pPr>
          </a:lstStyle>
          <a:p>
            <a:r>
              <a:rPr lang="en-US" dirty="0"/>
              <a:t>Slide Title – Calibri (Bold) – 18pt</a:t>
            </a:r>
          </a:p>
        </p:txBody>
      </p:sp>
    </p:spTree>
    <p:extLst>
      <p:ext uri="{BB962C8B-B14F-4D97-AF65-F5344CB8AC3E}">
        <p14:creationId xmlns:p14="http://schemas.microsoft.com/office/powerpoint/2010/main" val="3949213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3096" y="1201393"/>
            <a:ext cx="3329049" cy="4810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138" b="0">
                <a:solidFill>
                  <a:srgbClr val="333435"/>
                </a:solidFill>
                <a:latin typeface="+mj-lt"/>
              </a:defRPr>
            </a:lvl1pPr>
            <a:lvl2pPr marL="371464" indent="0">
              <a:buNone/>
              <a:defRPr sz="1625" b="1"/>
            </a:lvl2pPr>
            <a:lvl3pPr marL="742928" indent="0">
              <a:buNone/>
              <a:defRPr sz="1463" b="1"/>
            </a:lvl3pPr>
            <a:lvl4pPr marL="1114391" indent="0">
              <a:buNone/>
              <a:defRPr sz="1300" b="1"/>
            </a:lvl4pPr>
            <a:lvl5pPr marL="1485854" indent="0">
              <a:buNone/>
              <a:defRPr sz="1300" b="1"/>
            </a:lvl5pPr>
            <a:lvl6pPr marL="1857318" indent="0">
              <a:buNone/>
              <a:defRPr sz="1300" b="1"/>
            </a:lvl6pPr>
            <a:lvl7pPr marL="2228782" indent="0">
              <a:buNone/>
              <a:defRPr sz="1300" b="1"/>
            </a:lvl7pPr>
            <a:lvl8pPr marL="2600245" indent="0">
              <a:buNone/>
              <a:defRPr sz="1300" b="1"/>
            </a:lvl8pPr>
            <a:lvl9pPr marL="2971709" indent="0">
              <a:buNone/>
              <a:defRPr sz="13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163098" y="1692454"/>
            <a:ext cx="3329048" cy="3077486"/>
          </a:xfrm>
          <a:prstGeom prst="rect">
            <a:avLst/>
          </a:prstGeom>
        </p:spPr>
        <p:txBody>
          <a:bodyPr/>
          <a:lstStyle>
            <a:lvl1pPr marL="183152" indent="-183152">
              <a:lnSpc>
                <a:spcPct val="125000"/>
              </a:lnSpc>
              <a:buAutoNum type="arabicPeriod"/>
              <a:defRPr sz="975" baseline="0">
                <a:solidFill>
                  <a:srgbClr val="333435"/>
                </a:solidFill>
                <a:latin typeface="+mj-lt"/>
                <a:ea typeface="Tahoma" pitchFamily="34" charset="0"/>
                <a:cs typeface="DIN" pitchFamily="2" charset="0"/>
              </a:defRPr>
            </a:lvl1pPr>
            <a:lvl2pPr marL="279888" marR="0" indent="-96736" algn="l" defTabSz="371464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 sz="812">
                <a:solidFill>
                  <a:srgbClr val="333435"/>
                </a:solidFill>
                <a:latin typeface="+mj-lt"/>
                <a:ea typeface="Tahoma" pitchFamily="34" charset="0"/>
                <a:cs typeface="DIN" pitchFamily="2" charset="0"/>
              </a:defRPr>
            </a:lvl2pPr>
            <a:lvl3pPr marL="434665" indent="-143169">
              <a:lnSpc>
                <a:spcPct val="125000"/>
              </a:lnSpc>
              <a:tabLst/>
              <a:defRPr sz="975">
                <a:solidFill>
                  <a:srgbClr val="404040"/>
                </a:solidFill>
                <a:latin typeface="+mn-lt"/>
                <a:ea typeface="Tahoma" pitchFamily="34" charset="0"/>
                <a:cs typeface="Avenir LT Std 45 Book" pitchFamily="34" charset="0"/>
              </a:defRPr>
            </a:lvl3pPr>
            <a:lvl4pPr>
              <a:defRPr sz="1463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>
              <a:defRPr sz="1463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en-US" dirty="0"/>
              <a:t>Content – Calibri (regular) – 12pt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0"/>
            <a:r>
              <a:rPr lang="en-US" dirty="0"/>
              <a:t>Content – Calibri (regular) – 12pt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947136" y="1692454"/>
            <a:ext cx="3329048" cy="3077486"/>
          </a:xfrm>
          <a:prstGeom prst="rect">
            <a:avLst/>
          </a:prstGeom>
        </p:spPr>
        <p:txBody>
          <a:bodyPr/>
          <a:lstStyle>
            <a:lvl1pPr marL="183152" indent="-183152">
              <a:lnSpc>
                <a:spcPct val="125000"/>
              </a:lnSpc>
              <a:buAutoNum type="arabicPeriod"/>
              <a:defRPr sz="975" baseline="0">
                <a:solidFill>
                  <a:srgbClr val="333435"/>
                </a:solidFill>
                <a:latin typeface="+mj-lt"/>
                <a:ea typeface="Tahoma" pitchFamily="34" charset="0"/>
                <a:cs typeface="DIN" pitchFamily="2" charset="0"/>
              </a:defRPr>
            </a:lvl1pPr>
            <a:lvl2pPr marL="279888" marR="0" indent="-96736" algn="l" defTabSz="371464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 sz="812">
                <a:solidFill>
                  <a:srgbClr val="333435"/>
                </a:solidFill>
                <a:latin typeface="+mj-lt"/>
                <a:ea typeface="Tahoma" pitchFamily="34" charset="0"/>
                <a:cs typeface="DIN" pitchFamily="2" charset="0"/>
              </a:defRPr>
            </a:lvl2pPr>
            <a:lvl3pPr marL="434665" indent="-143169">
              <a:lnSpc>
                <a:spcPct val="125000"/>
              </a:lnSpc>
              <a:tabLst/>
              <a:defRPr sz="975">
                <a:solidFill>
                  <a:srgbClr val="404040"/>
                </a:solidFill>
                <a:latin typeface="+mn-lt"/>
                <a:ea typeface="Tahoma" pitchFamily="34" charset="0"/>
                <a:cs typeface="Avenir LT Std 45 Book" pitchFamily="34" charset="0"/>
              </a:defRPr>
            </a:lvl3pPr>
            <a:lvl4pPr>
              <a:defRPr sz="1463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>
              <a:defRPr sz="1463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en-US" dirty="0"/>
              <a:t>Content – Calibri (regular) – 12pt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0"/>
            <a:r>
              <a:rPr lang="en-US" dirty="0"/>
              <a:t>Content – Calibri (regular) – 12pt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5"/>
          </p:nvPr>
        </p:nvSpPr>
        <p:spPr>
          <a:xfrm>
            <a:off x="4947137" y="1201393"/>
            <a:ext cx="3329049" cy="4810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138" b="0">
                <a:solidFill>
                  <a:srgbClr val="333435"/>
                </a:solidFill>
                <a:latin typeface="+mj-lt"/>
              </a:defRPr>
            </a:lvl1pPr>
            <a:lvl2pPr marL="371464" indent="0">
              <a:buNone/>
              <a:defRPr sz="1625" b="1"/>
            </a:lvl2pPr>
            <a:lvl3pPr marL="742928" indent="0">
              <a:buNone/>
              <a:defRPr sz="1463" b="1"/>
            </a:lvl3pPr>
            <a:lvl4pPr marL="1114391" indent="0">
              <a:buNone/>
              <a:defRPr sz="1300" b="1"/>
            </a:lvl4pPr>
            <a:lvl5pPr marL="1485854" indent="0">
              <a:buNone/>
              <a:defRPr sz="1300" b="1"/>
            </a:lvl5pPr>
            <a:lvl6pPr marL="1857318" indent="0">
              <a:buNone/>
              <a:defRPr sz="1300" b="1"/>
            </a:lvl6pPr>
            <a:lvl7pPr marL="2228782" indent="0">
              <a:buNone/>
              <a:defRPr sz="1300" b="1"/>
            </a:lvl7pPr>
            <a:lvl8pPr marL="2600245" indent="0">
              <a:buNone/>
              <a:defRPr sz="1300" b="1"/>
            </a:lvl8pPr>
            <a:lvl9pPr marL="2971709" indent="0">
              <a:buNone/>
              <a:defRPr sz="13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1163096" y="608511"/>
            <a:ext cx="7116748" cy="474864"/>
          </a:xfrm>
          <a:prstGeom prst="rect">
            <a:avLst/>
          </a:prstGeom>
        </p:spPr>
        <p:txBody>
          <a:bodyPr/>
          <a:lstStyle>
            <a:lvl1pPr algn="l">
              <a:defRPr sz="1463" b="1" i="0" baseline="0">
                <a:solidFill>
                  <a:srgbClr val="333435"/>
                </a:solidFill>
                <a:latin typeface="+mj-lt"/>
                <a:cs typeface="DIN" pitchFamily="2" charset="0"/>
              </a:defRPr>
            </a:lvl1pPr>
          </a:lstStyle>
          <a:p>
            <a:r>
              <a:rPr lang="en-US" dirty="0"/>
              <a:t>Slide Title – Calibri (Bold) – 18pt</a:t>
            </a:r>
          </a:p>
        </p:txBody>
      </p:sp>
    </p:spTree>
    <p:extLst>
      <p:ext uri="{BB962C8B-B14F-4D97-AF65-F5344CB8AC3E}">
        <p14:creationId xmlns:p14="http://schemas.microsoft.com/office/powerpoint/2010/main" val="33417016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163096" y="608511"/>
            <a:ext cx="7116748" cy="474864"/>
          </a:xfrm>
          <a:prstGeom prst="rect">
            <a:avLst/>
          </a:prstGeom>
        </p:spPr>
        <p:txBody>
          <a:bodyPr/>
          <a:lstStyle>
            <a:lvl1pPr algn="l">
              <a:defRPr sz="1463" b="1" i="0" baseline="0">
                <a:solidFill>
                  <a:srgbClr val="333435"/>
                </a:solidFill>
                <a:latin typeface="+mj-lt"/>
                <a:cs typeface="DIN" pitchFamily="2" charset="0"/>
              </a:defRPr>
            </a:lvl1pPr>
          </a:lstStyle>
          <a:p>
            <a:r>
              <a:rPr lang="en-US" dirty="0"/>
              <a:t>Slide Title – Calibri (Bold) – 18pt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20" hasCustomPrompt="1"/>
          </p:nvPr>
        </p:nvSpPr>
        <p:spPr>
          <a:xfrm>
            <a:off x="1162630" y="1289467"/>
            <a:ext cx="3637971" cy="3505200"/>
          </a:xfrm>
          <a:prstGeom prst="rect">
            <a:avLst/>
          </a:prstGeom>
        </p:spPr>
        <p:txBody>
          <a:bodyPr/>
          <a:lstStyle>
            <a:lvl1pPr marL="0" indent="0">
              <a:buFont typeface="Arial" pitchFamily="34" charset="0"/>
              <a:buNone/>
              <a:defRPr sz="1138" baseline="0">
                <a:solidFill>
                  <a:srgbClr val="333435"/>
                </a:solidFill>
                <a:latin typeface="+mj-lt"/>
              </a:defRPr>
            </a:lvl1pPr>
            <a:lvl2pPr marL="279888" indent="-183152">
              <a:defRPr sz="975" baseline="0">
                <a:solidFill>
                  <a:srgbClr val="333435"/>
                </a:solidFill>
                <a:latin typeface="+mj-lt"/>
              </a:defRPr>
            </a:lvl2pPr>
            <a:lvl3pPr marL="376623" indent="-100605">
              <a:defRPr sz="812" baseline="0">
                <a:solidFill>
                  <a:srgbClr val="333435"/>
                </a:solidFill>
                <a:latin typeface="+mj-lt"/>
              </a:defRPr>
            </a:lvl3pPr>
          </a:lstStyle>
          <a:p>
            <a:pPr lvl="0"/>
            <a:r>
              <a:rPr lang="en-US" dirty="0"/>
              <a:t>Content – Calibri (regular) – 14pt</a:t>
            </a:r>
          </a:p>
          <a:p>
            <a:pPr lvl="1"/>
            <a:r>
              <a:rPr lang="en-US" dirty="0"/>
              <a:t>First level – Calibri (regular) – 12pt</a:t>
            </a:r>
          </a:p>
          <a:p>
            <a:pPr lvl="2"/>
            <a:r>
              <a:rPr lang="en-US" dirty="0"/>
              <a:t>Second level – Calibri (regular) – 10pt</a:t>
            </a:r>
          </a:p>
        </p:txBody>
      </p:sp>
      <p:sp>
        <p:nvSpPr>
          <p:cNvPr id="6" name="Picture Placeholder 15"/>
          <p:cNvSpPr>
            <a:spLocks noGrp="1"/>
          </p:cNvSpPr>
          <p:nvPr>
            <p:ph type="pic" sz="quarter" idx="17" hasCustomPrompt="1"/>
          </p:nvPr>
        </p:nvSpPr>
        <p:spPr>
          <a:xfrm>
            <a:off x="4907985" y="1428751"/>
            <a:ext cx="3326845" cy="3376550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buNone/>
              <a:defRPr sz="1300" baseline="0">
                <a:solidFill>
                  <a:srgbClr val="333435"/>
                </a:solidFill>
                <a:latin typeface="DIN" pitchFamily="2" charset="0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4859494" y="1377539"/>
            <a:ext cx="3420095" cy="3467594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2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99278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163096" y="608511"/>
            <a:ext cx="7116748" cy="474864"/>
          </a:xfrm>
          <a:prstGeom prst="rect">
            <a:avLst/>
          </a:prstGeom>
        </p:spPr>
        <p:txBody>
          <a:bodyPr/>
          <a:lstStyle>
            <a:lvl1pPr algn="l">
              <a:defRPr sz="1463" b="1" i="0" baseline="0">
                <a:solidFill>
                  <a:srgbClr val="333435"/>
                </a:solidFill>
                <a:latin typeface="+mj-lt"/>
                <a:cs typeface="DIN" pitchFamily="2" charset="0"/>
              </a:defRPr>
            </a:lvl1pPr>
          </a:lstStyle>
          <a:p>
            <a:r>
              <a:rPr lang="en-US" dirty="0"/>
              <a:t>Slide Title – Calibri (Bold) – 18pt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4732190" y="1289467"/>
            <a:ext cx="3551103" cy="3505200"/>
          </a:xfrm>
          <a:prstGeom prst="rect">
            <a:avLst/>
          </a:prstGeom>
        </p:spPr>
        <p:txBody>
          <a:bodyPr/>
          <a:lstStyle>
            <a:lvl1pPr marL="0" indent="0">
              <a:buFont typeface="Arial" pitchFamily="34" charset="0"/>
              <a:buNone/>
              <a:defRPr sz="1138" baseline="0">
                <a:solidFill>
                  <a:srgbClr val="333435"/>
                </a:solidFill>
                <a:latin typeface="+mj-lt"/>
              </a:defRPr>
            </a:lvl1pPr>
            <a:lvl2pPr marL="279888" indent="-183152">
              <a:defRPr sz="975" baseline="0">
                <a:solidFill>
                  <a:srgbClr val="333435"/>
                </a:solidFill>
                <a:latin typeface="+mj-lt"/>
              </a:defRPr>
            </a:lvl2pPr>
            <a:lvl3pPr marL="376623" indent="-100605">
              <a:defRPr sz="812" baseline="0">
                <a:solidFill>
                  <a:srgbClr val="333435"/>
                </a:solidFill>
                <a:latin typeface="+mj-lt"/>
              </a:defRPr>
            </a:lvl3pPr>
          </a:lstStyle>
          <a:p>
            <a:pPr lvl="0"/>
            <a:r>
              <a:rPr lang="en-US" dirty="0"/>
              <a:t>Content – Calibri (regular) – 14pt</a:t>
            </a:r>
          </a:p>
          <a:p>
            <a:pPr lvl="1"/>
            <a:r>
              <a:rPr lang="en-US" dirty="0"/>
              <a:t>First level – Calibri (regular) – 12pt</a:t>
            </a:r>
          </a:p>
          <a:p>
            <a:pPr lvl="2"/>
            <a:r>
              <a:rPr lang="en-US" dirty="0"/>
              <a:t>Second level – Calibri (regular) – 10pt</a:t>
            </a:r>
          </a:p>
        </p:txBody>
      </p:sp>
      <p:sp>
        <p:nvSpPr>
          <p:cNvPr id="5" name="Picture Placeholder 15"/>
          <p:cNvSpPr>
            <a:spLocks noGrp="1"/>
          </p:cNvSpPr>
          <p:nvPr>
            <p:ph type="pic" sz="quarter" idx="17" hasCustomPrompt="1"/>
          </p:nvPr>
        </p:nvSpPr>
        <p:spPr>
          <a:xfrm>
            <a:off x="1303699" y="1428166"/>
            <a:ext cx="3326845" cy="3376550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buNone/>
              <a:defRPr sz="1300" baseline="0">
                <a:solidFill>
                  <a:srgbClr val="333435"/>
                </a:solidFill>
                <a:latin typeface="DIN" pitchFamily="2" charset="0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255208" y="1376954"/>
            <a:ext cx="3420095" cy="3467594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2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73425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9"/>
          <p:cNvSpPr>
            <a:spLocks noGrp="1"/>
          </p:cNvSpPr>
          <p:nvPr>
            <p:ph type="chart" sz="quarter" idx="18" hasCustomPrompt="1"/>
          </p:nvPr>
        </p:nvSpPr>
        <p:spPr>
          <a:xfrm>
            <a:off x="5526592" y="1385504"/>
            <a:ext cx="2753252" cy="3398531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buNone/>
              <a:defRPr sz="1300">
                <a:solidFill>
                  <a:srgbClr val="333435"/>
                </a:solidFill>
                <a:latin typeface="DIN" pitchFamily="2" charset="0"/>
              </a:defRPr>
            </a:lvl1pPr>
          </a:lstStyle>
          <a:p>
            <a:r>
              <a:rPr lang="en-US" dirty="0"/>
              <a:t>Click to insert chart 1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20" hasCustomPrompt="1"/>
          </p:nvPr>
        </p:nvSpPr>
        <p:spPr>
          <a:xfrm>
            <a:off x="1162630" y="1289467"/>
            <a:ext cx="4095171" cy="3505200"/>
          </a:xfrm>
          <a:prstGeom prst="rect">
            <a:avLst/>
          </a:prstGeom>
        </p:spPr>
        <p:txBody>
          <a:bodyPr/>
          <a:lstStyle>
            <a:lvl1pPr marL="0" indent="0">
              <a:buFont typeface="Arial" pitchFamily="34" charset="0"/>
              <a:buNone/>
              <a:defRPr sz="1138" baseline="0">
                <a:solidFill>
                  <a:srgbClr val="333435"/>
                </a:solidFill>
                <a:latin typeface="+mj-lt"/>
              </a:defRPr>
            </a:lvl1pPr>
            <a:lvl2pPr marL="279888" indent="-183152">
              <a:defRPr sz="975" baseline="0">
                <a:solidFill>
                  <a:srgbClr val="333435"/>
                </a:solidFill>
                <a:latin typeface="+mj-lt"/>
              </a:defRPr>
            </a:lvl2pPr>
            <a:lvl3pPr marL="376623" indent="-100605">
              <a:defRPr sz="812" baseline="0">
                <a:solidFill>
                  <a:srgbClr val="333435"/>
                </a:solidFill>
                <a:latin typeface="+mj-lt"/>
              </a:defRPr>
            </a:lvl3pPr>
          </a:lstStyle>
          <a:p>
            <a:pPr lvl="0"/>
            <a:r>
              <a:rPr lang="en-US" dirty="0"/>
              <a:t>Content – Calibri (regular) – 14pt</a:t>
            </a:r>
          </a:p>
          <a:p>
            <a:pPr lvl="1"/>
            <a:r>
              <a:rPr lang="en-US" dirty="0"/>
              <a:t>First level – Calibri (regular) – 12pt</a:t>
            </a:r>
          </a:p>
          <a:p>
            <a:pPr lvl="2"/>
            <a:r>
              <a:rPr lang="en-US" dirty="0"/>
              <a:t>Second level – Calibri (regular) – 10pt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163096" y="608511"/>
            <a:ext cx="7116748" cy="474864"/>
          </a:xfrm>
          <a:prstGeom prst="rect">
            <a:avLst/>
          </a:prstGeom>
        </p:spPr>
        <p:txBody>
          <a:bodyPr/>
          <a:lstStyle>
            <a:lvl1pPr algn="l">
              <a:defRPr sz="1463" b="1" i="0" baseline="0">
                <a:solidFill>
                  <a:srgbClr val="333435"/>
                </a:solidFill>
                <a:latin typeface="+mj-lt"/>
                <a:cs typeface="DIN" pitchFamily="2" charset="0"/>
              </a:defRPr>
            </a:lvl1pPr>
          </a:lstStyle>
          <a:p>
            <a:r>
              <a:rPr lang="en-US" dirty="0"/>
              <a:t>Slide Title – Calibri (Bold) – 18pt</a:t>
            </a:r>
          </a:p>
        </p:txBody>
      </p:sp>
    </p:spTree>
    <p:extLst>
      <p:ext uri="{BB962C8B-B14F-4D97-AF65-F5344CB8AC3E}">
        <p14:creationId xmlns:p14="http://schemas.microsoft.com/office/powerpoint/2010/main" val="41529606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9"/>
          <p:cNvSpPr>
            <a:spLocks noGrp="1"/>
          </p:cNvSpPr>
          <p:nvPr>
            <p:ph type="chart" sz="quarter" idx="18" hasCustomPrompt="1"/>
          </p:nvPr>
        </p:nvSpPr>
        <p:spPr>
          <a:xfrm>
            <a:off x="4561368" y="1385504"/>
            <a:ext cx="3723752" cy="3398531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buNone/>
              <a:defRPr sz="1300">
                <a:solidFill>
                  <a:srgbClr val="333435"/>
                </a:solidFill>
                <a:latin typeface="DIN" pitchFamily="2" charset="0"/>
              </a:defRPr>
            </a:lvl1pPr>
          </a:lstStyle>
          <a:p>
            <a:r>
              <a:rPr lang="en-US" dirty="0"/>
              <a:t>Click to insert chart 2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20" hasCustomPrompt="1"/>
          </p:nvPr>
        </p:nvSpPr>
        <p:spPr>
          <a:xfrm>
            <a:off x="1162630" y="1289467"/>
            <a:ext cx="3180771" cy="3505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38" baseline="0">
                <a:solidFill>
                  <a:srgbClr val="333435"/>
                </a:solidFill>
                <a:latin typeface="+mj-lt"/>
              </a:defRPr>
            </a:lvl1pPr>
            <a:lvl2pPr marL="279888" indent="-183152">
              <a:defRPr sz="975" baseline="0">
                <a:solidFill>
                  <a:srgbClr val="333435"/>
                </a:solidFill>
                <a:latin typeface="+mj-lt"/>
              </a:defRPr>
            </a:lvl2pPr>
            <a:lvl3pPr marL="376623" indent="-100605">
              <a:defRPr sz="812" baseline="0">
                <a:solidFill>
                  <a:srgbClr val="333435"/>
                </a:solidFill>
                <a:latin typeface="+mj-lt"/>
              </a:defRPr>
            </a:lvl3pPr>
          </a:lstStyle>
          <a:p>
            <a:pPr lvl="0"/>
            <a:r>
              <a:rPr lang="en-US" dirty="0"/>
              <a:t>Content – Calibri (regular) – 14pt</a:t>
            </a:r>
          </a:p>
          <a:p>
            <a:pPr lvl="1"/>
            <a:r>
              <a:rPr lang="en-US" dirty="0"/>
              <a:t>First level – Calibri (regular) – 12pt</a:t>
            </a:r>
          </a:p>
          <a:p>
            <a:pPr lvl="2"/>
            <a:r>
              <a:rPr lang="en-US" dirty="0"/>
              <a:t>Second level – Calibri (regular) – 10pt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163096" y="608511"/>
            <a:ext cx="7116748" cy="474864"/>
          </a:xfrm>
          <a:prstGeom prst="rect">
            <a:avLst/>
          </a:prstGeom>
        </p:spPr>
        <p:txBody>
          <a:bodyPr/>
          <a:lstStyle>
            <a:lvl1pPr algn="l">
              <a:defRPr sz="1463" b="1" i="0" baseline="0">
                <a:solidFill>
                  <a:srgbClr val="333435"/>
                </a:solidFill>
                <a:latin typeface="+mj-lt"/>
                <a:cs typeface="DIN" pitchFamily="2" charset="0"/>
              </a:defRPr>
            </a:lvl1pPr>
          </a:lstStyle>
          <a:p>
            <a:r>
              <a:rPr lang="en-US" dirty="0"/>
              <a:t>Slide Title – Calibri (Bold) – 18pt</a:t>
            </a:r>
          </a:p>
        </p:txBody>
      </p:sp>
    </p:spTree>
    <p:extLst>
      <p:ext uri="{BB962C8B-B14F-4D97-AF65-F5344CB8AC3E}">
        <p14:creationId xmlns:p14="http://schemas.microsoft.com/office/powerpoint/2010/main" val="1978401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Kshitij\BRICS NDB\Post 21st January\Presentation Template\Third Round\ndb_ppt_jpeg\NDB_PPT Template2-08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1173144" y="1695450"/>
            <a:ext cx="6763871" cy="8001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25000"/>
              </a:lnSpc>
              <a:buNone/>
              <a:defRPr sz="2000" b="1" baseline="0">
                <a:solidFill>
                  <a:schemeClr val="bg1"/>
                </a:solidFill>
                <a:latin typeface="+mj-lt"/>
                <a:ea typeface="Tahoma" pitchFamily="34" charset="0"/>
                <a:cs typeface="DIN" pitchFamily="2" charset="0"/>
              </a:defRPr>
            </a:lvl1pPr>
            <a:lvl2pPr marL="358775" indent="-182563">
              <a:lnSpc>
                <a:spcPct val="125000"/>
              </a:lnSpc>
              <a:tabLst/>
              <a:defRPr sz="1400">
                <a:solidFill>
                  <a:srgbClr val="404040"/>
                </a:solidFill>
                <a:latin typeface="Avenir LT Std 45 Book" pitchFamily="34" charset="0"/>
                <a:ea typeface="Tahoma" pitchFamily="34" charset="0"/>
                <a:cs typeface="Avenir LT Std 45 Book" pitchFamily="34" charset="0"/>
              </a:defRPr>
            </a:lvl2pPr>
            <a:lvl3pPr marL="534988" indent="-176213">
              <a:lnSpc>
                <a:spcPct val="125000"/>
              </a:lnSpc>
              <a:tabLst/>
              <a:defRPr sz="1200">
                <a:solidFill>
                  <a:srgbClr val="404040"/>
                </a:solidFill>
                <a:latin typeface="Avenir LT Std 45 Book" pitchFamily="34" charset="0"/>
                <a:ea typeface="Tahoma" pitchFamily="34" charset="0"/>
                <a:cs typeface="Avenir LT Std 45 Book" pitchFamily="34" charset="0"/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en-US" dirty="0"/>
              <a:t>Section Title – Calibri (Bold) – 20pt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quarter" idx="14" hasCustomPrompt="1"/>
          </p:nvPr>
        </p:nvSpPr>
        <p:spPr>
          <a:xfrm>
            <a:off x="1164266" y="2507952"/>
            <a:ext cx="6763870" cy="3525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Brief of the Section – Calibri (regular) – 16pt</a:t>
            </a:r>
          </a:p>
        </p:txBody>
      </p:sp>
    </p:spTree>
    <p:extLst>
      <p:ext uri="{BB962C8B-B14F-4D97-AF65-F5344CB8AC3E}">
        <p14:creationId xmlns:p14="http://schemas.microsoft.com/office/powerpoint/2010/main" val="25359602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s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1152526" y="1285052"/>
            <a:ext cx="5005388" cy="5365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aseline="0">
                <a:solidFill>
                  <a:srgbClr val="33343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Picture title text – Calibri (regular) – 16pt</a:t>
            </a:r>
          </a:p>
        </p:txBody>
      </p:sp>
      <p:sp>
        <p:nvSpPr>
          <p:cNvPr id="7" name="Picture Placeholder 15"/>
          <p:cNvSpPr>
            <a:spLocks noGrp="1"/>
          </p:cNvSpPr>
          <p:nvPr>
            <p:ph type="pic" sz="quarter" idx="17" hasCustomPrompt="1"/>
          </p:nvPr>
        </p:nvSpPr>
        <p:spPr>
          <a:xfrm>
            <a:off x="1282162" y="1985960"/>
            <a:ext cx="1728788" cy="1447800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buNone/>
              <a:defRPr sz="1300" baseline="0">
                <a:solidFill>
                  <a:srgbClr val="333435"/>
                </a:solidFill>
                <a:latin typeface="DIN" pitchFamily="2" charset="0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8" name="Picture Placeholder 15"/>
          <p:cNvSpPr>
            <a:spLocks noGrp="1"/>
          </p:cNvSpPr>
          <p:nvPr>
            <p:ph type="pic" sz="quarter" idx="18" hasCustomPrompt="1"/>
          </p:nvPr>
        </p:nvSpPr>
        <p:spPr>
          <a:xfrm>
            <a:off x="3110962" y="1985960"/>
            <a:ext cx="1728788" cy="1447800"/>
          </a:xfrm>
          <a:prstGeom prst="rect">
            <a:avLst/>
          </a:prstGeom>
          <a:ln>
            <a:noFill/>
          </a:ln>
        </p:spPr>
        <p:txBody>
          <a:bodyPr/>
          <a:lstStyle>
            <a:lvl1pPr marL="0" marR="0" indent="0" algn="l" defTabSz="371464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300">
                <a:solidFill>
                  <a:srgbClr val="333435"/>
                </a:solidFill>
                <a:latin typeface="DIN" pitchFamily="2" charset="0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9" name="Text Placeholder 18"/>
          <p:cNvSpPr>
            <a:spLocks noGrp="1"/>
          </p:cNvSpPr>
          <p:nvPr>
            <p:ph type="body" sz="quarter" idx="19" hasCustomPrompt="1"/>
          </p:nvPr>
        </p:nvSpPr>
        <p:spPr>
          <a:xfrm>
            <a:off x="4932904" y="1882351"/>
            <a:ext cx="3352800" cy="2971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38">
                <a:solidFill>
                  <a:srgbClr val="333435"/>
                </a:solidFill>
                <a:latin typeface="+mj-lt"/>
              </a:defRPr>
            </a:lvl1pPr>
            <a:lvl2pPr marL="279888" indent="-183152">
              <a:tabLst>
                <a:tab pos="510763" algn="l"/>
              </a:tabLst>
              <a:defRPr sz="975">
                <a:solidFill>
                  <a:srgbClr val="333435"/>
                </a:solidFill>
                <a:latin typeface="+mj-lt"/>
              </a:defRPr>
            </a:lvl2pPr>
            <a:lvl3pPr marL="376623" indent="-100605">
              <a:defRPr sz="812">
                <a:solidFill>
                  <a:srgbClr val="333435"/>
                </a:solidFill>
                <a:latin typeface="+mj-lt"/>
              </a:defRPr>
            </a:lvl3pPr>
          </a:lstStyle>
          <a:p>
            <a:pPr lvl="0"/>
            <a:r>
              <a:rPr lang="en-US" dirty="0"/>
              <a:t>Content – Calibri (regular) – 14pt</a:t>
            </a:r>
          </a:p>
          <a:p>
            <a:pPr lvl="1"/>
            <a:r>
              <a:rPr lang="en-US" dirty="0"/>
              <a:t>Point 1 – Calibri (regular) – 12pt</a:t>
            </a:r>
          </a:p>
          <a:p>
            <a:pPr lvl="2"/>
            <a:r>
              <a:rPr lang="en-US" dirty="0"/>
              <a:t>Point 2 – Calibri (regular) – 10pt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1163096" y="608511"/>
            <a:ext cx="7116748" cy="474864"/>
          </a:xfrm>
          <a:prstGeom prst="rect">
            <a:avLst/>
          </a:prstGeom>
        </p:spPr>
        <p:txBody>
          <a:bodyPr/>
          <a:lstStyle>
            <a:lvl1pPr algn="l">
              <a:defRPr sz="1463" b="1" i="0" baseline="0">
                <a:solidFill>
                  <a:srgbClr val="333435"/>
                </a:solidFill>
                <a:latin typeface="+mj-lt"/>
                <a:cs typeface="DIN" pitchFamily="2" charset="0"/>
              </a:defRPr>
            </a:lvl1pPr>
          </a:lstStyle>
          <a:p>
            <a:r>
              <a:rPr lang="en-US" dirty="0"/>
              <a:t>Slide Title – Calibri (Bold) – 18pt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3086103" y="1966910"/>
            <a:ext cx="1776415" cy="1495425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2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1257304" y="1966910"/>
            <a:ext cx="1776415" cy="1495425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2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21588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75EB940-A566-C841-B00A-F87A77B3C6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91" y="7502"/>
            <a:ext cx="9503314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5991" y="2057400"/>
            <a:ext cx="5473372" cy="1101259"/>
          </a:xfrm>
        </p:spPr>
        <p:txBody>
          <a:bodyPr anchor="t">
            <a:noAutofit/>
          </a:bodyPr>
          <a:lstStyle>
            <a:lvl1pPr algn="l">
              <a:lnSpc>
                <a:spcPts val="3375"/>
              </a:lnSpc>
              <a:defRPr sz="375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5991" y="3574223"/>
            <a:ext cx="5859281" cy="479603"/>
          </a:xfrm>
        </p:spPr>
        <p:txBody>
          <a:bodyPr/>
          <a:lstStyle>
            <a:lvl1pPr marL="0" indent="0" algn="l">
              <a:lnSpc>
                <a:spcPts val="1800"/>
              </a:lnSpc>
              <a:buNone/>
              <a:defRPr sz="18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809F35-B770-AD42-8D70-1F1792AFE098}"/>
              </a:ext>
            </a:extLst>
          </p:cNvPr>
          <p:cNvSpPr/>
          <p:nvPr userDrawn="1"/>
        </p:nvSpPr>
        <p:spPr>
          <a:xfrm>
            <a:off x="370414" y="3325941"/>
            <a:ext cx="1215000" cy="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333" y="466344"/>
            <a:ext cx="2022467" cy="75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9069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3D53E4A-F98B-2A4B-BE39-AAD019152898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EC59AE-4A30-F643-A00C-6663C60F2C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8213174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12042" y="2097350"/>
            <a:ext cx="3826887" cy="828271"/>
          </a:xfrm>
        </p:spPr>
        <p:txBody>
          <a:bodyPr anchor="t">
            <a:noAutofit/>
          </a:bodyPr>
          <a:lstStyle>
            <a:lvl1pPr algn="l">
              <a:lnSpc>
                <a:spcPts val="4500"/>
              </a:lnSpc>
              <a:defRPr sz="495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809F35-B770-AD42-8D70-1F1792AFE098}"/>
              </a:ext>
            </a:extLst>
          </p:cNvPr>
          <p:cNvSpPr/>
          <p:nvPr userDrawn="1"/>
        </p:nvSpPr>
        <p:spPr>
          <a:xfrm>
            <a:off x="4712042" y="2925620"/>
            <a:ext cx="1215000" cy="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5F932E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0628" y="445770"/>
            <a:ext cx="1654746" cy="61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7866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Wa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9ED28CB-E23A-B842-920B-AC24D98BF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796779" cy="51435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3190218-062C-074A-903D-531A5F73D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792" y="2220536"/>
            <a:ext cx="3513781" cy="586770"/>
          </a:xfrm>
        </p:spPr>
        <p:txBody>
          <a:bodyPr anchor="ctr">
            <a:noAutofit/>
          </a:bodyPr>
          <a:lstStyle>
            <a:lvl1pPr>
              <a:lnSpc>
                <a:spcPts val="375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9EC5B9-1DC2-1647-B4E5-9C5C05CE5E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10789" y="1158642"/>
            <a:ext cx="1215000" cy="2169825"/>
          </a:xfrm>
        </p:spPr>
        <p:txBody>
          <a:bodyPr anchor="b">
            <a:spAutoFit/>
          </a:bodyPr>
          <a:lstStyle>
            <a:lvl1pPr marL="0" indent="0" algn="r">
              <a:buNone/>
              <a:defRPr sz="15000" b="0" i="0">
                <a:solidFill>
                  <a:schemeClr val="accent1"/>
                </a:solidFill>
                <a:latin typeface="Georgia" panose="02040502050405020303" pitchFamily="18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AF5F5E-E9D3-A542-A7AE-DD0B41191B27}"/>
              </a:ext>
            </a:extLst>
          </p:cNvPr>
          <p:cNvSpPr/>
          <p:nvPr userDrawn="1"/>
        </p:nvSpPr>
        <p:spPr>
          <a:xfrm>
            <a:off x="3010789" y="3014027"/>
            <a:ext cx="1215000" cy="81000"/>
          </a:xfrm>
          <a:prstGeom prst="rect">
            <a:avLst/>
          </a:prstGeom>
          <a:solidFill>
            <a:schemeClr val="accent1">
              <a:lumMod val="40000"/>
              <a:lumOff val="6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18021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S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9ED28CB-E23A-B842-920B-AC24D98BF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796779" cy="51435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3190218-062C-074A-903D-531A5F73D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792" y="2220536"/>
            <a:ext cx="3590593" cy="586770"/>
          </a:xfrm>
        </p:spPr>
        <p:txBody>
          <a:bodyPr anchor="ctr">
            <a:noAutofit/>
          </a:bodyPr>
          <a:lstStyle>
            <a:lvl1pPr>
              <a:lnSpc>
                <a:spcPts val="3750"/>
              </a:lnSpc>
              <a:defRPr sz="4500">
                <a:solidFill>
                  <a:srgbClr val="EF781A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9EC5B9-1DC2-1647-B4E5-9C5C05CE5E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10789" y="1158642"/>
            <a:ext cx="1215000" cy="2169825"/>
          </a:xfrm>
        </p:spPr>
        <p:txBody>
          <a:bodyPr anchor="b">
            <a:spAutoFit/>
          </a:bodyPr>
          <a:lstStyle>
            <a:lvl1pPr marL="0" indent="0" algn="r">
              <a:buNone/>
              <a:defRPr sz="15000" b="0" i="0">
                <a:solidFill>
                  <a:srgbClr val="EF781A"/>
                </a:solidFill>
                <a:latin typeface="Georgia" panose="02040502050405020303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AF5F5E-E9D3-A542-A7AE-DD0B41191B27}"/>
              </a:ext>
            </a:extLst>
          </p:cNvPr>
          <p:cNvSpPr/>
          <p:nvPr userDrawn="1"/>
        </p:nvSpPr>
        <p:spPr>
          <a:xfrm>
            <a:off x="3010789" y="3014027"/>
            <a:ext cx="1215000" cy="81000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77688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S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9ED28CB-E23A-B842-920B-AC24D98BF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796779" cy="51435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3190218-062C-074A-903D-531A5F73D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792" y="2220536"/>
            <a:ext cx="3590593" cy="586770"/>
          </a:xfrm>
        </p:spPr>
        <p:txBody>
          <a:bodyPr anchor="ctr">
            <a:noAutofit/>
          </a:bodyPr>
          <a:lstStyle>
            <a:lvl1pPr>
              <a:lnSpc>
                <a:spcPts val="3750"/>
              </a:lnSpc>
              <a:defRPr sz="45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9EC5B9-1DC2-1647-B4E5-9C5C05CE5E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10789" y="1158642"/>
            <a:ext cx="1215000" cy="2169825"/>
          </a:xfrm>
        </p:spPr>
        <p:txBody>
          <a:bodyPr anchor="b">
            <a:spAutoFit/>
          </a:bodyPr>
          <a:lstStyle>
            <a:lvl1pPr marL="0" indent="0" algn="r">
              <a:buNone/>
              <a:defRPr sz="15000" b="0" i="0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AF5F5E-E9D3-A542-A7AE-DD0B41191B27}"/>
              </a:ext>
            </a:extLst>
          </p:cNvPr>
          <p:cNvSpPr/>
          <p:nvPr userDrawn="1"/>
        </p:nvSpPr>
        <p:spPr>
          <a:xfrm>
            <a:off x="3010789" y="3014027"/>
            <a:ext cx="1215000" cy="8100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64199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Fore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9ED28CB-E23A-B842-920B-AC24D98BF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796779" cy="51435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3190218-062C-074A-903D-531A5F73D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792" y="2220536"/>
            <a:ext cx="3590593" cy="586770"/>
          </a:xfrm>
        </p:spPr>
        <p:txBody>
          <a:bodyPr anchor="ctr">
            <a:noAutofit/>
          </a:bodyPr>
          <a:lstStyle>
            <a:lvl1pPr>
              <a:lnSpc>
                <a:spcPts val="3750"/>
              </a:lnSpc>
              <a:defRPr sz="45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9EC5B9-1DC2-1647-B4E5-9C5C05CE5E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10789" y="1158642"/>
            <a:ext cx="1215000" cy="2169825"/>
          </a:xfrm>
        </p:spPr>
        <p:txBody>
          <a:bodyPr anchor="b">
            <a:spAutoFit/>
          </a:bodyPr>
          <a:lstStyle>
            <a:lvl1pPr marL="0" indent="0" algn="r">
              <a:buNone/>
              <a:defRPr sz="15000" b="0" i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AF5F5E-E9D3-A542-A7AE-DD0B41191B27}"/>
              </a:ext>
            </a:extLst>
          </p:cNvPr>
          <p:cNvSpPr/>
          <p:nvPr userDrawn="1"/>
        </p:nvSpPr>
        <p:spPr>
          <a:xfrm>
            <a:off x="3010789" y="3014027"/>
            <a:ext cx="1215000" cy="8100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40150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Title Fore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9ED28CB-E23A-B842-920B-AC24D98BF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796779" cy="51435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3190218-062C-074A-903D-531A5F73D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792" y="2220536"/>
            <a:ext cx="3590593" cy="586770"/>
          </a:xfrm>
        </p:spPr>
        <p:txBody>
          <a:bodyPr anchor="ctr">
            <a:noAutofit/>
          </a:bodyPr>
          <a:lstStyle>
            <a:lvl1pPr>
              <a:lnSpc>
                <a:spcPts val="3750"/>
              </a:lnSpc>
              <a:defRPr sz="45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9EC5B9-1DC2-1647-B4E5-9C5C05CE5E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10789" y="1158642"/>
            <a:ext cx="1215000" cy="2169825"/>
          </a:xfrm>
        </p:spPr>
        <p:txBody>
          <a:bodyPr anchor="b">
            <a:spAutoFit/>
          </a:bodyPr>
          <a:lstStyle>
            <a:lvl1pPr marL="0" indent="0" algn="r">
              <a:buNone/>
              <a:defRPr sz="15000" b="0" i="0">
                <a:solidFill>
                  <a:schemeClr val="accent6"/>
                </a:solidFill>
                <a:latin typeface="+mn-lt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AF5F5E-E9D3-A542-A7AE-DD0B41191B27}"/>
              </a:ext>
            </a:extLst>
          </p:cNvPr>
          <p:cNvSpPr/>
          <p:nvPr userDrawn="1"/>
        </p:nvSpPr>
        <p:spPr>
          <a:xfrm>
            <a:off x="3010789" y="3014027"/>
            <a:ext cx="1215000" cy="81000"/>
          </a:xfrm>
          <a:prstGeom prst="rect">
            <a:avLst/>
          </a:prstGeom>
          <a:solidFill>
            <a:schemeClr val="accent6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2F456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49030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795819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9367" y="1075765"/>
            <a:ext cx="4032368" cy="392605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867" y="1075765"/>
            <a:ext cx="4032368" cy="392605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2299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Kshitij\BRICS NDB\Post 21st January\Presentation Template\Third Round\ndb_ppt_jpeg\NDB_PPT Template2-09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410273" y="1695450"/>
            <a:ext cx="6763871" cy="8001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25000"/>
              </a:lnSpc>
              <a:buNone/>
              <a:defRPr sz="2000" b="1" baseline="0">
                <a:solidFill>
                  <a:schemeClr val="bg1"/>
                </a:solidFill>
                <a:latin typeface="+mj-lt"/>
                <a:ea typeface="Tahoma" pitchFamily="34" charset="0"/>
                <a:cs typeface="DIN" pitchFamily="2" charset="0"/>
              </a:defRPr>
            </a:lvl1pPr>
            <a:lvl2pPr marL="358775" indent="-182563">
              <a:lnSpc>
                <a:spcPct val="125000"/>
              </a:lnSpc>
              <a:tabLst/>
              <a:defRPr sz="1400">
                <a:solidFill>
                  <a:srgbClr val="404040"/>
                </a:solidFill>
                <a:latin typeface="Avenir LT Std 45 Book" pitchFamily="34" charset="0"/>
                <a:ea typeface="Tahoma" pitchFamily="34" charset="0"/>
                <a:cs typeface="Avenir LT Std 45 Book" pitchFamily="34" charset="0"/>
              </a:defRPr>
            </a:lvl2pPr>
            <a:lvl3pPr marL="534988" indent="-176213">
              <a:lnSpc>
                <a:spcPct val="125000"/>
              </a:lnSpc>
              <a:tabLst/>
              <a:defRPr sz="1200">
                <a:solidFill>
                  <a:srgbClr val="404040"/>
                </a:solidFill>
                <a:latin typeface="Avenir LT Std 45 Book" pitchFamily="34" charset="0"/>
                <a:ea typeface="Tahoma" pitchFamily="34" charset="0"/>
                <a:cs typeface="Avenir LT Std 45 Book" pitchFamily="34" charset="0"/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en-US" dirty="0"/>
              <a:t>Section Title – Calibri (Bold) – 20pt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4" hasCustomPrompt="1"/>
          </p:nvPr>
        </p:nvSpPr>
        <p:spPr>
          <a:xfrm>
            <a:off x="2401396" y="2507952"/>
            <a:ext cx="6763870" cy="3525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Brief of the Section – Calibri (regular) – 16pt</a:t>
            </a:r>
          </a:p>
        </p:txBody>
      </p:sp>
    </p:spTree>
    <p:extLst>
      <p:ext uri="{BB962C8B-B14F-4D97-AF65-F5344CB8AC3E}">
        <p14:creationId xmlns:p14="http://schemas.microsoft.com/office/powerpoint/2010/main" val="5969209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33502"/>
            <a:ext cx="8046244" cy="7077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5991" y="1038321"/>
            <a:ext cx="4027103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5991" y="1656255"/>
            <a:ext cx="4027103" cy="334556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05300" y="1038321"/>
            <a:ext cx="4046935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05300" y="1656255"/>
            <a:ext cx="4046935" cy="334556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035665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367" y="220054"/>
            <a:ext cx="8032868" cy="72124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942575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2886482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3038475"/>
            <a:ext cx="9144000" cy="2105025"/>
          </a:xfrm>
          <a:solidFill>
            <a:srgbClr val="F3F3F5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587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469159" y="0"/>
            <a:ext cx="2674841" cy="5143500"/>
          </a:xfrm>
          <a:solidFill>
            <a:srgbClr val="F3F3F5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7874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741188" y="2971989"/>
            <a:ext cx="7400430" cy="2171512"/>
          </a:xfrm>
          <a:solidFill>
            <a:srgbClr val="F3F3F5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6513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laceholder-mi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391713" y="2589515"/>
            <a:ext cx="1629818" cy="161163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557709" y="2589515"/>
            <a:ext cx="1629818" cy="161163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08162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laceholder-mi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826554" y="877824"/>
            <a:ext cx="3947857" cy="338785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8133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27623" y="832758"/>
            <a:ext cx="3283438" cy="4310743"/>
          </a:xfrm>
          <a:solidFill>
            <a:srgbClr val="F3F3F5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858245" y="212272"/>
            <a:ext cx="5059943" cy="2359479"/>
          </a:xfrm>
          <a:solidFill>
            <a:srgbClr val="F3F3F5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84007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64039" y="1416326"/>
            <a:ext cx="3295680" cy="3294822"/>
          </a:xfrm>
          <a:solidFill>
            <a:srgbClr val="F3F3F5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626139" y="-34580"/>
            <a:ext cx="2845921" cy="2419972"/>
          </a:xfrm>
          <a:solidFill>
            <a:srgbClr val="F3F3F5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670456" y="2753346"/>
            <a:ext cx="2845921" cy="2390154"/>
          </a:xfrm>
          <a:solidFill>
            <a:srgbClr val="F3F3F5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1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Layou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Kshitij\BRICS NDB\Post 21st January\Presentation Template\Third Round\ndb_ppt_jpeg\NDB_PPT Template2-10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0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410273" y="1695450"/>
            <a:ext cx="6763871" cy="8001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25000"/>
              </a:lnSpc>
              <a:buNone/>
              <a:defRPr sz="2000" b="1" baseline="0">
                <a:solidFill>
                  <a:schemeClr val="bg1"/>
                </a:solidFill>
                <a:latin typeface="+mj-lt"/>
                <a:ea typeface="Tahoma" pitchFamily="34" charset="0"/>
                <a:cs typeface="DIN" pitchFamily="2" charset="0"/>
              </a:defRPr>
            </a:lvl1pPr>
            <a:lvl2pPr marL="358775" indent="-182563">
              <a:lnSpc>
                <a:spcPct val="125000"/>
              </a:lnSpc>
              <a:tabLst/>
              <a:defRPr sz="1400">
                <a:solidFill>
                  <a:srgbClr val="404040"/>
                </a:solidFill>
                <a:latin typeface="Avenir LT Std 45 Book" pitchFamily="34" charset="0"/>
                <a:ea typeface="Tahoma" pitchFamily="34" charset="0"/>
                <a:cs typeface="Avenir LT Std 45 Book" pitchFamily="34" charset="0"/>
              </a:defRPr>
            </a:lvl2pPr>
            <a:lvl3pPr marL="534988" indent="-176213">
              <a:lnSpc>
                <a:spcPct val="125000"/>
              </a:lnSpc>
              <a:tabLst/>
              <a:defRPr sz="1200">
                <a:solidFill>
                  <a:srgbClr val="404040"/>
                </a:solidFill>
                <a:latin typeface="Avenir LT Std 45 Book" pitchFamily="34" charset="0"/>
                <a:ea typeface="Tahoma" pitchFamily="34" charset="0"/>
                <a:cs typeface="Avenir LT Std 45 Book" pitchFamily="34" charset="0"/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en-US" dirty="0"/>
              <a:t>Section Title – Calibri (Bold) – 20pt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4" hasCustomPrompt="1"/>
          </p:nvPr>
        </p:nvSpPr>
        <p:spPr>
          <a:xfrm>
            <a:off x="2400226" y="2507952"/>
            <a:ext cx="6763870" cy="3525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Brief of the Section – Calibri (regular) – 16pt</a:t>
            </a:r>
          </a:p>
        </p:txBody>
      </p:sp>
    </p:spTree>
    <p:extLst>
      <p:ext uri="{BB962C8B-B14F-4D97-AF65-F5344CB8AC3E}">
        <p14:creationId xmlns:p14="http://schemas.microsoft.com/office/powerpoint/2010/main" val="390164413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0" y="0"/>
            <a:ext cx="4454220" cy="515493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4689780" y="5715"/>
            <a:ext cx="4454220" cy="513778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78544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0" y="0"/>
            <a:ext cx="6150153" cy="51435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8277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ig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663974" y="1458230"/>
            <a:ext cx="3415602" cy="192709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49176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75EB940-A566-C841-B00A-F87A77B3C6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91" y="7502"/>
            <a:ext cx="9503314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5991" y="2057400"/>
            <a:ext cx="5473372" cy="1101259"/>
          </a:xfrm>
        </p:spPr>
        <p:txBody>
          <a:bodyPr anchor="t">
            <a:noAutofit/>
          </a:bodyPr>
          <a:lstStyle>
            <a:lvl1pPr algn="l">
              <a:lnSpc>
                <a:spcPts val="3375"/>
              </a:lnSpc>
              <a:defRPr sz="375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5991" y="3574223"/>
            <a:ext cx="5859281" cy="479603"/>
          </a:xfrm>
        </p:spPr>
        <p:txBody>
          <a:bodyPr/>
          <a:lstStyle>
            <a:lvl1pPr marL="0" indent="0" algn="l">
              <a:lnSpc>
                <a:spcPts val="1800"/>
              </a:lnSpc>
              <a:buNone/>
              <a:defRPr sz="18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809F35-B770-AD42-8D70-1F1792AFE098}"/>
              </a:ext>
            </a:extLst>
          </p:cNvPr>
          <p:cNvSpPr/>
          <p:nvPr userDrawn="1"/>
        </p:nvSpPr>
        <p:spPr>
          <a:xfrm>
            <a:off x="370414" y="3325941"/>
            <a:ext cx="1215000" cy="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333" y="466344"/>
            <a:ext cx="2022467" cy="75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8162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3D53E4A-F98B-2A4B-BE39-AAD019152898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EC59AE-4A30-F643-A00C-6663C60F2C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8213174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12042" y="2097350"/>
            <a:ext cx="3826887" cy="828271"/>
          </a:xfrm>
        </p:spPr>
        <p:txBody>
          <a:bodyPr anchor="t">
            <a:noAutofit/>
          </a:bodyPr>
          <a:lstStyle>
            <a:lvl1pPr algn="l">
              <a:lnSpc>
                <a:spcPts val="4500"/>
              </a:lnSpc>
              <a:defRPr sz="495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809F35-B770-AD42-8D70-1F1792AFE098}"/>
              </a:ext>
            </a:extLst>
          </p:cNvPr>
          <p:cNvSpPr/>
          <p:nvPr userDrawn="1"/>
        </p:nvSpPr>
        <p:spPr>
          <a:xfrm>
            <a:off x="4712042" y="2925620"/>
            <a:ext cx="1215000" cy="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5F932E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0628" y="445770"/>
            <a:ext cx="1654746" cy="61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41559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Wa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9ED28CB-E23A-B842-920B-AC24D98BF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796779" cy="51435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3190218-062C-074A-903D-531A5F73D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792" y="2220536"/>
            <a:ext cx="3513781" cy="586770"/>
          </a:xfrm>
        </p:spPr>
        <p:txBody>
          <a:bodyPr anchor="ctr">
            <a:noAutofit/>
          </a:bodyPr>
          <a:lstStyle>
            <a:lvl1pPr>
              <a:lnSpc>
                <a:spcPts val="375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9EC5B9-1DC2-1647-B4E5-9C5C05CE5E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10789" y="1158642"/>
            <a:ext cx="1215000" cy="2169825"/>
          </a:xfrm>
        </p:spPr>
        <p:txBody>
          <a:bodyPr anchor="b">
            <a:spAutoFit/>
          </a:bodyPr>
          <a:lstStyle>
            <a:lvl1pPr marL="0" indent="0" algn="r">
              <a:buNone/>
              <a:defRPr sz="15000" b="0" i="0">
                <a:solidFill>
                  <a:schemeClr val="accent1"/>
                </a:solidFill>
                <a:latin typeface="Georgia" panose="02040502050405020303" pitchFamily="18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AF5F5E-E9D3-A542-A7AE-DD0B41191B27}"/>
              </a:ext>
            </a:extLst>
          </p:cNvPr>
          <p:cNvSpPr/>
          <p:nvPr userDrawn="1"/>
        </p:nvSpPr>
        <p:spPr>
          <a:xfrm>
            <a:off x="3010789" y="3014027"/>
            <a:ext cx="1215000" cy="81000"/>
          </a:xfrm>
          <a:prstGeom prst="rect">
            <a:avLst/>
          </a:prstGeom>
          <a:solidFill>
            <a:schemeClr val="accent1">
              <a:lumMod val="40000"/>
              <a:lumOff val="6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671580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Su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9ED28CB-E23A-B842-920B-AC24D98BF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796779" cy="51435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3190218-062C-074A-903D-531A5F73D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792" y="2220536"/>
            <a:ext cx="3590593" cy="586770"/>
          </a:xfrm>
        </p:spPr>
        <p:txBody>
          <a:bodyPr anchor="ctr">
            <a:noAutofit/>
          </a:bodyPr>
          <a:lstStyle>
            <a:lvl1pPr>
              <a:lnSpc>
                <a:spcPts val="3750"/>
              </a:lnSpc>
              <a:defRPr sz="4500">
                <a:solidFill>
                  <a:srgbClr val="EF781A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9EC5B9-1DC2-1647-B4E5-9C5C05CE5E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10789" y="1158642"/>
            <a:ext cx="1215000" cy="2169825"/>
          </a:xfrm>
        </p:spPr>
        <p:txBody>
          <a:bodyPr anchor="b">
            <a:spAutoFit/>
          </a:bodyPr>
          <a:lstStyle>
            <a:lvl1pPr marL="0" indent="0" algn="r">
              <a:buNone/>
              <a:defRPr sz="15000" b="0" i="0">
                <a:solidFill>
                  <a:srgbClr val="EF781A"/>
                </a:solidFill>
                <a:latin typeface="Georgia" panose="02040502050405020303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AF5F5E-E9D3-A542-A7AE-DD0B41191B27}"/>
              </a:ext>
            </a:extLst>
          </p:cNvPr>
          <p:cNvSpPr/>
          <p:nvPr userDrawn="1"/>
        </p:nvSpPr>
        <p:spPr>
          <a:xfrm>
            <a:off x="3010789" y="3014027"/>
            <a:ext cx="1215000" cy="81000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83830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Sk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9ED28CB-E23A-B842-920B-AC24D98BF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796779" cy="51435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3190218-062C-074A-903D-531A5F73D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792" y="2220536"/>
            <a:ext cx="3590593" cy="586770"/>
          </a:xfrm>
        </p:spPr>
        <p:txBody>
          <a:bodyPr anchor="ctr">
            <a:noAutofit/>
          </a:bodyPr>
          <a:lstStyle>
            <a:lvl1pPr>
              <a:lnSpc>
                <a:spcPts val="3750"/>
              </a:lnSpc>
              <a:defRPr sz="45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9EC5B9-1DC2-1647-B4E5-9C5C05CE5E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10789" y="1158642"/>
            <a:ext cx="1215000" cy="2169825"/>
          </a:xfrm>
        </p:spPr>
        <p:txBody>
          <a:bodyPr anchor="b">
            <a:spAutoFit/>
          </a:bodyPr>
          <a:lstStyle>
            <a:lvl1pPr marL="0" indent="0" algn="r">
              <a:buNone/>
              <a:defRPr sz="15000" b="0" i="0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AF5F5E-E9D3-A542-A7AE-DD0B41191B27}"/>
              </a:ext>
            </a:extLst>
          </p:cNvPr>
          <p:cNvSpPr/>
          <p:nvPr userDrawn="1"/>
        </p:nvSpPr>
        <p:spPr>
          <a:xfrm>
            <a:off x="3010789" y="3014027"/>
            <a:ext cx="1215000" cy="8100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005625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Fore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9ED28CB-E23A-B842-920B-AC24D98BF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796779" cy="51435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3190218-062C-074A-903D-531A5F73D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792" y="2220536"/>
            <a:ext cx="3590593" cy="586770"/>
          </a:xfrm>
        </p:spPr>
        <p:txBody>
          <a:bodyPr anchor="ctr">
            <a:noAutofit/>
          </a:bodyPr>
          <a:lstStyle>
            <a:lvl1pPr>
              <a:lnSpc>
                <a:spcPts val="3750"/>
              </a:lnSpc>
              <a:defRPr sz="45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9EC5B9-1DC2-1647-B4E5-9C5C05CE5E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10789" y="1158642"/>
            <a:ext cx="1215000" cy="2169825"/>
          </a:xfrm>
        </p:spPr>
        <p:txBody>
          <a:bodyPr anchor="b">
            <a:spAutoFit/>
          </a:bodyPr>
          <a:lstStyle>
            <a:lvl1pPr marL="0" indent="0" algn="r">
              <a:buNone/>
              <a:defRPr sz="15000" b="0" i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AF5F5E-E9D3-A542-A7AE-DD0B41191B27}"/>
              </a:ext>
            </a:extLst>
          </p:cNvPr>
          <p:cNvSpPr/>
          <p:nvPr userDrawn="1"/>
        </p:nvSpPr>
        <p:spPr>
          <a:xfrm>
            <a:off x="3010789" y="3014027"/>
            <a:ext cx="1215000" cy="8100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531706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Title Fore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9ED28CB-E23A-B842-920B-AC24D98BF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796779" cy="51435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3190218-062C-074A-903D-531A5F73D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792" y="2220536"/>
            <a:ext cx="3590593" cy="586770"/>
          </a:xfrm>
        </p:spPr>
        <p:txBody>
          <a:bodyPr anchor="ctr">
            <a:noAutofit/>
          </a:bodyPr>
          <a:lstStyle>
            <a:lvl1pPr>
              <a:lnSpc>
                <a:spcPts val="3750"/>
              </a:lnSpc>
              <a:defRPr sz="45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9EC5B9-1DC2-1647-B4E5-9C5C05CE5E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10789" y="1158642"/>
            <a:ext cx="1215000" cy="2169825"/>
          </a:xfrm>
        </p:spPr>
        <p:txBody>
          <a:bodyPr anchor="b">
            <a:spAutoFit/>
          </a:bodyPr>
          <a:lstStyle>
            <a:lvl1pPr marL="0" indent="0" algn="r">
              <a:buNone/>
              <a:defRPr sz="15000" b="0" i="0">
                <a:solidFill>
                  <a:schemeClr val="accent6"/>
                </a:solidFill>
                <a:latin typeface="+mn-lt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AF5F5E-E9D3-A542-A7AE-DD0B41191B27}"/>
              </a:ext>
            </a:extLst>
          </p:cNvPr>
          <p:cNvSpPr/>
          <p:nvPr userDrawn="1"/>
        </p:nvSpPr>
        <p:spPr>
          <a:xfrm>
            <a:off x="3010789" y="3014027"/>
            <a:ext cx="1215000" cy="81000"/>
          </a:xfrm>
          <a:prstGeom prst="rect">
            <a:avLst/>
          </a:prstGeom>
          <a:solidFill>
            <a:schemeClr val="accent6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2F456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6306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Layou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Kshitij\BRICS NDB\Post 21st January\Presentation Template\Third Round\ndb_ppt_jpeg\NDB_PPT Template2-1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1160929" y="688016"/>
            <a:ext cx="6763871" cy="8001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25000"/>
              </a:lnSpc>
              <a:buNone/>
              <a:defRPr sz="2000" b="1" baseline="0">
                <a:solidFill>
                  <a:schemeClr val="bg1"/>
                </a:solidFill>
                <a:latin typeface="+mj-lt"/>
                <a:ea typeface="Tahoma" pitchFamily="34" charset="0"/>
                <a:cs typeface="DIN" pitchFamily="2" charset="0"/>
              </a:defRPr>
            </a:lvl1pPr>
            <a:lvl2pPr marL="358775" indent="-182563">
              <a:lnSpc>
                <a:spcPct val="125000"/>
              </a:lnSpc>
              <a:tabLst/>
              <a:defRPr sz="1400">
                <a:solidFill>
                  <a:srgbClr val="404040"/>
                </a:solidFill>
                <a:latin typeface="Avenir LT Std 45 Book" pitchFamily="34" charset="0"/>
                <a:ea typeface="Tahoma" pitchFamily="34" charset="0"/>
                <a:cs typeface="Avenir LT Std 45 Book" pitchFamily="34" charset="0"/>
              </a:defRPr>
            </a:lvl2pPr>
            <a:lvl3pPr marL="534988" indent="-176213">
              <a:lnSpc>
                <a:spcPct val="125000"/>
              </a:lnSpc>
              <a:tabLst/>
              <a:defRPr sz="1200">
                <a:solidFill>
                  <a:srgbClr val="404040"/>
                </a:solidFill>
                <a:latin typeface="Avenir LT Std 45 Book" pitchFamily="34" charset="0"/>
                <a:ea typeface="Tahoma" pitchFamily="34" charset="0"/>
                <a:cs typeface="Avenir LT Std 45 Book" pitchFamily="34" charset="0"/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en-US" dirty="0"/>
              <a:t>Section Title – Calibri (Bold) – 20pt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4" hasCustomPrompt="1"/>
          </p:nvPr>
        </p:nvSpPr>
        <p:spPr>
          <a:xfrm>
            <a:off x="1164266" y="1494902"/>
            <a:ext cx="6763870" cy="3525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Brief of the Section – Calibri (regular) – 16pt</a:t>
            </a:r>
          </a:p>
        </p:txBody>
      </p:sp>
    </p:spTree>
    <p:extLst>
      <p:ext uri="{BB962C8B-B14F-4D97-AF65-F5344CB8AC3E}">
        <p14:creationId xmlns:p14="http://schemas.microsoft.com/office/powerpoint/2010/main" val="29954278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935449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9367" y="1075765"/>
            <a:ext cx="4032368" cy="392605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867" y="1075765"/>
            <a:ext cx="4032368" cy="392605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1928708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33502"/>
            <a:ext cx="8046244" cy="7077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5991" y="1038321"/>
            <a:ext cx="4027103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5991" y="1656255"/>
            <a:ext cx="4027103" cy="334556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05300" y="1038321"/>
            <a:ext cx="4046935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05300" y="1656255"/>
            <a:ext cx="4046935" cy="334556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8224693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367" y="220054"/>
            <a:ext cx="8032868" cy="72124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191501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451869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3038475"/>
            <a:ext cx="9144000" cy="2105025"/>
          </a:xfrm>
          <a:solidFill>
            <a:srgbClr val="F3F3F5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0925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469159" y="0"/>
            <a:ext cx="2674841" cy="5143500"/>
          </a:xfrm>
          <a:solidFill>
            <a:srgbClr val="F3F3F5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63307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741188" y="2971989"/>
            <a:ext cx="7400430" cy="2171512"/>
          </a:xfrm>
          <a:solidFill>
            <a:srgbClr val="F3F3F5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02647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laceholder-mi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391713" y="2589515"/>
            <a:ext cx="1629818" cy="161163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557709" y="2589515"/>
            <a:ext cx="1629818" cy="161163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9028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laceholder-mi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826554" y="877824"/>
            <a:ext cx="3947857" cy="338785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96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lumn Tex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166752" y="1277592"/>
            <a:ext cx="3405248" cy="3458486"/>
          </a:xfrm>
          <a:prstGeom prst="rect">
            <a:avLst/>
          </a:prstGeom>
        </p:spPr>
        <p:txBody>
          <a:bodyPr/>
          <a:lstStyle>
            <a:lvl1pPr marL="225425" indent="-225425">
              <a:lnSpc>
                <a:spcPct val="125000"/>
              </a:lnSpc>
              <a:buAutoNum type="arabicPeriod"/>
              <a:defRPr sz="1200" baseline="0">
                <a:solidFill>
                  <a:srgbClr val="333435"/>
                </a:solidFill>
                <a:latin typeface="+mj-lt"/>
                <a:ea typeface="Tahoma" pitchFamily="34" charset="0"/>
                <a:cs typeface="DIN" pitchFamily="2" charset="0"/>
              </a:defRPr>
            </a:lvl1pPr>
            <a:lvl2pPr marL="344488" marR="0" indent="-119063" algn="l" defTabSz="457200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 sz="1000">
                <a:solidFill>
                  <a:srgbClr val="333435"/>
                </a:solidFill>
                <a:latin typeface="+mj-lt"/>
                <a:ea typeface="Tahoma" pitchFamily="34" charset="0"/>
                <a:cs typeface="DIN" pitchFamily="2" charset="0"/>
              </a:defRPr>
            </a:lvl2pPr>
            <a:lvl3pPr marL="534988" indent="-176213">
              <a:lnSpc>
                <a:spcPct val="125000"/>
              </a:lnSpc>
              <a:tabLst/>
              <a:defRPr sz="1200">
                <a:solidFill>
                  <a:srgbClr val="404040"/>
                </a:solidFill>
                <a:latin typeface="+mn-lt"/>
                <a:ea typeface="Tahoma" pitchFamily="34" charset="0"/>
                <a:cs typeface="Avenir LT Std 45 Book" pitchFamily="34" charset="0"/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en-US" dirty="0"/>
              <a:t>Content – Calibri (regular) – 12pt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0"/>
            <a:r>
              <a:rPr lang="en-US" dirty="0"/>
              <a:t>Content – Calibri (regular) – 12pt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886848" y="1277592"/>
            <a:ext cx="3403044" cy="3458486"/>
          </a:xfrm>
          <a:prstGeom prst="rect">
            <a:avLst/>
          </a:prstGeom>
        </p:spPr>
        <p:txBody>
          <a:bodyPr/>
          <a:lstStyle>
            <a:lvl1pPr marL="225425" indent="-225425">
              <a:lnSpc>
                <a:spcPct val="125000"/>
              </a:lnSpc>
              <a:buAutoNum type="arabicPeriod"/>
              <a:defRPr sz="1200" baseline="0">
                <a:solidFill>
                  <a:srgbClr val="333435"/>
                </a:solidFill>
                <a:latin typeface="+mj-lt"/>
                <a:ea typeface="Tahoma" pitchFamily="34" charset="0"/>
                <a:cs typeface="DIN" pitchFamily="2" charset="0"/>
              </a:defRPr>
            </a:lvl1pPr>
            <a:lvl2pPr marL="344488" marR="0" indent="-119063" algn="l" defTabSz="457200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 sz="1000">
                <a:solidFill>
                  <a:srgbClr val="333435"/>
                </a:solidFill>
                <a:latin typeface="+mj-lt"/>
                <a:ea typeface="Tahoma" pitchFamily="34" charset="0"/>
                <a:cs typeface="DIN" pitchFamily="2" charset="0"/>
              </a:defRPr>
            </a:lvl2pPr>
            <a:lvl3pPr marL="534988" indent="-176213">
              <a:lnSpc>
                <a:spcPct val="125000"/>
              </a:lnSpc>
              <a:tabLst/>
              <a:defRPr sz="1200">
                <a:solidFill>
                  <a:srgbClr val="404040"/>
                </a:solidFill>
                <a:latin typeface="+mn-lt"/>
                <a:ea typeface="Tahoma" pitchFamily="34" charset="0"/>
                <a:cs typeface="Avenir LT Std 45 Book" pitchFamily="34" charset="0"/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en-US" dirty="0"/>
              <a:t>Content – Calibri (regular) – 12pt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0"/>
            <a:r>
              <a:rPr lang="en-US" dirty="0"/>
              <a:t>Content – Calibri (regular) – 12pt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1"/>
            <a:r>
              <a:rPr lang="en-US" dirty="0"/>
              <a:t>First level – Calibri (regular) – 10pt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1163096" y="608511"/>
            <a:ext cx="7116748" cy="474864"/>
          </a:xfrm>
          <a:prstGeom prst="rect">
            <a:avLst/>
          </a:prstGeom>
        </p:spPr>
        <p:txBody>
          <a:bodyPr/>
          <a:lstStyle>
            <a:lvl1pPr algn="l">
              <a:defRPr sz="1800" b="1" i="0" baseline="0">
                <a:solidFill>
                  <a:srgbClr val="333435"/>
                </a:solidFill>
                <a:latin typeface="+mj-lt"/>
                <a:cs typeface="DIN" pitchFamily="2" charset="0"/>
              </a:defRPr>
            </a:lvl1pPr>
          </a:lstStyle>
          <a:p>
            <a:r>
              <a:rPr lang="en-US" dirty="0"/>
              <a:t>Slide Title – Calibri (Bold) – 18pt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504950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0815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27623" y="832758"/>
            <a:ext cx="3283438" cy="4310743"/>
          </a:xfrm>
          <a:solidFill>
            <a:srgbClr val="F3F3F5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858245" y="212272"/>
            <a:ext cx="5059943" cy="2359479"/>
          </a:xfrm>
          <a:solidFill>
            <a:srgbClr val="F3F3F5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09970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64039" y="1416326"/>
            <a:ext cx="3295680" cy="3294822"/>
          </a:xfrm>
          <a:solidFill>
            <a:srgbClr val="F3F3F5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626139" y="-34580"/>
            <a:ext cx="2845921" cy="2419972"/>
          </a:xfrm>
          <a:solidFill>
            <a:srgbClr val="F3F3F5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670456" y="2753346"/>
            <a:ext cx="2845921" cy="2390154"/>
          </a:xfrm>
          <a:solidFill>
            <a:srgbClr val="F3F3F5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5126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0" y="0"/>
            <a:ext cx="4454220" cy="515493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4689780" y="5715"/>
            <a:ext cx="4454220" cy="513778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93177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0" y="0"/>
            <a:ext cx="6150153" cy="51435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49909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ig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663974" y="1458230"/>
            <a:ext cx="3415602" cy="192709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5441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75EB940-A566-C841-B00A-F87A77B3C6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91" y="7502"/>
            <a:ext cx="9503314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5991" y="2057400"/>
            <a:ext cx="5473372" cy="1101259"/>
          </a:xfrm>
        </p:spPr>
        <p:txBody>
          <a:bodyPr anchor="t">
            <a:noAutofit/>
          </a:bodyPr>
          <a:lstStyle>
            <a:lvl1pPr algn="l">
              <a:lnSpc>
                <a:spcPts val="3375"/>
              </a:lnSpc>
              <a:defRPr sz="375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5991" y="3574223"/>
            <a:ext cx="5859281" cy="479603"/>
          </a:xfrm>
        </p:spPr>
        <p:txBody>
          <a:bodyPr/>
          <a:lstStyle>
            <a:lvl1pPr marL="0" indent="0" algn="l">
              <a:lnSpc>
                <a:spcPts val="1800"/>
              </a:lnSpc>
              <a:buNone/>
              <a:defRPr sz="18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809F35-B770-AD42-8D70-1F1792AFE098}"/>
              </a:ext>
            </a:extLst>
          </p:cNvPr>
          <p:cNvSpPr/>
          <p:nvPr userDrawn="1"/>
        </p:nvSpPr>
        <p:spPr>
          <a:xfrm>
            <a:off x="370414" y="3325941"/>
            <a:ext cx="1215000" cy="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333" y="466344"/>
            <a:ext cx="2022467" cy="75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33603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3D53E4A-F98B-2A4B-BE39-AAD019152898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EC59AE-4A30-F643-A00C-6663C60F2C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8213174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12042" y="2097350"/>
            <a:ext cx="3826887" cy="828271"/>
          </a:xfrm>
        </p:spPr>
        <p:txBody>
          <a:bodyPr anchor="t">
            <a:noAutofit/>
          </a:bodyPr>
          <a:lstStyle>
            <a:lvl1pPr algn="l">
              <a:lnSpc>
                <a:spcPts val="4500"/>
              </a:lnSpc>
              <a:defRPr sz="495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809F35-B770-AD42-8D70-1F1792AFE098}"/>
              </a:ext>
            </a:extLst>
          </p:cNvPr>
          <p:cNvSpPr/>
          <p:nvPr userDrawn="1"/>
        </p:nvSpPr>
        <p:spPr>
          <a:xfrm>
            <a:off x="4712042" y="2925620"/>
            <a:ext cx="1215000" cy="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5F932E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0153" y="445770"/>
            <a:ext cx="1654746" cy="61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03799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Wa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9ED28CB-E23A-B842-920B-AC24D98BF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796779" cy="51435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3190218-062C-074A-903D-531A5F73D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792" y="2220536"/>
            <a:ext cx="3513781" cy="586770"/>
          </a:xfrm>
        </p:spPr>
        <p:txBody>
          <a:bodyPr anchor="ctr">
            <a:noAutofit/>
          </a:bodyPr>
          <a:lstStyle>
            <a:lvl1pPr>
              <a:lnSpc>
                <a:spcPts val="375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9EC5B9-1DC2-1647-B4E5-9C5C05CE5E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10789" y="1158642"/>
            <a:ext cx="1215000" cy="2169825"/>
          </a:xfrm>
        </p:spPr>
        <p:txBody>
          <a:bodyPr anchor="b">
            <a:spAutoFit/>
          </a:bodyPr>
          <a:lstStyle>
            <a:lvl1pPr marL="0" indent="0" algn="r">
              <a:buNone/>
              <a:defRPr sz="15000" b="0" i="0">
                <a:solidFill>
                  <a:schemeClr val="accent1"/>
                </a:solidFill>
                <a:latin typeface="Georgia" panose="02040502050405020303" pitchFamily="18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AF5F5E-E9D3-A542-A7AE-DD0B41191B27}"/>
              </a:ext>
            </a:extLst>
          </p:cNvPr>
          <p:cNvSpPr/>
          <p:nvPr userDrawn="1"/>
        </p:nvSpPr>
        <p:spPr>
          <a:xfrm>
            <a:off x="3010789" y="3014027"/>
            <a:ext cx="1215000" cy="81000"/>
          </a:xfrm>
          <a:prstGeom prst="rect">
            <a:avLst/>
          </a:prstGeom>
          <a:solidFill>
            <a:schemeClr val="accent1">
              <a:lumMod val="40000"/>
              <a:lumOff val="6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591600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Su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9ED28CB-E23A-B842-920B-AC24D98BF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796779" cy="51435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3190218-062C-074A-903D-531A5F73D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792" y="2220536"/>
            <a:ext cx="3590593" cy="586770"/>
          </a:xfrm>
        </p:spPr>
        <p:txBody>
          <a:bodyPr anchor="ctr">
            <a:noAutofit/>
          </a:bodyPr>
          <a:lstStyle>
            <a:lvl1pPr>
              <a:lnSpc>
                <a:spcPts val="3750"/>
              </a:lnSpc>
              <a:defRPr sz="4500">
                <a:solidFill>
                  <a:srgbClr val="EF781A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9EC5B9-1DC2-1647-B4E5-9C5C05CE5E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10789" y="1158642"/>
            <a:ext cx="1215000" cy="2169825"/>
          </a:xfrm>
        </p:spPr>
        <p:txBody>
          <a:bodyPr anchor="b">
            <a:spAutoFit/>
          </a:bodyPr>
          <a:lstStyle>
            <a:lvl1pPr marL="0" indent="0" algn="r">
              <a:buNone/>
              <a:defRPr sz="15000" b="0" i="0">
                <a:solidFill>
                  <a:srgbClr val="EF781A"/>
                </a:solidFill>
                <a:latin typeface="Georgia" panose="02040502050405020303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AF5F5E-E9D3-A542-A7AE-DD0B41191B27}"/>
              </a:ext>
            </a:extLst>
          </p:cNvPr>
          <p:cNvSpPr/>
          <p:nvPr userDrawn="1"/>
        </p:nvSpPr>
        <p:spPr>
          <a:xfrm>
            <a:off x="3010789" y="3014027"/>
            <a:ext cx="1215000" cy="81000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487501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Sk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9ED28CB-E23A-B842-920B-AC24D98BF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796779" cy="51435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3190218-062C-074A-903D-531A5F73D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792" y="2220536"/>
            <a:ext cx="3590593" cy="586770"/>
          </a:xfrm>
        </p:spPr>
        <p:txBody>
          <a:bodyPr anchor="ctr">
            <a:noAutofit/>
          </a:bodyPr>
          <a:lstStyle>
            <a:lvl1pPr>
              <a:lnSpc>
                <a:spcPts val="3750"/>
              </a:lnSpc>
              <a:defRPr sz="45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9EC5B9-1DC2-1647-B4E5-9C5C05CE5E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10789" y="1158642"/>
            <a:ext cx="1215000" cy="2169825"/>
          </a:xfrm>
        </p:spPr>
        <p:txBody>
          <a:bodyPr anchor="b">
            <a:spAutoFit/>
          </a:bodyPr>
          <a:lstStyle>
            <a:lvl1pPr marL="0" indent="0" algn="r">
              <a:buNone/>
              <a:defRPr sz="15000" b="0" i="0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AF5F5E-E9D3-A542-A7AE-DD0B41191B27}"/>
              </a:ext>
            </a:extLst>
          </p:cNvPr>
          <p:cNvSpPr/>
          <p:nvPr userDrawn="1"/>
        </p:nvSpPr>
        <p:spPr>
          <a:xfrm>
            <a:off x="3010789" y="3014027"/>
            <a:ext cx="1215000" cy="8100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6864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75EB940-A566-C841-B00A-F87A77B3C6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91" y="7502"/>
            <a:ext cx="9503314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5991" y="2057400"/>
            <a:ext cx="5473372" cy="1101259"/>
          </a:xfrm>
        </p:spPr>
        <p:txBody>
          <a:bodyPr anchor="t">
            <a:noAutofit/>
          </a:bodyPr>
          <a:lstStyle>
            <a:lvl1pPr algn="l">
              <a:lnSpc>
                <a:spcPts val="3375"/>
              </a:lnSpc>
              <a:defRPr sz="375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5991" y="3574223"/>
            <a:ext cx="5859281" cy="479603"/>
          </a:xfrm>
        </p:spPr>
        <p:txBody>
          <a:bodyPr/>
          <a:lstStyle>
            <a:lvl1pPr marL="0" indent="0" algn="l">
              <a:lnSpc>
                <a:spcPts val="1800"/>
              </a:lnSpc>
              <a:buNone/>
              <a:defRPr sz="18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809F35-B770-AD42-8D70-1F1792AFE098}"/>
              </a:ext>
            </a:extLst>
          </p:cNvPr>
          <p:cNvSpPr/>
          <p:nvPr userDrawn="1"/>
        </p:nvSpPr>
        <p:spPr>
          <a:xfrm>
            <a:off x="370414" y="3325941"/>
            <a:ext cx="1215000" cy="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333" y="466344"/>
            <a:ext cx="2022467" cy="75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5233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Fore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9ED28CB-E23A-B842-920B-AC24D98BF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796779" cy="51435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3190218-062C-074A-903D-531A5F73D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792" y="2220536"/>
            <a:ext cx="3590593" cy="586770"/>
          </a:xfrm>
        </p:spPr>
        <p:txBody>
          <a:bodyPr anchor="ctr">
            <a:noAutofit/>
          </a:bodyPr>
          <a:lstStyle>
            <a:lvl1pPr>
              <a:lnSpc>
                <a:spcPts val="3750"/>
              </a:lnSpc>
              <a:defRPr sz="45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9EC5B9-1DC2-1647-B4E5-9C5C05CE5E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10789" y="1158642"/>
            <a:ext cx="1215000" cy="2169825"/>
          </a:xfrm>
        </p:spPr>
        <p:txBody>
          <a:bodyPr anchor="b">
            <a:spAutoFit/>
          </a:bodyPr>
          <a:lstStyle>
            <a:lvl1pPr marL="0" indent="0" algn="r">
              <a:buNone/>
              <a:defRPr sz="15000" b="0" i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AF5F5E-E9D3-A542-A7AE-DD0B41191B27}"/>
              </a:ext>
            </a:extLst>
          </p:cNvPr>
          <p:cNvSpPr/>
          <p:nvPr userDrawn="1"/>
        </p:nvSpPr>
        <p:spPr>
          <a:xfrm>
            <a:off x="3010789" y="3014027"/>
            <a:ext cx="1215000" cy="8100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979503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Title Fore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9ED28CB-E23A-B842-920B-AC24D98BF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796779" cy="51435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3190218-062C-074A-903D-531A5F73D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792" y="2220536"/>
            <a:ext cx="3590593" cy="586770"/>
          </a:xfrm>
        </p:spPr>
        <p:txBody>
          <a:bodyPr anchor="ctr">
            <a:noAutofit/>
          </a:bodyPr>
          <a:lstStyle>
            <a:lvl1pPr>
              <a:lnSpc>
                <a:spcPts val="3750"/>
              </a:lnSpc>
              <a:defRPr sz="45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9EC5B9-1DC2-1647-B4E5-9C5C05CE5E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10789" y="1158642"/>
            <a:ext cx="1215000" cy="2169825"/>
          </a:xfrm>
        </p:spPr>
        <p:txBody>
          <a:bodyPr anchor="b">
            <a:spAutoFit/>
          </a:bodyPr>
          <a:lstStyle>
            <a:lvl1pPr marL="0" indent="0" algn="r">
              <a:buNone/>
              <a:defRPr sz="15000" b="0" i="0">
                <a:solidFill>
                  <a:schemeClr val="accent6"/>
                </a:solidFill>
                <a:latin typeface="+mn-lt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AF5F5E-E9D3-A542-A7AE-DD0B41191B27}"/>
              </a:ext>
            </a:extLst>
          </p:cNvPr>
          <p:cNvSpPr/>
          <p:nvPr userDrawn="1"/>
        </p:nvSpPr>
        <p:spPr>
          <a:xfrm>
            <a:off x="3010789" y="3014027"/>
            <a:ext cx="1215000" cy="81000"/>
          </a:xfrm>
          <a:prstGeom prst="rect">
            <a:avLst/>
          </a:prstGeom>
          <a:solidFill>
            <a:schemeClr val="accent6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2F456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19718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4293877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9367" y="1075765"/>
            <a:ext cx="4032368" cy="392605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867" y="1075765"/>
            <a:ext cx="4032368" cy="392605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2155251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91" y="233502"/>
            <a:ext cx="8046244" cy="7077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5991" y="1038321"/>
            <a:ext cx="4027103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5991" y="1656255"/>
            <a:ext cx="4027103" cy="334556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05300" y="1038321"/>
            <a:ext cx="4046935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05300" y="1656255"/>
            <a:ext cx="4046935" cy="334556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4796874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367" y="220054"/>
            <a:ext cx="8032868" cy="72124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9730159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2733338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3038475"/>
            <a:ext cx="9144000" cy="2105025"/>
          </a:xfrm>
          <a:solidFill>
            <a:srgbClr val="F3F3F5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0384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741188" y="2971989"/>
            <a:ext cx="7400430" cy="2171512"/>
          </a:xfrm>
          <a:solidFill>
            <a:srgbClr val="F3F3F5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64738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laceholder-mi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391713" y="2589515"/>
            <a:ext cx="1629818" cy="161163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557709" y="2589515"/>
            <a:ext cx="1629818" cy="161163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316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163095" y="608511"/>
            <a:ext cx="7106697" cy="474864"/>
          </a:xfrm>
          <a:prstGeom prst="rect">
            <a:avLst/>
          </a:prstGeom>
        </p:spPr>
        <p:txBody>
          <a:bodyPr/>
          <a:lstStyle>
            <a:lvl1pPr algn="l">
              <a:defRPr sz="1800" b="1" i="0" baseline="0">
                <a:solidFill>
                  <a:srgbClr val="333435"/>
                </a:solidFill>
                <a:latin typeface="+mj-lt"/>
                <a:cs typeface="DIN" pitchFamily="2" charset="0"/>
              </a:defRPr>
            </a:lvl1pPr>
          </a:lstStyle>
          <a:p>
            <a:r>
              <a:rPr lang="en-US" dirty="0"/>
              <a:t>Slide Title – Calibri (Bold) – 18pt</a:t>
            </a:r>
          </a:p>
        </p:txBody>
      </p:sp>
    </p:spTree>
    <p:extLst>
      <p:ext uri="{BB962C8B-B14F-4D97-AF65-F5344CB8AC3E}">
        <p14:creationId xmlns:p14="http://schemas.microsoft.com/office/powerpoint/2010/main" val="191318802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laceholder-mi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826554" y="877824"/>
            <a:ext cx="3947857" cy="338785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4902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27623" y="832758"/>
            <a:ext cx="3283438" cy="4310743"/>
          </a:xfrm>
          <a:solidFill>
            <a:srgbClr val="F3F3F5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858245" y="212272"/>
            <a:ext cx="5059943" cy="2359479"/>
          </a:xfrm>
          <a:solidFill>
            <a:srgbClr val="F3F3F5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02858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64039" y="1416326"/>
            <a:ext cx="3295680" cy="3294822"/>
          </a:xfrm>
          <a:solidFill>
            <a:srgbClr val="F3F3F5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626139" y="-34580"/>
            <a:ext cx="2845921" cy="2419972"/>
          </a:xfrm>
          <a:solidFill>
            <a:srgbClr val="F3F3F5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670456" y="2753346"/>
            <a:ext cx="2845921" cy="2390154"/>
          </a:xfrm>
          <a:solidFill>
            <a:srgbClr val="F3F3F5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42785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0" y="0"/>
            <a:ext cx="4454220" cy="515493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4689780" y="5715"/>
            <a:ext cx="4454220" cy="513778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95759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0" y="0"/>
            <a:ext cx="6150153" cy="51435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90373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ig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663974" y="1458230"/>
            <a:ext cx="3415602" cy="192709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11178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v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75EB940-A566-C841-B00A-F87A77B3C6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91" y="7502"/>
            <a:ext cx="9503314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5991" y="2057400"/>
            <a:ext cx="5473372" cy="1101259"/>
          </a:xfrm>
        </p:spPr>
        <p:txBody>
          <a:bodyPr anchor="t">
            <a:noAutofit/>
          </a:bodyPr>
          <a:lstStyle>
            <a:lvl1pPr algn="l">
              <a:lnSpc>
                <a:spcPts val="3375"/>
              </a:lnSpc>
              <a:defRPr sz="375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5991" y="3574223"/>
            <a:ext cx="5859281" cy="479603"/>
          </a:xfrm>
        </p:spPr>
        <p:txBody>
          <a:bodyPr/>
          <a:lstStyle>
            <a:lvl1pPr marL="0" indent="0" algn="l">
              <a:lnSpc>
                <a:spcPts val="1800"/>
              </a:lnSpc>
              <a:buNone/>
              <a:defRPr sz="18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809F35-B770-AD42-8D70-1F1792AFE098}"/>
              </a:ext>
            </a:extLst>
          </p:cNvPr>
          <p:cNvSpPr/>
          <p:nvPr userDrawn="1"/>
        </p:nvSpPr>
        <p:spPr>
          <a:xfrm>
            <a:off x="370414" y="3325941"/>
            <a:ext cx="1215000" cy="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333" y="466344"/>
            <a:ext cx="2022467" cy="75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43934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3D53E4A-F98B-2A4B-BE39-AAD019152898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EC59AE-4A30-F643-A00C-6663C60F2C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8213174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12042" y="2097350"/>
            <a:ext cx="3826887" cy="828271"/>
          </a:xfrm>
        </p:spPr>
        <p:txBody>
          <a:bodyPr anchor="t">
            <a:noAutofit/>
          </a:bodyPr>
          <a:lstStyle>
            <a:lvl1pPr algn="l">
              <a:lnSpc>
                <a:spcPts val="4500"/>
              </a:lnSpc>
              <a:defRPr sz="495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809F35-B770-AD42-8D70-1F1792AFE098}"/>
              </a:ext>
            </a:extLst>
          </p:cNvPr>
          <p:cNvSpPr/>
          <p:nvPr userDrawn="1"/>
        </p:nvSpPr>
        <p:spPr>
          <a:xfrm>
            <a:off x="4712042" y="2925620"/>
            <a:ext cx="1215000" cy="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5F932E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0628" y="445770"/>
            <a:ext cx="1654746" cy="61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12580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Wa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9ED28CB-E23A-B842-920B-AC24D98BF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796779" cy="51435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3190218-062C-074A-903D-531A5F73D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792" y="2220536"/>
            <a:ext cx="3513781" cy="586770"/>
          </a:xfrm>
        </p:spPr>
        <p:txBody>
          <a:bodyPr anchor="ctr">
            <a:noAutofit/>
          </a:bodyPr>
          <a:lstStyle>
            <a:lvl1pPr>
              <a:lnSpc>
                <a:spcPts val="375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9EC5B9-1DC2-1647-B4E5-9C5C05CE5E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10789" y="1158642"/>
            <a:ext cx="1215000" cy="2169825"/>
          </a:xfrm>
        </p:spPr>
        <p:txBody>
          <a:bodyPr anchor="b">
            <a:spAutoFit/>
          </a:bodyPr>
          <a:lstStyle>
            <a:lvl1pPr marL="0" indent="0" algn="r">
              <a:buNone/>
              <a:defRPr sz="15000" b="0" i="0">
                <a:solidFill>
                  <a:schemeClr val="accent1"/>
                </a:solidFill>
                <a:latin typeface="Georgia" panose="02040502050405020303" pitchFamily="18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AF5F5E-E9D3-A542-A7AE-DD0B41191B27}"/>
              </a:ext>
            </a:extLst>
          </p:cNvPr>
          <p:cNvSpPr/>
          <p:nvPr userDrawn="1"/>
        </p:nvSpPr>
        <p:spPr>
          <a:xfrm>
            <a:off x="3010789" y="3014027"/>
            <a:ext cx="1215000" cy="81000"/>
          </a:xfrm>
          <a:prstGeom prst="rect">
            <a:avLst/>
          </a:prstGeom>
          <a:solidFill>
            <a:schemeClr val="accent1">
              <a:lumMod val="40000"/>
              <a:lumOff val="6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385757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Su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9ED28CB-E23A-B842-920B-AC24D98BF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796779" cy="51435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3190218-062C-074A-903D-531A5F73D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792" y="2220536"/>
            <a:ext cx="3590593" cy="586770"/>
          </a:xfrm>
        </p:spPr>
        <p:txBody>
          <a:bodyPr anchor="ctr">
            <a:noAutofit/>
          </a:bodyPr>
          <a:lstStyle>
            <a:lvl1pPr>
              <a:lnSpc>
                <a:spcPts val="3750"/>
              </a:lnSpc>
              <a:defRPr sz="4500">
                <a:solidFill>
                  <a:srgbClr val="EF781A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9EC5B9-1DC2-1647-B4E5-9C5C05CE5E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10789" y="1158642"/>
            <a:ext cx="1215000" cy="2169825"/>
          </a:xfrm>
        </p:spPr>
        <p:txBody>
          <a:bodyPr anchor="b">
            <a:spAutoFit/>
          </a:bodyPr>
          <a:lstStyle>
            <a:lvl1pPr marL="0" indent="0" algn="r">
              <a:buNone/>
              <a:defRPr sz="15000" b="0" i="0">
                <a:solidFill>
                  <a:srgbClr val="EF781A"/>
                </a:solidFill>
                <a:latin typeface="Georgia" panose="02040502050405020303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AF5F5E-E9D3-A542-A7AE-DD0B41191B27}"/>
              </a:ext>
            </a:extLst>
          </p:cNvPr>
          <p:cNvSpPr/>
          <p:nvPr userDrawn="1"/>
        </p:nvSpPr>
        <p:spPr>
          <a:xfrm>
            <a:off x="3010789" y="3014027"/>
            <a:ext cx="1215000" cy="81000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1589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image" Target="../media/image7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7.png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image" Target="../media/image7.pn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26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51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24" Type="http://schemas.openxmlformats.org/officeDocument/2006/relationships/image" Target="../media/image11.png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theme" Target="../theme/theme6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1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55.xml"/><Relationship Id="rId21" Type="http://schemas.openxmlformats.org/officeDocument/2006/relationships/slideLayout" Target="../slideLayouts/slideLayout73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20" Type="http://schemas.openxmlformats.org/officeDocument/2006/relationships/slideLayout" Target="../slideLayouts/slideLayout72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24" Type="http://schemas.openxmlformats.org/officeDocument/2006/relationships/image" Target="../media/image11.png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23" Type="http://schemas.openxmlformats.org/officeDocument/2006/relationships/theme" Target="../theme/theme7.xml"/><Relationship Id="rId10" Type="http://schemas.openxmlformats.org/officeDocument/2006/relationships/slideLayout" Target="../slideLayouts/slideLayout62.xml"/><Relationship Id="rId19" Type="http://schemas.openxmlformats.org/officeDocument/2006/relationships/slideLayout" Target="../slideLayouts/slideLayout71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Relationship Id="rId22" Type="http://schemas.openxmlformats.org/officeDocument/2006/relationships/slideLayout" Target="../slideLayouts/slideLayout7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3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95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0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23" Type="http://schemas.openxmlformats.org/officeDocument/2006/relationships/image" Target="../media/image11.png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Relationship Id="rId22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slideLayout" Target="../slideLayouts/slideLayout108.xml"/><Relationship Id="rId18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98.xml"/><Relationship Id="rId21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02.xml"/><Relationship Id="rId12" Type="http://schemas.openxmlformats.org/officeDocument/2006/relationships/slideLayout" Target="../slideLayouts/slideLayout107.xml"/><Relationship Id="rId17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97.xml"/><Relationship Id="rId16" Type="http://schemas.openxmlformats.org/officeDocument/2006/relationships/slideLayout" Target="../slideLayouts/slideLayout111.xml"/><Relationship Id="rId20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24" Type="http://schemas.openxmlformats.org/officeDocument/2006/relationships/image" Target="../media/image11.png"/><Relationship Id="rId5" Type="http://schemas.openxmlformats.org/officeDocument/2006/relationships/slideLayout" Target="../slideLayouts/slideLayout100.xml"/><Relationship Id="rId15" Type="http://schemas.openxmlformats.org/officeDocument/2006/relationships/slideLayout" Target="../slideLayouts/slideLayout110.xml"/><Relationship Id="rId23" Type="http://schemas.openxmlformats.org/officeDocument/2006/relationships/theme" Target="../theme/theme9.xml"/><Relationship Id="rId10" Type="http://schemas.openxmlformats.org/officeDocument/2006/relationships/slideLayout" Target="../slideLayouts/slideLayout105.xml"/><Relationship Id="rId19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Relationship Id="rId14" Type="http://schemas.openxmlformats.org/officeDocument/2006/relationships/slideLayout" Target="../slideLayouts/slideLayout109.xml"/><Relationship Id="rId22" Type="http://schemas.openxmlformats.org/officeDocument/2006/relationships/slideLayout" Target="../slideLayouts/slideLayout1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7842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1" r:id="rId2"/>
    <p:sldLayoutId id="2147483703" r:id="rId3"/>
    <p:sldLayoutId id="2147483705" r:id="rId4"/>
    <p:sldLayoutId id="2147483707" r:id="rId5"/>
    <p:sldLayoutId id="2147483709" r:id="rId6"/>
    <p:sldLayoutId id="2147483746" r:id="rId7"/>
    <p:sldLayoutId id="2147483747" r:id="rId8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Kshitij\BRICS NDB\Post 21st January\Presentation Template\Third Round\ndb_template_png\NDB_PPT Template2-04.pn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75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504950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257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2" r:id="rId2"/>
    <p:sldLayoutId id="2147483714" r:id="rId3"/>
    <p:sldLayoutId id="2147483715" r:id="rId4"/>
    <p:sldLayoutId id="2147483720" r:id="rId5"/>
    <p:sldLayoutId id="2147483721" r:id="rId6"/>
    <p:sldLayoutId id="2147483718" r:id="rId7"/>
    <p:sldLayoutId id="2147483719" r:id="rId8"/>
    <p:sldLayoutId id="2147483717" r:id="rId9"/>
    <p:sldLayoutId id="2147483741" r:id="rId10"/>
    <p:sldLayoutId id="214748374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504950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98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504950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57340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Kshitij\BRICS NDB\Post 21st January\Presentation Template\Third Round\ndb_template_png\NDB_PPT Template2-04.png"/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75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8729662" y="4061591"/>
            <a:ext cx="414338" cy="971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2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 rot="16200000">
            <a:off x="8198072" y="4207429"/>
            <a:ext cx="148984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02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Calibri"/>
                <a:ea typeface="ＭＳ Ｐゴシック" pitchFamily="-65" charset="-128"/>
                <a:cs typeface="+mn-cs"/>
              </a:rPr>
              <a:t>© New Development Bank 2018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0"/>
            <a:ext cx="1504950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269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</p:sldLayoutIdLst>
  <p:hf hdr="0" ftr="0" dt="0"/>
  <p:txStyles>
    <p:titleStyle>
      <a:lvl1pPr algn="ctr" defTabSz="742928" rtl="0" eaLnBrk="1" latinLnBrk="0" hangingPunct="1"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8598" indent="-278598" algn="l" defTabSz="742928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03629" indent="-232165" algn="l" defTabSz="742928" rtl="0" eaLnBrk="1" latinLnBrk="0" hangingPunct="1">
        <a:spcBef>
          <a:spcPct val="20000"/>
        </a:spcBef>
        <a:buFont typeface="Arial" pitchFamily="34" charset="0"/>
        <a:buChar char="–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928659" indent="-185732" algn="l" defTabSz="742928" rtl="0" eaLnBrk="1" latinLnBrk="0" hangingPunct="1">
        <a:spcBef>
          <a:spcPct val="20000"/>
        </a:spcBef>
        <a:buFont typeface="Arial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300123" indent="-185732" algn="l" defTabSz="742928" rtl="0" eaLnBrk="1" latinLnBrk="0" hangingPunct="1">
        <a:spcBef>
          <a:spcPct val="20000"/>
        </a:spcBef>
        <a:buFont typeface="Arial" pitchFamily="34" charset="0"/>
        <a:buChar char="–"/>
        <a:defRPr sz="1625" kern="1200">
          <a:solidFill>
            <a:schemeClr val="tx1"/>
          </a:solidFill>
          <a:latin typeface="+mn-lt"/>
          <a:ea typeface="+mn-ea"/>
          <a:cs typeface="+mn-cs"/>
        </a:defRPr>
      </a:lvl4pPr>
      <a:lvl5pPr marL="1671586" indent="-185732" algn="l" defTabSz="742928" rtl="0" eaLnBrk="1" latinLnBrk="0" hangingPunct="1">
        <a:spcBef>
          <a:spcPct val="20000"/>
        </a:spcBef>
        <a:buFont typeface="Arial" pitchFamily="34" charset="0"/>
        <a:buChar char="»"/>
        <a:defRPr sz="1625" kern="1200">
          <a:solidFill>
            <a:schemeClr val="tx1"/>
          </a:solidFill>
          <a:latin typeface="+mn-lt"/>
          <a:ea typeface="+mn-ea"/>
          <a:cs typeface="+mn-cs"/>
        </a:defRPr>
      </a:lvl5pPr>
      <a:lvl6pPr marL="2043050" indent="-185732" algn="l" defTabSz="742928" rtl="0" eaLnBrk="1" latinLnBrk="0" hangingPunct="1">
        <a:spcBef>
          <a:spcPct val="20000"/>
        </a:spcBef>
        <a:buFont typeface="Arial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6pPr>
      <a:lvl7pPr marL="2414513" indent="-185732" algn="l" defTabSz="742928" rtl="0" eaLnBrk="1" latinLnBrk="0" hangingPunct="1">
        <a:spcBef>
          <a:spcPct val="20000"/>
        </a:spcBef>
        <a:buFont typeface="Arial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7pPr>
      <a:lvl8pPr marL="2785977" indent="-185732" algn="l" defTabSz="742928" rtl="0" eaLnBrk="1" latinLnBrk="0" hangingPunct="1">
        <a:spcBef>
          <a:spcPct val="20000"/>
        </a:spcBef>
        <a:buFont typeface="Arial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8pPr>
      <a:lvl9pPr marL="3157440" indent="-185732" algn="l" defTabSz="742928" rtl="0" eaLnBrk="1" latinLnBrk="0" hangingPunct="1">
        <a:spcBef>
          <a:spcPct val="20000"/>
        </a:spcBef>
        <a:buFont typeface="Arial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2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64" algn="l" defTabSz="74292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28" algn="l" defTabSz="74292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391" algn="l" defTabSz="74292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854" algn="l" defTabSz="74292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18" algn="l" defTabSz="74292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782" algn="l" defTabSz="74292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245" algn="l" defTabSz="74292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709" algn="l" defTabSz="74292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9367" y="220055"/>
            <a:ext cx="7979289" cy="586770"/>
          </a:xfrm>
          <a:prstGeom prst="rect">
            <a:avLst/>
          </a:prstGeom>
        </p:spPr>
        <p:txBody>
          <a:bodyPr vert="horz" lIns="0" tIns="4680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367" y="941295"/>
            <a:ext cx="7979289" cy="4007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844986" y="3782215"/>
            <a:ext cx="194310" cy="1166336"/>
          </a:xfrm>
          <a:prstGeom prst="rect">
            <a:avLst/>
          </a:prstGeom>
        </p:spPr>
        <p:txBody>
          <a:bodyPr vert="vert270" lIns="91440" tIns="45720" rIns="91440" bIns="45720" rtlCol="0" anchor="ctr"/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24321B5-A727-8E42-A8CF-935E69E584E9}"/>
              </a:ext>
            </a:extLst>
          </p:cNvPr>
          <p:cNvSpPr/>
          <p:nvPr userDrawn="1"/>
        </p:nvSpPr>
        <p:spPr>
          <a:xfrm>
            <a:off x="8839453" y="3483077"/>
            <a:ext cx="330698" cy="175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7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911AC7-9122-F245-BFE6-72BC1A901C8E}"/>
              </a:ext>
            </a:extLst>
          </p:cNvPr>
          <p:cNvSpPr txBox="1"/>
          <p:nvPr userDrawn="1"/>
        </p:nvSpPr>
        <p:spPr>
          <a:xfrm>
            <a:off x="8805894" y="3455646"/>
            <a:ext cx="377321" cy="230818"/>
          </a:xfrm>
          <a:prstGeom prst="rect">
            <a:avLst/>
          </a:prstGeom>
          <a:noFill/>
        </p:spPr>
        <p:txBody>
          <a:bodyPr wrap="none" lIns="68567" tIns="34283" rIns="68567" bIns="34283" rtlCol="0">
            <a:spAutoFit/>
          </a:bodyPr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0E2A6B-A809-4840-BF14-8648BC0BDF87}" type="slidenum">
              <a:rPr kumimoji="0" lang="id-ID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 charset="0"/>
                <a:ea typeface="Montserrat Light" charset="0"/>
                <a:cs typeface="Montserrat Light" charset="0"/>
              </a:rPr>
              <a:pPr marL="0" marR="0" lvl="0" indent="0" algn="ctr" defTabSz="6856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id-ID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 charset="0"/>
                <a:ea typeface="Montserrat Light" charset="0"/>
                <a:cs typeface="Montserrat Light" charset="0"/>
              </a:rPr>
              <a:t>  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7576" y="274320"/>
            <a:ext cx="9193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153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  <p:sldLayoutId id="2147483765" r:id="rId17"/>
    <p:sldLayoutId id="2147483766" r:id="rId18"/>
    <p:sldLayoutId id="2147483767" r:id="rId19"/>
    <p:sldLayoutId id="2147483768" r:id="rId20"/>
    <p:sldLayoutId id="2147483769" r:id="rId21"/>
    <p:sldLayoutId id="2147483770" r:id="rId22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57">
          <p15:clr>
            <a:srgbClr val="F26B43"/>
          </p15:clr>
        </p15:guide>
        <p15:guide id="4" pos="6743">
          <p15:clr>
            <a:srgbClr val="F26B43"/>
          </p15:clr>
        </p15:guide>
        <p15:guide id="5" orient="horz" pos="4201">
          <p15:clr>
            <a:srgbClr val="F26B43"/>
          </p15:clr>
        </p15:guide>
        <p15:guide id="6" orient="horz" pos="255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9367" y="220055"/>
            <a:ext cx="7979289" cy="586770"/>
          </a:xfrm>
          <a:prstGeom prst="rect">
            <a:avLst/>
          </a:prstGeom>
        </p:spPr>
        <p:txBody>
          <a:bodyPr vert="horz" lIns="0" tIns="4680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367" y="941295"/>
            <a:ext cx="7979289" cy="4007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844986" y="3782215"/>
            <a:ext cx="194310" cy="1166336"/>
          </a:xfrm>
          <a:prstGeom prst="rect">
            <a:avLst/>
          </a:prstGeom>
        </p:spPr>
        <p:txBody>
          <a:bodyPr vert="vert270" lIns="91440" tIns="45720" rIns="91440" bIns="45720" rtlCol="0" anchor="ctr"/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24321B5-A727-8E42-A8CF-935E69E584E9}"/>
              </a:ext>
            </a:extLst>
          </p:cNvPr>
          <p:cNvSpPr/>
          <p:nvPr userDrawn="1"/>
        </p:nvSpPr>
        <p:spPr>
          <a:xfrm>
            <a:off x="8839453" y="3483077"/>
            <a:ext cx="330698" cy="175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7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911AC7-9122-F245-BFE6-72BC1A901C8E}"/>
              </a:ext>
            </a:extLst>
          </p:cNvPr>
          <p:cNvSpPr txBox="1"/>
          <p:nvPr userDrawn="1"/>
        </p:nvSpPr>
        <p:spPr>
          <a:xfrm>
            <a:off x="8805894" y="3455646"/>
            <a:ext cx="377321" cy="230818"/>
          </a:xfrm>
          <a:prstGeom prst="rect">
            <a:avLst/>
          </a:prstGeom>
          <a:noFill/>
        </p:spPr>
        <p:txBody>
          <a:bodyPr wrap="none" lIns="68567" tIns="34283" rIns="68567" bIns="34283" rtlCol="0">
            <a:spAutoFit/>
          </a:bodyPr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0E2A6B-A809-4840-BF14-8648BC0BDF87}" type="slidenum">
              <a:rPr kumimoji="0" lang="id-ID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 charset="0"/>
                <a:ea typeface="Montserrat Light" charset="0"/>
                <a:cs typeface="Montserrat Light" charset="0"/>
              </a:rPr>
              <a:pPr marL="0" marR="0" lvl="0" indent="0" algn="ctr" defTabSz="6856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id-ID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 charset="0"/>
                <a:ea typeface="Montserrat Light" charset="0"/>
                <a:cs typeface="Montserrat Light" charset="0"/>
              </a:rPr>
              <a:t>  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7576" y="274320"/>
            <a:ext cx="9193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735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30" r:id="rId12"/>
    <p:sldLayoutId id="2147483831" r:id="rId13"/>
    <p:sldLayoutId id="2147483832" r:id="rId14"/>
    <p:sldLayoutId id="2147483833" r:id="rId15"/>
    <p:sldLayoutId id="2147483834" r:id="rId16"/>
    <p:sldLayoutId id="2147483835" r:id="rId17"/>
    <p:sldLayoutId id="2147483836" r:id="rId18"/>
    <p:sldLayoutId id="2147483837" r:id="rId19"/>
    <p:sldLayoutId id="2147483838" r:id="rId20"/>
    <p:sldLayoutId id="2147483839" r:id="rId21"/>
    <p:sldLayoutId id="2147483840" r:id="rId22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57">
          <p15:clr>
            <a:srgbClr val="F26B43"/>
          </p15:clr>
        </p15:guide>
        <p15:guide id="4" pos="6743">
          <p15:clr>
            <a:srgbClr val="F26B43"/>
          </p15:clr>
        </p15:guide>
        <p15:guide id="5" orient="horz" pos="4201">
          <p15:clr>
            <a:srgbClr val="F26B43"/>
          </p15:clr>
        </p15:guide>
        <p15:guide id="6" orient="horz" pos="255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9367" y="220055"/>
            <a:ext cx="7979289" cy="586770"/>
          </a:xfrm>
          <a:prstGeom prst="rect">
            <a:avLst/>
          </a:prstGeom>
        </p:spPr>
        <p:txBody>
          <a:bodyPr vert="horz" lIns="0" tIns="4680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367" y="941295"/>
            <a:ext cx="7979289" cy="4007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844986" y="3782215"/>
            <a:ext cx="194310" cy="1166336"/>
          </a:xfrm>
          <a:prstGeom prst="rect">
            <a:avLst/>
          </a:prstGeom>
        </p:spPr>
        <p:txBody>
          <a:bodyPr vert="vert270" lIns="91440" tIns="45720" rIns="91440" bIns="45720" rtlCol="0" anchor="ctr"/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24321B5-A727-8E42-A8CF-935E69E584E9}"/>
              </a:ext>
            </a:extLst>
          </p:cNvPr>
          <p:cNvSpPr/>
          <p:nvPr userDrawn="1"/>
        </p:nvSpPr>
        <p:spPr>
          <a:xfrm>
            <a:off x="8839453" y="3483077"/>
            <a:ext cx="330698" cy="175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7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911AC7-9122-F245-BFE6-72BC1A901C8E}"/>
              </a:ext>
            </a:extLst>
          </p:cNvPr>
          <p:cNvSpPr txBox="1"/>
          <p:nvPr userDrawn="1"/>
        </p:nvSpPr>
        <p:spPr>
          <a:xfrm>
            <a:off x="8805894" y="3455646"/>
            <a:ext cx="377321" cy="230818"/>
          </a:xfrm>
          <a:prstGeom prst="rect">
            <a:avLst/>
          </a:prstGeom>
          <a:noFill/>
        </p:spPr>
        <p:txBody>
          <a:bodyPr wrap="none" lIns="68567" tIns="34283" rIns="68567" bIns="34283" rtlCol="0">
            <a:spAutoFit/>
          </a:bodyPr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0E2A6B-A809-4840-BF14-8648BC0BDF87}" type="slidenum">
              <a:rPr kumimoji="0" lang="id-ID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 charset="0"/>
                <a:ea typeface="Montserrat Light" charset="0"/>
                <a:cs typeface="Montserrat Light" charset="0"/>
              </a:rPr>
              <a:pPr marL="0" marR="0" lvl="0" indent="0" algn="ctr" defTabSz="6856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id-ID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 charset="0"/>
                <a:ea typeface="Montserrat Light" charset="0"/>
                <a:cs typeface="Montserrat Light" charset="0"/>
              </a:rPr>
              <a:t>  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7576" y="274320"/>
            <a:ext cx="9193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745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784" r:id="rId13"/>
    <p:sldLayoutId id="2147483786" r:id="rId14"/>
    <p:sldLayoutId id="2147483787" r:id="rId15"/>
    <p:sldLayoutId id="2147483788" r:id="rId16"/>
    <p:sldLayoutId id="2147483789" r:id="rId17"/>
    <p:sldLayoutId id="2147483790" r:id="rId18"/>
    <p:sldLayoutId id="2147483791" r:id="rId19"/>
    <p:sldLayoutId id="2147483792" r:id="rId20"/>
    <p:sldLayoutId id="2147483793" r:id="rId21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57">
          <p15:clr>
            <a:srgbClr val="F26B43"/>
          </p15:clr>
        </p15:guide>
        <p15:guide id="4" pos="6743">
          <p15:clr>
            <a:srgbClr val="F26B43"/>
          </p15:clr>
        </p15:guide>
        <p15:guide id="5" orient="horz" pos="4201">
          <p15:clr>
            <a:srgbClr val="F26B43"/>
          </p15:clr>
        </p15:guide>
        <p15:guide id="6" orient="horz" pos="255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9367" y="220055"/>
            <a:ext cx="7979289" cy="586770"/>
          </a:xfrm>
          <a:prstGeom prst="rect">
            <a:avLst/>
          </a:prstGeom>
        </p:spPr>
        <p:txBody>
          <a:bodyPr vert="horz" lIns="0" tIns="4680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367" y="941295"/>
            <a:ext cx="7979289" cy="4007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844986" y="3782215"/>
            <a:ext cx="194310" cy="1166336"/>
          </a:xfrm>
          <a:prstGeom prst="rect">
            <a:avLst/>
          </a:prstGeom>
        </p:spPr>
        <p:txBody>
          <a:bodyPr vert="vert270" lIns="91440" tIns="45720" rIns="91440" bIns="45720" rtlCol="0" anchor="ctr"/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Calibri"/>
                <a:ea typeface="+mn-ea"/>
              </a:rPr>
              <a:t>© 2019 New Development Bank</a:t>
            </a:r>
            <a:endParaRPr lang="en-US" dirty="0">
              <a:solidFill>
                <a:srgbClr val="000000"/>
              </a:solidFill>
              <a:latin typeface="Calibri"/>
              <a:ea typeface="+mn-ea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24321B5-A727-8E42-A8CF-935E69E584E9}"/>
              </a:ext>
            </a:extLst>
          </p:cNvPr>
          <p:cNvSpPr/>
          <p:nvPr userDrawn="1"/>
        </p:nvSpPr>
        <p:spPr>
          <a:xfrm>
            <a:off x="8839453" y="3483077"/>
            <a:ext cx="330698" cy="175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7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911AC7-9122-F245-BFE6-72BC1A901C8E}"/>
              </a:ext>
            </a:extLst>
          </p:cNvPr>
          <p:cNvSpPr txBox="1"/>
          <p:nvPr userDrawn="1"/>
        </p:nvSpPr>
        <p:spPr>
          <a:xfrm>
            <a:off x="8805894" y="3455646"/>
            <a:ext cx="377321" cy="230818"/>
          </a:xfrm>
          <a:prstGeom prst="rect">
            <a:avLst/>
          </a:prstGeom>
          <a:noFill/>
        </p:spPr>
        <p:txBody>
          <a:bodyPr wrap="none" lIns="68567" tIns="34283" rIns="68567" bIns="34283" rtlCol="0">
            <a:spAutoFit/>
          </a:bodyPr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0E2A6B-A809-4840-BF14-8648BC0BDF87}" type="slidenum">
              <a:rPr kumimoji="0" lang="id-ID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 charset="0"/>
                <a:ea typeface="Montserrat Light" charset="0"/>
                <a:cs typeface="Montserrat Light" charset="0"/>
              </a:rPr>
              <a:pPr marL="0" marR="0" lvl="0" indent="0" algn="ctr" defTabSz="6856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id-ID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 charset="0"/>
                <a:ea typeface="Montserrat Light" charset="0"/>
                <a:cs typeface="Montserrat Light" charset="0"/>
              </a:rPr>
              <a:t>  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7576" y="274320"/>
            <a:ext cx="9193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023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57">
          <p15:clr>
            <a:srgbClr val="F26B43"/>
          </p15:clr>
        </p15:guide>
        <p15:guide id="4" pos="6743">
          <p15:clr>
            <a:srgbClr val="F26B43"/>
          </p15:clr>
        </p15:guide>
        <p15:guide id="5" orient="horz" pos="4201">
          <p15:clr>
            <a:srgbClr val="F26B43"/>
          </p15:clr>
        </p15:guide>
        <p15:guide id="6" orient="horz" pos="25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1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1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7.xml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0CE594E7-EB2D-BD4C-AB10-6D7709085F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705" y="3574223"/>
            <a:ext cx="5859281" cy="479603"/>
          </a:xfrm>
        </p:spPr>
        <p:txBody>
          <a:bodyPr>
            <a:normAutofit/>
          </a:bodyPr>
          <a:lstStyle/>
          <a:p>
            <a:r>
              <a:rPr lang="en-GB" dirty="0" err="1"/>
              <a:t>Apresentação</a:t>
            </a:r>
            <a:r>
              <a:rPr lang="en-GB" dirty="0"/>
              <a:t> </a:t>
            </a:r>
            <a:r>
              <a:rPr lang="en-GB" dirty="0" err="1"/>
              <a:t>Institucional</a:t>
            </a:r>
            <a:endParaRPr lang="en-GB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C32BABB6-4E38-724D-B44C-58EB6C8E4443}"/>
              </a:ext>
            </a:extLst>
          </p:cNvPr>
          <p:cNvSpPr txBox="1">
            <a:spLocks/>
          </p:cNvSpPr>
          <p:nvPr/>
        </p:nvSpPr>
        <p:spPr>
          <a:xfrm>
            <a:off x="305990" y="2647950"/>
            <a:ext cx="5485210" cy="720259"/>
          </a:xfrm>
          <a:prstGeom prst="rect">
            <a:avLst/>
          </a:prstGeom>
        </p:spPr>
        <p:txBody>
          <a:bodyPr vert="horz" lIns="0" tIns="46800" rIns="91440" bIns="45720" rtlCol="0" anchor="t">
            <a:noAutofit/>
          </a:bodyPr>
          <a:lstStyle>
            <a:lvl1pPr algn="l" defTabSz="685800" rtl="0" eaLnBrk="1" latinLnBrk="0" hangingPunct="1">
              <a:lnSpc>
                <a:spcPts val="3375"/>
              </a:lnSpc>
              <a:spcBef>
                <a:spcPct val="0"/>
              </a:spcBef>
              <a:buNone/>
              <a:defRPr sz="3750" b="0" i="0" kern="1200">
                <a:solidFill>
                  <a:schemeClr val="tx1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pt-BR" sz="7200" b="1" dirty="0"/>
              <a:t>NDB BRASIL</a:t>
            </a:r>
          </a:p>
        </p:txBody>
      </p:sp>
    </p:spTree>
    <p:extLst>
      <p:ext uri="{BB962C8B-B14F-4D97-AF65-F5344CB8AC3E}">
        <p14:creationId xmlns:p14="http://schemas.microsoft.com/office/powerpoint/2010/main" val="4179241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srgbClr val="47963A"/>
                </a:solidFill>
              </a:rPr>
              <a:t>FLEXIBILIDADE E AGILIDADE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idx="1"/>
          </p:nvPr>
        </p:nvSpPr>
        <p:spPr>
          <a:xfrm>
            <a:off x="319367" y="728348"/>
            <a:ext cx="8291233" cy="4281802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914400"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dirty="0"/>
              <a:t>O NDB já aprovou US$ 9 bilhões em operações da linha emergencial para apoiar a resposta à COVID-19, e espera-se que até o final de 2021 esse valor chegue a aproximadamente US$ 10 bilhões, por meio de apoio imediato a ações de saúde, em medidas de proteção social e de recuperação econômica.</a:t>
            </a:r>
            <a:endParaRPr lang="pt-BR" dirty="0">
              <a:highlight>
                <a:srgbClr val="FFFF00"/>
              </a:highlight>
            </a:endParaRPr>
          </a:p>
          <a:p>
            <a:pPr defTabSz="914400">
              <a:buClr>
                <a:srgbClr val="006600"/>
              </a:buClr>
              <a:buFont typeface="Wingdings" panose="05000000000000000000" pitchFamily="2" charset="2"/>
              <a:buChar char="§"/>
            </a:pPr>
            <a:endParaRPr lang="pt-BR" dirty="0"/>
          </a:p>
          <a:p>
            <a:pPr defTabSz="914400">
              <a:buClr>
                <a:srgbClr val="006600"/>
              </a:buClr>
              <a:buFont typeface="Wingdings" panose="05000000000000000000" pitchFamily="2" charset="2"/>
              <a:buChar char="§"/>
            </a:pPr>
            <a:endParaRPr lang="pt-BR" dirty="0"/>
          </a:p>
          <a:p>
            <a:pPr marL="0" indent="0" defTabSz="914400">
              <a:buClr>
                <a:srgbClr val="006600"/>
              </a:buClr>
              <a:buNone/>
            </a:pPr>
            <a:endParaRPr lang="pt-BR" dirty="0"/>
          </a:p>
          <a:p>
            <a:pPr defTabSz="914400">
              <a:buClr>
                <a:srgbClr val="006600"/>
              </a:buClr>
              <a:buFont typeface="Wingdings" panose="05000000000000000000" pitchFamily="2" charset="2"/>
              <a:buChar char="§"/>
            </a:pPr>
            <a:endParaRPr lang="pt-BR" dirty="0"/>
          </a:p>
          <a:p>
            <a:pPr defTabSz="914400">
              <a:buClr>
                <a:srgbClr val="006600"/>
              </a:buClr>
              <a:buFont typeface="Wingdings" panose="05000000000000000000" pitchFamily="2" charset="2"/>
              <a:buChar char="§"/>
            </a:pPr>
            <a:endParaRPr lang="pt-BR" dirty="0"/>
          </a:p>
          <a:p>
            <a:pPr defTabSz="914400">
              <a:buClr>
                <a:srgbClr val="006600"/>
              </a:buClr>
              <a:buFont typeface="Wingdings" panose="05000000000000000000" pitchFamily="2" charset="2"/>
              <a:buChar char="§"/>
            </a:pPr>
            <a:endParaRPr lang="pt-BR" dirty="0"/>
          </a:p>
          <a:p>
            <a:pPr defTabSz="914400">
              <a:buClr>
                <a:srgbClr val="006600"/>
              </a:buClr>
              <a:buFont typeface="Wingdings" panose="05000000000000000000" pitchFamily="2" charset="2"/>
              <a:buChar char="§"/>
            </a:pPr>
            <a:endParaRPr lang="pt-BR" dirty="0"/>
          </a:p>
          <a:p>
            <a:pPr defTabSz="914400"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dirty="0"/>
              <a:t>NDB emitiu US$ 4,2 bilhões em títulos no mercado de capitais para apoiar a resposta à emergência da COVID-19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57BAE2-79B7-4023-9796-51E1088C9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44986" y="3843814"/>
            <a:ext cx="194310" cy="1166336"/>
          </a:xfrm>
        </p:spPr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alibri"/>
                <a:ea typeface="+mn-ea"/>
              </a:rPr>
              <a:t>© 2021 New Development Bank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79162ABA-1D89-49E4-AFB3-FBAB93E907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3036101"/>
              </p:ext>
            </p:extLst>
          </p:nvPr>
        </p:nvGraphicFramePr>
        <p:xfrm>
          <a:off x="2133600" y="1733550"/>
          <a:ext cx="4300756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A38DABE-87C2-4BDB-862C-9EF26E2CE6E7}"/>
              </a:ext>
            </a:extLst>
          </p:cNvPr>
          <p:cNvSpPr txBox="1"/>
          <p:nvPr/>
        </p:nvSpPr>
        <p:spPr>
          <a:xfrm>
            <a:off x="5410200" y="3818751"/>
            <a:ext cx="1669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latin typeface="+mn-lt"/>
              </a:rPr>
              <a:t>*em bilhões de dólares</a:t>
            </a:r>
          </a:p>
        </p:txBody>
      </p:sp>
    </p:spTree>
    <p:extLst>
      <p:ext uri="{BB962C8B-B14F-4D97-AF65-F5344CB8AC3E}">
        <p14:creationId xmlns:p14="http://schemas.microsoft.com/office/powerpoint/2010/main" val="3363174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srgbClr val="47963A"/>
                </a:solidFill>
              </a:rPr>
              <a:t>FLEXIBILIDADE</a:t>
            </a:r>
            <a:endParaRPr lang="en-US" sz="2800" b="1" dirty="0">
              <a:solidFill>
                <a:srgbClr val="418B35"/>
              </a:solidFill>
            </a:endParaRPr>
          </a:p>
        </p:txBody>
      </p:sp>
      <p:sp>
        <p:nvSpPr>
          <p:cNvPr id="20" name="Text Placeholder 8"/>
          <p:cNvSpPr>
            <a:spLocks noGrp="1"/>
          </p:cNvSpPr>
          <p:nvPr>
            <p:ph idx="1"/>
          </p:nvPr>
        </p:nvSpPr>
        <p:spPr>
          <a:xfrm>
            <a:off x="319367" y="742950"/>
            <a:ext cx="7979289" cy="400725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just" defTabSz="914400">
              <a:lnSpc>
                <a:spcPct val="100000"/>
              </a:lnSpc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dirty="0"/>
              <a:t>No Brasil, as operações emergenciais em resposta à pandemia foram:</a:t>
            </a:r>
          </a:p>
          <a:p>
            <a:pPr marL="0" indent="0" algn="just" defTabSz="914400">
              <a:lnSpc>
                <a:spcPct val="100000"/>
              </a:lnSpc>
              <a:buClr>
                <a:srgbClr val="006600"/>
              </a:buClr>
              <a:buNone/>
            </a:pPr>
            <a:endParaRPr lang="pt-BR" sz="600" dirty="0"/>
          </a:p>
          <a:p>
            <a:pPr lvl="1" algn="just" defTabSz="914400">
              <a:lnSpc>
                <a:spcPct val="100000"/>
              </a:lnSpc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dirty="0"/>
              <a:t>Emergencial I – US$  1 bilhão: Fortalecimento das redes de proteção social, por meio do Auxílio Emergencial, mitigando os impactos socioeconômicos</a:t>
            </a:r>
            <a:endParaRPr lang="pt-BR" sz="600" dirty="0"/>
          </a:p>
          <a:p>
            <a:pPr lvl="1" algn="just" defTabSz="914400">
              <a:lnSpc>
                <a:spcPct val="100000"/>
              </a:lnSpc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dirty="0"/>
              <a:t>Emergencial II – US$  1 bilhão: Em apoio à recuperação econômica do Brasil, o empréstimo financiará o Governo Federal para capitalizar o Fundo de Garantia de Investimento para o Programa de Emergência de Acesso ao Crédito (FGI-PEAC), que provê garantias em relação a empréstimos realizados a pequenas e médias empresas (PMEs). O Fundo já viabilizou R$  92,1 bilhões em crédito para PMEs.</a:t>
            </a:r>
          </a:p>
          <a:p>
            <a:pPr marL="342900" lvl="1" indent="0" algn="just" defTabSz="914400">
              <a:lnSpc>
                <a:spcPct val="100000"/>
              </a:lnSpc>
              <a:buClr>
                <a:srgbClr val="006600"/>
              </a:buClr>
              <a:buNone/>
            </a:pPr>
            <a:endParaRPr lang="pt-BR" sz="600" dirty="0"/>
          </a:p>
          <a:p>
            <a:pPr algn="just" defTabSz="914400">
              <a:lnSpc>
                <a:spcPct val="100000"/>
              </a:lnSpc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dirty="0"/>
              <a:t>Adicionalmente, para auxiliar em uma recuperação econômica sustentável e de longo prazo, foi aprovado um financiamento de US$ 1,2 bilhão para o BNDES focado em infraestrutura sustentável, com impactos importantes em competitividade, produtividade e geração de renda no médio e longo prazos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49C9C8-7243-4C29-8922-28E07FBDE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44986" y="3782215"/>
            <a:ext cx="194310" cy="1166336"/>
          </a:xfrm>
        </p:spPr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alibri"/>
                <a:ea typeface="+mn-ea"/>
              </a:rPr>
              <a:t>© 2021 New Development Bank</a:t>
            </a:r>
          </a:p>
        </p:txBody>
      </p:sp>
    </p:spTree>
    <p:extLst>
      <p:ext uri="{BB962C8B-B14F-4D97-AF65-F5344CB8AC3E}">
        <p14:creationId xmlns:p14="http://schemas.microsoft.com/office/powerpoint/2010/main" val="808464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BEEE4C61-18CF-0F4A-AF1E-6FD54741344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b="1"/>
          <a:stretch/>
        </p:blipFill>
        <p:spPr/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CE7AF1C6-FF26-1F43-8459-4262EF3A6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792" y="2220536"/>
            <a:ext cx="4325208" cy="586770"/>
          </a:xfrm>
        </p:spPr>
        <p:txBody>
          <a:bodyPr/>
          <a:lstStyle/>
          <a:p>
            <a:r>
              <a:rPr lang="en-US" b="1" dirty="0"/>
              <a:t>ATIVIDADES DE EMPRÉSTIMOS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A9BDBE9-4AFE-2947-A969-B720758B62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10789" y="1158642"/>
            <a:ext cx="1215000" cy="2169825"/>
          </a:xfrm>
        </p:spPr>
        <p:txBody>
          <a:bodyPr/>
          <a:lstStyle/>
          <a:p>
            <a:r>
              <a:rPr lang="en-US" dirty="0">
                <a:latin typeface="+mn-lt"/>
              </a:rPr>
              <a:t>4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EBA543-B976-C841-BFD7-DBB7059240BE}"/>
              </a:ext>
            </a:extLst>
          </p:cNvPr>
          <p:cNvSpPr/>
          <p:nvPr/>
        </p:nvSpPr>
        <p:spPr>
          <a:xfrm>
            <a:off x="0" y="5076000"/>
            <a:ext cx="9144000" cy="67500"/>
          </a:xfrm>
          <a:prstGeom prst="rect">
            <a:avLst/>
          </a:prstGeom>
          <a:solidFill>
            <a:srgbClr val="CA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631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6C7F0-FA8E-EE4F-B767-986FF3A26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AVALIAÇÃO DE PROJETOS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D2CBA6-D047-CB4E-A6CB-F1C26B69008D}"/>
              </a:ext>
            </a:extLst>
          </p:cNvPr>
          <p:cNvSpPr/>
          <p:nvPr/>
        </p:nvSpPr>
        <p:spPr>
          <a:xfrm>
            <a:off x="723733" y="3179826"/>
            <a:ext cx="7116749" cy="875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lnSpc>
                <a:spcPct val="80000"/>
              </a:lnSpc>
              <a:spcBef>
                <a:spcPts val="450"/>
              </a:spcBef>
              <a:spcAft>
                <a:spcPts val="0"/>
              </a:spcAft>
              <a:buClr>
                <a:schemeClr val="accent3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r>
              <a:rPr lang="en-US" sz="1200" dirty="0" err="1"/>
              <a:t>Análise</a:t>
            </a:r>
            <a:r>
              <a:rPr lang="en-US" sz="1200" dirty="0"/>
              <a:t> </a:t>
            </a:r>
            <a:r>
              <a:rPr lang="en-US" sz="1200" dirty="0" err="1"/>
              <a:t>ambiental</a:t>
            </a:r>
            <a:r>
              <a:rPr lang="en-US" sz="1200" dirty="0"/>
              <a:t>, social e de </a:t>
            </a:r>
            <a:r>
              <a:rPr lang="en-US" sz="1200" dirty="0" err="1"/>
              <a:t>impacto</a:t>
            </a:r>
            <a:endParaRPr lang="en-US" sz="1200" dirty="0"/>
          </a:p>
          <a:p>
            <a:pPr marL="214313" lvl="1" indent="-214313">
              <a:lnSpc>
                <a:spcPct val="80000"/>
              </a:lnSpc>
              <a:spcBef>
                <a:spcPts val="450"/>
              </a:spcBef>
              <a:spcAft>
                <a:spcPts val="0"/>
              </a:spcAft>
              <a:buClr>
                <a:schemeClr val="accent3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r>
              <a:rPr lang="en-US" sz="1200" dirty="0" err="1"/>
              <a:t>Análise</a:t>
            </a:r>
            <a:r>
              <a:rPr lang="en-US" sz="1200" dirty="0"/>
              <a:t> e </a:t>
            </a:r>
            <a:r>
              <a:rPr lang="en-US" sz="1200" dirty="0" err="1"/>
              <a:t>avaliação</a:t>
            </a:r>
            <a:r>
              <a:rPr lang="en-US" sz="1200" dirty="0"/>
              <a:t> de </a:t>
            </a:r>
            <a:r>
              <a:rPr lang="en-US" sz="1200" dirty="0" err="1"/>
              <a:t>crédito</a:t>
            </a:r>
            <a:endParaRPr lang="en-US" sz="1200" dirty="0"/>
          </a:p>
          <a:p>
            <a:pPr marL="214313" lvl="1" indent="-214313">
              <a:lnSpc>
                <a:spcPct val="80000"/>
              </a:lnSpc>
              <a:spcBef>
                <a:spcPts val="450"/>
              </a:spcBef>
              <a:spcAft>
                <a:spcPts val="0"/>
              </a:spcAft>
              <a:buClr>
                <a:schemeClr val="accent3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r>
              <a:rPr lang="en-US" sz="1200" dirty="0" err="1"/>
              <a:t>Análise</a:t>
            </a:r>
            <a:r>
              <a:rPr lang="en-US" sz="1200" dirty="0"/>
              <a:t> dos </a:t>
            </a:r>
            <a:r>
              <a:rPr lang="en-US" sz="1200" dirty="0" err="1"/>
              <a:t>aspectos</a:t>
            </a:r>
            <a:r>
              <a:rPr lang="en-US" sz="1200" dirty="0"/>
              <a:t> </a:t>
            </a:r>
            <a:r>
              <a:rPr lang="en-US" sz="1200" dirty="0" err="1"/>
              <a:t>legais</a:t>
            </a:r>
            <a:endParaRPr lang="en-US" sz="1200" dirty="0"/>
          </a:p>
          <a:p>
            <a:pPr marL="214313" lvl="1" indent="-214313">
              <a:lnSpc>
                <a:spcPct val="80000"/>
              </a:lnSpc>
              <a:spcBef>
                <a:spcPts val="450"/>
              </a:spcBef>
              <a:spcAft>
                <a:spcPts val="0"/>
              </a:spcAft>
              <a:buClr>
                <a:schemeClr val="accent3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r>
              <a:rPr lang="en-US" sz="1200" dirty="0" err="1"/>
              <a:t>Checagem</a:t>
            </a:r>
            <a:r>
              <a:rPr lang="en-US" sz="1200" dirty="0"/>
              <a:t> de compliance / KYC</a:t>
            </a:r>
          </a:p>
        </p:txBody>
      </p:sp>
      <p:sp>
        <p:nvSpPr>
          <p:cNvPr id="44" name="Freeform: Shape 9604">
            <a:extLst>
              <a:ext uri="{FF2B5EF4-FFF2-40B4-BE49-F238E27FC236}">
                <a16:creationId xmlns:a16="http://schemas.microsoft.com/office/drawing/2014/main" id="{7F0574F8-1E3E-734D-8CED-B36652BCABE1}"/>
              </a:ext>
            </a:extLst>
          </p:cNvPr>
          <p:cNvSpPr/>
          <p:nvPr/>
        </p:nvSpPr>
        <p:spPr>
          <a:xfrm flipV="1">
            <a:off x="1003439" y="1711304"/>
            <a:ext cx="887181" cy="11546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31" h="31">
                <a:moveTo>
                  <a:pt x="0" y="0"/>
                </a:moveTo>
                <a:lnTo>
                  <a:pt x="793" y="0"/>
                </a:lnTo>
                <a:lnTo>
                  <a:pt x="831" y="16"/>
                </a:lnTo>
                <a:lnTo>
                  <a:pt x="793" y="31"/>
                </a:lnTo>
                <a:lnTo>
                  <a:pt x="0" y="31"/>
                </a:lnTo>
                <a:close/>
              </a:path>
            </a:pathLst>
          </a:custGeom>
          <a:solidFill>
            <a:srgbClr val="5F932E"/>
          </a:solidFill>
          <a:ln cap="flat">
            <a:noFill/>
            <a:prstDash val="solid"/>
          </a:ln>
        </p:spPr>
        <p:txBody>
          <a:bodyPr vert="horz" wrap="none" lIns="33750" tIns="16875" rIns="33750" bIns="16875" anchor="ctr" anchorCtr="1" compatLnSpc="0"/>
          <a:lstStyle/>
          <a:p>
            <a:pPr hangingPunct="0"/>
            <a:endParaRPr lang="en-US" sz="675"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45" name="Freeform: Shape 9605">
            <a:extLst>
              <a:ext uri="{FF2B5EF4-FFF2-40B4-BE49-F238E27FC236}">
                <a16:creationId xmlns:a16="http://schemas.microsoft.com/office/drawing/2014/main" id="{305D042B-4EF3-F049-864B-2402EE0939A6}"/>
              </a:ext>
            </a:extLst>
          </p:cNvPr>
          <p:cNvSpPr/>
          <p:nvPr/>
        </p:nvSpPr>
        <p:spPr>
          <a:xfrm flipV="1">
            <a:off x="2114662" y="1711304"/>
            <a:ext cx="887181" cy="11546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31" h="31">
                <a:moveTo>
                  <a:pt x="0" y="0"/>
                </a:moveTo>
                <a:lnTo>
                  <a:pt x="792" y="0"/>
                </a:lnTo>
                <a:lnTo>
                  <a:pt x="831" y="16"/>
                </a:lnTo>
                <a:lnTo>
                  <a:pt x="792" y="31"/>
                </a:lnTo>
                <a:lnTo>
                  <a:pt x="0" y="31"/>
                </a:lnTo>
                <a:close/>
              </a:path>
            </a:pathLst>
          </a:custGeom>
          <a:solidFill>
            <a:srgbClr val="005E38"/>
          </a:solidFill>
          <a:ln cap="flat">
            <a:noFill/>
            <a:prstDash val="solid"/>
          </a:ln>
        </p:spPr>
        <p:txBody>
          <a:bodyPr vert="horz" wrap="none" lIns="33750" tIns="16875" rIns="33750" bIns="16875" anchor="ctr" anchorCtr="1" compatLnSpc="0"/>
          <a:lstStyle/>
          <a:p>
            <a:pPr hangingPunct="0"/>
            <a:endParaRPr lang="en-US" sz="675"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46" name="Freeform: Shape 9606">
            <a:extLst>
              <a:ext uri="{FF2B5EF4-FFF2-40B4-BE49-F238E27FC236}">
                <a16:creationId xmlns:a16="http://schemas.microsoft.com/office/drawing/2014/main" id="{85C63ADE-57E2-6142-AD38-28699F192AEF}"/>
              </a:ext>
            </a:extLst>
          </p:cNvPr>
          <p:cNvSpPr/>
          <p:nvPr/>
        </p:nvSpPr>
        <p:spPr>
          <a:xfrm flipV="1">
            <a:off x="4337107" y="1711304"/>
            <a:ext cx="887181" cy="11546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31" h="31">
                <a:moveTo>
                  <a:pt x="0" y="0"/>
                </a:moveTo>
                <a:lnTo>
                  <a:pt x="793" y="0"/>
                </a:lnTo>
                <a:lnTo>
                  <a:pt x="831" y="16"/>
                </a:lnTo>
                <a:lnTo>
                  <a:pt x="793" y="31"/>
                </a:lnTo>
                <a:lnTo>
                  <a:pt x="0" y="31"/>
                </a:lnTo>
                <a:close/>
              </a:path>
            </a:pathLst>
          </a:custGeom>
          <a:solidFill>
            <a:srgbClr val="B4B4B4"/>
          </a:solidFill>
          <a:ln cap="flat">
            <a:noFill/>
            <a:prstDash val="solid"/>
          </a:ln>
        </p:spPr>
        <p:txBody>
          <a:bodyPr vert="horz" wrap="none" lIns="33750" tIns="16875" rIns="33750" bIns="16875" anchor="ctr" anchorCtr="1" compatLnSpc="0"/>
          <a:lstStyle/>
          <a:p>
            <a:pPr hangingPunct="0"/>
            <a:endParaRPr lang="en-US" sz="675"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68B7977-1FA7-5F46-AB8D-8DCB8F04670A}"/>
              </a:ext>
            </a:extLst>
          </p:cNvPr>
          <p:cNvSpPr txBox="1"/>
          <p:nvPr/>
        </p:nvSpPr>
        <p:spPr>
          <a:xfrm>
            <a:off x="685800" y="2029552"/>
            <a:ext cx="1086523" cy="365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10" b="1" dirty="0" err="1"/>
              <a:t>Identificação</a:t>
            </a:r>
            <a:r>
              <a:rPr lang="en-US" sz="1110" b="1" dirty="0"/>
              <a:t> do </a:t>
            </a:r>
            <a:r>
              <a:rPr lang="en-US" sz="1110" b="1" dirty="0" err="1"/>
              <a:t>projeto</a:t>
            </a:r>
            <a:endParaRPr lang="en-US" sz="1110" b="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95F8DEB-E57C-0A49-9A0B-48A7C7A37E33}"/>
              </a:ext>
            </a:extLst>
          </p:cNvPr>
          <p:cNvSpPr txBox="1"/>
          <p:nvPr/>
        </p:nvSpPr>
        <p:spPr>
          <a:xfrm>
            <a:off x="1813462" y="2029552"/>
            <a:ext cx="1053323" cy="502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10" b="1" dirty="0" err="1"/>
              <a:t>Análise</a:t>
            </a:r>
            <a:r>
              <a:rPr lang="en-US" sz="1110" b="1" dirty="0"/>
              <a:t> </a:t>
            </a:r>
            <a:r>
              <a:rPr lang="en-US" sz="1110" b="1" dirty="0" err="1"/>
              <a:t>preliminar</a:t>
            </a:r>
            <a:r>
              <a:rPr lang="en-US" sz="1110" b="1" dirty="0"/>
              <a:t> do </a:t>
            </a:r>
            <a:r>
              <a:rPr lang="en-US" sz="1110" b="1" dirty="0" err="1"/>
              <a:t>projeto</a:t>
            </a:r>
            <a:endParaRPr lang="en-US" sz="1110" b="1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0C1E445-7532-B044-8B56-F67F6C4F634E}"/>
              </a:ext>
            </a:extLst>
          </p:cNvPr>
          <p:cNvSpPr txBox="1"/>
          <p:nvPr/>
        </p:nvSpPr>
        <p:spPr>
          <a:xfrm>
            <a:off x="4026534" y="2029552"/>
            <a:ext cx="1094462" cy="502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10" b="1" dirty="0" err="1"/>
              <a:t>Processo</a:t>
            </a:r>
            <a:r>
              <a:rPr lang="en-US" sz="1110" b="1" dirty="0"/>
              <a:t> </a:t>
            </a:r>
            <a:r>
              <a:rPr lang="en-US" sz="1110" b="1" dirty="0" err="1"/>
              <a:t>interno</a:t>
            </a:r>
            <a:r>
              <a:rPr lang="en-US" sz="1110" b="1" dirty="0"/>
              <a:t> de </a:t>
            </a:r>
            <a:r>
              <a:rPr lang="en-US" sz="1110" b="1" dirty="0" err="1"/>
              <a:t>revisão</a:t>
            </a:r>
            <a:endParaRPr lang="en-US" sz="1110" b="1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42177D9-7C75-AD4A-9E30-3756B65F5BC9}"/>
              </a:ext>
            </a:extLst>
          </p:cNvPr>
          <p:cNvSpPr txBox="1"/>
          <p:nvPr/>
        </p:nvSpPr>
        <p:spPr>
          <a:xfrm>
            <a:off x="6215458" y="2029552"/>
            <a:ext cx="990599" cy="365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10" b="1" dirty="0" err="1"/>
              <a:t>Aprovação</a:t>
            </a:r>
            <a:r>
              <a:rPr lang="en-US" sz="1110" b="1" dirty="0"/>
              <a:t> do </a:t>
            </a:r>
            <a:r>
              <a:rPr lang="en-US" sz="1110" b="1" dirty="0" err="1"/>
              <a:t>projeto</a:t>
            </a:r>
            <a:endParaRPr lang="en-US" sz="1110" b="1" dirty="0"/>
          </a:p>
        </p:txBody>
      </p:sp>
      <p:sp>
        <p:nvSpPr>
          <p:cNvPr id="56" name="Freeform: Shape 9606">
            <a:extLst>
              <a:ext uri="{FF2B5EF4-FFF2-40B4-BE49-F238E27FC236}">
                <a16:creationId xmlns:a16="http://schemas.microsoft.com/office/drawing/2014/main" id="{2459F35A-FEBA-2847-A998-251B9E0B0534}"/>
              </a:ext>
            </a:extLst>
          </p:cNvPr>
          <p:cNvSpPr/>
          <p:nvPr/>
        </p:nvSpPr>
        <p:spPr>
          <a:xfrm flipV="1">
            <a:off x="3225884" y="1711304"/>
            <a:ext cx="887181" cy="11546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31" h="31">
                <a:moveTo>
                  <a:pt x="0" y="0"/>
                </a:moveTo>
                <a:lnTo>
                  <a:pt x="793" y="0"/>
                </a:lnTo>
                <a:lnTo>
                  <a:pt x="831" y="16"/>
                </a:lnTo>
                <a:lnTo>
                  <a:pt x="793" y="31"/>
                </a:lnTo>
                <a:lnTo>
                  <a:pt x="0" y="31"/>
                </a:lnTo>
                <a:close/>
              </a:path>
            </a:pathLst>
          </a:custGeom>
          <a:solidFill>
            <a:srgbClr val="C3D700"/>
          </a:solidFill>
          <a:ln cap="flat">
            <a:noFill/>
            <a:prstDash val="solid"/>
          </a:ln>
        </p:spPr>
        <p:txBody>
          <a:bodyPr vert="horz" wrap="none" lIns="33750" tIns="16875" rIns="33750" bIns="16875" anchor="ctr" anchorCtr="1" compatLnSpc="0"/>
          <a:lstStyle/>
          <a:p>
            <a:pPr hangingPunct="0"/>
            <a:endParaRPr lang="en-US" sz="675" dirty="0"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FDAF781-5D87-394B-B6FC-3E6DDFF56DEC}"/>
              </a:ext>
            </a:extLst>
          </p:cNvPr>
          <p:cNvSpPr txBox="1"/>
          <p:nvPr/>
        </p:nvSpPr>
        <p:spPr>
          <a:xfrm>
            <a:off x="2819400" y="2029552"/>
            <a:ext cx="1180215" cy="6388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10" b="1" dirty="0" err="1"/>
              <a:t>Avaliação</a:t>
            </a:r>
            <a:r>
              <a:rPr lang="en-US" sz="1110" b="1" dirty="0"/>
              <a:t> </a:t>
            </a:r>
            <a:r>
              <a:rPr lang="en-US" sz="1110" b="1" dirty="0" err="1"/>
              <a:t>detalhada</a:t>
            </a:r>
            <a:r>
              <a:rPr lang="en-US" sz="1110" b="1" dirty="0"/>
              <a:t> e </a:t>
            </a:r>
            <a:r>
              <a:rPr lang="en-US" sz="1110" b="1" dirty="0" err="1"/>
              <a:t>estruturação</a:t>
            </a:r>
            <a:r>
              <a:rPr lang="en-US" sz="1110" b="1" dirty="0"/>
              <a:t> do </a:t>
            </a:r>
            <a:r>
              <a:rPr lang="en-US" sz="1110" b="1" dirty="0" err="1"/>
              <a:t>projeto</a:t>
            </a:r>
            <a:endParaRPr lang="en-US" sz="1110" b="1" dirty="0"/>
          </a:p>
        </p:txBody>
      </p:sp>
      <p:sp>
        <p:nvSpPr>
          <p:cNvPr id="61" name="Freeform: Shape 9606">
            <a:extLst>
              <a:ext uri="{FF2B5EF4-FFF2-40B4-BE49-F238E27FC236}">
                <a16:creationId xmlns:a16="http://schemas.microsoft.com/office/drawing/2014/main" id="{581F237E-7A35-BE49-AFBA-3EA0F2E0F409}"/>
              </a:ext>
            </a:extLst>
          </p:cNvPr>
          <p:cNvSpPr/>
          <p:nvPr/>
        </p:nvSpPr>
        <p:spPr>
          <a:xfrm flipV="1">
            <a:off x="5448329" y="1711304"/>
            <a:ext cx="887181" cy="11546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31" h="31">
                <a:moveTo>
                  <a:pt x="0" y="0"/>
                </a:moveTo>
                <a:lnTo>
                  <a:pt x="793" y="0"/>
                </a:lnTo>
                <a:lnTo>
                  <a:pt x="831" y="16"/>
                </a:lnTo>
                <a:lnTo>
                  <a:pt x="793" y="31"/>
                </a:lnTo>
                <a:lnTo>
                  <a:pt x="0" y="31"/>
                </a:lnTo>
                <a:close/>
              </a:path>
            </a:pathLst>
          </a:custGeom>
          <a:solidFill>
            <a:srgbClr val="5A5A5A"/>
          </a:solidFill>
          <a:ln cap="flat">
            <a:noFill/>
            <a:prstDash val="solid"/>
          </a:ln>
        </p:spPr>
        <p:txBody>
          <a:bodyPr vert="horz" wrap="none" lIns="33750" tIns="16875" rIns="33750" bIns="16875" anchor="ctr" anchorCtr="1" compatLnSpc="0"/>
          <a:lstStyle/>
          <a:p>
            <a:pPr hangingPunct="0"/>
            <a:endParaRPr lang="en-US" sz="675"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CA61A98-57B0-5341-BE70-C6FA1C77ED40}"/>
              </a:ext>
            </a:extLst>
          </p:cNvPr>
          <p:cNvSpPr txBox="1"/>
          <p:nvPr/>
        </p:nvSpPr>
        <p:spPr>
          <a:xfrm>
            <a:off x="4953000" y="2036479"/>
            <a:ext cx="1207133" cy="502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10" b="1" dirty="0" err="1"/>
              <a:t>Negociação</a:t>
            </a:r>
            <a:r>
              <a:rPr lang="en-US" sz="1110" b="1" dirty="0"/>
              <a:t> das </a:t>
            </a:r>
            <a:r>
              <a:rPr lang="en-US" sz="1110" b="1" dirty="0" err="1"/>
              <a:t>condições</a:t>
            </a:r>
            <a:r>
              <a:rPr lang="en-US" sz="1110" b="1" dirty="0"/>
              <a:t> do </a:t>
            </a:r>
            <a:r>
              <a:rPr lang="en-US" sz="1110" b="1" dirty="0" err="1"/>
              <a:t>empréstimo</a:t>
            </a:r>
            <a:endParaRPr lang="en-US" sz="1110" b="1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B5338E0-18A3-B940-BD3B-B2A87BB68E1A}"/>
              </a:ext>
            </a:extLst>
          </p:cNvPr>
          <p:cNvSpPr txBox="1"/>
          <p:nvPr/>
        </p:nvSpPr>
        <p:spPr>
          <a:xfrm>
            <a:off x="7142940" y="2024817"/>
            <a:ext cx="1533692" cy="775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10" b="1" dirty="0" err="1"/>
              <a:t>Implementação</a:t>
            </a:r>
            <a:r>
              <a:rPr lang="en-US" sz="1110" b="1" dirty="0"/>
              <a:t>, </a:t>
            </a:r>
            <a:r>
              <a:rPr lang="en-US" sz="1110" b="1" dirty="0" err="1"/>
              <a:t>desembolso</a:t>
            </a:r>
            <a:r>
              <a:rPr lang="en-US" sz="1110" b="1" dirty="0"/>
              <a:t>, </a:t>
            </a:r>
            <a:r>
              <a:rPr lang="en-US" sz="1110" b="1" dirty="0" err="1"/>
              <a:t>monitoramento</a:t>
            </a:r>
            <a:r>
              <a:rPr lang="en-US" sz="1110" b="1" dirty="0"/>
              <a:t> e </a:t>
            </a:r>
            <a:r>
              <a:rPr lang="en-US" sz="1110" b="1" dirty="0" err="1"/>
              <a:t>avaliação</a:t>
            </a:r>
            <a:r>
              <a:rPr lang="en-US" sz="1110" b="1" dirty="0"/>
              <a:t> do </a:t>
            </a:r>
            <a:r>
              <a:rPr lang="en-US" sz="1110" b="1" dirty="0" err="1"/>
              <a:t>projeto</a:t>
            </a:r>
            <a:endParaRPr lang="en-US" sz="1110" b="1" dirty="0"/>
          </a:p>
        </p:txBody>
      </p:sp>
      <p:sp>
        <p:nvSpPr>
          <p:cNvPr id="64" name="Freeform: Shape 9606">
            <a:extLst>
              <a:ext uri="{FF2B5EF4-FFF2-40B4-BE49-F238E27FC236}">
                <a16:creationId xmlns:a16="http://schemas.microsoft.com/office/drawing/2014/main" id="{9901B58A-C1FB-6F40-A558-75B7FD662C08}"/>
              </a:ext>
            </a:extLst>
          </p:cNvPr>
          <p:cNvSpPr/>
          <p:nvPr/>
        </p:nvSpPr>
        <p:spPr>
          <a:xfrm flipV="1">
            <a:off x="6559552" y="1711304"/>
            <a:ext cx="887181" cy="11546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31" h="31">
                <a:moveTo>
                  <a:pt x="0" y="0"/>
                </a:moveTo>
                <a:lnTo>
                  <a:pt x="793" y="0"/>
                </a:lnTo>
                <a:lnTo>
                  <a:pt x="831" y="16"/>
                </a:lnTo>
                <a:lnTo>
                  <a:pt x="793" y="31"/>
                </a:lnTo>
                <a:lnTo>
                  <a:pt x="0" y="31"/>
                </a:lnTo>
                <a:close/>
              </a:path>
            </a:pathLst>
          </a:custGeom>
          <a:solidFill>
            <a:srgbClr val="2F4561"/>
          </a:solidFill>
          <a:ln cap="flat">
            <a:noFill/>
            <a:prstDash val="solid"/>
          </a:ln>
        </p:spPr>
        <p:txBody>
          <a:bodyPr vert="horz" wrap="none" lIns="33750" tIns="16875" rIns="33750" bIns="16875" anchor="ctr" anchorCtr="1" compatLnSpc="0"/>
          <a:lstStyle/>
          <a:p>
            <a:pPr hangingPunct="0"/>
            <a:endParaRPr lang="en-US" sz="675"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65" name="Freeform: Shape 9580">
            <a:extLst>
              <a:ext uri="{FF2B5EF4-FFF2-40B4-BE49-F238E27FC236}">
                <a16:creationId xmlns:a16="http://schemas.microsoft.com/office/drawing/2014/main" id="{0199B42D-4415-3A4E-BC61-7F75E1065042}"/>
              </a:ext>
            </a:extLst>
          </p:cNvPr>
          <p:cNvSpPr/>
          <p:nvPr/>
        </p:nvSpPr>
        <p:spPr>
          <a:xfrm>
            <a:off x="665948" y="1581150"/>
            <a:ext cx="375771" cy="3757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13" h="613">
                <a:moveTo>
                  <a:pt x="306" y="613"/>
                </a:moveTo>
                <a:cubicBezTo>
                  <a:pt x="475" y="613"/>
                  <a:pt x="613" y="475"/>
                  <a:pt x="613" y="307"/>
                </a:cubicBezTo>
                <a:cubicBezTo>
                  <a:pt x="613" y="138"/>
                  <a:pt x="475" y="0"/>
                  <a:pt x="306" y="0"/>
                </a:cubicBezTo>
                <a:cubicBezTo>
                  <a:pt x="137" y="0"/>
                  <a:pt x="0" y="138"/>
                  <a:pt x="0" y="307"/>
                </a:cubicBezTo>
                <a:cubicBezTo>
                  <a:pt x="0" y="475"/>
                  <a:pt x="137" y="613"/>
                  <a:pt x="306" y="613"/>
                </a:cubicBezTo>
                <a:close/>
              </a:path>
            </a:pathLst>
          </a:custGeom>
          <a:solidFill>
            <a:schemeClr val="accent1"/>
          </a:solidFill>
          <a:ln cap="flat">
            <a:noFill/>
            <a:prstDash val="solid"/>
          </a:ln>
        </p:spPr>
        <p:txBody>
          <a:bodyPr vert="horz" wrap="none" lIns="33750" tIns="16875" rIns="33750" bIns="16875" anchor="ctr" anchorCtr="1" compatLnSpc="0"/>
          <a:lstStyle/>
          <a:p>
            <a:pPr hangingPunct="0"/>
            <a:endParaRPr lang="en-US" sz="675"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66" name="Freeform: Shape 9581">
            <a:extLst>
              <a:ext uri="{FF2B5EF4-FFF2-40B4-BE49-F238E27FC236}">
                <a16:creationId xmlns:a16="http://schemas.microsoft.com/office/drawing/2014/main" id="{73AFC9B2-08FB-B540-8F5A-54D3B66C6370}"/>
              </a:ext>
            </a:extLst>
          </p:cNvPr>
          <p:cNvSpPr/>
          <p:nvPr/>
        </p:nvSpPr>
        <p:spPr>
          <a:xfrm>
            <a:off x="1777170" y="1581150"/>
            <a:ext cx="375771" cy="3757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13" h="613">
                <a:moveTo>
                  <a:pt x="306" y="613"/>
                </a:moveTo>
                <a:cubicBezTo>
                  <a:pt x="475" y="613"/>
                  <a:pt x="613" y="475"/>
                  <a:pt x="613" y="307"/>
                </a:cubicBezTo>
                <a:cubicBezTo>
                  <a:pt x="613" y="138"/>
                  <a:pt x="475" y="0"/>
                  <a:pt x="306" y="0"/>
                </a:cubicBezTo>
                <a:cubicBezTo>
                  <a:pt x="137" y="0"/>
                  <a:pt x="0" y="138"/>
                  <a:pt x="0" y="307"/>
                </a:cubicBezTo>
                <a:cubicBezTo>
                  <a:pt x="0" y="475"/>
                  <a:pt x="137" y="613"/>
                  <a:pt x="306" y="613"/>
                </a:cubicBezTo>
                <a:close/>
              </a:path>
            </a:pathLst>
          </a:custGeom>
          <a:solidFill>
            <a:schemeClr val="accent4"/>
          </a:solidFill>
          <a:ln cap="flat">
            <a:noFill/>
            <a:prstDash val="solid"/>
          </a:ln>
        </p:spPr>
        <p:txBody>
          <a:bodyPr vert="horz" wrap="none" lIns="33750" tIns="16875" rIns="33750" bIns="16875" anchor="ctr" anchorCtr="1" compatLnSpc="0"/>
          <a:lstStyle/>
          <a:p>
            <a:pPr hangingPunct="0"/>
            <a:endParaRPr lang="en-US" sz="675" dirty="0"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67" name="Freeform: Shape 9582">
            <a:extLst>
              <a:ext uri="{FF2B5EF4-FFF2-40B4-BE49-F238E27FC236}">
                <a16:creationId xmlns:a16="http://schemas.microsoft.com/office/drawing/2014/main" id="{A226DFC1-CD92-E64E-9396-4FCF5479EB62}"/>
              </a:ext>
            </a:extLst>
          </p:cNvPr>
          <p:cNvSpPr/>
          <p:nvPr/>
        </p:nvSpPr>
        <p:spPr>
          <a:xfrm>
            <a:off x="2888393" y="1581150"/>
            <a:ext cx="375771" cy="3757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13" h="613">
                <a:moveTo>
                  <a:pt x="306" y="613"/>
                </a:moveTo>
                <a:cubicBezTo>
                  <a:pt x="475" y="613"/>
                  <a:pt x="613" y="475"/>
                  <a:pt x="613" y="307"/>
                </a:cubicBezTo>
                <a:cubicBezTo>
                  <a:pt x="613" y="138"/>
                  <a:pt x="475" y="0"/>
                  <a:pt x="306" y="0"/>
                </a:cubicBezTo>
                <a:cubicBezTo>
                  <a:pt x="137" y="0"/>
                  <a:pt x="0" y="138"/>
                  <a:pt x="0" y="307"/>
                </a:cubicBezTo>
                <a:cubicBezTo>
                  <a:pt x="0" y="475"/>
                  <a:pt x="137" y="613"/>
                  <a:pt x="306" y="613"/>
                </a:cubicBezTo>
                <a:close/>
              </a:path>
            </a:pathLst>
          </a:custGeom>
          <a:solidFill>
            <a:schemeClr val="accent2"/>
          </a:solidFill>
          <a:ln cap="flat">
            <a:noFill/>
            <a:prstDash val="solid"/>
          </a:ln>
        </p:spPr>
        <p:txBody>
          <a:bodyPr vert="horz" wrap="none" lIns="33750" tIns="16875" rIns="33750" bIns="16875" anchor="ctr" anchorCtr="1" compatLnSpc="0"/>
          <a:lstStyle/>
          <a:p>
            <a:pPr hangingPunct="0"/>
            <a:endParaRPr lang="en-US" sz="675"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68" name="Freeform: Shape 9582">
            <a:extLst>
              <a:ext uri="{FF2B5EF4-FFF2-40B4-BE49-F238E27FC236}">
                <a16:creationId xmlns:a16="http://schemas.microsoft.com/office/drawing/2014/main" id="{00EEF2C0-058C-FC46-BBF0-5D9BF30C574E}"/>
              </a:ext>
            </a:extLst>
          </p:cNvPr>
          <p:cNvSpPr/>
          <p:nvPr/>
        </p:nvSpPr>
        <p:spPr>
          <a:xfrm>
            <a:off x="3999615" y="1581150"/>
            <a:ext cx="375771" cy="3757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13" h="613">
                <a:moveTo>
                  <a:pt x="306" y="613"/>
                </a:moveTo>
                <a:cubicBezTo>
                  <a:pt x="475" y="613"/>
                  <a:pt x="613" y="475"/>
                  <a:pt x="613" y="307"/>
                </a:cubicBezTo>
                <a:cubicBezTo>
                  <a:pt x="613" y="138"/>
                  <a:pt x="475" y="0"/>
                  <a:pt x="306" y="0"/>
                </a:cubicBezTo>
                <a:cubicBezTo>
                  <a:pt x="137" y="0"/>
                  <a:pt x="0" y="138"/>
                  <a:pt x="0" y="307"/>
                </a:cubicBezTo>
                <a:cubicBezTo>
                  <a:pt x="0" y="475"/>
                  <a:pt x="137" y="613"/>
                  <a:pt x="306" y="613"/>
                </a:cubicBezTo>
                <a:close/>
              </a:path>
            </a:pathLst>
          </a:custGeom>
          <a:solidFill>
            <a:schemeClr val="accent3"/>
          </a:solidFill>
          <a:ln cap="flat">
            <a:noFill/>
            <a:prstDash val="solid"/>
          </a:ln>
        </p:spPr>
        <p:txBody>
          <a:bodyPr vert="horz" wrap="none" lIns="33750" tIns="16875" rIns="33750" bIns="16875" anchor="ctr" anchorCtr="1" compatLnSpc="0"/>
          <a:lstStyle/>
          <a:p>
            <a:pPr hangingPunct="0"/>
            <a:endParaRPr lang="en-US" sz="675"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69" name="Freeform: Shape 9582">
            <a:extLst>
              <a:ext uri="{FF2B5EF4-FFF2-40B4-BE49-F238E27FC236}">
                <a16:creationId xmlns:a16="http://schemas.microsoft.com/office/drawing/2014/main" id="{45084B0F-2F0A-CE44-91CC-DE1C609BE25B}"/>
              </a:ext>
            </a:extLst>
          </p:cNvPr>
          <p:cNvSpPr/>
          <p:nvPr/>
        </p:nvSpPr>
        <p:spPr>
          <a:xfrm>
            <a:off x="5110838" y="1581150"/>
            <a:ext cx="375771" cy="3757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13" h="613">
                <a:moveTo>
                  <a:pt x="306" y="613"/>
                </a:moveTo>
                <a:cubicBezTo>
                  <a:pt x="475" y="613"/>
                  <a:pt x="613" y="475"/>
                  <a:pt x="613" y="307"/>
                </a:cubicBezTo>
                <a:cubicBezTo>
                  <a:pt x="613" y="138"/>
                  <a:pt x="475" y="0"/>
                  <a:pt x="306" y="0"/>
                </a:cubicBezTo>
                <a:cubicBezTo>
                  <a:pt x="137" y="0"/>
                  <a:pt x="0" y="138"/>
                  <a:pt x="0" y="307"/>
                </a:cubicBezTo>
                <a:cubicBezTo>
                  <a:pt x="0" y="475"/>
                  <a:pt x="137" y="613"/>
                  <a:pt x="306" y="613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 cap="flat">
            <a:noFill/>
            <a:prstDash val="solid"/>
          </a:ln>
        </p:spPr>
        <p:txBody>
          <a:bodyPr vert="horz" wrap="none" lIns="33750" tIns="16875" rIns="33750" bIns="16875" anchor="ctr" anchorCtr="1" compatLnSpc="0"/>
          <a:lstStyle/>
          <a:p>
            <a:pPr hangingPunct="0"/>
            <a:endParaRPr lang="en-US" sz="675"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70" name="Freeform: Shape 9583">
            <a:extLst>
              <a:ext uri="{FF2B5EF4-FFF2-40B4-BE49-F238E27FC236}">
                <a16:creationId xmlns:a16="http://schemas.microsoft.com/office/drawing/2014/main" id="{B0CE9304-D906-CF4F-9AF7-15BFAB057C5E}"/>
              </a:ext>
            </a:extLst>
          </p:cNvPr>
          <p:cNvSpPr/>
          <p:nvPr/>
        </p:nvSpPr>
        <p:spPr>
          <a:xfrm>
            <a:off x="6222060" y="1581150"/>
            <a:ext cx="375771" cy="3757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13" h="613">
                <a:moveTo>
                  <a:pt x="307" y="613"/>
                </a:moveTo>
                <a:cubicBezTo>
                  <a:pt x="475" y="613"/>
                  <a:pt x="613" y="475"/>
                  <a:pt x="613" y="307"/>
                </a:cubicBezTo>
                <a:cubicBezTo>
                  <a:pt x="613" y="138"/>
                  <a:pt x="475" y="0"/>
                  <a:pt x="307" y="0"/>
                </a:cubicBezTo>
                <a:cubicBezTo>
                  <a:pt x="137" y="0"/>
                  <a:pt x="0" y="138"/>
                  <a:pt x="0" y="307"/>
                </a:cubicBezTo>
                <a:cubicBezTo>
                  <a:pt x="0" y="475"/>
                  <a:pt x="137" y="613"/>
                  <a:pt x="307" y="613"/>
                </a:cubicBezTo>
                <a:close/>
              </a:path>
            </a:pathLst>
          </a:custGeom>
          <a:solidFill>
            <a:schemeClr val="accent6"/>
          </a:solidFill>
          <a:ln cap="flat">
            <a:noFill/>
            <a:prstDash val="solid"/>
          </a:ln>
        </p:spPr>
        <p:txBody>
          <a:bodyPr vert="horz" wrap="none" lIns="33750" tIns="16875" rIns="33750" bIns="16875" anchor="ctr" anchorCtr="1" compatLnSpc="0"/>
          <a:lstStyle/>
          <a:p>
            <a:pPr hangingPunct="0"/>
            <a:endParaRPr lang="en-US" sz="675"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71" name="Freeform: Shape 9583">
            <a:extLst>
              <a:ext uri="{FF2B5EF4-FFF2-40B4-BE49-F238E27FC236}">
                <a16:creationId xmlns:a16="http://schemas.microsoft.com/office/drawing/2014/main" id="{70F0D012-F161-3443-9EA9-8B7FB07C722A}"/>
              </a:ext>
            </a:extLst>
          </p:cNvPr>
          <p:cNvSpPr/>
          <p:nvPr/>
        </p:nvSpPr>
        <p:spPr>
          <a:xfrm>
            <a:off x="7333284" y="1581150"/>
            <a:ext cx="375771" cy="3757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13" h="613">
                <a:moveTo>
                  <a:pt x="307" y="613"/>
                </a:moveTo>
                <a:cubicBezTo>
                  <a:pt x="475" y="613"/>
                  <a:pt x="613" y="475"/>
                  <a:pt x="613" y="307"/>
                </a:cubicBezTo>
                <a:cubicBezTo>
                  <a:pt x="613" y="138"/>
                  <a:pt x="475" y="0"/>
                  <a:pt x="307" y="0"/>
                </a:cubicBezTo>
                <a:cubicBezTo>
                  <a:pt x="137" y="0"/>
                  <a:pt x="0" y="138"/>
                  <a:pt x="0" y="307"/>
                </a:cubicBezTo>
                <a:cubicBezTo>
                  <a:pt x="0" y="475"/>
                  <a:pt x="137" y="613"/>
                  <a:pt x="307" y="613"/>
                </a:cubicBezTo>
                <a:close/>
              </a:path>
            </a:pathLst>
          </a:custGeom>
          <a:solidFill>
            <a:schemeClr val="accent5"/>
          </a:solidFill>
          <a:ln cap="flat">
            <a:noFill/>
            <a:prstDash val="solid"/>
          </a:ln>
        </p:spPr>
        <p:txBody>
          <a:bodyPr vert="horz" wrap="none" lIns="33750" tIns="16875" rIns="33750" bIns="16875" anchor="ctr" anchorCtr="1" compatLnSpc="0"/>
          <a:lstStyle/>
          <a:p>
            <a:pPr hangingPunct="0"/>
            <a:endParaRPr lang="en-US" sz="675"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72" name="Freeform: Shape 9580">
            <a:extLst>
              <a:ext uri="{FF2B5EF4-FFF2-40B4-BE49-F238E27FC236}">
                <a16:creationId xmlns:a16="http://schemas.microsoft.com/office/drawing/2014/main" id="{0199B42D-4415-3A4E-BC61-7F75E1065042}"/>
              </a:ext>
            </a:extLst>
          </p:cNvPr>
          <p:cNvSpPr/>
          <p:nvPr/>
        </p:nvSpPr>
        <p:spPr>
          <a:xfrm>
            <a:off x="772330" y="1680980"/>
            <a:ext cx="176111" cy="17611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13" h="613">
                <a:moveTo>
                  <a:pt x="306" y="613"/>
                </a:moveTo>
                <a:cubicBezTo>
                  <a:pt x="475" y="613"/>
                  <a:pt x="613" y="475"/>
                  <a:pt x="613" y="307"/>
                </a:cubicBezTo>
                <a:cubicBezTo>
                  <a:pt x="613" y="138"/>
                  <a:pt x="475" y="0"/>
                  <a:pt x="306" y="0"/>
                </a:cubicBezTo>
                <a:cubicBezTo>
                  <a:pt x="137" y="0"/>
                  <a:pt x="0" y="138"/>
                  <a:pt x="0" y="307"/>
                </a:cubicBezTo>
                <a:cubicBezTo>
                  <a:pt x="0" y="475"/>
                  <a:pt x="137" y="613"/>
                  <a:pt x="306" y="61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33750" tIns="16875" rIns="33750" bIns="16875" anchor="ctr" anchorCtr="1" compatLnSpc="0"/>
          <a:lstStyle/>
          <a:p>
            <a:pPr hangingPunct="0"/>
            <a:endParaRPr lang="en-US" sz="675">
              <a:solidFill>
                <a:schemeClr val="bg1"/>
              </a:solidFill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73" name="Freeform: Shape 9581">
            <a:extLst>
              <a:ext uri="{FF2B5EF4-FFF2-40B4-BE49-F238E27FC236}">
                <a16:creationId xmlns:a16="http://schemas.microsoft.com/office/drawing/2014/main" id="{73AFC9B2-08FB-B540-8F5A-54D3B66C6370}"/>
              </a:ext>
            </a:extLst>
          </p:cNvPr>
          <p:cNvSpPr/>
          <p:nvPr/>
        </p:nvSpPr>
        <p:spPr>
          <a:xfrm>
            <a:off x="1883552" y="1680980"/>
            <a:ext cx="176111" cy="17611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13" h="613">
                <a:moveTo>
                  <a:pt x="306" y="613"/>
                </a:moveTo>
                <a:cubicBezTo>
                  <a:pt x="475" y="613"/>
                  <a:pt x="613" y="475"/>
                  <a:pt x="613" y="307"/>
                </a:cubicBezTo>
                <a:cubicBezTo>
                  <a:pt x="613" y="138"/>
                  <a:pt x="475" y="0"/>
                  <a:pt x="306" y="0"/>
                </a:cubicBezTo>
                <a:cubicBezTo>
                  <a:pt x="137" y="0"/>
                  <a:pt x="0" y="138"/>
                  <a:pt x="0" y="307"/>
                </a:cubicBezTo>
                <a:cubicBezTo>
                  <a:pt x="0" y="475"/>
                  <a:pt x="137" y="613"/>
                  <a:pt x="306" y="61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33750" tIns="16875" rIns="33750" bIns="16875" anchor="ctr" anchorCtr="1" compatLnSpc="0"/>
          <a:lstStyle/>
          <a:p>
            <a:pPr hangingPunct="0"/>
            <a:endParaRPr lang="en-US" sz="675" dirty="0">
              <a:solidFill>
                <a:schemeClr val="bg1"/>
              </a:solidFill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74" name="Freeform: Shape 9582">
            <a:extLst>
              <a:ext uri="{FF2B5EF4-FFF2-40B4-BE49-F238E27FC236}">
                <a16:creationId xmlns:a16="http://schemas.microsoft.com/office/drawing/2014/main" id="{A226DFC1-CD92-E64E-9396-4FCF5479EB62}"/>
              </a:ext>
            </a:extLst>
          </p:cNvPr>
          <p:cNvSpPr/>
          <p:nvPr/>
        </p:nvSpPr>
        <p:spPr>
          <a:xfrm>
            <a:off x="2994775" y="1680980"/>
            <a:ext cx="176111" cy="17611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13" h="613">
                <a:moveTo>
                  <a:pt x="306" y="613"/>
                </a:moveTo>
                <a:cubicBezTo>
                  <a:pt x="475" y="613"/>
                  <a:pt x="613" y="475"/>
                  <a:pt x="613" y="307"/>
                </a:cubicBezTo>
                <a:cubicBezTo>
                  <a:pt x="613" y="138"/>
                  <a:pt x="475" y="0"/>
                  <a:pt x="306" y="0"/>
                </a:cubicBezTo>
                <a:cubicBezTo>
                  <a:pt x="137" y="0"/>
                  <a:pt x="0" y="138"/>
                  <a:pt x="0" y="307"/>
                </a:cubicBezTo>
                <a:cubicBezTo>
                  <a:pt x="0" y="475"/>
                  <a:pt x="137" y="613"/>
                  <a:pt x="306" y="61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33750" tIns="16875" rIns="33750" bIns="16875" anchor="ctr" anchorCtr="1" compatLnSpc="0"/>
          <a:lstStyle/>
          <a:p>
            <a:pPr hangingPunct="0"/>
            <a:endParaRPr lang="en-US" sz="675">
              <a:solidFill>
                <a:schemeClr val="bg1"/>
              </a:solidFill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75" name="Freeform: Shape 9582">
            <a:extLst>
              <a:ext uri="{FF2B5EF4-FFF2-40B4-BE49-F238E27FC236}">
                <a16:creationId xmlns:a16="http://schemas.microsoft.com/office/drawing/2014/main" id="{00EEF2C0-058C-FC46-BBF0-5D9BF30C574E}"/>
              </a:ext>
            </a:extLst>
          </p:cNvPr>
          <p:cNvSpPr/>
          <p:nvPr/>
        </p:nvSpPr>
        <p:spPr>
          <a:xfrm>
            <a:off x="4105997" y="1680980"/>
            <a:ext cx="176111" cy="17611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13" h="613">
                <a:moveTo>
                  <a:pt x="306" y="613"/>
                </a:moveTo>
                <a:cubicBezTo>
                  <a:pt x="475" y="613"/>
                  <a:pt x="613" y="475"/>
                  <a:pt x="613" y="307"/>
                </a:cubicBezTo>
                <a:cubicBezTo>
                  <a:pt x="613" y="138"/>
                  <a:pt x="475" y="0"/>
                  <a:pt x="306" y="0"/>
                </a:cubicBezTo>
                <a:cubicBezTo>
                  <a:pt x="137" y="0"/>
                  <a:pt x="0" y="138"/>
                  <a:pt x="0" y="307"/>
                </a:cubicBezTo>
                <a:cubicBezTo>
                  <a:pt x="0" y="475"/>
                  <a:pt x="137" y="613"/>
                  <a:pt x="306" y="61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33750" tIns="16875" rIns="33750" bIns="16875" anchor="ctr" anchorCtr="1" compatLnSpc="0"/>
          <a:lstStyle/>
          <a:p>
            <a:pPr hangingPunct="0"/>
            <a:endParaRPr lang="en-US" sz="675">
              <a:solidFill>
                <a:schemeClr val="bg1"/>
              </a:solidFill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76" name="Freeform: Shape 9582">
            <a:extLst>
              <a:ext uri="{FF2B5EF4-FFF2-40B4-BE49-F238E27FC236}">
                <a16:creationId xmlns:a16="http://schemas.microsoft.com/office/drawing/2014/main" id="{45084B0F-2F0A-CE44-91CC-DE1C609BE25B}"/>
              </a:ext>
            </a:extLst>
          </p:cNvPr>
          <p:cNvSpPr/>
          <p:nvPr/>
        </p:nvSpPr>
        <p:spPr>
          <a:xfrm>
            <a:off x="5217220" y="1680980"/>
            <a:ext cx="176111" cy="17611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13" h="613">
                <a:moveTo>
                  <a:pt x="306" y="613"/>
                </a:moveTo>
                <a:cubicBezTo>
                  <a:pt x="475" y="613"/>
                  <a:pt x="613" y="475"/>
                  <a:pt x="613" y="307"/>
                </a:cubicBezTo>
                <a:cubicBezTo>
                  <a:pt x="613" y="138"/>
                  <a:pt x="475" y="0"/>
                  <a:pt x="306" y="0"/>
                </a:cubicBezTo>
                <a:cubicBezTo>
                  <a:pt x="137" y="0"/>
                  <a:pt x="0" y="138"/>
                  <a:pt x="0" y="307"/>
                </a:cubicBezTo>
                <a:cubicBezTo>
                  <a:pt x="0" y="475"/>
                  <a:pt x="137" y="613"/>
                  <a:pt x="306" y="61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33750" tIns="16875" rIns="33750" bIns="16875" anchor="ctr" anchorCtr="1" compatLnSpc="0"/>
          <a:lstStyle/>
          <a:p>
            <a:pPr hangingPunct="0"/>
            <a:endParaRPr lang="en-US" sz="675">
              <a:solidFill>
                <a:schemeClr val="bg1"/>
              </a:solidFill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77" name="Freeform: Shape 9583">
            <a:extLst>
              <a:ext uri="{FF2B5EF4-FFF2-40B4-BE49-F238E27FC236}">
                <a16:creationId xmlns:a16="http://schemas.microsoft.com/office/drawing/2014/main" id="{B0CE9304-D906-CF4F-9AF7-15BFAB057C5E}"/>
              </a:ext>
            </a:extLst>
          </p:cNvPr>
          <p:cNvSpPr/>
          <p:nvPr/>
        </p:nvSpPr>
        <p:spPr>
          <a:xfrm>
            <a:off x="6328442" y="1680980"/>
            <a:ext cx="176111" cy="17611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13" h="613">
                <a:moveTo>
                  <a:pt x="307" y="613"/>
                </a:moveTo>
                <a:cubicBezTo>
                  <a:pt x="475" y="613"/>
                  <a:pt x="613" y="475"/>
                  <a:pt x="613" y="307"/>
                </a:cubicBezTo>
                <a:cubicBezTo>
                  <a:pt x="613" y="138"/>
                  <a:pt x="475" y="0"/>
                  <a:pt x="307" y="0"/>
                </a:cubicBezTo>
                <a:cubicBezTo>
                  <a:pt x="137" y="0"/>
                  <a:pt x="0" y="138"/>
                  <a:pt x="0" y="307"/>
                </a:cubicBezTo>
                <a:cubicBezTo>
                  <a:pt x="0" y="475"/>
                  <a:pt x="137" y="613"/>
                  <a:pt x="307" y="61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33750" tIns="16875" rIns="33750" bIns="16875" anchor="ctr" anchorCtr="1" compatLnSpc="0"/>
          <a:lstStyle/>
          <a:p>
            <a:pPr hangingPunct="0"/>
            <a:endParaRPr lang="en-US" sz="675">
              <a:solidFill>
                <a:schemeClr val="bg1"/>
              </a:solidFill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78" name="Freeform: Shape 9583">
            <a:extLst>
              <a:ext uri="{FF2B5EF4-FFF2-40B4-BE49-F238E27FC236}">
                <a16:creationId xmlns:a16="http://schemas.microsoft.com/office/drawing/2014/main" id="{70F0D012-F161-3443-9EA9-8B7FB07C722A}"/>
              </a:ext>
            </a:extLst>
          </p:cNvPr>
          <p:cNvSpPr/>
          <p:nvPr/>
        </p:nvSpPr>
        <p:spPr>
          <a:xfrm>
            <a:off x="7439666" y="1680980"/>
            <a:ext cx="176111" cy="17611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13" h="613">
                <a:moveTo>
                  <a:pt x="307" y="613"/>
                </a:moveTo>
                <a:cubicBezTo>
                  <a:pt x="475" y="613"/>
                  <a:pt x="613" y="475"/>
                  <a:pt x="613" y="307"/>
                </a:cubicBezTo>
                <a:cubicBezTo>
                  <a:pt x="613" y="138"/>
                  <a:pt x="475" y="0"/>
                  <a:pt x="307" y="0"/>
                </a:cubicBezTo>
                <a:cubicBezTo>
                  <a:pt x="137" y="0"/>
                  <a:pt x="0" y="138"/>
                  <a:pt x="0" y="307"/>
                </a:cubicBezTo>
                <a:cubicBezTo>
                  <a:pt x="0" y="475"/>
                  <a:pt x="137" y="613"/>
                  <a:pt x="307" y="61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33750" tIns="16875" rIns="33750" bIns="16875" anchor="ctr" anchorCtr="1" compatLnSpc="0"/>
          <a:lstStyle/>
          <a:p>
            <a:pPr hangingPunct="0"/>
            <a:endParaRPr lang="en-US" sz="675">
              <a:solidFill>
                <a:schemeClr val="bg1"/>
              </a:solidFill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31" name="Footer Placeholder 3">
            <a:extLst>
              <a:ext uri="{FF2B5EF4-FFF2-40B4-BE49-F238E27FC236}">
                <a16:creationId xmlns:a16="http://schemas.microsoft.com/office/drawing/2014/main" id="{6B60C2F5-3D66-487A-90EF-5869E4B03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44986" y="3782215"/>
            <a:ext cx="194310" cy="1166336"/>
          </a:xfrm>
        </p:spPr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alibri"/>
                <a:ea typeface="+mn-ea"/>
              </a:rPr>
              <a:t>© 2021 New Development Bank</a:t>
            </a:r>
          </a:p>
        </p:txBody>
      </p:sp>
    </p:spTree>
    <p:extLst>
      <p:ext uri="{BB962C8B-B14F-4D97-AF65-F5344CB8AC3E}">
        <p14:creationId xmlns:p14="http://schemas.microsoft.com/office/powerpoint/2010/main" val="2570072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A0650-2D4F-9E41-ACA9-82304BE3E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367" y="220055"/>
            <a:ext cx="8032868" cy="522896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APOIO À INFRAESTRUTURA E AO DESENVOLVIMENTO SUSTENTÁVEL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84A68E0-761C-C849-BAF6-F2C71B3C9D95}"/>
              </a:ext>
            </a:extLst>
          </p:cNvPr>
          <p:cNvSpPr txBox="1">
            <a:spLocks/>
          </p:cNvSpPr>
          <p:nvPr/>
        </p:nvSpPr>
        <p:spPr>
          <a:xfrm>
            <a:off x="149004" y="693074"/>
            <a:ext cx="8534400" cy="10646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fontAlgn="auto">
              <a:lnSpc>
                <a:spcPct val="80000"/>
              </a:lnSpc>
              <a:spcBef>
                <a:spcPts val="750"/>
              </a:spcBef>
              <a:spcAft>
                <a:spcPts val="0"/>
              </a:spcAft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en-US" sz="1500" dirty="0"/>
              <a:t>74 </a:t>
            </a:r>
            <a:r>
              <a:rPr lang="en-US" sz="1500" dirty="0" err="1"/>
              <a:t>projetos</a:t>
            </a:r>
            <a:r>
              <a:rPr lang="en-US" sz="1500" dirty="0"/>
              <a:t> </a:t>
            </a:r>
            <a:r>
              <a:rPr lang="en-US" sz="1500" dirty="0" err="1"/>
              <a:t>aprovados</a:t>
            </a:r>
            <a:r>
              <a:rPr lang="en-US" sz="1500" dirty="0"/>
              <a:t> </a:t>
            </a:r>
            <a:r>
              <a:rPr lang="en-US" sz="1500" dirty="0" err="1"/>
              <a:t>até</a:t>
            </a:r>
            <a:r>
              <a:rPr lang="en-US" sz="1500" dirty="0"/>
              <a:t> </a:t>
            </a:r>
            <a:r>
              <a:rPr lang="en-US" sz="1500" dirty="0" err="1"/>
              <a:t>Julho</a:t>
            </a:r>
            <a:r>
              <a:rPr lang="en-US" sz="1500" dirty="0"/>
              <a:t> de 2021*, em </a:t>
            </a:r>
            <a:r>
              <a:rPr lang="en-US" sz="1500" dirty="0" err="1"/>
              <a:t>todos</a:t>
            </a:r>
            <a:r>
              <a:rPr lang="en-US" sz="1500" dirty="0"/>
              <a:t> </a:t>
            </a:r>
            <a:r>
              <a:rPr lang="en-US" sz="1500" dirty="0" err="1"/>
              <a:t>os</a:t>
            </a:r>
            <a:r>
              <a:rPr lang="en-US" sz="1500" dirty="0"/>
              <a:t> </a:t>
            </a:r>
            <a:r>
              <a:rPr lang="en-US" sz="1500" dirty="0" err="1"/>
              <a:t>países</a:t>
            </a:r>
            <a:r>
              <a:rPr lang="en-US" sz="1500" dirty="0"/>
              <a:t> </a:t>
            </a:r>
            <a:r>
              <a:rPr lang="en-US" sz="1500" dirty="0" err="1"/>
              <a:t>membros</a:t>
            </a:r>
            <a:r>
              <a:rPr lang="en-US" sz="1500" dirty="0"/>
              <a:t>, em um total de US$ 28,8 </a:t>
            </a:r>
            <a:r>
              <a:rPr lang="en-US" sz="1500" dirty="0" err="1"/>
              <a:t>bilhões</a:t>
            </a:r>
            <a:endParaRPr lang="en-US" sz="1500" dirty="0"/>
          </a:p>
          <a:p>
            <a:pPr marL="171450" indent="-171450" fontAlgn="auto">
              <a:lnSpc>
                <a:spcPct val="80000"/>
              </a:lnSpc>
              <a:spcBef>
                <a:spcPts val="750"/>
              </a:spcBef>
              <a:spcAft>
                <a:spcPts val="0"/>
              </a:spcAft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en-US" sz="1500" dirty="0" err="1"/>
              <a:t>Desse</a:t>
            </a:r>
            <a:r>
              <a:rPr lang="en-US" sz="1500" dirty="0"/>
              <a:t> total, 87% de </a:t>
            </a:r>
            <a:r>
              <a:rPr lang="en-US" sz="1500" dirty="0" err="1"/>
              <a:t>empr</a:t>
            </a:r>
            <a:r>
              <a:rPr lang="pt-BR" sz="1500" dirty="0"/>
              <a:t>éstimos com garantia soberana e 13% sem garantia soberana</a:t>
            </a:r>
          </a:p>
          <a:p>
            <a:pPr marL="171450" indent="-171450" fontAlgn="auto">
              <a:lnSpc>
                <a:spcPct val="80000"/>
              </a:lnSpc>
              <a:spcBef>
                <a:spcPts val="750"/>
              </a:spcBef>
              <a:spcAft>
                <a:spcPts val="0"/>
              </a:spcAft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sz="1500" dirty="0"/>
              <a:t>Projetos no Brasil correspondem a 17,8% da carteira de empréstimos do Banco</a:t>
            </a:r>
          </a:p>
          <a:p>
            <a:pPr marL="0" indent="0">
              <a:buNone/>
            </a:pPr>
            <a:endParaRPr lang="en-US" sz="1500" dirty="0"/>
          </a:p>
          <a:p>
            <a:pPr marL="0" indent="0">
              <a:buNone/>
            </a:pPr>
            <a:r>
              <a:rPr lang="en-US" sz="1500" dirty="0"/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00222A-9145-C640-8355-9F105334268B}"/>
              </a:ext>
            </a:extLst>
          </p:cNvPr>
          <p:cNvSpPr txBox="1"/>
          <p:nvPr/>
        </p:nvSpPr>
        <p:spPr>
          <a:xfrm>
            <a:off x="759081" y="1885950"/>
            <a:ext cx="152691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POR PAÍS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C7DA65B-1D18-1849-84A4-5F27D6497DA4}"/>
              </a:ext>
            </a:extLst>
          </p:cNvPr>
          <p:cNvSpPr txBox="1"/>
          <p:nvPr/>
        </p:nvSpPr>
        <p:spPr>
          <a:xfrm>
            <a:off x="3730879" y="1821418"/>
            <a:ext cx="1831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POR SETOR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F3B4030-0269-5545-A961-3A771269CD5B}"/>
              </a:ext>
            </a:extLst>
          </p:cNvPr>
          <p:cNvSpPr txBox="1"/>
          <p:nvPr/>
        </p:nvSpPr>
        <p:spPr>
          <a:xfrm>
            <a:off x="6324600" y="1821418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POR TIPO DE EMPRÉSTIMO</a:t>
            </a: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C9A7849D-C9A3-4559-B7ED-7B4457B87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44986" y="3782215"/>
            <a:ext cx="194310" cy="1166336"/>
          </a:xfrm>
        </p:spPr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alibri"/>
                <a:ea typeface="+mn-ea"/>
              </a:rPr>
              <a:t>© 2021 New Development Bank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00000000-0008-0000-01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6972773"/>
              </p:ext>
            </p:extLst>
          </p:nvPr>
        </p:nvGraphicFramePr>
        <p:xfrm>
          <a:off x="-846771" y="2296137"/>
          <a:ext cx="4674369" cy="2468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F03D49C-A45F-4369-818E-C9D66D2FE850}"/>
              </a:ext>
            </a:extLst>
          </p:cNvPr>
          <p:cNvSpPr txBox="1">
            <a:spLocks/>
          </p:cNvSpPr>
          <p:nvPr/>
        </p:nvSpPr>
        <p:spPr>
          <a:xfrm>
            <a:off x="6705600" y="4922866"/>
            <a:ext cx="2286000" cy="3657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80000"/>
              </a:lnSpc>
              <a:spcBef>
                <a:spcPts val="750"/>
              </a:spcBef>
              <a:spcAft>
                <a:spcPts val="0"/>
              </a:spcAft>
              <a:buClr>
                <a:srgbClr val="006600"/>
              </a:buClr>
              <a:buNone/>
            </a:pPr>
            <a:r>
              <a:rPr lang="pt-BR" sz="800" dirty="0"/>
              <a:t>*79 Projetos aprovados e 5 cancelados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sz="800" dirty="0"/>
              <a:t> 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00000000-0008-0000-01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53066"/>
              </p:ext>
            </p:extLst>
          </p:nvPr>
        </p:nvGraphicFramePr>
        <p:xfrm>
          <a:off x="-345831" y="2343150"/>
          <a:ext cx="3962075" cy="2468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2016A585-B58B-434C-8833-038008CB5E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2042555"/>
              </p:ext>
            </p:extLst>
          </p:nvPr>
        </p:nvGraphicFramePr>
        <p:xfrm>
          <a:off x="2693027" y="1962150"/>
          <a:ext cx="3707773" cy="3257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00000000-0008-0000-0100-00000F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5335078"/>
              </p:ext>
            </p:extLst>
          </p:nvPr>
        </p:nvGraphicFramePr>
        <p:xfrm>
          <a:off x="5894855" y="2266950"/>
          <a:ext cx="3339387" cy="2547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58917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8" t="303" r="2212"/>
          <a:stretch/>
        </p:blipFill>
        <p:spPr bwMode="auto">
          <a:xfrm>
            <a:off x="-6858" y="2688"/>
            <a:ext cx="2803637" cy="514081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FBCC798-0A8F-4CA4-968C-724A10BB3C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79C44A6-9A9D-854C-93EF-A0F654196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792" y="2220536"/>
            <a:ext cx="3715608" cy="586770"/>
          </a:xfrm>
        </p:spPr>
        <p:txBody>
          <a:bodyPr/>
          <a:lstStyle/>
          <a:p>
            <a:r>
              <a:rPr lang="en-US" b="1" dirty="0">
                <a:solidFill>
                  <a:srgbClr val="5F932E"/>
                </a:solidFill>
              </a:rPr>
              <a:t>NDB NO BRASIL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021900-A238-9A4D-B4E5-F3D1854FE5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5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EDD8BF-329C-1E43-8987-6C7D980C5D6F}"/>
              </a:ext>
            </a:extLst>
          </p:cNvPr>
          <p:cNvSpPr/>
          <p:nvPr/>
        </p:nvSpPr>
        <p:spPr>
          <a:xfrm>
            <a:off x="0" y="5076000"/>
            <a:ext cx="9144000" cy="67500"/>
          </a:xfrm>
          <a:prstGeom prst="rect">
            <a:avLst/>
          </a:prstGeom>
          <a:solidFill>
            <a:schemeClr val="accent6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893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srgbClr val="418B35"/>
                </a:solidFill>
              </a:rPr>
              <a:t>PRESENÇA, CRESCIMENTO E CONSOLIDAÇÃO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idx="1"/>
          </p:nvPr>
        </p:nvSpPr>
        <p:spPr>
          <a:xfrm>
            <a:off x="319366" y="850493"/>
            <a:ext cx="8525620" cy="4007257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914400">
              <a:spcAft>
                <a:spcPts val="1200"/>
              </a:spcAft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dirty="0"/>
              <a:t>Escritório local dinamizou a presença do NDB no País</a:t>
            </a:r>
          </a:p>
          <a:p>
            <a:pPr defTabSz="914400">
              <a:spcAft>
                <a:spcPts val="1200"/>
              </a:spcAft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dirty="0"/>
              <a:t>O Brasil foi o país com maior volume de aprovações em 2020 entre todos os países membros do Banco, somando US$ 3,5 bilhões em 6 projetos</a:t>
            </a:r>
          </a:p>
          <a:p>
            <a:pPr defTabSz="914400">
              <a:spcAft>
                <a:spcPts val="1200"/>
              </a:spcAft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dirty="0"/>
              <a:t>Em 2020, o NDB representou cerca de 40% do volume de recomendações COFIEX para elaboração de projetos públicos com garantia soberana</a:t>
            </a:r>
          </a:p>
          <a:p>
            <a:pPr defTabSz="914400">
              <a:spcAft>
                <a:spcPts val="1200"/>
              </a:spcAft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dirty="0"/>
              <a:t>Consolidação da Equipe local– Escritórios Regionais em SP e BSB</a:t>
            </a:r>
          </a:p>
          <a:p>
            <a:pPr defTabSz="914400">
              <a:spcAft>
                <a:spcPts val="1200"/>
              </a:spcAft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dirty="0"/>
              <a:t>Expansão da presença do NDB nos diálogos setoriais de infraestrutura e desenvolvimento e na coordenação com SAIN e outros MDBs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A5F539-05B9-4030-A524-E1A62154B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44986" y="3782215"/>
            <a:ext cx="194310" cy="1166336"/>
          </a:xfrm>
        </p:spPr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alibri"/>
                <a:ea typeface="+mn-ea"/>
              </a:rPr>
              <a:t>© 2021 New Development Bank</a:t>
            </a:r>
          </a:p>
        </p:txBody>
      </p:sp>
    </p:spTree>
    <p:extLst>
      <p:ext uri="{BB962C8B-B14F-4D97-AF65-F5344CB8AC3E}">
        <p14:creationId xmlns:p14="http://schemas.microsoft.com/office/powerpoint/2010/main" val="17163757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A0650-2D4F-9E41-ACA9-82304BE3E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0055"/>
            <a:ext cx="8050483" cy="522896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418B35"/>
                </a:solidFill>
              </a:rPr>
              <a:t>PARTICIPAÇÃO NO BRASIL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84A68E0-761C-C849-BAF6-F2C71B3C9D95}"/>
              </a:ext>
            </a:extLst>
          </p:cNvPr>
          <p:cNvSpPr txBox="1">
            <a:spLocks/>
          </p:cNvSpPr>
          <p:nvPr/>
        </p:nvSpPr>
        <p:spPr>
          <a:xfrm>
            <a:off x="237828" y="819150"/>
            <a:ext cx="8372772" cy="1447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fontAlgn="auto">
              <a:lnSpc>
                <a:spcPct val="80000"/>
              </a:lnSpc>
              <a:spcBef>
                <a:spcPts val="750"/>
              </a:spcBef>
              <a:spcAft>
                <a:spcPts val="0"/>
              </a:spcAft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sz="2000" dirty="0"/>
              <a:t>Aumento considerável da carteira do Brasil, respondendo por 17,8% dos empréstimos do Banco</a:t>
            </a:r>
            <a:endParaRPr lang="en-US" sz="1800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39704340-5CD0-4A1C-AAA2-F097B73D3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44986" y="3782215"/>
            <a:ext cx="194310" cy="1166336"/>
          </a:xfrm>
        </p:spPr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alibri"/>
                <a:ea typeface="+mn-ea"/>
              </a:rPr>
              <a:t>© 2021 New Development Bank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B7C81595-C4C5-4E96-B247-2845AE00A6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0066824"/>
              </p:ext>
            </p:extLst>
          </p:nvPr>
        </p:nvGraphicFramePr>
        <p:xfrm>
          <a:off x="4267200" y="1809750"/>
          <a:ext cx="5334000" cy="32237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AFA25F88-841B-4B3E-B50D-C28D36ED9E2A}"/>
              </a:ext>
            </a:extLst>
          </p:cNvPr>
          <p:cNvSpPr txBox="1"/>
          <p:nvPr/>
        </p:nvSpPr>
        <p:spPr>
          <a:xfrm>
            <a:off x="1752600" y="1358384"/>
            <a:ext cx="152691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POR PAÍS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8D63EB-164D-4CFF-A207-B5EA7E6B1AEF}"/>
              </a:ext>
            </a:extLst>
          </p:cNvPr>
          <p:cNvSpPr txBox="1"/>
          <p:nvPr/>
        </p:nvSpPr>
        <p:spPr>
          <a:xfrm>
            <a:off x="5867400" y="1388247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REGIÃO DO BRASIL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00000000-0008-0000-01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0200656"/>
              </p:ext>
            </p:extLst>
          </p:nvPr>
        </p:nvGraphicFramePr>
        <p:xfrm>
          <a:off x="-350914" y="1800505"/>
          <a:ext cx="5733946" cy="3305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03DD48D5-CD12-4E5D-B032-3D81D8FE4E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9804476"/>
              </p:ext>
            </p:extLst>
          </p:nvPr>
        </p:nvGraphicFramePr>
        <p:xfrm>
          <a:off x="4274402" y="1800505"/>
          <a:ext cx="5021998" cy="33785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489809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A0650-2D4F-9E41-ACA9-82304BE3E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0055"/>
            <a:ext cx="8050483" cy="522896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47963A"/>
                </a:solidFill>
              </a:rPr>
              <a:t>PORTFÓLIO E CRESCIMENTO ROBUSTO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84A68E0-761C-C849-BAF6-F2C71B3C9D95}"/>
              </a:ext>
            </a:extLst>
          </p:cNvPr>
          <p:cNvSpPr txBox="1">
            <a:spLocks/>
          </p:cNvSpPr>
          <p:nvPr/>
        </p:nvSpPr>
        <p:spPr>
          <a:xfrm>
            <a:off x="237828" y="819150"/>
            <a:ext cx="8607158" cy="6096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18 </a:t>
            </a:r>
            <a:r>
              <a:rPr lang="en-US" sz="2000" dirty="0" err="1"/>
              <a:t>projetos</a:t>
            </a:r>
            <a:r>
              <a:rPr lang="en-US" sz="2000" dirty="0"/>
              <a:t> </a:t>
            </a:r>
            <a:r>
              <a:rPr lang="en-US" sz="2000" dirty="0" err="1"/>
              <a:t>previstos</a:t>
            </a:r>
            <a:r>
              <a:rPr lang="en-US" sz="2000" dirty="0"/>
              <a:t> </a:t>
            </a:r>
            <a:r>
              <a:rPr lang="en-US" sz="2000" dirty="0" err="1"/>
              <a:t>até</a:t>
            </a:r>
            <a:r>
              <a:rPr lang="en-US" sz="2000" dirty="0"/>
              <a:t> 2021, dos </a:t>
            </a:r>
            <a:r>
              <a:rPr lang="en-US" sz="2000" dirty="0" err="1"/>
              <a:t>quais</a:t>
            </a:r>
            <a:r>
              <a:rPr lang="en-US" sz="2000" dirty="0"/>
              <a:t> 14 </a:t>
            </a:r>
            <a:r>
              <a:rPr lang="en-US" sz="2000" dirty="0" err="1"/>
              <a:t>projetos</a:t>
            </a:r>
            <a:r>
              <a:rPr lang="en-US" sz="2000" dirty="0"/>
              <a:t> </a:t>
            </a:r>
            <a:r>
              <a:rPr lang="en-US" sz="2000" dirty="0" err="1"/>
              <a:t>estão</a:t>
            </a:r>
            <a:r>
              <a:rPr lang="en-US" sz="2000" dirty="0"/>
              <a:t> </a:t>
            </a:r>
            <a:r>
              <a:rPr lang="en-US" sz="2000" dirty="0" err="1"/>
              <a:t>aprovados</a:t>
            </a:r>
            <a:r>
              <a:rPr lang="en-US" sz="2000" dirty="0"/>
              <a:t> com total de US$ 5,132 </a:t>
            </a:r>
            <a:r>
              <a:rPr lang="en-US" sz="2000" dirty="0" err="1"/>
              <a:t>bilhões</a:t>
            </a:r>
            <a:r>
              <a:rPr lang="en-US" sz="2000" dirty="0"/>
              <a:t>, </a:t>
            </a:r>
            <a:r>
              <a:rPr lang="en-US" sz="2000" dirty="0" err="1"/>
              <a:t>distribuídos</a:t>
            </a:r>
            <a:r>
              <a:rPr lang="en-US" sz="2000" dirty="0"/>
              <a:t> por </a:t>
            </a:r>
            <a:r>
              <a:rPr lang="en-US" sz="2000" dirty="0" err="1"/>
              <a:t>todo</a:t>
            </a:r>
            <a:r>
              <a:rPr lang="en-US" sz="2000" dirty="0"/>
              <a:t> o </a:t>
            </a:r>
            <a:r>
              <a:rPr lang="en-US" sz="2000" dirty="0" err="1"/>
              <a:t>território</a:t>
            </a:r>
            <a:r>
              <a:rPr lang="en-US" sz="2000" dirty="0"/>
              <a:t> </a:t>
            </a:r>
            <a:r>
              <a:rPr lang="en-US" sz="2000" dirty="0" err="1"/>
              <a:t>nacional</a:t>
            </a:r>
            <a:endParaRPr lang="en-US" sz="2000" dirty="0"/>
          </a:p>
          <a:p>
            <a:pPr fontAlgn="auto">
              <a:lnSpc>
                <a:spcPct val="8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US$ 193 </a:t>
            </a:r>
            <a:r>
              <a:rPr lang="en-US" sz="2000" dirty="0" err="1"/>
              <a:t>milhões</a:t>
            </a:r>
            <a:r>
              <a:rPr lang="en-US" sz="2000" dirty="0"/>
              <a:t> </a:t>
            </a:r>
            <a:r>
              <a:rPr lang="en-US" sz="2000" dirty="0" err="1"/>
              <a:t>em</a:t>
            </a:r>
            <a:r>
              <a:rPr lang="en-US" sz="2000" dirty="0"/>
              <a:t> </a:t>
            </a:r>
            <a:r>
              <a:rPr lang="en-US" sz="2000" dirty="0" err="1"/>
              <a:t>aprovações</a:t>
            </a:r>
            <a:r>
              <a:rPr lang="en-US" sz="2000" dirty="0"/>
              <a:t> </a:t>
            </a:r>
            <a:r>
              <a:rPr lang="en-US" sz="2000" dirty="0" err="1"/>
              <a:t>até</a:t>
            </a:r>
            <a:r>
              <a:rPr lang="en-US" sz="2000" dirty="0"/>
              <a:t> </a:t>
            </a:r>
            <a:r>
              <a:rPr lang="en-US" sz="2000" dirty="0" err="1"/>
              <a:t>Julho</a:t>
            </a:r>
            <a:r>
              <a:rPr lang="en-US" sz="2000" dirty="0"/>
              <a:t> de 2021, com total </a:t>
            </a:r>
            <a:r>
              <a:rPr lang="en-US" sz="2000" dirty="0" err="1"/>
              <a:t>projetado</a:t>
            </a:r>
            <a:r>
              <a:rPr lang="en-US" sz="2000" dirty="0"/>
              <a:t> de US$ 813 </a:t>
            </a:r>
            <a:r>
              <a:rPr lang="en-US" sz="2000" dirty="0" err="1"/>
              <a:t>milhões</a:t>
            </a:r>
            <a:r>
              <a:rPr lang="en-US" sz="2000" dirty="0"/>
              <a:t> de </a:t>
            </a:r>
            <a:r>
              <a:rPr lang="en-US" sz="2000" dirty="0" err="1"/>
              <a:t>aprovações</a:t>
            </a:r>
            <a:r>
              <a:rPr lang="en-US" sz="2000" dirty="0"/>
              <a:t> </a:t>
            </a:r>
            <a:r>
              <a:rPr lang="en-US" sz="2000" dirty="0" err="1"/>
              <a:t>em</a:t>
            </a:r>
            <a:r>
              <a:rPr lang="en-US" sz="2000" dirty="0"/>
              <a:t> 2021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7EA5AF86-89D7-4872-B991-F31E63CF7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44986" y="3782215"/>
            <a:ext cx="194310" cy="1166336"/>
          </a:xfrm>
        </p:spPr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alibri"/>
                <a:ea typeface="+mn-ea"/>
              </a:rPr>
              <a:t>© 2021 New Development Bank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D46784-F96D-41AA-9800-B305C4631650}"/>
              </a:ext>
            </a:extLst>
          </p:cNvPr>
          <p:cNvSpPr txBox="1"/>
          <p:nvPr/>
        </p:nvSpPr>
        <p:spPr>
          <a:xfrm>
            <a:off x="5029200" y="1733550"/>
            <a:ext cx="433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pt-BR" sz="1800" b="1" dirty="0"/>
          </a:p>
          <a:p>
            <a:endParaRPr lang="pt-BR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1ECD0A9C-15EF-4FFA-A0D7-3E63C9F6FFF0}"/>
              </a:ext>
            </a:extLst>
          </p:cNvPr>
          <p:cNvSpPr txBox="1">
            <a:spLocks/>
          </p:cNvSpPr>
          <p:nvPr/>
        </p:nvSpPr>
        <p:spPr>
          <a:xfrm>
            <a:off x="228600" y="1975233"/>
            <a:ext cx="6553200" cy="151091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pt-BR" sz="2000" dirty="0"/>
              <a:t>82,5% da carteira de projetos aprovados para empréstimos soberanos; 17,5% para demais tipos de operações (não-soberanas, bancos de desenvolvimento e investimento em fundo de </a:t>
            </a:r>
            <a:r>
              <a:rPr lang="pt-BR" sz="2000" i="1" dirty="0"/>
              <a:t>equity</a:t>
            </a:r>
            <a:r>
              <a:rPr lang="pt-BR" sz="2000" dirty="0"/>
              <a:t>)</a:t>
            </a:r>
          </a:p>
          <a:p>
            <a:pPr fontAlgn="auto">
              <a:lnSpc>
                <a:spcPct val="8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2000" dirty="0"/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A852BAB9-9765-4EE4-A9E5-DC953F9393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5775771"/>
              </p:ext>
            </p:extLst>
          </p:nvPr>
        </p:nvGraphicFramePr>
        <p:xfrm>
          <a:off x="533400" y="1479550"/>
          <a:ext cx="8001000" cy="375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098496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367" y="220055"/>
            <a:ext cx="8032868" cy="522896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418B35"/>
                </a:solidFill>
              </a:rPr>
              <a:t>GEORREFERENCIAMENTO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500D96-B205-4E50-BBD5-3D49B2CB53A5}"/>
              </a:ext>
            </a:extLst>
          </p:cNvPr>
          <p:cNvSpPr txBox="1"/>
          <p:nvPr/>
        </p:nvSpPr>
        <p:spPr>
          <a:xfrm>
            <a:off x="4495800" y="780455"/>
            <a:ext cx="4373313" cy="3385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400"/>
              </a:spcAft>
            </a:pPr>
            <a:r>
              <a:rPr lang="pt-BR" sz="1000" b="1" dirty="0">
                <a:solidFill>
                  <a:srgbClr val="418B3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Governo do Estado do Pará </a:t>
            </a:r>
            <a:r>
              <a:rPr lang="pt-BR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(i) Desenvolvimento Urbano (US$ 50 milhões)</a:t>
            </a:r>
          </a:p>
          <a:p>
            <a:pPr>
              <a:spcAft>
                <a:spcPts val="400"/>
              </a:spcAft>
            </a:pPr>
            <a:r>
              <a:rPr lang="pt-BR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      (ii) Transporte e Logística (US$ 153 milhões)</a:t>
            </a:r>
          </a:p>
          <a:p>
            <a:pPr>
              <a:spcAft>
                <a:spcPts val="400"/>
              </a:spcAft>
            </a:pPr>
            <a:r>
              <a:rPr lang="pt-BR" sz="1000" b="1" dirty="0">
                <a:solidFill>
                  <a:srgbClr val="418B3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Vale S.A </a:t>
            </a:r>
            <a:r>
              <a:rPr lang="pt-BR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Transporte &amp; Logística (US$ 300 milhões)</a:t>
            </a:r>
          </a:p>
          <a:p>
            <a:pPr>
              <a:spcAft>
                <a:spcPts val="400"/>
              </a:spcAft>
            </a:pPr>
            <a:r>
              <a:rPr lang="pt-BR" sz="1000" b="1" dirty="0">
                <a:solidFill>
                  <a:srgbClr val="418B3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Município de Teresina </a:t>
            </a:r>
            <a:r>
              <a:rPr lang="pt-BR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Infraestrutura em Educação (US$ 50 milhões)</a:t>
            </a:r>
          </a:p>
          <a:p>
            <a:pPr>
              <a:spcAft>
                <a:spcPts val="400"/>
              </a:spcAft>
            </a:pPr>
            <a:r>
              <a:rPr lang="pt-BR" sz="1000" b="1" dirty="0">
                <a:solidFill>
                  <a:srgbClr val="418B3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BNDES</a:t>
            </a:r>
            <a:r>
              <a:rPr lang="pt-BR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(i) Energia Renovável (US$ 300 milhões)</a:t>
            </a:r>
          </a:p>
          <a:p>
            <a:pPr>
              <a:spcAft>
                <a:spcPts val="400"/>
              </a:spcAft>
            </a:pPr>
            <a:r>
              <a:rPr lang="pt-BR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 (</a:t>
            </a:r>
            <a:r>
              <a:rPr lang="pt-BR" sz="1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</a:t>
            </a:r>
            <a:r>
              <a:rPr lang="pt-BR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Infraestrutura Sustentável (US$ 1,2 bilhões)</a:t>
            </a:r>
          </a:p>
          <a:p>
            <a:pPr>
              <a:spcAft>
                <a:spcPts val="400"/>
              </a:spcAft>
            </a:pPr>
            <a:r>
              <a:rPr lang="pt-BR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 (</a:t>
            </a:r>
            <a:r>
              <a:rPr lang="pt-BR" sz="1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iii</a:t>
            </a:r>
            <a:r>
              <a:rPr lang="pt-BR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Clima (US$ 500 milhões)</a:t>
            </a:r>
          </a:p>
          <a:p>
            <a:pPr>
              <a:spcAft>
                <a:spcPts val="400"/>
              </a:spcAft>
            </a:pPr>
            <a:r>
              <a:rPr lang="pt-BR" sz="1000" b="1" dirty="0">
                <a:solidFill>
                  <a:srgbClr val="418B3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Ministério da Economia </a:t>
            </a:r>
            <a:r>
              <a:rPr lang="pt-BR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Assistência Emergencial Covid-19</a:t>
            </a:r>
          </a:p>
          <a:p>
            <a:pPr>
              <a:spcAft>
                <a:spcPts val="400"/>
              </a:spcAft>
            </a:pPr>
            <a:r>
              <a:rPr lang="pt-BR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 (i) Seguridade Social (US$ 1 bilhão)</a:t>
            </a:r>
          </a:p>
          <a:p>
            <a:pPr>
              <a:spcAft>
                <a:spcPts val="400"/>
              </a:spcAft>
            </a:pPr>
            <a:r>
              <a:rPr lang="pt-BR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 (</a:t>
            </a:r>
            <a:r>
              <a:rPr lang="pt-BR" sz="1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</a:t>
            </a:r>
            <a:r>
              <a:rPr lang="pt-BR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Recuperação Econômica (US$ 1 bilhão)</a:t>
            </a:r>
          </a:p>
          <a:p>
            <a:pPr>
              <a:spcAft>
                <a:spcPts val="400"/>
              </a:spcAft>
            </a:pPr>
            <a:r>
              <a:rPr lang="pt-BR" sz="1000" b="1" dirty="0">
                <a:solidFill>
                  <a:srgbClr val="418B3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Petrobras S.A </a:t>
            </a:r>
            <a:r>
              <a:rPr lang="pt-BR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Eficiência Ambiental (US$ 200 milhões)</a:t>
            </a:r>
          </a:p>
          <a:p>
            <a:pPr>
              <a:spcAft>
                <a:spcPts val="400"/>
              </a:spcAft>
            </a:pPr>
            <a:r>
              <a:rPr lang="pt-BR" sz="1000" b="1" dirty="0">
                <a:solidFill>
                  <a:srgbClr val="418B3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Patria</a:t>
            </a:r>
            <a:r>
              <a:rPr lang="pt-BR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Fundo de Infraestrutura IV, L.P. (US$ 100 milhões)</a:t>
            </a:r>
          </a:p>
          <a:p>
            <a:pPr>
              <a:spcAft>
                <a:spcPts val="400"/>
              </a:spcAft>
            </a:pPr>
            <a:r>
              <a:rPr lang="pt-BR" sz="1000" b="1" dirty="0">
                <a:solidFill>
                  <a:srgbClr val="418B3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Município de Curitiba </a:t>
            </a:r>
            <a:r>
              <a:rPr lang="pt-BR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Mobilidade Urbana (US$ 75 milhões)</a:t>
            </a:r>
          </a:p>
          <a:p>
            <a:pPr>
              <a:spcAft>
                <a:spcPts val="400"/>
              </a:spcAft>
            </a:pPr>
            <a:r>
              <a:rPr lang="pt-BR" sz="1000" b="1" dirty="0">
                <a:solidFill>
                  <a:srgbClr val="418B3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BRDE SDGs </a:t>
            </a:r>
            <a:r>
              <a:rPr lang="pt-BR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Desenvolvimento Rural e Urbano (EUR 135 milhões)</a:t>
            </a:r>
          </a:p>
          <a:p>
            <a:pPr>
              <a:spcAft>
                <a:spcPts val="400"/>
              </a:spcAft>
            </a:pPr>
            <a:r>
              <a:rPr lang="pt-BR" sz="1000" b="1" dirty="0">
                <a:solidFill>
                  <a:srgbClr val="418B3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Sorocaba Municipalities </a:t>
            </a:r>
            <a:r>
              <a:rPr lang="pt-BR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Melhoria Infraestrutura Rodoviária (US$ 40 milhões)</a:t>
            </a:r>
          </a:p>
          <a:p>
            <a:pPr>
              <a:spcAft>
                <a:spcPts val="0"/>
              </a:spcAft>
            </a:pPr>
            <a:endParaRPr lang="pt-BR" sz="1400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75F6B8C-9829-436E-815B-A122A6662C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598" y="765390"/>
            <a:ext cx="4214202" cy="4168560"/>
          </a:xfrm>
          <a:prstGeom prst="rect">
            <a:avLst/>
          </a:prstGeom>
        </p:spPr>
      </p:pic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CC30EFCC-E541-4B46-8621-7EBF7CE43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44986" y="3782215"/>
            <a:ext cx="194310" cy="1166336"/>
          </a:xfrm>
        </p:spPr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alibri"/>
                <a:ea typeface="+mn-ea"/>
              </a:rPr>
              <a:t>© 2021 New Development Bank</a:t>
            </a:r>
          </a:p>
        </p:txBody>
      </p:sp>
    </p:spTree>
    <p:extLst>
      <p:ext uri="{BB962C8B-B14F-4D97-AF65-F5344CB8AC3E}">
        <p14:creationId xmlns:p14="http://schemas.microsoft.com/office/powerpoint/2010/main" val="1357170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sky, outdoor, tree, outdoor object&#10;&#10;Description automatically generated">
            <a:extLst>
              <a:ext uri="{FF2B5EF4-FFF2-40B4-BE49-F238E27FC236}">
                <a16:creationId xmlns:a16="http://schemas.microsoft.com/office/drawing/2014/main" id="{47CE83CD-8A62-4F28-862A-8800237E24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437" t="9091" r="12860" b="-2"/>
          <a:stretch/>
        </p:blipFill>
        <p:spPr>
          <a:xfrm>
            <a:off x="2642616" y="10"/>
            <a:ext cx="6501384" cy="51434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317450" cy="51435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69941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3410190"/>
            <a:ext cx="2983230" cy="13716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7FAFAC-4574-D645-8672-063C43559A2E}"/>
              </a:ext>
            </a:extLst>
          </p:cNvPr>
          <p:cNvSpPr/>
          <p:nvPr/>
        </p:nvSpPr>
        <p:spPr>
          <a:xfrm>
            <a:off x="0" y="5076217"/>
            <a:ext cx="9144000" cy="67283"/>
          </a:xfrm>
          <a:prstGeom prst="rect">
            <a:avLst/>
          </a:prstGeom>
          <a:solidFill>
            <a:schemeClr val="accent1">
              <a:lumMod val="40000"/>
              <a:lumOff val="6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663" fontAlgn="auto">
              <a:spcBef>
                <a:spcPts val="0"/>
              </a:spcBef>
              <a:spcAft>
                <a:spcPts val="0"/>
              </a:spcAft>
            </a:pPr>
            <a:endParaRPr lang="en-GB" sz="1350" dirty="0">
              <a:solidFill>
                <a:srgbClr val="5F932E">
                  <a:lumMod val="20000"/>
                  <a:lumOff val="80000"/>
                </a:srgbClr>
              </a:solidFill>
              <a:latin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C4CD53-E652-4CBE-AF52-07C8C183099A}"/>
              </a:ext>
            </a:extLst>
          </p:cNvPr>
          <p:cNvSpPr txBox="1"/>
          <p:nvPr/>
        </p:nvSpPr>
        <p:spPr>
          <a:xfrm>
            <a:off x="280917" y="927862"/>
            <a:ext cx="4824483" cy="2101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ts val="750"/>
              </a:spcBef>
              <a:buFont typeface="+mj-lt"/>
              <a:buAutoNum type="arabicPeriod"/>
            </a:pPr>
            <a:r>
              <a:rPr lang="en-US" b="1" cap="all" dirty="0">
                <a:latin typeface="+mn-lt"/>
              </a:rPr>
              <a:t>VISÃO GERAL DO NDB</a:t>
            </a:r>
          </a:p>
          <a:p>
            <a:pPr marL="342900" indent="-342900">
              <a:lnSpc>
                <a:spcPct val="90000"/>
              </a:lnSpc>
              <a:spcBef>
                <a:spcPts val="750"/>
              </a:spcBef>
              <a:buFont typeface="+mj-lt"/>
              <a:buAutoNum type="arabicPeriod"/>
            </a:pPr>
            <a:r>
              <a:rPr lang="en-US" b="1" cap="all" dirty="0">
                <a:latin typeface="+mn-lt"/>
              </a:rPr>
              <a:t>DESTAQUES NDB</a:t>
            </a:r>
          </a:p>
          <a:p>
            <a:pPr marL="342900" indent="-342900">
              <a:lnSpc>
                <a:spcPct val="90000"/>
              </a:lnSpc>
              <a:spcBef>
                <a:spcPts val="750"/>
              </a:spcBef>
              <a:buFont typeface="+mj-lt"/>
              <a:buAutoNum type="arabicPeriod"/>
            </a:pPr>
            <a:r>
              <a:rPr lang="en-US" b="1" cap="all" dirty="0" err="1">
                <a:latin typeface="+mn-lt"/>
              </a:rPr>
              <a:t>Ndb</a:t>
            </a:r>
            <a:r>
              <a:rPr lang="en-US" b="1" cap="all" dirty="0">
                <a:latin typeface="+mn-lt"/>
              </a:rPr>
              <a:t> e </a:t>
            </a:r>
            <a:r>
              <a:rPr lang="en-US" b="1" cap="all" dirty="0" err="1">
                <a:latin typeface="+mn-lt"/>
              </a:rPr>
              <a:t>resposta</a:t>
            </a:r>
            <a:r>
              <a:rPr lang="en-US" b="1" cap="all" dirty="0">
                <a:latin typeface="+mn-lt"/>
              </a:rPr>
              <a:t> À covid-19</a:t>
            </a:r>
          </a:p>
          <a:p>
            <a:pPr marL="342900" indent="-342900">
              <a:lnSpc>
                <a:spcPct val="90000"/>
              </a:lnSpc>
              <a:spcBef>
                <a:spcPts val="750"/>
              </a:spcBef>
              <a:buFont typeface="+mj-lt"/>
              <a:buAutoNum type="arabicPeriod"/>
            </a:pPr>
            <a:r>
              <a:rPr lang="en-US" b="1" cap="all" dirty="0" err="1">
                <a:latin typeface="+mn-lt"/>
              </a:rPr>
              <a:t>Atividades</a:t>
            </a:r>
            <a:r>
              <a:rPr lang="en-US" b="1" cap="all" dirty="0">
                <a:latin typeface="+mn-lt"/>
              </a:rPr>
              <a:t> de </a:t>
            </a:r>
            <a:r>
              <a:rPr lang="en-US" b="1" cap="all" dirty="0" err="1">
                <a:latin typeface="+mn-lt"/>
              </a:rPr>
              <a:t>empréstimos</a:t>
            </a:r>
            <a:endParaRPr lang="en-US" b="1" cap="all" dirty="0"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ts val="750"/>
              </a:spcBef>
              <a:buFont typeface="+mj-lt"/>
              <a:buAutoNum type="arabicPeriod"/>
            </a:pPr>
            <a:r>
              <a:rPr lang="en-US" b="1" cap="all" dirty="0" err="1">
                <a:latin typeface="+mn-lt"/>
              </a:rPr>
              <a:t>Ndb</a:t>
            </a:r>
            <a:r>
              <a:rPr lang="en-US" b="1" cap="all" dirty="0">
                <a:latin typeface="+mn-lt"/>
              </a:rPr>
              <a:t> no brasil</a:t>
            </a:r>
          </a:p>
          <a:p>
            <a:pPr marL="342900" indent="-342900">
              <a:lnSpc>
                <a:spcPct val="90000"/>
              </a:lnSpc>
              <a:spcBef>
                <a:spcPts val="750"/>
              </a:spcBef>
              <a:buFont typeface="+mj-lt"/>
              <a:buAutoNum type="arabicPeriod"/>
            </a:pPr>
            <a:r>
              <a:rPr lang="en-US" b="1" cap="all" dirty="0" err="1">
                <a:latin typeface="+mn-lt"/>
              </a:rPr>
              <a:t>perspectivas</a:t>
            </a:r>
            <a:endParaRPr lang="en-US" b="1" cap="all" dirty="0">
              <a:latin typeface="+mn-lt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CDB35BA-0B6F-40B5-BCF6-8012463B9F0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28563" y="3823426"/>
            <a:ext cx="1857436" cy="692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8028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319367" y="220055"/>
            <a:ext cx="5471833" cy="446696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418B35"/>
                </a:solidFill>
              </a:rPr>
              <a:t>PONTOS A DESTACAR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idx="1"/>
          </p:nvPr>
        </p:nvSpPr>
        <p:spPr>
          <a:xfrm>
            <a:off x="319367" y="880749"/>
            <a:ext cx="8138833" cy="4205601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 defTabSz="914400">
              <a:lnSpc>
                <a:spcPct val="10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pt-BR" dirty="0"/>
              <a:t>O Projeto do BRDE inaugura uma estratégia do NDB de apoio a bancos sub-regionais e locais de desenvolvimento, com vistas a aumentar a capilaridade das ações do Banco no território do Brasil no financiamento de infraestrutura urbana e rural, pública e privada</a:t>
            </a:r>
          </a:p>
          <a:p>
            <a:pPr algn="just" defTabSz="914400">
              <a:lnSpc>
                <a:spcPct val="10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pt-BR" dirty="0"/>
              <a:t>O Projeto BNDES II – Infraestrutura Sustentável além de apoiar os projetos, tem como foco financiar e mapear inovações em infraestrutura</a:t>
            </a:r>
          </a:p>
          <a:p>
            <a:pPr algn="just" defTabSz="914400">
              <a:lnSpc>
                <a:spcPct val="10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pt-BR" dirty="0"/>
              <a:t>O Projeto Emergência I – Auxílio Emergencial gera benefícios colaterais importantes, como inclusão digital e bancária, melhorias do CAD-Único, integração com outros serviços e plataformas de assistência, como educação e saúde. Ação coordenada de diversos bancos aumentou impacto, enquanto simplificou procedimentos e agilizou processos</a:t>
            </a:r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CB429C-9AA4-43A4-BFDC-667B2DDD7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44986" y="3782215"/>
            <a:ext cx="194310" cy="1166336"/>
          </a:xfrm>
        </p:spPr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alibri"/>
                <a:ea typeface="+mn-ea"/>
              </a:rPr>
              <a:t>© 2021 New Development Bank</a:t>
            </a:r>
          </a:p>
        </p:txBody>
      </p:sp>
    </p:spTree>
    <p:extLst>
      <p:ext uri="{BB962C8B-B14F-4D97-AF65-F5344CB8AC3E}">
        <p14:creationId xmlns:p14="http://schemas.microsoft.com/office/powerpoint/2010/main" val="39954946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319367" y="220055"/>
            <a:ext cx="3338233" cy="446696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418B35"/>
                </a:solidFill>
              </a:rPr>
              <a:t>PONTOS A DESTACAR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idx="1"/>
          </p:nvPr>
        </p:nvSpPr>
        <p:spPr>
          <a:xfrm>
            <a:off x="319367" y="819149"/>
            <a:ext cx="8215033" cy="4267201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 defTabSz="914400">
              <a:lnSpc>
                <a:spcPct val="10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pt-BR" dirty="0"/>
              <a:t>O Projeto do Município de Curitiba visa priorizar o uso do transporte público e desestimular o uso do transporte individual, melhorando as condições socioeconômicas por meio do aumento da mobilidade, otimização, expansão e requalificação da infraestrutura de transporte público</a:t>
            </a:r>
          </a:p>
          <a:p>
            <a:pPr algn="just" defTabSz="914400">
              <a:lnSpc>
                <a:spcPct val="10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pt-BR" dirty="0"/>
              <a:t>O aporte no Fundo IV do Pátria, destinado a projetos de infraestrutura, foi a primeira operação de equity do NDB. A viabilização desses fundos de equity aumenta a competitividade dos projetos e atrai capital privado, ampliando o impacto dos recursos do NDB</a:t>
            </a:r>
          </a:p>
          <a:p>
            <a:pPr algn="just" defTabSz="914400">
              <a:lnSpc>
                <a:spcPct val="10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pt-BR" dirty="0"/>
              <a:t>O Projeto da Vale, no montante de US$ 300 milhões, tem por objetivo melhorias de infraestrutura ferroviária e portuária da empresa. A duplicação da Estrada de Ferro Carajás e a modernização do Terminal Portuário de Ponta da Madeira ampliarão a capacidade de escoamento do Sistema Norte da Vale</a:t>
            </a:r>
          </a:p>
          <a:p>
            <a:pPr defTabSz="914400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pt-BR" sz="19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72280F-750B-43B2-AFBF-05118F50F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44986" y="3782215"/>
            <a:ext cx="194310" cy="1166336"/>
          </a:xfrm>
        </p:spPr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alibri"/>
                <a:ea typeface="+mn-ea"/>
              </a:rPr>
              <a:t>© 2021 New Development Bank</a:t>
            </a:r>
          </a:p>
        </p:txBody>
      </p:sp>
    </p:spTree>
    <p:extLst>
      <p:ext uri="{BB962C8B-B14F-4D97-AF65-F5344CB8AC3E}">
        <p14:creationId xmlns:p14="http://schemas.microsoft.com/office/powerpoint/2010/main" val="7909071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9C44A6-9A9D-854C-93EF-A0F654196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PERSPECTIVAS 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021900-A238-9A4D-B4E5-F3D1854FE5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10789" y="1158642"/>
            <a:ext cx="1215000" cy="2169825"/>
          </a:xfrm>
        </p:spPr>
        <p:txBody>
          <a:bodyPr/>
          <a:lstStyle/>
          <a:p>
            <a:r>
              <a:rPr lang="en-US" dirty="0">
                <a:latin typeface="+mn-lt"/>
              </a:rPr>
              <a:t>6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EDD8BF-329C-1E43-8987-6C7D980C5D6F}"/>
              </a:ext>
            </a:extLst>
          </p:cNvPr>
          <p:cNvSpPr/>
          <p:nvPr/>
        </p:nvSpPr>
        <p:spPr>
          <a:xfrm>
            <a:off x="0" y="5076000"/>
            <a:ext cx="9144000" cy="67500"/>
          </a:xfrm>
          <a:prstGeom prst="rect">
            <a:avLst/>
          </a:prstGeom>
          <a:solidFill>
            <a:schemeClr val="accent6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F6CD477C-BCA3-445B-A3AB-33843EDEB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44986" y="3782215"/>
            <a:ext cx="194310" cy="1166336"/>
          </a:xfrm>
        </p:spPr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alibri"/>
                <a:ea typeface="+mn-ea"/>
              </a:rPr>
              <a:t>© 2021 New Development Bank</a:t>
            </a:r>
          </a:p>
        </p:txBody>
      </p:sp>
      <p:pic>
        <p:nvPicPr>
          <p:cNvPr id="9" name="Picture Placeholder 7">
            <a:extLst>
              <a:ext uri="{FF2B5EF4-FFF2-40B4-BE49-F238E27FC236}">
                <a16:creationId xmlns:a16="http://schemas.microsoft.com/office/drawing/2014/main" id="{101BE3E2-2698-465B-8DA0-235DE2A0F94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2895600" cy="5075999"/>
          </a:xfrm>
        </p:spPr>
      </p:pic>
    </p:spTree>
    <p:extLst>
      <p:ext uri="{BB962C8B-B14F-4D97-AF65-F5344CB8AC3E}">
        <p14:creationId xmlns:p14="http://schemas.microsoft.com/office/powerpoint/2010/main" val="8056791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622" y="285750"/>
            <a:ext cx="7511778" cy="457200"/>
          </a:xfrm>
        </p:spPr>
        <p:txBody>
          <a:bodyPr>
            <a:normAutofit fontScale="90000"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ESCRITÓRIO REGIONAL E PERSPECTIVAS DE CRESCIMENTO DO NDB</a:t>
            </a:r>
          </a:p>
        </p:txBody>
      </p:sp>
      <p:sp>
        <p:nvSpPr>
          <p:cNvPr id="7" name="Text Placeholder 8"/>
          <p:cNvSpPr txBox="1">
            <a:spLocks/>
          </p:cNvSpPr>
          <p:nvPr/>
        </p:nvSpPr>
        <p:spPr>
          <a:xfrm>
            <a:off x="346156" y="819150"/>
            <a:ext cx="8340644" cy="42672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fontAlgn="auto">
              <a:lnSpc>
                <a:spcPct val="110000"/>
              </a:lnSpc>
              <a:spcAft>
                <a:spcPts val="0"/>
              </a:spcAft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dirty="0"/>
              <a:t>Escritório Regional inaugurado em Agosto de 2019</a:t>
            </a:r>
          </a:p>
          <a:p>
            <a:pPr defTabSz="914400" fontAlgn="auto">
              <a:lnSpc>
                <a:spcPct val="110000"/>
              </a:lnSpc>
              <a:spcAft>
                <a:spcPts val="0"/>
              </a:spcAft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dirty="0"/>
              <a:t>Crescimento importante do portfólio e do pipeline de projetos (maior participação nas últimas reuniões COFIEX) e operações com setor privado (dívida e fundo de equity)</a:t>
            </a:r>
          </a:p>
          <a:p>
            <a:pPr lvl="1" defTabSz="914400" fontAlgn="auto">
              <a:lnSpc>
                <a:spcPct val="110000"/>
              </a:lnSpc>
              <a:spcAft>
                <a:spcPts val="0"/>
              </a:spcAft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dirty="0"/>
              <a:t>Desafio de criar capacidade para:</a:t>
            </a:r>
          </a:p>
          <a:p>
            <a:pPr lvl="2" defTabSz="914400" fontAlgn="auto">
              <a:lnSpc>
                <a:spcPct val="110000"/>
              </a:lnSpc>
              <a:spcAft>
                <a:spcPts val="0"/>
              </a:spcAft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dirty="0"/>
              <a:t>Monitorar projetos que começam a ser implementados</a:t>
            </a:r>
          </a:p>
          <a:p>
            <a:pPr lvl="2" defTabSz="914400" fontAlgn="auto">
              <a:lnSpc>
                <a:spcPct val="110000"/>
              </a:lnSpc>
              <a:spcAft>
                <a:spcPts val="0"/>
              </a:spcAft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dirty="0"/>
              <a:t>Operar em moeda local, em operações de project finance e provimento de garantias</a:t>
            </a:r>
          </a:p>
          <a:p>
            <a:pPr defTabSz="914400" fontAlgn="auto">
              <a:lnSpc>
                <a:spcPct val="110000"/>
              </a:lnSpc>
              <a:spcAft>
                <a:spcPts val="0"/>
              </a:spcAft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dirty="0"/>
              <a:t>Atuação na agenda de cooperação com Bancos de Desenvolvimento para alavancagem de recursos e maximização de impactos:</a:t>
            </a:r>
          </a:p>
          <a:p>
            <a:pPr lvl="2" defTabSz="914400" fontAlgn="auto">
              <a:lnSpc>
                <a:spcPct val="110000"/>
              </a:lnSpc>
              <a:spcAft>
                <a:spcPts val="0"/>
              </a:spcAft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dirty="0"/>
              <a:t>Contribuição financeira dos Bancos multilateriais e agências é pequena frente às demandas do País</a:t>
            </a:r>
          </a:p>
          <a:p>
            <a:pPr lvl="2" defTabSz="914400" fontAlgn="auto">
              <a:lnSpc>
                <a:spcPct val="110000"/>
              </a:lnSpc>
              <a:spcAft>
                <a:spcPts val="0"/>
              </a:spcAft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dirty="0"/>
              <a:t>Atuação conjunta se faz necessária, legado da crise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012144-30BF-4C46-85BC-2CDC9F15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44986" y="3782215"/>
            <a:ext cx="194310" cy="1166336"/>
          </a:xfrm>
        </p:spPr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alibri"/>
                <a:ea typeface="+mn-ea"/>
              </a:rPr>
              <a:t>© 2021 New Development Bank</a:t>
            </a:r>
          </a:p>
        </p:txBody>
      </p:sp>
    </p:spTree>
    <p:extLst>
      <p:ext uri="{BB962C8B-B14F-4D97-AF65-F5344CB8AC3E}">
        <p14:creationId xmlns:p14="http://schemas.microsoft.com/office/powerpoint/2010/main" val="17804241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esultado de imagem para brazil sao paulo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61950"/>
            <a:ext cx="5638800" cy="422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2"/>
          <p:cNvSpPr txBox="1">
            <a:spLocks/>
          </p:cNvSpPr>
          <p:nvPr/>
        </p:nvSpPr>
        <p:spPr>
          <a:xfrm>
            <a:off x="6348212" y="3028950"/>
            <a:ext cx="2795788" cy="1038225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400" b="1" dirty="0"/>
              <a:t>Novo Banco de Desenvolvimento</a:t>
            </a:r>
            <a:endParaRPr lang="en-US" sz="1400" b="1" dirty="0"/>
          </a:p>
          <a:p>
            <a:r>
              <a:rPr lang="pt-BR" sz="1400" dirty="0"/>
              <a:t>Escritório Regional Américas</a:t>
            </a:r>
            <a:endParaRPr lang="en-US" sz="1400" dirty="0"/>
          </a:p>
          <a:p>
            <a:r>
              <a:rPr lang="pt-BR" sz="1400" dirty="0"/>
              <a:t>www.ndb.int</a:t>
            </a:r>
          </a:p>
          <a:p>
            <a:r>
              <a:rPr lang="pt-BR" sz="1400" dirty="0"/>
              <a:t>aro@ndb.int</a:t>
            </a:r>
          </a:p>
          <a:p>
            <a:r>
              <a:rPr lang="pt-BR" sz="1400" dirty="0"/>
              <a:t>São Paulo: 	(11) 3040-3927</a:t>
            </a:r>
          </a:p>
          <a:p>
            <a:r>
              <a:rPr lang="pt-BR" sz="1400" dirty="0"/>
              <a:t>Brasília: 	(61) 3317-1279</a:t>
            </a:r>
          </a:p>
        </p:txBody>
      </p:sp>
      <p:sp>
        <p:nvSpPr>
          <p:cNvPr id="5" name="Title 1"/>
          <p:cNvSpPr>
            <a:spLocks noGrp="1"/>
          </p:cNvSpPr>
          <p:nvPr>
            <p:ph type="ctrTitle" idx="4294967295"/>
          </p:nvPr>
        </p:nvSpPr>
        <p:spPr>
          <a:xfrm>
            <a:off x="5638800" y="1352550"/>
            <a:ext cx="3429000" cy="828675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err="1">
                <a:solidFill>
                  <a:srgbClr val="404040"/>
                </a:solidFill>
              </a:rPr>
              <a:t>Obrigado</a:t>
            </a:r>
            <a:endParaRPr lang="en-US" sz="4400" b="1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998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6B452AAD-2A90-1949-80CC-A18448DB39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" b="13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740B66E-6596-944F-BD2A-92B0C9826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792" y="2220536"/>
            <a:ext cx="4706208" cy="586770"/>
          </a:xfrm>
        </p:spPr>
        <p:txBody>
          <a:bodyPr>
            <a:noAutofit/>
          </a:bodyPr>
          <a:lstStyle/>
          <a:p>
            <a:r>
              <a:rPr lang="en-GB" sz="4000" b="1" dirty="0"/>
              <a:t>VISÃO GERAL DO NDB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089463C-A734-6D41-9330-454DB0219F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+mn-lt"/>
              </a:rPr>
              <a:t>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7FAFAC-4574-D645-8672-063C43559A2E}"/>
              </a:ext>
            </a:extLst>
          </p:cNvPr>
          <p:cNvSpPr/>
          <p:nvPr/>
        </p:nvSpPr>
        <p:spPr>
          <a:xfrm>
            <a:off x="0" y="5076217"/>
            <a:ext cx="9144000" cy="67283"/>
          </a:xfrm>
          <a:prstGeom prst="rect">
            <a:avLst/>
          </a:prstGeom>
          <a:solidFill>
            <a:schemeClr val="accent1">
              <a:lumMod val="40000"/>
              <a:lumOff val="6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663" fontAlgn="auto">
              <a:spcBef>
                <a:spcPts val="0"/>
              </a:spcBef>
              <a:spcAft>
                <a:spcPts val="0"/>
              </a:spcAft>
            </a:pPr>
            <a:endParaRPr lang="en-GB" sz="1350" dirty="0">
              <a:solidFill>
                <a:srgbClr val="5F932E">
                  <a:lumMod val="20000"/>
                  <a:lumOff val="8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4343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0" y="0"/>
            <a:ext cx="3483263" cy="5155604"/>
          </a:xfrm>
          <a:prstGeom prst="rect">
            <a:avLst/>
          </a:prstGeom>
          <a:solidFill>
            <a:srgbClr val="BBCE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663" fontAlgn="auto">
              <a:spcBef>
                <a:spcPts val="0"/>
              </a:spcBef>
              <a:spcAft>
                <a:spcPts val="0"/>
              </a:spcAft>
            </a:pPr>
            <a:endParaRPr lang="en-US" sz="675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22E535-9535-8540-A6D8-909120675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b="1" dirty="0">
                <a:solidFill>
                  <a:schemeClr val="accent1"/>
                </a:solidFill>
              </a:rPr>
              <a:t>QUEM SOMOS</a:t>
            </a:r>
            <a:endParaRPr lang="en-GB" sz="2800" b="1" dirty="0">
              <a:solidFill>
                <a:schemeClr val="accent1"/>
              </a:solidFill>
            </a:endParaRP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D30BE2E7-84E2-0F43-88E6-C55FE09388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877" y="1101946"/>
            <a:ext cx="2348556" cy="2480166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500" dirty="0">
                <a:ea typeface="Montserrat" charset="0"/>
                <a:cs typeface="Montserrat" charset="0"/>
              </a:rPr>
              <a:t>O NDB é um </a:t>
            </a:r>
            <a:r>
              <a:rPr lang="en-US" sz="1500" b="1" dirty="0">
                <a:ea typeface="Montserrat" charset="0"/>
                <a:cs typeface="Montserrat" charset="0"/>
              </a:rPr>
              <a:t>banco de </a:t>
            </a:r>
            <a:r>
              <a:rPr lang="en-US" sz="1500" b="1" dirty="0" err="1">
                <a:ea typeface="Montserrat" charset="0"/>
                <a:cs typeface="Montserrat" charset="0"/>
              </a:rPr>
              <a:t>desenvolvimento</a:t>
            </a:r>
            <a:r>
              <a:rPr lang="en-US" sz="1500" b="1" dirty="0">
                <a:ea typeface="Montserrat" charset="0"/>
                <a:cs typeface="Montserrat" charset="0"/>
              </a:rPr>
              <a:t> multilateral </a:t>
            </a:r>
            <a:r>
              <a:rPr lang="en-US" sz="1500" dirty="0" err="1">
                <a:ea typeface="Montserrat" charset="0"/>
                <a:cs typeface="Montserrat" charset="0"/>
              </a:rPr>
              <a:t>estabelecido</a:t>
            </a:r>
            <a:r>
              <a:rPr lang="en-US" sz="1500" dirty="0">
                <a:ea typeface="Montserrat" charset="0"/>
                <a:cs typeface="Montserrat" charset="0"/>
              </a:rPr>
              <a:t> </a:t>
            </a:r>
            <a:r>
              <a:rPr lang="en-US" sz="1500" dirty="0" err="1">
                <a:ea typeface="Montserrat" charset="0"/>
                <a:cs typeface="Montserrat" charset="0"/>
              </a:rPr>
              <a:t>pelos</a:t>
            </a:r>
            <a:r>
              <a:rPr lang="en-US" sz="1500" dirty="0">
                <a:ea typeface="Montserrat" charset="0"/>
                <a:cs typeface="Montserrat" charset="0"/>
              </a:rPr>
              <a:t> </a:t>
            </a:r>
            <a:r>
              <a:rPr lang="en-US" sz="1500" dirty="0" err="1">
                <a:ea typeface="Montserrat" charset="0"/>
                <a:cs typeface="Montserrat" charset="0"/>
              </a:rPr>
              <a:t>países</a:t>
            </a:r>
            <a:r>
              <a:rPr lang="en-US" sz="1500" dirty="0">
                <a:ea typeface="Montserrat" charset="0"/>
                <a:cs typeface="Montserrat" charset="0"/>
              </a:rPr>
              <a:t> do </a:t>
            </a:r>
            <a:r>
              <a:rPr lang="en-US" sz="1500" b="1" dirty="0">
                <a:ea typeface="Montserrat" charset="0"/>
                <a:cs typeface="Montserrat" charset="0"/>
              </a:rPr>
              <a:t>BRICS</a:t>
            </a:r>
            <a:r>
              <a:rPr lang="en-US" sz="1600" b="1" baseline="30000" dirty="0">
                <a:latin typeface="+mj-lt"/>
                <a:ea typeface="Montserrat" charset="0"/>
                <a:cs typeface="Montserrat" charset="0"/>
              </a:rPr>
              <a:t>1</a:t>
            </a:r>
            <a:r>
              <a:rPr lang="en-US" sz="1500" b="1" dirty="0">
                <a:ea typeface="Montserrat" charset="0"/>
                <a:cs typeface="Montserrat" charset="0"/>
              </a:rPr>
              <a:t> </a:t>
            </a:r>
            <a:r>
              <a:rPr lang="en-US" sz="1500" dirty="0">
                <a:ea typeface="Montserrat" charset="0"/>
                <a:cs typeface="Montserrat" charset="0"/>
              </a:rPr>
              <a:t>para </a:t>
            </a:r>
            <a:r>
              <a:rPr lang="en-US" sz="1500" b="1" dirty="0" err="1">
                <a:ea typeface="Montserrat" charset="0"/>
                <a:cs typeface="Montserrat" charset="0"/>
              </a:rPr>
              <a:t>mobilizar</a:t>
            </a:r>
            <a:r>
              <a:rPr lang="en-US" sz="1500" b="1" dirty="0">
                <a:ea typeface="Montserrat" charset="0"/>
                <a:cs typeface="Montserrat" charset="0"/>
              </a:rPr>
              <a:t> </a:t>
            </a:r>
            <a:r>
              <a:rPr lang="en-US" sz="1500" b="1" dirty="0" err="1">
                <a:ea typeface="Montserrat" charset="0"/>
                <a:cs typeface="Montserrat" charset="0"/>
              </a:rPr>
              <a:t>recursos</a:t>
            </a:r>
            <a:r>
              <a:rPr lang="en-US" sz="1500" b="1" dirty="0">
                <a:ea typeface="Montserrat" charset="0"/>
                <a:cs typeface="Montserrat" charset="0"/>
              </a:rPr>
              <a:t> para </a:t>
            </a:r>
            <a:r>
              <a:rPr lang="en-US" sz="1500" b="1" dirty="0" err="1">
                <a:ea typeface="Montserrat" charset="0"/>
                <a:cs typeface="Montserrat" charset="0"/>
              </a:rPr>
              <a:t>projetos</a:t>
            </a:r>
            <a:r>
              <a:rPr lang="en-US" sz="1500" b="1" dirty="0">
                <a:ea typeface="Montserrat" charset="0"/>
                <a:cs typeface="Montserrat" charset="0"/>
              </a:rPr>
              <a:t> de </a:t>
            </a:r>
            <a:r>
              <a:rPr lang="en-US" sz="1500" b="1" dirty="0" err="1">
                <a:ea typeface="Montserrat" charset="0"/>
                <a:cs typeface="Montserrat" charset="0"/>
              </a:rPr>
              <a:t>infraestrutura</a:t>
            </a:r>
            <a:r>
              <a:rPr lang="en-US" sz="1500" b="1" dirty="0">
                <a:ea typeface="Montserrat" charset="0"/>
                <a:cs typeface="Montserrat" charset="0"/>
              </a:rPr>
              <a:t> e </a:t>
            </a:r>
            <a:r>
              <a:rPr lang="en-US" sz="1500" b="1" dirty="0" err="1">
                <a:ea typeface="Montserrat" charset="0"/>
                <a:cs typeface="Montserrat" charset="0"/>
              </a:rPr>
              <a:t>desenvolvimento</a:t>
            </a:r>
            <a:r>
              <a:rPr lang="en-US" sz="1500" b="1" dirty="0">
                <a:ea typeface="Montserrat" charset="0"/>
                <a:cs typeface="Montserrat" charset="0"/>
              </a:rPr>
              <a:t> </a:t>
            </a:r>
            <a:r>
              <a:rPr lang="en-US" sz="1500" b="1" dirty="0" err="1">
                <a:ea typeface="Montserrat" charset="0"/>
                <a:cs typeface="Montserrat" charset="0"/>
              </a:rPr>
              <a:t>sustentável</a:t>
            </a:r>
            <a:endParaRPr lang="en-US" sz="1500" b="1" dirty="0">
              <a:ea typeface="Montserrat" charset="0"/>
              <a:cs typeface="Montserrat" charset="0"/>
            </a:endParaRPr>
          </a:p>
          <a:p>
            <a:pPr marL="0" indent="0">
              <a:buNone/>
            </a:pPr>
            <a:r>
              <a:rPr lang="en-US" sz="1500" dirty="0">
                <a:ea typeface="Montserrat" charset="0"/>
                <a:cs typeface="Montserrat" charset="0"/>
              </a:rPr>
              <a:t>A </a:t>
            </a:r>
            <a:r>
              <a:rPr lang="en-US" sz="1500" b="1" dirty="0" err="1">
                <a:ea typeface="Montserrat" charset="0"/>
                <a:cs typeface="Montserrat" charset="0"/>
              </a:rPr>
              <a:t>filiação</a:t>
            </a:r>
            <a:r>
              <a:rPr lang="en-US" sz="1500" dirty="0">
                <a:ea typeface="Montserrat" charset="0"/>
                <a:cs typeface="Montserrat" charset="0"/>
              </a:rPr>
              <a:t> é </a:t>
            </a:r>
            <a:r>
              <a:rPr lang="en-US" sz="1500" b="1" dirty="0" err="1">
                <a:ea typeface="Montserrat" charset="0"/>
                <a:cs typeface="Montserrat" charset="0"/>
              </a:rPr>
              <a:t>aberta</a:t>
            </a:r>
            <a:r>
              <a:rPr lang="en-US" sz="1500" b="1" dirty="0">
                <a:ea typeface="Montserrat" charset="0"/>
                <a:cs typeface="Montserrat" charset="0"/>
              </a:rPr>
              <a:t> </a:t>
            </a:r>
            <a:r>
              <a:rPr lang="en-US" sz="1500" dirty="0" err="1">
                <a:ea typeface="Montserrat" charset="0"/>
                <a:cs typeface="Montserrat" charset="0"/>
              </a:rPr>
              <a:t>aos</a:t>
            </a:r>
            <a:r>
              <a:rPr lang="en-US" sz="1500" dirty="0">
                <a:ea typeface="Montserrat" charset="0"/>
                <a:cs typeface="Montserrat" charset="0"/>
              </a:rPr>
              <a:t> </a:t>
            </a:r>
            <a:r>
              <a:rPr lang="en-US" sz="1500" dirty="0" err="1">
                <a:ea typeface="Montserrat" charset="0"/>
                <a:cs typeface="Montserrat" charset="0"/>
              </a:rPr>
              <a:t>países</a:t>
            </a:r>
            <a:r>
              <a:rPr lang="en-US" sz="1500" dirty="0">
                <a:ea typeface="Montserrat" charset="0"/>
                <a:cs typeface="Montserrat" charset="0"/>
              </a:rPr>
              <a:t> </a:t>
            </a:r>
            <a:r>
              <a:rPr lang="en-US" sz="1500" dirty="0" err="1">
                <a:ea typeface="Montserrat" charset="0"/>
                <a:cs typeface="Montserrat" charset="0"/>
              </a:rPr>
              <a:t>membros</a:t>
            </a:r>
            <a:r>
              <a:rPr lang="en-US" sz="1500" dirty="0">
                <a:ea typeface="Montserrat" charset="0"/>
                <a:cs typeface="Montserrat" charset="0"/>
              </a:rPr>
              <a:t> das </a:t>
            </a:r>
            <a:r>
              <a:rPr lang="en-US" sz="1500" b="1" dirty="0" err="1">
                <a:ea typeface="Montserrat" charset="0"/>
                <a:cs typeface="Montserrat" charset="0"/>
              </a:rPr>
              <a:t>Nações</a:t>
            </a:r>
            <a:r>
              <a:rPr lang="en-US" sz="1500" b="1" dirty="0">
                <a:ea typeface="Montserrat" charset="0"/>
                <a:cs typeface="Montserrat" charset="0"/>
              </a:rPr>
              <a:t> </a:t>
            </a:r>
            <a:r>
              <a:rPr lang="en-US" sz="1500" b="1" dirty="0" err="1">
                <a:ea typeface="Montserrat" charset="0"/>
                <a:cs typeface="Montserrat" charset="0"/>
              </a:rPr>
              <a:t>Unidas</a:t>
            </a:r>
            <a:endParaRPr lang="en-US" sz="1500" b="1" dirty="0">
              <a:ea typeface="Montserrat Extra" charset="0"/>
              <a:cs typeface="Montserrat Extra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918584" y="873810"/>
            <a:ext cx="4463415" cy="746344"/>
          </a:xfrm>
          <a:prstGeom prst="rect">
            <a:avLst/>
          </a:prstGeom>
        </p:spPr>
        <p:txBody>
          <a:bodyPr vert="horz" wrap="square" lIns="68567" tIns="34283" rIns="68567" bIns="34283" rtlCol="0">
            <a:spAutoFit/>
          </a:bodyPr>
          <a:lstStyle>
            <a:lvl1pPr marL="0" indent="0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48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1pPr>
            <a:lvl2pPr marL="914217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40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2pPr>
            <a:lvl3pPr marL="1828434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6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3pPr>
            <a:lvl4pPr marL="2742651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4pPr>
            <a:lvl5pPr marL="3656868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71326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ALTA CAPITALIZAÇÃO</a:t>
            </a:r>
          </a:p>
          <a:p>
            <a:pPr marL="128588" indent="-128588" defTabSz="1371326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4B4"/>
              </a:buClr>
              <a:buFont typeface="Arial" panose="020B0604020202020204" pitchFamily="34" charset="0"/>
              <a:buChar char="•"/>
            </a:pPr>
            <a:r>
              <a:rPr lang="en-US" sz="1000" b="1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Capital </a:t>
            </a:r>
            <a:r>
              <a:rPr lang="en-US" sz="1000" b="1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inicial</a:t>
            </a:r>
            <a:r>
              <a:rPr lang="en-US" sz="1000" b="1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000" b="1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autorizado</a:t>
            </a:r>
            <a:r>
              <a:rPr lang="en-US" sz="1000" b="1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de US$100bi </a:t>
            </a:r>
            <a:r>
              <a:rPr lang="en-US" sz="1000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com </a:t>
            </a:r>
            <a:r>
              <a:rPr lang="en-US" sz="1000" b="1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capital </a:t>
            </a:r>
            <a:r>
              <a:rPr lang="en-US" sz="1000" b="1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inicial</a:t>
            </a:r>
            <a:r>
              <a:rPr lang="en-US" sz="1000" b="1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000" b="1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subscrito</a:t>
            </a:r>
            <a:r>
              <a:rPr lang="en-US" sz="1000" b="1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de US$50bi</a:t>
            </a:r>
            <a:r>
              <a:rPr lang="en-US" sz="1000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e </a:t>
            </a:r>
            <a:r>
              <a:rPr lang="en-US" sz="1000" b="1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capital </a:t>
            </a:r>
            <a:r>
              <a:rPr lang="en-US" sz="1000" b="1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integralizado</a:t>
            </a:r>
            <a:r>
              <a:rPr lang="en-US" sz="1000" b="1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de US$10bi</a:t>
            </a:r>
            <a:r>
              <a:rPr lang="en-US" sz="1000" b="1" baseline="30000" dirty="0">
                <a:latin typeface="+mn-lt"/>
                <a:ea typeface="Montserrat Light" charset="0"/>
                <a:cs typeface="Calibri" panose="020F0502020204030204" pitchFamily="34" charset="0"/>
              </a:rPr>
              <a:t>2</a:t>
            </a:r>
            <a:r>
              <a:rPr lang="en-US" sz="1000" b="1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000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colocam</a:t>
            </a:r>
            <a:r>
              <a:rPr lang="en-US" sz="1000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o NDB entre </a:t>
            </a:r>
            <a:r>
              <a:rPr lang="en-US" sz="1000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os</a:t>
            </a:r>
            <a:r>
              <a:rPr lang="en-US" sz="1000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000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maiores</a:t>
            </a:r>
            <a:r>
              <a:rPr lang="en-US" sz="1000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000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bancos</a:t>
            </a:r>
            <a:r>
              <a:rPr lang="en-US" sz="1000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000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multilaterais</a:t>
            </a:r>
            <a:r>
              <a:rPr lang="en-US" sz="1000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000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globalmente</a:t>
            </a:r>
            <a:endParaRPr lang="en-US" sz="1000" dirty="0">
              <a:latin typeface="Calibri" panose="020F0502020204030204" pitchFamily="34" charset="0"/>
              <a:ea typeface="Montserrat Light" charset="0"/>
              <a:cs typeface="Calibri" panose="020F050202020403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E03883F-5656-9047-9898-C1FFE0E69538}"/>
              </a:ext>
            </a:extLst>
          </p:cNvPr>
          <p:cNvGrpSpPr/>
          <p:nvPr/>
        </p:nvGrpSpPr>
        <p:grpSpPr>
          <a:xfrm>
            <a:off x="3221755" y="984144"/>
            <a:ext cx="504265" cy="504265"/>
            <a:chOff x="5423647" y="1204741"/>
            <a:chExt cx="672353" cy="672353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C3ACF3D-E028-174F-8779-4A56F4316DFF}"/>
                </a:ext>
              </a:extLst>
            </p:cNvPr>
            <p:cNvSpPr/>
            <p:nvPr/>
          </p:nvSpPr>
          <p:spPr>
            <a:xfrm>
              <a:off x="5423647" y="1204741"/>
              <a:ext cx="672353" cy="6723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663" fontAlgn="auto">
                <a:spcBef>
                  <a:spcPts val="0"/>
                </a:spcBef>
                <a:spcAft>
                  <a:spcPts val="0"/>
                </a:spcAft>
              </a:pPr>
              <a:endParaRPr lang="en-GB" sz="1350" dirty="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6" name="Shape 2799">
              <a:extLst>
                <a:ext uri="{FF2B5EF4-FFF2-40B4-BE49-F238E27FC236}">
                  <a16:creationId xmlns:a16="http://schemas.microsoft.com/office/drawing/2014/main" id="{735A574A-0218-3E49-BF58-A8D8778166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97823" y="1427705"/>
              <a:ext cx="324000" cy="2356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916" y="11782"/>
                  </a:moveTo>
                  <a:cubicBezTo>
                    <a:pt x="9916" y="11929"/>
                    <a:pt x="9939" y="12054"/>
                    <a:pt x="9982" y="12159"/>
                  </a:cubicBezTo>
                  <a:cubicBezTo>
                    <a:pt x="10026" y="12263"/>
                    <a:pt x="10082" y="12351"/>
                    <a:pt x="10151" y="12425"/>
                  </a:cubicBezTo>
                  <a:cubicBezTo>
                    <a:pt x="10219" y="12498"/>
                    <a:pt x="10298" y="12557"/>
                    <a:pt x="10388" y="12604"/>
                  </a:cubicBezTo>
                  <a:cubicBezTo>
                    <a:pt x="10478" y="12650"/>
                    <a:pt x="10513" y="12688"/>
                    <a:pt x="10605" y="12719"/>
                  </a:cubicBezTo>
                  <a:lnTo>
                    <a:pt x="10605" y="10882"/>
                  </a:lnTo>
                  <a:cubicBezTo>
                    <a:pt x="10368" y="10882"/>
                    <a:pt x="10241" y="10952"/>
                    <a:pt x="10111" y="11090"/>
                  </a:cubicBezTo>
                  <a:cubicBezTo>
                    <a:pt x="9981" y="11227"/>
                    <a:pt x="9916" y="11458"/>
                    <a:pt x="9916" y="11782"/>
                  </a:cubicBezTo>
                  <a:moveTo>
                    <a:pt x="11501" y="14278"/>
                  </a:moveTo>
                  <a:cubicBezTo>
                    <a:pt x="11425" y="14199"/>
                    <a:pt x="11338" y="14135"/>
                    <a:pt x="11242" y="14086"/>
                  </a:cubicBezTo>
                  <a:cubicBezTo>
                    <a:pt x="11145" y="14037"/>
                    <a:pt x="11102" y="13994"/>
                    <a:pt x="11001" y="13958"/>
                  </a:cubicBezTo>
                  <a:lnTo>
                    <a:pt x="11001" y="16096"/>
                  </a:lnTo>
                  <a:cubicBezTo>
                    <a:pt x="11238" y="16071"/>
                    <a:pt x="11377" y="15975"/>
                    <a:pt x="11528" y="15806"/>
                  </a:cubicBezTo>
                  <a:cubicBezTo>
                    <a:pt x="11680" y="15638"/>
                    <a:pt x="11756" y="15371"/>
                    <a:pt x="11756" y="15004"/>
                  </a:cubicBezTo>
                  <a:cubicBezTo>
                    <a:pt x="11756" y="14833"/>
                    <a:pt x="11733" y="14689"/>
                    <a:pt x="11686" y="14572"/>
                  </a:cubicBezTo>
                  <a:cubicBezTo>
                    <a:pt x="11640" y="14456"/>
                    <a:pt x="11579" y="14358"/>
                    <a:pt x="11501" y="14278"/>
                  </a:cubicBezTo>
                  <a:moveTo>
                    <a:pt x="12385" y="15751"/>
                  </a:moveTo>
                  <a:cubicBezTo>
                    <a:pt x="12304" y="16006"/>
                    <a:pt x="12193" y="16216"/>
                    <a:pt x="12052" y="16385"/>
                  </a:cubicBezTo>
                  <a:cubicBezTo>
                    <a:pt x="11911" y="16553"/>
                    <a:pt x="11747" y="16681"/>
                    <a:pt x="11558" y="16770"/>
                  </a:cubicBezTo>
                  <a:cubicBezTo>
                    <a:pt x="11369" y="16859"/>
                    <a:pt x="11221" y="16910"/>
                    <a:pt x="11001" y="16922"/>
                  </a:cubicBezTo>
                  <a:lnTo>
                    <a:pt x="11001" y="17549"/>
                  </a:lnTo>
                  <a:lnTo>
                    <a:pt x="10605" y="17549"/>
                  </a:lnTo>
                  <a:lnTo>
                    <a:pt x="10605" y="16922"/>
                  </a:lnTo>
                  <a:cubicBezTo>
                    <a:pt x="10368" y="16915"/>
                    <a:pt x="10206" y="16863"/>
                    <a:pt x="10009" y="16766"/>
                  </a:cubicBezTo>
                  <a:cubicBezTo>
                    <a:pt x="9811" y="16667"/>
                    <a:pt x="9642" y="16528"/>
                    <a:pt x="9501" y="16348"/>
                  </a:cubicBezTo>
                  <a:cubicBezTo>
                    <a:pt x="9361" y="16168"/>
                    <a:pt x="9252" y="15946"/>
                    <a:pt x="9175" y="15683"/>
                  </a:cubicBezTo>
                  <a:cubicBezTo>
                    <a:pt x="9098" y="15420"/>
                    <a:pt x="9062" y="15117"/>
                    <a:pt x="9066" y="14775"/>
                  </a:cubicBezTo>
                  <a:lnTo>
                    <a:pt x="9818" y="14775"/>
                  </a:lnTo>
                  <a:cubicBezTo>
                    <a:pt x="9813" y="15178"/>
                    <a:pt x="9877" y="15496"/>
                    <a:pt x="10009" y="15729"/>
                  </a:cubicBezTo>
                  <a:cubicBezTo>
                    <a:pt x="10140" y="15961"/>
                    <a:pt x="10302" y="16083"/>
                    <a:pt x="10605" y="16096"/>
                  </a:cubicBezTo>
                  <a:lnTo>
                    <a:pt x="10605" y="13875"/>
                  </a:lnTo>
                  <a:cubicBezTo>
                    <a:pt x="10425" y="13807"/>
                    <a:pt x="10302" y="13726"/>
                    <a:pt x="10124" y="13631"/>
                  </a:cubicBezTo>
                  <a:cubicBezTo>
                    <a:pt x="9946" y="13537"/>
                    <a:pt x="9786" y="13414"/>
                    <a:pt x="9643" y="13264"/>
                  </a:cubicBezTo>
                  <a:cubicBezTo>
                    <a:pt x="9500" y="13115"/>
                    <a:pt x="9385" y="12927"/>
                    <a:pt x="9297" y="12700"/>
                  </a:cubicBezTo>
                  <a:cubicBezTo>
                    <a:pt x="9209" y="12474"/>
                    <a:pt x="9165" y="12192"/>
                    <a:pt x="9165" y="11855"/>
                  </a:cubicBezTo>
                  <a:cubicBezTo>
                    <a:pt x="9165" y="11562"/>
                    <a:pt x="9206" y="11304"/>
                    <a:pt x="9287" y="11080"/>
                  </a:cubicBezTo>
                  <a:cubicBezTo>
                    <a:pt x="9369" y="10857"/>
                    <a:pt x="9478" y="10670"/>
                    <a:pt x="9617" y="10520"/>
                  </a:cubicBezTo>
                  <a:cubicBezTo>
                    <a:pt x="9755" y="10370"/>
                    <a:pt x="9914" y="10256"/>
                    <a:pt x="10094" y="10176"/>
                  </a:cubicBezTo>
                  <a:cubicBezTo>
                    <a:pt x="10274" y="10097"/>
                    <a:pt x="10407" y="10057"/>
                    <a:pt x="10605" y="10057"/>
                  </a:cubicBezTo>
                  <a:lnTo>
                    <a:pt x="10605" y="9455"/>
                  </a:lnTo>
                  <a:lnTo>
                    <a:pt x="11001" y="9455"/>
                  </a:lnTo>
                  <a:lnTo>
                    <a:pt x="11001" y="10057"/>
                  </a:lnTo>
                  <a:cubicBezTo>
                    <a:pt x="11199" y="10057"/>
                    <a:pt x="11329" y="10093"/>
                    <a:pt x="11505" y="10167"/>
                  </a:cubicBezTo>
                  <a:cubicBezTo>
                    <a:pt x="11681" y="10240"/>
                    <a:pt x="11834" y="10350"/>
                    <a:pt x="11963" y="10498"/>
                  </a:cubicBezTo>
                  <a:cubicBezTo>
                    <a:pt x="12093" y="10644"/>
                    <a:pt x="12196" y="10831"/>
                    <a:pt x="12273" y="11057"/>
                  </a:cubicBezTo>
                  <a:cubicBezTo>
                    <a:pt x="12350" y="11284"/>
                    <a:pt x="12388" y="11547"/>
                    <a:pt x="12388" y="11847"/>
                  </a:cubicBezTo>
                  <a:lnTo>
                    <a:pt x="11637" y="11847"/>
                  </a:lnTo>
                  <a:cubicBezTo>
                    <a:pt x="11628" y="11534"/>
                    <a:pt x="11570" y="11296"/>
                    <a:pt x="11463" y="11130"/>
                  </a:cubicBezTo>
                  <a:cubicBezTo>
                    <a:pt x="11355" y="10965"/>
                    <a:pt x="11238" y="10882"/>
                    <a:pt x="11001" y="10882"/>
                  </a:cubicBezTo>
                  <a:lnTo>
                    <a:pt x="11001" y="12819"/>
                  </a:lnTo>
                  <a:cubicBezTo>
                    <a:pt x="11199" y="12894"/>
                    <a:pt x="11336" y="12978"/>
                    <a:pt x="11525" y="13076"/>
                  </a:cubicBezTo>
                  <a:cubicBezTo>
                    <a:pt x="11714" y="13175"/>
                    <a:pt x="11881" y="13300"/>
                    <a:pt x="12026" y="13453"/>
                  </a:cubicBezTo>
                  <a:cubicBezTo>
                    <a:pt x="12171" y="13605"/>
                    <a:pt x="12287" y="13795"/>
                    <a:pt x="12375" y="14021"/>
                  </a:cubicBezTo>
                  <a:cubicBezTo>
                    <a:pt x="12463" y="14248"/>
                    <a:pt x="12507" y="14526"/>
                    <a:pt x="12507" y="14857"/>
                  </a:cubicBezTo>
                  <a:cubicBezTo>
                    <a:pt x="12507" y="15199"/>
                    <a:pt x="12466" y="15497"/>
                    <a:pt x="12385" y="15751"/>
                  </a:cubicBezTo>
                  <a:moveTo>
                    <a:pt x="10800" y="8100"/>
                  </a:moveTo>
                  <a:cubicBezTo>
                    <a:pt x="8631" y="8100"/>
                    <a:pt x="6873" y="10518"/>
                    <a:pt x="6873" y="13500"/>
                  </a:cubicBezTo>
                  <a:cubicBezTo>
                    <a:pt x="6873" y="16483"/>
                    <a:pt x="8631" y="18900"/>
                    <a:pt x="10800" y="18900"/>
                  </a:cubicBezTo>
                  <a:cubicBezTo>
                    <a:pt x="12969" y="18900"/>
                    <a:pt x="14727" y="16483"/>
                    <a:pt x="14727" y="13500"/>
                  </a:cubicBezTo>
                  <a:cubicBezTo>
                    <a:pt x="14727" y="10518"/>
                    <a:pt x="12969" y="8100"/>
                    <a:pt x="10800" y="8100"/>
                  </a:cubicBezTo>
                  <a:moveTo>
                    <a:pt x="17182" y="17550"/>
                  </a:moveTo>
                  <a:lnTo>
                    <a:pt x="16200" y="17550"/>
                  </a:lnTo>
                  <a:cubicBezTo>
                    <a:pt x="15929" y="17550"/>
                    <a:pt x="15709" y="17852"/>
                    <a:pt x="15709" y="18225"/>
                  </a:cubicBezTo>
                  <a:cubicBezTo>
                    <a:pt x="15709" y="18598"/>
                    <a:pt x="15929" y="18900"/>
                    <a:pt x="16200" y="18900"/>
                  </a:cubicBezTo>
                  <a:lnTo>
                    <a:pt x="17182" y="18900"/>
                  </a:lnTo>
                  <a:cubicBezTo>
                    <a:pt x="17453" y="18900"/>
                    <a:pt x="17673" y="18598"/>
                    <a:pt x="17673" y="18225"/>
                  </a:cubicBezTo>
                  <a:cubicBezTo>
                    <a:pt x="17673" y="17852"/>
                    <a:pt x="17453" y="17550"/>
                    <a:pt x="17182" y="17550"/>
                  </a:cubicBezTo>
                  <a:moveTo>
                    <a:pt x="20127" y="8100"/>
                  </a:moveTo>
                  <a:cubicBezTo>
                    <a:pt x="19856" y="8100"/>
                    <a:pt x="19636" y="7798"/>
                    <a:pt x="19636" y="7425"/>
                  </a:cubicBezTo>
                  <a:cubicBezTo>
                    <a:pt x="19636" y="7052"/>
                    <a:pt x="19856" y="6750"/>
                    <a:pt x="20127" y="6750"/>
                  </a:cubicBezTo>
                  <a:cubicBezTo>
                    <a:pt x="20399" y="6750"/>
                    <a:pt x="20618" y="7052"/>
                    <a:pt x="20618" y="7425"/>
                  </a:cubicBezTo>
                  <a:cubicBezTo>
                    <a:pt x="20618" y="7798"/>
                    <a:pt x="20399" y="8100"/>
                    <a:pt x="20127" y="8100"/>
                  </a:cubicBezTo>
                  <a:moveTo>
                    <a:pt x="20618" y="17674"/>
                  </a:moveTo>
                  <a:cubicBezTo>
                    <a:pt x="20464" y="17599"/>
                    <a:pt x="20300" y="17550"/>
                    <a:pt x="20127" y="17550"/>
                  </a:cubicBezTo>
                  <a:cubicBezTo>
                    <a:pt x="19314" y="17550"/>
                    <a:pt x="18655" y="18457"/>
                    <a:pt x="18655" y="19575"/>
                  </a:cubicBezTo>
                  <a:cubicBezTo>
                    <a:pt x="18655" y="19813"/>
                    <a:pt x="18690" y="20038"/>
                    <a:pt x="18745" y="20250"/>
                  </a:cubicBezTo>
                  <a:lnTo>
                    <a:pt x="2855" y="20250"/>
                  </a:lnTo>
                  <a:cubicBezTo>
                    <a:pt x="2910" y="20038"/>
                    <a:pt x="2945" y="19813"/>
                    <a:pt x="2945" y="19575"/>
                  </a:cubicBezTo>
                  <a:cubicBezTo>
                    <a:pt x="2945" y="18457"/>
                    <a:pt x="2286" y="17550"/>
                    <a:pt x="1473" y="17550"/>
                  </a:cubicBezTo>
                  <a:cubicBezTo>
                    <a:pt x="1300" y="17550"/>
                    <a:pt x="1136" y="17599"/>
                    <a:pt x="982" y="17674"/>
                  </a:cubicBezTo>
                  <a:lnTo>
                    <a:pt x="982" y="9326"/>
                  </a:lnTo>
                  <a:cubicBezTo>
                    <a:pt x="1136" y="9402"/>
                    <a:pt x="1300" y="9450"/>
                    <a:pt x="1473" y="9450"/>
                  </a:cubicBezTo>
                  <a:cubicBezTo>
                    <a:pt x="2286" y="9450"/>
                    <a:pt x="2945" y="8544"/>
                    <a:pt x="2945" y="7425"/>
                  </a:cubicBezTo>
                  <a:cubicBezTo>
                    <a:pt x="2945" y="7187"/>
                    <a:pt x="2910" y="6962"/>
                    <a:pt x="2855" y="6750"/>
                  </a:cubicBezTo>
                  <a:lnTo>
                    <a:pt x="18745" y="6750"/>
                  </a:lnTo>
                  <a:cubicBezTo>
                    <a:pt x="18690" y="6962"/>
                    <a:pt x="18655" y="7187"/>
                    <a:pt x="18655" y="7425"/>
                  </a:cubicBezTo>
                  <a:cubicBezTo>
                    <a:pt x="18655" y="8544"/>
                    <a:pt x="19314" y="9450"/>
                    <a:pt x="20127" y="9450"/>
                  </a:cubicBezTo>
                  <a:cubicBezTo>
                    <a:pt x="20300" y="9450"/>
                    <a:pt x="20464" y="9402"/>
                    <a:pt x="20618" y="9326"/>
                  </a:cubicBezTo>
                  <a:cubicBezTo>
                    <a:pt x="20618" y="9326"/>
                    <a:pt x="20618" y="17674"/>
                    <a:pt x="20618" y="17674"/>
                  </a:cubicBezTo>
                  <a:close/>
                  <a:moveTo>
                    <a:pt x="20127" y="20250"/>
                  </a:moveTo>
                  <a:cubicBezTo>
                    <a:pt x="19856" y="20250"/>
                    <a:pt x="19636" y="19948"/>
                    <a:pt x="19636" y="19575"/>
                  </a:cubicBezTo>
                  <a:cubicBezTo>
                    <a:pt x="19636" y="19203"/>
                    <a:pt x="19856" y="18900"/>
                    <a:pt x="20127" y="18900"/>
                  </a:cubicBezTo>
                  <a:cubicBezTo>
                    <a:pt x="20399" y="18900"/>
                    <a:pt x="20618" y="19203"/>
                    <a:pt x="20618" y="19575"/>
                  </a:cubicBezTo>
                  <a:cubicBezTo>
                    <a:pt x="20618" y="19948"/>
                    <a:pt x="20399" y="20250"/>
                    <a:pt x="20127" y="20250"/>
                  </a:cubicBezTo>
                  <a:moveTo>
                    <a:pt x="1473" y="20250"/>
                  </a:moveTo>
                  <a:cubicBezTo>
                    <a:pt x="1201" y="20250"/>
                    <a:pt x="982" y="19948"/>
                    <a:pt x="982" y="19575"/>
                  </a:cubicBezTo>
                  <a:cubicBezTo>
                    <a:pt x="982" y="19203"/>
                    <a:pt x="1201" y="18900"/>
                    <a:pt x="1473" y="18900"/>
                  </a:cubicBezTo>
                  <a:cubicBezTo>
                    <a:pt x="1744" y="18900"/>
                    <a:pt x="1964" y="19203"/>
                    <a:pt x="1964" y="19575"/>
                  </a:cubicBezTo>
                  <a:cubicBezTo>
                    <a:pt x="1964" y="19948"/>
                    <a:pt x="1744" y="20250"/>
                    <a:pt x="1473" y="20250"/>
                  </a:cubicBezTo>
                  <a:moveTo>
                    <a:pt x="1473" y="6750"/>
                  </a:moveTo>
                  <a:cubicBezTo>
                    <a:pt x="1744" y="6750"/>
                    <a:pt x="1964" y="7052"/>
                    <a:pt x="1964" y="7425"/>
                  </a:cubicBezTo>
                  <a:cubicBezTo>
                    <a:pt x="1964" y="7798"/>
                    <a:pt x="1744" y="8100"/>
                    <a:pt x="1473" y="8100"/>
                  </a:cubicBezTo>
                  <a:cubicBezTo>
                    <a:pt x="1201" y="8100"/>
                    <a:pt x="982" y="7798"/>
                    <a:pt x="982" y="7425"/>
                  </a:cubicBezTo>
                  <a:cubicBezTo>
                    <a:pt x="982" y="7052"/>
                    <a:pt x="1201" y="6750"/>
                    <a:pt x="1473" y="6750"/>
                  </a:cubicBezTo>
                  <a:moveTo>
                    <a:pt x="20618" y="5400"/>
                  </a:moveTo>
                  <a:lnTo>
                    <a:pt x="982" y="5400"/>
                  </a:lnTo>
                  <a:cubicBezTo>
                    <a:pt x="440" y="5400"/>
                    <a:pt x="0" y="6004"/>
                    <a:pt x="0" y="6750"/>
                  </a:cubicBezTo>
                  <a:lnTo>
                    <a:pt x="0" y="20250"/>
                  </a:lnTo>
                  <a:cubicBezTo>
                    <a:pt x="0" y="20996"/>
                    <a:pt x="440" y="21600"/>
                    <a:pt x="982" y="21600"/>
                  </a:cubicBezTo>
                  <a:lnTo>
                    <a:pt x="20618" y="21600"/>
                  </a:lnTo>
                  <a:cubicBezTo>
                    <a:pt x="21160" y="21600"/>
                    <a:pt x="21600" y="20996"/>
                    <a:pt x="21600" y="20250"/>
                  </a:cubicBezTo>
                  <a:lnTo>
                    <a:pt x="21600" y="6750"/>
                  </a:lnTo>
                  <a:cubicBezTo>
                    <a:pt x="21600" y="6004"/>
                    <a:pt x="21160" y="5400"/>
                    <a:pt x="20618" y="5400"/>
                  </a:cubicBezTo>
                  <a:moveTo>
                    <a:pt x="2455" y="4050"/>
                  </a:moveTo>
                  <a:lnTo>
                    <a:pt x="19145" y="4050"/>
                  </a:lnTo>
                  <a:cubicBezTo>
                    <a:pt x="19417" y="4050"/>
                    <a:pt x="19636" y="3748"/>
                    <a:pt x="19636" y="3376"/>
                  </a:cubicBezTo>
                  <a:cubicBezTo>
                    <a:pt x="19636" y="3002"/>
                    <a:pt x="19417" y="2700"/>
                    <a:pt x="19145" y="2700"/>
                  </a:cubicBezTo>
                  <a:lnTo>
                    <a:pt x="2455" y="2700"/>
                  </a:lnTo>
                  <a:cubicBezTo>
                    <a:pt x="2183" y="2700"/>
                    <a:pt x="1964" y="3002"/>
                    <a:pt x="1964" y="3376"/>
                  </a:cubicBezTo>
                  <a:cubicBezTo>
                    <a:pt x="1964" y="3748"/>
                    <a:pt x="2183" y="4050"/>
                    <a:pt x="2455" y="4050"/>
                  </a:cubicBezTo>
                  <a:moveTo>
                    <a:pt x="4418" y="1350"/>
                  </a:moveTo>
                  <a:lnTo>
                    <a:pt x="17182" y="1350"/>
                  </a:lnTo>
                  <a:cubicBezTo>
                    <a:pt x="17453" y="1350"/>
                    <a:pt x="17673" y="1048"/>
                    <a:pt x="17673" y="675"/>
                  </a:cubicBezTo>
                  <a:cubicBezTo>
                    <a:pt x="17673" y="302"/>
                    <a:pt x="17453" y="0"/>
                    <a:pt x="17182" y="0"/>
                  </a:cubicBezTo>
                  <a:lnTo>
                    <a:pt x="4418" y="0"/>
                  </a:lnTo>
                  <a:cubicBezTo>
                    <a:pt x="4147" y="0"/>
                    <a:pt x="3927" y="302"/>
                    <a:pt x="3927" y="675"/>
                  </a:cubicBezTo>
                  <a:cubicBezTo>
                    <a:pt x="3927" y="1048"/>
                    <a:pt x="4147" y="1350"/>
                    <a:pt x="4418" y="1350"/>
                  </a:cubicBezTo>
                  <a:moveTo>
                    <a:pt x="5400" y="8100"/>
                  </a:moveTo>
                  <a:lnTo>
                    <a:pt x="4418" y="8100"/>
                  </a:lnTo>
                  <a:cubicBezTo>
                    <a:pt x="4147" y="8100"/>
                    <a:pt x="3927" y="8403"/>
                    <a:pt x="3927" y="8775"/>
                  </a:cubicBezTo>
                  <a:cubicBezTo>
                    <a:pt x="3927" y="9148"/>
                    <a:pt x="4147" y="9450"/>
                    <a:pt x="4418" y="9450"/>
                  </a:cubicBezTo>
                  <a:lnTo>
                    <a:pt x="5400" y="9450"/>
                  </a:lnTo>
                  <a:cubicBezTo>
                    <a:pt x="5671" y="9450"/>
                    <a:pt x="5891" y="9148"/>
                    <a:pt x="5891" y="8775"/>
                  </a:cubicBezTo>
                  <a:cubicBezTo>
                    <a:pt x="5891" y="8403"/>
                    <a:pt x="5671" y="8100"/>
                    <a:pt x="5400" y="8100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4284" tIns="14284" rIns="14284" bIns="14284" anchor="ctr"/>
            <a:lstStyle/>
            <a:p>
              <a:pPr defTabSz="171399" fontAlgn="auto">
                <a:spcBef>
                  <a:spcPts val="0"/>
                </a:spcBef>
                <a:spcAft>
                  <a:spcPts val="0"/>
                </a:spcAft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125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Calibri Regular"/>
                <a:sym typeface="Gill Sans"/>
              </a:endParaRPr>
            </a:p>
          </p:txBody>
        </p:sp>
      </p:grpSp>
      <p:sp>
        <p:nvSpPr>
          <p:cNvPr id="11" name="Subtitle 2">
            <a:extLst>
              <a:ext uri="{FF2B5EF4-FFF2-40B4-BE49-F238E27FC236}">
                <a16:creationId xmlns:a16="http://schemas.microsoft.com/office/drawing/2014/main" id="{CE27B310-A56B-5D4D-A624-51EF221D0E1F}"/>
              </a:ext>
            </a:extLst>
          </p:cNvPr>
          <p:cNvSpPr txBox="1">
            <a:spLocks/>
          </p:cNvSpPr>
          <p:nvPr/>
        </p:nvSpPr>
        <p:spPr>
          <a:xfrm>
            <a:off x="3918584" y="4095750"/>
            <a:ext cx="4674270" cy="592456"/>
          </a:xfrm>
          <a:prstGeom prst="rect">
            <a:avLst/>
          </a:prstGeom>
        </p:spPr>
        <p:txBody>
          <a:bodyPr vert="horz" wrap="square" lIns="68567" tIns="34283" rIns="68567" bIns="34283" rtlCol="0">
            <a:spAutoFit/>
          </a:bodyPr>
          <a:lstStyle>
            <a:lvl1pPr marL="0" indent="0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48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1pPr>
            <a:lvl2pPr marL="914217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40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2pPr>
            <a:lvl3pPr marL="1828434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6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3pPr>
            <a:lvl4pPr marL="2742651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4pPr>
            <a:lvl5pPr marL="3656868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71326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FLEXIBILIDADE</a:t>
            </a:r>
          </a:p>
          <a:p>
            <a:pPr marL="128588" indent="-128588" defTabSz="1371326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4B4"/>
              </a:buClr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Apoio</a:t>
            </a:r>
            <a:r>
              <a:rPr lang="en-US" sz="1000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a </a:t>
            </a:r>
            <a:r>
              <a:rPr lang="en-US" sz="1000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projetos</a:t>
            </a:r>
            <a:r>
              <a:rPr lang="en-US" sz="1000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públicos</a:t>
            </a:r>
            <a:r>
              <a:rPr lang="en-US" sz="1000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e privados por </a:t>
            </a:r>
            <a:r>
              <a:rPr lang="en-US" sz="1000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meio</a:t>
            </a:r>
            <a:r>
              <a:rPr lang="en-US" sz="1000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de </a:t>
            </a:r>
            <a:r>
              <a:rPr lang="en-US" sz="1000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várias</a:t>
            </a:r>
            <a:r>
              <a:rPr lang="en-US" sz="1000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modalidades</a:t>
            </a:r>
            <a:r>
              <a:rPr lang="en-US" sz="1000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de </a:t>
            </a:r>
            <a:r>
              <a:rPr lang="en-US" sz="1000" b="1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empréstimos</a:t>
            </a:r>
            <a:r>
              <a:rPr lang="en-US" sz="1000" b="1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, </a:t>
            </a:r>
            <a:r>
              <a:rPr lang="en-US" sz="1000" b="1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garantias</a:t>
            </a:r>
            <a:r>
              <a:rPr lang="en-US" sz="1000" b="1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e </a:t>
            </a:r>
            <a:r>
              <a:rPr lang="en-US" sz="1000" b="1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produtos</a:t>
            </a:r>
            <a:r>
              <a:rPr lang="en-US" sz="1000" b="1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estruturados</a:t>
            </a:r>
            <a:endParaRPr lang="en-US" sz="1000" b="1" dirty="0">
              <a:solidFill>
                <a:srgbClr val="000000"/>
              </a:solidFill>
              <a:latin typeface="Calibri" panose="020F0502020204030204" pitchFamily="34" charset="0"/>
              <a:ea typeface="Montserrat Light" charset="0"/>
              <a:cs typeface="Calibri" panose="020F050202020403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147AC6C-253C-904F-90A8-C1D90B5C9A7E}"/>
              </a:ext>
            </a:extLst>
          </p:cNvPr>
          <p:cNvGrpSpPr/>
          <p:nvPr/>
        </p:nvGrpSpPr>
        <p:grpSpPr>
          <a:xfrm>
            <a:off x="3231130" y="4095750"/>
            <a:ext cx="504265" cy="504265"/>
            <a:chOff x="4616823" y="3279451"/>
            <a:chExt cx="672353" cy="672353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899CB77-5E02-CE45-9C9D-CB9A1A912B93}"/>
                </a:ext>
              </a:extLst>
            </p:cNvPr>
            <p:cNvSpPr/>
            <p:nvPr/>
          </p:nvSpPr>
          <p:spPr>
            <a:xfrm>
              <a:off x="4616823" y="3279451"/>
              <a:ext cx="672353" cy="67235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663" fontAlgn="auto">
                <a:spcBef>
                  <a:spcPts val="0"/>
                </a:spcBef>
                <a:spcAft>
                  <a:spcPts val="0"/>
                </a:spcAft>
              </a:pPr>
              <a:endParaRPr lang="en-GB" sz="1350" dirty="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23" name="Shape 2591">
              <a:extLst>
                <a:ext uri="{FF2B5EF4-FFF2-40B4-BE49-F238E27FC236}">
                  <a16:creationId xmlns:a16="http://schemas.microsoft.com/office/drawing/2014/main" id="{70B4E4FC-667E-B64E-B2BD-9F56FB5C0E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90999" y="3452232"/>
              <a:ext cx="324000" cy="324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727"/>
                  </a:moveTo>
                  <a:cubicBezTo>
                    <a:pt x="8631" y="14727"/>
                    <a:pt x="6873" y="12969"/>
                    <a:pt x="6873" y="10800"/>
                  </a:cubicBezTo>
                  <a:cubicBezTo>
                    <a:pt x="6873" y="8631"/>
                    <a:pt x="8631" y="6873"/>
                    <a:pt x="10800" y="6873"/>
                  </a:cubicBezTo>
                  <a:cubicBezTo>
                    <a:pt x="12969" y="6873"/>
                    <a:pt x="14727" y="8631"/>
                    <a:pt x="14727" y="10800"/>
                  </a:cubicBezTo>
                  <a:cubicBezTo>
                    <a:pt x="14727" y="12969"/>
                    <a:pt x="12969" y="14727"/>
                    <a:pt x="10800" y="14727"/>
                  </a:cubicBezTo>
                  <a:moveTo>
                    <a:pt x="10800" y="5891"/>
                  </a:moveTo>
                  <a:cubicBezTo>
                    <a:pt x="8088" y="5891"/>
                    <a:pt x="5891" y="8089"/>
                    <a:pt x="5891" y="10800"/>
                  </a:cubicBezTo>
                  <a:cubicBezTo>
                    <a:pt x="5891" y="13512"/>
                    <a:pt x="8088" y="15709"/>
                    <a:pt x="10800" y="15709"/>
                  </a:cubicBezTo>
                  <a:cubicBezTo>
                    <a:pt x="13512" y="15709"/>
                    <a:pt x="15709" y="13512"/>
                    <a:pt x="15709" y="10800"/>
                  </a:cubicBezTo>
                  <a:cubicBezTo>
                    <a:pt x="15709" y="8089"/>
                    <a:pt x="13512" y="5891"/>
                    <a:pt x="10800" y="5891"/>
                  </a:cubicBezTo>
                  <a:moveTo>
                    <a:pt x="20618" y="12013"/>
                  </a:moveTo>
                  <a:cubicBezTo>
                    <a:pt x="20614" y="12014"/>
                    <a:pt x="20611" y="12016"/>
                    <a:pt x="20607" y="12016"/>
                  </a:cubicBezTo>
                  <a:lnTo>
                    <a:pt x="19602" y="12268"/>
                  </a:lnTo>
                  <a:cubicBezTo>
                    <a:pt x="19256" y="12354"/>
                    <a:pt x="18984" y="12622"/>
                    <a:pt x="18892" y="12966"/>
                  </a:cubicBezTo>
                  <a:cubicBezTo>
                    <a:pt x="18703" y="13672"/>
                    <a:pt x="18421" y="14351"/>
                    <a:pt x="18053" y="14986"/>
                  </a:cubicBezTo>
                  <a:cubicBezTo>
                    <a:pt x="17873" y="15295"/>
                    <a:pt x="17876" y="15677"/>
                    <a:pt x="18060" y="15984"/>
                  </a:cubicBezTo>
                  <a:lnTo>
                    <a:pt x="18601" y="16885"/>
                  </a:lnTo>
                  <a:lnTo>
                    <a:pt x="16886" y="18600"/>
                  </a:lnTo>
                  <a:cubicBezTo>
                    <a:pt x="16882" y="18599"/>
                    <a:pt x="16878" y="18597"/>
                    <a:pt x="16875" y="18595"/>
                  </a:cubicBezTo>
                  <a:lnTo>
                    <a:pt x="15978" y="18057"/>
                  </a:lnTo>
                  <a:cubicBezTo>
                    <a:pt x="15822" y="17964"/>
                    <a:pt x="15648" y="17917"/>
                    <a:pt x="15473" y="17917"/>
                  </a:cubicBezTo>
                  <a:cubicBezTo>
                    <a:pt x="15304" y="17917"/>
                    <a:pt x="15134" y="17961"/>
                    <a:pt x="14982" y="18049"/>
                  </a:cubicBezTo>
                  <a:cubicBezTo>
                    <a:pt x="14348" y="18415"/>
                    <a:pt x="13671" y="18696"/>
                    <a:pt x="12968" y="18884"/>
                  </a:cubicBezTo>
                  <a:cubicBezTo>
                    <a:pt x="12624" y="18976"/>
                    <a:pt x="12356" y="19248"/>
                    <a:pt x="12269" y="19594"/>
                  </a:cubicBezTo>
                  <a:lnTo>
                    <a:pt x="12016" y="20607"/>
                  </a:lnTo>
                  <a:cubicBezTo>
                    <a:pt x="12015" y="20611"/>
                    <a:pt x="12014" y="20614"/>
                    <a:pt x="12012" y="20619"/>
                  </a:cubicBezTo>
                  <a:lnTo>
                    <a:pt x="9587" y="20619"/>
                  </a:lnTo>
                  <a:lnTo>
                    <a:pt x="9331" y="19594"/>
                  </a:lnTo>
                  <a:cubicBezTo>
                    <a:pt x="9244" y="19248"/>
                    <a:pt x="8976" y="18976"/>
                    <a:pt x="8632" y="18884"/>
                  </a:cubicBezTo>
                  <a:cubicBezTo>
                    <a:pt x="7929" y="18696"/>
                    <a:pt x="7251" y="18415"/>
                    <a:pt x="6617" y="18049"/>
                  </a:cubicBezTo>
                  <a:cubicBezTo>
                    <a:pt x="6465" y="17961"/>
                    <a:pt x="6296" y="17917"/>
                    <a:pt x="6127" y="17917"/>
                  </a:cubicBezTo>
                  <a:cubicBezTo>
                    <a:pt x="5951" y="17917"/>
                    <a:pt x="5777" y="17964"/>
                    <a:pt x="5621" y="18057"/>
                  </a:cubicBezTo>
                  <a:lnTo>
                    <a:pt x="4725" y="18595"/>
                  </a:lnTo>
                  <a:cubicBezTo>
                    <a:pt x="4722" y="18597"/>
                    <a:pt x="4718" y="18599"/>
                    <a:pt x="4714" y="18600"/>
                  </a:cubicBezTo>
                  <a:lnTo>
                    <a:pt x="3000" y="16885"/>
                  </a:lnTo>
                  <a:lnTo>
                    <a:pt x="3540" y="15984"/>
                  </a:lnTo>
                  <a:cubicBezTo>
                    <a:pt x="3724" y="15677"/>
                    <a:pt x="3727" y="15295"/>
                    <a:pt x="3548" y="14986"/>
                  </a:cubicBezTo>
                  <a:cubicBezTo>
                    <a:pt x="3179" y="14351"/>
                    <a:pt x="2897" y="13672"/>
                    <a:pt x="2708" y="12966"/>
                  </a:cubicBezTo>
                  <a:cubicBezTo>
                    <a:pt x="2616" y="12622"/>
                    <a:pt x="2343" y="12354"/>
                    <a:pt x="1998" y="12268"/>
                  </a:cubicBezTo>
                  <a:lnTo>
                    <a:pt x="993" y="12016"/>
                  </a:lnTo>
                  <a:cubicBezTo>
                    <a:pt x="989" y="12016"/>
                    <a:pt x="986" y="12014"/>
                    <a:pt x="982" y="12013"/>
                  </a:cubicBezTo>
                  <a:lnTo>
                    <a:pt x="982" y="9587"/>
                  </a:lnTo>
                  <a:lnTo>
                    <a:pt x="1998" y="9333"/>
                  </a:lnTo>
                  <a:cubicBezTo>
                    <a:pt x="2343" y="9246"/>
                    <a:pt x="2616" y="8979"/>
                    <a:pt x="2708" y="8634"/>
                  </a:cubicBezTo>
                  <a:cubicBezTo>
                    <a:pt x="2897" y="7928"/>
                    <a:pt x="3179" y="7249"/>
                    <a:pt x="3548" y="6615"/>
                  </a:cubicBezTo>
                  <a:cubicBezTo>
                    <a:pt x="3727" y="6305"/>
                    <a:pt x="3724" y="5923"/>
                    <a:pt x="3540" y="5617"/>
                  </a:cubicBezTo>
                  <a:lnTo>
                    <a:pt x="3005" y="4725"/>
                  </a:lnTo>
                  <a:cubicBezTo>
                    <a:pt x="3004" y="4722"/>
                    <a:pt x="3002" y="4718"/>
                    <a:pt x="3000" y="4715"/>
                  </a:cubicBezTo>
                  <a:lnTo>
                    <a:pt x="4715" y="3000"/>
                  </a:lnTo>
                  <a:lnTo>
                    <a:pt x="5621" y="3544"/>
                  </a:lnTo>
                  <a:cubicBezTo>
                    <a:pt x="5777" y="3636"/>
                    <a:pt x="5951" y="3683"/>
                    <a:pt x="6127" y="3683"/>
                  </a:cubicBezTo>
                  <a:cubicBezTo>
                    <a:pt x="6296" y="3683"/>
                    <a:pt x="6465" y="3639"/>
                    <a:pt x="6618" y="3551"/>
                  </a:cubicBezTo>
                  <a:cubicBezTo>
                    <a:pt x="7251" y="3185"/>
                    <a:pt x="7929" y="2904"/>
                    <a:pt x="8632" y="2717"/>
                  </a:cubicBezTo>
                  <a:cubicBezTo>
                    <a:pt x="8976" y="2624"/>
                    <a:pt x="9244" y="2353"/>
                    <a:pt x="9331" y="2007"/>
                  </a:cubicBezTo>
                  <a:lnTo>
                    <a:pt x="9587" y="982"/>
                  </a:lnTo>
                  <a:lnTo>
                    <a:pt x="12012" y="982"/>
                  </a:lnTo>
                  <a:cubicBezTo>
                    <a:pt x="12014" y="986"/>
                    <a:pt x="12015" y="989"/>
                    <a:pt x="12016" y="993"/>
                  </a:cubicBezTo>
                  <a:lnTo>
                    <a:pt x="12269" y="2007"/>
                  </a:lnTo>
                  <a:cubicBezTo>
                    <a:pt x="12356" y="2353"/>
                    <a:pt x="12624" y="2624"/>
                    <a:pt x="12968" y="2717"/>
                  </a:cubicBezTo>
                  <a:cubicBezTo>
                    <a:pt x="13671" y="2904"/>
                    <a:pt x="14348" y="3185"/>
                    <a:pt x="14982" y="3551"/>
                  </a:cubicBezTo>
                  <a:cubicBezTo>
                    <a:pt x="15134" y="3639"/>
                    <a:pt x="15304" y="3683"/>
                    <a:pt x="15473" y="3683"/>
                  </a:cubicBezTo>
                  <a:cubicBezTo>
                    <a:pt x="15648" y="3683"/>
                    <a:pt x="15822" y="3636"/>
                    <a:pt x="15978" y="3544"/>
                  </a:cubicBezTo>
                  <a:lnTo>
                    <a:pt x="16884" y="3000"/>
                  </a:lnTo>
                  <a:lnTo>
                    <a:pt x="18600" y="4715"/>
                  </a:lnTo>
                  <a:cubicBezTo>
                    <a:pt x="18598" y="4718"/>
                    <a:pt x="18597" y="4722"/>
                    <a:pt x="18595" y="4726"/>
                  </a:cubicBezTo>
                  <a:lnTo>
                    <a:pt x="18060" y="5616"/>
                  </a:lnTo>
                  <a:cubicBezTo>
                    <a:pt x="17876" y="5923"/>
                    <a:pt x="17873" y="6305"/>
                    <a:pt x="18053" y="6615"/>
                  </a:cubicBezTo>
                  <a:cubicBezTo>
                    <a:pt x="18421" y="7249"/>
                    <a:pt x="18703" y="7928"/>
                    <a:pt x="18892" y="8634"/>
                  </a:cubicBezTo>
                  <a:cubicBezTo>
                    <a:pt x="18984" y="8979"/>
                    <a:pt x="19256" y="9246"/>
                    <a:pt x="19602" y="9333"/>
                  </a:cubicBezTo>
                  <a:lnTo>
                    <a:pt x="20618" y="9587"/>
                  </a:lnTo>
                  <a:cubicBezTo>
                    <a:pt x="20618" y="9587"/>
                    <a:pt x="20618" y="12013"/>
                    <a:pt x="20618" y="12013"/>
                  </a:cubicBezTo>
                  <a:close/>
                  <a:moveTo>
                    <a:pt x="20880" y="8641"/>
                  </a:moveTo>
                  <a:lnTo>
                    <a:pt x="19841" y="8380"/>
                  </a:lnTo>
                  <a:cubicBezTo>
                    <a:pt x="19626" y="7580"/>
                    <a:pt x="19308" y="6822"/>
                    <a:pt x="18902" y="6122"/>
                  </a:cubicBezTo>
                  <a:lnTo>
                    <a:pt x="19455" y="5200"/>
                  </a:lnTo>
                  <a:cubicBezTo>
                    <a:pt x="19625" y="4871"/>
                    <a:pt x="19736" y="4463"/>
                    <a:pt x="19455" y="4182"/>
                  </a:cubicBezTo>
                  <a:lnTo>
                    <a:pt x="17419" y="2145"/>
                  </a:lnTo>
                  <a:cubicBezTo>
                    <a:pt x="17292" y="2018"/>
                    <a:pt x="17136" y="1969"/>
                    <a:pt x="16975" y="1969"/>
                  </a:cubicBezTo>
                  <a:cubicBezTo>
                    <a:pt x="16778" y="1969"/>
                    <a:pt x="16572" y="2043"/>
                    <a:pt x="16400" y="2145"/>
                  </a:cubicBezTo>
                  <a:lnTo>
                    <a:pt x="15473" y="2702"/>
                  </a:lnTo>
                  <a:cubicBezTo>
                    <a:pt x="14775" y="2298"/>
                    <a:pt x="14020" y="1982"/>
                    <a:pt x="13222" y="1768"/>
                  </a:cubicBezTo>
                  <a:lnTo>
                    <a:pt x="12960" y="720"/>
                  </a:lnTo>
                  <a:cubicBezTo>
                    <a:pt x="12848" y="367"/>
                    <a:pt x="12638" y="0"/>
                    <a:pt x="12240" y="0"/>
                  </a:cubicBezTo>
                  <a:lnTo>
                    <a:pt x="9360" y="0"/>
                  </a:lnTo>
                  <a:cubicBezTo>
                    <a:pt x="8962" y="0"/>
                    <a:pt x="8730" y="367"/>
                    <a:pt x="8640" y="720"/>
                  </a:cubicBezTo>
                  <a:lnTo>
                    <a:pt x="8378" y="1768"/>
                  </a:lnTo>
                  <a:cubicBezTo>
                    <a:pt x="7580" y="1982"/>
                    <a:pt x="6825" y="2298"/>
                    <a:pt x="6127" y="2702"/>
                  </a:cubicBezTo>
                  <a:lnTo>
                    <a:pt x="5200" y="2145"/>
                  </a:lnTo>
                  <a:cubicBezTo>
                    <a:pt x="5028" y="2043"/>
                    <a:pt x="4822" y="1969"/>
                    <a:pt x="4625" y="1969"/>
                  </a:cubicBezTo>
                  <a:cubicBezTo>
                    <a:pt x="4464" y="1969"/>
                    <a:pt x="4308" y="2018"/>
                    <a:pt x="4181" y="2145"/>
                  </a:cubicBezTo>
                  <a:lnTo>
                    <a:pt x="2145" y="4182"/>
                  </a:lnTo>
                  <a:cubicBezTo>
                    <a:pt x="1864" y="4463"/>
                    <a:pt x="1975" y="4871"/>
                    <a:pt x="2145" y="5200"/>
                  </a:cubicBezTo>
                  <a:lnTo>
                    <a:pt x="2698" y="6122"/>
                  </a:lnTo>
                  <a:cubicBezTo>
                    <a:pt x="2292" y="6822"/>
                    <a:pt x="1973" y="7580"/>
                    <a:pt x="1759" y="8380"/>
                  </a:cubicBezTo>
                  <a:lnTo>
                    <a:pt x="720" y="8641"/>
                  </a:lnTo>
                  <a:cubicBezTo>
                    <a:pt x="367" y="8730"/>
                    <a:pt x="0" y="8963"/>
                    <a:pt x="0" y="9360"/>
                  </a:cubicBezTo>
                  <a:lnTo>
                    <a:pt x="0" y="12240"/>
                  </a:lnTo>
                  <a:cubicBezTo>
                    <a:pt x="0" y="12638"/>
                    <a:pt x="367" y="12848"/>
                    <a:pt x="720" y="12960"/>
                  </a:cubicBezTo>
                  <a:lnTo>
                    <a:pt x="1759" y="13220"/>
                  </a:lnTo>
                  <a:cubicBezTo>
                    <a:pt x="1973" y="14021"/>
                    <a:pt x="2292" y="14778"/>
                    <a:pt x="2698" y="15478"/>
                  </a:cubicBezTo>
                  <a:lnTo>
                    <a:pt x="2145" y="16400"/>
                  </a:lnTo>
                  <a:cubicBezTo>
                    <a:pt x="1959" y="16714"/>
                    <a:pt x="1864" y="17137"/>
                    <a:pt x="2145" y="17419"/>
                  </a:cubicBezTo>
                  <a:lnTo>
                    <a:pt x="4181" y="19455"/>
                  </a:lnTo>
                  <a:cubicBezTo>
                    <a:pt x="4305" y="19579"/>
                    <a:pt x="4454" y="19627"/>
                    <a:pt x="4610" y="19627"/>
                  </a:cubicBezTo>
                  <a:cubicBezTo>
                    <a:pt x="4807" y="19627"/>
                    <a:pt x="5016" y="19550"/>
                    <a:pt x="5200" y="19455"/>
                  </a:cubicBezTo>
                  <a:lnTo>
                    <a:pt x="6127" y="18899"/>
                  </a:lnTo>
                  <a:cubicBezTo>
                    <a:pt x="6825" y="19302"/>
                    <a:pt x="7580" y="19619"/>
                    <a:pt x="8378" y="19832"/>
                  </a:cubicBezTo>
                  <a:lnTo>
                    <a:pt x="8640" y="20880"/>
                  </a:lnTo>
                  <a:cubicBezTo>
                    <a:pt x="8730" y="21233"/>
                    <a:pt x="8962" y="21600"/>
                    <a:pt x="9360" y="21600"/>
                  </a:cubicBezTo>
                  <a:lnTo>
                    <a:pt x="12240" y="21600"/>
                  </a:lnTo>
                  <a:cubicBezTo>
                    <a:pt x="12638" y="21600"/>
                    <a:pt x="12848" y="21233"/>
                    <a:pt x="12960" y="20880"/>
                  </a:cubicBezTo>
                  <a:lnTo>
                    <a:pt x="13222" y="19832"/>
                  </a:lnTo>
                  <a:cubicBezTo>
                    <a:pt x="14020" y="19619"/>
                    <a:pt x="14775" y="19302"/>
                    <a:pt x="15473" y="18899"/>
                  </a:cubicBezTo>
                  <a:lnTo>
                    <a:pt x="16400" y="19455"/>
                  </a:lnTo>
                  <a:cubicBezTo>
                    <a:pt x="16584" y="19550"/>
                    <a:pt x="16793" y="19627"/>
                    <a:pt x="16990" y="19627"/>
                  </a:cubicBezTo>
                  <a:cubicBezTo>
                    <a:pt x="17146" y="19627"/>
                    <a:pt x="17294" y="19579"/>
                    <a:pt x="17419" y="19455"/>
                  </a:cubicBezTo>
                  <a:lnTo>
                    <a:pt x="19455" y="17419"/>
                  </a:lnTo>
                  <a:cubicBezTo>
                    <a:pt x="19736" y="17137"/>
                    <a:pt x="19641" y="16714"/>
                    <a:pt x="19455" y="16400"/>
                  </a:cubicBezTo>
                  <a:lnTo>
                    <a:pt x="18902" y="15478"/>
                  </a:lnTo>
                  <a:cubicBezTo>
                    <a:pt x="19308" y="14778"/>
                    <a:pt x="19626" y="14021"/>
                    <a:pt x="19841" y="13220"/>
                  </a:cubicBezTo>
                  <a:lnTo>
                    <a:pt x="20880" y="12960"/>
                  </a:lnTo>
                  <a:cubicBezTo>
                    <a:pt x="21233" y="12848"/>
                    <a:pt x="21600" y="12638"/>
                    <a:pt x="21600" y="12240"/>
                  </a:cubicBezTo>
                  <a:lnTo>
                    <a:pt x="21600" y="9360"/>
                  </a:lnTo>
                  <a:cubicBezTo>
                    <a:pt x="21600" y="8963"/>
                    <a:pt x="21233" y="8730"/>
                    <a:pt x="20880" y="8641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4284" tIns="14284" rIns="14284" bIns="14284" anchor="ctr"/>
            <a:lstStyle/>
            <a:p>
              <a:pPr defTabSz="171399" fontAlgn="auto">
                <a:spcBef>
                  <a:spcPts val="0"/>
                </a:spcBef>
                <a:spcAft>
                  <a:spcPts val="0"/>
                </a:spcAft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125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Calibri Regular"/>
                <a:sym typeface="Gill Sans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3E87827-545F-B348-81C1-6597AF9294D8}"/>
              </a:ext>
            </a:extLst>
          </p:cNvPr>
          <p:cNvGrpSpPr/>
          <p:nvPr/>
        </p:nvGrpSpPr>
        <p:grpSpPr>
          <a:xfrm>
            <a:off x="3221544" y="2981885"/>
            <a:ext cx="504265" cy="504265"/>
            <a:chOff x="4616823" y="5299077"/>
            <a:chExt cx="672353" cy="672353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F0DAA22-7AAA-9D4D-8EEB-462E82CEADFA}"/>
                </a:ext>
              </a:extLst>
            </p:cNvPr>
            <p:cNvSpPr/>
            <p:nvPr/>
          </p:nvSpPr>
          <p:spPr>
            <a:xfrm>
              <a:off x="4616823" y="5299077"/>
              <a:ext cx="672353" cy="672353"/>
            </a:xfrm>
            <a:prstGeom prst="ellipse">
              <a:avLst/>
            </a:prstGeom>
            <a:solidFill>
              <a:srgbClr val="EF78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663" fontAlgn="auto">
                <a:spcBef>
                  <a:spcPts val="0"/>
                </a:spcBef>
                <a:spcAft>
                  <a:spcPts val="0"/>
                </a:spcAft>
              </a:pPr>
              <a:endParaRPr lang="en-GB" sz="1350" dirty="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25" name="Shape 2778">
              <a:extLst>
                <a:ext uri="{FF2B5EF4-FFF2-40B4-BE49-F238E27FC236}">
                  <a16:creationId xmlns:a16="http://schemas.microsoft.com/office/drawing/2014/main" id="{24C22A46-B625-C64E-8DB7-BE74CF0749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90999" y="5473253"/>
              <a:ext cx="324000" cy="324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481" y="12956"/>
                  </a:moveTo>
                  <a:cubicBezTo>
                    <a:pt x="17070" y="12258"/>
                    <a:pt x="16576" y="11533"/>
                    <a:pt x="16011" y="10795"/>
                  </a:cubicBezTo>
                  <a:cubicBezTo>
                    <a:pt x="16573" y="10063"/>
                    <a:pt x="17072" y="9339"/>
                    <a:pt x="17481" y="8644"/>
                  </a:cubicBezTo>
                  <a:cubicBezTo>
                    <a:pt x="19410" y="9181"/>
                    <a:pt x="20618" y="9948"/>
                    <a:pt x="20618" y="10800"/>
                  </a:cubicBezTo>
                  <a:cubicBezTo>
                    <a:pt x="20618" y="11652"/>
                    <a:pt x="19410" y="12419"/>
                    <a:pt x="17481" y="12956"/>
                  </a:cubicBezTo>
                  <a:moveTo>
                    <a:pt x="17742" y="17743"/>
                  </a:moveTo>
                  <a:cubicBezTo>
                    <a:pt x="17140" y="18345"/>
                    <a:pt x="15740" y="18028"/>
                    <a:pt x="13996" y="17045"/>
                  </a:cubicBezTo>
                  <a:cubicBezTo>
                    <a:pt x="14198" y="16261"/>
                    <a:pt x="14365" y="15406"/>
                    <a:pt x="14487" y="14488"/>
                  </a:cubicBezTo>
                  <a:cubicBezTo>
                    <a:pt x="15405" y="14366"/>
                    <a:pt x="16261" y="14198"/>
                    <a:pt x="17044" y="13996"/>
                  </a:cubicBezTo>
                  <a:cubicBezTo>
                    <a:pt x="18028" y="15740"/>
                    <a:pt x="18345" y="17140"/>
                    <a:pt x="17742" y="17743"/>
                  </a:cubicBezTo>
                  <a:moveTo>
                    <a:pt x="15404" y="11561"/>
                  </a:moveTo>
                  <a:cubicBezTo>
                    <a:pt x="15837" y="12119"/>
                    <a:pt x="16219" y="12662"/>
                    <a:pt x="16554" y="13185"/>
                  </a:cubicBezTo>
                  <a:cubicBezTo>
                    <a:pt x="15950" y="13317"/>
                    <a:pt x="15295" y="13429"/>
                    <a:pt x="14597" y="13517"/>
                  </a:cubicBezTo>
                  <a:cubicBezTo>
                    <a:pt x="14631" y="13155"/>
                    <a:pt x="14655" y="12784"/>
                    <a:pt x="14677" y="12409"/>
                  </a:cubicBezTo>
                  <a:cubicBezTo>
                    <a:pt x="14930" y="12127"/>
                    <a:pt x="15170" y="11844"/>
                    <a:pt x="15404" y="11561"/>
                  </a:cubicBezTo>
                  <a:moveTo>
                    <a:pt x="15402" y="10032"/>
                  </a:moveTo>
                  <a:cubicBezTo>
                    <a:pt x="15170" y="9752"/>
                    <a:pt x="14928" y="9471"/>
                    <a:pt x="14677" y="9191"/>
                  </a:cubicBezTo>
                  <a:cubicBezTo>
                    <a:pt x="14655" y="8817"/>
                    <a:pt x="14631" y="8445"/>
                    <a:pt x="14597" y="8084"/>
                  </a:cubicBezTo>
                  <a:cubicBezTo>
                    <a:pt x="15295" y="8171"/>
                    <a:pt x="15950" y="8283"/>
                    <a:pt x="16554" y="8415"/>
                  </a:cubicBezTo>
                  <a:cubicBezTo>
                    <a:pt x="16221" y="8935"/>
                    <a:pt x="15832" y="9478"/>
                    <a:pt x="15402" y="10032"/>
                  </a:cubicBezTo>
                  <a:moveTo>
                    <a:pt x="17742" y="3857"/>
                  </a:moveTo>
                  <a:cubicBezTo>
                    <a:pt x="18345" y="4460"/>
                    <a:pt x="18028" y="5860"/>
                    <a:pt x="17044" y="7604"/>
                  </a:cubicBezTo>
                  <a:cubicBezTo>
                    <a:pt x="16261" y="7402"/>
                    <a:pt x="15405" y="7234"/>
                    <a:pt x="14487" y="7112"/>
                  </a:cubicBezTo>
                  <a:cubicBezTo>
                    <a:pt x="14365" y="6194"/>
                    <a:pt x="14198" y="5339"/>
                    <a:pt x="13996" y="4555"/>
                  </a:cubicBezTo>
                  <a:cubicBezTo>
                    <a:pt x="15740" y="3572"/>
                    <a:pt x="17140" y="3255"/>
                    <a:pt x="17742" y="3857"/>
                  </a:cubicBezTo>
                  <a:moveTo>
                    <a:pt x="13718" y="12012"/>
                  </a:moveTo>
                  <a:cubicBezTo>
                    <a:pt x="13448" y="12303"/>
                    <a:pt x="13172" y="12593"/>
                    <a:pt x="12882" y="12883"/>
                  </a:cubicBezTo>
                  <a:cubicBezTo>
                    <a:pt x="12593" y="13172"/>
                    <a:pt x="12303" y="13449"/>
                    <a:pt x="12012" y="13719"/>
                  </a:cubicBezTo>
                  <a:cubicBezTo>
                    <a:pt x="11614" y="13733"/>
                    <a:pt x="11212" y="13745"/>
                    <a:pt x="10800" y="13745"/>
                  </a:cubicBezTo>
                  <a:cubicBezTo>
                    <a:pt x="10387" y="13745"/>
                    <a:pt x="9985" y="13733"/>
                    <a:pt x="9587" y="13719"/>
                  </a:cubicBezTo>
                  <a:cubicBezTo>
                    <a:pt x="9297" y="13449"/>
                    <a:pt x="9006" y="13172"/>
                    <a:pt x="8717" y="12883"/>
                  </a:cubicBezTo>
                  <a:cubicBezTo>
                    <a:pt x="8428" y="12593"/>
                    <a:pt x="8152" y="12303"/>
                    <a:pt x="7881" y="12012"/>
                  </a:cubicBezTo>
                  <a:cubicBezTo>
                    <a:pt x="7866" y="11614"/>
                    <a:pt x="7855" y="11212"/>
                    <a:pt x="7855" y="10800"/>
                  </a:cubicBezTo>
                  <a:cubicBezTo>
                    <a:pt x="7855" y="10388"/>
                    <a:pt x="7866" y="9986"/>
                    <a:pt x="7881" y="9587"/>
                  </a:cubicBezTo>
                  <a:cubicBezTo>
                    <a:pt x="8152" y="9297"/>
                    <a:pt x="8428" y="9007"/>
                    <a:pt x="8717" y="8717"/>
                  </a:cubicBezTo>
                  <a:cubicBezTo>
                    <a:pt x="9006" y="8428"/>
                    <a:pt x="9297" y="8151"/>
                    <a:pt x="9587" y="7881"/>
                  </a:cubicBezTo>
                  <a:cubicBezTo>
                    <a:pt x="9985" y="7867"/>
                    <a:pt x="10387" y="7855"/>
                    <a:pt x="10800" y="7855"/>
                  </a:cubicBezTo>
                  <a:cubicBezTo>
                    <a:pt x="11212" y="7855"/>
                    <a:pt x="11614" y="7867"/>
                    <a:pt x="12012" y="7881"/>
                  </a:cubicBezTo>
                  <a:cubicBezTo>
                    <a:pt x="12303" y="8151"/>
                    <a:pt x="12593" y="8428"/>
                    <a:pt x="12882" y="8717"/>
                  </a:cubicBezTo>
                  <a:cubicBezTo>
                    <a:pt x="13172" y="9007"/>
                    <a:pt x="13448" y="9297"/>
                    <a:pt x="13718" y="9587"/>
                  </a:cubicBezTo>
                  <a:cubicBezTo>
                    <a:pt x="13733" y="9986"/>
                    <a:pt x="13745" y="10388"/>
                    <a:pt x="13745" y="10800"/>
                  </a:cubicBezTo>
                  <a:cubicBezTo>
                    <a:pt x="13745" y="11212"/>
                    <a:pt x="13733" y="11614"/>
                    <a:pt x="13718" y="12012"/>
                  </a:cubicBezTo>
                  <a:moveTo>
                    <a:pt x="13185" y="16555"/>
                  </a:moveTo>
                  <a:cubicBezTo>
                    <a:pt x="12662" y="16219"/>
                    <a:pt x="12120" y="15837"/>
                    <a:pt x="11561" y="15404"/>
                  </a:cubicBezTo>
                  <a:cubicBezTo>
                    <a:pt x="11844" y="15170"/>
                    <a:pt x="12127" y="14931"/>
                    <a:pt x="12409" y="14677"/>
                  </a:cubicBezTo>
                  <a:cubicBezTo>
                    <a:pt x="12783" y="14655"/>
                    <a:pt x="13155" y="14631"/>
                    <a:pt x="13517" y="14597"/>
                  </a:cubicBezTo>
                  <a:cubicBezTo>
                    <a:pt x="13429" y="15295"/>
                    <a:pt x="13316" y="15950"/>
                    <a:pt x="13185" y="16555"/>
                  </a:cubicBezTo>
                  <a:moveTo>
                    <a:pt x="10800" y="20618"/>
                  </a:moveTo>
                  <a:cubicBezTo>
                    <a:pt x="9948" y="20618"/>
                    <a:pt x="9181" y="19410"/>
                    <a:pt x="8643" y="17481"/>
                  </a:cubicBezTo>
                  <a:cubicBezTo>
                    <a:pt x="9339" y="17072"/>
                    <a:pt x="10062" y="16573"/>
                    <a:pt x="10795" y="16011"/>
                  </a:cubicBezTo>
                  <a:cubicBezTo>
                    <a:pt x="11532" y="16576"/>
                    <a:pt x="12258" y="17070"/>
                    <a:pt x="12957" y="17481"/>
                  </a:cubicBezTo>
                  <a:cubicBezTo>
                    <a:pt x="12419" y="19410"/>
                    <a:pt x="11652" y="20618"/>
                    <a:pt x="10800" y="20618"/>
                  </a:cubicBezTo>
                  <a:moveTo>
                    <a:pt x="8083" y="14597"/>
                  </a:moveTo>
                  <a:cubicBezTo>
                    <a:pt x="8445" y="14631"/>
                    <a:pt x="8816" y="14655"/>
                    <a:pt x="9190" y="14677"/>
                  </a:cubicBezTo>
                  <a:cubicBezTo>
                    <a:pt x="9471" y="14929"/>
                    <a:pt x="9751" y="15170"/>
                    <a:pt x="10032" y="15403"/>
                  </a:cubicBezTo>
                  <a:cubicBezTo>
                    <a:pt x="9478" y="15832"/>
                    <a:pt x="8935" y="16221"/>
                    <a:pt x="8415" y="16555"/>
                  </a:cubicBezTo>
                  <a:cubicBezTo>
                    <a:pt x="8283" y="15950"/>
                    <a:pt x="8171" y="15295"/>
                    <a:pt x="8083" y="14597"/>
                  </a:cubicBezTo>
                  <a:moveTo>
                    <a:pt x="8415" y="5045"/>
                  </a:moveTo>
                  <a:cubicBezTo>
                    <a:pt x="8938" y="5381"/>
                    <a:pt x="9480" y="5762"/>
                    <a:pt x="10038" y="6196"/>
                  </a:cubicBezTo>
                  <a:cubicBezTo>
                    <a:pt x="9756" y="6430"/>
                    <a:pt x="9473" y="6670"/>
                    <a:pt x="9190" y="6924"/>
                  </a:cubicBezTo>
                  <a:cubicBezTo>
                    <a:pt x="8816" y="6945"/>
                    <a:pt x="8445" y="6969"/>
                    <a:pt x="8083" y="7003"/>
                  </a:cubicBezTo>
                  <a:cubicBezTo>
                    <a:pt x="8171" y="6305"/>
                    <a:pt x="8283" y="5650"/>
                    <a:pt x="8415" y="5045"/>
                  </a:cubicBezTo>
                  <a:moveTo>
                    <a:pt x="10800" y="982"/>
                  </a:moveTo>
                  <a:cubicBezTo>
                    <a:pt x="11652" y="982"/>
                    <a:pt x="12419" y="2191"/>
                    <a:pt x="12957" y="4119"/>
                  </a:cubicBezTo>
                  <a:cubicBezTo>
                    <a:pt x="12261" y="4528"/>
                    <a:pt x="11537" y="5027"/>
                    <a:pt x="10804" y="5589"/>
                  </a:cubicBezTo>
                  <a:cubicBezTo>
                    <a:pt x="10067" y="5024"/>
                    <a:pt x="9341" y="4530"/>
                    <a:pt x="8643" y="4119"/>
                  </a:cubicBezTo>
                  <a:cubicBezTo>
                    <a:pt x="9181" y="2191"/>
                    <a:pt x="9948" y="982"/>
                    <a:pt x="10800" y="982"/>
                  </a:cubicBezTo>
                  <a:moveTo>
                    <a:pt x="13517" y="7003"/>
                  </a:moveTo>
                  <a:cubicBezTo>
                    <a:pt x="13155" y="6969"/>
                    <a:pt x="12783" y="6945"/>
                    <a:pt x="12409" y="6924"/>
                  </a:cubicBezTo>
                  <a:cubicBezTo>
                    <a:pt x="12129" y="6671"/>
                    <a:pt x="11848" y="6430"/>
                    <a:pt x="11568" y="6198"/>
                  </a:cubicBezTo>
                  <a:cubicBezTo>
                    <a:pt x="12122" y="5768"/>
                    <a:pt x="12665" y="5379"/>
                    <a:pt x="13185" y="5045"/>
                  </a:cubicBezTo>
                  <a:cubicBezTo>
                    <a:pt x="13316" y="5650"/>
                    <a:pt x="13429" y="6305"/>
                    <a:pt x="13517" y="7003"/>
                  </a:cubicBezTo>
                  <a:moveTo>
                    <a:pt x="7112" y="7112"/>
                  </a:moveTo>
                  <a:cubicBezTo>
                    <a:pt x="6194" y="7234"/>
                    <a:pt x="5339" y="7402"/>
                    <a:pt x="4555" y="7604"/>
                  </a:cubicBezTo>
                  <a:cubicBezTo>
                    <a:pt x="3572" y="5860"/>
                    <a:pt x="3255" y="4460"/>
                    <a:pt x="3858" y="3857"/>
                  </a:cubicBezTo>
                  <a:cubicBezTo>
                    <a:pt x="4460" y="3255"/>
                    <a:pt x="5860" y="3572"/>
                    <a:pt x="7604" y="4555"/>
                  </a:cubicBezTo>
                  <a:cubicBezTo>
                    <a:pt x="7402" y="5339"/>
                    <a:pt x="7234" y="6194"/>
                    <a:pt x="7112" y="7112"/>
                  </a:cubicBezTo>
                  <a:moveTo>
                    <a:pt x="3858" y="17743"/>
                  </a:moveTo>
                  <a:cubicBezTo>
                    <a:pt x="3255" y="17140"/>
                    <a:pt x="3572" y="15740"/>
                    <a:pt x="4555" y="13996"/>
                  </a:cubicBezTo>
                  <a:cubicBezTo>
                    <a:pt x="5339" y="14198"/>
                    <a:pt x="6194" y="14366"/>
                    <a:pt x="7112" y="14488"/>
                  </a:cubicBezTo>
                  <a:cubicBezTo>
                    <a:pt x="7234" y="15406"/>
                    <a:pt x="7402" y="16261"/>
                    <a:pt x="7604" y="17045"/>
                  </a:cubicBezTo>
                  <a:cubicBezTo>
                    <a:pt x="5860" y="18028"/>
                    <a:pt x="4460" y="18345"/>
                    <a:pt x="3858" y="17743"/>
                  </a:cubicBezTo>
                  <a:moveTo>
                    <a:pt x="7003" y="13517"/>
                  </a:moveTo>
                  <a:cubicBezTo>
                    <a:pt x="6305" y="13429"/>
                    <a:pt x="5650" y="13317"/>
                    <a:pt x="5045" y="13185"/>
                  </a:cubicBezTo>
                  <a:cubicBezTo>
                    <a:pt x="5379" y="12665"/>
                    <a:pt x="5768" y="12122"/>
                    <a:pt x="6197" y="11568"/>
                  </a:cubicBezTo>
                  <a:cubicBezTo>
                    <a:pt x="6429" y="11848"/>
                    <a:pt x="6671" y="12129"/>
                    <a:pt x="6923" y="12409"/>
                  </a:cubicBezTo>
                  <a:cubicBezTo>
                    <a:pt x="6944" y="12784"/>
                    <a:pt x="6968" y="13155"/>
                    <a:pt x="7003" y="13517"/>
                  </a:cubicBezTo>
                  <a:moveTo>
                    <a:pt x="6923" y="9191"/>
                  </a:moveTo>
                  <a:cubicBezTo>
                    <a:pt x="6669" y="9473"/>
                    <a:pt x="6429" y="9756"/>
                    <a:pt x="6196" y="10039"/>
                  </a:cubicBezTo>
                  <a:cubicBezTo>
                    <a:pt x="5763" y="9481"/>
                    <a:pt x="5381" y="8938"/>
                    <a:pt x="5045" y="8415"/>
                  </a:cubicBezTo>
                  <a:cubicBezTo>
                    <a:pt x="5650" y="8283"/>
                    <a:pt x="6305" y="8171"/>
                    <a:pt x="7003" y="8084"/>
                  </a:cubicBezTo>
                  <a:cubicBezTo>
                    <a:pt x="6968" y="8445"/>
                    <a:pt x="6944" y="8816"/>
                    <a:pt x="6923" y="9191"/>
                  </a:cubicBezTo>
                  <a:moveTo>
                    <a:pt x="982" y="10800"/>
                  </a:moveTo>
                  <a:cubicBezTo>
                    <a:pt x="982" y="9948"/>
                    <a:pt x="2190" y="9181"/>
                    <a:pt x="4119" y="8644"/>
                  </a:cubicBezTo>
                  <a:cubicBezTo>
                    <a:pt x="4530" y="9342"/>
                    <a:pt x="5023" y="10067"/>
                    <a:pt x="5588" y="10805"/>
                  </a:cubicBezTo>
                  <a:cubicBezTo>
                    <a:pt x="5027" y="11537"/>
                    <a:pt x="4528" y="12262"/>
                    <a:pt x="4119" y="12956"/>
                  </a:cubicBezTo>
                  <a:cubicBezTo>
                    <a:pt x="2190" y="12419"/>
                    <a:pt x="982" y="11652"/>
                    <a:pt x="982" y="10800"/>
                  </a:cubicBezTo>
                  <a:moveTo>
                    <a:pt x="21600" y="10800"/>
                  </a:moveTo>
                  <a:cubicBezTo>
                    <a:pt x="21600" y="9624"/>
                    <a:pt x="20173" y="8571"/>
                    <a:pt x="17918" y="7853"/>
                  </a:cubicBezTo>
                  <a:cubicBezTo>
                    <a:pt x="19002" y="5750"/>
                    <a:pt x="19269" y="3995"/>
                    <a:pt x="18437" y="3163"/>
                  </a:cubicBezTo>
                  <a:cubicBezTo>
                    <a:pt x="17605" y="2332"/>
                    <a:pt x="15850" y="2598"/>
                    <a:pt x="13748" y="3682"/>
                  </a:cubicBezTo>
                  <a:cubicBezTo>
                    <a:pt x="13029" y="1427"/>
                    <a:pt x="11976" y="0"/>
                    <a:pt x="10800" y="0"/>
                  </a:cubicBezTo>
                  <a:cubicBezTo>
                    <a:pt x="9623" y="0"/>
                    <a:pt x="8571" y="1427"/>
                    <a:pt x="7852" y="3682"/>
                  </a:cubicBezTo>
                  <a:cubicBezTo>
                    <a:pt x="5750" y="2598"/>
                    <a:pt x="3995" y="2332"/>
                    <a:pt x="3163" y="3163"/>
                  </a:cubicBezTo>
                  <a:cubicBezTo>
                    <a:pt x="2331" y="3995"/>
                    <a:pt x="2598" y="5750"/>
                    <a:pt x="3682" y="7853"/>
                  </a:cubicBezTo>
                  <a:cubicBezTo>
                    <a:pt x="1426" y="8571"/>
                    <a:pt x="0" y="9624"/>
                    <a:pt x="0" y="10800"/>
                  </a:cubicBezTo>
                  <a:cubicBezTo>
                    <a:pt x="0" y="11976"/>
                    <a:pt x="1426" y="13029"/>
                    <a:pt x="3682" y="13748"/>
                  </a:cubicBezTo>
                  <a:cubicBezTo>
                    <a:pt x="2598" y="15851"/>
                    <a:pt x="2331" y="17605"/>
                    <a:pt x="3163" y="18437"/>
                  </a:cubicBezTo>
                  <a:cubicBezTo>
                    <a:pt x="3995" y="19268"/>
                    <a:pt x="5750" y="19002"/>
                    <a:pt x="7852" y="17918"/>
                  </a:cubicBezTo>
                  <a:cubicBezTo>
                    <a:pt x="8571" y="20173"/>
                    <a:pt x="9623" y="21600"/>
                    <a:pt x="10800" y="21600"/>
                  </a:cubicBezTo>
                  <a:cubicBezTo>
                    <a:pt x="11976" y="21600"/>
                    <a:pt x="13029" y="20173"/>
                    <a:pt x="13748" y="17918"/>
                  </a:cubicBezTo>
                  <a:cubicBezTo>
                    <a:pt x="15850" y="19002"/>
                    <a:pt x="17605" y="19268"/>
                    <a:pt x="18437" y="18437"/>
                  </a:cubicBezTo>
                  <a:cubicBezTo>
                    <a:pt x="19269" y="17605"/>
                    <a:pt x="19002" y="15851"/>
                    <a:pt x="17918" y="13748"/>
                  </a:cubicBezTo>
                  <a:cubicBezTo>
                    <a:pt x="20173" y="13029"/>
                    <a:pt x="21600" y="11976"/>
                    <a:pt x="21600" y="10800"/>
                  </a:cubicBezTo>
                  <a:moveTo>
                    <a:pt x="10800" y="9818"/>
                  </a:moveTo>
                  <a:cubicBezTo>
                    <a:pt x="10258" y="9818"/>
                    <a:pt x="9818" y="10258"/>
                    <a:pt x="9818" y="10800"/>
                  </a:cubicBezTo>
                  <a:cubicBezTo>
                    <a:pt x="9818" y="11342"/>
                    <a:pt x="10258" y="11782"/>
                    <a:pt x="10800" y="11782"/>
                  </a:cubicBezTo>
                  <a:cubicBezTo>
                    <a:pt x="11342" y="11782"/>
                    <a:pt x="11782" y="11342"/>
                    <a:pt x="11782" y="10800"/>
                  </a:cubicBezTo>
                  <a:cubicBezTo>
                    <a:pt x="11782" y="10258"/>
                    <a:pt x="11342" y="9818"/>
                    <a:pt x="10800" y="9818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4284" tIns="14284" rIns="14284" bIns="14284" anchor="ctr"/>
            <a:lstStyle/>
            <a:p>
              <a:pPr defTabSz="171399" fontAlgn="auto">
                <a:spcBef>
                  <a:spcPts val="0"/>
                </a:spcBef>
                <a:spcAft>
                  <a:spcPts val="0"/>
                </a:spcAft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125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Calibri Regular"/>
                <a:sym typeface="Gill Sans"/>
              </a:endParaRPr>
            </a:p>
          </p:txBody>
        </p:sp>
      </p:grpSp>
      <p:sp>
        <p:nvSpPr>
          <p:cNvPr id="34" name="Triangle 33">
            <a:extLst>
              <a:ext uri="{FF2B5EF4-FFF2-40B4-BE49-F238E27FC236}">
                <a16:creationId xmlns:a16="http://schemas.microsoft.com/office/drawing/2014/main" id="{0E2C4EA6-7DF2-3B45-BEC3-CD9E3792C922}"/>
              </a:ext>
            </a:extLst>
          </p:cNvPr>
          <p:cNvSpPr/>
          <p:nvPr/>
        </p:nvSpPr>
        <p:spPr>
          <a:xfrm rot="5400000">
            <a:off x="270268" y="1199093"/>
            <a:ext cx="168578" cy="70380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663" fontAlgn="auto">
              <a:spcBef>
                <a:spcPts val="0"/>
              </a:spcBef>
              <a:spcAft>
                <a:spcPts val="0"/>
              </a:spcAft>
            </a:pPr>
            <a:endParaRPr lang="en-GB" sz="135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5" name="Triangle 34">
            <a:extLst>
              <a:ext uri="{FF2B5EF4-FFF2-40B4-BE49-F238E27FC236}">
                <a16:creationId xmlns:a16="http://schemas.microsoft.com/office/drawing/2014/main" id="{BED1127F-F503-F54F-B444-CC1880F7C0C0}"/>
              </a:ext>
            </a:extLst>
          </p:cNvPr>
          <p:cNvSpPr/>
          <p:nvPr/>
        </p:nvSpPr>
        <p:spPr>
          <a:xfrm rot="5400000">
            <a:off x="310576" y="2970533"/>
            <a:ext cx="168578" cy="70380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663" fontAlgn="auto">
              <a:spcBef>
                <a:spcPts val="0"/>
              </a:spcBef>
              <a:spcAft>
                <a:spcPts val="0"/>
              </a:spcAft>
            </a:pPr>
            <a:endParaRPr lang="en-GB" sz="1350">
              <a:solidFill>
                <a:srgbClr val="FFFFFF"/>
              </a:solidFill>
              <a:latin typeface="Calibri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E00B2FB-D96F-9948-9682-1A3E87D50D70}"/>
              </a:ext>
            </a:extLst>
          </p:cNvPr>
          <p:cNvGrpSpPr/>
          <p:nvPr/>
        </p:nvGrpSpPr>
        <p:grpSpPr>
          <a:xfrm>
            <a:off x="3221755" y="1827246"/>
            <a:ext cx="504265" cy="504265"/>
            <a:chOff x="4295673" y="2518623"/>
            <a:chExt cx="672353" cy="672353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E802456-2CD4-1A49-8B20-608D236F00FC}"/>
                </a:ext>
              </a:extLst>
            </p:cNvPr>
            <p:cNvSpPr/>
            <p:nvPr/>
          </p:nvSpPr>
          <p:spPr>
            <a:xfrm>
              <a:off x="4295673" y="2518623"/>
              <a:ext cx="672353" cy="67235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663" fontAlgn="auto">
                <a:spcBef>
                  <a:spcPts val="0"/>
                </a:spcBef>
                <a:spcAft>
                  <a:spcPts val="0"/>
                </a:spcAft>
              </a:pPr>
              <a:endParaRPr lang="en-GB" sz="1350">
                <a:solidFill>
                  <a:srgbClr val="FFFFFF"/>
                </a:solidFill>
                <a:latin typeface="Calibri"/>
              </a:endParaRP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285BD8C3-0425-CE41-B16D-CDB270F98C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69849" y="2692799"/>
              <a:ext cx="324000" cy="324000"/>
            </a:xfrm>
            <a:prstGeom prst="rect">
              <a:avLst/>
            </a:prstGeom>
          </p:spPr>
        </p:pic>
      </p:grpSp>
      <p:sp>
        <p:nvSpPr>
          <p:cNvPr id="31" name="Subtitle 2">
            <a:extLst>
              <a:ext uri="{FF2B5EF4-FFF2-40B4-BE49-F238E27FC236}">
                <a16:creationId xmlns:a16="http://schemas.microsoft.com/office/drawing/2014/main" id="{9B667938-72BC-6949-9CE6-5536812D15AC}"/>
              </a:ext>
            </a:extLst>
          </p:cNvPr>
          <p:cNvSpPr txBox="1">
            <a:spLocks/>
          </p:cNvSpPr>
          <p:nvPr/>
        </p:nvSpPr>
        <p:spPr>
          <a:xfrm>
            <a:off x="3918584" y="1757700"/>
            <a:ext cx="4715638" cy="1054121"/>
          </a:xfrm>
          <a:prstGeom prst="rect">
            <a:avLst/>
          </a:prstGeom>
        </p:spPr>
        <p:txBody>
          <a:bodyPr vert="horz" wrap="square" lIns="68567" tIns="34283" rIns="68567" bIns="34283" rtlCol="0">
            <a:spAutoFit/>
          </a:bodyPr>
          <a:lstStyle>
            <a:lvl1pPr marL="0" indent="0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48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1pPr>
            <a:lvl2pPr marL="914217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40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2pPr>
            <a:lvl3pPr marL="1828434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6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3pPr>
            <a:lvl4pPr marL="2742651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4pPr>
            <a:lvl5pPr marL="3656868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71326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CLASSIFICAÇÃO DE RISCO</a:t>
            </a:r>
          </a:p>
          <a:p>
            <a:pPr marL="128588" indent="-128588" defTabSz="1371326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4B4"/>
              </a:buClr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Rating </a:t>
            </a:r>
            <a:r>
              <a:rPr lang="en-US" sz="1000" b="1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internacional</a:t>
            </a:r>
            <a:r>
              <a:rPr lang="en-US" sz="1000" b="1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de </a:t>
            </a:r>
            <a:r>
              <a:rPr lang="en-US" sz="1000" b="1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crédito</a:t>
            </a:r>
            <a:r>
              <a:rPr lang="en-US" sz="1000" b="1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a </a:t>
            </a:r>
            <a:r>
              <a:rPr lang="en-US" sz="1000" b="1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longo</a:t>
            </a:r>
            <a:r>
              <a:rPr lang="en-US" sz="1000" b="1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prazo</a:t>
            </a:r>
            <a:r>
              <a:rPr lang="en-US" sz="1000" b="1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AA+ (S&amp;P)/AA+ (Fitch)/AAA (</a:t>
            </a:r>
            <a:r>
              <a:rPr lang="en-US" sz="1000" b="1" dirty="0">
                <a:latin typeface="+mn-lt"/>
                <a:ea typeface="Montserrat Light" charset="0"/>
                <a:cs typeface="Calibri" panose="020F0502020204030204" pitchFamily="34" charset="0"/>
              </a:rPr>
              <a:t>JCR</a:t>
            </a:r>
            <a:r>
              <a:rPr lang="en-US" sz="1000" b="1" baseline="30000" dirty="0">
                <a:latin typeface="+mn-lt"/>
                <a:ea typeface="Montserrat Light" charset="0"/>
                <a:cs typeface="Calibri" panose="020F0502020204030204" pitchFamily="34" charset="0"/>
              </a:rPr>
              <a:t>3</a:t>
            </a:r>
            <a:r>
              <a:rPr lang="en-US" sz="1000" b="1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)/AAA (</a:t>
            </a:r>
            <a:r>
              <a:rPr lang="en-US" sz="1000" b="1" dirty="0">
                <a:latin typeface="+mn-lt"/>
                <a:ea typeface="Montserrat Light" charset="0"/>
                <a:cs typeface="Calibri" panose="020F0502020204030204" pitchFamily="34" charset="0"/>
              </a:rPr>
              <a:t>ACRA</a:t>
            </a:r>
            <a:r>
              <a:rPr lang="en-US" sz="1000" b="1" baseline="30000" dirty="0">
                <a:latin typeface="+mn-lt"/>
                <a:ea typeface="Montserrat Light" charset="0"/>
                <a:cs typeface="Calibri" panose="020F0502020204030204" pitchFamily="34" charset="0"/>
              </a:rPr>
              <a:t>4 </a:t>
            </a:r>
            <a:r>
              <a:rPr lang="en-US" sz="1000" b="1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) com </a:t>
            </a:r>
            <a:r>
              <a:rPr lang="en-US" sz="1000" b="1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perspectiva</a:t>
            </a:r>
            <a:r>
              <a:rPr lang="en-US" sz="1000" b="1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estável</a:t>
            </a:r>
            <a:r>
              <a:rPr lang="en-US" sz="1000" b="1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</a:p>
          <a:p>
            <a:pPr marL="128588" indent="-128588" defTabSz="1371326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4B4"/>
              </a:buClr>
              <a:buFont typeface="Arial" panose="020B0604020202020204" pitchFamily="34" charset="0"/>
              <a:buChar char="•"/>
            </a:pPr>
            <a:r>
              <a:rPr lang="en-US" sz="1000" b="1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Gerenciamento</a:t>
            </a:r>
            <a:r>
              <a:rPr lang="en-US" sz="1000" b="1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de </a:t>
            </a:r>
            <a:r>
              <a:rPr lang="en-US" sz="1000" b="1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risco</a:t>
            </a:r>
            <a:r>
              <a:rPr lang="en-US" sz="1000" b="1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e </a:t>
            </a:r>
            <a:r>
              <a:rPr lang="en-US" sz="1000" b="1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políticas</a:t>
            </a:r>
            <a:r>
              <a:rPr lang="en-US" sz="1000" b="1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financeiras</a:t>
            </a:r>
            <a:r>
              <a:rPr lang="en-US" sz="1000" b="1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conservadores</a:t>
            </a:r>
            <a:endParaRPr lang="en-US" sz="1000" b="1" dirty="0">
              <a:solidFill>
                <a:srgbClr val="000000"/>
              </a:solidFill>
              <a:latin typeface="Calibri" panose="020F0502020204030204" pitchFamily="34" charset="0"/>
              <a:ea typeface="Montserrat Light" charset="0"/>
              <a:cs typeface="Calibri" panose="020F0502020204030204" pitchFamily="34" charset="0"/>
            </a:endParaRPr>
          </a:p>
          <a:p>
            <a:pPr marL="128588" indent="-128588" defTabSz="1371326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4B4"/>
              </a:buClr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Estrutura</a:t>
            </a:r>
            <a:r>
              <a:rPr lang="en-US" sz="1000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de </a:t>
            </a:r>
            <a:r>
              <a:rPr lang="en-US" sz="1000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governança</a:t>
            </a:r>
            <a:r>
              <a:rPr lang="en-US" sz="1000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sólida</a:t>
            </a:r>
            <a:r>
              <a:rPr lang="en-US" sz="1000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, </a:t>
            </a:r>
            <a:r>
              <a:rPr lang="en-US" sz="1000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liderada</a:t>
            </a:r>
            <a:r>
              <a:rPr lang="en-US" sz="1000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por um </a:t>
            </a:r>
            <a:r>
              <a:rPr lang="en-US" sz="1000" b="1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time </a:t>
            </a:r>
            <a:r>
              <a:rPr lang="en-US" sz="1000" b="1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altamente</a:t>
            </a:r>
            <a:r>
              <a:rPr lang="en-US" sz="1000" b="1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experiente</a:t>
            </a:r>
            <a:endParaRPr lang="en-US" sz="1000" b="1" dirty="0">
              <a:solidFill>
                <a:srgbClr val="000000"/>
              </a:solidFill>
              <a:latin typeface="Calibri" panose="020F0502020204030204" pitchFamily="34" charset="0"/>
              <a:ea typeface="Montserrat Light" charset="0"/>
              <a:cs typeface="Calibri" panose="020F0502020204030204" pitchFamily="34" charset="0"/>
            </a:endParaRPr>
          </a:p>
          <a:p>
            <a:pPr marL="128588" indent="-128588" defTabSz="1371326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4B4"/>
              </a:buClr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Uma das </a:t>
            </a:r>
            <a:r>
              <a:rPr lang="en-US" sz="1000" b="1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mais</a:t>
            </a:r>
            <a:r>
              <a:rPr lang="en-US" sz="1000" b="1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altas</a:t>
            </a:r>
            <a:r>
              <a:rPr lang="en-US" sz="1000" b="1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proporções</a:t>
            </a:r>
            <a:r>
              <a:rPr lang="en-US" sz="1000" b="1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de capital </a:t>
            </a:r>
            <a:r>
              <a:rPr lang="en-US" sz="1000" b="1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integralizado</a:t>
            </a:r>
            <a:r>
              <a:rPr lang="en-US" sz="1000" b="1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por capital </a:t>
            </a:r>
            <a:r>
              <a:rPr lang="en-US" sz="1000" b="1" dirty="0" err="1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subscrito</a:t>
            </a:r>
            <a:r>
              <a:rPr lang="en-US" sz="1000" b="1" dirty="0">
                <a:solidFill>
                  <a:srgbClr val="000000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(20%)</a:t>
            </a:r>
            <a:endParaRPr lang="en-US" sz="1000" dirty="0">
              <a:solidFill>
                <a:srgbClr val="000000"/>
              </a:solidFill>
              <a:latin typeface="Calibri" panose="020F0502020204030204" pitchFamily="34" charset="0"/>
              <a:ea typeface="Montserrat Light" charset="0"/>
              <a:cs typeface="Calibri" panose="020F0502020204030204" pitchFamily="34" charset="0"/>
            </a:endParaRPr>
          </a:p>
        </p:txBody>
      </p:sp>
      <p:sp>
        <p:nvSpPr>
          <p:cNvPr id="33" name="TextBox 8">
            <a:extLst>
              <a:ext uri="{FF2B5EF4-FFF2-40B4-BE49-F238E27FC236}">
                <a16:creationId xmlns:a16="http://schemas.microsoft.com/office/drawing/2014/main" id="{30C1F835-9F33-4F4D-AFC4-7E35D43F9147}"/>
              </a:ext>
            </a:extLst>
          </p:cNvPr>
          <p:cNvSpPr txBox="1"/>
          <p:nvPr/>
        </p:nvSpPr>
        <p:spPr>
          <a:xfrm>
            <a:off x="315103" y="4629150"/>
            <a:ext cx="71697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defTabSz="536433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1pPr>
            <a:lvl2pPr marL="536433" algn="l" defTabSz="536433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1072866" algn="l" defTabSz="536433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609298" algn="l" defTabSz="536433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2145731" algn="l" defTabSz="536433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682164" algn="l" defTabSz="1072866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3218597" algn="l" defTabSz="1072866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755029" algn="l" defTabSz="1072866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4291462" algn="l" defTabSz="1072866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r>
              <a:rPr lang="en-US" sz="700" baseline="30000" dirty="0">
                <a:latin typeface="+mn-lt"/>
              </a:rPr>
              <a:t>1</a:t>
            </a:r>
            <a:r>
              <a:rPr lang="en-US" sz="700" dirty="0">
                <a:latin typeface="+mn-lt"/>
              </a:rPr>
              <a:t> Brazil, </a:t>
            </a:r>
            <a:r>
              <a:rPr lang="en-US" sz="700" dirty="0" err="1">
                <a:latin typeface="+mn-lt"/>
              </a:rPr>
              <a:t>Rússia</a:t>
            </a:r>
            <a:r>
              <a:rPr lang="en-US" sz="700" dirty="0">
                <a:latin typeface="+mn-lt"/>
              </a:rPr>
              <a:t>, </a:t>
            </a:r>
            <a:r>
              <a:rPr lang="en-US" sz="700" dirty="0" err="1">
                <a:latin typeface="+mn-lt"/>
              </a:rPr>
              <a:t>Índia</a:t>
            </a:r>
            <a:r>
              <a:rPr lang="en-US" sz="700" dirty="0">
                <a:latin typeface="+mn-lt"/>
              </a:rPr>
              <a:t>, China e </a:t>
            </a:r>
            <a:r>
              <a:rPr lang="en-US" sz="700" dirty="0" err="1">
                <a:latin typeface="+mn-lt"/>
              </a:rPr>
              <a:t>África</a:t>
            </a:r>
            <a:r>
              <a:rPr lang="en-US" sz="700" dirty="0">
                <a:latin typeface="+mn-lt"/>
              </a:rPr>
              <a:t> do Sul</a:t>
            </a:r>
          </a:p>
          <a:p>
            <a:r>
              <a:rPr lang="en-US" sz="700" baseline="30000" dirty="0">
                <a:latin typeface="+mn-lt"/>
              </a:rPr>
              <a:t>2</a:t>
            </a:r>
            <a:r>
              <a:rPr lang="en-US" sz="700" dirty="0">
                <a:latin typeface="+mn-lt"/>
              </a:rPr>
              <a:t> US$ 8,1bi de capital </a:t>
            </a:r>
            <a:r>
              <a:rPr lang="en-US" sz="700" dirty="0" err="1">
                <a:latin typeface="+mn-lt"/>
              </a:rPr>
              <a:t>integralizado</a:t>
            </a:r>
            <a:r>
              <a:rPr lang="en-US" sz="700" dirty="0">
                <a:latin typeface="+mn-lt"/>
              </a:rPr>
              <a:t> </a:t>
            </a:r>
            <a:r>
              <a:rPr lang="en-US" sz="700" dirty="0" err="1">
                <a:latin typeface="+mn-lt"/>
              </a:rPr>
              <a:t>recebidos</a:t>
            </a:r>
            <a:r>
              <a:rPr lang="en-US" sz="700" dirty="0">
                <a:latin typeface="+mn-lt"/>
              </a:rPr>
              <a:t> </a:t>
            </a:r>
            <a:r>
              <a:rPr lang="en-US" sz="700" dirty="0" err="1">
                <a:latin typeface="+mn-lt"/>
              </a:rPr>
              <a:t>até</a:t>
            </a:r>
            <a:r>
              <a:rPr lang="en-US" sz="700" dirty="0">
                <a:latin typeface="+mn-lt"/>
              </a:rPr>
              <a:t> 31 de </a:t>
            </a:r>
            <a:r>
              <a:rPr lang="en-US" sz="700" dirty="0" err="1">
                <a:latin typeface="+mn-lt"/>
              </a:rPr>
              <a:t>Dezembro</a:t>
            </a:r>
            <a:r>
              <a:rPr lang="en-US" sz="700" dirty="0">
                <a:latin typeface="+mn-lt"/>
              </a:rPr>
              <a:t> de 2020</a:t>
            </a:r>
          </a:p>
          <a:p>
            <a:r>
              <a:rPr lang="en-US" sz="700" baseline="30000" dirty="0">
                <a:latin typeface="+mn-lt"/>
              </a:rPr>
              <a:t>3</a:t>
            </a:r>
            <a:r>
              <a:rPr lang="en-US" sz="700" dirty="0">
                <a:latin typeface="+mn-lt"/>
              </a:rPr>
              <a:t> Japan Credit Rating Agency</a:t>
            </a:r>
          </a:p>
          <a:p>
            <a:r>
              <a:rPr lang="en-US" sz="700" baseline="30000" dirty="0">
                <a:latin typeface="+mn-lt"/>
              </a:rPr>
              <a:t>4</a:t>
            </a:r>
            <a:r>
              <a:rPr lang="en-US" sz="700" dirty="0">
                <a:latin typeface="+mn-lt"/>
              </a:rPr>
              <a:t> Analytical Credit Rating Agency</a:t>
            </a:r>
          </a:p>
          <a:p>
            <a:pPr defTabSz="402325"/>
            <a:endParaRPr lang="en-US" sz="600" dirty="0">
              <a:latin typeface="+mn-lt"/>
            </a:endParaRPr>
          </a:p>
          <a:p>
            <a:pPr defTabSz="402325"/>
            <a:endParaRPr lang="en-US" sz="6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Footer Placeholder 3">
            <a:extLst>
              <a:ext uri="{FF2B5EF4-FFF2-40B4-BE49-F238E27FC236}">
                <a16:creationId xmlns:a16="http://schemas.microsoft.com/office/drawing/2014/main" id="{C4A13D31-F278-4769-9037-E650BA647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44986" y="3782215"/>
            <a:ext cx="194310" cy="1166336"/>
          </a:xfrm>
        </p:spPr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alibri"/>
                <a:ea typeface="+mn-ea"/>
              </a:rPr>
              <a:t>© 2021 New Development Bank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15C901E3-CADE-4135-B417-B582B36BA043}"/>
              </a:ext>
            </a:extLst>
          </p:cNvPr>
          <p:cNvSpPr txBox="1">
            <a:spLocks/>
          </p:cNvSpPr>
          <p:nvPr/>
        </p:nvSpPr>
        <p:spPr>
          <a:xfrm>
            <a:off x="3886200" y="2952750"/>
            <a:ext cx="4898125" cy="1077200"/>
          </a:xfrm>
          <a:prstGeom prst="rect">
            <a:avLst/>
          </a:prstGeom>
        </p:spPr>
        <p:txBody>
          <a:bodyPr vert="horz" wrap="square" lIns="91422" tIns="45711" rIns="91422" bIns="45711" rtlCol="0">
            <a:spAutoFit/>
          </a:bodyPr>
          <a:lstStyle>
            <a:lvl1pPr marL="0" indent="0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48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1pPr>
            <a:lvl2pPr marL="914217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40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2pPr>
            <a:lvl3pPr marL="1828434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6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3pPr>
            <a:lvl4pPr marL="2742651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4pPr>
            <a:lvl5pPr marL="3656868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400" b="1" dirty="0">
                <a:latin typeface="+mn-lt"/>
              </a:rPr>
              <a:t>INOVAÇÃO E SUSTENTABILIDADE 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Clr>
                <a:schemeClr val="bg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1000" b="1" dirty="0">
                <a:latin typeface="+mn-lt"/>
              </a:rPr>
              <a:t>Apoiar o desenvolvimento dos mercados financeiros nos estados membros</a:t>
            </a:r>
            <a:r>
              <a:rPr lang="pt-BR" sz="1000" dirty="0">
                <a:latin typeface="+mn-lt"/>
              </a:rPr>
              <a:t>, fornecer financiamento tanto em moedas fortes como locais (futuramente) e adotar exigências locais no que se refere a aspectos sócio-ambientais e de aquisições locais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Clr>
                <a:schemeClr val="bg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1000" b="1" dirty="0">
                <a:latin typeface="+mn-lt"/>
              </a:rPr>
              <a:t>A sustentabilidade é fundamental para os princípios fundadores do NDB </a:t>
            </a:r>
            <a:r>
              <a:rPr lang="pt-BR" sz="1000" dirty="0">
                <a:latin typeface="+mn-lt"/>
              </a:rPr>
              <a:t>e se sobrepõe a tudo o que fazemos </a:t>
            </a:r>
            <a:endParaRPr lang="en-US" sz="1050" dirty="0">
              <a:latin typeface="+mn-lt"/>
              <a:ea typeface="Montserrat Light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921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1DFD9-7B9F-FD49-927E-E73BC46BD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57943"/>
            <a:ext cx="8032868" cy="721241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accent1"/>
                </a:solidFill>
              </a:rPr>
              <a:t>PRINCÍPIOS ORGANIZADORES E CARACTERÍSTICAS DIFERENCIAIS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0194D47-AEA8-0A49-B882-EB90428D6493}"/>
              </a:ext>
            </a:extLst>
          </p:cNvPr>
          <p:cNvSpPr txBox="1">
            <a:spLocks/>
          </p:cNvSpPr>
          <p:nvPr/>
        </p:nvSpPr>
        <p:spPr>
          <a:xfrm>
            <a:off x="2348989" y="2166782"/>
            <a:ext cx="1918211" cy="1823562"/>
          </a:xfrm>
          <a:prstGeom prst="rect">
            <a:avLst/>
          </a:prstGeom>
        </p:spPr>
        <p:txBody>
          <a:bodyPr vert="horz" wrap="square" lIns="68567" tIns="34283" rIns="68567" bIns="34283" rtlCol="0">
            <a:spAutoFit/>
          </a:bodyPr>
          <a:lstStyle>
            <a:lvl1pPr marL="0" indent="0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48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1pPr>
            <a:lvl2pPr marL="914217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40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2pPr>
            <a:lvl3pPr marL="1828434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6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3pPr>
            <a:lvl4pPr marL="2742651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4pPr>
            <a:lvl5pPr marL="3656868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350" b="1" dirty="0" err="1">
                <a:solidFill>
                  <a:schemeClr val="accent4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Foco</a:t>
            </a:r>
            <a:r>
              <a:rPr lang="en-US" sz="1350" b="1" dirty="0">
                <a:solidFill>
                  <a:schemeClr val="accent4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350" b="1" dirty="0" err="1">
                <a:solidFill>
                  <a:schemeClr val="accent4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em</a:t>
            </a:r>
            <a:r>
              <a:rPr lang="en-US" sz="1350" b="1" dirty="0">
                <a:solidFill>
                  <a:schemeClr val="accent4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350" b="1" dirty="0" err="1">
                <a:solidFill>
                  <a:schemeClr val="accent4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infraestrutura</a:t>
            </a:r>
            <a:r>
              <a:rPr lang="en-US" sz="1350" b="1" dirty="0">
                <a:solidFill>
                  <a:schemeClr val="accent4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e </a:t>
            </a:r>
            <a:r>
              <a:rPr lang="en-US" sz="1350" b="1" dirty="0" err="1">
                <a:solidFill>
                  <a:schemeClr val="accent4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desenvolvimento</a:t>
            </a:r>
            <a:r>
              <a:rPr lang="en-US" sz="1350" b="1" dirty="0">
                <a:solidFill>
                  <a:schemeClr val="accent4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350" b="1" dirty="0" err="1">
                <a:solidFill>
                  <a:schemeClr val="accent4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sustentável</a:t>
            </a:r>
            <a:endParaRPr lang="en-US" sz="1350" b="1" dirty="0">
              <a:solidFill>
                <a:schemeClr val="accent4"/>
              </a:solidFill>
              <a:latin typeface="Calibri" panose="020F0502020204030204" pitchFamily="34" charset="0"/>
              <a:ea typeface="Montserrat Light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050" b="1" dirty="0">
              <a:solidFill>
                <a:schemeClr val="accent1"/>
              </a:solidFill>
              <a:latin typeface="Calibri" panose="020F0502020204030204" pitchFamily="34" charset="0"/>
              <a:ea typeface="Montserrat Light" charset="0"/>
              <a:cs typeface="Calibri" panose="020F0502020204030204" pitchFamily="34" charset="0"/>
            </a:endParaRPr>
          </a:p>
          <a:p>
            <a:pPr marL="128588" indent="-128588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US" sz="1050" dirty="0">
              <a:latin typeface="Calibri" panose="020F0502020204030204" pitchFamily="34" charset="0"/>
              <a:ea typeface="Montserrat Light" charset="0"/>
              <a:cs typeface="Calibri" panose="020F0502020204030204" pitchFamily="34" charset="0"/>
            </a:endParaRPr>
          </a:p>
          <a:p>
            <a:pPr marL="128588" indent="-128588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O NDB </a:t>
            </a:r>
            <a:r>
              <a:rPr lang="en-US" sz="1050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foca</a:t>
            </a:r>
            <a:r>
              <a:rPr lang="en-US" sz="1050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em </a:t>
            </a:r>
            <a:r>
              <a:rPr lang="en-US" sz="1050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projetos</a:t>
            </a:r>
            <a:r>
              <a:rPr lang="en-US" sz="1050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de </a:t>
            </a:r>
            <a:r>
              <a:rPr lang="en-US" sz="1050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infraestrutura</a:t>
            </a:r>
            <a:r>
              <a:rPr lang="en-US" sz="1050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de </a:t>
            </a:r>
            <a:r>
              <a:rPr lang="en-US" sz="1050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alta</a:t>
            </a:r>
            <a:r>
              <a:rPr lang="en-US" sz="1050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050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qualidade</a:t>
            </a:r>
            <a:r>
              <a:rPr lang="en-US" sz="1050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, </a:t>
            </a:r>
            <a:r>
              <a:rPr lang="en-US" sz="1050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viabilidade</a:t>
            </a:r>
            <a:r>
              <a:rPr lang="en-US" sz="1050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050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financeira</a:t>
            </a:r>
            <a:r>
              <a:rPr lang="en-US" sz="1050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e </a:t>
            </a:r>
            <a:r>
              <a:rPr lang="en-US" sz="1050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sustentabilidade</a:t>
            </a:r>
            <a:r>
              <a:rPr lang="en-US" sz="1050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050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sócio-ambiental</a:t>
            </a:r>
            <a:endParaRPr lang="en-US" sz="1050" dirty="0">
              <a:latin typeface="Calibri" panose="020F0502020204030204" pitchFamily="34" charset="0"/>
              <a:ea typeface="Montserrat Light" charset="0"/>
              <a:cs typeface="Calibri" panose="020F0502020204030204" pitchFamily="34" charset="0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D3411C10-D60E-5943-A84B-CD316724D390}"/>
              </a:ext>
            </a:extLst>
          </p:cNvPr>
          <p:cNvSpPr txBox="1">
            <a:spLocks/>
          </p:cNvSpPr>
          <p:nvPr/>
        </p:nvSpPr>
        <p:spPr>
          <a:xfrm>
            <a:off x="4378612" y="2170459"/>
            <a:ext cx="2015825" cy="2146727"/>
          </a:xfrm>
          <a:prstGeom prst="rect">
            <a:avLst/>
          </a:prstGeom>
        </p:spPr>
        <p:txBody>
          <a:bodyPr vert="horz" wrap="square" lIns="68567" tIns="34283" rIns="68567" bIns="34283" rtlCol="0">
            <a:spAutoFit/>
          </a:bodyPr>
          <a:lstStyle>
            <a:lvl1pPr marL="0" indent="0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48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1pPr>
            <a:lvl2pPr marL="914217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40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2pPr>
            <a:lvl3pPr marL="1828434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6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3pPr>
            <a:lvl4pPr marL="2742651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4pPr>
            <a:lvl5pPr marL="3656868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350" b="1" dirty="0" err="1">
                <a:solidFill>
                  <a:srgbClr val="EF781A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Parcerias</a:t>
            </a:r>
            <a:r>
              <a:rPr lang="en-US" sz="1350" b="1" dirty="0">
                <a:solidFill>
                  <a:srgbClr val="EF781A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com </a:t>
            </a:r>
            <a:r>
              <a:rPr lang="en-US" sz="1350" b="1" dirty="0" err="1">
                <a:solidFill>
                  <a:srgbClr val="EF781A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outras</a:t>
            </a:r>
            <a:r>
              <a:rPr lang="en-US" sz="1350" b="1" dirty="0">
                <a:solidFill>
                  <a:srgbClr val="EF781A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350" b="1" dirty="0" err="1">
                <a:solidFill>
                  <a:srgbClr val="EF781A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instituições</a:t>
            </a:r>
            <a:r>
              <a:rPr lang="en-US" sz="1350" b="1" dirty="0">
                <a:solidFill>
                  <a:srgbClr val="EF781A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de </a:t>
            </a:r>
            <a:r>
              <a:rPr lang="en-US" sz="1350" b="1" dirty="0" err="1">
                <a:solidFill>
                  <a:srgbClr val="EF781A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desenvolvimento</a:t>
            </a:r>
            <a:endParaRPr lang="en-US" sz="1350" b="1" dirty="0">
              <a:solidFill>
                <a:srgbClr val="EF781A"/>
              </a:solidFill>
              <a:latin typeface="Calibri" panose="020F0502020204030204" pitchFamily="34" charset="0"/>
              <a:ea typeface="Montserrat Light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050" b="1" dirty="0">
              <a:solidFill>
                <a:schemeClr val="accent1"/>
              </a:solidFill>
              <a:latin typeface="Calibri" panose="020F0502020204030204" pitchFamily="34" charset="0"/>
              <a:ea typeface="Montserrat Light" charset="0"/>
              <a:cs typeface="Calibri" panose="020F0502020204030204" pitchFamily="34" charset="0"/>
            </a:endParaRPr>
          </a:p>
          <a:p>
            <a:pPr marL="128588" indent="-128588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Cooperação</a:t>
            </a:r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instituições</a:t>
            </a:r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desenvolvimento</a:t>
            </a:r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globais</a:t>
            </a:r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regionais</a:t>
            </a:r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nacionais</a:t>
            </a:r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como</a:t>
            </a:r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princípio</a:t>
            </a:r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 fundamental de </a:t>
            </a:r>
            <a:r>
              <a:rPr lang="en-US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operação</a:t>
            </a:r>
            <a:endParaRPr lang="en-US" sz="10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8588" indent="-128588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Realça</a:t>
            </a:r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impacto</a:t>
            </a:r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 das </a:t>
            </a:r>
            <a:r>
              <a:rPr lang="en-US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operações</a:t>
            </a:r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capacita</a:t>
            </a:r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 o NDB a </a:t>
            </a:r>
            <a:r>
              <a:rPr lang="en-US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manter</a:t>
            </a:r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 um </a:t>
            </a:r>
            <a:r>
              <a:rPr lang="en-US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perfil</a:t>
            </a:r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operacional</a:t>
            </a:r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eficiente</a:t>
            </a:r>
            <a:endParaRPr lang="en-US" sz="10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C8611BF3-9BD8-C244-812C-734D92403AAA}"/>
              </a:ext>
            </a:extLst>
          </p:cNvPr>
          <p:cNvSpPr txBox="1">
            <a:spLocks/>
          </p:cNvSpPr>
          <p:nvPr/>
        </p:nvSpPr>
        <p:spPr>
          <a:xfrm>
            <a:off x="6408235" y="2166782"/>
            <a:ext cx="2015825" cy="1500397"/>
          </a:xfrm>
          <a:prstGeom prst="rect">
            <a:avLst/>
          </a:prstGeom>
        </p:spPr>
        <p:txBody>
          <a:bodyPr vert="horz" wrap="square" lIns="68567" tIns="34283" rIns="68567" bIns="34283" rtlCol="0">
            <a:spAutoFit/>
          </a:bodyPr>
          <a:lstStyle>
            <a:lvl1pPr marL="0" indent="0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48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1pPr>
            <a:lvl2pPr marL="914217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40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2pPr>
            <a:lvl3pPr marL="1828434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6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3pPr>
            <a:lvl4pPr marL="2742651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4pPr>
            <a:lvl5pPr marL="3656868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350" b="1" dirty="0" err="1">
                <a:solidFill>
                  <a:schemeClr val="accent1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Suporte</a:t>
            </a:r>
            <a:r>
              <a:rPr lang="en-US" sz="1350" b="1" dirty="0">
                <a:solidFill>
                  <a:schemeClr val="accent1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dos </a:t>
            </a:r>
            <a:r>
              <a:rPr lang="en-US" sz="1350" b="1" dirty="0" err="1">
                <a:solidFill>
                  <a:schemeClr val="accent1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membros</a:t>
            </a:r>
            <a:r>
              <a:rPr lang="en-US" sz="1350" b="1" dirty="0">
                <a:solidFill>
                  <a:schemeClr val="accent1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para </a:t>
            </a:r>
            <a:r>
              <a:rPr lang="en-US" sz="1350" b="1" dirty="0" err="1">
                <a:solidFill>
                  <a:schemeClr val="accent1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manutenção</a:t>
            </a:r>
            <a:r>
              <a:rPr lang="en-US" sz="1350" b="1" dirty="0">
                <a:solidFill>
                  <a:schemeClr val="accent1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de um </a:t>
            </a:r>
            <a:r>
              <a:rPr lang="en-US" sz="1350" b="1" dirty="0" err="1">
                <a:solidFill>
                  <a:schemeClr val="accent1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perfil</a:t>
            </a:r>
            <a:r>
              <a:rPr lang="en-US" sz="1350" b="1" dirty="0">
                <a:solidFill>
                  <a:schemeClr val="accent1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350" b="1" dirty="0" err="1">
                <a:solidFill>
                  <a:schemeClr val="accent1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financeiro</a:t>
            </a:r>
            <a:r>
              <a:rPr lang="en-US" sz="1350" b="1" dirty="0">
                <a:solidFill>
                  <a:schemeClr val="accent1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350" b="1" dirty="0" err="1">
                <a:solidFill>
                  <a:schemeClr val="accent1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robusto</a:t>
            </a:r>
            <a:endParaRPr lang="en-US" sz="1350" b="1" dirty="0">
              <a:solidFill>
                <a:schemeClr val="accent1"/>
              </a:solidFill>
              <a:latin typeface="Calibri" panose="020F0502020204030204" pitchFamily="34" charset="0"/>
              <a:ea typeface="Montserrat Light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050" b="1" dirty="0">
              <a:solidFill>
                <a:schemeClr val="accent1"/>
              </a:solidFill>
              <a:latin typeface="Calibri" panose="020F0502020204030204" pitchFamily="34" charset="0"/>
              <a:ea typeface="Montserrat Light" charset="0"/>
              <a:cs typeface="Calibri" panose="020F0502020204030204" pitchFamily="34" charset="0"/>
            </a:endParaRPr>
          </a:p>
          <a:p>
            <a:pPr marL="128588" indent="-128588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Membros</a:t>
            </a:r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comprometidos</a:t>
            </a:r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 em </a:t>
            </a:r>
            <a:r>
              <a:rPr lang="en-US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manter</a:t>
            </a:r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 um </a:t>
            </a:r>
            <a:r>
              <a:rPr lang="en-US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perfil</a:t>
            </a:r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crédito</a:t>
            </a:r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 do NDB </a:t>
            </a:r>
            <a:r>
              <a:rPr lang="en-US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equivalente</a:t>
            </a:r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ao</a:t>
            </a:r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mais</a:t>
            </a:r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 forte </a:t>
            </a:r>
            <a:r>
              <a:rPr lang="en-US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dentre</a:t>
            </a:r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 pares do NDB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8EFDC224-8579-7749-839F-F7CCC5746AD3}"/>
              </a:ext>
            </a:extLst>
          </p:cNvPr>
          <p:cNvSpPr txBox="1">
            <a:spLocks/>
          </p:cNvSpPr>
          <p:nvPr/>
        </p:nvSpPr>
        <p:spPr>
          <a:xfrm>
            <a:off x="319367" y="2166782"/>
            <a:ext cx="2015825" cy="2031311"/>
          </a:xfrm>
          <a:prstGeom prst="rect">
            <a:avLst/>
          </a:prstGeom>
        </p:spPr>
        <p:txBody>
          <a:bodyPr vert="horz" wrap="square" lIns="68567" tIns="34283" rIns="68567" bIns="34283" rtlCol="0">
            <a:spAutoFit/>
          </a:bodyPr>
          <a:lstStyle>
            <a:lvl1pPr marL="0" indent="0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48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1pPr>
            <a:lvl2pPr marL="914217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40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2pPr>
            <a:lvl3pPr marL="1828434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6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3pPr>
            <a:lvl4pPr marL="2742651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 smtClean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4pPr>
            <a:lvl5pPr marL="3656868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>
                <a:solidFill>
                  <a:schemeClr val="tx1"/>
                </a:solidFill>
                <a:effectLst/>
                <a:latin typeface="Montserrat Hairline" charset="0"/>
                <a:ea typeface="Montserrat Hairline" charset="0"/>
                <a:cs typeface="Montserrat Hairline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350" b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Instituição</a:t>
            </a:r>
            <a:r>
              <a:rPr lang="en-US" sz="135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350" b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chave</a:t>
            </a:r>
            <a:r>
              <a:rPr lang="en-US" sz="135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350" b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na</a:t>
            </a:r>
            <a:r>
              <a:rPr lang="en-US" sz="135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350" b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estrutura</a:t>
            </a:r>
            <a:r>
              <a:rPr lang="en-US" sz="135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350" b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cooperativa</a:t>
            </a:r>
            <a:r>
              <a:rPr lang="en-US" sz="135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do BRICS</a:t>
            </a:r>
            <a:endParaRPr lang="en-US" sz="1350" b="1" dirty="0">
              <a:solidFill>
                <a:schemeClr val="accent1"/>
              </a:solidFill>
              <a:latin typeface="Calibri" panose="020F0502020204030204" pitchFamily="34" charset="0"/>
              <a:ea typeface="Montserrat Light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200" b="1" dirty="0">
              <a:solidFill>
                <a:schemeClr val="accent1"/>
              </a:solidFill>
              <a:latin typeface="Calibri" panose="020F0502020204030204" pitchFamily="34" charset="0"/>
              <a:ea typeface="Montserrat Light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200" b="1" dirty="0">
              <a:solidFill>
                <a:schemeClr val="accent1"/>
              </a:solidFill>
              <a:latin typeface="Calibri" panose="020F0502020204030204" pitchFamily="34" charset="0"/>
              <a:ea typeface="Montserrat Light" charset="0"/>
              <a:cs typeface="Calibri" panose="020F0502020204030204" pitchFamily="34" charset="0"/>
            </a:endParaRPr>
          </a:p>
          <a:p>
            <a:pPr marL="128588" indent="-128588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050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Estabelecido</a:t>
            </a:r>
            <a:r>
              <a:rPr lang="en-US" sz="1050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050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pelos</a:t>
            </a:r>
            <a:r>
              <a:rPr lang="en-US" sz="1050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050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países</a:t>
            </a:r>
            <a:r>
              <a:rPr lang="en-US" sz="1050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do BRICS para </a:t>
            </a:r>
            <a:r>
              <a:rPr lang="en-US" sz="1050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fomentar</a:t>
            </a:r>
            <a:r>
              <a:rPr lang="en-US" sz="1050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e </a:t>
            </a:r>
            <a:r>
              <a:rPr lang="en-US" sz="1050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apoiar</a:t>
            </a:r>
            <a:r>
              <a:rPr lang="en-US" sz="1050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050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projetos</a:t>
            </a:r>
            <a:r>
              <a:rPr lang="en-US" sz="1050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de </a:t>
            </a:r>
            <a:r>
              <a:rPr lang="en-US" sz="1050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infraestrutura</a:t>
            </a:r>
            <a:r>
              <a:rPr lang="en-US" sz="1050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e </a:t>
            </a:r>
            <a:r>
              <a:rPr lang="en-US" sz="1050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desenvolvimento</a:t>
            </a:r>
            <a:r>
              <a:rPr lang="en-US" sz="1050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050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sustentável</a:t>
            </a:r>
            <a:r>
              <a:rPr lang="en-US" sz="1050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e </a:t>
            </a:r>
            <a:r>
              <a:rPr lang="en-US" sz="1050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promover</a:t>
            </a:r>
            <a:r>
              <a:rPr lang="en-US" sz="1050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050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cooperação</a:t>
            </a:r>
            <a:r>
              <a:rPr lang="en-US" sz="1050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050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financeira</a:t>
            </a:r>
            <a:r>
              <a:rPr lang="en-US" sz="1050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entre </a:t>
            </a:r>
            <a:r>
              <a:rPr lang="en-US" sz="1050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os</a:t>
            </a:r>
            <a:r>
              <a:rPr lang="en-US" sz="1050" dirty="0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</a:t>
            </a:r>
            <a:r>
              <a:rPr lang="en-US" sz="1050" dirty="0" err="1"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mesmos</a:t>
            </a:r>
            <a:endParaRPr lang="en-US" sz="1050" dirty="0">
              <a:latin typeface="Calibri" panose="020F0502020204030204" pitchFamily="34" charset="0"/>
              <a:ea typeface="Montserrat Light" charset="0"/>
              <a:cs typeface="Calibri" panose="020F050202020403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960546A-4FDF-3940-AE65-2671C47A2494}"/>
              </a:ext>
            </a:extLst>
          </p:cNvPr>
          <p:cNvSpPr/>
          <p:nvPr/>
        </p:nvSpPr>
        <p:spPr>
          <a:xfrm>
            <a:off x="916155" y="1377952"/>
            <a:ext cx="633693" cy="633693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300" dirty="0">
                <a:solidFill>
                  <a:schemeClr val="tx1"/>
                </a:solidFill>
                <a:latin typeface="+mj-lt"/>
              </a:rPr>
              <a:t>1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65367A3-D236-274F-88DA-54C33FBFBEEC}"/>
              </a:ext>
            </a:extLst>
          </p:cNvPr>
          <p:cNvSpPr/>
          <p:nvPr/>
        </p:nvSpPr>
        <p:spPr>
          <a:xfrm>
            <a:off x="2945778" y="1377952"/>
            <a:ext cx="633693" cy="633693"/>
          </a:xfrm>
          <a:prstGeom prst="ellipse">
            <a:avLst/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300" dirty="0">
                <a:solidFill>
                  <a:schemeClr val="tx1"/>
                </a:solidFill>
                <a:latin typeface="+mj-lt"/>
              </a:rPr>
              <a:t>2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6B6E0CF-8F4B-A242-84BC-B06BA6A94BEA}"/>
              </a:ext>
            </a:extLst>
          </p:cNvPr>
          <p:cNvSpPr/>
          <p:nvPr/>
        </p:nvSpPr>
        <p:spPr>
          <a:xfrm>
            <a:off x="4924329" y="1377952"/>
            <a:ext cx="633693" cy="633693"/>
          </a:xfrm>
          <a:prstGeom prst="ellipse">
            <a:avLst/>
          </a:prstGeom>
          <a:noFill/>
          <a:ln w="50800">
            <a:solidFill>
              <a:srgbClr val="EF78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300" dirty="0">
                <a:solidFill>
                  <a:schemeClr val="tx1"/>
                </a:solidFill>
                <a:latin typeface="+mj-lt"/>
              </a:rPr>
              <a:t>3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61CA636-FFDE-0C4B-85C1-77620FDFB1D9}"/>
              </a:ext>
            </a:extLst>
          </p:cNvPr>
          <p:cNvSpPr/>
          <p:nvPr/>
        </p:nvSpPr>
        <p:spPr>
          <a:xfrm>
            <a:off x="6990431" y="1377952"/>
            <a:ext cx="633693" cy="633693"/>
          </a:xfrm>
          <a:prstGeom prst="ellipse">
            <a:avLst/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300" dirty="0">
                <a:solidFill>
                  <a:schemeClr val="tx1"/>
                </a:solidFill>
                <a:latin typeface="+mj-lt"/>
              </a:rPr>
              <a:t>4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1F9E91CF-6ED1-4A55-89A0-C72877557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44986" y="3782215"/>
            <a:ext cx="194310" cy="1166336"/>
          </a:xfrm>
        </p:spPr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alibri"/>
                <a:ea typeface="+mn-ea"/>
              </a:rPr>
              <a:t>© 2021 New Development Bank</a:t>
            </a:r>
          </a:p>
        </p:txBody>
      </p:sp>
    </p:spTree>
    <p:extLst>
      <p:ext uri="{BB962C8B-B14F-4D97-AF65-F5344CB8AC3E}">
        <p14:creationId xmlns:p14="http://schemas.microsoft.com/office/powerpoint/2010/main" val="1837622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PRINCÍPIOS FUNDAMENTAIS DO NDB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idx="1"/>
          </p:nvPr>
        </p:nvSpPr>
        <p:spPr>
          <a:xfrm>
            <a:off x="319367" y="666750"/>
            <a:ext cx="8443633" cy="4419600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914400">
              <a:lnSpc>
                <a:spcPct val="150000"/>
              </a:lnSpc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dirty="0"/>
              <a:t>Políticas e procedimentos para favorecer parcerias de cooperação para o desenvolvimento</a:t>
            </a:r>
          </a:p>
          <a:p>
            <a:pPr defTabSz="914400">
              <a:lnSpc>
                <a:spcPct val="150000"/>
              </a:lnSpc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dirty="0"/>
              <a:t>Aprendizado com as experiências dos países membros</a:t>
            </a:r>
          </a:p>
          <a:p>
            <a:pPr defTabSz="914400">
              <a:lnSpc>
                <a:spcPct val="150000"/>
              </a:lnSpc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dirty="0"/>
              <a:t>Relação de igualdade, respeito mútuo e confiança, compartilhamento de conhecimentos, plataforma para a cooperação entre pares</a:t>
            </a:r>
          </a:p>
          <a:p>
            <a:pPr defTabSz="914400">
              <a:lnSpc>
                <a:spcPct val="150000"/>
              </a:lnSpc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dirty="0"/>
              <a:t>Colaboração com autoridades governamentais e bancos nacionais e multilaterais de desenvolvimento</a:t>
            </a:r>
          </a:p>
          <a:p>
            <a:pPr defTabSz="914400">
              <a:lnSpc>
                <a:spcPct val="150000"/>
              </a:lnSpc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dirty="0"/>
              <a:t>Leis e procedimentos nacionais para a implementação de projetos, sempre que aplicável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9DDB56-C5BF-4058-8F08-82D83AE89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44986" y="3782215"/>
            <a:ext cx="194310" cy="1166336"/>
          </a:xfrm>
        </p:spPr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alibri"/>
                <a:ea typeface="+mn-ea"/>
              </a:rPr>
              <a:t>© 2021 New Development Bank</a:t>
            </a:r>
          </a:p>
        </p:txBody>
      </p:sp>
    </p:spTree>
    <p:extLst>
      <p:ext uri="{BB962C8B-B14F-4D97-AF65-F5344CB8AC3E}">
        <p14:creationId xmlns:p14="http://schemas.microsoft.com/office/powerpoint/2010/main" val="4057323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40B66E-6596-944F-BD2A-92B0C9826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792" y="2220536"/>
            <a:ext cx="4172808" cy="586770"/>
          </a:xfrm>
        </p:spPr>
        <p:txBody>
          <a:bodyPr>
            <a:noAutofit/>
          </a:bodyPr>
          <a:lstStyle/>
          <a:p>
            <a:r>
              <a:rPr lang="en-GB" b="1"/>
              <a:t>DESTAQUES NDB</a:t>
            </a:r>
            <a:endParaRPr lang="en-GB" b="1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089463C-A734-6D41-9330-454DB0219F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GB">
                <a:latin typeface="+mn-lt"/>
              </a:rPr>
              <a:t>2</a:t>
            </a:r>
            <a:endParaRPr lang="en-GB" dirty="0">
              <a:latin typeface="+mn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7FAFAC-4574-D645-8672-063C43559A2E}"/>
              </a:ext>
            </a:extLst>
          </p:cNvPr>
          <p:cNvSpPr/>
          <p:nvPr/>
        </p:nvSpPr>
        <p:spPr>
          <a:xfrm>
            <a:off x="0" y="5076217"/>
            <a:ext cx="9144000" cy="67283"/>
          </a:xfrm>
          <a:prstGeom prst="rect">
            <a:avLst/>
          </a:prstGeom>
          <a:solidFill>
            <a:schemeClr val="accent1">
              <a:lumMod val="40000"/>
              <a:lumOff val="6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663" fontAlgn="auto">
              <a:spcBef>
                <a:spcPts val="0"/>
              </a:spcBef>
              <a:spcAft>
                <a:spcPts val="0"/>
              </a:spcAft>
            </a:pPr>
            <a:endParaRPr lang="en-GB" sz="1350" dirty="0">
              <a:solidFill>
                <a:srgbClr val="5F932E">
                  <a:lumMod val="20000"/>
                  <a:lumOff val="80000"/>
                </a:srgbClr>
              </a:solidFill>
              <a:latin typeface="Calibri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F65A537-55DA-45A3-9941-2EF729C4EEC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3" name="image66.jpeg">
            <a:extLst>
              <a:ext uri="{FF2B5EF4-FFF2-40B4-BE49-F238E27FC236}">
                <a16:creationId xmlns:a16="http://schemas.microsoft.com/office/drawing/2014/main" id="{14688242-A21D-4B1E-871C-969792BE694F}"/>
              </a:ext>
            </a:extLst>
          </p:cNvPr>
          <p:cNvPicPr/>
          <p:nvPr/>
        </p:nvPicPr>
        <p:blipFill rotWithShape="1">
          <a:blip r:embed="rId3" cstate="print"/>
          <a:srcRect l="19816"/>
          <a:stretch/>
        </p:blipFill>
        <p:spPr>
          <a:xfrm>
            <a:off x="-28572" y="-12758"/>
            <a:ext cx="2847972" cy="508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93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600" b="1" dirty="0">
                <a:solidFill>
                  <a:srgbClr val="47963A"/>
                </a:solidFill>
                <a:latin typeface="+mj-lt"/>
              </a:rPr>
              <a:t>RESPONDENDO AOS DESAFIOS DO DESENVOLVIMENTO</a:t>
            </a:r>
            <a:endParaRPr lang="en-US" sz="2600" b="1" dirty="0">
              <a:solidFill>
                <a:srgbClr val="47963A"/>
              </a:solidFill>
              <a:latin typeface="+mj-lt"/>
            </a:endParaRPr>
          </a:p>
        </p:txBody>
      </p:sp>
      <p:sp>
        <p:nvSpPr>
          <p:cNvPr id="20" name="Text Placeholder 8"/>
          <p:cNvSpPr>
            <a:spLocks noGrp="1"/>
          </p:cNvSpPr>
          <p:nvPr>
            <p:ph idx="1"/>
          </p:nvPr>
        </p:nvSpPr>
        <p:spPr>
          <a:xfrm>
            <a:off x="319367" y="698093"/>
            <a:ext cx="8291233" cy="444540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71450" indent="-171450" algn="just" fontAlgn="auto">
              <a:lnSpc>
                <a:spcPct val="100000"/>
              </a:lnSpc>
              <a:spcBef>
                <a:spcPts val="750"/>
              </a:spcBef>
              <a:spcAft>
                <a:spcPts val="1200"/>
              </a:spcAft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dirty="0"/>
              <a:t>Até Julho de 2021, o NDB aprovou </a:t>
            </a:r>
            <a:r>
              <a:rPr lang="en-US" dirty="0"/>
              <a:t>US$ 28,8 </a:t>
            </a:r>
            <a:r>
              <a:rPr lang="en-US" dirty="0" err="1"/>
              <a:t>bilhões</a:t>
            </a:r>
            <a:r>
              <a:rPr lang="pt-BR" dirty="0"/>
              <a:t> de empréstimos para os países membros em 74 operações</a:t>
            </a:r>
            <a:endParaRPr lang="en-US" dirty="0"/>
          </a:p>
          <a:p>
            <a:pPr marL="171450" indent="-171450" algn="just" fontAlgn="auto">
              <a:lnSpc>
                <a:spcPct val="100000"/>
              </a:lnSpc>
              <a:spcBef>
                <a:spcPts val="750"/>
              </a:spcBef>
              <a:spcAft>
                <a:spcPts val="1200"/>
              </a:spcAft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dirty="0"/>
              <a:t>Em resposta aos desafios da pandemia global de COVID-19, o NDB aprovou              US$ 9 bilhões em empréstimos emergenciais para os 5 países membros</a:t>
            </a:r>
            <a:endParaRPr lang="en-US" dirty="0"/>
          </a:p>
          <a:p>
            <a:pPr marL="171450" indent="-171450" algn="just" fontAlgn="auto">
              <a:lnSpc>
                <a:spcPct val="100000"/>
              </a:lnSpc>
              <a:spcBef>
                <a:spcPts val="750"/>
              </a:spcBef>
              <a:spcAft>
                <a:spcPts val="1200"/>
              </a:spcAft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en-US" dirty="0"/>
              <a:t>A </a:t>
            </a:r>
            <a:r>
              <a:rPr lang="en-US" dirty="0" err="1"/>
              <a:t>carteira</a:t>
            </a:r>
            <a:r>
              <a:rPr lang="en-US" dirty="0"/>
              <a:t> do NDB é </a:t>
            </a:r>
            <a:r>
              <a:rPr lang="en-US" dirty="0" err="1"/>
              <a:t>composta</a:t>
            </a:r>
            <a:r>
              <a:rPr lang="en-US" dirty="0"/>
              <a:t> por 87% de </a:t>
            </a:r>
            <a:r>
              <a:rPr lang="en-US" dirty="0" err="1"/>
              <a:t>empr</a:t>
            </a:r>
            <a:r>
              <a:rPr lang="pt-BR" dirty="0"/>
              <a:t>éstimos com garantia soberana e 13% sem garantia soberana</a:t>
            </a:r>
          </a:p>
          <a:p>
            <a:pPr marL="171450" indent="-171450" algn="just" fontAlgn="auto">
              <a:lnSpc>
                <a:spcPct val="100000"/>
              </a:lnSpc>
              <a:spcBef>
                <a:spcPts val="750"/>
              </a:spcBef>
              <a:spcAft>
                <a:spcPts val="1200"/>
              </a:spcAft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dirty="0"/>
              <a:t>Desde julho de 2020 o NDB conta com um Presidente brasileiro, Sr. Marcos Troyjo</a:t>
            </a:r>
          </a:p>
          <a:p>
            <a:pPr algn="just" defTabSz="914400">
              <a:lnSpc>
                <a:spcPct val="100000"/>
              </a:lnSpc>
              <a:spcAft>
                <a:spcPts val="1200"/>
              </a:spcAft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dirty="0"/>
              <a:t>Em 2021 foi realizada uma reestruturação organizacional do NDB, com destaque para a criação de áreas específicas para Monitoramento de Projetos em Implementação; para Projetos com o Setor Privado; e ESG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822A0A-761C-4B62-B412-6A605E415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44986" y="3782215"/>
            <a:ext cx="194310" cy="1166336"/>
          </a:xfrm>
        </p:spPr>
        <p:txBody>
          <a:bodyPr/>
          <a:lstStyle/>
          <a:p>
            <a:pPr defTabSz="685663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alibri"/>
                <a:ea typeface="+mn-ea"/>
              </a:rPr>
              <a:t>© 2021 New Development Bank</a:t>
            </a:r>
          </a:p>
        </p:txBody>
      </p:sp>
    </p:spTree>
    <p:extLst>
      <p:ext uri="{BB962C8B-B14F-4D97-AF65-F5344CB8AC3E}">
        <p14:creationId xmlns:p14="http://schemas.microsoft.com/office/powerpoint/2010/main" val="3813396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3">
            <a:extLst>
              <a:ext uri="{FF2B5EF4-FFF2-40B4-BE49-F238E27FC236}">
                <a16:creationId xmlns:a16="http://schemas.microsoft.com/office/drawing/2014/main" id="{DF3D2DC3-D08F-4F45-B11C-0CB655E930C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33053" r="33053"/>
          <a:stretch/>
        </p:blipFill>
        <p:spPr>
          <a:prstGeom prst="rect">
            <a:avLst/>
          </a:prstGeom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CE7AF1C6-FF26-1F43-8459-4262EF3A6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792" y="2220536"/>
            <a:ext cx="4096608" cy="586770"/>
          </a:xfrm>
        </p:spPr>
        <p:txBody>
          <a:bodyPr/>
          <a:lstStyle/>
          <a:p>
            <a:r>
              <a:rPr lang="en-US" sz="4000" b="1" dirty="0"/>
              <a:t>NDB E A RESPOSTA À COVID-19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A9BDBE9-4AFE-2947-A969-B720758B62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10789" y="1158642"/>
            <a:ext cx="1215000" cy="2169825"/>
          </a:xfrm>
        </p:spPr>
        <p:txBody>
          <a:bodyPr/>
          <a:lstStyle/>
          <a:p>
            <a:r>
              <a:rPr lang="en-US" dirty="0">
                <a:latin typeface="+mn-lt"/>
              </a:rPr>
              <a:t>3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EBA543-B976-C841-BFD7-DBB7059240BE}"/>
              </a:ext>
            </a:extLst>
          </p:cNvPr>
          <p:cNvSpPr/>
          <p:nvPr/>
        </p:nvSpPr>
        <p:spPr>
          <a:xfrm>
            <a:off x="0" y="5076000"/>
            <a:ext cx="9144000" cy="67500"/>
          </a:xfrm>
          <a:prstGeom prst="rect">
            <a:avLst/>
          </a:prstGeom>
          <a:solidFill>
            <a:srgbClr val="CA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67508"/>
      </p:ext>
    </p:extLst>
  </p:cSld>
  <p:clrMapOvr>
    <a:masterClrMapping/>
  </p:clrMapOvr>
</p:sld>
</file>

<file path=ppt/theme/theme1.xml><?xml version="1.0" encoding="utf-8"?>
<a:theme xmlns:a="http://schemas.openxmlformats.org/drawingml/2006/main" name="Section Title Layout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 w="12700">
          <a:solidFill>
            <a:srgbClr val="133D18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wrap="square">
        <a:spAutoFit/>
      </a:bodyPr>
      <a:lstStyle>
        <a:defPPr algn="ctr">
          <a:defRPr sz="950" b="1" dirty="0">
            <a:solidFill>
              <a:schemeClr val="tx1">
                <a:lumMod val="75000"/>
                <a:lumOff val="25000"/>
              </a:schemeClr>
            </a:solidFill>
            <a:latin typeface="+mj-lt"/>
          </a:defRPr>
        </a:defPPr>
      </a:lstStyle>
    </a:spDef>
  </a:objectDefaults>
  <a:extraClrSchemeLst/>
</a:theme>
</file>

<file path=ppt/theme/theme3.xml><?xml version="1.0" encoding="utf-8"?>
<a:theme xmlns:a="http://schemas.openxmlformats.org/drawingml/2006/main" name="Image Slide Layout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Blank 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Default Theme">
  <a:themeElements>
    <a:clrScheme name="Custom 1">
      <a:dk1>
        <a:srgbClr val="000000"/>
      </a:dk1>
      <a:lt1>
        <a:srgbClr val="FFFFFF"/>
      </a:lt1>
      <a:dk2>
        <a:srgbClr val="4C4949"/>
      </a:dk2>
      <a:lt2>
        <a:srgbClr val="E7E6E6"/>
      </a:lt2>
      <a:accent1>
        <a:srgbClr val="5F932E"/>
      </a:accent1>
      <a:accent2>
        <a:srgbClr val="C3D700"/>
      </a:accent2>
      <a:accent3>
        <a:srgbClr val="B4B4B4"/>
      </a:accent3>
      <a:accent4>
        <a:srgbClr val="005E38"/>
      </a:accent4>
      <a:accent5>
        <a:srgbClr val="EFAE41"/>
      </a:accent5>
      <a:accent6>
        <a:srgbClr val="2F4561"/>
      </a:accent6>
      <a:hlink>
        <a:srgbClr val="0070C0"/>
      </a:hlink>
      <a:folHlink>
        <a:srgbClr val="7030A0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noFill/>
        <a:ln w="38100" cap="flat">
          <a:solidFill>
            <a:schemeClr val="bg1">
              <a:lumMod val="75000"/>
            </a:schemeClr>
          </a:solidFill>
          <a:prstDash val="solid"/>
          <a:miter lim="800000"/>
          <a:headEnd type="oval" w="med" len="med"/>
          <a:tailEnd type="oval" w="med" len="med"/>
        </a:ln>
        <a:extLst>
          <a:ext uri="{909E8E84-426E-40dd-AFC4-6F175D3DCCD1}">
            <a14:hiddenFill xmlns="" xmlns:a14="http://schemas.microsoft.com/office/drawing/2010/main">
              <a:solidFill>
                <a:srgbClr val="FFFFFF"/>
              </a:solidFill>
            </a14:hiddenFill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algn="l">
          <a:defRPr b="1" dirty="0">
            <a:latin typeface="Roboto Bold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Default Theme">
  <a:themeElements>
    <a:clrScheme name="Custom 1">
      <a:dk1>
        <a:srgbClr val="000000"/>
      </a:dk1>
      <a:lt1>
        <a:srgbClr val="FFFFFF"/>
      </a:lt1>
      <a:dk2>
        <a:srgbClr val="4C4949"/>
      </a:dk2>
      <a:lt2>
        <a:srgbClr val="E7E6E6"/>
      </a:lt2>
      <a:accent1>
        <a:srgbClr val="5F932E"/>
      </a:accent1>
      <a:accent2>
        <a:srgbClr val="C3D700"/>
      </a:accent2>
      <a:accent3>
        <a:srgbClr val="B4B4B4"/>
      </a:accent3>
      <a:accent4>
        <a:srgbClr val="005E38"/>
      </a:accent4>
      <a:accent5>
        <a:srgbClr val="EFAE41"/>
      </a:accent5>
      <a:accent6>
        <a:srgbClr val="2F4561"/>
      </a:accent6>
      <a:hlink>
        <a:srgbClr val="0070C0"/>
      </a:hlink>
      <a:folHlink>
        <a:srgbClr val="7030A0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noFill/>
        <a:ln w="38100" cap="flat">
          <a:solidFill>
            <a:schemeClr val="bg1">
              <a:lumMod val="75000"/>
            </a:schemeClr>
          </a:solidFill>
          <a:prstDash val="solid"/>
          <a:miter lim="800000"/>
          <a:headEnd type="oval" w="med" len="med"/>
          <a:tailEnd type="oval" w="med" len="med"/>
        </a:ln>
        <a:extLst>
          <a:ext uri="{909E8E84-426E-40dd-AFC4-6F175D3DCCD1}">
            <a14:hiddenFill xmlns="" xmlns:a14="http://schemas.microsoft.com/office/drawing/2010/main">
              <a:solidFill>
                <a:srgbClr val="FFFFFF"/>
              </a:solidFill>
            </a14:hiddenFill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algn="l">
          <a:defRPr b="1" dirty="0">
            <a:latin typeface="Roboto Bold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Default Theme">
  <a:themeElements>
    <a:clrScheme name="Custom 1">
      <a:dk1>
        <a:srgbClr val="000000"/>
      </a:dk1>
      <a:lt1>
        <a:srgbClr val="FFFFFF"/>
      </a:lt1>
      <a:dk2>
        <a:srgbClr val="4C4949"/>
      </a:dk2>
      <a:lt2>
        <a:srgbClr val="E7E6E6"/>
      </a:lt2>
      <a:accent1>
        <a:srgbClr val="5F932E"/>
      </a:accent1>
      <a:accent2>
        <a:srgbClr val="C3D700"/>
      </a:accent2>
      <a:accent3>
        <a:srgbClr val="B4B4B4"/>
      </a:accent3>
      <a:accent4>
        <a:srgbClr val="005E38"/>
      </a:accent4>
      <a:accent5>
        <a:srgbClr val="EFAE41"/>
      </a:accent5>
      <a:accent6>
        <a:srgbClr val="2F4561"/>
      </a:accent6>
      <a:hlink>
        <a:srgbClr val="0070C0"/>
      </a:hlink>
      <a:folHlink>
        <a:srgbClr val="7030A0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noFill/>
        <a:ln w="38100" cap="flat">
          <a:solidFill>
            <a:schemeClr val="bg1">
              <a:lumMod val="75000"/>
            </a:schemeClr>
          </a:solidFill>
          <a:prstDash val="solid"/>
          <a:miter lim="800000"/>
          <a:headEnd type="oval" w="med" len="med"/>
          <a:tailEnd type="oval" w="med" len="med"/>
        </a:ln>
        <a:extLst>
          <a:ext uri="{909E8E84-426E-40dd-AFC4-6F175D3DCCD1}">
            <a14:hiddenFill xmlns="" xmlns:a14="http://schemas.microsoft.com/office/drawing/2010/main">
              <a:solidFill>
                <a:srgbClr val="FFFFFF"/>
              </a:solidFill>
            </a14:hiddenFill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algn="l">
          <a:defRPr b="1" dirty="0">
            <a:latin typeface="Roboto Bold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Default Theme">
  <a:themeElements>
    <a:clrScheme name="Custom 1">
      <a:dk1>
        <a:srgbClr val="000000"/>
      </a:dk1>
      <a:lt1>
        <a:srgbClr val="FFFFFF"/>
      </a:lt1>
      <a:dk2>
        <a:srgbClr val="4C4949"/>
      </a:dk2>
      <a:lt2>
        <a:srgbClr val="E7E6E6"/>
      </a:lt2>
      <a:accent1>
        <a:srgbClr val="5F932E"/>
      </a:accent1>
      <a:accent2>
        <a:srgbClr val="C3D700"/>
      </a:accent2>
      <a:accent3>
        <a:srgbClr val="B4B4B4"/>
      </a:accent3>
      <a:accent4>
        <a:srgbClr val="005E38"/>
      </a:accent4>
      <a:accent5>
        <a:srgbClr val="EFAE41"/>
      </a:accent5>
      <a:accent6>
        <a:srgbClr val="2F4561"/>
      </a:accent6>
      <a:hlink>
        <a:srgbClr val="0070C0"/>
      </a:hlink>
      <a:folHlink>
        <a:srgbClr val="7030A0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noFill/>
        <a:ln w="38100" cap="flat">
          <a:solidFill>
            <a:schemeClr val="bg1">
              <a:lumMod val="75000"/>
            </a:schemeClr>
          </a:solidFill>
          <a:prstDash val="solid"/>
          <a:miter lim="800000"/>
          <a:headEnd type="oval" w="med" len="med"/>
          <a:tailEnd type="oval" w="med" len="med"/>
        </a:ln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algn="l">
          <a:defRPr b="1" dirty="0">
            <a:latin typeface="Roboto Bold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F77DAF3F3FE8488D138DF902A6EEC9" ma:contentTypeVersion="" ma:contentTypeDescription="Create a new document." ma:contentTypeScope="" ma:versionID="2f5ab459129bcf055d7ac3bd8524b31a">
  <xsd:schema xmlns:xsd="http://www.w3.org/2001/XMLSchema" xmlns:xs="http://www.w3.org/2001/XMLSchema" xmlns:p="http://schemas.microsoft.com/office/2006/metadata/properties" xmlns:ns2="c347d508-cf4a-4aa0-a5cd-579a597444e9" targetNamespace="http://schemas.microsoft.com/office/2006/metadata/properties" ma:root="true" ma:fieldsID="f948d9179da146cd860e7a131632cb02" ns2:_="">
    <xsd:import namespace="c347d508-cf4a-4aa0-a5cd-579a597444e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47d508-cf4a-4aa0-a5cd-579a597444e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F2362A-FC2E-4853-8CFA-6E6580B98A0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46EAAE-9014-49A4-B2A1-33238B05A99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6EBFB72-2A99-45B4-A96D-B52BDC413E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47d508-cf4a-4aa0-a5cd-579a597444e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20180</TotalTime>
  <Words>1916</Words>
  <Application>Microsoft Office PowerPoint</Application>
  <PresentationFormat>On-screen Show (16:9)</PresentationFormat>
  <Paragraphs>224</Paragraphs>
  <Slides>24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24</vt:i4>
      </vt:variant>
    </vt:vector>
  </HeadingPairs>
  <TitlesOfParts>
    <vt:vector size="42" baseType="lpstr">
      <vt:lpstr>Arial</vt:lpstr>
      <vt:lpstr>Avenir LT Std 45 Book</vt:lpstr>
      <vt:lpstr>Calibri</vt:lpstr>
      <vt:lpstr>Calibri Light</vt:lpstr>
      <vt:lpstr>Calibri Regular</vt:lpstr>
      <vt:lpstr>DIN</vt:lpstr>
      <vt:lpstr>Montserrat Light</vt:lpstr>
      <vt:lpstr>Tahoma</vt:lpstr>
      <vt:lpstr>Wingdings</vt:lpstr>
      <vt:lpstr>Section Title Layouts</vt:lpstr>
      <vt:lpstr>Custom Design</vt:lpstr>
      <vt:lpstr>Image Slide Layouts</vt:lpstr>
      <vt:lpstr>Blank Slides</vt:lpstr>
      <vt:lpstr>1_Custom Design</vt:lpstr>
      <vt:lpstr>Default Theme</vt:lpstr>
      <vt:lpstr>3_Default Theme</vt:lpstr>
      <vt:lpstr>1_Default Theme</vt:lpstr>
      <vt:lpstr>2_Default Theme</vt:lpstr>
      <vt:lpstr>PowerPoint Presentation</vt:lpstr>
      <vt:lpstr>PowerPoint Presentation</vt:lpstr>
      <vt:lpstr>VISÃO GERAL DO NDB</vt:lpstr>
      <vt:lpstr>QUEM SOMOS</vt:lpstr>
      <vt:lpstr>PRINCÍPIOS ORGANIZADORES E CARACTERÍSTICAS DIFERENCIAIS</vt:lpstr>
      <vt:lpstr>PRINCÍPIOS FUNDAMENTAIS DO NDB</vt:lpstr>
      <vt:lpstr>DESTAQUES NDB</vt:lpstr>
      <vt:lpstr>RESPONDENDO AOS DESAFIOS DO DESENVOLVIMENTO</vt:lpstr>
      <vt:lpstr>NDB E A RESPOSTA À COVID-19</vt:lpstr>
      <vt:lpstr>FLEXIBILIDADE E AGILIDADE</vt:lpstr>
      <vt:lpstr>FLEXIBILIDADE</vt:lpstr>
      <vt:lpstr>ATIVIDADES DE EMPRÉSTIMOS</vt:lpstr>
      <vt:lpstr>AVALIAÇÃO DE PROJETOS</vt:lpstr>
      <vt:lpstr>APOIO À INFRAESTRUTURA E AO DESENVOLVIMENTO SUSTENTÁVEL</vt:lpstr>
      <vt:lpstr>NDB NO BRASIL</vt:lpstr>
      <vt:lpstr>PRESENÇA, CRESCIMENTO E CONSOLIDAÇÃO</vt:lpstr>
      <vt:lpstr>PARTICIPAÇÃO NO BRASIL</vt:lpstr>
      <vt:lpstr>PORTFÓLIO E CRESCIMENTO ROBUSTO</vt:lpstr>
      <vt:lpstr>GEORREFERENCIAMENTO</vt:lpstr>
      <vt:lpstr>PONTOS A DESTACAR</vt:lpstr>
      <vt:lpstr>PONTOS A DESTACAR</vt:lpstr>
      <vt:lpstr>PERSPECTIVAS </vt:lpstr>
      <vt:lpstr>ESCRITÓRIO REGIONAL E PERSPECTIVAS DE CRESCIMENTO DO NDB</vt:lpstr>
      <vt:lpstr>Obrigado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Kshitij Rajoria</dc:creator>
  <cp:lastModifiedBy>Priscilla Pimentel</cp:lastModifiedBy>
  <cp:revision>1459</cp:revision>
  <cp:lastPrinted>2020-06-15T15:04:09Z</cp:lastPrinted>
  <dcterms:created xsi:type="dcterms:W3CDTF">2016-03-02T16:07:30Z</dcterms:created>
  <dcterms:modified xsi:type="dcterms:W3CDTF">2021-09-14T18:49:54Z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0x010100E0F77DAF3F3FE8488D138DF902A6EEC9</vt:lpwstr>
  </property>
</Properties>
</file>