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8" r:id="rId4"/>
    <p:sldMasterId id="2147483710" r:id="rId5"/>
    <p:sldMasterId id="2147483722" r:id="rId6"/>
    <p:sldMasterId id="2147483725" r:id="rId7"/>
    <p:sldMasterId id="2147483731" r:id="rId8"/>
    <p:sldMasterId id="2147483748" r:id="rId9"/>
    <p:sldMasterId id="2147483818" r:id="rId10"/>
    <p:sldMasterId id="2147483771" r:id="rId11"/>
    <p:sldMasterId id="2147483794" r:id="rId12"/>
  </p:sldMasterIdLst>
  <p:notesMasterIdLst>
    <p:notesMasterId r:id="rId37"/>
  </p:notesMasterIdLst>
  <p:handoutMasterIdLst>
    <p:handoutMasterId r:id="rId38"/>
  </p:handoutMasterIdLst>
  <p:sldIdLst>
    <p:sldId id="445" r:id="rId13"/>
    <p:sldId id="2700" r:id="rId14"/>
    <p:sldId id="2699" r:id="rId15"/>
    <p:sldId id="448" r:id="rId16"/>
    <p:sldId id="449" r:id="rId17"/>
    <p:sldId id="437" r:id="rId18"/>
    <p:sldId id="470" r:id="rId19"/>
    <p:sldId id="471" r:id="rId20"/>
    <p:sldId id="472" r:id="rId21"/>
    <p:sldId id="473" r:id="rId22"/>
    <p:sldId id="492" r:id="rId23"/>
    <p:sldId id="455" r:id="rId24"/>
    <p:sldId id="456" r:id="rId25"/>
    <p:sldId id="464" r:id="rId26"/>
    <p:sldId id="493" r:id="rId27"/>
    <p:sldId id="491" r:id="rId28"/>
    <p:sldId id="494" r:id="rId29"/>
    <p:sldId id="475" r:id="rId30"/>
    <p:sldId id="508" r:id="rId31"/>
    <p:sldId id="497" r:id="rId32"/>
    <p:sldId id="504" r:id="rId33"/>
    <p:sldId id="468" r:id="rId34"/>
    <p:sldId id="466" r:id="rId35"/>
    <p:sldId id="431" r:id="rId36"/>
  </p:sldIdLst>
  <p:sldSz cx="9144000" cy="5143500" type="screen16x9"/>
  <p:notesSz cx="9671050" cy="68881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Luiz Rombaldo" initials="JLR" lastIdx="2" clrIdx="0">
    <p:extLst>
      <p:ext uri="{19B8F6BF-5375-455C-9EA6-DF929625EA0E}">
        <p15:presenceInfo xmlns:p15="http://schemas.microsoft.com/office/powerpoint/2012/main" userId="S::rombaldo.jorgeluiz@ndb.int::375121c3-82c7-45ee-842d-ea2d4733210f" providerId="AD"/>
      </p:ext>
    </p:extLst>
  </p:cmAuthor>
  <p:cmAuthor id="2" name="Raisa Leao" initials="RL" lastIdx="2" clrIdx="1">
    <p:extLst>
      <p:ext uri="{19B8F6BF-5375-455C-9EA6-DF929625EA0E}">
        <p15:presenceInfo xmlns:p15="http://schemas.microsoft.com/office/powerpoint/2012/main" userId="S::leao.raisa@ndb.int::c7cf85be-7521-4ba2-9909-b4909e3fe5cb" providerId="AD"/>
      </p:ext>
    </p:extLst>
  </p:cmAuthor>
  <p:cmAuthor id="3" name="Claudia Prates" initials="CP" lastIdx="1" clrIdx="2">
    <p:extLst>
      <p:ext uri="{19B8F6BF-5375-455C-9EA6-DF929625EA0E}">
        <p15:presenceInfo xmlns:p15="http://schemas.microsoft.com/office/powerpoint/2012/main" userId="S::prates.claudia@ndb.int::8b55e5db-1b23-4b55-8908-c9d0cf57cd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DA7"/>
    <a:srgbClr val="74BA7B"/>
    <a:srgbClr val="8EB36B"/>
    <a:srgbClr val="4FA640"/>
    <a:srgbClr val="418B35"/>
    <a:srgbClr val="47963A"/>
    <a:srgbClr val="006600"/>
    <a:srgbClr val="D0EBCB"/>
    <a:srgbClr val="2F5C24"/>
    <a:srgbClr val="346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86387" autoAdjust="0"/>
  </p:normalViewPr>
  <p:slideViewPr>
    <p:cSldViewPr snapToObjects="1">
      <p:cViewPr varScale="1">
        <p:scale>
          <a:sx n="130" d="100"/>
          <a:sy n="130" d="100"/>
        </p:scale>
        <p:origin x="91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7" d="100"/>
          <a:sy n="67" d="100"/>
        </p:scale>
        <p:origin x="1760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commentAuthors" Target="commentAuthor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baldo.jorgeluiz\Desktop\Jorge\Institutional%20Presentation\Banco%20Portfolio_202104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baldo.jorgeluiz\Desktop\Jorge\Institutional%20Presentation\Banco%20Portfolio_202104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baldo.jorgeluiz\Desktop\Jorge\Institutional%20Presentation\Banco%20Portfolio_202107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baldo.jorgeluiz\Desktop\Jorge\Institutional%20Presentation\Banco%20Portfolio_2021070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baldo.jorgeluiz\Desktop\Jorge\Institutional%20Presentation\Banco%20Portfolio_2021070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baldo.jorgeluiz\Desktop\Jorge\Institutional%20Presentation\Banco%20Portfolio_202104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baldo.jorgeluiz\Desktop\Jorge\Institutional%20Presentation\Banco%20Portfolio_2021070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baldo.jorgeluiz\Desktop\Jorge\Institutional%20Presentation\Banco%20Portfolio_2021070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baldo.jorgeluiz\Desktop\Jorge\Institutional%20Presentation\Banco%20Portfolio_20210701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BA-4AA0-91B1-61DCDF7B5E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BA-4AA0-91B1-61DCDF7B5E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BA-4AA0-91B1-61DCDF7B5E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BA-4AA0-91B1-61DCDF7B5E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BBA-4AA0-91B1-61DCDF7B5E54}"/>
              </c:ext>
            </c:extLst>
          </c:dPt>
          <c:dLbls>
            <c:dLbl>
              <c:idx val="0"/>
              <c:layout>
                <c:manualLayout>
                  <c:x val="7.7777777777777682E-2"/>
                  <c:y val="-0.1296296296296296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BA-4AA0-91B1-61DCDF7B5E54}"/>
                </c:ext>
              </c:extLst>
            </c:dLbl>
            <c:dLbl>
              <c:idx val="1"/>
              <c:layout>
                <c:manualLayout>
                  <c:x val="0.10833333333333334"/>
                  <c:y val="4.62962962962963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BA-4AA0-91B1-61DCDF7B5E54}"/>
                </c:ext>
              </c:extLst>
            </c:dLbl>
            <c:dLbl>
              <c:idx val="2"/>
              <c:layout>
                <c:manualLayout>
                  <c:x val="-0.10277777777777777"/>
                  <c:y val="0.1157407407407407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BA-4AA0-91B1-61DCDF7B5E54}"/>
                </c:ext>
              </c:extLst>
            </c:dLbl>
            <c:dLbl>
              <c:idx val="3"/>
              <c:layout>
                <c:manualLayout>
                  <c:x val="-0.1361111111111111"/>
                  <c:y val="4.6296296296296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BA-4AA0-91B1-61DCDF7B5E54}"/>
                </c:ext>
              </c:extLst>
            </c:dLbl>
            <c:dLbl>
              <c:idx val="4"/>
              <c:layout>
                <c:manualLayout>
                  <c:x val="-7.3598455713367608E-2"/>
                  <c:y val="-0.1511436621892851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BA-4AA0-91B1-61DCDF7B5E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Emergencial!$A$1:$A$5</c:f>
              <c:strCache>
                <c:ptCount val="5"/>
                <c:pt idx="0">
                  <c:v>Brasil</c:v>
                </c:pt>
                <c:pt idx="1">
                  <c:v>Índia</c:v>
                </c:pt>
                <c:pt idx="2">
                  <c:v>China</c:v>
                </c:pt>
                <c:pt idx="3">
                  <c:v>África do Sul</c:v>
                </c:pt>
                <c:pt idx="4">
                  <c:v>Rússia</c:v>
                </c:pt>
              </c:strCache>
            </c:strRef>
          </c:cat>
          <c:val>
            <c:numRef>
              <c:f>Emergencial!$C$1:$C$5</c:f>
              <c:numCache>
                <c:formatCode>[$US$-3009]#,##0.0;\-[$US$-3009]#,##0.0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BBA-4AA0-91B1-61DCDF7B5E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35-4DCC-80B1-99CD3B2DDB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35-4DCC-80B1-99CD3B2DDB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35-4DCC-80B1-99CD3B2DDB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35-4DCC-80B1-99CD3B2DDB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B35-4DCC-80B1-99CD3B2DDBE3}"/>
              </c:ext>
            </c:extLst>
          </c:dPt>
          <c:dLbls>
            <c:dLbl>
              <c:idx val="0"/>
              <c:layout>
                <c:manualLayout>
                  <c:x val="0.1912105884192313"/>
                  <c:y val="-0.168342832342712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8B0148-4D55-4FE2-9014-A225559B5759}" type="CATEGORYNAME">
                      <a:rPr lang="en-US" sz="1050"/>
                      <a:pPr>
                        <a:defRPr sz="1050" b="1"/>
                      </a:pPr>
                      <a:t>[CATEGORY NAME]</a:t>
                    </a:fld>
                    <a:endParaRPr lang="en-US" sz="1050" baseline="0"/>
                  </a:p>
                  <a:p>
                    <a:pPr>
                      <a:defRPr sz="1050" b="1"/>
                    </a:pPr>
                    <a:fld id="{BB457EB1-FD22-4DA5-8D76-75804241A9C6}" type="VALUE">
                      <a:rPr lang="en-US" sz="1050" baseline="0"/>
                      <a:pPr>
                        <a:defRPr sz="1050" b="1"/>
                      </a:pPr>
                      <a:t>[VALUE]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63609496559187"/>
                      <c:h val="0.18314946118506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35-4DCC-80B1-99CD3B2DDBE3}"/>
                </c:ext>
              </c:extLst>
            </c:dLbl>
            <c:dLbl>
              <c:idx val="1"/>
              <c:layout>
                <c:manualLayout>
                  <c:x val="0.11165238400056254"/>
                  <c:y val="0.1288737751234586"/>
                </c:manualLayout>
              </c:layout>
              <c:tx>
                <c:rich>
                  <a:bodyPr/>
                  <a:lstStyle/>
                  <a:p>
                    <a:fld id="{B6084D41-DFE6-492A-A127-EF4D99412AA4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5FEA7E10-B39B-4E03-B881-FC749513BD5D}" type="VALUE">
                      <a:rPr lang="en-US" baseline="0"/>
                      <a:pPr/>
                      <a:t>[VALUE]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35-4DCC-80B1-99CD3B2DDBE3}"/>
                </c:ext>
              </c:extLst>
            </c:dLbl>
            <c:dLbl>
              <c:idx val="2"/>
              <c:layout>
                <c:manualLayout>
                  <c:x val="-0.14909882103256242"/>
                  <c:y val="0.14303857197553504"/>
                </c:manualLayout>
              </c:layout>
              <c:tx>
                <c:rich>
                  <a:bodyPr/>
                  <a:lstStyle/>
                  <a:p>
                    <a:fld id="{5903FD71-F668-4ACB-9027-3EF24072271B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5A148378-17B9-4109-AC9D-8CF2584BEF0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B35-4DCC-80B1-99CD3B2DDBE3}"/>
                </c:ext>
              </c:extLst>
            </c:dLbl>
            <c:dLbl>
              <c:idx val="3"/>
              <c:layout>
                <c:manualLayout>
                  <c:x val="-0.13865044843912391"/>
                  <c:y val="9.6803641562299859E-3"/>
                </c:manualLayout>
              </c:layout>
              <c:tx>
                <c:rich>
                  <a:bodyPr/>
                  <a:lstStyle/>
                  <a:p>
                    <a:fld id="{4EA8C567-0941-4D4D-952B-68FB5BD11D19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16EC4D92-1F5D-4105-94F3-CBC660FB86F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B35-4DCC-80B1-99CD3B2DDBE3}"/>
                </c:ext>
              </c:extLst>
            </c:dLbl>
            <c:dLbl>
              <c:idx val="4"/>
              <c:layout>
                <c:manualLayout>
                  <c:x val="-0.16368619978168006"/>
                  <c:y val="-0.11802274715660542"/>
                </c:manualLayout>
              </c:layout>
              <c:tx>
                <c:rich>
                  <a:bodyPr/>
                  <a:lstStyle/>
                  <a:p>
                    <a:fld id="{641E404F-5999-4EB1-944A-54FA216EE43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</a:t>
                    </a:r>
                  </a:p>
                  <a:p>
                    <a:fld id="{F3F9566C-769D-4957-ACDF-77362819825B}" type="VALUE">
                      <a:rPr lang="en-US" baseline="0"/>
                      <a:pPr/>
                      <a:t>[VALUE]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B35-4DCC-80B1-99CD3B2DDB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'Charts (PT)'!$B$18:$B$22</c:f>
              <c:strCache>
                <c:ptCount val="5"/>
                <c:pt idx="0">
                  <c:v>Africa do Sul</c:v>
                </c:pt>
                <c:pt idx="1">
                  <c:v>India</c:v>
                </c:pt>
                <c:pt idx="2">
                  <c:v>China </c:v>
                </c:pt>
                <c:pt idx="3">
                  <c:v>Russia</c:v>
                </c:pt>
                <c:pt idx="4">
                  <c:v>Brasil</c:v>
                </c:pt>
              </c:strCache>
            </c:strRef>
          </c:cat>
          <c:val>
            <c:numRef>
              <c:f>'Charts (PT)'!$F$18:$F$22</c:f>
              <c:numCache>
                <c:formatCode>0.0%</c:formatCode>
                <c:ptCount val="5"/>
                <c:pt idx="0">
                  <c:v>0.18497602754996881</c:v>
                </c:pt>
                <c:pt idx="1">
                  <c:v>0.23971065220961707</c:v>
                </c:pt>
                <c:pt idx="2">
                  <c:v>0.23695328730408743</c:v>
                </c:pt>
                <c:pt idx="3">
                  <c:v>0.16068887939216803</c:v>
                </c:pt>
                <c:pt idx="4">
                  <c:v>0.17767115354415869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B35-4DCC-80B1-99CD3B2DD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57847663760718"/>
          <c:y val="9.7790511912905789E-2"/>
          <c:w val="0.50688607708579636"/>
          <c:h val="0.80441897617418845"/>
        </c:manualLayout>
      </c:layout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64-4EBB-8B70-18952A28E7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64-4EBB-8B70-18952A28E7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64-4EBB-8B70-18952A28E7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864-4EBB-8B70-18952A28E7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864-4EBB-8B70-18952A28E74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864-4EBB-8B70-18952A28E74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864-4EBB-8B70-18952A28E74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864-4EBB-8B70-18952A28E74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864-4EBB-8B70-18952A28E745}"/>
              </c:ext>
            </c:extLst>
          </c:dPt>
          <c:dLbls>
            <c:dLbl>
              <c:idx val="0"/>
              <c:layout>
                <c:manualLayout>
                  <c:x val="-5.298787169548945E-2"/>
                  <c:y val="-0.149257570873816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64-4EBB-8B70-18952A28E745}"/>
                </c:ext>
              </c:extLst>
            </c:dLbl>
            <c:dLbl>
              <c:idx val="1"/>
              <c:layout>
                <c:manualLayout>
                  <c:x val="4.2243469585052984E-2"/>
                  <c:y val="-0.153109998830806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64-4EBB-8B70-18952A28E745}"/>
                </c:ext>
              </c:extLst>
            </c:dLbl>
            <c:dLbl>
              <c:idx val="2"/>
              <c:layout>
                <c:manualLayout>
                  <c:x val="0.16022835826087964"/>
                  <c:y val="-0.177521421293796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64-4EBB-8B70-18952A28E745}"/>
                </c:ext>
              </c:extLst>
            </c:dLbl>
            <c:dLbl>
              <c:idx val="3"/>
              <c:layout>
                <c:manualLayout>
                  <c:x val="0.21747766702296445"/>
                  <c:y val="-0.1116020733696711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03227617472144"/>
                      <c:h val="0.126879088697240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864-4EBB-8B70-18952A28E745}"/>
                </c:ext>
              </c:extLst>
            </c:dLbl>
            <c:dLbl>
              <c:idx val="4"/>
              <c:layout>
                <c:manualLayout>
                  <c:x val="0.19816935934319591"/>
                  <c:y val="-5.13318291353931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64-4EBB-8B70-18952A28E745}"/>
                </c:ext>
              </c:extLst>
            </c:dLbl>
            <c:dLbl>
              <c:idx val="5"/>
              <c:layout>
                <c:manualLayout>
                  <c:x val="0.17411327971525115"/>
                  <c:y val="-1.51206774640751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64-4EBB-8B70-18952A28E745}"/>
                </c:ext>
              </c:extLst>
            </c:dLbl>
            <c:dLbl>
              <c:idx val="6"/>
              <c:layout>
                <c:manualLayout>
                  <c:x val="8.5316775752940902E-2"/>
                  <c:y val="0.110008852464492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64-4EBB-8B70-18952A28E745}"/>
                </c:ext>
              </c:extLst>
            </c:dLbl>
            <c:dLbl>
              <c:idx val="7"/>
              <c:layout>
                <c:manualLayout>
                  <c:x val="-1.7142508793874019E-3"/>
                  <c:y val="0.147687613787574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864-4EBB-8B70-18952A28E745}"/>
                </c:ext>
              </c:extLst>
            </c:dLbl>
            <c:dLbl>
              <c:idx val="8"/>
              <c:layout>
                <c:manualLayout>
                  <c:x val="-6.0396631616876237E-2"/>
                  <c:y val="-0.2386763058126506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35590177715842"/>
                      <c:h val="0.144828475387944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3864-4EBB-8B70-18952A28E74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'Charts (PT)'!$E$38:$E$46</c:f>
              <c:strCache>
                <c:ptCount val="9"/>
                <c:pt idx="0">
                  <c:v>TI</c:v>
                </c:pt>
                <c:pt idx="1">
                  <c:v>Multi-Setor</c:v>
                </c:pt>
                <c:pt idx="2">
                  <c:v>Infraestrutura Social</c:v>
                </c:pt>
                <c:pt idx="3">
                  <c:v>Proteção Ambiental</c:v>
                </c:pt>
                <c:pt idx="4">
                  <c:v>Infraestrutura Urbana</c:v>
                </c:pt>
                <c:pt idx="5">
                  <c:v>Água e Saneamento</c:v>
                </c:pt>
                <c:pt idx="6">
                  <c:v>Energia</c:v>
                </c:pt>
                <c:pt idx="7">
                  <c:v>Transporte</c:v>
                </c:pt>
                <c:pt idx="8">
                  <c:v>Assistência Emergencial COVID-19</c:v>
                </c:pt>
              </c:strCache>
            </c:strRef>
          </c:cat>
          <c:val>
            <c:numRef>
              <c:f>'Charts (PT)'!$D$38:$D$46</c:f>
              <c:numCache>
                <c:formatCode>0%</c:formatCode>
                <c:ptCount val="9"/>
                <c:pt idx="0">
                  <c:v>1.0386076785512004E-2</c:v>
                </c:pt>
                <c:pt idx="1">
                  <c:v>2.4234179166194678E-2</c:v>
                </c:pt>
                <c:pt idx="2">
                  <c:v>3.3235445713638415E-2</c:v>
                </c:pt>
                <c:pt idx="3">
                  <c:v>4.0851902023013885E-2</c:v>
                </c:pt>
                <c:pt idx="4">
                  <c:v>6.8413087786167573E-2</c:v>
                </c:pt>
                <c:pt idx="5">
                  <c:v>8.485701695810921E-2</c:v>
                </c:pt>
                <c:pt idx="6">
                  <c:v>0.13604341158526703</c:v>
                </c:pt>
                <c:pt idx="7">
                  <c:v>0.28568406717659078</c:v>
                </c:pt>
                <c:pt idx="8">
                  <c:v>0.31629481280550642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864-4EBB-8B70-18952A28E74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3E-482D-B1C0-DA6C4C337D8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3E-482D-B1C0-DA6C4C337D8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3E-482D-B1C0-DA6C4C337D8E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3E-482D-B1C0-DA6C4C337D8E}"/>
              </c:ext>
            </c:extLst>
          </c:dPt>
          <c:dLbls>
            <c:dLbl>
              <c:idx val="0"/>
              <c:layout>
                <c:manualLayout>
                  <c:x val="0.28614727792855393"/>
                  <c:y val="0.122428881234851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5166747669557"/>
                      <c:h val="0.179233614962662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03E-482D-B1C0-DA6C4C337D8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3E-482D-B1C0-DA6C4C337D8E}"/>
                </c:ext>
              </c:extLst>
            </c:dLbl>
            <c:dLbl>
              <c:idx val="2"/>
              <c:layout>
                <c:manualLayout>
                  <c:x val="-0.20532810363099574"/>
                  <c:y val="-0.115960630771193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3E-482D-B1C0-DA6C4C337D8E}"/>
                </c:ext>
              </c:extLst>
            </c:dLbl>
            <c:dLbl>
              <c:idx val="3"/>
              <c:layout>
                <c:manualLayout>
                  <c:x val="0.31433793088372208"/>
                  <c:y val="-0.11910899153149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3E-482D-B1C0-DA6C4C337D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'Charts (PT)'!$B$8:$B$11</c:f>
              <c:strCache>
                <c:ptCount val="4"/>
                <c:pt idx="0">
                  <c:v>Empréstimos Privados</c:v>
                </c:pt>
                <c:pt idx="1">
                  <c:v>Soberanos</c:v>
                </c:pt>
                <c:pt idx="2">
                  <c:v>Equity</c:v>
                </c:pt>
                <c:pt idx="3">
                  <c:v>Instituições Financeiras</c:v>
                </c:pt>
              </c:strCache>
            </c:strRef>
          </c:cat>
          <c:val>
            <c:numRef>
              <c:f>'Charts (PT)'!$F$8:$F$11</c:f>
              <c:numCache>
                <c:formatCode>0%</c:formatCode>
                <c:ptCount val="4"/>
                <c:pt idx="0">
                  <c:v>8.4684608083469726E-2</c:v>
                </c:pt>
                <c:pt idx="1">
                  <c:v>0.86955883823283797</c:v>
                </c:pt>
                <c:pt idx="2">
                  <c:v>1.1136297731985489E-2</c:v>
                </c:pt>
                <c:pt idx="3">
                  <c:v>3.4620255951706681E-2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3E-482D-B1C0-DA6C4C337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23-428F-BBBB-B4CE0DCD95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23-428F-BBBB-B4CE0DCD95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23-428F-BBBB-B4CE0DCD95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23-428F-BBBB-B4CE0DCD95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23-428F-BBBB-B4CE0DCD9534}"/>
              </c:ext>
            </c:extLst>
          </c:dPt>
          <c:dLbls>
            <c:dLbl>
              <c:idx val="0"/>
              <c:layout>
                <c:manualLayout>
                  <c:x val="0.11955187579373786"/>
                  <c:y val="-0.16142144233308497"/>
                </c:manualLayout>
              </c:layout>
              <c:tx>
                <c:rich>
                  <a:bodyPr/>
                  <a:lstStyle/>
                  <a:p>
                    <a:fld id="{1D8B0148-4D55-4FE2-9014-A225559B5759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BB457EB1-FD22-4DA5-8D76-75804241A9C6}" type="VALUE">
                      <a:rPr lang="en-US" baseline="0"/>
                      <a:pPr/>
                      <a:t>[VALUE]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23-428F-BBBB-B4CE0DCD9534}"/>
                </c:ext>
              </c:extLst>
            </c:dLbl>
            <c:dLbl>
              <c:idx val="1"/>
              <c:layout>
                <c:manualLayout>
                  <c:x val="0.11074397980029808"/>
                  <c:y val="6.5310068549859351E-2"/>
                </c:manualLayout>
              </c:layout>
              <c:tx>
                <c:rich>
                  <a:bodyPr/>
                  <a:lstStyle/>
                  <a:p>
                    <a:fld id="{B6084D41-DFE6-492A-A127-EF4D99412AA4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5FEA7E10-B39B-4E03-B881-FC749513BD5D}" type="VALUE">
                      <a:rPr lang="en-US" baseline="0"/>
                      <a:pPr/>
                      <a:t>[VALUE]</a:t>
                    </a:fld>
                    <a:endParaRPr lang="pt-B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23-428F-BBBB-B4CE0DCD9534}"/>
                </c:ext>
              </c:extLst>
            </c:dLbl>
            <c:dLbl>
              <c:idx val="2"/>
              <c:layout>
                <c:manualLayout>
                  <c:x val="-0.13794793323829699"/>
                  <c:y val="0.12483721639352281"/>
                </c:manualLayout>
              </c:layout>
              <c:tx>
                <c:rich>
                  <a:bodyPr/>
                  <a:lstStyle/>
                  <a:p>
                    <a:fld id="{5903FD71-F668-4ACB-9027-3EF24072271B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5A148378-17B9-4109-AC9D-8CF2584BEF0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E23-428F-BBBB-B4CE0DCD9534}"/>
                </c:ext>
              </c:extLst>
            </c:dLbl>
            <c:dLbl>
              <c:idx val="3"/>
              <c:layout>
                <c:manualLayout>
                  <c:x val="-0.12863061493777583"/>
                  <c:y val="-2.5634277531188659E-2"/>
                </c:manualLayout>
              </c:layout>
              <c:tx>
                <c:rich>
                  <a:bodyPr/>
                  <a:lstStyle/>
                  <a:p>
                    <a:fld id="{4EA8C567-0941-4D4D-952B-68FB5BD11D19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16EC4D92-1F5D-4105-94F3-CBC660FB86F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E23-428F-BBBB-B4CE0DCD9534}"/>
                </c:ext>
              </c:extLst>
            </c:dLbl>
            <c:dLbl>
              <c:idx val="4"/>
              <c:layout>
                <c:manualLayout>
                  <c:x val="-9.0690773858002852E-2"/>
                  <c:y val="-0.156937160461000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41E404F-5999-4EB1-944A-54FA216EE43C}" type="CATEGORYNAME">
                      <a:rPr lang="en-US"/>
                      <a:pPr>
                        <a:defRPr sz="1300" b="1"/>
                      </a:pPr>
                      <a:t>[CATEGORY NAME]</a:t>
                    </a:fld>
                    <a:r>
                      <a:rPr lang="en-US" baseline="0"/>
                      <a:t>,</a:t>
                    </a:r>
                  </a:p>
                  <a:p>
                    <a:pPr>
                      <a:defRPr sz="1300" b="1"/>
                    </a:pPr>
                    <a:fld id="{F3F9566C-769D-4957-ACDF-77362819825B}" type="VALUE">
                      <a:rPr lang="en-US" baseline="0"/>
                      <a:pPr>
                        <a:defRPr sz="1300" b="1"/>
                      </a:pPr>
                      <a:t>[VALUE]</a:t>
                    </a:fld>
                    <a:endParaRPr lang="pt-BR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E23-428F-BBBB-B4CE0DCD95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'Charts (PT)'!$B$18:$B$22</c:f>
              <c:strCache>
                <c:ptCount val="5"/>
                <c:pt idx="0">
                  <c:v>Africa do Sul</c:v>
                </c:pt>
                <c:pt idx="1">
                  <c:v>India</c:v>
                </c:pt>
                <c:pt idx="2">
                  <c:v>China </c:v>
                </c:pt>
                <c:pt idx="3">
                  <c:v>Russia</c:v>
                </c:pt>
                <c:pt idx="4">
                  <c:v>Brasil</c:v>
                </c:pt>
              </c:strCache>
            </c:strRef>
          </c:cat>
          <c:val>
            <c:numRef>
              <c:f>'Charts (PT)'!$F$18:$F$22</c:f>
              <c:numCache>
                <c:formatCode>0.0%</c:formatCode>
                <c:ptCount val="5"/>
                <c:pt idx="0">
                  <c:v>0.18497602754996881</c:v>
                </c:pt>
                <c:pt idx="1">
                  <c:v>0.23971065220961707</c:v>
                </c:pt>
                <c:pt idx="2">
                  <c:v>0.23695328730408743</c:v>
                </c:pt>
                <c:pt idx="3">
                  <c:v>0.16068887939216803</c:v>
                </c:pt>
                <c:pt idx="4">
                  <c:v>0.17767115354415869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E23-428F-BBBB-B4CE0DCD9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C7-43E1-9DA7-B83363D231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C7-43E1-9DA7-B83363D231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C7-43E1-9DA7-B83363D231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C7-43E1-9DA7-B83363D231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C7-43E1-9DA7-B83363D231CD}"/>
              </c:ext>
            </c:extLst>
          </c:dPt>
          <c:dLbls>
            <c:dLbl>
              <c:idx val="0"/>
              <c:layout>
                <c:manualLayout>
                  <c:x val="-0.13775393777536352"/>
                  <c:y val="8.84747279756628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C7-43E1-9DA7-B83363D231CD}"/>
                </c:ext>
              </c:extLst>
            </c:dLbl>
            <c:dLbl>
              <c:idx val="1"/>
              <c:layout>
                <c:manualLayout>
                  <c:x val="8.9914412550542722E-2"/>
                  <c:y val="-0.1662664959429437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C7-43E1-9DA7-B83363D231CD}"/>
                </c:ext>
              </c:extLst>
            </c:dLbl>
            <c:dLbl>
              <c:idx val="2"/>
              <c:layout>
                <c:manualLayout>
                  <c:x val="0.14397656072344106"/>
                  <c:y val="-0.163142974014357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C7-43E1-9DA7-B83363D231CD}"/>
                </c:ext>
              </c:extLst>
            </c:dLbl>
            <c:dLbl>
              <c:idx val="3"/>
              <c:layout>
                <c:manualLayout>
                  <c:x val="0.15658110576706713"/>
                  <c:y val="-1.27829683551385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C7-43E1-9DA7-B83363D231CD}"/>
                </c:ext>
              </c:extLst>
            </c:dLbl>
            <c:dLbl>
              <c:idx val="4"/>
              <c:layout>
                <c:manualLayout>
                  <c:x val="0.13224816099090433"/>
                  <c:y val="0.200609549991446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C7-43E1-9DA7-B83363D231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'Região (PT)'!$F$2:$F$6</c:f>
              <c:strCache>
                <c:ptCount val="5"/>
                <c:pt idx="0">
                  <c:v>Nacional</c:v>
                </c:pt>
                <c:pt idx="1">
                  <c:v>Norte</c:v>
                </c:pt>
                <c:pt idx="2">
                  <c:v>Nordeste</c:v>
                </c:pt>
                <c:pt idx="3">
                  <c:v>Sul</c:v>
                </c:pt>
                <c:pt idx="4">
                  <c:v>Sudeste</c:v>
                </c:pt>
              </c:strCache>
            </c:strRef>
          </c:cat>
          <c:val>
            <c:numRef>
              <c:f>'Região (PT)'!$G$2:$G$6</c:f>
              <c:numCache>
                <c:formatCode>0%</c:formatCode>
                <c:ptCount val="5"/>
                <c:pt idx="0">
                  <c:v>0.74626865671641784</c:v>
                </c:pt>
                <c:pt idx="1">
                  <c:v>0.12824037706205813</c:v>
                </c:pt>
                <c:pt idx="2">
                  <c:v>9.8193244304791826E-3</c:v>
                </c:pt>
                <c:pt idx="3">
                  <c:v>4.6936370777690493E-2</c:v>
                </c:pt>
                <c:pt idx="4">
                  <c:v>7.659073055773763E-2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C7-43E1-9DA7-B83363D23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2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526725718397226E-2"/>
          <c:y val="3.0890082996382212E-2"/>
          <c:w val="0.92750951940705451"/>
          <c:h val="0.797688167766907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'Projetos (PT)'!$D$1</c:f>
              <c:strCache>
                <c:ptCount val="1"/>
                <c:pt idx="0">
                  <c:v>Operações Não Soberanas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CD-4B94-89E2-07C5CD5EC58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CD-4B94-89E2-07C5CD5EC58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CD-4B94-89E2-07C5CD5EC5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'Projetos (PT)'!$A$2:$A$8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Acumulado e Projetado até Julho/2021</c:v>
                </c:pt>
              </c:strCache>
            </c:strRef>
          </c:cat>
          <c:val>
            <c:numRef>
              <c:f>'Projetos (PT)'!$D$2:$D$8</c:f>
              <c:numCache>
                <c:formatCode>#,##0</c:formatCode>
                <c:ptCount val="7"/>
                <c:pt idx="0">
                  <c:v>300</c:v>
                </c:pt>
                <c:pt idx="1">
                  <c:v>0</c:v>
                </c:pt>
                <c:pt idx="2">
                  <c:v>200</c:v>
                </c:pt>
                <c:pt idx="3">
                  <c:v>400</c:v>
                </c:pt>
                <c:pt idx="4">
                  <c:v>0</c:v>
                </c:pt>
                <c:pt idx="5">
                  <c:v>0</c:v>
                </c:pt>
                <c:pt idx="6" formatCode="General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CD-4B94-89E2-07C5CD5EC580}"/>
            </c:ext>
          </c:extLst>
        </c:ser>
        <c:ser>
          <c:idx val="1"/>
          <c:order val="1"/>
          <c:tx>
            <c:strRef>
              <c:f>'Projetos (PT)'!$C$1</c:f>
              <c:strCache>
                <c:ptCount val="1"/>
                <c:pt idx="0">
                  <c:v>Operações Soberanas</c:v>
                </c:pt>
              </c:strCache>
            </c:strRef>
          </c:tx>
          <c:spPr>
            <a:solidFill>
              <a:srgbClr val="AFDDA7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CD-4B94-89E2-07C5CD5EC58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CD-4B94-89E2-07C5CD5EC580}"/>
                </c:ext>
              </c:extLst>
            </c:dLbl>
            <c:dLbl>
              <c:idx val="2"/>
              <c:layout>
                <c:manualLayout>
                  <c:x val="0"/>
                  <c:y val="-1.0135135135135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CD-4B94-89E2-07C5CD5EC580}"/>
                </c:ext>
              </c:extLst>
            </c:dLbl>
            <c:dLbl>
              <c:idx val="4"/>
              <c:layout>
                <c:manualLayout>
                  <c:x val="-2.0650490449148923E-3"/>
                  <c:y val="-0.152027027027027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CD-4B94-89E2-07C5CD5EC5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'Projetos (PT)'!$A$2:$A$8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Acumulado e Projetado até Julho/2021</c:v>
                </c:pt>
              </c:strCache>
            </c:strRef>
          </c:cat>
          <c:val>
            <c:numRef>
              <c:f>'Projetos (PT)'!$C$2:$C$8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50</c:v>
                </c:pt>
                <c:pt idx="3">
                  <c:v>500</c:v>
                </c:pt>
                <c:pt idx="4">
                  <c:v>3489</c:v>
                </c:pt>
                <c:pt idx="5">
                  <c:v>193</c:v>
                </c:pt>
                <c:pt idx="6">
                  <c:v>4232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CD-4B94-89E2-07C5CD5EC580}"/>
            </c:ext>
          </c:extLst>
        </c:ser>
        <c:ser>
          <c:idx val="3"/>
          <c:order val="3"/>
          <c:tx>
            <c:strRef>
              <c:f>'Projetos (PT)'!$E$1</c:f>
              <c:strCache>
                <c:ptCount val="1"/>
                <c:pt idx="0">
                  <c:v>Projeção 2021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CD-4B94-89E2-07C5CD5EC58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CCD-4B94-89E2-07C5CD5EC58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CD-4B94-89E2-07C5CD5EC58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CCD-4B94-89E2-07C5CD5EC58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CCD-4B94-89E2-07C5CD5EC5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'Projetos (PT)'!$E$2:$E$8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620</c:v>
                </c:pt>
                <c:pt idx="6">
                  <c:v>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CCD-4B94-89E2-07C5CD5EC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100"/>
        <c:axId val="376242975"/>
        <c:axId val="376241311"/>
      </c:barChart>
      <c:lineChart>
        <c:grouping val="standard"/>
        <c:varyColors val="0"/>
        <c:ser>
          <c:idx val="2"/>
          <c:order val="2"/>
          <c:tx>
            <c:strRef>
              <c:f>'Projetos (PT)'!$B$1</c:f>
              <c:strCache>
                <c:ptCount val="1"/>
                <c:pt idx="0">
                  <c:v>Projetos</c:v>
                </c:pt>
              </c:strCache>
            </c:strRef>
          </c:tx>
          <c:spPr>
            <a:ln w="15875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158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6CCD-4B94-89E2-07C5CD5EC580}"/>
              </c:ext>
            </c:extLst>
          </c:dPt>
          <c:dLbls>
            <c:dLbl>
              <c:idx val="0"/>
              <c:layout>
                <c:manualLayout>
                  <c:x val="-2.2802832056244168E-2"/>
                  <c:y val="-2.9178406715398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CCD-4B94-89E2-07C5CD5EC580}"/>
                </c:ext>
              </c:extLst>
            </c:dLbl>
            <c:dLbl>
              <c:idx val="1"/>
              <c:layout>
                <c:manualLayout>
                  <c:x val="-2.2802832056244195E-2"/>
                  <c:y val="-4.0120309233673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CCD-4B94-89E2-07C5CD5EC580}"/>
                </c:ext>
              </c:extLst>
            </c:dLbl>
            <c:dLbl>
              <c:idx val="2"/>
              <c:layout>
                <c:manualLayout>
                  <c:x val="-2.4875857909065751E-2"/>
                  <c:y val="-4.0400593865160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CCD-4B94-89E2-07C5CD5EC580}"/>
                </c:ext>
              </c:extLst>
            </c:dLbl>
            <c:dLbl>
              <c:idx val="3"/>
              <c:layout>
                <c:manualLayout>
                  <c:x val="-2.2802856164718541E-2"/>
                  <c:y val="-3.7033590498157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CCD-4B94-89E2-07C5CD5EC580}"/>
                </c:ext>
              </c:extLst>
            </c:dLbl>
            <c:dLbl>
              <c:idx val="4"/>
              <c:layout>
                <c:manualLayout>
                  <c:x val="-1.8672758832352976E-2"/>
                  <c:y val="-4.3498616726963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CCD-4B94-89E2-07C5CD5EC580}"/>
                </c:ext>
              </c:extLst>
            </c:dLbl>
            <c:dLbl>
              <c:idx val="5"/>
              <c:layout>
                <c:manualLayout>
                  <c:x val="-3.9341785942219279E-2"/>
                  <c:y val="-4.180197914449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CCD-4B94-89E2-07C5CD5EC580}"/>
                </c:ext>
              </c:extLst>
            </c:dLbl>
            <c:dLbl>
              <c:idx val="6"/>
              <c:layout>
                <c:manualLayout>
                  <c:x val="-2.8998004056927061E-2"/>
                  <c:y val="2.2958608214513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CCD-4B94-89E2-07C5CD5EC580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'Projetos (PT)'!$A$2:$A$8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Acumulado e Projetado até Julho/2021</c:v>
                </c:pt>
              </c:strCache>
            </c:strRef>
          </c:cat>
          <c:val>
            <c:numRef>
              <c:f>'Projetos (PT)'!$B$2:$B$8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6</c:v>
                </c:pt>
                <c:pt idx="5">
                  <c:v>6</c:v>
                </c:pt>
                <c:pt idx="6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6CCD-4B94-89E2-07C5CD5EC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4182943"/>
        <c:axId val="1844183775"/>
      </c:lineChart>
      <c:catAx>
        <c:axId val="37624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6241311"/>
        <c:crosses val="autoZero"/>
        <c:auto val="1"/>
        <c:lblAlgn val="ctr"/>
        <c:lblOffset val="100"/>
        <c:noMultiLvlLbl val="0"/>
      </c:catAx>
      <c:valAx>
        <c:axId val="37624131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6242975"/>
        <c:crosses val="autoZero"/>
        <c:crossBetween val="between"/>
      </c:valAx>
      <c:valAx>
        <c:axId val="1844183775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4182943"/>
        <c:crosses val="max"/>
        <c:crossBetween val="between"/>
      </c:valAx>
      <c:catAx>
        <c:axId val="18441829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41837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7730496453900709E-3"/>
          <c:y val="0.45016812087678221"/>
          <c:w val="0.22706623108281679"/>
          <c:h val="0.228042136624813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0.08209</cdr:x>
      <cdr:y>0.75676</cdr:y>
    </cdr:from>
    <cdr:to>
      <cdr:x>0.23077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B66F292-0035-425C-BC06-943B4F6B3769}"/>
            </a:ext>
          </a:extLst>
        </cdr:cNvPr>
        <cdr:cNvSpPr txBox="1"/>
      </cdr:nvSpPr>
      <cdr:spPr>
        <a:xfrm xmlns:a="http://schemas.openxmlformats.org/drawingml/2006/main">
          <a:off x="504825" y="28654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4191465" cy="3454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77331" y="4"/>
            <a:ext cx="4191465" cy="3454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479CF-62E7-44FB-96D3-CF06C65C81F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42714"/>
            <a:ext cx="4191465" cy="345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77331" y="6542714"/>
            <a:ext cx="4191465" cy="345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0BA5B-678B-43C2-9ABD-B6BEEC14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12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4190789" cy="34440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78029" y="4"/>
            <a:ext cx="4190789" cy="34440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fld id="{0B694994-FAB2-400D-8A39-06FAD0EA0168}" type="datetime1">
              <a:rPr lang="en-US"/>
              <a:pPr/>
              <a:t>9/14/2021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1588" y="517525"/>
            <a:ext cx="4587875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7106" y="3271878"/>
            <a:ext cx="7736840" cy="309967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6542563"/>
            <a:ext cx="4190789" cy="34440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78029" y="6542563"/>
            <a:ext cx="4190789" cy="34440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fld id="{4220FC1A-FBE0-497A-95C4-537B5811D191}" type="slidenum">
              <a:rPr lang="en-IN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4171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426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0FC1A-FBE0-497A-95C4-537B5811D191}" type="slidenum">
              <a:rPr lang="en-IN" smtClean="0"/>
              <a:pPr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8138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0FC1A-FBE0-497A-95C4-537B5811D191}" type="slidenum">
              <a:rPr lang="en-IN" smtClean="0"/>
              <a:pPr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9794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84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1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0FC1A-FBE0-497A-95C4-537B5811D191}" type="slidenum">
              <a:rPr lang="en-IN" smtClean="0"/>
              <a:pPr/>
              <a:t>16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58991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1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62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0FC1A-FBE0-497A-95C4-537B5811D191}" type="slidenum">
              <a:rPr lang="en-IN" smtClean="0"/>
              <a:pPr/>
              <a:t>19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2513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0FC1A-FBE0-497A-95C4-537B5811D191}" type="slidenum">
              <a:rPr lang="en-IN" smtClean="0"/>
              <a:pPr/>
              <a:t>20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0523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0FC1A-FBE0-497A-95C4-537B5811D191}" type="slidenum">
              <a:rPr lang="en-IN" smtClean="0"/>
              <a:pPr/>
              <a:t>21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7747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224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0FC1A-FBE0-497A-95C4-537B5811D191}" type="slidenum">
              <a:rPr lang="en-IN" smtClean="0"/>
              <a:pPr/>
              <a:t>23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2106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0FC1A-FBE0-497A-95C4-537B5811D191}" type="slidenum">
              <a:rPr lang="en-IN" smtClean="0"/>
              <a:pPr/>
              <a:t>24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5408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3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22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06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0FC1A-FBE0-497A-95C4-537B5811D191}" type="slidenum">
              <a:rPr lang="en-IN" smtClean="0"/>
              <a:pPr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3767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23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0FC1A-FBE0-497A-95C4-537B5811D191}" type="slidenum">
              <a:rPr lang="en-IN" smtClean="0"/>
              <a:pPr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5829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0FC1A-FBE0-497A-95C4-537B5811D191}" type="slidenum">
              <a:rPr lang="en-IN" smtClean="0"/>
              <a:pPr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7219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Kshitij\BRICS NDB\Post 21st January\Presentation Template\Third Round\ndb_ppt_jpeg\NDB_PPT Template2-0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173144" y="1695450"/>
            <a:ext cx="6763871" cy="8001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buNone/>
              <a:defRPr sz="2000" b="1" baseline="0">
                <a:solidFill>
                  <a:schemeClr val="bg1"/>
                </a:solidFill>
                <a:latin typeface="+mj-lt"/>
                <a:ea typeface="Tahoma" pitchFamily="34" charset="0"/>
                <a:cs typeface="DIN" pitchFamily="2" charset="0"/>
              </a:defRPr>
            </a:lvl1pPr>
            <a:lvl2pPr marL="358775" indent="-182563">
              <a:lnSpc>
                <a:spcPct val="125000"/>
              </a:lnSpc>
              <a:tabLst/>
              <a:defRPr sz="1400">
                <a:solidFill>
                  <a:srgbClr val="404040"/>
                </a:solidFill>
                <a:latin typeface="Avenir LT Std 45 Book" pitchFamily="34" charset="0"/>
                <a:ea typeface="Tahoma" pitchFamily="34" charset="0"/>
                <a:cs typeface="Avenir LT Std 45 Book" pitchFamily="34" charset="0"/>
              </a:defRPr>
            </a:lvl2pPr>
            <a:lvl3pPr marL="534988" indent="-176213">
              <a:lnSpc>
                <a:spcPct val="125000"/>
              </a:lnSpc>
              <a:tabLst/>
              <a:defRPr sz="1200">
                <a:solidFill>
                  <a:srgbClr val="404040"/>
                </a:solidFill>
                <a:latin typeface="Avenir LT Std 45 Book" pitchFamily="34" charset="0"/>
                <a:ea typeface="Tahoma" pitchFamily="34" charset="0"/>
                <a:cs typeface="Avenir LT Std 45 Book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Section Title – Calibri (Bold) – 20pt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164266" y="2507952"/>
            <a:ext cx="6763870" cy="352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Brief of the Section – Calibri (regular) – 16pt</a:t>
            </a:r>
          </a:p>
        </p:txBody>
      </p:sp>
    </p:spTree>
    <p:extLst>
      <p:ext uri="{BB962C8B-B14F-4D97-AF65-F5344CB8AC3E}">
        <p14:creationId xmlns:p14="http://schemas.microsoft.com/office/powerpoint/2010/main" val="386602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163097" y="1085850"/>
            <a:ext cx="7116748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33343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Sub-title – Calibri (regular) – 16pt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63096" y="607375"/>
            <a:ext cx="7116748" cy="474864"/>
          </a:xfrm>
          <a:prstGeom prst="rect">
            <a:avLst/>
          </a:prstGeom>
        </p:spPr>
        <p:txBody>
          <a:bodyPr/>
          <a:lstStyle>
            <a:lvl1pPr algn="l">
              <a:defRPr sz="1800" b="1" i="0" baseline="0">
                <a:solidFill>
                  <a:srgbClr val="333435"/>
                </a:solidFill>
                <a:latin typeface="+mj-lt"/>
                <a:cs typeface="DIN" pitchFamily="2" charset="0"/>
              </a:defRPr>
            </a:lvl1pPr>
          </a:lstStyle>
          <a:p>
            <a:r>
              <a:rPr lang="en-US" dirty="0"/>
              <a:t>Slide Title – Calibri (Bold) – 18pt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63158" y="1504950"/>
            <a:ext cx="7116684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33435"/>
                </a:solidFill>
                <a:latin typeface="+mj-lt"/>
              </a:defRPr>
            </a:lvl1pPr>
            <a:lvl2pPr marL="344488" indent="-225425">
              <a:defRPr sz="1200" baseline="0">
                <a:solidFill>
                  <a:srgbClr val="333435"/>
                </a:solidFill>
                <a:latin typeface="+mj-lt"/>
              </a:defRPr>
            </a:lvl2pPr>
            <a:lvl3pPr marL="463550" indent="-123825">
              <a:defRPr sz="1000" baseline="0">
                <a:solidFill>
                  <a:srgbClr val="333435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Content – Calibri (regular) – 14pt</a:t>
            </a:r>
          </a:p>
          <a:p>
            <a:pPr lvl="1"/>
            <a:r>
              <a:rPr lang="en-US" dirty="0"/>
              <a:t>First level – Calibri (regular) – 12pt</a:t>
            </a:r>
          </a:p>
          <a:p>
            <a:pPr lvl="2"/>
            <a:r>
              <a:rPr lang="en-US" dirty="0"/>
              <a:t>Second level – Calibri (regular) – 10pt</a:t>
            </a:r>
          </a:p>
        </p:txBody>
      </p:sp>
    </p:spTree>
    <p:extLst>
      <p:ext uri="{BB962C8B-B14F-4D97-AF65-F5344CB8AC3E}">
        <p14:creationId xmlns:p14="http://schemas.microsoft.com/office/powerpoint/2010/main" val="1236570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k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D28CB-E23A-B842-920B-AC24D98B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96779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190218-062C-074A-903D-531A5F73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3590593" cy="586770"/>
          </a:xfrm>
        </p:spPr>
        <p:txBody>
          <a:bodyPr anchor="ctr">
            <a:noAutofit/>
          </a:bodyPr>
          <a:lstStyle>
            <a:lvl1pPr>
              <a:lnSpc>
                <a:spcPts val="3750"/>
              </a:lnSpc>
              <a:defRPr sz="45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9EC5B9-1DC2-1647-B4E5-9C5C05CE5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0789" y="1158642"/>
            <a:ext cx="1215000" cy="2169825"/>
          </a:xfrm>
        </p:spPr>
        <p:txBody>
          <a:bodyPr anchor="b">
            <a:spAutoFit/>
          </a:bodyPr>
          <a:lstStyle>
            <a:lvl1pPr marL="0" indent="0" algn="r">
              <a:buNone/>
              <a:defRPr sz="15000" b="0" i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F5F5E-E9D3-A542-A7AE-DD0B41191B27}"/>
              </a:ext>
            </a:extLst>
          </p:cNvPr>
          <p:cNvSpPr/>
          <p:nvPr userDrawn="1"/>
        </p:nvSpPr>
        <p:spPr>
          <a:xfrm>
            <a:off x="3010789" y="3014027"/>
            <a:ext cx="1215000" cy="81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4703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Fore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D28CB-E23A-B842-920B-AC24D98B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96779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190218-062C-074A-903D-531A5F73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3590593" cy="586770"/>
          </a:xfrm>
        </p:spPr>
        <p:txBody>
          <a:bodyPr anchor="ctr">
            <a:noAutofit/>
          </a:bodyPr>
          <a:lstStyle>
            <a:lvl1pPr>
              <a:lnSpc>
                <a:spcPts val="3750"/>
              </a:lnSpc>
              <a:defRPr sz="45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9EC5B9-1DC2-1647-B4E5-9C5C05CE5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0789" y="1158642"/>
            <a:ext cx="1215000" cy="2169825"/>
          </a:xfrm>
        </p:spPr>
        <p:txBody>
          <a:bodyPr anchor="b">
            <a:spAutoFit/>
          </a:bodyPr>
          <a:lstStyle>
            <a:lvl1pPr marL="0" indent="0" algn="r">
              <a:buNone/>
              <a:defRPr sz="15000" b="0" i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F5F5E-E9D3-A542-A7AE-DD0B41191B27}"/>
              </a:ext>
            </a:extLst>
          </p:cNvPr>
          <p:cNvSpPr/>
          <p:nvPr userDrawn="1"/>
        </p:nvSpPr>
        <p:spPr>
          <a:xfrm>
            <a:off x="3010789" y="3014027"/>
            <a:ext cx="1215000" cy="81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3864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Title Fore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D28CB-E23A-B842-920B-AC24D98B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96779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190218-062C-074A-903D-531A5F73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3590593" cy="586770"/>
          </a:xfrm>
        </p:spPr>
        <p:txBody>
          <a:bodyPr anchor="ctr">
            <a:noAutofit/>
          </a:bodyPr>
          <a:lstStyle>
            <a:lvl1pPr>
              <a:lnSpc>
                <a:spcPts val="3750"/>
              </a:lnSpc>
              <a:defRPr sz="4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9EC5B9-1DC2-1647-B4E5-9C5C05CE5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0789" y="1158642"/>
            <a:ext cx="1215000" cy="2169825"/>
          </a:xfrm>
        </p:spPr>
        <p:txBody>
          <a:bodyPr anchor="b">
            <a:spAutoFit/>
          </a:bodyPr>
          <a:lstStyle>
            <a:lvl1pPr marL="0" indent="0" algn="r">
              <a:buNone/>
              <a:defRPr sz="15000" b="0" i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F5F5E-E9D3-A542-A7AE-DD0B41191B27}"/>
              </a:ext>
            </a:extLst>
          </p:cNvPr>
          <p:cNvSpPr/>
          <p:nvPr userDrawn="1"/>
        </p:nvSpPr>
        <p:spPr>
          <a:xfrm>
            <a:off x="3010789" y="3014027"/>
            <a:ext cx="1215000" cy="8100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2F45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156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9164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367" y="1075765"/>
            <a:ext cx="4032368" cy="392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867" y="1075765"/>
            <a:ext cx="4032368" cy="392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5014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33502"/>
            <a:ext cx="8046244" cy="7077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1" y="1038321"/>
            <a:ext cx="402710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991" y="1656255"/>
            <a:ext cx="4027103" cy="33455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05300" y="1038321"/>
            <a:ext cx="404693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05300" y="1656255"/>
            <a:ext cx="4046935" cy="33455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09275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67" y="220054"/>
            <a:ext cx="8032868" cy="7212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24589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1984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038475"/>
            <a:ext cx="9144000" cy="2105025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389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469159" y="0"/>
            <a:ext cx="2674841" cy="5143500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66752" y="1277592"/>
            <a:ext cx="3405248" cy="3458486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25000"/>
              </a:lnSpc>
              <a:buAutoNum type="arabicPeriod"/>
              <a:defRPr sz="1200" baseline="0">
                <a:solidFill>
                  <a:srgbClr val="333435"/>
                </a:solidFill>
                <a:latin typeface="+mj-lt"/>
                <a:ea typeface="Tahoma" pitchFamily="34" charset="0"/>
                <a:cs typeface="DIN" pitchFamily="2" charset="0"/>
              </a:defRPr>
            </a:lvl1pPr>
            <a:lvl2pPr marL="344488" marR="0" indent="-119063" algn="l" defTabSz="4572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000">
                <a:solidFill>
                  <a:srgbClr val="333435"/>
                </a:solidFill>
                <a:latin typeface="+mj-lt"/>
                <a:ea typeface="Tahoma" pitchFamily="34" charset="0"/>
                <a:cs typeface="DIN" pitchFamily="2" charset="0"/>
              </a:defRPr>
            </a:lvl2pPr>
            <a:lvl3pPr marL="534988" indent="-176213">
              <a:lnSpc>
                <a:spcPct val="125000"/>
              </a:lnSpc>
              <a:tabLst/>
              <a:defRPr sz="1200">
                <a:solidFill>
                  <a:srgbClr val="404040"/>
                </a:solidFill>
                <a:latin typeface="+mn-lt"/>
                <a:ea typeface="Tahoma" pitchFamily="34" charset="0"/>
                <a:cs typeface="Avenir LT Std 45 Book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Content – Calibri (regular) – 12pt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0"/>
            <a:r>
              <a:rPr lang="en-US" dirty="0"/>
              <a:t>Content – Calibri (regular) – 12pt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1352550"/>
            <a:ext cx="3403044" cy="3458486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25000"/>
              </a:lnSpc>
              <a:buAutoNum type="arabicPeriod"/>
              <a:defRPr sz="1200" baseline="0">
                <a:solidFill>
                  <a:srgbClr val="333435"/>
                </a:solidFill>
                <a:latin typeface="+mj-lt"/>
                <a:ea typeface="Tahoma" pitchFamily="34" charset="0"/>
                <a:cs typeface="DIN" pitchFamily="2" charset="0"/>
              </a:defRPr>
            </a:lvl1pPr>
            <a:lvl2pPr marL="344488" marR="0" indent="-119063" algn="l" defTabSz="4572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000">
                <a:solidFill>
                  <a:srgbClr val="333435"/>
                </a:solidFill>
                <a:latin typeface="+mj-lt"/>
                <a:ea typeface="Tahoma" pitchFamily="34" charset="0"/>
                <a:cs typeface="DIN" pitchFamily="2" charset="0"/>
              </a:defRPr>
            </a:lvl2pPr>
            <a:lvl3pPr marL="534988" indent="-176213">
              <a:lnSpc>
                <a:spcPct val="125000"/>
              </a:lnSpc>
              <a:tabLst/>
              <a:defRPr sz="1200">
                <a:solidFill>
                  <a:srgbClr val="404040"/>
                </a:solidFill>
                <a:latin typeface="+mn-lt"/>
                <a:ea typeface="Tahoma" pitchFamily="34" charset="0"/>
                <a:cs typeface="Avenir LT Std 45 Book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Content – Calibri (regular) – 12pt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0"/>
            <a:r>
              <a:rPr lang="en-US" dirty="0"/>
              <a:t>Content – Calibri (regular) – 12pt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63096" y="608511"/>
            <a:ext cx="7116748" cy="474864"/>
          </a:xfrm>
          <a:prstGeom prst="rect">
            <a:avLst/>
          </a:prstGeom>
        </p:spPr>
        <p:txBody>
          <a:bodyPr/>
          <a:lstStyle>
            <a:lvl1pPr algn="l">
              <a:defRPr sz="1800" b="1" i="0" baseline="0">
                <a:solidFill>
                  <a:srgbClr val="333435"/>
                </a:solidFill>
                <a:latin typeface="+mj-lt"/>
                <a:cs typeface="DIN" pitchFamily="2" charset="0"/>
              </a:defRPr>
            </a:lvl1pPr>
          </a:lstStyle>
          <a:p>
            <a:r>
              <a:rPr lang="en-US" dirty="0"/>
              <a:t>Slide Title – Calibri (Bold) – 18pt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049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599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41188" y="2971989"/>
            <a:ext cx="7400430" cy="2171512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478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391713" y="2589515"/>
            <a:ext cx="1629818" cy="161163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57709" y="2589515"/>
            <a:ext cx="1629818" cy="161163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788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26554" y="877824"/>
            <a:ext cx="3947857" cy="338785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870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7623" y="832758"/>
            <a:ext cx="3283438" cy="4310743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858245" y="212272"/>
            <a:ext cx="5059943" cy="2359479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537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4039" y="1416326"/>
            <a:ext cx="3295680" cy="3294822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26139" y="-34580"/>
            <a:ext cx="2845921" cy="2419972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70456" y="2753346"/>
            <a:ext cx="2845921" cy="2390154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520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4454220" cy="515493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689780" y="5715"/>
            <a:ext cx="4454220" cy="513778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098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6150153" cy="5143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244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63974" y="1458230"/>
            <a:ext cx="3415602" cy="192709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68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096" y="1201392"/>
            <a:ext cx="3329049" cy="4810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>
                <a:solidFill>
                  <a:srgbClr val="333435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63098" y="1692452"/>
            <a:ext cx="3329047" cy="3077486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25000"/>
              </a:lnSpc>
              <a:buAutoNum type="arabicPeriod"/>
              <a:defRPr sz="1200" baseline="0">
                <a:solidFill>
                  <a:srgbClr val="333435"/>
                </a:solidFill>
                <a:latin typeface="+mj-lt"/>
                <a:ea typeface="Tahoma" pitchFamily="34" charset="0"/>
                <a:cs typeface="DIN" pitchFamily="2" charset="0"/>
              </a:defRPr>
            </a:lvl1pPr>
            <a:lvl2pPr marL="344488" marR="0" indent="-119063" algn="l" defTabSz="4572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000">
                <a:solidFill>
                  <a:srgbClr val="333435"/>
                </a:solidFill>
                <a:latin typeface="+mj-lt"/>
                <a:ea typeface="Tahoma" pitchFamily="34" charset="0"/>
                <a:cs typeface="DIN" pitchFamily="2" charset="0"/>
              </a:defRPr>
            </a:lvl2pPr>
            <a:lvl3pPr marL="534988" indent="-176213">
              <a:lnSpc>
                <a:spcPct val="125000"/>
              </a:lnSpc>
              <a:tabLst/>
              <a:defRPr sz="1200">
                <a:solidFill>
                  <a:srgbClr val="404040"/>
                </a:solidFill>
                <a:latin typeface="+mn-lt"/>
                <a:ea typeface="Tahoma" pitchFamily="34" charset="0"/>
                <a:cs typeface="Avenir LT Std 45 Book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Content – Calibri (regular) – 12pt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0"/>
            <a:r>
              <a:rPr lang="en-US" dirty="0"/>
              <a:t>Content – Calibri (regular) – 12pt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947136" y="1692452"/>
            <a:ext cx="3329047" cy="3077486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25000"/>
              </a:lnSpc>
              <a:buAutoNum type="arabicPeriod"/>
              <a:defRPr sz="1200" baseline="0">
                <a:solidFill>
                  <a:srgbClr val="333435"/>
                </a:solidFill>
                <a:latin typeface="+mj-lt"/>
                <a:ea typeface="Tahoma" pitchFamily="34" charset="0"/>
                <a:cs typeface="DIN" pitchFamily="2" charset="0"/>
              </a:defRPr>
            </a:lvl1pPr>
            <a:lvl2pPr marL="344488" marR="0" indent="-119063" algn="l" defTabSz="4572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000">
                <a:solidFill>
                  <a:srgbClr val="333435"/>
                </a:solidFill>
                <a:latin typeface="+mj-lt"/>
                <a:ea typeface="Tahoma" pitchFamily="34" charset="0"/>
                <a:cs typeface="DIN" pitchFamily="2" charset="0"/>
              </a:defRPr>
            </a:lvl2pPr>
            <a:lvl3pPr marL="534988" indent="-176213">
              <a:lnSpc>
                <a:spcPct val="125000"/>
              </a:lnSpc>
              <a:tabLst/>
              <a:defRPr sz="1200">
                <a:solidFill>
                  <a:srgbClr val="404040"/>
                </a:solidFill>
                <a:latin typeface="+mn-lt"/>
                <a:ea typeface="Tahoma" pitchFamily="34" charset="0"/>
                <a:cs typeface="Avenir LT Std 45 Book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Content – Calibri (regular) – 12pt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0"/>
            <a:r>
              <a:rPr lang="en-US" dirty="0"/>
              <a:t>Content – Calibri (regular) – 12pt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5"/>
          </p:nvPr>
        </p:nvSpPr>
        <p:spPr>
          <a:xfrm>
            <a:off x="4947136" y="1201392"/>
            <a:ext cx="3329049" cy="4810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>
                <a:solidFill>
                  <a:srgbClr val="333435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163096" y="608511"/>
            <a:ext cx="7116748" cy="474864"/>
          </a:xfrm>
          <a:prstGeom prst="rect">
            <a:avLst/>
          </a:prstGeom>
        </p:spPr>
        <p:txBody>
          <a:bodyPr/>
          <a:lstStyle>
            <a:lvl1pPr algn="l">
              <a:defRPr sz="1800" b="1" i="0" baseline="0">
                <a:solidFill>
                  <a:srgbClr val="333435"/>
                </a:solidFill>
                <a:latin typeface="+mj-lt"/>
                <a:cs typeface="DIN" pitchFamily="2" charset="0"/>
              </a:defRPr>
            </a:lvl1pPr>
          </a:lstStyle>
          <a:p>
            <a:r>
              <a:rPr lang="en-US" dirty="0"/>
              <a:t>Slide Title – Calibri (Bold) – 18pt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049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12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162629" y="1289467"/>
            <a:ext cx="3637971" cy="35052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400" baseline="0">
                <a:solidFill>
                  <a:srgbClr val="333435"/>
                </a:solidFill>
                <a:latin typeface="+mj-lt"/>
              </a:defRPr>
            </a:lvl1pPr>
            <a:lvl2pPr marL="344488" indent="-225425">
              <a:defRPr sz="1200" baseline="0">
                <a:solidFill>
                  <a:srgbClr val="333435"/>
                </a:solidFill>
                <a:latin typeface="+mj-lt"/>
              </a:defRPr>
            </a:lvl2pPr>
            <a:lvl3pPr marL="463550" indent="-123825">
              <a:defRPr sz="1000" baseline="0">
                <a:solidFill>
                  <a:srgbClr val="333435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Content – Calibri (regular) – 14pt</a:t>
            </a:r>
          </a:p>
          <a:p>
            <a:pPr lvl="1"/>
            <a:r>
              <a:rPr lang="en-US" dirty="0"/>
              <a:t>First level – Calibri (regular) – 12pt</a:t>
            </a:r>
          </a:p>
          <a:p>
            <a:pPr lvl="2"/>
            <a:r>
              <a:rPr lang="en-US" dirty="0"/>
              <a:t>Second level – Calibri (regular) – 10pt</a:t>
            </a: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4907984" y="1428750"/>
            <a:ext cx="3326845" cy="337655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600" baseline="0">
                <a:solidFill>
                  <a:srgbClr val="333435"/>
                </a:solidFill>
                <a:latin typeface="DIN" pitchFamily="2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859494" y="1377538"/>
            <a:ext cx="3420094" cy="346759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049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01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63096" y="608511"/>
            <a:ext cx="7116748" cy="474864"/>
          </a:xfrm>
          <a:prstGeom prst="rect">
            <a:avLst/>
          </a:prstGeom>
        </p:spPr>
        <p:txBody>
          <a:bodyPr/>
          <a:lstStyle>
            <a:lvl1pPr algn="l">
              <a:defRPr sz="1800" b="1" i="0" baseline="0">
                <a:solidFill>
                  <a:srgbClr val="333435"/>
                </a:solidFill>
                <a:latin typeface="+mj-lt"/>
                <a:cs typeface="DIN" pitchFamily="2" charset="0"/>
              </a:defRPr>
            </a:lvl1pPr>
          </a:lstStyle>
          <a:p>
            <a:r>
              <a:rPr lang="en-US" dirty="0"/>
              <a:t>Slide Title – Calibri (Bold) – 18pt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732189" y="1289467"/>
            <a:ext cx="3551103" cy="35052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400" baseline="0">
                <a:solidFill>
                  <a:srgbClr val="333435"/>
                </a:solidFill>
                <a:latin typeface="+mj-lt"/>
              </a:defRPr>
            </a:lvl1pPr>
            <a:lvl2pPr marL="344488" indent="-225425">
              <a:defRPr sz="1200" baseline="0">
                <a:solidFill>
                  <a:srgbClr val="333435"/>
                </a:solidFill>
                <a:latin typeface="+mj-lt"/>
              </a:defRPr>
            </a:lvl2pPr>
            <a:lvl3pPr marL="463550" indent="-123825">
              <a:defRPr sz="1000" baseline="0">
                <a:solidFill>
                  <a:srgbClr val="333435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Content – Calibri (regular) – 14pt</a:t>
            </a:r>
          </a:p>
          <a:p>
            <a:pPr lvl="1"/>
            <a:r>
              <a:rPr lang="en-US" dirty="0"/>
              <a:t>First level – Calibri (regular) – 12pt</a:t>
            </a:r>
          </a:p>
          <a:p>
            <a:pPr lvl="2"/>
            <a:r>
              <a:rPr lang="en-US" dirty="0"/>
              <a:t>Second level – Calibri (regular) – 10pt</a:t>
            </a:r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1303698" y="1428165"/>
            <a:ext cx="3326845" cy="337655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600" baseline="0">
                <a:solidFill>
                  <a:srgbClr val="333435"/>
                </a:solidFill>
                <a:latin typeface="DIN" pitchFamily="2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55208" y="1376953"/>
            <a:ext cx="3420094" cy="346759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049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84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9"/>
          <p:cNvSpPr>
            <a:spLocks noGrp="1"/>
          </p:cNvSpPr>
          <p:nvPr>
            <p:ph type="chart" sz="quarter" idx="18" hasCustomPrompt="1"/>
          </p:nvPr>
        </p:nvSpPr>
        <p:spPr>
          <a:xfrm>
            <a:off x="5526592" y="1385502"/>
            <a:ext cx="2753252" cy="339853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600">
                <a:solidFill>
                  <a:srgbClr val="333435"/>
                </a:solidFill>
                <a:latin typeface="DIN" pitchFamily="2" charset="0"/>
              </a:defRPr>
            </a:lvl1pPr>
          </a:lstStyle>
          <a:p>
            <a:r>
              <a:rPr lang="en-US" dirty="0"/>
              <a:t>Click to insert chart 1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162629" y="1289467"/>
            <a:ext cx="4095171" cy="35052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400" baseline="0">
                <a:solidFill>
                  <a:srgbClr val="333435"/>
                </a:solidFill>
                <a:latin typeface="+mj-lt"/>
              </a:defRPr>
            </a:lvl1pPr>
            <a:lvl2pPr marL="344488" indent="-225425">
              <a:defRPr sz="1200" baseline="0">
                <a:solidFill>
                  <a:srgbClr val="333435"/>
                </a:solidFill>
                <a:latin typeface="+mj-lt"/>
              </a:defRPr>
            </a:lvl2pPr>
            <a:lvl3pPr marL="463550" indent="-123825">
              <a:defRPr sz="1000" baseline="0">
                <a:solidFill>
                  <a:srgbClr val="333435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Content – Calibri (regular) – 14pt</a:t>
            </a:r>
          </a:p>
          <a:p>
            <a:pPr lvl="1"/>
            <a:r>
              <a:rPr lang="en-US" dirty="0"/>
              <a:t>First level – Calibri (regular) – 12pt</a:t>
            </a:r>
          </a:p>
          <a:p>
            <a:pPr lvl="2"/>
            <a:r>
              <a:rPr lang="en-US" dirty="0"/>
              <a:t>Second level – Calibri (regular) – 10pt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63096" y="608511"/>
            <a:ext cx="7116748" cy="474864"/>
          </a:xfrm>
          <a:prstGeom prst="rect">
            <a:avLst/>
          </a:prstGeom>
        </p:spPr>
        <p:txBody>
          <a:bodyPr/>
          <a:lstStyle>
            <a:lvl1pPr algn="l">
              <a:defRPr sz="1800" b="1" i="0" baseline="0">
                <a:solidFill>
                  <a:srgbClr val="333435"/>
                </a:solidFill>
                <a:latin typeface="+mj-lt"/>
                <a:cs typeface="DIN" pitchFamily="2" charset="0"/>
              </a:defRPr>
            </a:lvl1pPr>
          </a:lstStyle>
          <a:p>
            <a:r>
              <a:rPr lang="en-US" dirty="0"/>
              <a:t>Slide Title – Calibri (Bold) – 18pt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049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9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9"/>
          <p:cNvSpPr>
            <a:spLocks noGrp="1"/>
          </p:cNvSpPr>
          <p:nvPr>
            <p:ph type="chart" sz="quarter" idx="18" hasCustomPrompt="1"/>
          </p:nvPr>
        </p:nvSpPr>
        <p:spPr>
          <a:xfrm>
            <a:off x="4561367" y="1385502"/>
            <a:ext cx="3723752" cy="339853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600">
                <a:solidFill>
                  <a:srgbClr val="333435"/>
                </a:solidFill>
                <a:latin typeface="DIN" pitchFamily="2" charset="0"/>
              </a:defRPr>
            </a:lvl1pPr>
          </a:lstStyle>
          <a:p>
            <a:r>
              <a:rPr lang="en-US" dirty="0"/>
              <a:t>Click to insert chart 2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62629" y="1289467"/>
            <a:ext cx="3180771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333435"/>
                </a:solidFill>
                <a:latin typeface="+mj-lt"/>
              </a:defRPr>
            </a:lvl1pPr>
            <a:lvl2pPr marL="344488" indent="-225425">
              <a:defRPr sz="1200" baseline="0">
                <a:solidFill>
                  <a:srgbClr val="333435"/>
                </a:solidFill>
                <a:latin typeface="+mj-lt"/>
              </a:defRPr>
            </a:lvl2pPr>
            <a:lvl3pPr marL="463550" indent="-123825">
              <a:defRPr sz="1000" baseline="0">
                <a:solidFill>
                  <a:srgbClr val="333435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Content – Calibri (regular) – 14pt</a:t>
            </a:r>
          </a:p>
          <a:p>
            <a:pPr lvl="1"/>
            <a:r>
              <a:rPr lang="en-US" dirty="0"/>
              <a:t>First level – Calibri (regular) – 12pt</a:t>
            </a:r>
          </a:p>
          <a:p>
            <a:pPr lvl="2"/>
            <a:r>
              <a:rPr lang="en-US" dirty="0"/>
              <a:t>Second level – Calibri (regular) – 10pt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63096" y="608511"/>
            <a:ext cx="7116748" cy="474864"/>
          </a:xfrm>
          <a:prstGeom prst="rect">
            <a:avLst/>
          </a:prstGeom>
        </p:spPr>
        <p:txBody>
          <a:bodyPr/>
          <a:lstStyle>
            <a:lvl1pPr algn="l">
              <a:defRPr sz="1800" b="1" i="0" baseline="0">
                <a:solidFill>
                  <a:srgbClr val="333435"/>
                </a:solidFill>
                <a:latin typeface="+mj-lt"/>
                <a:cs typeface="DIN" pitchFamily="2" charset="0"/>
              </a:defRPr>
            </a:lvl1pPr>
          </a:lstStyle>
          <a:p>
            <a:r>
              <a:rPr lang="en-US" dirty="0"/>
              <a:t>Slide Title – Calibri (Bold) – 18pt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049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08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152525" y="1285050"/>
            <a:ext cx="500538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33343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Picture title text – Calibri (regular) – 16pt</a:t>
            </a: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1282161" y="1985960"/>
            <a:ext cx="1728787" cy="1447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600" baseline="0">
                <a:solidFill>
                  <a:srgbClr val="333435"/>
                </a:solidFill>
                <a:latin typeface="DIN" pitchFamily="2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3110961" y="1985960"/>
            <a:ext cx="1728787" cy="1447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333435"/>
                </a:solidFill>
                <a:latin typeface="DIN" pitchFamily="2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4932904" y="1882351"/>
            <a:ext cx="3352800" cy="297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33435"/>
                </a:solidFill>
                <a:latin typeface="+mj-lt"/>
              </a:defRPr>
            </a:lvl1pPr>
            <a:lvl2pPr marL="344488" indent="-225425">
              <a:tabLst>
                <a:tab pos="628650" algn="l"/>
              </a:tabLst>
              <a:defRPr sz="1200">
                <a:solidFill>
                  <a:srgbClr val="333435"/>
                </a:solidFill>
                <a:latin typeface="+mj-lt"/>
              </a:defRPr>
            </a:lvl2pPr>
            <a:lvl3pPr marL="463550" indent="-123825">
              <a:defRPr sz="1000">
                <a:solidFill>
                  <a:srgbClr val="333435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Content – Calibri (regular) – 14pt</a:t>
            </a:r>
          </a:p>
          <a:p>
            <a:pPr lvl="1"/>
            <a:r>
              <a:rPr lang="en-US" dirty="0"/>
              <a:t>Point 1 – Calibri (regular) – 12pt</a:t>
            </a:r>
          </a:p>
          <a:p>
            <a:pPr lvl="2"/>
            <a:r>
              <a:rPr lang="en-US" dirty="0"/>
              <a:t>Point 2 – Calibri (regular) – 10pt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63096" y="608511"/>
            <a:ext cx="7116748" cy="474864"/>
          </a:xfrm>
          <a:prstGeom prst="rect">
            <a:avLst/>
          </a:prstGeom>
        </p:spPr>
        <p:txBody>
          <a:bodyPr/>
          <a:lstStyle>
            <a:lvl1pPr algn="l">
              <a:defRPr sz="1800" b="1" i="0" baseline="0">
                <a:solidFill>
                  <a:srgbClr val="333435"/>
                </a:solidFill>
                <a:latin typeface="+mj-lt"/>
                <a:cs typeface="DIN" pitchFamily="2" charset="0"/>
              </a:defRPr>
            </a:lvl1pPr>
          </a:lstStyle>
          <a:p>
            <a:r>
              <a:rPr lang="en-US" dirty="0"/>
              <a:t>Slide Title – Calibri (Bold) – 18pt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86102" y="1966910"/>
            <a:ext cx="1776414" cy="1495425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257304" y="1966910"/>
            <a:ext cx="1776414" cy="1495425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049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42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80D3-C760-49D4-83B2-32711279B4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049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61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1160170" y="2714615"/>
            <a:ext cx="6005270" cy="367500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rgbClr val="333435"/>
                </a:solidFill>
                <a:latin typeface="+mj-lt"/>
                <a:ea typeface="Tahoma" pitchFamily="34" charset="0"/>
                <a:cs typeface="DIN" pitchFamily="2" charset="0"/>
              </a:defRPr>
            </a:lvl1pPr>
          </a:lstStyle>
          <a:p>
            <a:pPr lvl="0"/>
            <a:r>
              <a:rPr lang="en-US" dirty="0"/>
              <a:t>Brief description – Calibri (Regular) – 16pt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154518" y="2137460"/>
            <a:ext cx="6015318" cy="531019"/>
          </a:xfrm>
          <a:prstGeom prst="rect">
            <a:avLst/>
          </a:prstGeom>
        </p:spPr>
        <p:txBody>
          <a:bodyPr anchor="b"/>
          <a:lstStyle>
            <a:lvl1pPr algn="l">
              <a:defRPr sz="2000" b="1" i="0" baseline="0">
                <a:solidFill>
                  <a:srgbClr val="333435"/>
                </a:solidFill>
                <a:latin typeface="+mj-lt"/>
                <a:cs typeface="DIN" pitchFamily="2" charset="0"/>
              </a:defRPr>
            </a:lvl1pPr>
          </a:lstStyle>
          <a:p>
            <a:r>
              <a:rPr lang="en-US" dirty="0"/>
              <a:t>Project title – Calibri (Bold) – 20pt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65780" y="3124200"/>
            <a:ext cx="600527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33343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Presented on: dd/mm/yyyy – Calibri (Regular) – 12pt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049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3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Kshitij\BRICS NDB\Post 21st January\Presentation Template\Third Round\ndb_ppt_jpeg\NDB_PPT Template2-07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4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173144" y="1695450"/>
            <a:ext cx="6763871" cy="8001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buNone/>
              <a:defRPr sz="2000" b="1" baseline="0">
                <a:solidFill>
                  <a:schemeClr val="bg1"/>
                </a:solidFill>
                <a:latin typeface="+mj-lt"/>
                <a:ea typeface="Tahoma" pitchFamily="34" charset="0"/>
                <a:cs typeface="DIN" pitchFamily="2" charset="0"/>
              </a:defRPr>
            </a:lvl1pPr>
            <a:lvl2pPr marL="358775" indent="-182563">
              <a:lnSpc>
                <a:spcPct val="125000"/>
              </a:lnSpc>
              <a:tabLst/>
              <a:defRPr sz="1400">
                <a:solidFill>
                  <a:srgbClr val="404040"/>
                </a:solidFill>
                <a:latin typeface="Avenir LT Std 45 Book" pitchFamily="34" charset="0"/>
                <a:ea typeface="Tahoma" pitchFamily="34" charset="0"/>
                <a:cs typeface="Avenir LT Std 45 Book" pitchFamily="34" charset="0"/>
              </a:defRPr>
            </a:lvl2pPr>
            <a:lvl3pPr marL="534988" indent="-176213">
              <a:lnSpc>
                <a:spcPct val="125000"/>
              </a:lnSpc>
              <a:tabLst/>
              <a:defRPr sz="1200">
                <a:solidFill>
                  <a:srgbClr val="404040"/>
                </a:solidFill>
                <a:latin typeface="Avenir LT Std 45 Book" pitchFamily="34" charset="0"/>
                <a:ea typeface="Tahoma" pitchFamily="34" charset="0"/>
                <a:cs typeface="Avenir LT Std 45 Book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Section Title – Calibri (Bold) – 20pt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164266" y="2507952"/>
            <a:ext cx="6763870" cy="352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Brief of the Section – Calibri (regular) – 16pt</a:t>
            </a:r>
          </a:p>
        </p:txBody>
      </p:sp>
    </p:spTree>
    <p:extLst>
      <p:ext uri="{BB962C8B-B14F-4D97-AF65-F5344CB8AC3E}">
        <p14:creationId xmlns:p14="http://schemas.microsoft.com/office/powerpoint/2010/main" val="2414668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0" y="4771502"/>
            <a:ext cx="9144000" cy="3810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Image title &amp; description – Calibri (regular) – 12pt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0242" y="60290"/>
            <a:ext cx="9043516" cy="46624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84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0" y="4790364"/>
            <a:ext cx="4572000" cy="35531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Image 2 title &amp; description – Calibri (regular) – 12pt</a:t>
            </a:r>
          </a:p>
        </p:txBody>
      </p:sp>
      <p:sp>
        <p:nvSpPr>
          <p:cNvPr id="3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0" y="4790364"/>
            <a:ext cx="4572000" cy="35531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Image 1 title &amp; description – Calibri (regular) – 12pt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824" y="6824"/>
            <a:ext cx="4565176" cy="476467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0" y="6824"/>
            <a:ext cx="4561952" cy="476467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0242" y="60290"/>
            <a:ext cx="4471516" cy="46624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22242" y="60290"/>
            <a:ext cx="4471516" cy="46624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16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63096" y="608511"/>
            <a:ext cx="7106697" cy="474864"/>
          </a:xfrm>
          <a:prstGeom prst="rect">
            <a:avLst/>
          </a:prstGeom>
        </p:spPr>
        <p:txBody>
          <a:bodyPr/>
          <a:lstStyle>
            <a:lvl1pPr algn="l">
              <a:defRPr sz="1463" b="1" i="0" baseline="0">
                <a:solidFill>
                  <a:srgbClr val="333435"/>
                </a:solidFill>
                <a:latin typeface="+mj-lt"/>
                <a:cs typeface="DIN" pitchFamily="2" charset="0"/>
              </a:defRPr>
            </a:lvl1pPr>
          </a:lstStyle>
          <a:p>
            <a:r>
              <a:rPr lang="en-US" dirty="0"/>
              <a:t>Slide Title – Calibri (Bold) – 18pt</a:t>
            </a:r>
          </a:p>
        </p:txBody>
      </p:sp>
    </p:spTree>
    <p:extLst>
      <p:ext uri="{BB962C8B-B14F-4D97-AF65-F5344CB8AC3E}">
        <p14:creationId xmlns:p14="http://schemas.microsoft.com/office/powerpoint/2010/main" val="3916879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163097" y="1085850"/>
            <a:ext cx="7116748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aseline="0">
                <a:solidFill>
                  <a:srgbClr val="33343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Sub-title – Calibri (regular) – 16pt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63096" y="607375"/>
            <a:ext cx="7116748" cy="474864"/>
          </a:xfrm>
          <a:prstGeom prst="rect">
            <a:avLst/>
          </a:prstGeom>
        </p:spPr>
        <p:txBody>
          <a:bodyPr/>
          <a:lstStyle>
            <a:lvl1pPr algn="l">
              <a:defRPr sz="1463" b="1" i="0" baseline="0">
                <a:solidFill>
                  <a:srgbClr val="333435"/>
                </a:solidFill>
                <a:latin typeface="+mj-lt"/>
                <a:cs typeface="DIN" pitchFamily="2" charset="0"/>
              </a:defRPr>
            </a:lvl1pPr>
          </a:lstStyle>
          <a:p>
            <a:r>
              <a:rPr lang="en-US" dirty="0"/>
              <a:t>Slide Title – Calibri (Bold) – 18pt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63159" y="1504950"/>
            <a:ext cx="7116684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8">
                <a:solidFill>
                  <a:srgbClr val="333435"/>
                </a:solidFill>
                <a:latin typeface="+mj-lt"/>
              </a:defRPr>
            </a:lvl1pPr>
            <a:lvl2pPr marL="279888" indent="-183152">
              <a:defRPr sz="975" baseline="0">
                <a:solidFill>
                  <a:srgbClr val="333435"/>
                </a:solidFill>
                <a:latin typeface="+mj-lt"/>
              </a:defRPr>
            </a:lvl2pPr>
            <a:lvl3pPr marL="376623" indent="-100605">
              <a:defRPr sz="812" baseline="0">
                <a:solidFill>
                  <a:srgbClr val="333435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Content – Calibri (regular) – 14pt</a:t>
            </a:r>
          </a:p>
          <a:p>
            <a:pPr lvl="1"/>
            <a:r>
              <a:rPr lang="en-US" dirty="0"/>
              <a:t>First level – Calibri (regular) – 12pt</a:t>
            </a:r>
          </a:p>
          <a:p>
            <a:pPr lvl="2"/>
            <a:r>
              <a:rPr lang="en-US" dirty="0"/>
              <a:t>Second level – Calibri (regular) – 10pt</a:t>
            </a:r>
          </a:p>
        </p:txBody>
      </p:sp>
    </p:spTree>
    <p:extLst>
      <p:ext uri="{BB962C8B-B14F-4D97-AF65-F5344CB8AC3E}">
        <p14:creationId xmlns:p14="http://schemas.microsoft.com/office/powerpoint/2010/main" val="3411144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66753" y="1277593"/>
            <a:ext cx="3405248" cy="3458486"/>
          </a:xfrm>
          <a:prstGeom prst="rect">
            <a:avLst/>
          </a:prstGeom>
        </p:spPr>
        <p:txBody>
          <a:bodyPr/>
          <a:lstStyle>
            <a:lvl1pPr marL="183152" indent="-183152">
              <a:lnSpc>
                <a:spcPct val="125000"/>
              </a:lnSpc>
              <a:buAutoNum type="arabicPeriod"/>
              <a:defRPr sz="975" baseline="0">
                <a:solidFill>
                  <a:srgbClr val="333435"/>
                </a:solidFill>
                <a:latin typeface="+mj-lt"/>
                <a:ea typeface="Tahoma" pitchFamily="34" charset="0"/>
                <a:cs typeface="DIN" pitchFamily="2" charset="0"/>
              </a:defRPr>
            </a:lvl1pPr>
            <a:lvl2pPr marL="279888" marR="0" indent="-96736" algn="l" defTabSz="371464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812">
                <a:solidFill>
                  <a:srgbClr val="333435"/>
                </a:solidFill>
                <a:latin typeface="+mj-lt"/>
                <a:ea typeface="Tahoma" pitchFamily="34" charset="0"/>
                <a:cs typeface="DIN" pitchFamily="2" charset="0"/>
              </a:defRPr>
            </a:lvl2pPr>
            <a:lvl3pPr marL="434665" indent="-143169">
              <a:lnSpc>
                <a:spcPct val="125000"/>
              </a:lnSpc>
              <a:tabLst/>
              <a:defRPr sz="975">
                <a:solidFill>
                  <a:srgbClr val="404040"/>
                </a:solidFill>
                <a:latin typeface="+mn-lt"/>
                <a:ea typeface="Tahoma" pitchFamily="34" charset="0"/>
                <a:cs typeface="Avenir LT Std 45 Book" pitchFamily="34" charset="0"/>
              </a:defRPr>
            </a:lvl3pPr>
            <a:lvl4pPr>
              <a:defRPr sz="1463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463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Content – Calibri (regular) – 12pt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0"/>
            <a:r>
              <a:rPr lang="en-US" dirty="0"/>
              <a:t>Content – Calibri (regular) – 12pt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886849" y="1277593"/>
            <a:ext cx="3403044" cy="3458486"/>
          </a:xfrm>
          <a:prstGeom prst="rect">
            <a:avLst/>
          </a:prstGeom>
        </p:spPr>
        <p:txBody>
          <a:bodyPr/>
          <a:lstStyle>
            <a:lvl1pPr marL="183152" indent="-183152">
              <a:lnSpc>
                <a:spcPct val="125000"/>
              </a:lnSpc>
              <a:buAutoNum type="arabicPeriod"/>
              <a:defRPr sz="975" baseline="0">
                <a:solidFill>
                  <a:srgbClr val="333435"/>
                </a:solidFill>
                <a:latin typeface="+mj-lt"/>
                <a:ea typeface="Tahoma" pitchFamily="34" charset="0"/>
                <a:cs typeface="DIN" pitchFamily="2" charset="0"/>
              </a:defRPr>
            </a:lvl1pPr>
            <a:lvl2pPr marL="279888" marR="0" indent="-96736" algn="l" defTabSz="371464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812">
                <a:solidFill>
                  <a:srgbClr val="333435"/>
                </a:solidFill>
                <a:latin typeface="+mj-lt"/>
                <a:ea typeface="Tahoma" pitchFamily="34" charset="0"/>
                <a:cs typeface="DIN" pitchFamily="2" charset="0"/>
              </a:defRPr>
            </a:lvl2pPr>
            <a:lvl3pPr marL="434665" indent="-143169">
              <a:lnSpc>
                <a:spcPct val="125000"/>
              </a:lnSpc>
              <a:tabLst/>
              <a:defRPr sz="975">
                <a:solidFill>
                  <a:srgbClr val="404040"/>
                </a:solidFill>
                <a:latin typeface="+mn-lt"/>
                <a:ea typeface="Tahoma" pitchFamily="34" charset="0"/>
                <a:cs typeface="Avenir LT Std 45 Book" pitchFamily="34" charset="0"/>
              </a:defRPr>
            </a:lvl3pPr>
            <a:lvl4pPr>
              <a:defRPr sz="1463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463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Content – Calibri (regular) – 12pt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0"/>
            <a:r>
              <a:rPr lang="en-US" dirty="0"/>
              <a:t>Content – Calibri (regular) – 12pt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63096" y="608511"/>
            <a:ext cx="7116748" cy="474864"/>
          </a:xfrm>
          <a:prstGeom prst="rect">
            <a:avLst/>
          </a:prstGeom>
        </p:spPr>
        <p:txBody>
          <a:bodyPr/>
          <a:lstStyle>
            <a:lvl1pPr algn="l">
              <a:defRPr sz="1463" b="1" i="0" baseline="0">
                <a:solidFill>
                  <a:srgbClr val="333435"/>
                </a:solidFill>
                <a:latin typeface="+mj-lt"/>
                <a:cs typeface="DIN" pitchFamily="2" charset="0"/>
              </a:defRPr>
            </a:lvl1pPr>
          </a:lstStyle>
          <a:p>
            <a:r>
              <a:rPr lang="en-US" dirty="0"/>
              <a:t>Slide Title – Calibri (Bold) – 18pt</a:t>
            </a:r>
          </a:p>
        </p:txBody>
      </p:sp>
    </p:spTree>
    <p:extLst>
      <p:ext uri="{BB962C8B-B14F-4D97-AF65-F5344CB8AC3E}">
        <p14:creationId xmlns:p14="http://schemas.microsoft.com/office/powerpoint/2010/main" val="3949213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096" y="1201393"/>
            <a:ext cx="3329049" cy="4810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38" b="0">
                <a:solidFill>
                  <a:srgbClr val="333435"/>
                </a:solidFill>
                <a:latin typeface="+mj-lt"/>
              </a:defRPr>
            </a:lvl1pPr>
            <a:lvl2pPr marL="371464" indent="0">
              <a:buNone/>
              <a:defRPr sz="1625" b="1"/>
            </a:lvl2pPr>
            <a:lvl3pPr marL="742928" indent="0">
              <a:buNone/>
              <a:defRPr sz="1463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2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63098" y="1692454"/>
            <a:ext cx="3329048" cy="3077486"/>
          </a:xfrm>
          <a:prstGeom prst="rect">
            <a:avLst/>
          </a:prstGeom>
        </p:spPr>
        <p:txBody>
          <a:bodyPr/>
          <a:lstStyle>
            <a:lvl1pPr marL="183152" indent="-183152">
              <a:lnSpc>
                <a:spcPct val="125000"/>
              </a:lnSpc>
              <a:buAutoNum type="arabicPeriod"/>
              <a:defRPr sz="975" baseline="0">
                <a:solidFill>
                  <a:srgbClr val="333435"/>
                </a:solidFill>
                <a:latin typeface="+mj-lt"/>
                <a:ea typeface="Tahoma" pitchFamily="34" charset="0"/>
                <a:cs typeface="DIN" pitchFamily="2" charset="0"/>
              </a:defRPr>
            </a:lvl1pPr>
            <a:lvl2pPr marL="279888" marR="0" indent="-96736" algn="l" defTabSz="371464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812">
                <a:solidFill>
                  <a:srgbClr val="333435"/>
                </a:solidFill>
                <a:latin typeface="+mj-lt"/>
                <a:ea typeface="Tahoma" pitchFamily="34" charset="0"/>
                <a:cs typeface="DIN" pitchFamily="2" charset="0"/>
              </a:defRPr>
            </a:lvl2pPr>
            <a:lvl3pPr marL="434665" indent="-143169">
              <a:lnSpc>
                <a:spcPct val="125000"/>
              </a:lnSpc>
              <a:tabLst/>
              <a:defRPr sz="975">
                <a:solidFill>
                  <a:srgbClr val="404040"/>
                </a:solidFill>
                <a:latin typeface="+mn-lt"/>
                <a:ea typeface="Tahoma" pitchFamily="34" charset="0"/>
                <a:cs typeface="Avenir LT Std 45 Book" pitchFamily="34" charset="0"/>
              </a:defRPr>
            </a:lvl3pPr>
            <a:lvl4pPr>
              <a:defRPr sz="1463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463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Content – Calibri (regular) – 12pt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0"/>
            <a:r>
              <a:rPr lang="en-US" dirty="0"/>
              <a:t>Content – Calibri (regular) – 12pt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947136" y="1692454"/>
            <a:ext cx="3329048" cy="3077486"/>
          </a:xfrm>
          <a:prstGeom prst="rect">
            <a:avLst/>
          </a:prstGeom>
        </p:spPr>
        <p:txBody>
          <a:bodyPr/>
          <a:lstStyle>
            <a:lvl1pPr marL="183152" indent="-183152">
              <a:lnSpc>
                <a:spcPct val="125000"/>
              </a:lnSpc>
              <a:buAutoNum type="arabicPeriod"/>
              <a:defRPr sz="975" baseline="0">
                <a:solidFill>
                  <a:srgbClr val="333435"/>
                </a:solidFill>
                <a:latin typeface="+mj-lt"/>
                <a:ea typeface="Tahoma" pitchFamily="34" charset="0"/>
                <a:cs typeface="DIN" pitchFamily="2" charset="0"/>
              </a:defRPr>
            </a:lvl1pPr>
            <a:lvl2pPr marL="279888" marR="0" indent="-96736" algn="l" defTabSz="371464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812">
                <a:solidFill>
                  <a:srgbClr val="333435"/>
                </a:solidFill>
                <a:latin typeface="+mj-lt"/>
                <a:ea typeface="Tahoma" pitchFamily="34" charset="0"/>
                <a:cs typeface="DIN" pitchFamily="2" charset="0"/>
              </a:defRPr>
            </a:lvl2pPr>
            <a:lvl3pPr marL="434665" indent="-143169">
              <a:lnSpc>
                <a:spcPct val="125000"/>
              </a:lnSpc>
              <a:tabLst/>
              <a:defRPr sz="975">
                <a:solidFill>
                  <a:srgbClr val="404040"/>
                </a:solidFill>
                <a:latin typeface="+mn-lt"/>
                <a:ea typeface="Tahoma" pitchFamily="34" charset="0"/>
                <a:cs typeface="Avenir LT Std 45 Book" pitchFamily="34" charset="0"/>
              </a:defRPr>
            </a:lvl3pPr>
            <a:lvl4pPr>
              <a:defRPr sz="1463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463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Content – Calibri (regular) – 12pt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0"/>
            <a:r>
              <a:rPr lang="en-US" dirty="0"/>
              <a:t>Content – Calibri (regular) – 12pt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5"/>
          </p:nvPr>
        </p:nvSpPr>
        <p:spPr>
          <a:xfrm>
            <a:off x="4947137" y="1201393"/>
            <a:ext cx="3329049" cy="4810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38" b="0">
                <a:solidFill>
                  <a:srgbClr val="333435"/>
                </a:solidFill>
                <a:latin typeface="+mj-lt"/>
              </a:defRPr>
            </a:lvl1pPr>
            <a:lvl2pPr marL="371464" indent="0">
              <a:buNone/>
              <a:defRPr sz="1625" b="1"/>
            </a:lvl2pPr>
            <a:lvl3pPr marL="742928" indent="0">
              <a:buNone/>
              <a:defRPr sz="1463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2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163096" y="608511"/>
            <a:ext cx="7116748" cy="474864"/>
          </a:xfrm>
          <a:prstGeom prst="rect">
            <a:avLst/>
          </a:prstGeom>
        </p:spPr>
        <p:txBody>
          <a:bodyPr/>
          <a:lstStyle>
            <a:lvl1pPr algn="l">
              <a:defRPr sz="1463" b="1" i="0" baseline="0">
                <a:solidFill>
                  <a:srgbClr val="333435"/>
                </a:solidFill>
                <a:latin typeface="+mj-lt"/>
                <a:cs typeface="DIN" pitchFamily="2" charset="0"/>
              </a:defRPr>
            </a:lvl1pPr>
          </a:lstStyle>
          <a:p>
            <a:r>
              <a:rPr lang="en-US" dirty="0"/>
              <a:t>Slide Title – Calibri (Bold) – 18pt</a:t>
            </a:r>
          </a:p>
        </p:txBody>
      </p:sp>
    </p:spTree>
    <p:extLst>
      <p:ext uri="{BB962C8B-B14F-4D97-AF65-F5344CB8AC3E}">
        <p14:creationId xmlns:p14="http://schemas.microsoft.com/office/powerpoint/2010/main" val="3341701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63096" y="608511"/>
            <a:ext cx="7116748" cy="474864"/>
          </a:xfrm>
          <a:prstGeom prst="rect">
            <a:avLst/>
          </a:prstGeom>
        </p:spPr>
        <p:txBody>
          <a:bodyPr/>
          <a:lstStyle>
            <a:lvl1pPr algn="l">
              <a:defRPr sz="1463" b="1" i="0" baseline="0">
                <a:solidFill>
                  <a:srgbClr val="333435"/>
                </a:solidFill>
                <a:latin typeface="+mj-lt"/>
                <a:cs typeface="DIN" pitchFamily="2" charset="0"/>
              </a:defRPr>
            </a:lvl1pPr>
          </a:lstStyle>
          <a:p>
            <a:r>
              <a:rPr lang="en-US" dirty="0"/>
              <a:t>Slide Title – Calibri (Bold) – 18pt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162630" y="1289467"/>
            <a:ext cx="3637971" cy="35052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138" baseline="0">
                <a:solidFill>
                  <a:srgbClr val="333435"/>
                </a:solidFill>
                <a:latin typeface="+mj-lt"/>
              </a:defRPr>
            </a:lvl1pPr>
            <a:lvl2pPr marL="279888" indent="-183152">
              <a:defRPr sz="975" baseline="0">
                <a:solidFill>
                  <a:srgbClr val="333435"/>
                </a:solidFill>
                <a:latin typeface="+mj-lt"/>
              </a:defRPr>
            </a:lvl2pPr>
            <a:lvl3pPr marL="376623" indent="-100605">
              <a:defRPr sz="812" baseline="0">
                <a:solidFill>
                  <a:srgbClr val="333435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Content – Calibri (regular) – 14pt</a:t>
            </a:r>
          </a:p>
          <a:p>
            <a:pPr lvl="1"/>
            <a:r>
              <a:rPr lang="en-US" dirty="0"/>
              <a:t>First level – Calibri (regular) – 12pt</a:t>
            </a:r>
          </a:p>
          <a:p>
            <a:pPr lvl="2"/>
            <a:r>
              <a:rPr lang="en-US" dirty="0"/>
              <a:t>Second level – Calibri (regular) – 10pt</a:t>
            </a: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4907985" y="1428751"/>
            <a:ext cx="3326845" cy="337655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300" baseline="0">
                <a:solidFill>
                  <a:srgbClr val="333435"/>
                </a:solidFill>
                <a:latin typeface="DIN" pitchFamily="2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859494" y="1377539"/>
            <a:ext cx="3420095" cy="346759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2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927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63096" y="608511"/>
            <a:ext cx="7116748" cy="474864"/>
          </a:xfrm>
          <a:prstGeom prst="rect">
            <a:avLst/>
          </a:prstGeom>
        </p:spPr>
        <p:txBody>
          <a:bodyPr/>
          <a:lstStyle>
            <a:lvl1pPr algn="l">
              <a:defRPr sz="1463" b="1" i="0" baseline="0">
                <a:solidFill>
                  <a:srgbClr val="333435"/>
                </a:solidFill>
                <a:latin typeface="+mj-lt"/>
                <a:cs typeface="DIN" pitchFamily="2" charset="0"/>
              </a:defRPr>
            </a:lvl1pPr>
          </a:lstStyle>
          <a:p>
            <a:r>
              <a:rPr lang="en-US" dirty="0"/>
              <a:t>Slide Title – Calibri (Bold) – 18pt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732190" y="1289467"/>
            <a:ext cx="3551103" cy="35052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138" baseline="0">
                <a:solidFill>
                  <a:srgbClr val="333435"/>
                </a:solidFill>
                <a:latin typeface="+mj-lt"/>
              </a:defRPr>
            </a:lvl1pPr>
            <a:lvl2pPr marL="279888" indent="-183152">
              <a:defRPr sz="975" baseline="0">
                <a:solidFill>
                  <a:srgbClr val="333435"/>
                </a:solidFill>
                <a:latin typeface="+mj-lt"/>
              </a:defRPr>
            </a:lvl2pPr>
            <a:lvl3pPr marL="376623" indent="-100605">
              <a:defRPr sz="812" baseline="0">
                <a:solidFill>
                  <a:srgbClr val="333435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Content – Calibri (regular) – 14pt</a:t>
            </a:r>
          </a:p>
          <a:p>
            <a:pPr lvl="1"/>
            <a:r>
              <a:rPr lang="en-US" dirty="0"/>
              <a:t>First level – Calibri (regular) – 12pt</a:t>
            </a:r>
          </a:p>
          <a:p>
            <a:pPr lvl="2"/>
            <a:r>
              <a:rPr lang="en-US" dirty="0"/>
              <a:t>Second level – Calibri (regular) – 10pt</a:t>
            </a:r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1303699" y="1428166"/>
            <a:ext cx="3326845" cy="337655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300" baseline="0">
                <a:solidFill>
                  <a:srgbClr val="333435"/>
                </a:solidFill>
                <a:latin typeface="DIN" pitchFamily="2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55208" y="1376954"/>
            <a:ext cx="3420095" cy="346759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2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342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9"/>
          <p:cNvSpPr>
            <a:spLocks noGrp="1"/>
          </p:cNvSpPr>
          <p:nvPr>
            <p:ph type="chart" sz="quarter" idx="18" hasCustomPrompt="1"/>
          </p:nvPr>
        </p:nvSpPr>
        <p:spPr>
          <a:xfrm>
            <a:off x="5526592" y="1385504"/>
            <a:ext cx="2753252" cy="339853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300">
                <a:solidFill>
                  <a:srgbClr val="333435"/>
                </a:solidFill>
                <a:latin typeface="DIN" pitchFamily="2" charset="0"/>
              </a:defRPr>
            </a:lvl1pPr>
          </a:lstStyle>
          <a:p>
            <a:r>
              <a:rPr lang="en-US" dirty="0"/>
              <a:t>Click to insert chart 1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162630" y="1289467"/>
            <a:ext cx="4095171" cy="35052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138" baseline="0">
                <a:solidFill>
                  <a:srgbClr val="333435"/>
                </a:solidFill>
                <a:latin typeface="+mj-lt"/>
              </a:defRPr>
            </a:lvl1pPr>
            <a:lvl2pPr marL="279888" indent="-183152">
              <a:defRPr sz="975" baseline="0">
                <a:solidFill>
                  <a:srgbClr val="333435"/>
                </a:solidFill>
                <a:latin typeface="+mj-lt"/>
              </a:defRPr>
            </a:lvl2pPr>
            <a:lvl3pPr marL="376623" indent="-100605">
              <a:defRPr sz="812" baseline="0">
                <a:solidFill>
                  <a:srgbClr val="333435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Content – Calibri (regular) – 14pt</a:t>
            </a:r>
          </a:p>
          <a:p>
            <a:pPr lvl="1"/>
            <a:r>
              <a:rPr lang="en-US" dirty="0"/>
              <a:t>First level – Calibri (regular) – 12pt</a:t>
            </a:r>
          </a:p>
          <a:p>
            <a:pPr lvl="2"/>
            <a:r>
              <a:rPr lang="en-US" dirty="0"/>
              <a:t>Second level – Calibri (regular) – 10pt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63096" y="608511"/>
            <a:ext cx="7116748" cy="474864"/>
          </a:xfrm>
          <a:prstGeom prst="rect">
            <a:avLst/>
          </a:prstGeom>
        </p:spPr>
        <p:txBody>
          <a:bodyPr/>
          <a:lstStyle>
            <a:lvl1pPr algn="l">
              <a:defRPr sz="1463" b="1" i="0" baseline="0">
                <a:solidFill>
                  <a:srgbClr val="333435"/>
                </a:solidFill>
                <a:latin typeface="+mj-lt"/>
                <a:cs typeface="DIN" pitchFamily="2" charset="0"/>
              </a:defRPr>
            </a:lvl1pPr>
          </a:lstStyle>
          <a:p>
            <a:r>
              <a:rPr lang="en-US" dirty="0"/>
              <a:t>Slide Title – Calibri (Bold) – 18pt</a:t>
            </a:r>
          </a:p>
        </p:txBody>
      </p:sp>
    </p:spTree>
    <p:extLst>
      <p:ext uri="{BB962C8B-B14F-4D97-AF65-F5344CB8AC3E}">
        <p14:creationId xmlns:p14="http://schemas.microsoft.com/office/powerpoint/2010/main" val="4152960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9"/>
          <p:cNvSpPr>
            <a:spLocks noGrp="1"/>
          </p:cNvSpPr>
          <p:nvPr>
            <p:ph type="chart" sz="quarter" idx="18" hasCustomPrompt="1"/>
          </p:nvPr>
        </p:nvSpPr>
        <p:spPr>
          <a:xfrm>
            <a:off x="4561368" y="1385504"/>
            <a:ext cx="3723752" cy="339853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300">
                <a:solidFill>
                  <a:srgbClr val="333435"/>
                </a:solidFill>
                <a:latin typeface="DIN" pitchFamily="2" charset="0"/>
              </a:defRPr>
            </a:lvl1pPr>
          </a:lstStyle>
          <a:p>
            <a:r>
              <a:rPr lang="en-US" dirty="0"/>
              <a:t>Click to insert chart 2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62630" y="1289467"/>
            <a:ext cx="3180771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8" baseline="0">
                <a:solidFill>
                  <a:srgbClr val="333435"/>
                </a:solidFill>
                <a:latin typeface="+mj-lt"/>
              </a:defRPr>
            </a:lvl1pPr>
            <a:lvl2pPr marL="279888" indent="-183152">
              <a:defRPr sz="975" baseline="0">
                <a:solidFill>
                  <a:srgbClr val="333435"/>
                </a:solidFill>
                <a:latin typeface="+mj-lt"/>
              </a:defRPr>
            </a:lvl2pPr>
            <a:lvl3pPr marL="376623" indent="-100605">
              <a:defRPr sz="812" baseline="0">
                <a:solidFill>
                  <a:srgbClr val="333435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Content – Calibri (regular) – 14pt</a:t>
            </a:r>
          </a:p>
          <a:p>
            <a:pPr lvl="1"/>
            <a:r>
              <a:rPr lang="en-US" dirty="0"/>
              <a:t>First level – Calibri (regular) – 12pt</a:t>
            </a:r>
          </a:p>
          <a:p>
            <a:pPr lvl="2"/>
            <a:r>
              <a:rPr lang="en-US" dirty="0"/>
              <a:t>Second level – Calibri (regular) – 10pt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63096" y="608511"/>
            <a:ext cx="7116748" cy="474864"/>
          </a:xfrm>
          <a:prstGeom prst="rect">
            <a:avLst/>
          </a:prstGeom>
        </p:spPr>
        <p:txBody>
          <a:bodyPr/>
          <a:lstStyle>
            <a:lvl1pPr algn="l">
              <a:defRPr sz="1463" b="1" i="0" baseline="0">
                <a:solidFill>
                  <a:srgbClr val="333435"/>
                </a:solidFill>
                <a:latin typeface="+mj-lt"/>
                <a:cs typeface="DIN" pitchFamily="2" charset="0"/>
              </a:defRPr>
            </a:lvl1pPr>
          </a:lstStyle>
          <a:p>
            <a:r>
              <a:rPr lang="en-US" dirty="0"/>
              <a:t>Slide Title – Calibri (Bold) – 18pt</a:t>
            </a:r>
          </a:p>
        </p:txBody>
      </p:sp>
    </p:spTree>
    <p:extLst>
      <p:ext uri="{BB962C8B-B14F-4D97-AF65-F5344CB8AC3E}">
        <p14:creationId xmlns:p14="http://schemas.microsoft.com/office/powerpoint/2010/main" val="197840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Kshitij\BRICS NDB\Post 21st January\Presentation Template\Third Round\ndb_ppt_jpeg\NDB_PPT Template2-0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173144" y="1695450"/>
            <a:ext cx="6763871" cy="8001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buNone/>
              <a:defRPr sz="2000" b="1" baseline="0">
                <a:solidFill>
                  <a:schemeClr val="bg1"/>
                </a:solidFill>
                <a:latin typeface="+mj-lt"/>
                <a:ea typeface="Tahoma" pitchFamily="34" charset="0"/>
                <a:cs typeface="DIN" pitchFamily="2" charset="0"/>
              </a:defRPr>
            </a:lvl1pPr>
            <a:lvl2pPr marL="358775" indent="-182563">
              <a:lnSpc>
                <a:spcPct val="125000"/>
              </a:lnSpc>
              <a:tabLst/>
              <a:defRPr sz="1400">
                <a:solidFill>
                  <a:srgbClr val="404040"/>
                </a:solidFill>
                <a:latin typeface="Avenir LT Std 45 Book" pitchFamily="34" charset="0"/>
                <a:ea typeface="Tahoma" pitchFamily="34" charset="0"/>
                <a:cs typeface="Avenir LT Std 45 Book" pitchFamily="34" charset="0"/>
              </a:defRPr>
            </a:lvl2pPr>
            <a:lvl3pPr marL="534988" indent="-176213">
              <a:lnSpc>
                <a:spcPct val="125000"/>
              </a:lnSpc>
              <a:tabLst/>
              <a:defRPr sz="1200">
                <a:solidFill>
                  <a:srgbClr val="404040"/>
                </a:solidFill>
                <a:latin typeface="Avenir LT Std 45 Book" pitchFamily="34" charset="0"/>
                <a:ea typeface="Tahoma" pitchFamily="34" charset="0"/>
                <a:cs typeface="Avenir LT Std 45 Book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Section Title – Calibri (Bold) – 20pt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164266" y="2507952"/>
            <a:ext cx="6763870" cy="352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Brief of the Section – Calibri (regular) – 16pt</a:t>
            </a:r>
          </a:p>
        </p:txBody>
      </p:sp>
    </p:spTree>
    <p:extLst>
      <p:ext uri="{BB962C8B-B14F-4D97-AF65-F5344CB8AC3E}">
        <p14:creationId xmlns:p14="http://schemas.microsoft.com/office/powerpoint/2010/main" val="2535960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152526" y="1285052"/>
            <a:ext cx="500538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aseline="0">
                <a:solidFill>
                  <a:srgbClr val="33343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Picture title text – Calibri (regular) – 16pt</a:t>
            </a: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1282162" y="1985960"/>
            <a:ext cx="1728788" cy="1447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300" baseline="0">
                <a:solidFill>
                  <a:srgbClr val="333435"/>
                </a:solidFill>
                <a:latin typeface="DIN" pitchFamily="2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3110962" y="1985960"/>
            <a:ext cx="1728788" cy="1447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37146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300">
                <a:solidFill>
                  <a:srgbClr val="333435"/>
                </a:solidFill>
                <a:latin typeface="DIN" pitchFamily="2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4932904" y="1882351"/>
            <a:ext cx="3352800" cy="297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8">
                <a:solidFill>
                  <a:srgbClr val="333435"/>
                </a:solidFill>
                <a:latin typeface="+mj-lt"/>
              </a:defRPr>
            </a:lvl1pPr>
            <a:lvl2pPr marL="279888" indent="-183152">
              <a:tabLst>
                <a:tab pos="510763" algn="l"/>
              </a:tabLst>
              <a:defRPr sz="975">
                <a:solidFill>
                  <a:srgbClr val="333435"/>
                </a:solidFill>
                <a:latin typeface="+mj-lt"/>
              </a:defRPr>
            </a:lvl2pPr>
            <a:lvl3pPr marL="376623" indent="-100605">
              <a:defRPr sz="812">
                <a:solidFill>
                  <a:srgbClr val="333435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Content – Calibri (regular) – 14pt</a:t>
            </a:r>
          </a:p>
          <a:p>
            <a:pPr lvl="1"/>
            <a:r>
              <a:rPr lang="en-US" dirty="0"/>
              <a:t>Point 1 – Calibri (regular) – 12pt</a:t>
            </a:r>
          </a:p>
          <a:p>
            <a:pPr lvl="2"/>
            <a:r>
              <a:rPr lang="en-US" dirty="0"/>
              <a:t>Point 2 – Calibri (regular) – 10pt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63096" y="608511"/>
            <a:ext cx="7116748" cy="474864"/>
          </a:xfrm>
          <a:prstGeom prst="rect">
            <a:avLst/>
          </a:prstGeom>
        </p:spPr>
        <p:txBody>
          <a:bodyPr/>
          <a:lstStyle>
            <a:lvl1pPr algn="l">
              <a:defRPr sz="1463" b="1" i="0" baseline="0">
                <a:solidFill>
                  <a:srgbClr val="333435"/>
                </a:solidFill>
                <a:latin typeface="+mj-lt"/>
                <a:cs typeface="DIN" pitchFamily="2" charset="0"/>
              </a:defRPr>
            </a:lvl1pPr>
          </a:lstStyle>
          <a:p>
            <a:r>
              <a:rPr lang="en-US" dirty="0"/>
              <a:t>Slide Title – Calibri (Bold) – 18pt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86103" y="1966910"/>
            <a:ext cx="1776415" cy="1495425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2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57304" y="1966910"/>
            <a:ext cx="1776415" cy="1495425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2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158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5EB940-A566-C841-B00A-F87A77B3C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91" y="7502"/>
            <a:ext cx="950331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1" y="2057400"/>
            <a:ext cx="5473372" cy="1101259"/>
          </a:xfrm>
        </p:spPr>
        <p:txBody>
          <a:bodyPr anchor="t">
            <a:noAutofit/>
          </a:bodyPr>
          <a:lstStyle>
            <a:lvl1pPr algn="l">
              <a:lnSpc>
                <a:spcPts val="3375"/>
              </a:lnSpc>
              <a:defRPr sz="375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91" y="3574223"/>
            <a:ext cx="5859281" cy="479603"/>
          </a:xfrm>
        </p:spPr>
        <p:txBody>
          <a:bodyPr/>
          <a:lstStyle>
            <a:lvl1pPr marL="0" indent="0" algn="l">
              <a:lnSpc>
                <a:spcPts val="1800"/>
              </a:lnSpc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809F35-B770-AD42-8D70-1F1792AFE098}"/>
              </a:ext>
            </a:extLst>
          </p:cNvPr>
          <p:cNvSpPr/>
          <p:nvPr userDrawn="1"/>
        </p:nvSpPr>
        <p:spPr>
          <a:xfrm>
            <a:off x="370414" y="3325941"/>
            <a:ext cx="1215000" cy="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33" y="466344"/>
            <a:ext cx="2022467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06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D53E4A-F98B-2A4B-BE39-AAD01915289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EC59AE-4A30-F643-A00C-6663C60F2C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1317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12042" y="2097350"/>
            <a:ext cx="3826887" cy="828271"/>
          </a:xfrm>
        </p:spPr>
        <p:txBody>
          <a:bodyPr anchor="t">
            <a:noAutofit/>
          </a:bodyPr>
          <a:lstStyle>
            <a:lvl1pPr algn="l">
              <a:lnSpc>
                <a:spcPts val="4500"/>
              </a:lnSpc>
              <a:defRPr sz="495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809F35-B770-AD42-8D70-1F1792AFE098}"/>
              </a:ext>
            </a:extLst>
          </p:cNvPr>
          <p:cNvSpPr/>
          <p:nvPr userDrawn="1"/>
        </p:nvSpPr>
        <p:spPr>
          <a:xfrm>
            <a:off x="4712042" y="2925620"/>
            <a:ext cx="1215000" cy="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5F932E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628" y="445770"/>
            <a:ext cx="1654746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86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D28CB-E23A-B842-920B-AC24D98B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96779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190218-062C-074A-903D-531A5F73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3513781" cy="586770"/>
          </a:xfrm>
        </p:spPr>
        <p:txBody>
          <a:bodyPr anchor="ctr">
            <a:noAutofit/>
          </a:bodyPr>
          <a:lstStyle>
            <a:lvl1pPr>
              <a:lnSpc>
                <a:spcPts val="3750"/>
              </a:lnSpc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9EC5B9-1DC2-1647-B4E5-9C5C05CE5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0789" y="1158642"/>
            <a:ext cx="1215000" cy="2169825"/>
          </a:xfrm>
        </p:spPr>
        <p:txBody>
          <a:bodyPr anchor="b">
            <a:spAutoFit/>
          </a:bodyPr>
          <a:lstStyle>
            <a:lvl1pPr marL="0" indent="0" algn="r">
              <a:buNone/>
              <a:defRPr sz="15000" b="0" i="0">
                <a:solidFill>
                  <a:schemeClr val="accent1"/>
                </a:solidFill>
                <a:latin typeface="Georgia" panose="02040502050405020303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F5F5E-E9D3-A542-A7AE-DD0B41191B27}"/>
              </a:ext>
            </a:extLst>
          </p:cNvPr>
          <p:cNvSpPr/>
          <p:nvPr userDrawn="1"/>
        </p:nvSpPr>
        <p:spPr>
          <a:xfrm>
            <a:off x="3010789" y="3014027"/>
            <a:ext cx="1215000" cy="81000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802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D28CB-E23A-B842-920B-AC24D98B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96779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190218-062C-074A-903D-531A5F73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3590593" cy="586770"/>
          </a:xfrm>
        </p:spPr>
        <p:txBody>
          <a:bodyPr anchor="ctr">
            <a:noAutofit/>
          </a:bodyPr>
          <a:lstStyle>
            <a:lvl1pPr>
              <a:lnSpc>
                <a:spcPts val="3750"/>
              </a:lnSpc>
              <a:defRPr sz="4500">
                <a:solidFill>
                  <a:srgbClr val="EF781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9EC5B9-1DC2-1647-B4E5-9C5C05CE5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0789" y="1158642"/>
            <a:ext cx="1215000" cy="2169825"/>
          </a:xfrm>
        </p:spPr>
        <p:txBody>
          <a:bodyPr anchor="b">
            <a:spAutoFit/>
          </a:bodyPr>
          <a:lstStyle>
            <a:lvl1pPr marL="0" indent="0" algn="r">
              <a:buNone/>
              <a:defRPr sz="15000" b="0" i="0">
                <a:solidFill>
                  <a:srgbClr val="EF781A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F5F5E-E9D3-A542-A7AE-DD0B41191B27}"/>
              </a:ext>
            </a:extLst>
          </p:cNvPr>
          <p:cNvSpPr/>
          <p:nvPr userDrawn="1"/>
        </p:nvSpPr>
        <p:spPr>
          <a:xfrm>
            <a:off x="3010789" y="3014027"/>
            <a:ext cx="1215000" cy="81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768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D28CB-E23A-B842-920B-AC24D98B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96779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190218-062C-074A-903D-531A5F73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3590593" cy="586770"/>
          </a:xfrm>
        </p:spPr>
        <p:txBody>
          <a:bodyPr anchor="ctr">
            <a:noAutofit/>
          </a:bodyPr>
          <a:lstStyle>
            <a:lvl1pPr>
              <a:lnSpc>
                <a:spcPts val="3750"/>
              </a:lnSpc>
              <a:defRPr sz="45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9EC5B9-1DC2-1647-B4E5-9C5C05CE5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0789" y="1158642"/>
            <a:ext cx="1215000" cy="2169825"/>
          </a:xfrm>
        </p:spPr>
        <p:txBody>
          <a:bodyPr anchor="b">
            <a:spAutoFit/>
          </a:bodyPr>
          <a:lstStyle>
            <a:lvl1pPr marL="0" indent="0" algn="r">
              <a:buNone/>
              <a:defRPr sz="15000" b="0" i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F5F5E-E9D3-A542-A7AE-DD0B41191B27}"/>
              </a:ext>
            </a:extLst>
          </p:cNvPr>
          <p:cNvSpPr/>
          <p:nvPr userDrawn="1"/>
        </p:nvSpPr>
        <p:spPr>
          <a:xfrm>
            <a:off x="3010789" y="3014027"/>
            <a:ext cx="1215000" cy="81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419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Fo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D28CB-E23A-B842-920B-AC24D98B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96779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190218-062C-074A-903D-531A5F73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3590593" cy="586770"/>
          </a:xfrm>
        </p:spPr>
        <p:txBody>
          <a:bodyPr anchor="ctr">
            <a:noAutofit/>
          </a:bodyPr>
          <a:lstStyle>
            <a:lvl1pPr>
              <a:lnSpc>
                <a:spcPts val="3750"/>
              </a:lnSpc>
              <a:defRPr sz="45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9EC5B9-1DC2-1647-B4E5-9C5C05CE5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0789" y="1158642"/>
            <a:ext cx="1215000" cy="2169825"/>
          </a:xfrm>
        </p:spPr>
        <p:txBody>
          <a:bodyPr anchor="b">
            <a:spAutoFit/>
          </a:bodyPr>
          <a:lstStyle>
            <a:lvl1pPr marL="0" indent="0" algn="r">
              <a:buNone/>
              <a:defRPr sz="15000" b="0" i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F5F5E-E9D3-A542-A7AE-DD0B41191B27}"/>
              </a:ext>
            </a:extLst>
          </p:cNvPr>
          <p:cNvSpPr/>
          <p:nvPr userDrawn="1"/>
        </p:nvSpPr>
        <p:spPr>
          <a:xfrm>
            <a:off x="3010789" y="3014027"/>
            <a:ext cx="1215000" cy="81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015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Title Fo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D28CB-E23A-B842-920B-AC24D98B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96779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190218-062C-074A-903D-531A5F73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3590593" cy="586770"/>
          </a:xfrm>
        </p:spPr>
        <p:txBody>
          <a:bodyPr anchor="ctr">
            <a:noAutofit/>
          </a:bodyPr>
          <a:lstStyle>
            <a:lvl1pPr>
              <a:lnSpc>
                <a:spcPts val="3750"/>
              </a:lnSpc>
              <a:defRPr sz="4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9EC5B9-1DC2-1647-B4E5-9C5C05CE5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0789" y="1158642"/>
            <a:ext cx="1215000" cy="2169825"/>
          </a:xfrm>
        </p:spPr>
        <p:txBody>
          <a:bodyPr anchor="b">
            <a:spAutoFit/>
          </a:bodyPr>
          <a:lstStyle>
            <a:lvl1pPr marL="0" indent="0" algn="r">
              <a:buNone/>
              <a:defRPr sz="15000" b="0" i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F5F5E-E9D3-A542-A7AE-DD0B41191B27}"/>
              </a:ext>
            </a:extLst>
          </p:cNvPr>
          <p:cNvSpPr/>
          <p:nvPr userDrawn="1"/>
        </p:nvSpPr>
        <p:spPr>
          <a:xfrm>
            <a:off x="3010789" y="3014027"/>
            <a:ext cx="1215000" cy="8100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2F45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9030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95819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367" y="1075765"/>
            <a:ext cx="4032368" cy="392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867" y="1075765"/>
            <a:ext cx="4032368" cy="392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29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Kshitij\BRICS NDB\Post 21st January\Presentation Template\Third Round\ndb_ppt_jpeg\NDB_PPT Template2-0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410273" y="1695450"/>
            <a:ext cx="6763871" cy="8001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buNone/>
              <a:defRPr sz="2000" b="1" baseline="0">
                <a:solidFill>
                  <a:schemeClr val="bg1"/>
                </a:solidFill>
                <a:latin typeface="+mj-lt"/>
                <a:ea typeface="Tahoma" pitchFamily="34" charset="0"/>
                <a:cs typeface="DIN" pitchFamily="2" charset="0"/>
              </a:defRPr>
            </a:lvl1pPr>
            <a:lvl2pPr marL="358775" indent="-182563">
              <a:lnSpc>
                <a:spcPct val="125000"/>
              </a:lnSpc>
              <a:tabLst/>
              <a:defRPr sz="1400">
                <a:solidFill>
                  <a:srgbClr val="404040"/>
                </a:solidFill>
                <a:latin typeface="Avenir LT Std 45 Book" pitchFamily="34" charset="0"/>
                <a:ea typeface="Tahoma" pitchFamily="34" charset="0"/>
                <a:cs typeface="Avenir LT Std 45 Book" pitchFamily="34" charset="0"/>
              </a:defRPr>
            </a:lvl2pPr>
            <a:lvl3pPr marL="534988" indent="-176213">
              <a:lnSpc>
                <a:spcPct val="125000"/>
              </a:lnSpc>
              <a:tabLst/>
              <a:defRPr sz="1200">
                <a:solidFill>
                  <a:srgbClr val="404040"/>
                </a:solidFill>
                <a:latin typeface="Avenir LT Std 45 Book" pitchFamily="34" charset="0"/>
                <a:ea typeface="Tahoma" pitchFamily="34" charset="0"/>
                <a:cs typeface="Avenir LT Std 45 Book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Section Title – Calibri (Bold) – 20pt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401396" y="2507952"/>
            <a:ext cx="6763870" cy="352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Brief of the Section – Calibri (regular) – 16pt</a:t>
            </a:r>
          </a:p>
        </p:txBody>
      </p:sp>
    </p:spTree>
    <p:extLst>
      <p:ext uri="{BB962C8B-B14F-4D97-AF65-F5344CB8AC3E}">
        <p14:creationId xmlns:p14="http://schemas.microsoft.com/office/powerpoint/2010/main" val="596920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33502"/>
            <a:ext cx="8046244" cy="7077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1" y="1038321"/>
            <a:ext cx="402710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991" y="1656255"/>
            <a:ext cx="4027103" cy="33455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05300" y="1038321"/>
            <a:ext cx="404693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05300" y="1656255"/>
            <a:ext cx="4046935" cy="33455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3566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67" y="220054"/>
            <a:ext cx="8032868" cy="7212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4257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8864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038475"/>
            <a:ext cx="9144000" cy="2105025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87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469159" y="0"/>
            <a:ext cx="2674841" cy="5143500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87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41188" y="2971989"/>
            <a:ext cx="7400430" cy="2171512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513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391713" y="2589515"/>
            <a:ext cx="1629818" cy="161163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57709" y="2589515"/>
            <a:ext cx="1629818" cy="161163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81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26554" y="877824"/>
            <a:ext cx="3947857" cy="338785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13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7623" y="832758"/>
            <a:ext cx="3283438" cy="4310743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858245" y="212272"/>
            <a:ext cx="5059943" cy="2359479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40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4039" y="1416326"/>
            <a:ext cx="3295680" cy="3294822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26139" y="-34580"/>
            <a:ext cx="2845921" cy="2419972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70456" y="2753346"/>
            <a:ext cx="2845921" cy="2390154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Kshitij\BRICS NDB\Post 21st January\Presentation Template\Third Round\ndb_ppt_jpeg\NDB_PPT Template2-1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410273" y="1695450"/>
            <a:ext cx="6763871" cy="8001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buNone/>
              <a:defRPr sz="2000" b="1" baseline="0">
                <a:solidFill>
                  <a:schemeClr val="bg1"/>
                </a:solidFill>
                <a:latin typeface="+mj-lt"/>
                <a:ea typeface="Tahoma" pitchFamily="34" charset="0"/>
                <a:cs typeface="DIN" pitchFamily="2" charset="0"/>
              </a:defRPr>
            </a:lvl1pPr>
            <a:lvl2pPr marL="358775" indent="-182563">
              <a:lnSpc>
                <a:spcPct val="125000"/>
              </a:lnSpc>
              <a:tabLst/>
              <a:defRPr sz="1400">
                <a:solidFill>
                  <a:srgbClr val="404040"/>
                </a:solidFill>
                <a:latin typeface="Avenir LT Std 45 Book" pitchFamily="34" charset="0"/>
                <a:ea typeface="Tahoma" pitchFamily="34" charset="0"/>
                <a:cs typeface="Avenir LT Std 45 Book" pitchFamily="34" charset="0"/>
              </a:defRPr>
            </a:lvl2pPr>
            <a:lvl3pPr marL="534988" indent="-176213">
              <a:lnSpc>
                <a:spcPct val="125000"/>
              </a:lnSpc>
              <a:tabLst/>
              <a:defRPr sz="1200">
                <a:solidFill>
                  <a:srgbClr val="404040"/>
                </a:solidFill>
                <a:latin typeface="Avenir LT Std 45 Book" pitchFamily="34" charset="0"/>
                <a:ea typeface="Tahoma" pitchFamily="34" charset="0"/>
                <a:cs typeface="Avenir LT Std 45 Book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Section Title – Calibri (Bold) – 20pt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400226" y="2507952"/>
            <a:ext cx="6763870" cy="352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Brief of the Section – Calibri (regular) – 16pt</a:t>
            </a:r>
          </a:p>
        </p:txBody>
      </p:sp>
    </p:spTree>
    <p:extLst>
      <p:ext uri="{BB962C8B-B14F-4D97-AF65-F5344CB8AC3E}">
        <p14:creationId xmlns:p14="http://schemas.microsoft.com/office/powerpoint/2010/main" val="39016441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4454220" cy="515493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689780" y="5715"/>
            <a:ext cx="4454220" cy="513778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854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6150153" cy="5143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27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63974" y="1458230"/>
            <a:ext cx="3415602" cy="192709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917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5EB940-A566-C841-B00A-F87A77B3C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91" y="7502"/>
            <a:ext cx="950331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1" y="2057400"/>
            <a:ext cx="5473372" cy="1101259"/>
          </a:xfrm>
        </p:spPr>
        <p:txBody>
          <a:bodyPr anchor="t">
            <a:noAutofit/>
          </a:bodyPr>
          <a:lstStyle>
            <a:lvl1pPr algn="l">
              <a:lnSpc>
                <a:spcPts val="3375"/>
              </a:lnSpc>
              <a:defRPr sz="375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91" y="3574223"/>
            <a:ext cx="5859281" cy="479603"/>
          </a:xfrm>
        </p:spPr>
        <p:txBody>
          <a:bodyPr/>
          <a:lstStyle>
            <a:lvl1pPr marL="0" indent="0" algn="l">
              <a:lnSpc>
                <a:spcPts val="1800"/>
              </a:lnSpc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809F35-B770-AD42-8D70-1F1792AFE098}"/>
              </a:ext>
            </a:extLst>
          </p:cNvPr>
          <p:cNvSpPr/>
          <p:nvPr userDrawn="1"/>
        </p:nvSpPr>
        <p:spPr>
          <a:xfrm>
            <a:off x="370414" y="3325941"/>
            <a:ext cx="1215000" cy="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33" y="466344"/>
            <a:ext cx="2022467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162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D53E4A-F98B-2A4B-BE39-AAD01915289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EC59AE-4A30-F643-A00C-6663C60F2C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1317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12042" y="2097350"/>
            <a:ext cx="3826887" cy="828271"/>
          </a:xfrm>
        </p:spPr>
        <p:txBody>
          <a:bodyPr anchor="t">
            <a:noAutofit/>
          </a:bodyPr>
          <a:lstStyle>
            <a:lvl1pPr algn="l">
              <a:lnSpc>
                <a:spcPts val="4500"/>
              </a:lnSpc>
              <a:defRPr sz="495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809F35-B770-AD42-8D70-1F1792AFE098}"/>
              </a:ext>
            </a:extLst>
          </p:cNvPr>
          <p:cNvSpPr/>
          <p:nvPr userDrawn="1"/>
        </p:nvSpPr>
        <p:spPr>
          <a:xfrm>
            <a:off x="4712042" y="2925620"/>
            <a:ext cx="1215000" cy="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5F932E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628" y="445770"/>
            <a:ext cx="1654746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155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a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D28CB-E23A-B842-920B-AC24D98B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96779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190218-062C-074A-903D-531A5F73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3513781" cy="586770"/>
          </a:xfrm>
        </p:spPr>
        <p:txBody>
          <a:bodyPr anchor="ctr">
            <a:noAutofit/>
          </a:bodyPr>
          <a:lstStyle>
            <a:lvl1pPr>
              <a:lnSpc>
                <a:spcPts val="3750"/>
              </a:lnSpc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9EC5B9-1DC2-1647-B4E5-9C5C05CE5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0789" y="1158642"/>
            <a:ext cx="1215000" cy="2169825"/>
          </a:xfrm>
        </p:spPr>
        <p:txBody>
          <a:bodyPr anchor="b">
            <a:spAutoFit/>
          </a:bodyPr>
          <a:lstStyle>
            <a:lvl1pPr marL="0" indent="0" algn="r">
              <a:buNone/>
              <a:defRPr sz="15000" b="0" i="0">
                <a:solidFill>
                  <a:schemeClr val="accent1"/>
                </a:solidFill>
                <a:latin typeface="Georgia" panose="02040502050405020303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F5F5E-E9D3-A542-A7AE-DD0B41191B27}"/>
              </a:ext>
            </a:extLst>
          </p:cNvPr>
          <p:cNvSpPr/>
          <p:nvPr userDrawn="1"/>
        </p:nvSpPr>
        <p:spPr>
          <a:xfrm>
            <a:off x="3010789" y="3014027"/>
            <a:ext cx="1215000" cy="81000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7158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D28CB-E23A-B842-920B-AC24D98B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96779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190218-062C-074A-903D-531A5F73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3590593" cy="586770"/>
          </a:xfrm>
        </p:spPr>
        <p:txBody>
          <a:bodyPr anchor="ctr">
            <a:noAutofit/>
          </a:bodyPr>
          <a:lstStyle>
            <a:lvl1pPr>
              <a:lnSpc>
                <a:spcPts val="3750"/>
              </a:lnSpc>
              <a:defRPr sz="4500">
                <a:solidFill>
                  <a:srgbClr val="EF781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9EC5B9-1DC2-1647-B4E5-9C5C05CE5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0789" y="1158642"/>
            <a:ext cx="1215000" cy="2169825"/>
          </a:xfrm>
        </p:spPr>
        <p:txBody>
          <a:bodyPr anchor="b">
            <a:spAutoFit/>
          </a:bodyPr>
          <a:lstStyle>
            <a:lvl1pPr marL="0" indent="0" algn="r">
              <a:buNone/>
              <a:defRPr sz="15000" b="0" i="0">
                <a:solidFill>
                  <a:srgbClr val="EF781A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F5F5E-E9D3-A542-A7AE-DD0B41191B27}"/>
              </a:ext>
            </a:extLst>
          </p:cNvPr>
          <p:cNvSpPr/>
          <p:nvPr userDrawn="1"/>
        </p:nvSpPr>
        <p:spPr>
          <a:xfrm>
            <a:off x="3010789" y="3014027"/>
            <a:ext cx="1215000" cy="81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38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k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D28CB-E23A-B842-920B-AC24D98B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96779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190218-062C-074A-903D-531A5F73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3590593" cy="586770"/>
          </a:xfrm>
        </p:spPr>
        <p:txBody>
          <a:bodyPr anchor="ctr">
            <a:noAutofit/>
          </a:bodyPr>
          <a:lstStyle>
            <a:lvl1pPr>
              <a:lnSpc>
                <a:spcPts val="3750"/>
              </a:lnSpc>
              <a:defRPr sz="45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9EC5B9-1DC2-1647-B4E5-9C5C05CE5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0789" y="1158642"/>
            <a:ext cx="1215000" cy="2169825"/>
          </a:xfrm>
        </p:spPr>
        <p:txBody>
          <a:bodyPr anchor="b">
            <a:spAutoFit/>
          </a:bodyPr>
          <a:lstStyle>
            <a:lvl1pPr marL="0" indent="0" algn="r">
              <a:buNone/>
              <a:defRPr sz="15000" b="0" i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F5F5E-E9D3-A542-A7AE-DD0B41191B27}"/>
              </a:ext>
            </a:extLst>
          </p:cNvPr>
          <p:cNvSpPr/>
          <p:nvPr userDrawn="1"/>
        </p:nvSpPr>
        <p:spPr>
          <a:xfrm>
            <a:off x="3010789" y="3014027"/>
            <a:ext cx="1215000" cy="81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056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Fore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D28CB-E23A-B842-920B-AC24D98B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96779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190218-062C-074A-903D-531A5F73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3590593" cy="586770"/>
          </a:xfrm>
        </p:spPr>
        <p:txBody>
          <a:bodyPr anchor="ctr">
            <a:noAutofit/>
          </a:bodyPr>
          <a:lstStyle>
            <a:lvl1pPr>
              <a:lnSpc>
                <a:spcPts val="3750"/>
              </a:lnSpc>
              <a:defRPr sz="45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9EC5B9-1DC2-1647-B4E5-9C5C05CE5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0789" y="1158642"/>
            <a:ext cx="1215000" cy="2169825"/>
          </a:xfrm>
        </p:spPr>
        <p:txBody>
          <a:bodyPr anchor="b">
            <a:spAutoFit/>
          </a:bodyPr>
          <a:lstStyle>
            <a:lvl1pPr marL="0" indent="0" algn="r">
              <a:buNone/>
              <a:defRPr sz="15000" b="0" i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F5F5E-E9D3-A542-A7AE-DD0B41191B27}"/>
              </a:ext>
            </a:extLst>
          </p:cNvPr>
          <p:cNvSpPr/>
          <p:nvPr userDrawn="1"/>
        </p:nvSpPr>
        <p:spPr>
          <a:xfrm>
            <a:off x="3010789" y="3014027"/>
            <a:ext cx="1215000" cy="81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3170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Title Fore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D28CB-E23A-B842-920B-AC24D98B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96779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190218-062C-074A-903D-531A5F73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3590593" cy="586770"/>
          </a:xfrm>
        </p:spPr>
        <p:txBody>
          <a:bodyPr anchor="ctr">
            <a:noAutofit/>
          </a:bodyPr>
          <a:lstStyle>
            <a:lvl1pPr>
              <a:lnSpc>
                <a:spcPts val="3750"/>
              </a:lnSpc>
              <a:defRPr sz="4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9EC5B9-1DC2-1647-B4E5-9C5C05CE5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0789" y="1158642"/>
            <a:ext cx="1215000" cy="2169825"/>
          </a:xfrm>
        </p:spPr>
        <p:txBody>
          <a:bodyPr anchor="b">
            <a:spAutoFit/>
          </a:bodyPr>
          <a:lstStyle>
            <a:lvl1pPr marL="0" indent="0" algn="r">
              <a:buNone/>
              <a:defRPr sz="15000" b="0" i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F5F5E-E9D3-A542-A7AE-DD0B41191B27}"/>
              </a:ext>
            </a:extLst>
          </p:cNvPr>
          <p:cNvSpPr/>
          <p:nvPr userDrawn="1"/>
        </p:nvSpPr>
        <p:spPr>
          <a:xfrm>
            <a:off x="3010789" y="3014027"/>
            <a:ext cx="1215000" cy="8100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2F45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30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Kshitij\BRICS NDB\Post 21st January\Presentation Template\Third Round\ndb_ppt_jpeg\NDB_PPT Template2-1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160929" y="688016"/>
            <a:ext cx="6763871" cy="8001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buNone/>
              <a:defRPr sz="2000" b="1" baseline="0">
                <a:solidFill>
                  <a:schemeClr val="bg1"/>
                </a:solidFill>
                <a:latin typeface="+mj-lt"/>
                <a:ea typeface="Tahoma" pitchFamily="34" charset="0"/>
                <a:cs typeface="DIN" pitchFamily="2" charset="0"/>
              </a:defRPr>
            </a:lvl1pPr>
            <a:lvl2pPr marL="358775" indent="-182563">
              <a:lnSpc>
                <a:spcPct val="125000"/>
              </a:lnSpc>
              <a:tabLst/>
              <a:defRPr sz="1400">
                <a:solidFill>
                  <a:srgbClr val="404040"/>
                </a:solidFill>
                <a:latin typeface="Avenir LT Std 45 Book" pitchFamily="34" charset="0"/>
                <a:ea typeface="Tahoma" pitchFamily="34" charset="0"/>
                <a:cs typeface="Avenir LT Std 45 Book" pitchFamily="34" charset="0"/>
              </a:defRPr>
            </a:lvl2pPr>
            <a:lvl3pPr marL="534988" indent="-176213">
              <a:lnSpc>
                <a:spcPct val="125000"/>
              </a:lnSpc>
              <a:tabLst/>
              <a:defRPr sz="1200">
                <a:solidFill>
                  <a:srgbClr val="404040"/>
                </a:solidFill>
                <a:latin typeface="Avenir LT Std 45 Book" pitchFamily="34" charset="0"/>
                <a:ea typeface="Tahoma" pitchFamily="34" charset="0"/>
                <a:cs typeface="Avenir LT Std 45 Book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Section Title – Calibri (Bold) – 20pt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164266" y="1494902"/>
            <a:ext cx="6763870" cy="352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Brief of the Section – Calibri (regular) – 16pt</a:t>
            </a:r>
          </a:p>
        </p:txBody>
      </p:sp>
    </p:spTree>
    <p:extLst>
      <p:ext uri="{BB962C8B-B14F-4D97-AF65-F5344CB8AC3E}">
        <p14:creationId xmlns:p14="http://schemas.microsoft.com/office/powerpoint/2010/main" val="2995427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35449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367" y="1075765"/>
            <a:ext cx="4032368" cy="392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867" y="1075765"/>
            <a:ext cx="4032368" cy="392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9287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33502"/>
            <a:ext cx="8046244" cy="7077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1" y="1038321"/>
            <a:ext cx="402710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991" y="1656255"/>
            <a:ext cx="4027103" cy="33455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05300" y="1038321"/>
            <a:ext cx="404693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05300" y="1656255"/>
            <a:ext cx="4046935" cy="33455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22469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67" y="220054"/>
            <a:ext cx="8032868" cy="7212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9150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5186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038475"/>
            <a:ext cx="9144000" cy="2105025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925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469159" y="0"/>
            <a:ext cx="2674841" cy="5143500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33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41188" y="2971989"/>
            <a:ext cx="7400430" cy="2171512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264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391713" y="2589515"/>
            <a:ext cx="1629818" cy="161163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57709" y="2589515"/>
            <a:ext cx="1629818" cy="161163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028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26554" y="877824"/>
            <a:ext cx="3947857" cy="338785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66752" y="1277592"/>
            <a:ext cx="3405248" cy="3458486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25000"/>
              </a:lnSpc>
              <a:buAutoNum type="arabicPeriod"/>
              <a:defRPr sz="1200" baseline="0">
                <a:solidFill>
                  <a:srgbClr val="333435"/>
                </a:solidFill>
                <a:latin typeface="+mj-lt"/>
                <a:ea typeface="Tahoma" pitchFamily="34" charset="0"/>
                <a:cs typeface="DIN" pitchFamily="2" charset="0"/>
              </a:defRPr>
            </a:lvl1pPr>
            <a:lvl2pPr marL="344488" marR="0" indent="-119063" algn="l" defTabSz="4572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000">
                <a:solidFill>
                  <a:srgbClr val="333435"/>
                </a:solidFill>
                <a:latin typeface="+mj-lt"/>
                <a:ea typeface="Tahoma" pitchFamily="34" charset="0"/>
                <a:cs typeface="DIN" pitchFamily="2" charset="0"/>
              </a:defRPr>
            </a:lvl2pPr>
            <a:lvl3pPr marL="534988" indent="-176213">
              <a:lnSpc>
                <a:spcPct val="125000"/>
              </a:lnSpc>
              <a:tabLst/>
              <a:defRPr sz="1200">
                <a:solidFill>
                  <a:srgbClr val="404040"/>
                </a:solidFill>
                <a:latin typeface="+mn-lt"/>
                <a:ea typeface="Tahoma" pitchFamily="34" charset="0"/>
                <a:cs typeface="Avenir LT Std 45 Book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Content – Calibri (regular) – 12pt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0"/>
            <a:r>
              <a:rPr lang="en-US" dirty="0"/>
              <a:t>Content – Calibri (regular) – 12pt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886848" y="1277592"/>
            <a:ext cx="3403044" cy="3458486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25000"/>
              </a:lnSpc>
              <a:buAutoNum type="arabicPeriod"/>
              <a:defRPr sz="1200" baseline="0">
                <a:solidFill>
                  <a:srgbClr val="333435"/>
                </a:solidFill>
                <a:latin typeface="+mj-lt"/>
                <a:ea typeface="Tahoma" pitchFamily="34" charset="0"/>
                <a:cs typeface="DIN" pitchFamily="2" charset="0"/>
              </a:defRPr>
            </a:lvl1pPr>
            <a:lvl2pPr marL="344488" marR="0" indent="-119063" algn="l" defTabSz="4572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000">
                <a:solidFill>
                  <a:srgbClr val="333435"/>
                </a:solidFill>
                <a:latin typeface="+mj-lt"/>
                <a:ea typeface="Tahoma" pitchFamily="34" charset="0"/>
                <a:cs typeface="DIN" pitchFamily="2" charset="0"/>
              </a:defRPr>
            </a:lvl2pPr>
            <a:lvl3pPr marL="534988" indent="-176213">
              <a:lnSpc>
                <a:spcPct val="125000"/>
              </a:lnSpc>
              <a:tabLst/>
              <a:defRPr sz="1200">
                <a:solidFill>
                  <a:srgbClr val="404040"/>
                </a:solidFill>
                <a:latin typeface="+mn-lt"/>
                <a:ea typeface="Tahoma" pitchFamily="34" charset="0"/>
                <a:cs typeface="Avenir LT Std 45 Book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Content – Calibri (regular) – 12pt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0"/>
            <a:r>
              <a:rPr lang="en-US" dirty="0"/>
              <a:t>Content – Calibri (regular) – 12pt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r>
              <a:rPr lang="en-US" dirty="0"/>
              <a:t>First level – Calibri (regular) – 10pt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63096" y="608511"/>
            <a:ext cx="7116748" cy="474864"/>
          </a:xfrm>
          <a:prstGeom prst="rect">
            <a:avLst/>
          </a:prstGeom>
        </p:spPr>
        <p:txBody>
          <a:bodyPr/>
          <a:lstStyle>
            <a:lvl1pPr algn="l">
              <a:defRPr sz="1800" b="1" i="0" baseline="0">
                <a:solidFill>
                  <a:srgbClr val="333435"/>
                </a:solidFill>
                <a:latin typeface="+mj-lt"/>
                <a:cs typeface="DIN" pitchFamily="2" charset="0"/>
              </a:defRPr>
            </a:lvl1pPr>
          </a:lstStyle>
          <a:p>
            <a:r>
              <a:rPr lang="en-US" dirty="0"/>
              <a:t>Slide Title – Calibri (Bold) – 18pt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049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081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7623" y="832758"/>
            <a:ext cx="3283438" cy="4310743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858245" y="212272"/>
            <a:ext cx="5059943" cy="2359479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997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4039" y="1416326"/>
            <a:ext cx="3295680" cy="3294822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26139" y="-34580"/>
            <a:ext cx="2845921" cy="2419972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70456" y="2753346"/>
            <a:ext cx="2845921" cy="2390154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12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4454220" cy="515493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689780" y="5715"/>
            <a:ext cx="4454220" cy="513778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317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6150153" cy="5143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990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63974" y="1458230"/>
            <a:ext cx="3415602" cy="192709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44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5EB940-A566-C841-B00A-F87A77B3C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91" y="7502"/>
            <a:ext cx="950331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1" y="2057400"/>
            <a:ext cx="5473372" cy="1101259"/>
          </a:xfrm>
        </p:spPr>
        <p:txBody>
          <a:bodyPr anchor="t">
            <a:noAutofit/>
          </a:bodyPr>
          <a:lstStyle>
            <a:lvl1pPr algn="l">
              <a:lnSpc>
                <a:spcPts val="3375"/>
              </a:lnSpc>
              <a:defRPr sz="375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91" y="3574223"/>
            <a:ext cx="5859281" cy="479603"/>
          </a:xfrm>
        </p:spPr>
        <p:txBody>
          <a:bodyPr/>
          <a:lstStyle>
            <a:lvl1pPr marL="0" indent="0" algn="l">
              <a:lnSpc>
                <a:spcPts val="1800"/>
              </a:lnSpc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809F35-B770-AD42-8D70-1F1792AFE098}"/>
              </a:ext>
            </a:extLst>
          </p:cNvPr>
          <p:cNvSpPr/>
          <p:nvPr userDrawn="1"/>
        </p:nvSpPr>
        <p:spPr>
          <a:xfrm>
            <a:off x="370414" y="3325941"/>
            <a:ext cx="1215000" cy="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33" y="466344"/>
            <a:ext cx="2022467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360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D53E4A-F98B-2A4B-BE39-AAD01915289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EC59AE-4A30-F643-A00C-6663C60F2C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1317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12042" y="2097350"/>
            <a:ext cx="3826887" cy="828271"/>
          </a:xfrm>
        </p:spPr>
        <p:txBody>
          <a:bodyPr anchor="t">
            <a:noAutofit/>
          </a:bodyPr>
          <a:lstStyle>
            <a:lvl1pPr algn="l">
              <a:lnSpc>
                <a:spcPts val="4500"/>
              </a:lnSpc>
              <a:defRPr sz="495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809F35-B770-AD42-8D70-1F1792AFE098}"/>
              </a:ext>
            </a:extLst>
          </p:cNvPr>
          <p:cNvSpPr/>
          <p:nvPr userDrawn="1"/>
        </p:nvSpPr>
        <p:spPr>
          <a:xfrm>
            <a:off x="4712042" y="2925620"/>
            <a:ext cx="1215000" cy="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5F932E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53" y="445770"/>
            <a:ext cx="1654746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379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a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D28CB-E23A-B842-920B-AC24D98B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96779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190218-062C-074A-903D-531A5F73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3513781" cy="586770"/>
          </a:xfrm>
        </p:spPr>
        <p:txBody>
          <a:bodyPr anchor="ctr">
            <a:noAutofit/>
          </a:bodyPr>
          <a:lstStyle>
            <a:lvl1pPr>
              <a:lnSpc>
                <a:spcPts val="3750"/>
              </a:lnSpc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9EC5B9-1DC2-1647-B4E5-9C5C05CE5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0789" y="1158642"/>
            <a:ext cx="1215000" cy="2169825"/>
          </a:xfrm>
        </p:spPr>
        <p:txBody>
          <a:bodyPr anchor="b">
            <a:spAutoFit/>
          </a:bodyPr>
          <a:lstStyle>
            <a:lvl1pPr marL="0" indent="0" algn="r">
              <a:buNone/>
              <a:defRPr sz="15000" b="0" i="0">
                <a:solidFill>
                  <a:schemeClr val="accent1"/>
                </a:solidFill>
                <a:latin typeface="Georgia" panose="02040502050405020303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F5F5E-E9D3-A542-A7AE-DD0B41191B27}"/>
              </a:ext>
            </a:extLst>
          </p:cNvPr>
          <p:cNvSpPr/>
          <p:nvPr userDrawn="1"/>
        </p:nvSpPr>
        <p:spPr>
          <a:xfrm>
            <a:off x="3010789" y="3014027"/>
            <a:ext cx="1215000" cy="81000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9160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D28CB-E23A-B842-920B-AC24D98B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96779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190218-062C-074A-903D-531A5F73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3590593" cy="586770"/>
          </a:xfrm>
        </p:spPr>
        <p:txBody>
          <a:bodyPr anchor="ctr">
            <a:noAutofit/>
          </a:bodyPr>
          <a:lstStyle>
            <a:lvl1pPr>
              <a:lnSpc>
                <a:spcPts val="3750"/>
              </a:lnSpc>
              <a:defRPr sz="4500">
                <a:solidFill>
                  <a:srgbClr val="EF781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9EC5B9-1DC2-1647-B4E5-9C5C05CE5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0789" y="1158642"/>
            <a:ext cx="1215000" cy="2169825"/>
          </a:xfrm>
        </p:spPr>
        <p:txBody>
          <a:bodyPr anchor="b">
            <a:spAutoFit/>
          </a:bodyPr>
          <a:lstStyle>
            <a:lvl1pPr marL="0" indent="0" algn="r">
              <a:buNone/>
              <a:defRPr sz="15000" b="0" i="0">
                <a:solidFill>
                  <a:srgbClr val="EF781A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F5F5E-E9D3-A542-A7AE-DD0B41191B27}"/>
              </a:ext>
            </a:extLst>
          </p:cNvPr>
          <p:cNvSpPr/>
          <p:nvPr userDrawn="1"/>
        </p:nvSpPr>
        <p:spPr>
          <a:xfrm>
            <a:off x="3010789" y="3014027"/>
            <a:ext cx="1215000" cy="81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8750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k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D28CB-E23A-B842-920B-AC24D98B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96779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190218-062C-074A-903D-531A5F73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3590593" cy="586770"/>
          </a:xfrm>
        </p:spPr>
        <p:txBody>
          <a:bodyPr anchor="ctr">
            <a:noAutofit/>
          </a:bodyPr>
          <a:lstStyle>
            <a:lvl1pPr>
              <a:lnSpc>
                <a:spcPts val="3750"/>
              </a:lnSpc>
              <a:defRPr sz="45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9EC5B9-1DC2-1647-B4E5-9C5C05CE5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0789" y="1158642"/>
            <a:ext cx="1215000" cy="2169825"/>
          </a:xfrm>
        </p:spPr>
        <p:txBody>
          <a:bodyPr anchor="b">
            <a:spAutoFit/>
          </a:bodyPr>
          <a:lstStyle>
            <a:lvl1pPr marL="0" indent="0" algn="r">
              <a:buNone/>
              <a:defRPr sz="15000" b="0" i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F5F5E-E9D3-A542-A7AE-DD0B41191B27}"/>
              </a:ext>
            </a:extLst>
          </p:cNvPr>
          <p:cNvSpPr/>
          <p:nvPr userDrawn="1"/>
        </p:nvSpPr>
        <p:spPr>
          <a:xfrm>
            <a:off x="3010789" y="3014027"/>
            <a:ext cx="1215000" cy="81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86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5EB940-A566-C841-B00A-F87A77B3C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91" y="7502"/>
            <a:ext cx="950331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1" y="2057400"/>
            <a:ext cx="5473372" cy="1101259"/>
          </a:xfrm>
        </p:spPr>
        <p:txBody>
          <a:bodyPr anchor="t">
            <a:noAutofit/>
          </a:bodyPr>
          <a:lstStyle>
            <a:lvl1pPr algn="l">
              <a:lnSpc>
                <a:spcPts val="3375"/>
              </a:lnSpc>
              <a:defRPr sz="375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91" y="3574223"/>
            <a:ext cx="5859281" cy="479603"/>
          </a:xfrm>
        </p:spPr>
        <p:txBody>
          <a:bodyPr/>
          <a:lstStyle>
            <a:lvl1pPr marL="0" indent="0" algn="l">
              <a:lnSpc>
                <a:spcPts val="1800"/>
              </a:lnSpc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809F35-B770-AD42-8D70-1F1792AFE098}"/>
              </a:ext>
            </a:extLst>
          </p:cNvPr>
          <p:cNvSpPr/>
          <p:nvPr userDrawn="1"/>
        </p:nvSpPr>
        <p:spPr>
          <a:xfrm>
            <a:off x="370414" y="3325941"/>
            <a:ext cx="1215000" cy="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33" y="466344"/>
            <a:ext cx="2022467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523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Fore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D28CB-E23A-B842-920B-AC24D98B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96779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190218-062C-074A-903D-531A5F73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3590593" cy="586770"/>
          </a:xfrm>
        </p:spPr>
        <p:txBody>
          <a:bodyPr anchor="ctr">
            <a:noAutofit/>
          </a:bodyPr>
          <a:lstStyle>
            <a:lvl1pPr>
              <a:lnSpc>
                <a:spcPts val="3750"/>
              </a:lnSpc>
              <a:defRPr sz="45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9EC5B9-1DC2-1647-B4E5-9C5C05CE5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0789" y="1158642"/>
            <a:ext cx="1215000" cy="2169825"/>
          </a:xfrm>
        </p:spPr>
        <p:txBody>
          <a:bodyPr anchor="b">
            <a:spAutoFit/>
          </a:bodyPr>
          <a:lstStyle>
            <a:lvl1pPr marL="0" indent="0" algn="r">
              <a:buNone/>
              <a:defRPr sz="15000" b="0" i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F5F5E-E9D3-A542-A7AE-DD0B41191B27}"/>
              </a:ext>
            </a:extLst>
          </p:cNvPr>
          <p:cNvSpPr/>
          <p:nvPr userDrawn="1"/>
        </p:nvSpPr>
        <p:spPr>
          <a:xfrm>
            <a:off x="3010789" y="3014027"/>
            <a:ext cx="1215000" cy="81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7950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Title Fore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D28CB-E23A-B842-920B-AC24D98B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96779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190218-062C-074A-903D-531A5F73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3590593" cy="586770"/>
          </a:xfrm>
        </p:spPr>
        <p:txBody>
          <a:bodyPr anchor="ctr">
            <a:noAutofit/>
          </a:bodyPr>
          <a:lstStyle>
            <a:lvl1pPr>
              <a:lnSpc>
                <a:spcPts val="3750"/>
              </a:lnSpc>
              <a:defRPr sz="4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9EC5B9-1DC2-1647-B4E5-9C5C05CE5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0789" y="1158642"/>
            <a:ext cx="1215000" cy="2169825"/>
          </a:xfrm>
        </p:spPr>
        <p:txBody>
          <a:bodyPr anchor="b">
            <a:spAutoFit/>
          </a:bodyPr>
          <a:lstStyle>
            <a:lvl1pPr marL="0" indent="0" algn="r">
              <a:buNone/>
              <a:defRPr sz="15000" b="0" i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F5F5E-E9D3-A542-A7AE-DD0B41191B27}"/>
              </a:ext>
            </a:extLst>
          </p:cNvPr>
          <p:cNvSpPr/>
          <p:nvPr userDrawn="1"/>
        </p:nvSpPr>
        <p:spPr>
          <a:xfrm>
            <a:off x="3010789" y="3014027"/>
            <a:ext cx="1215000" cy="8100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2F45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971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29387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367" y="1075765"/>
            <a:ext cx="4032368" cy="392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867" y="1075765"/>
            <a:ext cx="4032368" cy="392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15525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33502"/>
            <a:ext cx="8046244" cy="7077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1" y="1038321"/>
            <a:ext cx="402710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991" y="1656255"/>
            <a:ext cx="4027103" cy="33455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05300" y="1038321"/>
            <a:ext cx="404693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05300" y="1656255"/>
            <a:ext cx="4046935" cy="33455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79687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67" y="220054"/>
            <a:ext cx="8032868" cy="7212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73015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273333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038475"/>
            <a:ext cx="9144000" cy="2105025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038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41188" y="2971989"/>
            <a:ext cx="7400430" cy="2171512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473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391713" y="2589515"/>
            <a:ext cx="1629818" cy="161163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57709" y="2589515"/>
            <a:ext cx="1629818" cy="161163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1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63095" y="608511"/>
            <a:ext cx="7106697" cy="474864"/>
          </a:xfrm>
          <a:prstGeom prst="rect">
            <a:avLst/>
          </a:prstGeom>
        </p:spPr>
        <p:txBody>
          <a:bodyPr/>
          <a:lstStyle>
            <a:lvl1pPr algn="l">
              <a:defRPr sz="1800" b="1" i="0" baseline="0">
                <a:solidFill>
                  <a:srgbClr val="333435"/>
                </a:solidFill>
                <a:latin typeface="+mj-lt"/>
                <a:cs typeface="DIN" pitchFamily="2" charset="0"/>
              </a:defRPr>
            </a:lvl1pPr>
          </a:lstStyle>
          <a:p>
            <a:r>
              <a:rPr lang="en-US" dirty="0"/>
              <a:t>Slide Title – Calibri (Bold) – 18pt</a:t>
            </a:r>
          </a:p>
        </p:txBody>
      </p:sp>
    </p:spTree>
    <p:extLst>
      <p:ext uri="{BB962C8B-B14F-4D97-AF65-F5344CB8AC3E}">
        <p14:creationId xmlns:p14="http://schemas.microsoft.com/office/powerpoint/2010/main" val="19131880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26554" y="877824"/>
            <a:ext cx="3947857" cy="338785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902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7623" y="832758"/>
            <a:ext cx="3283438" cy="4310743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858245" y="212272"/>
            <a:ext cx="5059943" cy="2359479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285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4039" y="1416326"/>
            <a:ext cx="3295680" cy="3294822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26139" y="-34580"/>
            <a:ext cx="2845921" cy="2419972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70456" y="2753346"/>
            <a:ext cx="2845921" cy="2390154"/>
          </a:xfrm>
          <a:solidFill>
            <a:srgbClr val="F3F3F5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278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4454220" cy="515493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689780" y="5715"/>
            <a:ext cx="4454220" cy="513778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575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6150153" cy="5143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037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63974" y="1458230"/>
            <a:ext cx="3415602" cy="192709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117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5EB940-A566-C841-B00A-F87A77B3C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91" y="7502"/>
            <a:ext cx="950331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1" y="2057400"/>
            <a:ext cx="5473372" cy="1101259"/>
          </a:xfrm>
        </p:spPr>
        <p:txBody>
          <a:bodyPr anchor="t">
            <a:noAutofit/>
          </a:bodyPr>
          <a:lstStyle>
            <a:lvl1pPr algn="l">
              <a:lnSpc>
                <a:spcPts val="3375"/>
              </a:lnSpc>
              <a:defRPr sz="375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91" y="3574223"/>
            <a:ext cx="5859281" cy="479603"/>
          </a:xfrm>
        </p:spPr>
        <p:txBody>
          <a:bodyPr/>
          <a:lstStyle>
            <a:lvl1pPr marL="0" indent="0" algn="l">
              <a:lnSpc>
                <a:spcPts val="1800"/>
              </a:lnSpc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809F35-B770-AD42-8D70-1F1792AFE098}"/>
              </a:ext>
            </a:extLst>
          </p:cNvPr>
          <p:cNvSpPr/>
          <p:nvPr userDrawn="1"/>
        </p:nvSpPr>
        <p:spPr>
          <a:xfrm>
            <a:off x="370414" y="3325941"/>
            <a:ext cx="1215000" cy="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33" y="466344"/>
            <a:ext cx="2022467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393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D53E4A-F98B-2A4B-BE39-AAD01915289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EC59AE-4A30-F643-A00C-6663C60F2C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1317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12042" y="2097350"/>
            <a:ext cx="3826887" cy="828271"/>
          </a:xfrm>
        </p:spPr>
        <p:txBody>
          <a:bodyPr anchor="t">
            <a:noAutofit/>
          </a:bodyPr>
          <a:lstStyle>
            <a:lvl1pPr algn="l">
              <a:lnSpc>
                <a:spcPts val="4500"/>
              </a:lnSpc>
              <a:defRPr sz="495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809F35-B770-AD42-8D70-1F1792AFE098}"/>
              </a:ext>
            </a:extLst>
          </p:cNvPr>
          <p:cNvSpPr/>
          <p:nvPr userDrawn="1"/>
        </p:nvSpPr>
        <p:spPr>
          <a:xfrm>
            <a:off x="4712042" y="2925620"/>
            <a:ext cx="1215000" cy="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5F932E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628" y="445770"/>
            <a:ext cx="1654746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258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a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D28CB-E23A-B842-920B-AC24D98B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96779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190218-062C-074A-903D-531A5F73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3513781" cy="586770"/>
          </a:xfrm>
        </p:spPr>
        <p:txBody>
          <a:bodyPr anchor="ctr">
            <a:noAutofit/>
          </a:bodyPr>
          <a:lstStyle>
            <a:lvl1pPr>
              <a:lnSpc>
                <a:spcPts val="3750"/>
              </a:lnSpc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9EC5B9-1DC2-1647-B4E5-9C5C05CE5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0789" y="1158642"/>
            <a:ext cx="1215000" cy="2169825"/>
          </a:xfrm>
        </p:spPr>
        <p:txBody>
          <a:bodyPr anchor="b">
            <a:spAutoFit/>
          </a:bodyPr>
          <a:lstStyle>
            <a:lvl1pPr marL="0" indent="0" algn="r">
              <a:buNone/>
              <a:defRPr sz="15000" b="0" i="0">
                <a:solidFill>
                  <a:schemeClr val="accent1"/>
                </a:solidFill>
                <a:latin typeface="Georgia" panose="02040502050405020303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F5F5E-E9D3-A542-A7AE-DD0B41191B27}"/>
              </a:ext>
            </a:extLst>
          </p:cNvPr>
          <p:cNvSpPr/>
          <p:nvPr userDrawn="1"/>
        </p:nvSpPr>
        <p:spPr>
          <a:xfrm>
            <a:off x="3010789" y="3014027"/>
            <a:ext cx="1215000" cy="81000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8575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D28CB-E23A-B842-920B-AC24D98B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96779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3190218-062C-074A-903D-531A5F73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3590593" cy="586770"/>
          </a:xfrm>
        </p:spPr>
        <p:txBody>
          <a:bodyPr anchor="ctr">
            <a:noAutofit/>
          </a:bodyPr>
          <a:lstStyle>
            <a:lvl1pPr>
              <a:lnSpc>
                <a:spcPts val="3750"/>
              </a:lnSpc>
              <a:defRPr sz="4500">
                <a:solidFill>
                  <a:srgbClr val="EF781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9EC5B9-1DC2-1647-B4E5-9C5C05CE5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0789" y="1158642"/>
            <a:ext cx="1215000" cy="2169825"/>
          </a:xfrm>
        </p:spPr>
        <p:txBody>
          <a:bodyPr anchor="b">
            <a:spAutoFit/>
          </a:bodyPr>
          <a:lstStyle>
            <a:lvl1pPr marL="0" indent="0" algn="r">
              <a:buNone/>
              <a:defRPr sz="15000" b="0" i="0">
                <a:solidFill>
                  <a:srgbClr val="EF781A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F5F5E-E9D3-A542-A7AE-DD0B41191B27}"/>
              </a:ext>
            </a:extLst>
          </p:cNvPr>
          <p:cNvSpPr/>
          <p:nvPr userDrawn="1"/>
        </p:nvSpPr>
        <p:spPr>
          <a:xfrm>
            <a:off x="3010789" y="3014027"/>
            <a:ext cx="1215000" cy="81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58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23" Type="http://schemas.openxmlformats.org/officeDocument/2006/relationships/theme" Target="../theme/theme9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84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3" r:id="rId3"/>
    <p:sldLayoutId id="2147483705" r:id="rId4"/>
    <p:sldLayoutId id="2147483707" r:id="rId5"/>
    <p:sldLayoutId id="2147483709" r:id="rId6"/>
    <p:sldLayoutId id="2147483746" r:id="rId7"/>
    <p:sldLayoutId id="2147483747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Kshitij\BRICS NDB\Post 21st January\Presentation Template\Third Round\ndb_template_png\NDB_PPT Template2-04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5049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5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2" r:id="rId2"/>
    <p:sldLayoutId id="2147483714" r:id="rId3"/>
    <p:sldLayoutId id="2147483715" r:id="rId4"/>
    <p:sldLayoutId id="2147483720" r:id="rId5"/>
    <p:sldLayoutId id="2147483721" r:id="rId6"/>
    <p:sldLayoutId id="2147483718" r:id="rId7"/>
    <p:sldLayoutId id="2147483719" r:id="rId8"/>
    <p:sldLayoutId id="2147483717" r:id="rId9"/>
    <p:sldLayoutId id="2147483741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5049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049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73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Kshitij\BRICS NDB\Post 21st January\Presentation Template\Third Round\ndb_template_png\NDB_PPT Template2-04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8729662" y="4061591"/>
            <a:ext cx="414338" cy="9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2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8198072" y="4207429"/>
            <a:ext cx="1489842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02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+mn-cs"/>
              </a:rPr>
              <a:t>© New Development Bank 2018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5049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6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</p:sldLayoutIdLst>
  <p:hf hdr="0" ftr="0" dt="0"/>
  <p:txStyles>
    <p:titleStyle>
      <a:lvl1pPr algn="ctr" defTabSz="742928" rtl="0" eaLnBrk="1" latinLnBrk="0" hangingPunct="1"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598" indent="-278598" algn="l" defTabSz="74292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3629" indent="-232165" algn="l" defTabSz="742928" rtl="0" eaLnBrk="1" latinLnBrk="0" hangingPunct="1">
        <a:spcBef>
          <a:spcPct val="20000"/>
        </a:spcBef>
        <a:buFont typeface="Arial" pitchFamily="34" charset="0"/>
        <a:buChar char="–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928659" indent="-185732" algn="l" defTabSz="742928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23" indent="-185732" algn="l" defTabSz="742928" rtl="0" eaLnBrk="1" latinLnBrk="0" hangingPunct="1">
        <a:spcBef>
          <a:spcPct val="20000"/>
        </a:spcBef>
        <a:buFont typeface="Arial" pitchFamily="34" charset="0"/>
        <a:buChar char="–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71586" indent="-185732" algn="l" defTabSz="742928" rtl="0" eaLnBrk="1" latinLnBrk="0" hangingPunct="1">
        <a:spcBef>
          <a:spcPct val="20000"/>
        </a:spcBef>
        <a:buFont typeface="Arial" pitchFamily="34" charset="0"/>
        <a:buChar char="»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8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8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8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8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28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2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367" y="220055"/>
            <a:ext cx="7979289" cy="586770"/>
          </a:xfrm>
          <a:prstGeom prst="rect">
            <a:avLst/>
          </a:prstGeom>
        </p:spPr>
        <p:txBody>
          <a:bodyPr vert="horz" lIns="0" tIns="4680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367" y="941295"/>
            <a:ext cx="7979289" cy="4007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44986" y="3782215"/>
            <a:ext cx="194310" cy="11663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4321B5-A727-8E42-A8CF-935E69E584E9}"/>
              </a:ext>
            </a:extLst>
          </p:cNvPr>
          <p:cNvSpPr/>
          <p:nvPr userDrawn="1"/>
        </p:nvSpPr>
        <p:spPr>
          <a:xfrm>
            <a:off x="8839453" y="3483077"/>
            <a:ext cx="330698" cy="175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11AC7-9122-F245-BFE6-72BC1A901C8E}"/>
              </a:ext>
            </a:extLst>
          </p:cNvPr>
          <p:cNvSpPr txBox="1"/>
          <p:nvPr userDrawn="1"/>
        </p:nvSpPr>
        <p:spPr>
          <a:xfrm>
            <a:off x="8805894" y="3455646"/>
            <a:ext cx="377321" cy="230818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E2A6B-A809-4840-BF14-8648BC0BDF87}" type="slidenum">
              <a:rPr kumimoji="0" lang="id-ID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</a:rPr>
              <a:pPr marL="0" marR="0" lvl="0" indent="0" algn="ctr" defTabSz="6856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id-ID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576" y="274320"/>
            <a:ext cx="9193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5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6743">
          <p15:clr>
            <a:srgbClr val="F26B43"/>
          </p15:clr>
        </p15:guide>
        <p15:guide id="5" orient="horz" pos="4201">
          <p15:clr>
            <a:srgbClr val="F26B43"/>
          </p15:clr>
        </p15:guide>
        <p15:guide id="6" orient="horz" pos="25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367" y="220055"/>
            <a:ext cx="7979289" cy="586770"/>
          </a:xfrm>
          <a:prstGeom prst="rect">
            <a:avLst/>
          </a:prstGeom>
        </p:spPr>
        <p:txBody>
          <a:bodyPr vert="horz" lIns="0" tIns="4680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367" y="941295"/>
            <a:ext cx="7979289" cy="4007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44986" y="3782215"/>
            <a:ext cx="194310" cy="11663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4321B5-A727-8E42-A8CF-935E69E584E9}"/>
              </a:ext>
            </a:extLst>
          </p:cNvPr>
          <p:cNvSpPr/>
          <p:nvPr userDrawn="1"/>
        </p:nvSpPr>
        <p:spPr>
          <a:xfrm>
            <a:off x="8839453" y="3483077"/>
            <a:ext cx="330698" cy="175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11AC7-9122-F245-BFE6-72BC1A901C8E}"/>
              </a:ext>
            </a:extLst>
          </p:cNvPr>
          <p:cNvSpPr txBox="1"/>
          <p:nvPr userDrawn="1"/>
        </p:nvSpPr>
        <p:spPr>
          <a:xfrm>
            <a:off x="8805894" y="3455646"/>
            <a:ext cx="377321" cy="230818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E2A6B-A809-4840-BF14-8648BC0BDF87}" type="slidenum">
              <a:rPr kumimoji="0" lang="id-ID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</a:rPr>
              <a:pPr marL="0" marR="0" lvl="0" indent="0" algn="ctr" defTabSz="6856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id-ID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576" y="274320"/>
            <a:ext cx="9193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3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6743">
          <p15:clr>
            <a:srgbClr val="F26B43"/>
          </p15:clr>
        </p15:guide>
        <p15:guide id="5" orient="horz" pos="4201">
          <p15:clr>
            <a:srgbClr val="F26B43"/>
          </p15:clr>
        </p15:guide>
        <p15:guide id="6" orient="horz" pos="25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367" y="220055"/>
            <a:ext cx="7979289" cy="586770"/>
          </a:xfrm>
          <a:prstGeom prst="rect">
            <a:avLst/>
          </a:prstGeom>
        </p:spPr>
        <p:txBody>
          <a:bodyPr vert="horz" lIns="0" tIns="4680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367" y="941295"/>
            <a:ext cx="7979289" cy="4007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44986" y="3782215"/>
            <a:ext cx="194310" cy="11663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4321B5-A727-8E42-A8CF-935E69E584E9}"/>
              </a:ext>
            </a:extLst>
          </p:cNvPr>
          <p:cNvSpPr/>
          <p:nvPr userDrawn="1"/>
        </p:nvSpPr>
        <p:spPr>
          <a:xfrm>
            <a:off x="8839453" y="3483077"/>
            <a:ext cx="330698" cy="175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11AC7-9122-F245-BFE6-72BC1A901C8E}"/>
              </a:ext>
            </a:extLst>
          </p:cNvPr>
          <p:cNvSpPr txBox="1"/>
          <p:nvPr userDrawn="1"/>
        </p:nvSpPr>
        <p:spPr>
          <a:xfrm>
            <a:off x="8805894" y="3455646"/>
            <a:ext cx="377321" cy="230818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E2A6B-A809-4840-BF14-8648BC0BDF87}" type="slidenum">
              <a:rPr kumimoji="0" lang="id-ID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</a:rPr>
              <a:pPr marL="0" marR="0" lvl="0" indent="0" algn="ctr" defTabSz="6856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id-ID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576" y="274320"/>
            <a:ext cx="9193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4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6743">
          <p15:clr>
            <a:srgbClr val="F26B43"/>
          </p15:clr>
        </p15:guide>
        <p15:guide id="5" orient="horz" pos="4201">
          <p15:clr>
            <a:srgbClr val="F26B43"/>
          </p15:clr>
        </p15:guide>
        <p15:guide id="6" orient="horz" pos="25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367" y="220055"/>
            <a:ext cx="7979289" cy="586770"/>
          </a:xfrm>
          <a:prstGeom prst="rect">
            <a:avLst/>
          </a:prstGeom>
        </p:spPr>
        <p:txBody>
          <a:bodyPr vert="horz" lIns="0" tIns="4680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367" y="941295"/>
            <a:ext cx="7979289" cy="4007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44986" y="3782215"/>
            <a:ext cx="194310" cy="11663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</a:rPr>
              <a:t>© 2019 New Development Bank</a:t>
            </a:r>
            <a:endParaRPr lang="en-US" dirty="0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4321B5-A727-8E42-A8CF-935E69E584E9}"/>
              </a:ext>
            </a:extLst>
          </p:cNvPr>
          <p:cNvSpPr/>
          <p:nvPr userDrawn="1"/>
        </p:nvSpPr>
        <p:spPr>
          <a:xfrm>
            <a:off x="8839453" y="3483077"/>
            <a:ext cx="330698" cy="175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11AC7-9122-F245-BFE6-72BC1A901C8E}"/>
              </a:ext>
            </a:extLst>
          </p:cNvPr>
          <p:cNvSpPr txBox="1"/>
          <p:nvPr userDrawn="1"/>
        </p:nvSpPr>
        <p:spPr>
          <a:xfrm>
            <a:off x="8805894" y="3455646"/>
            <a:ext cx="377321" cy="230818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E2A6B-A809-4840-BF14-8648BC0BDF87}" type="slidenum">
              <a:rPr kumimoji="0" lang="id-ID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</a:rPr>
              <a:pPr marL="0" marR="0" lvl="0" indent="0" algn="ctr" defTabSz="6856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id-ID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576" y="274320"/>
            <a:ext cx="9193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2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6743">
          <p15:clr>
            <a:srgbClr val="F26B43"/>
          </p15:clr>
        </p15:guide>
        <p15:guide id="5" orient="horz" pos="4201">
          <p15:clr>
            <a:srgbClr val="F26B43"/>
          </p15:clr>
        </p15:guide>
        <p15:guide id="6" orient="horz" pos="25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CE594E7-EB2D-BD4C-AB10-6D7709085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705" y="3574223"/>
            <a:ext cx="5859281" cy="479603"/>
          </a:xfrm>
        </p:spPr>
        <p:txBody>
          <a:bodyPr>
            <a:normAutofit/>
          </a:bodyPr>
          <a:lstStyle/>
          <a:p>
            <a:r>
              <a:rPr lang="en-GB" dirty="0" err="1"/>
              <a:t>Apresentação</a:t>
            </a:r>
            <a:r>
              <a:rPr lang="en-GB" dirty="0"/>
              <a:t> </a:t>
            </a:r>
            <a:r>
              <a:rPr lang="en-GB" dirty="0" err="1"/>
              <a:t>Institucional</a:t>
            </a:r>
            <a:endParaRPr lang="en-GB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32BABB6-4E38-724D-B44C-58EB6C8E4443}"/>
              </a:ext>
            </a:extLst>
          </p:cNvPr>
          <p:cNvSpPr txBox="1">
            <a:spLocks/>
          </p:cNvSpPr>
          <p:nvPr/>
        </p:nvSpPr>
        <p:spPr>
          <a:xfrm>
            <a:off x="305990" y="2647950"/>
            <a:ext cx="5485210" cy="720259"/>
          </a:xfrm>
          <a:prstGeom prst="rect">
            <a:avLst/>
          </a:prstGeom>
        </p:spPr>
        <p:txBody>
          <a:bodyPr vert="horz" lIns="0" tIns="46800" rIns="91440" bIns="45720" rtlCol="0" anchor="t">
            <a:noAutofit/>
          </a:bodyPr>
          <a:lstStyle>
            <a:lvl1pPr algn="l" defTabSz="685800" rtl="0" eaLnBrk="1" latinLnBrk="0" hangingPunct="1">
              <a:lnSpc>
                <a:spcPts val="3375"/>
              </a:lnSpc>
              <a:spcBef>
                <a:spcPct val="0"/>
              </a:spcBef>
              <a:buNone/>
              <a:defRPr sz="3750" b="0" i="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7200" b="1" dirty="0"/>
              <a:t>NDB BRASIL</a:t>
            </a:r>
          </a:p>
        </p:txBody>
      </p:sp>
    </p:spTree>
    <p:extLst>
      <p:ext uri="{BB962C8B-B14F-4D97-AF65-F5344CB8AC3E}">
        <p14:creationId xmlns:p14="http://schemas.microsoft.com/office/powerpoint/2010/main" val="417924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47963A"/>
                </a:solidFill>
              </a:rPr>
              <a:t>FLEXIBILIDADE E AGILIDADE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idx="1"/>
          </p:nvPr>
        </p:nvSpPr>
        <p:spPr>
          <a:xfrm>
            <a:off x="319367" y="728348"/>
            <a:ext cx="8291233" cy="428180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14400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O NDB já aprovou US$ 9 bilhões em operações da linha emergencial para apoiar a resposta à COVID-19, e espera-se que até o final de 2021 esse valor chegue a aproximadamente US$ 10 bilhões, por meio de apoio imediato a ações de saúde, em medidas de proteção social e de recuperação econômica.</a:t>
            </a:r>
            <a:endParaRPr lang="pt-BR" dirty="0">
              <a:highlight>
                <a:srgbClr val="FFFF00"/>
              </a:highlight>
            </a:endParaRPr>
          </a:p>
          <a:p>
            <a:pPr defTabSz="914400"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pt-BR" dirty="0"/>
          </a:p>
          <a:p>
            <a:pPr defTabSz="914400"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pt-BR" dirty="0"/>
          </a:p>
          <a:p>
            <a:pPr marL="0" indent="0" defTabSz="914400">
              <a:buClr>
                <a:srgbClr val="006600"/>
              </a:buClr>
              <a:buNone/>
            </a:pPr>
            <a:endParaRPr lang="pt-BR" dirty="0"/>
          </a:p>
          <a:p>
            <a:pPr defTabSz="914400"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pt-BR" dirty="0"/>
          </a:p>
          <a:p>
            <a:pPr defTabSz="914400"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pt-BR" dirty="0"/>
          </a:p>
          <a:p>
            <a:pPr defTabSz="914400"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pt-BR" dirty="0"/>
          </a:p>
          <a:p>
            <a:pPr defTabSz="914400"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pt-BR" dirty="0"/>
          </a:p>
          <a:p>
            <a:pPr defTabSz="914400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NDB emitiu US$ 4,2 bilhões em títulos no mercado de capitais para apoiar a resposta à emergência da COVID-19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7BAE2-79B7-4023-9796-51E1088C9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4986" y="3843814"/>
            <a:ext cx="194310" cy="1166336"/>
          </a:xfrm>
        </p:spPr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/>
                <a:ea typeface="+mn-ea"/>
              </a:rPr>
              <a:t>© 2021 New Development Bank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9162ABA-1D89-49E4-AFB3-FBAB93E90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036101"/>
              </p:ext>
            </p:extLst>
          </p:nvPr>
        </p:nvGraphicFramePr>
        <p:xfrm>
          <a:off x="2133600" y="1733550"/>
          <a:ext cx="4300756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38DABE-87C2-4BDB-862C-9EF26E2CE6E7}"/>
              </a:ext>
            </a:extLst>
          </p:cNvPr>
          <p:cNvSpPr txBox="1"/>
          <p:nvPr/>
        </p:nvSpPr>
        <p:spPr>
          <a:xfrm>
            <a:off x="5410200" y="3818751"/>
            <a:ext cx="166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+mn-lt"/>
              </a:rPr>
              <a:t>*em bilhões de dólares</a:t>
            </a:r>
          </a:p>
        </p:txBody>
      </p:sp>
    </p:spTree>
    <p:extLst>
      <p:ext uri="{BB962C8B-B14F-4D97-AF65-F5344CB8AC3E}">
        <p14:creationId xmlns:p14="http://schemas.microsoft.com/office/powerpoint/2010/main" val="336317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47963A"/>
                </a:solidFill>
              </a:rPr>
              <a:t>FLEXIBILIDADE</a:t>
            </a:r>
            <a:endParaRPr lang="en-US" sz="2800" b="1" dirty="0">
              <a:solidFill>
                <a:srgbClr val="418B35"/>
              </a:solidFill>
            </a:endParaRPr>
          </a:p>
        </p:txBody>
      </p:sp>
      <p:sp>
        <p:nvSpPr>
          <p:cNvPr id="20" name="Text Placeholder 8"/>
          <p:cNvSpPr>
            <a:spLocks noGrp="1"/>
          </p:cNvSpPr>
          <p:nvPr>
            <p:ph idx="1"/>
          </p:nvPr>
        </p:nvSpPr>
        <p:spPr>
          <a:xfrm>
            <a:off x="319367" y="742950"/>
            <a:ext cx="7979289" cy="400725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 defTabSz="914400">
              <a:lnSpc>
                <a:spcPct val="100000"/>
              </a:lnSpc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No Brasil, as operações emergenciais em resposta à pandemia foram:</a:t>
            </a:r>
          </a:p>
          <a:p>
            <a:pPr marL="0" indent="0" algn="just" defTabSz="914400">
              <a:lnSpc>
                <a:spcPct val="100000"/>
              </a:lnSpc>
              <a:buClr>
                <a:srgbClr val="006600"/>
              </a:buClr>
              <a:buNone/>
            </a:pPr>
            <a:endParaRPr lang="pt-BR" sz="600" dirty="0"/>
          </a:p>
          <a:p>
            <a:pPr lvl="1" algn="just" defTabSz="914400">
              <a:lnSpc>
                <a:spcPct val="100000"/>
              </a:lnSpc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Emergencial I – US$  1 bilhão: Fortalecimento das redes de proteção social, por meio do Auxílio Emergencial, mitigando os impactos socioeconômicos</a:t>
            </a:r>
            <a:endParaRPr lang="pt-BR" sz="600" dirty="0"/>
          </a:p>
          <a:p>
            <a:pPr lvl="1" algn="just" defTabSz="914400">
              <a:lnSpc>
                <a:spcPct val="100000"/>
              </a:lnSpc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Emergencial II – US$  1 bilhão: Em apoio à recuperação econômica do Brasil, o empréstimo financiará o Governo Federal para capitalizar o Fundo de Garantia de Investimento para o Programa de Emergência de Acesso ao Crédito (FGI-PEAC), que provê garantias em relação a empréstimos realizados a pequenas e médias empresas (PMEs). O Fundo já viabilizou R$  92,1 bilhões em crédito para PMEs.</a:t>
            </a:r>
          </a:p>
          <a:p>
            <a:pPr marL="342900" lvl="1" indent="0" algn="just" defTabSz="914400">
              <a:lnSpc>
                <a:spcPct val="100000"/>
              </a:lnSpc>
              <a:buClr>
                <a:srgbClr val="006600"/>
              </a:buClr>
              <a:buNone/>
            </a:pPr>
            <a:endParaRPr lang="pt-BR" sz="600" dirty="0"/>
          </a:p>
          <a:p>
            <a:pPr algn="just" defTabSz="914400">
              <a:lnSpc>
                <a:spcPct val="100000"/>
              </a:lnSpc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Adicionalmente, para auxiliar em uma recuperação econômica sustentável e de longo prazo, foi aprovado um financiamento de US$ 1,2 bilhão para o BNDES focado em infraestrutura sustentável, com impactos importantes em competitividade, produtividade e geração de renda no médio e longo prazos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9C9C8-7243-4C29-8922-28E07FBD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4986" y="3782215"/>
            <a:ext cx="194310" cy="1166336"/>
          </a:xfrm>
        </p:spPr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/>
                <a:ea typeface="+mn-ea"/>
              </a:rPr>
              <a:t>© 2021 New Development Bank</a:t>
            </a:r>
          </a:p>
        </p:txBody>
      </p:sp>
    </p:spTree>
    <p:extLst>
      <p:ext uri="{BB962C8B-B14F-4D97-AF65-F5344CB8AC3E}">
        <p14:creationId xmlns:p14="http://schemas.microsoft.com/office/powerpoint/2010/main" val="808464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EEE4C61-18CF-0F4A-AF1E-6FD5474134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1"/>
          <a:stretch/>
        </p:blipFill>
        <p:spPr/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E7AF1C6-FF26-1F43-8459-4262EF3A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4325208" cy="586770"/>
          </a:xfrm>
        </p:spPr>
        <p:txBody>
          <a:bodyPr/>
          <a:lstStyle/>
          <a:p>
            <a:r>
              <a:rPr lang="en-US" b="1" dirty="0"/>
              <a:t>ATIVIDADES DE EMPRÉSTIMOS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A9BDBE9-4AFE-2947-A969-B720758B62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10789" y="1158642"/>
            <a:ext cx="1215000" cy="2169825"/>
          </a:xfrm>
        </p:spPr>
        <p:txBody>
          <a:bodyPr/>
          <a:lstStyle/>
          <a:p>
            <a:r>
              <a:rPr lang="en-US" dirty="0">
                <a:latin typeface="+mn-lt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EBA543-B976-C841-BFD7-DBB7059240BE}"/>
              </a:ext>
            </a:extLst>
          </p:cNvPr>
          <p:cNvSpPr/>
          <p:nvPr/>
        </p:nvSpPr>
        <p:spPr>
          <a:xfrm>
            <a:off x="0" y="5076000"/>
            <a:ext cx="9144000" cy="67500"/>
          </a:xfrm>
          <a:prstGeom prst="rect">
            <a:avLst/>
          </a:prstGeom>
          <a:solidFill>
            <a:srgbClr val="CA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31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C7F0-FA8E-EE4F-B767-986FF3A2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AVALIAÇÃO DE PROJETOS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D2CBA6-D047-CB4E-A6CB-F1C26B69008D}"/>
              </a:ext>
            </a:extLst>
          </p:cNvPr>
          <p:cNvSpPr/>
          <p:nvPr/>
        </p:nvSpPr>
        <p:spPr>
          <a:xfrm>
            <a:off x="723733" y="3179826"/>
            <a:ext cx="7116749" cy="875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ct val="120000"/>
              <a:buFont typeface="Arial" panose="020B0604020202020204" pitchFamily="34" charset="0"/>
              <a:buChar char="•"/>
              <a:defRPr sz="1800"/>
            </a:pPr>
            <a:r>
              <a:rPr lang="en-US" sz="1200" dirty="0" err="1"/>
              <a:t>Análise</a:t>
            </a:r>
            <a:r>
              <a:rPr lang="en-US" sz="1200" dirty="0"/>
              <a:t> </a:t>
            </a:r>
            <a:r>
              <a:rPr lang="en-US" sz="1200" dirty="0" err="1"/>
              <a:t>ambiental</a:t>
            </a:r>
            <a:r>
              <a:rPr lang="en-US" sz="1200" dirty="0"/>
              <a:t>, social e de </a:t>
            </a:r>
            <a:r>
              <a:rPr lang="en-US" sz="1200" dirty="0" err="1"/>
              <a:t>impacto</a:t>
            </a:r>
            <a:endParaRPr lang="en-US" sz="1200" dirty="0"/>
          </a:p>
          <a:p>
            <a:pPr marL="214313" lvl="1" indent="-214313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ct val="120000"/>
              <a:buFont typeface="Arial" panose="020B0604020202020204" pitchFamily="34" charset="0"/>
              <a:buChar char="•"/>
              <a:defRPr sz="1800"/>
            </a:pPr>
            <a:r>
              <a:rPr lang="en-US" sz="1200" dirty="0" err="1"/>
              <a:t>Análise</a:t>
            </a:r>
            <a:r>
              <a:rPr lang="en-US" sz="1200" dirty="0"/>
              <a:t> e </a:t>
            </a:r>
            <a:r>
              <a:rPr lang="en-US" sz="1200" dirty="0" err="1"/>
              <a:t>avaliação</a:t>
            </a:r>
            <a:r>
              <a:rPr lang="en-US" sz="1200" dirty="0"/>
              <a:t> de </a:t>
            </a:r>
            <a:r>
              <a:rPr lang="en-US" sz="1200" dirty="0" err="1"/>
              <a:t>crédito</a:t>
            </a:r>
            <a:endParaRPr lang="en-US" sz="1200" dirty="0"/>
          </a:p>
          <a:p>
            <a:pPr marL="214313" lvl="1" indent="-214313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ct val="120000"/>
              <a:buFont typeface="Arial" panose="020B0604020202020204" pitchFamily="34" charset="0"/>
              <a:buChar char="•"/>
              <a:defRPr sz="1800"/>
            </a:pPr>
            <a:r>
              <a:rPr lang="en-US" sz="1200" dirty="0" err="1"/>
              <a:t>Análise</a:t>
            </a:r>
            <a:r>
              <a:rPr lang="en-US" sz="1200" dirty="0"/>
              <a:t> dos </a:t>
            </a:r>
            <a:r>
              <a:rPr lang="en-US" sz="1200" dirty="0" err="1"/>
              <a:t>aspectos</a:t>
            </a:r>
            <a:r>
              <a:rPr lang="en-US" sz="1200" dirty="0"/>
              <a:t> </a:t>
            </a:r>
            <a:r>
              <a:rPr lang="en-US" sz="1200" dirty="0" err="1"/>
              <a:t>legais</a:t>
            </a:r>
            <a:endParaRPr lang="en-US" sz="1200" dirty="0"/>
          </a:p>
          <a:p>
            <a:pPr marL="214313" lvl="1" indent="-214313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ct val="120000"/>
              <a:buFont typeface="Arial" panose="020B0604020202020204" pitchFamily="34" charset="0"/>
              <a:buChar char="•"/>
              <a:defRPr sz="1800"/>
            </a:pPr>
            <a:r>
              <a:rPr lang="en-US" sz="1200" dirty="0" err="1"/>
              <a:t>Checagem</a:t>
            </a:r>
            <a:r>
              <a:rPr lang="en-US" sz="1200" dirty="0"/>
              <a:t> de compliance / KYC</a:t>
            </a:r>
          </a:p>
        </p:txBody>
      </p:sp>
      <p:sp>
        <p:nvSpPr>
          <p:cNvPr id="44" name="Freeform: Shape 9604">
            <a:extLst>
              <a:ext uri="{FF2B5EF4-FFF2-40B4-BE49-F238E27FC236}">
                <a16:creationId xmlns:a16="http://schemas.microsoft.com/office/drawing/2014/main" id="{7F0574F8-1E3E-734D-8CED-B36652BCABE1}"/>
              </a:ext>
            </a:extLst>
          </p:cNvPr>
          <p:cNvSpPr/>
          <p:nvPr/>
        </p:nvSpPr>
        <p:spPr>
          <a:xfrm flipV="1">
            <a:off x="1003439" y="1711304"/>
            <a:ext cx="887181" cy="11546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31" h="31">
                <a:moveTo>
                  <a:pt x="0" y="0"/>
                </a:moveTo>
                <a:lnTo>
                  <a:pt x="793" y="0"/>
                </a:lnTo>
                <a:lnTo>
                  <a:pt x="831" y="16"/>
                </a:lnTo>
                <a:lnTo>
                  <a:pt x="793" y="31"/>
                </a:lnTo>
                <a:lnTo>
                  <a:pt x="0" y="31"/>
                </a:lnTo>
                <a:close/>
              </a:path>
            </a:pathLst>
          </a:custGeom>
          <a:solidFill>
            <a:srgbClr val="5F932E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5" name="Freeform: Shape 9605">
            <a:extLst>
              <a:ext uri="{FF2B5EF4-FFF2-40B4-BE49-F238E27FC236}">
                <a16:creationId xmlns:a16="http://schemas.microsoft.com/office/drawing/2014/main" id="{305D042B-4EF3-F049-864B-2402EE0939A6}"/>
              </a:ext>
            </a:extLst>
          </p:cNvPr>
          <p:cNvSpPr/>
          <p:nvPr/>
        </p:nvSpPr>
        <p:spPr>
          <a:xfrm flipV="1">
            <a:off x="2114662" y="1711304"/>
            <a:ext cx="887181" cy="11546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31" h="31">
                <a:moveTo>
                  <a:pt x="0" y="0"/>
                </a:moveTo>
                <a:lnTo>
                  <a:pt x="792" y="0"/>
                </a:lnTo>
                <a:lnTo>
                  <a:pt x="831" y="16"/>
                </a:lnTo>
                <a:lnTo>
                  <a:pt x="792" y="31"/>
                </a:lnTo>
                <a:lnTo>
                  <a:pt x="0" y="31"/>
                </a:lnTo>
                <a:close/>
              </a:path>
            </a:pathLst>
          </a:custGeom>
          <a:solidFill>
            <a:srgbClr val="005E38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6" name="Freeform: Shape 9606">
            <a:extLst>
              <a:ext uri="{FF2B5EF4-FFF2-40B4-BE49-F238E27FC236}">
                <a16:creationId xmlns:a16="http://schemas.microsoft.com/office/drawing/2014/main" id="{85C63ADE-57E2-6142-AD38-28699F192AEF}"/>
              </a:ext>
            </a:extLst>
          </p:cNvPr>
          <p:cNvSpPr/>
          <p:nvPr/>
        </p:nvSpPr>
        <p:spPr>
          <a:xfrm flipV="1">
            <a:off x="4337107" y="1711304"/>
            <a:ext cx="887181" cy="11546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31" h="31">
                <a:moveTo>
                  <a:pt x="0" y="0"/>
                </a:moveTo>
                <a:lnTo>
                  <a:pt x="793" y="0"/>
                </a:lnTo>
                <a:lnTo>
                  <a:pt x="831" y="16"/>
                </a:lnTo>
                <a:lnTo>
                  <a:pt x="793" y="31"/>
                </a:lnTo>
                <a:lnTo>
                  <a:pt x="0" y="31"/>
                </a:lnTo>
                <a:close/>
              </a:path>
            </a:pathLst>
          </a:custGeom>
          <a:solidFill>
            <a:srgbClr val="B4B4B4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68B7977-1FA7-5F46-AB8D-8DCB8F04670A}"/>
              </a:ext>
            </a:extLst>
          </p:cNvPr>
          <p:cNvSpPr txBox="1"/>
          <p:nvPr/>
        </p:nvSpPr>
        <p:spPr>
          <a:xfrm>
            <a:off x="685800" y="2029552"/>
            <a:ext cx="1086523" cy="36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10" b="1" dirty="0" err="1"/>
              <a:t>Identificação</a:t>
            </a:r>
            <a:r>
              <a:rPr lang="en-US" sz="1110" b="1" dirty="0"/>
              <a:t> do </a:t>
            </a:r>
            <a:r>
              <a:rPr lang="en-US" sz="1110" b="1" dirty="0" err="1"/>
              <a:t>projeto</a:t>
            </a:r>
            <a:endParaRPr lang="en-US" sz="111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5F8DEB-E57C-0A49-9A0B-48A7C7A37E33}"/>
              </a:ext>
            </a:extLst>
          </p:cNvPr>
          <p:cNvSpPr txBox="1"/>
          <p:nvPr/>
        </p:nvSpPr>
        <p:spPr>
          <a:xfrm>
            <a:off x="1813462" y="2029552"/>
            <a:ext cx="1053323" cy="50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10" b="1" dirty="0" err="1"/>
              <a:t>Análise</a:t>
            </a:r>
            <a:r>
              <a:rPr lang="en-US" sz="1110" b="1" dirty="0"/>
              <a:t> </a:t>
            </a:r>
            <a:r>
              <a:rPr lang="en-US" sz="1110" b="1" dirty="0" err="1"/>
              <a:t>preliminar</a:t>
            </a:r>
            <a:r>
              <a:rPr lang="en-US" sz="1110" b="1" dirty="0"/>
              <a:t> do </a:t>
            </a:r>
            <a:r>
              <a:rPr lang="en-US" sz="1110" b="1" dirty="0" err="1"/>
              <a:t>projeto</a:t>
            </a:r>
            <a:endParaRPr lang="en-US" sz="111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0C1E445-7532-B044-8B56-F67F6C4F634E}"/>
              </a:ext>
            </a:extLst>
          </p:cNvPr>
          <p:cNvSpPr txBox="1"/>
          <p:nvPr/>
        </p:nvSpPr>
        <p:spPr>
          <a:xfrm>
            <a:off x="4026534" y="2029552"/>
            <a:ext cx="1094462" cy="50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10" b="1" dirty="0" err="1"/>
              <a:t>Processo</a:t>
            </a:r>
            <a:r>
              <a:rPr lang="en-US" sz="1110" b="1" dirty="0"/>
              <a:t> </a:t>
            </a:r>
            <a:r>
              <a:rPr lang="en-US" sz="1110" b="1" dirty="0" err="1"/>
              <a:t>interno</a:t>
            </a:r>
            <a:r>
              <a:rPr lang="en-US" sz="1110" b="1" dirty="0"/>
              <a:t> de </a:t>
            </a:r>
            <a:r>
              <a:rPr lang="en-US" sz="1110" b="1" dirty="0" err="1"/>
              <a:t>revisão</a:t>
            </a:r>
            <a:endParaRPr lang="en-US" sz="111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42177D9-7C75-AD4A-9E30-3756B65F5BC9}"/>
              </a:ext>
            </a:extLst>
          </p:cNvPr>
          <p:cNvSpPr txBox="1"/>
          <p:nvPr/>
        </p:nvSpPr>
        <p:spPr>
          <a:xfrm>
            <a:off x="6215458" y="2029552"/>
            <a:ext cx="990599" cy="36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10" b="1" dirty="0" err="1"/>
              <a:t>Aprovação</a:t>
            </a:r>
            <a:r>
              <a:rPr lang="en-US" sz="1110" b="1" dirty="0"/>
              <a:t> do </a:t>
            </a:r>
            <a:r>
              <a:rPr lang="en-US" sz="1110" b="1" dirty="0" err="1"/>
              <a:t>projeto</a:t>
            </a:r>
            <a:endParaRPr lang="en-US" sz="1110" b="1" dirty="0"/>
          </a:p>
        </p:txBody>
      </p:sp>
      <p:sp>
        <p:nvSpPr>
          <p:cNvPr id="56" name="Freeform: Shape 9606">
            <a:extLst>
              <a:ext uri="{FF2B5EF4-FFF2-40B4-BE49-F238E27FC236}">
                <a16:creationId xmlns:a16="http://schemas.microsoft.com/office/drawing/2014/main" id="{2459F35A-FEBA-2847-A998-251B9E0B0534}"/>
              </a:ext>
            </a:extLst>
          </p:cNvPr>
          <p:cNvSpPr/>
          <p:nvPr/>
        </p:nvSpPr>
        <p:spPr>
          <a:xfrm flipV="1">
            <a:off x="3225884" y="1711304"/>
            <a:ext cx="887181" cy="11546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31" h="31">
                <a:moveTo>
                  <a:pt x="0" y="0"/>
                </a:moveTo>
                <a:lnTo>
                  <a:pt x="793" y="0"/>
                </a:lnTo>
                <a:lnTo>
                  <a:pt x="831" y="16"/>
                </a:lnTo>
                <a:lnTo>
                  <a:pt x="793" y="31"/>
                </a:lnTo>
                <a:lnTo>
                  <a:pt x="0" y="31"/>
                </a:lnTo>
                <a:close/>
              </a:path>
            </a:pathLst>
          </a:custGeom>
          <a:solidFill>
            <a:srgbClr val="C3D700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FDAF781-5D87-394B-B6FC-3E6DDFF56DEC}"/>
              </a:ext>
            </a:extLst>
          </p:cNvPr>
          <p:cNvSpPr txBox="1"/>
          <p:nvPr/>
        </p:nvSpPr>
        <p:spPr>
          <a:xfrm>
            <a:off x="2819400" y="2029552"/>
            <a:ext cx="1180215" cy="63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10" b="1" dirty="0" err="1"/>
              <a:t>Avaliação</a:t>
            </a:r>
            <a:r>
              <a:rPr lang="en-US" sz="1110" b="1" dirty="0"/>
              <a:t> </a:t>
            </a:r>
            <a:r>
              <a:rPr lang="en-US" sz="1110" b="1" dirty="0" err="1"/>
              <a:t>detalhada</a:t>
            </a:r>
            <a:r>
              <a:rPr lang="en-US" sz="1110" b="1" dirty="0"/>
              <a:t> e </a:t>
            </a:r>
            <a:r>
              <a:rPr lang="en-US" sz="1110" b="1" dirty="0" err="1"/>
              <a:t>estruturação</a:t>
            </a:r>
            <a:r>
              <a:rPr lang="en-US" sz="1110" b="1" dirty="0"/>
              <a:t> do </a:t>
            </a:r>
            <a:r>
              <a:rPr lang="en-US" sz="1110" b="1" dirty="0" err="1"/>
              <a:t>projeto</a:t>
            </a:r>
            <a:endParaRPr lang="en-US" sz="1110" b="1" dirty="0"/>
          </a:p>
        </p:txBody>
      </p:sp>
      <p:sp>
        <p:nvSpPr>
          <p:cNvPr id="61" name="Freeform: Shape 9606">
            <a:extLst>
              <a:ext uri="{FF2B5EF4-FFF2-40B4-BE49-F238E27FC236}">
                <a16:creationId xmlns:a16="http://schemas.microsoft.com/office/drawing/2014/main" id="{581F237E-7A35-BE49-AFBA-3EA0F2E0F409}"/>
              </a:ext>
            </a:extLst>
          </p:cNvPr>
          <p:cNvSpPr/>
          <p:nvPr/>
        </p:nvSpPr>
        <p:spPr>
          <a:xfrm flipV="1">
            <a:off x="5448329" y="1711304"/>
            <a:ext cx="887181" cy="11546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31" h="31">
                <a:moveTo>
                  <a:pt x="0" y="0"/>
                </a:moveTo>
                <a:lnTo>
                  <a:pt x="793" y="0"/>
                </a:lnTo>
                <a:lnTo>
                  <a:pt x="831" y="16"/>
                </a:lnTo>
                <a:lnTo>
                  <a:pt x="793" y="31"/>
                </a:lnTo>
                <a:lnTo>
                  <a:pt x="0" y="31"/>
                </a:lnTo>
                <a:close/>
              </a:path>
            </a:pathLst>
          </a:custGeom>
          <a:solidFill>
            <a:srgbClr val="5A5A5A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A61A98-57B0-5341-BE70-C6FA1C77ED40}"/>
              </a:ext>
            </a:extLst>
          </p:cNvPr>
          <p:cNvSpPr txBox="1"/>
          <p:nvPr/>
        </p:nvSpPr>
        <p:spPr>
          <a:xfrm>
            <a:off x="4953000" y="2036479"/>
            <a:ext cx="1207133" cy="50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10" b="1" dirty="0" err="1"/>
              <a:t>Negociação</a:t>
            </a:r>
            <a:r>
              <a:rPr lang="en-US" sz="1110" b="1" dirty="0"/>
              <a:t> das </a:t>
            </a:r>
            <a:r>
              <a:rPr lang="en-US" sz="1110" b="1" dirty="0" err="1"/>
              <a:t>condições</a:t>
            </a:r>
            <a:r>
              <a:rPr lang="en-US" sz="1110" b="1" dirty="0"/>
              <a:t> do </a:t>
            </a:r>
            <a:r>
              <a:rPr lang="en-US" sz="1110" b="1" dirty="0" err="1"/>
              <a:t>empréstimo</a:t>
            </a:r>
            <a:endParaRPr lang="en-US" sz="111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5338E0-18A3-B940-BD3B-B2A87BB68E1A}"/>
              </a:ext>
            </a:extLst>
          </p:cNvPr>
          <p:cNvSpPr txBox="1"/>
          <p:nvPr/>
        </p:nvSpPr>
        <p:spPr>
          <a:xfrm>
            <a:off x="7142940" y="2024817"/>
            <a:ext cx="1533692" cy="775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10" b="1" dirty="0" err="1"/>
              <a:t>Implementação</a:t>
            </a:r>
            <a:r>
              <a:rPr lang="en-US" sz="1110" b="1" dirty="0"/>
              <a:t>, </a:t>
            </a:r>
            <a:r>
              <a:rPr lang="en-US" sz="1110" b="1" dirty="0" err="1"/>
              <a:t>desembolso</a:t>
            </a:r>
            <a:r>
              <a:rPr lang="en-US" sz="1110" b="1" dirty="0"/>
              <a:t>, </a:t>
            </a:r>
            <a:r>
              <a:rPr lang="en-US" sz="1110" b="1" dirty="0" err="1"/>
              <a:t>monitoramento</a:t>
            </a:r>
            <a:r>
              <a:rPr lang="en-US" sz="1110" b="1" dirty="0"/>
              <a:t> e </a:t>
            </a:r>
            <a:r>
              <a:rPr lang="en-US" sz="1110" b="1" dirty="0" err="1"/>
              <a:t>avaliação</a:t>
            </a:r>
            <a:r>
              <a:rPr lang="en-US" sz="1110" b="1" dirty="0"/>
              <a:t> do </a:t>
            </a:r>
            <a:r>
              <a:rPr lang="en-US" sz="1110" b="1" dirty="0" err="1"/>
              <a:t>projeto</a:t>
            </a:r>
            <a:endParaRPr lang="en-US" sz="1110" b="1" dirty="0"/>
          </a:p>
        </p:txBody>
      </p:sp>
      <p:sp>
        <p:nvSpPr>
          <p:cNvPr id="64" name="Freeform: Shape 9606">
            <a:extLst>
              <a:ext uri="{FF2B5EF4-FFF2-40B4-BE49-F238E27FC236}">
                <a16:creationId xmlns:a16="http://schemas.microsoft.com/office/drawing/2014/main" id="{9901B58A-C1FB-6F40-A558-75B7FD662C08}"/>
              </a:ext>
            </a:extLst>
          </p:cNvPr>
          <p:cNvSpPr/>
          <p:nvPr/>
        </p:nvSpPr>
        <p:spPr>
          <a:xfrm flipV="1">
            <a:off x="6559552" y="1711304"/>
            <a:ext cx="887181" cy="11546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31" h="31">
                <a:moveTo>
                  <a:pt x="0" y="0"/>
                </a:moveTo>
                <a:lnTo>
                  <a:pt x="793" y="0"/>
                </a:lnTo>
                <a:lnTo>
                  <a:pt x="831" y="16"/>
                </a:lnTo>
                <a:lnTo>
                  <a:pt x="793" y="31"/>
                </a:lnTo>
                <a:lnTo>
                  <a:pt x="0" y="31"/>
                </a:lnTo>
                <a:close/>
              </a:path>
            </a:pathLst>
          </a:custGeom>
          <a:solidFill>
            <a:srgbClr val="2F4561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5" name="Freeform: Shape 9580">
            <a:extLst>
              <a:ext uri="{FF2B5EF4-FFF2-40B4-BE49-F238E27FC236}">
                <a16:creationId xmlns:a16="http://schemas.microsoft.com/office/drawing/2014/main" id="{0199B42D-4415-3A4E-BC61-7F75E1065042}"/>
              </a:ext>
            </a:extLst>
          </p:cNvPr>
          <p:cNvSpPr/>
          <p:nvPr/>
        </p:nvSpPr>
        <p:spPr>
          <a:xfrm>
            <a:off x="665948" y="1581150"/>
            <a:ext cx="375771" cy="37577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3" h="613">
                <a:moveTo>
                  <a:pt x="306" y="613"/>
                </a:moveTo>
                <a:cubicBezTo>
                  <a:pt x="475" y="613"/>
                  <a:pt x="613" y="475"/>
                  <a:pt x="613" y="307"/>
                </a:cubicBezTo>
                <a:cubicBezTo>
                  <a:pt x="613" y="138"/>
                  <a:pt x="475" y="0"/>
                  <a:pt x="306" y="0"/>
                </a:cubicBezTo>
                <a:cubicBezTo>
                  <a:pt x="137" y="0"/>
                  <a:pt x="0" y="138"/>
                  <a:pt x="0" y="307"/>
                </a:cubicBezTo>
                <a:cubicBezTo>
                  <a:pt x="0" y="475"/>
                  <a:pt x="137" y="613"/>
                  <a:pt x="306" y="613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6" name="Freeform: Shape 9581">
            <a:extLst>
              <a:ext uri="{FF2B5EF4-FFF2-40B4-BE49-F238E27FC236}">
                <a16:creationId xmlns:a16="http://schemas.microsoft.com/office/drawing/2014/main" id="{73AFC9B2-08FB-B540-8F5A-54D3B66C6370}"/>
              </a:ext>
            </a:extLst>
          </p:cNvPr>
          <p:cNvSpPr/>
          <p:nvPr/>
        </p:nvSpPr>
        <p:spPr>
          <a:xfrm>
            <a:off x="1777170" y="1581150"/>
            <a:ext cx="375771" cy="37577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3" h="613">
                <a:moveTo>
                  <a:pt x="306" y="613"/>
                </a:moveTo>
                <a:cubicBezTo>
                  <a:pt x="475" y="613"/>
                  <a:pt x="613" y="475"/>
                  <a:pt x="613" y="307"/>
                </a:cubicBezTo>
                <a:cubicBezTo>
                  <a:pt x="613" y="138"/>
                  <a:pt x="475" y="0"/>
                  <a:pt x="306" y="0"/>
                </a:cubicBezTo>
                <a:cubicBezTo>
                  <a:pt x="137" y="0"/>
                  <a:pt x="0" y="138"/>
                  <a:pt x="0" y="307"/>
                </a:cubicBezTo>
                <a:cubicBezTo>
                  <a:pt x="0" y="475"/>
                  <a:pt x="137" y="613"/>
                  <a:pt x="306" y="613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7" name="Freeform: Shape 9582">
            <a:extLst>
              <a:ext uri="{FF2B5EF4-FFF2-40B4-BE49-F238E27FC236}">
                <a16:creationId xmlns:a16="http://schemas.microsoft.com/office/drawing/2014/main" id="{A226DFC1-CD92-E64E-9396-4FCF5479EB62}"/>
              </a:ext>
            </a:extLst>
          </p:cNvPr>
          <p:cNvSpPr/>
          <p:nvPr/>
        </p:nvSpPr>
        <p:spPr>
          <a:xfrm>
            <a:off x="2888393" y="1581150"/>
            <a:ext cx="375771" cy="37577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3" h="613">
                <a:moveTo>
                  <a:pt x="306" y="613"/>
                </a:moveTo>
                <a:cubicBezTo>
                  <a:pt x="475" y="613"/>
                  <a:pt x="613" y="475"/>
                  <a:pt x="613" y="307"/>
                </a:cubicBezTo>
                <a:cubicBezTo>
                  <a:pt x="613" y="138"/>
                  <a:pt x="475" y="0"/>
                  <a:pt x="306" y="0"/>
                </a:cubicBezTo>
                <a:cubicBezTo>
                  <a:pt x="137" y="0"/>
                  <a:pt x="0" y="138"/>
                  <a:pt x="0" y="307"/>
                </a:cubicBezTo>
                <a:cubicBezTo>
                  <a:pt x="0" y="475"/>
                  <a:pt x="137" y="613"/>
                  <a:pt x="306" y="613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8" name="Freeform: Shape 9582">
            <a:extLst>
              <a:ext uri="{FF2B5EF4-FFF2-40B4-BE49-F238E27FC236}">
                <a16:creationId xmlns:a16="http://schemas.microsoft.com/office/drawing/2014/main" id="{00EEF2C0-058C-FC46-BBF0-5D9BF30C574E}"/>
              </a:ext>
            </a:extLst>
          </p:cNvPr>
          <p:cNvSpPr/>
          <p:nvPr/>
        </p:nvSpPr>
        <p:spPr>
          <a:xfrm>
            <a:off x="3999615" y="1581150"/>
            <a:ext cx="375771" cy="37577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3" h="613">
                <a:moveTo>
                  <a:pt x="306" y="613"/>
                </a:moveTo>
                <a:cubicBezTo>
                  <a:pt x="475" y="613"/>
                  <a:pt x="613" y="475"/>
                  <a:pt x="613" y="307"/>
                </a:cubicBezTo>
                <a:cubicBezTo>
                  <a:pt x="613" y="138"/>
                  <a:pt x="475" y="0"/>
                  <a:pt x="306" y="0"/>
                </a:cubicBezTo>
                <a:cubicBezTo>
                  <a:pt x="137" y="0"/>
                  <a:pt x="0" y="138"/>
                  <a:pt x="0" y="307"/>
                </a:cubicBezTo>
                <a:cubicBezTo>
                  <a:pt x="0" y="475"/>
                  <a:pt x="137" y="613"/>
                  <a:pt x="306" y="613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9" name="Freeform: Shape 9582">
            <a:extLst>
              <a:ext uri="{FF2B5EF4-FFF2-40B4-BE49-F238E27FC236}">
                <a16:creationId xmlns:a16="http://schemas.microsoft.com/office/drawing/2014/main" id="{45084B0F-2F0A-CE44-91CC-DE1C609BE25B}"/>
              </a:ext>
            </a:extLst>
          </p:cNvPr>
          <p:cNvSpPr/>
          <p:nvPr/>
        </p:nvSpPr>
        <p:spPr>
          <a:xfrm>
            <a:off x="5110838" y="1581150"/>
            <a:ext cx="375771" cy="37577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3" h="613">
                <a:moveTo>
                  <a:pt x="306" y="613"/>
                </a:moveTo>
                <a:cubicBezTo>
                  <a:pt x="475" y="613"/>
                  <a:pt x="613" y="475"/>
                  <a:pt x="613" y="307"/>
                </a:cubicBezTo>
                <a:cubicBezTo>
                  <a:pt x="613" y="138"/>
                  <a:pt x="475" y="0"/>
                  <a:pt x="306" y="0"/>
                </a:cubicBezTo>
                <a:cubicBezTo>
                  <a:pt x="137" y="0"/>
                  <a:pt x="0" y="138"/>
                  <a:pt x="0" y="307"/>
                </a:cubicBezTo>
                <a:cubicBezTo>
                  <a:pt x="0" y="475"/>
                  <a:pt x="137" y="613"/>
                  <a:pt x="306" y="613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0" name="Freeform: Shape 9583">
            <a:extLst>
              <a:ext uri="{FF2B5EF4-FFF2-40B4-BE49-F238E27FC236}">
                <a16:creationId xmlns:a16="http://schemas.microsoft.com/office/drawing/2014/main" id="{B0CE9304-D906-CF4F-9AF7-15BFAB057C5E}"/>
              </a:ext>
            </a:extLst>
          </p:cNvPr>
          <p:cNvSpPr/>
          <p:nvPr/>
        </p:nvSpPr>
        <p:spPr>
          <a:xfrm>
            <a:off x="6222060" y="1581150"/>
            <a:ext cx="375771" cy="37577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3" h="613">
                <a:moveTo>
                  <a:pt x="307" y="613"/>
                </a:moveTo>
                <a:cubicBezTo>
                  <a:pt x="475" y="613"/>
                  <a:pt x="613" y="475"/>
                  <a:pt x="613" y="307"/>
                </a:cubicBezTo>
                <a:cubicBezTo>
                  <a:pt x="613" y="138"/>
                  <a:pt x="475" y="0"/>
                  <a:pt x="307" y="0"/>
                </a:cubicBezTo>
                <a:cubicBezTo>
                  <a:pt x="137" y="0"/>
                  <a:pt x="0" y="138"/>
                  <a:pt x="0" y="307"/>
                </a:cubicBezTo>
                <a:cubicBezTo>
                  <a:pt x="0" y="475"/>
                  <a:pt x="137" y="613"/>
                  <a:pt x="307" y="613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1" name="Freeform: Shape 9583">
            <a:extLst>
              <a:ext uri="{FF2B5EF4-FFF2-40B4-BE49-F238E27FC236}">
                <a16:creationId xmlns:a16="http://schemas.microsoft.com/office/drawing/2014/main" id="{70F0D012-F161-3443-9EA9-8B7FB07C722A}"/>
              </a:ext>
            </a:extLst>
          </p:cNvPr>
          <p:cNvSpPr/>
          <p:nvPr/>
        </p:nvSpPr>
        <p:spPr>
          <a:xfrm>
            <a:off x="7333284" y="1581150"/>
            <a:ext cx="375771" cy="37577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3" h="613">
                <a:moveTo>
                  <a:pt x="307" y="613"/>
                </a:moveTo>
                <a:cubicBezTo>
                  <a:pt x="475" y="613"/>
                  <a:pt x="613" y="475"/>
                  <a:pt x="613" y="307"/>
                </a:cubicBezTo>
                <a:cubicBezTo>
                  <a:pt x="613" y="138"/>
                  <a:pt x="475" y="0"/>
                  <a:pt x="307" y="0"/>
                </a:cubicBezTo>
                <a:cubicBezTo>
                  <a:pt x="137" y="0"/>
                  <a:pt x="0" y="138"/>
                  <a:pt x="0" y="307"/>
                </a:cubicBezTo>
                <a:cubicBezTo>
                  <a:pt x="0" y="475"/>
                  <a:pt x="137" y="613"/>
                  <a:pt x="307" y="613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2" name="Freeform: Shape 9580">
            <a:extLst>
              <a:ext uri="{FF2B5EF4-FFF2-40B4-BE49-F238E27FC236}">
                <a16:creationId xmlns:a16="http://schemas.microsoft.com/office/drawing/2014/main" id="{0199B42D-4415-3A4E-BC61-7F75E1065042}"/>
              </a:ext>
            </a:extLst>
          </p:cNvPr>
          <p:cNvSpPr/>
          <p:nvPr/>
        </p:nvSpPr>
        <p:spPr>
          <a:xfrm>
            <a:off x="772330" y="1680980"/>
            <a:ext cx="176111" cy="17611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3" h="613">
                <a:moveTo>
                  <a:pt x="306" y="613"/>
                </a:moveTo>
                <a:cubicBezTo>
                  <a:pt x="475" y="613"/>
                  <a:pt x="613" y="475"/>
                  <a:pt x="613" y="307"/>
                </a:cubicBezTo>
                <a:cubicBezTo>
                  <a:pt x="613" y="138"/>
                  <a:pt x="475" y="0"/>
                  <a:pt x="306" y="0"/>
                </a:cubicBezTo>
                <a:cubicBezTo>
                  <a:pt x="137" y="0"/>
                  <a:pt x="0" y="138"/>
                  <a:pt x="0" y="307"/>
                </a:cubicBezTo>
                <a:cubicBezTo>
                  <a:pt x="0" y="475"/>
                  <a:pt x="137" y="613"/>
                  <a:pt x="306" y="613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>
              <a:solidFill>
                <a:schemeClr val="bg1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3" name="Freeform: Shape 9581">
            <a:extLst>
              <a:ext uri="{FF2B5EF4-FFF2-40B4-BE49-F238E27FC236}">
                <a16:creationId xmlns:a16="http://schemas.microsoft.com/office/drawing/2014/main" id="{73AFC9B2-08FB-B540-8F5A-54D3B66C6370}"/>
              </a:ext>
            </a:extLst>
          </p:cNvPr>
          <p:cNvSpPr/>
          <p:nvPr/>
        </p:nvSpPr>
        <p:spPr>
          <a:xfrm>
            <a:off x="1883552" y="1680980"/>
            <a:ext cx="176111" cy="17611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3" h="613">
                <a:moveTo>
                  <a:pt x="306" y="613"/>
                </a:moveTo>
                <a:cubicBezTo>
                  <a:pt x="475" y="613"/>
                  <a:pt x="613" y="475"/>
                  <a:pt x="613" y="307"/>
                </a:cubicBezTo>
                <a:cubicBezTo>
                  <a:pt x="613" y="138"/>
                  <a:pt x="475" y="0"/>
                  <a:pt x="306" y="0"/>
                </a:cubicBezTo>
                <a:cubicBezTo>
                  <a:pt x="137" y="0"/>
                  <a:pt x="0" y="138"/>
                  <a:pt x="0" y="307"/>
                </a:cubicBezTo>
                <a:cubicBezTo>
                  <a:pt x="0" y="475"/>
                  <a:pt x="137" y="613"/>
                  <a:pt x="306" y="613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 dirty="0">
              <a:solidFill>
                <a:schemeClr val="bg1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4" name="Freeform: Shape 9582">
            <a:extLst>
              <a:ext uri="{FF2B5EF4-FFF2-40B4-BE49-F238E27FC236}">
                <a16:creationId xmlns:a16="http://schemas.microsoft.com/office/drawing/2014/main" id="{A226DFC1-CD92-E64E-9396-4FCF5479EB62}"/>
              </a:ext>
            </a:extLst>
          </p:cNvPr>
          <p:cNvSpPr/>
          <p:nvPr/>
        </p:nvSpPr>
        <p:spPr>
          <a:xfrm>
            <a:off x="2994775" y="1680980"/>
            <a:ext cx="176111" cy="17611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3" h="613">
                <a:moveTo>
                  <a:pt x="306" y="613"/>
                </a:moveTo>
                <a:cubicBezTo>
                  <a:pt x="475" y="613"/>
                  <a:pt x="613" y="475"/>
                  <a:pt x="613" y="307"/>
                </a:cubicBezTo>
                <a:cubicBezTo>
                  <a:pt x="613" y="138"/>
                  <a:pt x="475" y="0"/>
                  <a:pt x="306" y="0"/>
                </a:cubicBezTo>
                <a:cubicBezTo>
                  <a:pt x="137" y="0"/>
                  <a:pt x="0" y="138"/>
                  <a:pt x="0" y="307"/>
                </a:cubicBezTo>
                <a:cubicBezTo>
                  <a:pt x="0" y="475"/>
                  <a:pt x="137" y="613"/>
                  <a:pt x="306" y="613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>
              <a:solidFill>
                <a:schemeClr val="bg1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5" name="Freeform: Shape 9582">
            <a:extLst>
              <a:ext uri="{FF2B5EF4-FFF2-40B4-BE49-F238E27FC236}">
                <a16:creationId xmlns:a16="http://schemas.microsoft.com/office/drawing/2014/main" id="{00EEF2C0-058C-FC46-BBF0-5D9BF30C574E}"/>
              </a:ext>
            </a:extLst>
          </p:cNvPr>
          <p:cNvSpPr/>
          <p:nvPr/>
        </p:nvSpPr>
        <p:spPr>
          <a:xfrm>
            <a:off x="4105997" y="1680980"/>
            <a:ext cx="176111" cy="17611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3" h="613">
                <a:moveTo>
                  <a:pt x="306" y="613"/>
                </a:moveTo>
                <a:cubicBezTo>
                  <a:pt x="475" y="613"/>
                  <a:pt x="613" y="475"/>
                  <a:pt x="613" y="307"/>
                </a:cubicBezTo>
                <a:cubicBezTo>
                  <a:pt x="613" y="138"/>
                  <a:pt x="475" y="0"/>
                  <a:pt x="306" y="0"/>
                </a:cubicBezTo>
                <a:cubicBezTo>
                  <a:pt x="137" y="0"/>
                  <a:pt x="0" y="138"/>
                  <a:pt x="0" y="307"/>
                </a:cubicBezTo>
                <a:cubicBezTo>
                  <a:pt x="0" y="475"/>
                  <a:pt x="137" y="613"/>
                  <a:pt x="306" y="613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>
              <a:solidFill>
                <a:schemeClr val="bg1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6" name="Freeform: Shape 9582">
            <a:extLst>
              <a:ext uri="{FF2B5EF4-FFF2-40B4-BE49-F238E27FC236}">
                <a16:creationId xmlns:a16="http://schemas.microsoft.com/office/drawing/2014/main" id="{45084B0F-2F0A-CE44-91CC-DE1C609BE25B}"/>
              </a:ext>
            </a:extLst>
          </p:cNvPr>
          <p:cNvSpPr/>
          <p:nvPr/>
        </p:nvSpPr>
        <p:spPr>
          <a:xfrm>
            <a:off x="5217220" y="1680980"/>
            <a:ext cx="176111" cy="17611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3" h="613">
                <a:moveTo>
                  <a:pt x="306" y="613"/>
                </a:moveTo>
                <a:cubicBezTo>
                  <a:pt x="475" y="613"/>
                  <a:pt x="613" y="475"/>
                  <a:pt x="613" y="307"/>
                </a:cubicBezTo>
                <a:cubicBezTo>
                  <a:pt x="613" y="138"/>
                  <a:pt x="475" y="0"/>
                  <a:pt x="306" y="0"/>
                </a:cubicBezTo>
                <a:cubicBezTo>
                  <a:pt x="137" y="0"/>
                  <a:pt x="0" y="138"/>
                  <a:pt x="0" y="307"/>
                </a:cubicBezTo>
                <a:cubicBezTo>
                  <a:pt x="0" y="475"/>
                  <a:pt x="137" y="613"/>
                  <a:pt x="306" y="613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>
              <a:solidFill>
                <a:schemeClr val="bg1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7" name="Freeform: Shape 9583">
            <a:extLst>
              <a:ext uri="{FF2B5EF4-FFF2-40B4-BE49-F238E27FC236}">
                <a16:creationId xmlns:a16="http://schemas.microsoft.com/office/drawing/2014/main" id="{B0CE9304-D906-CF4F-9AF7-15BFAB057C5E}"/>
              </a:ext>
            </a:extLst>
          </p:cNvPr>
          <p:cNvSpPr/>
          <p:nvPr/>
        </p:nvSpPr>
        <p:spPr>
          <a:xfrm>
            <a:off x="6328442" y="1680980"/>
            <a:ext cx="176111" cy="17611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3" h="613">
                <a:moveTo>
                  <a:pt x="307" y="613"/>
                </a:moveTo>
                <a:cubicBezTo>
                  <a:pt x="475" y="613"/>
                  <a:pt x="613" y="475"/>
                  <a:pt x="613" y="307"/>
                </a:cubicBezTo>
                <a:cubicBezTo>
                  <a:pt x="613" y="138"/>
                  <a:pt x="475" y="0"/>
                  <a:pt x="307" y="0"/>
                </a:cubicBezTo>
                <a:cubicBezTo>
                  <a:pt x="137" y="0"/>
                  <a:pt x="0" y="138"/>
                  <a:pt x="0" y="307"/>
                </a:cubicBezTo>
                <a:cubicBezTo>
                  <a:pt x="0" y="475"/>
                  <a:pt x="137" y="613"/>
                  <a:pt x="307" y="613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>
              <a:solidFill>
                <a:schemeClr val="bg1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8" name="Freeform: Shape 9583">
            <a:extLst>
              <a:ext uri="{FF2B5EF4-FFF2-40B4-BE49-F238E27FC236}">
                <a16:creationId xmlns:a16="http://schemas.microsoft.com/office/drawing/2014/main" id="{70F0D012-F161-3443-9EA9-8B7FB07C722A}"/>
              </a:ext>
            </a:extLst>
          </p:cNvPr>
          <p:cNvSpPr/>
          <p:nvPr/>
        </p:nvSpPr>
        <p:spPr>
          <a:xfrm>
            <a:off x="7439666" y="1680980"/>
            <a:ext cx="176111" cy="17611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3" h="613">
                <a:moveTo>
                  <a:pt x="307" y="613"/>
                </a:moveTo>
                <a:cubicBezTo>
                  <a:pt x="475" y="613"/>
                  <a:pt x="613" y="475"/>
                  <a:pt x="613" y="307"/>
                </a:cubicBezTo>
                <a:cubicBezTo>
                  <a:pt x="613" y="138"/>
                  <a:pt x="475" y="0"/>
                  <a:pt x="307" y="0"/>
                </a:cubicBezTo>
                <a:cubicBezTo>
                  <a:pt x="137" y="0"/>
                  <a:pt x="0" y="138"/>
                  <a:pt x="0" y="307"/>
                </a:cubicBezTo>
                <a:cubicBezTo>
                  <a:pt x="0" y="475"/>
                  <a:pt x="137" y="613"/>
                  <a:pt x="307" y="613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>
              <a:solidFill>
                <a:schemeClr val="bg1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6B60C2F5-3D66-487A-90EF-5869E4B0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4986" y="3782215"/>
            <a:ext cx="194310" cy="1166336"/>
          </a:xfrm>
        </p:spPr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/>
                <a:ea typeface="+mn-ea"/>
              </a:rPr>
              <a:t>© 2021 New Development Bank</a:t>
            </a:r>
          </a:p>
        </p:txBody>
      </p:sp>
    </p:spTree>
    <p:extLst>
      <p:ext uri="{BB962C8B-B14F-4D97-AF65-F5344CB8AC3E}">
        <p14:creationId xmlns:p14="http://schemas.microsoft.com/office/powerpoint/2010/main" val="2570072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0650-2D4F-9E41-ACA9-82304BE3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67" y="220055"/>
            <a:ext cx="8032868" cy="522896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APOIO À INFRAESTRUTURA E AO DESENVOLVIMENTO SUSTENTÁVEL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84A68E0-761C-C849-BAF6-F2C71B3C9D95}"/>
              </a:ext>
            </a:extLst>
          </p:cNvPr>
          <p:cNvSpPr txBox="1">
            <a:spLocks/>
          </p:cNvSpPr>
          <p:nvPr/>
        </p:nvSpPr>
        <p:spPr>
          <a:xfrm>
            <a:off x="149004" y="693074"/>
            <a:ext cx="8534400" cy="10646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fontAlgn="auto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1500" dirty="0"/>
              <a:t>74 </a:t>
            </a:r>
            <a:r>
              <a:rPr lang="en-US" sz="1500" dirty="0" err="1"/>
              <a:t>projetos</a:t>
            </a:r>
            <a:r>
              <a:rPr lang="en-US" sz="1500" dirty="0"/>
              <a:t> </a:t>
            </a:r>
            <a:r>
              <a:rPr lang="en-US" sz="1500" dirty="0" err="1"/>
              <a:t>aprovados</a:t>
            </a:r>
            <a:r>
              <a:rPr lang="en-US" sz="1500" dirty="0"/>
              <a:t> </a:t>
            </a:r>
            <a:r>
              <a:rPr lang="en-US" sz="1500" dirty="0" err="1"/>
              <a:t>até</a:t>
            </a:r>
            <a:r>
              <a:rPr lang="en-US" sz="1500" dirty="0"/>
              <a:t> </a:t>
            </a:r>
            <a:r>
              <a:rPr lang="en-US" sz="1500" dirty="0" err="1"/>
              <a:t>Julho</a:t>
            </a:r>
            <a:r>
              <a:rPr lang="en-US" sz="1500" dirty="0"/>
              <a:t> de 2021*, em </a:t>
            </a:r>
            <a:r>
              <a:rPr lang="en-US" sz="1500" dirty="0" err="1"/>
              <a:t>todos</a:t>
            </a:r>
            <a:r>
              <a:rPr lang="en-US" sz="1500" dirty="0"/>
              <a:t> </a:t>
            </a:r>
            <a:r>
              <a:rPr lang="en-US" sz="1500" dirty="0" err="1"/>
              <a:t>os</a:t>
            </a:r>
            <a:r>
              <a:rPr lang="en-US" sz="1500" dirty="0"/>
              <a:t> </a:t>
            </a:r>
            <a:r>
              <a:rPr lang="en-US" sz="1500" dirty="0" err="1"/>
              <a:t>países</a:t>
            </a:r>
            <a:r>
              <a:rPr lang="en-US" sz="1500" dirty="0"/>
              <a:t> </a:t>
            </a:r>
            <a:r>
              <a:rPr lang="en-US" sz="1500" dirty="0" err="1"/>
              <a:t>membros</a:t>
            </a:r>
            <a:r>
              <a:rPr lang="en-US" sz="1500" dirty="0"/>
              <a:t>, em um total de US$ 28,8 </a:t>
            </a:r>
            <a:r>
              <a:rPr lang="en-US" sz="1500" dirty="0" err="1"/>
              <a:t>bilhões</a:t>
            </a:r>
            <a:endParaRPr lang="en-US" sz="1500" dirty="0"/>
          </a:p>
          <a:p>
            <a:pPr marL="171450" indent="-171450" fontAlgn="auto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1500" dirty="0" err="1"/>
              <a:t>Desse</a:t>
            </a:r>
            <a:r>
              <a:rPr lang="en-US" sz="1500" dirty="0"/>
              <a:t> total, 87% de </a:t>
            </a:r>
            <a:r>
              <a:rPr lang="en-US" sz="1500" dirty="0" err="1"/>
              <a:t>empr</a:t>
            </a:r>
            <a:r>
              <a:rPr lang="pt-BR" sz="1500" dirty="0"/>
              <a:t>éstimos com garantia soberana e 13% sem garantia soberana</a:t>
            </a:r>
          </a:p>
          <a:p>
            <a:pPr marL="171450" indent="-171450" fontAlgn="auto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sz="1500" dirty="0"/>
              <a:t>Projetos no Brasil correspondem a 17,8% da carteira de empréstimos do Banco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00222A-9145-C640-8355-9F105334268B}"/>
              </a:ext>
            </a:extLst>
          </p:cNvPr>
          <p:cNvSpPr txBox="1"/>
          <p:nvPr/>
        </p:nvSpPr>
        <p:spPr>
          <a:xfrm>
            <a:off x="759081" y="1885950"/>
            <a:ext cx="1526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POR PAÍS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7DA65B-1D18-1849-84A4-5F27D6497DA4}"/>
              </a:ext>
            </a:extLst>
          </p:cNvPr>
          <p:cNvSpPr txBox="1"/>
          <p:nvPr/>
        </p:nvSpPr>
        <p:spPr>
          <a:xfrm>
            <a:off x="3730879" y="1821418"/>
            <a:ext cx="183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POR SETOR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3B4030-0269-5545-A961-3A771269CD5B}"/>
              </a:ext>
            </a:extLst>
          </p:cNvPr>
          <p:cNvSpPr txBox="1"/>
          <p:nvPr/>
        </p:nvSpPr>
        <p:spPr>
          <a:xfrm>
            <a:off x="6324600" y="182141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POR TIPO DE EMPRÉSTIMO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9A7849D-C9A3-4559-B7ED-7B4457B87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4986" y="3782215"/>
            <a:ext cx="194310" cy="1166336"/>
          </a:xfrm>
        </p:spPr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/>
                <a:ea typeface="+mn-ea"/>
              </a:rPr>
              <a:t>© 2021 New Development Bank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972773"/>
              </p:ext>
            </p:extLst>
          </p:nvPr>
        </p:nvGraphicFramePr>
        <p:xfrm>
          <a:off x="-846771" y="2296137"/>
          <a:ext cx="4674369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03D49C-A45F-4369-818E-C9D66D2FE850}"/>
              </a:ext>
            </a:extLst>
          </p:cNvPr>
          <p:cNvSpPr txBox="1">
            <a:spLocks/>
          </p:cNvSpPr>
          <p:nvPr/>
        </p:nvSpPr>
        <p:spPr>
          <a:xfrm>
            <a:off x="6705600" y="4922866"/>
            <a:ext cx="2286000" cy="365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006600"/>
              </a:buClr>
              <a:buNone/>
            </a:pPr>
            <a:r>
              <a:rPr lang="pt-BR" sz="800" dirty="0"/>
              <a:t>*79 Projetos aprovados e 5 cancelados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800" dirty="0"/>
              <a:t> 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3066"/>
              </p:ext>
            </p:extLst>
          </p:nvPr>
        </p:nvGraphicFramePr>
        <p:xfrm>
          <a:off x="-345831" y="2343150"/>
          <a:ext cx="3962075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016A585-B58B-434C-8833-038008CB5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042555"/>
              </p:ext>
            </p:extLst>
          </p:nvPr>
        </p:nvGraphicFramePr>
        <p:xfrm>
          <a:off x="2693027" y="1962150"/>
          <a:ext cx="3707773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01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335078"/>
              </p:ext>
            </p:extLst>
          </p:nvPr>
        </p:nvGraphicFramePr>
        <p:xfrm>
          <a:off x="5894855" y="2266950"/>
          <a:ext cx="3339387" cy="254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8917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8" t="303" r="2212"/>
          <a:stretch/>
        </p:blipFill>
        <p:spPr bwMode="auto">
          <a:xfrm>
            <a:off x="-6858" y="2688"/>
            <a:ext cx="2803637" cy="51408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FBCC798-0A8F-4CA4-968C-724A10BB3C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9C44A6-9A9D-854C-93EF-A0F65419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3715608" cy="586770"/>
          </a:xfrm>
        </p:spPr>
        <p:txBody>
          <a:bodyPr/>
          <a:lstStyle/>
          <a:p>
            <a:r>
              <a:rPr lang="en-US" b="1" dirty="0">
                <a:solidFill>
                  <a:srgbClr val="5F932E"/>
                </a:solidFill>
              </a:rPr>
              <a:t>NDB NO BRASIL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21900-A238-9A4D-B4E5-F3D1854FE5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EDD8BF-329C-1E43-8987-6C7D980C5D6F}"/>
              </a:ext>
            </a:extLst>
          </p:cNvPr>
          <p:cNvSpPr/>
          <p:nvPr/>
        </p:nvSpPr>
        <p:spPr>
          <a:xfrm>
            <a:off x="0" y="5076000"/>
            <a:ext cx="9144000" cy="6750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9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418B35"/>
                </a:solidFill>
              </a:rPr>
              <a:t>PRESENÇA, CRESCIMENTO E CONSOLIDAÇÃO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idx="1"/>
          </p:nvPr>
        </p:nvSpPr>
        <p:spPr>
          <a:xfrm>
            <a:off x="319366" y="850493"/>
            <a:ext cx="8525620" cy="400725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400">
              <a:spcAft>
                <a:spcPts val="120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Escritório local dinamizou a presença do NDB no País</a:t>
            </a:r>
          </a:p>
          <a:p>
            <a:pPr defTabSz="914400">
              <a:spcAft>
                <a:spcPts val="120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O Brasil foi o país com maior volume de aprovações em 2020 entre todos os países membros do Banco, somando US$ 3,5 bilhões em 6 projetos</a:t>
            </a:r>
          </a:p>
          <a:p>
            <a:pPr defTabSz="914400">
              <a:spcAft>
                <a:spcPts val="120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Em 2020, o NDB representou cerca de 40% do volume de recomendações COFIEX para elaboração de projetos públicos com garantia soberana</a:t>
            </a:r>
          </a:p>
          <a:p>
            <a:pPr defTabSz="914400">
              <a:spcAft>
                <a:spcPts val="120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Consolidação da Equipe local– Escritórios Regionais em SP e BSB</a:t>
            </a:r>
          </a:p>
          <a:p>
            <a:pPr defTabSz="914400">
              <a:spcAft>
                <a:spcPts val="120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Expansão da presença do NDB nos diálogos setoriais de infraestrutura e desenvolvimento e na coordenação com SAIN e outros MDBs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5F539-05B9-4030-A524-E1A62154B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4986" y="3782215"/>
            <a:ext cx="194310" cy="1166336"/>
          </a:xfrm>
        </p:spPr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/>
                <a:ea typeface="+mn-ea"/>
              </a:rPr>
              <a:t>© 2021 New Development Bank</a:t>
            </a:r>
          </a:p>
        </p:txBody>
      </p:sp>
    </p:spTree>
    <p:extLst>
      <p:ext uri="{BB962C8B-B14F-4D97-AF65-F5344CB8AC3E}">
        <p14:creationId xmlns:p14="http://schemas.microsoft.com/office/powerpoint/2010/main" val="1716375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0650-2D4F-9E41-ACA9-82304BE3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0055"/>
            <a:ext cx="8050483" cy="52289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418B35"/>
                </a:solidFill>
              </a:rPr>
              <a:t>PARTICIPAÇÃO NO BRASIL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84A68E0-761C-C849-BAF6-F2C71B3C9D95}"/>
              </a:ext>
            </a:extLst>
          </p:cNvPr>
          <p:cNvSpPr txBox="1">
            <a:spLocks/>
          </p:cNvSpPr>
          <p:nvPr/>
        </p:nvSpPr>
        <p:spPr>
          <a:xfrm>
            <a:off x="237828" y="819150"/>
            <a:ext cx="8372772" cy="1447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fontAlgn="auto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Aumento considerável da carteira do Brasil, respondendo por 17,8% dos empréstimos do Banco</a:t>
            </a:r>
            <a:endParaRPr lang="en-US" sz="18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704340-5CD0-4A1C-AAA2-F097B73D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4986" y="3782215"/>
            <a:ext cx="194310" cy="1166336"/>
          </a:xfrm>
        </p:spPr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/>
                <a:ea typeface="+mn-ea"/>
              </a:rPr>
              <a:t>© 2021 New Development Bank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7C81595-C4C5-4E96-B247-2845AE00A6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066824"/>
              </p:ext>
            </p:extLst>
          </p:nvPr>
        </p:nvGraphicFramePr>
        <p:xfrm>
          <a:off x="4267200" y="1809750"/>
          <a:ext cx="5334000" cy="3223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FA25F88-841B-4B3E-B50D-C28D36ED9E2A}"/>
              </a:ext>
            </a:extLst>
          </p:cNvPr>
          <p:cNvSpPr txBox="1"/>
          <p:nvPr/>
        </p:nvSpPr>
        <p:spPr>
          <a:xfrm>
            <a:off x="1752600" y="1358384"/>
            <a:ext cx="1526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POR PAÍS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D63EB-164D-4CFF-A207-B5EA7E6B1AEF}"/>
              </a:ext>
            </a:extLst>
          </p:cNvPr>
          <p:cNvSpPr txBox="1"/>
          <p:nvPr/>
        </p:nvSpPr>
        <p:spPr>
          <a:xfrm>
            <a:off x="5867400" y="138824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REGIÃO DO BRASIL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200656"/>
              </p:ext>
            </p:extLst>
          </p:nvPr>
        </p:nvGraphicFramePr>
        <p:xfrm>
          <a:off x="-350914" y="1800505"/>
          <a:ext cx="5733946" cy="3305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3DD48D5-CD12-4E5D-B032-3D81D8FE4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804476"/>
              </p:ext>
            </p:extLst>
          </p:nvPr>
        </p:nvGraphicFramePr>
        <p:xfrm>
          <a:off x="4274402" y="1800505"/>
          <a:ext cx="5021998" cy="3378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9809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0650-2D4F-9E41-ACA9-82304BE3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0055"/>
            <a:ext cx="8050483" cy="52289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47963A"/>
                </a:solidFill>
              </a:rPr>
              <a:t>PORTFÓLIO E CRESCIMENTO ROBUSTO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84A68E0-761C-C849-BAF6-F2C71B3C9D95}"/>
              </a:ext>
            </a:extLst>
          </p:cNvPr>
          <p:cNvSpPr txBox="1">
            <a:spLocks/>
          </p:cNvSpPr>
          <p:nvPr/>
        </p:nvSpPr>
        <p:spPr>
          <a:xfrm>
            <a:off x="237828" y="819150"/>
            <a:ext cx="8607158" cy="60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18 </a:t>
            </a:r>
            <a:r>
              <a:rPr lang="en-US" sz="2000" dirty="0" err="1"/>
              <a:t>projetos</a:t>
            </a:r>
            <a:r>
              <a:rPr lang="en-US" sz="2000" dirty="0"/>
              <a:t> </a:t>
            </a:r>
            <a:r>
              <a:rPr lang="en-US" sz="2000" dirty="0" err="1"/>
              <a:t>previstos</a:t>
            </a:r>
            <a:r>
              <a:rPr lang="en-US" sz="2000" dirty="0"/>
              <a:t> </a:t>
            </a:r>
            <a:r>
              <a:rPr lang="en-US" sz="2000" dirty="0" err="1"/>
              <a:t>até</a:t>
            </a:r>
            <a:r>
              <a:rPr lang="en-US" sz="2000" dirty="0"/>
              <a:t> 2021, dos </a:t>
            </a:r>
            <a:r>
              <a:rPr lang="en-US" sz="2000" dirty="0" err="1"/>
              <a:t>quais</a:t>
            </a:r>
            <a:r>
              <a:rPr lang="en-US" sz="2000" dirty="0"/>
              <a:t> 14 </a:t>
            </a:r>
            <a:r>
              <a:rPr lang="en-US" sz="2000" dirty="0" err="1"/>
              <a:t>projetos</a:t>
            </a:r>
            <a:r>
              <a:rPr lang="en-US" sz="2000" dirty="0"/>
              <a:t> </a:t>
            </a:r>
            <a:r>
              <a:rPr lang="en-US" sz="2000" dirty="0" err="1"/>
              <a:t>estão</a:t>
            </a:r>
            <a:r>
              <a:rPr lang="en-US" sz="2000" dirty="0"/>
              <a:t> </a:t>
            </a:r>
            <a:r>
              <a:rPr lang="en-US" sz="2000" dirty="0" err="1"/>
              <a:t>aprovados</a:t>
            </a:r>
            <a:r>
              <a:rPr lang="en-US" sz="2000" dirty="0"/>
              <a:t> com total de US$ 5,132 </a:t>
            </a:r>
            <a:r>
              <a:rPr lang="en-US" sz="2000" dirty="0" err="1"/>
              <a:t>bilhões</a:t>
            </a:r>
            <a:r>
              <a:rPr lang="en-US" sz="2000" dirty="0"/>
              <a:t>, </a:t>
            </a:r>
            <a:r>
              <a:rPr lang="en-US" sz="2000" dirty="0" err="1"/>
              <a:t>distribuídos</a:t>
            </a:r>
            <a:r>
              <a:rPr lang="en-US" sz="2000" dirty="0"/>
              <a:t> por </a:t>
            </a:r>
            <a:r>
              <a:rPr lang="en-US" sz="2000" dirty="0" err="1"/>
              <a:t>todo</a:t>
            </a:r>
            <a:r>
              <a:rPr lang="en-US" sz="2000" dirty="0"/>
              <a:t> o </a:t>
            </a:r>
            <a:r>
              <a:rPr lang="en-US" sz="2000" dirty="0" err="1"/>
              <a:t>território</a:t>
            </a:r>
            <a:r>
              <a:rPr lang="en-US" sz="2000" dirty="0"/>
              <a:t> </a:t>
            </a:r>
            <a:r>
              <a:rPr lang="en-US" sz="2000" dirty="0" err="1"/>
              <a:t>nacional</a:t>
            </a:r>
            <a:endParaRPr lang="en-US" sz="2000" dirty="0"/>
          </a:p>
          <a:p>
            <a:pPr fontAlgn="auto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US$ 193 </a:t>
            </a:r>
            <a:r>
              <a:rPr lang="en-US" sz="2000" dirty="0" err="1"/>
              <a:t>milhões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aprovações</a:t>
            </a:r>
            <a:r>
              <a:rPr lang="en-US" sz="2000" dirty="0"/>
              <a:t> </a:t>
            </a:r>
            <a:r>
              <a:rPr lang="en-US" sz="2000" dirty="0" err="1"/>
              <a:t>até</a:t>
            </a:r>
            <a:r>
              <a:rPr lang="en-US" sz="2000" dirty="0"/>
              <a:t> </a:t>
            </a:r>
            <a:r>
              <a:rPr lang="en-US" sz="2000" dirty="0" err="1"/>
              <a:t>Julho</a:t>
            </a:r>
            <a:r>
              <a:rPr lang="en-US" sz="2000" dirty="0"/>
              <a:t> de 2021, com total </a:t>
            </a:r>
            <a:r>
              <a:rPr lang="en-US" sz="2000" dirty="0" err="1"/>
              <a:t>projetado</a:t>
            </a:r>
            <a:r>
              <a:rPr lang="en-US" sz="2000" dirty="0"/>
              <a:t> de US$ 813 </a:t>
            </a:r>
            <a:r>
              <a:rPr lang="en-US" sz="2000" dirty="0" err="1"/>
              <a:t>milhões</a:t>
            </a:r>
            <a:r>
              <a:rPr lang="en-US" sz="2000" dirty="0"/>
              <a:t> de </a:t>
            </a:r>
            <a:r>
              <a:rPr lang="en-US" sz="2000" dirty="0" err="1"/>
              <a:t>aprovações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2021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EA5AF86-89D7-4872-B991-F31E63CF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4986" y="3782215"/>
            <a:ext cx="194310" cy="1166336"/>
          </a:xfrm>
        </p:spPr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/>
                <a:ea typeface="+mn-ea"/>
              </a:rPr>
              <a:t>© 2021 New Development Bank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D46784-F96D-41AA-9800-B305C4631650}"/>
              </a:ext>
            </a:extLst>
          </p:cNvPr>
          <p:cNvSpPr txBox="1"/>
          <p:nvPr/>
        </p:nvSpPr>
        <p:spPr>
          <a:xfrm>
            <a:off x="5029200" y="1733550"/>
            <a:ext cx="433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pt-BR" sz="1800" b="1" dirty="0"/>
          </a:p>
          <a:p>
            <a:endParaRPr lang="pt-BR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ECD0A9C-15EF-4FFA-A0D7-3E63C9F6FFF0}"/>
              </a:ext>
            </a:extLst>
          </p:cNvPr>
          <p:cNvSpPr txBox="1">
            <a:spLocks/>
          </p:cNvSpPr>
          <p:nvPr/>
        </p:nvSpPr>
        <p:spPr>
          <a:xfrm>
            <a:off x="228600" y="1975233"/>
            <a:ext cx="6553200" cy="15109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82,5% da carteira de projetos aprovados para empréstimos soberanos; 17,5% para demais tipos de operações (não-soberanas, bancos de desenvolvimento e investimento em fundo de </a:t>
            </a:r>
            <a:r>
              <a:rPr lang="pt-BR" sz="2000" i="1" dirty="0"/>
              <a:t>equity</a:t>
            </a:r>
            <a:r>
              <a:rPr lang="pt-BR" sz="2000" dirty="0"/>
              <a:t>)</a:t>
            </a:r>
          </a:p>
          <a:p>
            <a:pPr fontAlgn="auto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852BAB9-9765-4EE4-A9E5-DC953F9393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775771"/>
              </p:ext>
            </p:extLst>
          </p:nvPr>
        </p:nvGraphicFramePr>
        <p:xfrm>
          <a:off x="533400" y="1479550"/>
          <a:ext cx="8001000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9849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67" y="220055"/>
            <a:ext cx="8032868" cy="52289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418B35"/>
                </a:solidFill>
              </a:rPr>
              <a:t>GEORREFERENCIAMENTO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500D96-B205-4E50-BBD5-3D49B2CB53A5}"/>
              </a:ext>
            </a:extLst>
          </p:cNvPr>
          <p:cNvSpPr txBox="1"/>
          <p:nvPr/>
        </p:nvSpPr>
        <p:spPr>
          <a:xfrm>
            <a:off x="4495800" y="780455"/>
            <a:ext cx="4373313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pt-BR" sz="1000" b="1" dirty="0">
                <a:solidFill>
                  <a:srgbClr val="418B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Governo do Estado do Pará </a:t>
            </a:r>
            <a:r>
              <a:rPr lang="pt-B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(i) Desenvolvimento Urbano (US$ 50 milhões)</a:t>
            </a:r>
          </a:p>
          <a:p>
            <a:pPr>
              <a:spcAft>
                <a:spcPts val="400"/>
              </a:spcAft>
            </a:pPr>
            <a:r>
              <a:rPr lang="pt-B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   (ii) Transporte e Logística (US$ 153 milhões)</a:t>
            </a:r>
          </a:p>
          <a:p>
            <a:pPr>
              <a:spcAft>
                <a:spcPts val="400"/>
              </a:spcAft>
            </a:pPr>
            <a:r>
              <a:rPr lang="pt-BR" sz="1000" b="1" dirty="0">
                <a:solidFill>
                  <a:srgbClr val="418B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Vale S.A </a:t>
            </a:r>
            <a:r>
              <a:rPr lang="pt-B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Transporte &amp; Logística (US$ 300 milhões)</a:t>
            </a:r>
          </a:p>
          <a:p>
            <a:pPr>
              <a:spcAft>
                <a:spcPts val="400"/>
              </a:spcAft>
            </a:pPr>
            <a:r>
              <a:rPr lang="pt-BR" sz="1000" b="1" dirty="0">
                <a:solidFill>
                  <a:srgbClr val="418B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Município de Teresina </a:t>
            </a:r>
            <a:r>
              <a:rPr lang="pt-B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Infraestrutura em Educação (US$ 50 milhões)</a:t>
            </a:r>
          </a:p>
          <a:p>
            <a:pPr>
              <a:spcAft>
                <a:spcPts val="400"/>
              </a:spcAft>
            </a:pPr>
            <a:r>
              <a:rPr lang="pt-BR" sz="1000" b="1" dirty="0">
                <a:solidFill>
                  <a:srgbClr val="418B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BNDES</a:t>
            </a:r>
            <a:r>
              <a:rPr lang="pt-B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(i) Energia Renovável (US$ 300 milhões)</a:t>
            </a:r>
          </a:p>
          <a:p>
            <a:pPr>
              <a:spcAft>
                <a:spcPts val="400"/>
              </a:spcAft>
            </a:pPr>
            <a:r>
              <a:rPr lang="pt-B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(</a:t>
            </a:r>
            <a:r>
              <a:rPr lang="pt-BR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pt-B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Infraestrutura Sustentável (US$ 1,2 bilhões)</a:t>
            </a:r>
          </a:p>
          <a:p>
            <a:pPr>
              <a:spcAft>
                <a:spcPts val="400"/>
              </a:spcAft>
            </a:pPr>
            <a:r>
              <a:rPr lang="pt-B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(</a:t>
            </a:r>
            <a:r>
              <a:rPr lang="pt-BR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pt-B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Clima (US$ 500 milhões)</a:t>
            </a:r>
          </a:p>
          <a:p>
            <a:pPr>
              <a:spcAft>
                <a:spcPts val="400"/>
              </a:spcAft>
            </a:pPr>
            <a:r>
              <a:rPr lang="pt-BR" sz="1000" b="1" dirty="0">
                <a:solidFill>
                  <a:srgbClr val="418B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Ministério da Economia </a:t>
            </a:r>
            <a:r>
              <a:rPr lang="pt-B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Assistência Emergencial Covid-19</a:t>
            </a:r>
          </a:p>
          <a:p>
            <a:pPr>
              <a:spcAft>
                <a:spcPts val="400"/>
              </a:spcAft>
            </a:pPr>
            <a:r>
              <a:rPr lang="pt-B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(i) Seguridade Social (US$ 1 bilhão)</a:t>
            </a:r>
          </a:p>
          <a:p>
            <a:pPr>
              <a:spcAft>
                <a:spcPts val="400"/>
              </a:spcAft>
            </a:pPr>
            <a:r>
              <a:rPr lang="pt-B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(</a:t>
            </a:r>
            <a:r>
              <a:rPr lang="pt-BR" sz="1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pt-B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Recuperação Econômica (US$ 1 bilhão)</a:t>
            </a:r>
          </a:p>
          <a:p>
            <a:pPr>
              <a:spcAft>
                <a:spcPts val="400"/>
              </a:spcAft>
            </a:pPr>
            <a:r>
              <a:rPr lang="pt-BR" sz="1000" b="1" dirty="0">
                <a:solidFill>
                  <a:srgbClr val="418B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Petrobras S.A </a:t>
            </a:r>
            <a:r>
              <a:rPr lang="pt-B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Eficiência Ambiental (US$ 200 milhões)</a:t>
            </a:r>
          </a:p>
          <a:p>
            <a:pPr>
              <a:spcAft>
                <a:spcPts val="400"/>
              </a:spcAft>
            </a:pPr>
            <a:r>
              <a:rPr lang="pt-BR" sz="1000" b="1" dirty="0">
                <a:solidFill>
                  <a:srgbClr val="418B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Patria</a:t>
            </a:r>
            <a:r>
              <a:rPr lang="pt-B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Fundo de Infraestrutura IV, L.P. (US$ 100 milhões)</a:t>
            </a:r>
          </a:p>
          <a:p>
            <a:pPr>
              <a:spcAft>
                <a:spcPts val="400"/>
              </a:spcAft>
            </a:pPr>
            <a:r>
              <a:rPr lang="pt-BR" sz="1000" b="1" dirty="0">
                <a:solidFill>
                  <a:srgbClr val="418B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Município de Curitiba </a:t>
            </a:r>
            <a:r>
              <a:rPr lang="pt-B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Mobilidade Urbana (US$ 75 milhões)</a:t>
            </a:r>
          </a:p>
          <a:p>
            <a:pPr>
              <a:spcAft>
                <a:spcPts val="400"/>
              </a:spcAft>
            </a:pPr>
            <a:r>
              <a:rPr lang="pt-BR" sz="1000" b="1" dirty="0">
                <a:solidFill>
                  <a:srgbClr val="418B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BRDE SDGs </a:t>
            </a:r>
            <a:r>
              <a:rPr lang="pt-B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Desenvolvimento Rural e Urbano (EUR 135 milhões)</a:t>
            </a:r>
          </a:p>
          <a:p>
            <a:pPr>
              <a:spcAft>
                <a:spcPts val="400"/>
              </a:spcAft>
            </a:pPr>
            <a:r>
              <a:rPr lang="pt-BR" sz="1000" b="1" dirty="0">
                <a:solidFill>
                  <a:srgbClr val="418B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Sorocaba Municipalities </a:t>
            </a:r>
            <a:r>
              <a:rPr lang="pt-B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Melhoria Infraestrutura Rodoviária (US$ 40 milhões)</a:t>
            </a:r>
          </a:p>
          <a:p>
            <a:pPr>
              <a:spcAft>
                <a:spcPts val="0"/>
              </a:spcAft>
            </a:pPr>
            <a:endParaRPr lang="pt-BR" sz="1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5F6B8C-9829-436E-815B-A122A6662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98" y="765390"/>
            <a:ext cx="4214202" cy="416856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C30EFCC-E541-4B46-8621-7EBF7CE4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4986" y="3782215"/>
            <a:ext cx="194310" cy="1166336"/>
          </a:xfrm>
        </p:spPr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/>
                <a:ea typeface="+mn-ea"/>
              </a:rPr>
              <a:t>© 2021 New Development Bank</a:t>
            </a:r>
          </a:p>
        </p:txBody>
      </p:sp>
    </p:spTree>
    <p:extLst>
      <p:ext uri="{BB962C8B-B14F-4D97-AF65-F5344CB8AC3E}">
        <p14:creationId xmlns:p14="http://schemas.microsoft.com/office/powerpoint/2010/main" val="135717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sky, outdoor, tree, outdoor object&#10;&#10;Description automatically generated">
            <a:extLst>
              <a:ext uri="{FF2B5EF4-FFF2-40B4-BE49-F238E27FC236}">
                <a16:creationId xmlns:a16="http://schemas.microsoft.com/office/drawing/2014/main" id="{47CE83CD-8A62-4F28-862A-8800237E24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37" t="9091" r="12860" b="-2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7FAFAC-4574-D645-8672-063C43559A2E}"/>
              </a:ext>
            </a:extLst>
          </p:cNvPr>
          <p:cNvSpPr/>
          <p:nvPr/>
        </p:nvSpPr>
        <p:spPr>
          <a:xfrm>
            <a:off x="0" y="5076217"/>
            <a:ext cx="9144000" cy="67283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srgbClr val="5F932E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C4CD53-E652-4CBE-AF52-07C8C183099A}"/>
              </a:ext>
            </a:extLst>
          </p:cNvPr>
          <p:cNvSpPr txBox="1"/>
          <p:nvPr/>
        </p:nvSpPr>
        <p:spPr>
          <a:xfrm>
            <a:off x="280917" y="927862"/>
            <a:ext cx="4824483" cy="210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US" b="1" cap="all" dirty="0">
                <a:latin typeface="+mn-lt"/>
              </a:rPr>
              <a:t>VISÃO GERAL DO NDB</a:t>
            </a:r>
          </a:p>
          <a:p>
            <a:pPr marL="342900" indent="-3429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US" b="1" cap="all" dirty="0">
                <a:latin typeface="+mn-lt"/>
              </a:rPr>
              <a:t>DESTAQUES NDB</a:t>
            </a:r>
          </a:p>
          <a:p>
            <a:pPr marL="342900" indent="-3429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US" b="1" cap="all" dirty="0" err="1">
                <a:latin typeface="+mn-lt"/>
              </a:rPr>
              <a:t>Ndb</a:t>
            </a:r>
            <a:r>
              <a:rPr lang="en-US" b="1" cap="all" dirty="0">
                <a:latin typeface="+mn-lt"/>
              </a:rPr>
              <a:t> e </a:t>
            </a:r>
            <a:r>
              <a:rPr lang="en-US" b="1" cap="all" dirty="0" err="1">
                <a:latin typeface="+mn-lt"/>
              </a:rPr>
              <a:t>resposta</a:t>
            </a:r>
            <a:r>
              <a:rPr lang="en-US" b="1" cap="all" dirty="0">
                <a:latin typeface="+mn-lt"/>
              </a:rPr>
              <a:t> À covid-19</a:t>
            </a:r>
          </a:p>
          <a:p>
            <a:pPr marL="342900" indent="-3429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US" b="1" cap="all" dirty="0" err="1">
                <a:latin typeface="+mn-lt"/>
              </a:rPr>
              <a:t>Atividades</a:t>
            </a:r>
            <a:r>
              <a:rPr lang="en-US" b="1" cap="all" dirty="0">
                <a:latin typeface="+mn-lt"/>
              </a:rPr>
              <a:t> de </a:t>
            </a:r>
            <a:r>
              <a:rPr lang="en-US" b="1" cap="all" dirty="0" err="1">
                <a:latin typeface="+mn-lt"/>
              </a:rPr>
              <a:t>empréstimos</a:t>
            </a:r>
            <a:endParaRPr lang="en-US" b="1" cap="all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US" b="1" cap="all" dirty="0" err="1">
                <a:latin typeface="+mn-lt"/>
              </a:rPr>
              <a:t>Ndb</a:t>
            </a:r>
            <a:r>
              <a:rPr lang="en-US" b="1" cap="all" dirty="0">
                <a:latin typeface="+mn-lt"/>
              </a:rPr>
              <a:t> no brasil</a:t>
            </a:r>
          </a:p>
          <a:p>
            <a:pPr marL="342900" indent="-3429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US" b="1" cap="all" dirty="0" err="1">
                <a:latin typeface="+mn-lt"/>
              </a:rPr>
              <a:t>perspectivas</a:t>
            </a:r>
            <a:endParaRPr lang="en-US" b="1" cap="all" dirty="0">
              <a:latin typeface="+mn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CDB35BA-0B6F-40B5-BCF6-8012463B9F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28563" y="3823426"/>
            <a:ext cx="1857436" cy="6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02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19367" y="220055"/>
            <a:ext cx="5471833" cy="44669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418B35"/>
                </a:solidFill>
              </a:rPr>
              <a:t>PONTOS A DESTACAR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idx="1"/>
          </p:nvPr>
        </p:nvSpPr>
        <p:spPr>
          <a:xfrm>
            <a:off x="319367" y="880749"/>
            <a:ext cx="8138833" cy="42056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9144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dirty="0"/>
              <a:t>O Projeto do BRDE inaugura uma estratégia do NDB de apoio a bancos sub-regionais e locais de desenvolvimento, com vistas a aumentar a capilaridade das ações do Banco no território do Brasil no financiamento de infraestrutura urbana e rural, pública e privada</a:t>
            </a:r>
          </a:p>
          <a:p>
            <a:pPr algn="just" defTabSz="9144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dirty="0"/>
              <a:t>O Projeto BNDES II – Infraestrutura Sustentável além de apoiar os projetos, tem como foco financiar e mapear inovações em infraestrutura</a:t>
            </a:r>
          </a:p>
          <a:p>
            <a:pPr algn="just" defTabSz="9144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dirty="0"/>
              <a:t>O Projeto Emergência I – Auxílio Emergencial gera benefícios colaterais importantes, como inclusão digital e bancária, melhorias do CAD-Único, integração com outros serviços e plataformas de assistência, como educação e saúde. Ação coordenada de diversos bancos aumentou impacto, enquanto simplificou procedimentos e agilizou processos</a:t>
            </a:r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CB429C-9AA4-43A4-BFDC-667B2DDD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4986" y="3782215"/>
            <a:ext cx="194310" cy="1166336"/>
          </a:xfrm>
        </p:spPr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/>
                <a:ea typeface="+mn-ea"/>
              </a:rPr>
              <a:t>© 2021 New Development Bank</a:t>
            </a:r>
          </a:p>
        </p:txBody>
      </p:sp>
    </p:spTree>
    <p:extLst>
      <p:ext uri="{BB962C8B-B14F-4D97-AF65-F5344CB8AC3E}">
        <p14:creationId xmlns:p14="http://schemas.microsoft.com/office/powerpoint/2010/main" val="3995494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19367" y="220055"/>
            <a:ext cx="3338233" cy="44669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418B35"/>
                </a:solidFill>
              </a:rPr>
              <a:t>PONTOS A DESTACAR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idx="1"/>
          </p:nvPr>
        </p:nvSpPr>
        <p:spPr>
          <a:xfrm>
            <a:off x="319367" y="819149"/>
            <a:ext cx="8215033" cy="42672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9144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dirty="0"/>
              <a:t>O Projeto do Município de Curitiba visa priorizar o uso do transporte público e desestimular o uso do transporte individual, melhorando as condições socioeconômicas por meio do aumento da mobilidade, otimização, expansão e requalificação da infraestrutura de transporte público</a:t>
            </a:r>
          </a:p>
          <a:p>
            <a:pPr algn="just" defTabSz="9144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dirty="0"/>
              <a:t>O aporte no Fundo IV do Pátria, destinado a projetos de infraestrutura, foi a primeira operação de equity do NDB. A viabilização desses fundos de equity aumenta a competitividade dos projetos e atrai capital privado, ampliando o impacto dos recursos do NDB</a:t>
            </a:r>
          </a:p>
          <a:p>
            <a:pPr algn="just" defTabSz="9144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dirty="0"/>
              <a:t>O Projeto da Vale, no montante de US$ 300 milhões, tem por objetivo melhorias de infraestrutura ferroviária e portuária da empresa. A duplicação da Estrada de Ferro Carajás e a modernização do Terminal Portuário de Ponta da Madeira ampliarão a capacidade de escoamento do Sistema Norte da Vale</a:t>
            </a:r>
          </a:p>
          <a:p>
            <a:pPr defTabSz="9144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t-BR" sz="1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2280F-750B-43B2-AFBF-05118F50F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4986" y="3782215"/>
            <a:ext cx="194310" cy="1166336"/>
          </a:xfrm>
        </p:spPr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/>
                <a:ea typeface="+mn-ea"/>
              </a:rPr>
              <a:t>© 2021 New Development Bank</a:t>
            </a:r>
          </a:p>
        </p:txBody>
      </p:sp>
    </p:spTree>
    <p:extLst>
      <p:ext uri="{BB962C8B-B14F-4D97-AF65-F5344CB8AC3E}">
        <p14:creationId xmlns:p14="http://schemas.microsoft.com/office/powerpoint/2010/main" val="790907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9C44A6-9A9D-854C-93EF-A0F654196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PERSPECTIVAS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21900-A238-9A4D-B4E5-F3D1854FE5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10789" y="1158642"/>
            <a:ext cx="1215000" cy="2169825"/>
          </a:xfrm>
        </p:spPr>
        <p:txBody>
          <a:bodyPr/>
          <a:lstStyle/>
          <a:p>
            <a:r>
              <a:rPr lang="en-US" dirty="0">
                <a:latin typeface="+mn-lt"/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EDD8BF-329C-1E43-8987-6C7D980C5D6F}"/>
              </a:ext>
            </a:extLst>
          </p:cNvPr>
          <p:cNvSpPr/>
          <p:nvPr/>
        </p:nvSpPr>
        <p:spPr>
          <a:xfrm>
            <a:off x="0" y="5076000"/>
            <a:ext cx="9144000" cy="6750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6CD477C-BCA3-445B-A3AB-33843EDE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4986" y="3782215"/>
            <a:ext cx="194310" cy="1166336"/>
          </a:xfrm>
        </p:spPr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/>
                <a:ea typeface="+mn-ea"/>
              </a:rPr>
              <a:t>© 2021 New Development Bank</a:t>
            </a:r>
          </a:p>
        </p:txBody>
      </p:sp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101BE3E2-2698-465B-8DA0-235DE2A0F9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2895600" cy="5075999"/>
          </a:xfrm>
        </p:spPr>
      </p:pic>
    </p:spTree>
    <p:extLst>
      <p:ext uri="{BB962C8B-B14F-4D97-AF65-F5344CB8AC3E}">
        <p14:creationId xmlns:p14="http://schemas.microsoft.com/office/powerpoint/2010/main" val="805679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22" y="285750"/>
            <a:ext cx="7511778" cy="457200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ESCRITÓRIO REGIONAL E PERSPECTIVAS DE CRESCIMENTO DO NDB</a:t>
            </a: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346156" y="819150"/>
            <a:ext cx="8340644" cy="4267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lnSpc>
                <a:spcPct val="110000"/>
              </a:lnSpc>
              <a:spcAft>
                <a:spcPts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Escritório Regional inaugurado em Agosto de 2019</a:t>
            </a:r>
          </a:p>
          <a:p>
            <a:pPr defTabSz="914400" fontAlgn="auto">
              <a:lnSpc>
                <a:spcPct val="110000"/>
              </a:lnSpc>
              <a:spcAft>
                <a:spcPts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Crescimento importante do portfólio e do pipeline de projetos (maior participação nas últimas reuniões COFIEX) e operações com setor privado (dívida e fundo de equity)</a:t>
            </a:r>
          </a:p>
          <a:p>
            <a:pPr lvl="1" defTabSz="914400" fontAlgn="auto">
              <a:lnSpc>
                <a:spcPct val="110000"/>
              </a:lnSpc>
              <a:spcAft>
                <a:spcPts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Desafio de criar capacidade para:</a:t>
            </a:r>
          </a:p>
          <a:p>
            <a:pPr lvl="2" defTabSz="914400" fontAlgn="auto">
              <a:lnSpc>
                <a:spcPct val="110000"/>
              </a:lnSpc>
              <a:spcAft>
                <a:spcPts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Monitorar projetos que começam a ser implementados</a:t>
            </a:r>
          </a:p>
          <a:p>
            <a:pPr lvl="2" defTabSz="914400" fontAlgn="auto">
              <a:lnSpc>
                <a:spcPct val="110000"/>
              </a:lnSpc>
              <a:spcAft>
                <a:spcPts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Operar em moeda local, em operações de project finance e provimento de garantias</a:t>
            </a:r>
          </a:p>
          <a:p>
            <a:pPr defTabSz="914400" fontAlgn="auto">
              <a:lnSpc>
                <a:spcPct val="110000"/>
              </a:lnSpc>
              <a:spcAft>
                <a:spcPts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Atuação na agenda de cooperação com Bancos de Desenvolvimento para alavancagem de recursos e maximização de impactos:</a:t>
            </a:r>
          </a:p>
          <a:p>
            <a:pPr lvl="2" defTabSz="914400" fontAlgn="auto">
              <a:lnSpc>
                <a:spcPct val="110000"/>
              </a:lnSpc>
              <a:spcAft>
                <a:spcPts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Contribuição financeira dos Bancos multilateriais e agências é pequena frente às demandas do País</a:t>
            </a:r>
          </a:p>
          <a:p>
            <a:pPr lvl="2" defTabSz="914400" fontAlgn="auto">
              <a:lnSpc>
                <a:spcPct val="110000"/>
              </a:lnSpc>
              <a:spcAft>
                <a:spcPts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Atuação conjunta se faz necessária, legado da crise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12144-30BF-4C46-85BC-2CDC9F15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4986" y="3782215"/>
            <a:ext cx="194310" cy="1166336"/>
          </a:xfrm>
        </p:spPr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/>
                <a:ea typeface="+mn-ea"/>
              </a:rPr>
              <a:t>© 2021 New Development Bank</a:t>
            </a:r>
          </a:p>
        </p:txBody>
      </p:sp>
    </p:spTree>
    <p:extLst>
      <p:ext uri="{BB962C8B-B14F-4D97-AF65-F5344CB8AC3E}">
        <p14:creationId xmlns:p14="http://schemas.microsoft.com/office/powerpoint/2010/main" val="1780424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brazil sao paul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1950"/>
            <a:ext cx="5638800" cy="422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6348212" y="3028950"/>
            <a:ext cx="2795788" cy="10382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b="1" dirty="0"/>
              <a:t>Novo Banco de Desenvolvimento</a:t>
            </a:r>
            <a:endParaRPr lang="en-US" sz="1400" b="1" dirty="0"/>
          </a:p>
          <a:p>
            <a:r>
              <a:rPr lang="pt-BR" sz="1400" dirty="0"/>
              <a:t>Escritório Regional Américas</a:t>
            </a:r>
            <a:endParaRPr lang="en-US" sz="1400" dirty="0"/>
          </a:p>
          <a:p>
            <a:r>
              <a:rPr lang="pt-BR" sz="1400" dirty="0"/>
              <a:t>www.ndb.int</a:t>
            </a:r>
          </a:p>
          <a:p>
            <a:r>
              <a:rPr lang="pt-BR" sz="1400" dirty="0"/>
              <a:t>aro@ndb.int</a:t>
            </a:r>
          </a:p>
          <a:p>
            <a:r>
              <a:rPr lang="pt-BR" sz="1400" dirty="0"/>
              <a:t>São Paulo: 	(11) 3040-3927</a:t>
            </a:r>
          </a:p>
          <a:p>
            <a:r>
              <a:rPr lang="pt-BR" sz="1400" dirty="0"/>
              <a:t>Brasília: 	(61) 3317-1279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idx="4294967295"/>
          </p:nvPr>
        </p:nvSpPr>
        <p:spPr>
          <a:xfrm>
            <a:off x="5638800" y="1352550"/>
            <a:ext cx="3429000" cy="828675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>
                <a:solidFill>
                  <a:srgbClr val="404040"/>
                </a:solidFill>
              </a:rPr>
              <a:t>Obrigado</a:t>
            </a:r>
            <a:endParaRPr lang="en-US" sz="4400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9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B452AAD-2A90-1949-80CC-A18448DB39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" b="13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740B66E-6596-944F-BD2A-92B0C9826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4706208" cy="586770"/>
          </a:xfrm>
        </p:spPr>
        <p:txBody>
          <a:bodyPr>
            <a:noAutofit/>
          </a:bodyPr>
          <a:lstStyle/>
          <a:p>
            <a:r>
              <a:rPr lang="en-GB" sz="4000" b="1" dirty="0"/>
              <a:t>VISÃO GERAL DO NDB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089463C-A734-6D41-9330-454DB0219F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7FAFAC-4574-D645-8672-063C43559A2E}"/>
              </a:ext>
            </a:extLst>
          </p:cNvPr>
          <p:cNvSpPr/>
          <p:nvPr/>
        </p:nvSpPr>
        <p:spPr>
          <a:xfrm>
            <a:off x="0" y="5076217"/>
            <a:ext cx="9144000" cy="67283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srgbClr val="5F932E">
                  <a:lumMod val="20000"/>
                  <a:lumOff val="8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34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3483263" cy="5155604"/>
          </a:xfrm>
          <a:prstGeom prst="rect">
            <a:avLst/>
          </a:prstGeom>
          <a:solidFill>
            <a:srgbClr val="BBC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</a:pPr>
            <a:endParaRPr lang="en-US" sz="675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E535-9535-8540-A6D8-90912067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accent1"/>
                </a:solidFill>
              </a:rPr>
              <a:t>QUEM SOMOS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30BE2E7-84E2-0F43-88E6-C55FE0938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77" y="1101946"/>
            <a:ext cx="2348556" cy="2480166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500" dirty="0">
                <a:ea typeface="Montserrat" charset="0"/>
                <a:cs typeface="Montserrat" charset="0"/>
              </a:rPr>
              <a:t>O NDB é um </a:t>
            </a:r>
            <a:r>
              <a:rPr lang="en-US" sz="1500" b="1" dirty="0">
                <a:ea typeface="Montserrat" charset="0"/>
                <a:cs typeface="Montserrat" charset="0"/>
              </a:rPr>
              <a:t>banco de </a:t>
            </a:r>
            <a:r>
              <a:rPr lang="en-US" sz="1500" b="1" dirty="0" err="1">
                <a:ea typeface="Montserrat" charset="0"/>
                <a:cs typeface="Montserrat" charset="0"/>
              </a:rPr>
              <a:t>desenvolvimento</a:t>
            </a:r>
            <a:r>
              <a:rPr lang="en-US" sz="1500" b="1" dirty="0">
                <a:ea typeface="Montserrat" charset="0"/>
                <a:cs typeface="Montserrat" charset="0"/>
              </a:rPr>
              <a:t> multilateral </a:t>
            </a:r>
            <a:r>
              <a:rPr lang="en-US" sz="1500" dirty="0" err="1">
                <a:ea typeface="Montserrat" charset="0"/>
                <a:cs typeface="Montserrat" charset="0"/>
              </a:rPr>
              <a:t>estabelecido</a:t>
            </a:r>
            <a:r>
              <a:rPr lang="en-US" sz="1500" dirty="0">
                <a:ea typeface="Montserrat" charset="0"/>
                <a:cs typeface="Montserrat" charset="0"/>
              </a:rPr>
              <a:t> </a:t>
            </a:r>
            <a:r>
              <a:rPr lang="en-US" sz="1500" dirty="0" err="1">
                <a:ea typeface="Montserrat" charset="0"/>
                <a:cs typeface="Montserrat" charset="0"/>
              </a:rPr>
              <a:t>pelos</a:t>
            </a:r>
            <a:r>
              <a:rPr lang="en-US" sz="1500" dirty="0">
                <a:ea typeface="Montserrat" charset="0"/>
                <a:cs typeface="Montserrat" charset="0"/>
              </a:rPr>
              <a:t> </a:t>
            </a:r>
            <a:r>
              <a:rPr lang="en-US" sz="1500" dirty="0" err="1">
                <a:ea typeface="Montserrat" charset="0"/>
                <a:cs typeface="Montserrat" charset="0"/>
              </a:rPr>
              <a:t>países</a:t>
            </a:r>
            <a:r>
              <a:rPr lang="en-US" sz="1500" dirty="0">
                <a:ea typeface="Montserrat" charset="0"/>
                <a:cs typeface="Montserrat" charset="0"/>
              </a:rPr>
              <a:t> do </a:t>
            </a:r>
            <a:r>
              <a:rPr lang="en-US" sz="1500" b="1" dirty="0">
                <a:ea typeface="Montserrat" charset="0"/>
                <a:cs typeface="Montserrat" charset="0"/>
              </a:rPr>
              <a:t>BRICS</a:t>
            </a:r>
            <a:r>
              <a:rPr lang="en-US" sz="1600" b="1" baseline="30000" dirty="0">
                <a:latin typeface="+mj-lt"/>
                <a:ea typeface="Montserrat" charset="0"/>
                <a:cs typeface="Montserrat" charset="0"/>
              </a:rPr>
              <a:t>1</a:t>
            </a:r>
            <a:r>
              <a:rPr lang="en-US" sz="1500" b="1" dirty="0">
                <a:ea typeface="Montserrat" charset="0"/>
                <a:cs typeface="Montserrat" charset="0"/>
              </a:rPr>
              <a:t> </a:t>
            </a:r>
            <a:r>
              <a:rPr lang="en-US" sz="1500" dirty="0">
                <a:ea typeface="Montserrat" charset="0"/>
                <a:cs typeface="Montserrat" charset="0"/>
              </a:rPr>
              <a:t>para </a:t>
            </a:r>
            <a:r>
              <a:rPr lang="en-US" sz="1500" b="1" dirty="0" err="1">
                <a:ea typeface="Montserrat" charset="0"/>
                <a:cs typeface="Montserrat" charset="0"/>
              </a:rPr>
              <a:t>mobilizar</a:t>
            </a:r>
            <a:r>
              <a:rPr lang="en-US" sz="1500" b="1" dirty="0">
                <a:ea typeface="Montserrat" charset="0"/>
                <a:cs typeface="Montserrat" charset="0"/>
              </a:rPr>
              <a:t> </a:t>
            </a:r>
            <a:r>
              <a:rPr lang="en-US" sz="1500" b="1" dirty="0" err="1">
                <a:ea typeface="Montserrat" charset="0"/>
                <a:cs typeface="Montserrat" charset="0"/>
              </a:rPr>
              <a:t>recursos</a:t>
            </a:r>
            <a:r>
              <a:rPr lang="en-US" sz="1500" b="1" dirty="0">
                <a:ea typeface="Montserrat" charset="0"/>
                <a:cs typeface="Montserrat" charset="0"/>
              </a:rPr>
              <a:t> para </a:t>
            </a:r>
            <a:r>
              <a:rPr lang="en-US" sz="1500" b="1" dirty="0" err="1">
                <a:ea typeface="Montserrat" charset="0"/>
                <a:cs typeface="Montserrat" charset="0"/>
              </a:rPr>
              <a:t>projetos</a:t>
            </a:r>
            <a:r>
              <a:rPr lang="en-US" sz="1500" b="1" dirty="0">
                <a:ea typeface="Montserrat" charset="0"/>
                <a:cs typeface="Montserrat" charset="0"/>
              </a:rPr>
              <a:t> de </a:t>
            </a:r>
            <a:r>
              <a:rPr lang="en-US" sz="1500" b="1" dirty="0" err="1">
                <a:ea typeface="Montserrat" charset="0"/>
                <a:cs typeface="Montserrat" charset="0"/>
              </a:rPr>
              <a:t>infraestrutura</a:t>
            </a:r>
            <a:r>
              <a:rPr lang="en-US" sz="1500" b="1" dirty="0">
                <a:ea typeface="Montserrat" charset="0"/>
                <a:cs typeface="Montserrat" charset="0"/>
              </a:rPr>
              <a:t> e </a:t>
            </a:r>
            <a:r>
              <a:rPr lang="en-US" sz="1500" b="1" dirty="0" err="1">
                <a:ea typeface="Montserrat" charset="0"/>
                <a:cs typeface="Montserrat" charset="0"/>
              </a:rPr>
              <a:t>desenvolvimento</a:t>
            </a:r>
            <a:r>
              <a:rPr lang="en-US" sz="1500" b="1" dirty="0">
                <a:ea typeface="Montserrat" charset="0"/>
                <a:cs typeface="Montserrat" charset="0"/>
              </a:rPr>
              <a:t> </a:t>
            </a:r>
            <a:r>
              <a:rPr lang="en-US" sz="1500" b="1" dirty="0" err="1">
                <a:ea typeface="Montserrat" charset="0"/>
                <a:cs typeface="Montserrat" charset="0"/>
              </a:rPr>
              <a:t>sustentável</a:t>
            </a:r>
            <a:endParaRPr lang="en-US" sz="1500" b="1" dirty="0">
              <a:ea typeface="Montserrat" charset="0"/>
              <a:cs typeface="Montserrat" charset="0"/>
            </a:endParaRPr>
          </a:p>
          <a:p>
            <a:pPr marL="0" indent="0">
              <a:buNone/>
            </a:pPr>
            <a:r>
              <a:rPr lang="en-US" sz="1500" dirty="0">
                <a:ea typeface="Montserrat" charset="0"/>
                <a:cs typeface="Montserrat" charset="0"/>
              </a:rPr>
              <a:t>A </a:t>
            </a:r>
            <a:r>
              <a:rPr lang="en-US" sz="1500" b="1" dirty="0" err="1">
                <a:ea typeface="Montserrat" charset="0"/>
                <a:cs typeface="Montserrat" charset="0"/>
              </a:rPr>
              <a:t>filiação</a:t>
            </a:r>
            <a:r>
              <a:rPr lang="en-US" sz="1500" dirty="0">
                <a:ea typeface="Montserrat" charset="0"/>
                <a:cs typeface="Montserrat" charset="0"/>
              </a:rPr>
              <a:t> é </a:t>
            </a:r>
            <a:r>
              <a:rPr lang="en-US" sz="1500" b="1" dirty="0" err="1">
                <a:ea typeface="Montserrat" charset="0"/>
                <a:cs typeface="Montserrat" charset="0"/>
              </a:rPr>
              <a:t>aberta</a:t>
            </a:r>
            <a:r>
              <a:rPr lang="en-US" sz="1500" b="1" dirty="0">
                <a:ea typeface="Montserrat" charset="0"/>
                <a:cs typeface="Montserrat" charset="0"/>
              </a:rPr>
              <a:t> </a:t>
            </a:r>
            <a:r>
              <a:rPr lang="en-US" sz="1500" dirty="0" err="1">
                <a:ea typeface="Montserrat" charset="0"/>
                <a:cs typeface="Montserrat" charset="0"/>
              </a:rPr>
              <a:t>aos</a:t>
            </a:r>
            <a:r>
              <a:rPr lang="en-US" sz="1500" dirty="0">
                <a:ea typeface="Montserrat" charset="0"/>
                <a:cs typeface="Montserrat" charset="0"/>
              </a:rPr>
              <a:t> </a:t>
            </a:r>
            <a:r>
              <a:rPr lang="en-US" sz="1500" dirty="0" err="1">
                <a:ea typeface="Montserrat" charset="0"/>
                <a:cs typeface="Montserrat" charset="0"/>
              </a:rPr>
              <a:t>países</a:t>
            </a:r>
            <a:r>
              <a:rPr lang="en-US" sz="1500" dirty="0">
                <a:ea typeface="Montserrat" charset="0"/>
                <a:cs typeface="Montserrat" charset="0"/>
              </a:rPr>
              <a:t> </a:t>
            </a:r>
            <a:r>
              <a:rPr lang="en-US" sz="1500" dirty="0" err="1">
                <a:ea typeface="Montserrat" charset="0"/>
                <a:cs typeface="Montserrat" charset="0"/>
              </a:rPr>
              <a:t>membros</a:t>
            </a:r>
            <a:r>
              <a:rPr lang="en-US" sz="1500" dirty="0">
                <a:ea typeface="Montserrat" charset="0"/>
                <a:cs typeface="Montserrat" charset="0"/>
              </a:rPr>
              <a:t> das </a:t>
            </a:r>
            <a:r>
              <a:rPr lang="en-US" sz="1500" b="1" dirty="0" err="1">
                <a:ea typeface="Montserrat" charset="0"/>
                <a:cs typeface="Montserrat" charset="0"/>
              </a:rPr>
              <a:t>Nações</a:t>
            </a:r>
            <a:r>
              <a:rPr lang="en-US" sz="1500" b="1" dirty="0">
                <a:ea typeface="Montserrat" charset="0"/>
                <a:cs typeface="Montserrat" charset="0"/>
              </a:rPr>
              <a:t> </a:t>
            </a:r>
            <a:r>
              <a:rPr lang="en-US" sz="1500" b="1" dirty="0" err="1">
                <a:ea typeface="Montserrat" charset="0"/>
                <a:cs typeface="Montserrat" charset="0"/>
              </a:rPr>
              <a:t>Unidas</a:t>
            </a:r>
            <a:endParaRPr lang="en-US" sz="1500" b="1" dirty="0">
              <a:ea typeface="Montserrat Extra" charset="0"/>
              <a:cs typeface="Montserrat Extra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18584" y="873810"/>
            <a:ext cx="4463415" cy="746344"/>
          </a:xfrm>
          <a:prstGeom prst="rect">
            <a:avLst/>
          </a:prstGeom>
        </p:spPr>
        <p:txBody>
          <a:bodyPr vert="horz" wrap="square" lIns="68567" tIns="34283" rIns="68567" bIns="34283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3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ALTA CAPITALIZAÇÃO</a:t>
            </a:r>
          </a:p>
          <a:p>
            <a:pPr marL="128588" indent="-128588" defTabSz="13713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B4B4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Capital </a:t>
            </a:r>
            <a:r>
              <a:rPr lang="en-US" sz="1000" b="1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inicial</a:t>
            </a:r>
            <a:r>
              <a:rPr lang="en-US" sz="1000" b="1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00" b="1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autorizado</a:t>
            </a:r>
            <a:r>
              <a:rPr lang="en-US" sz="1000" b="1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de US$100bi </a:t>
            </a:r>
            <a:r>
              <a:rPr lang="en-US" sz="100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com </a:t>
            </a:r>
            <a:r>
              <a:rPr lang="en-US" sz="1000" b="1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capital </a:t>
            </a:r>
            <a:r>
              <a:rPr lang="en-US" sz="1000" b="1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inicial</a:t>
            </a:r>
            <a:r>
              <a:rPr lang="en-US" sz="1000" b="1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00" b="1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subscrito</a:t>
            </a:r>
            <a:r>
              <a:rPr lang="en-US" sz="1000" b="1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de US$50bi</a:t>
            </a:r>
            <a:r>
              <a:rPr lang="en-US" sz="100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e </a:t>
            </a:r>
            <a:r>
              <a:rPr lang="en-US" sz="1000" b="1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capital </a:t>
            </a:r>
            <a:r>
              <a:rPr lang="en-US" sz="1000" b="1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integralizado</a:t>
            </a:r>
            <a:r>
              <a:rPr lang="en-US" sz="1000" b="1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de US$10bi</a:t>
            </a:r>
            <a:r>
              <a:rPr lang="en-US" sz="1000" b="1" baseline="30000" dirty="0">
                <a:latin typeface="+mn-lt"/>
                <a:ea typeface="Montserrat Light" charset="0"/>
                <a:cs typeface="Calibri" panose="020F0502020204030204" pitchFamily="34" charset="0"/>
              </a:rPr>
              <a:t>2</a:t>
            </a:r>
            <a:r>
              <a:rPr lang="en-US" sz="1000" b="1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colocam</a:t>
            </a:r>
            <a:r>
              <a:rPr lang="en-US" sz="100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o NDB entre </a:t>
            </a:r>
            <a:r>
              <a:rPr lang="en-US" sz="100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os</a:t>
            </a:r>
            <a:r>
              <a:rPr lang="en-US" sz="100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maiores</a:t>
            </a:r>
            <a:r>
              <a:rPr lang="en-US" sz="100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bancos</a:t>
            </a:r>
            <a:r>
              <a:rPr lang="en-US" sz="100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multilaterais</a:t>
            </a:r>
            <a:r>
              <a:rPr lang="en-US" sz="100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globalmente</a:t>
            </a:r>
            <a:endParaRPr lang="en-US" sz="1000" dirty="0">
              <a:latin typeface="Calibri" panose="020F0502020204030204" pitchFamily="34" charset="0"/>
              <a:ea typeface="Montserrat Light" charset="0"/>
              <a:cs typeface="Calibri" panose="020F050202020403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03883F-5656-9047-9898-C1FFE0E69538}"/>
              </a:ext>
            </a:extLst>
          </p:cNvPr>
          <p:cNvGrpSpPr/>
          <p:nvPr/>
        </p:nvGrpSpPr>
        <p:grpSpPr>
          <a:xfrm>
            <a:off x="3221755" y="984144"/>
            <a:ext cx="504265" cy="504265"/>
            <a:chOff x="5423647" y="1204741"/>
            <a:chExt cx="672353" cy="67235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C3ACF3D-E028-174F-8779-4A56F4316DFF}"/>
                </a:ext>
              </a:extLst>
            </p:cNvPr>
            <p:cNvSpPr/>
            <p:nvPr/>
          </p:nvSpPr>
          <p:spPr>
            <a:xfrm>
              <a:off x="5423647" y="1204741"/>
              <a:ext cx="672353" cy="6723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63" fontAlgn="auto">
                <a:spcBef>
                  <a:spcPts val="0"/>
                </a:spcBef>
                <a:spcAft>
                  <a:spcPts val="0"/>
                </a:spcAft>
              </a:pPr>
              <a:endParaRPr lang="en-GB" sz="135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" name="Shape 2799">
              <a:extLst>
                <a:ext uri="{FF2B5EF4-FFF2-40B4-BE49-F238E27FC236}">
                  <a16:creationId xmlns:a16="http://schemas.microsoft.com/office/drawing/2014/main" id="{735A574A-0218-3E49-BF58-A8D8778166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97823" y="1427705"/>
              <a:ext cx="324000" cy="235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16" y="11782"/>
                  </a:moveTo>
                  <a:cubicBezTo>
                    <a:pt x="9916" y="11929"/>
                    <a:pt x="9939" y="12054"/>
                    <a:pt x="9982" y="12159"/>
                  </a:cubicBezTo>
                  <a:cubicBezTo>
                    <a:pt x="10026" y="12263"/>
                    <a:pt x="10082" y="12351"/>
                    <a:pt x="10151" y="12425"/>
                  </a:cubicBezTo>
                  <a:cubicBezTo>
                    <a:pt x="10219" y="12498"/>
                    <a:pt x="10298" y="12557"/>
                    <a:pt x="10388" y="12604"/>
                  </a:cubicBezTo>
                  <a:cubicBezTo>
                    <a:pt x="10478" y="12650"/>
                    <a:pt x="10513" y="12688"/>
                    <a:pt x="10605" y="12719"/>
                  </a:cubicBezTo>
                  <a:lnTo>
                    <a:pt x="10605" y="10882"/>
                  </a:lnTo>
                  <a:cubicBezTo>
                    <a:pt x="10368" y="10882"/>
                    <a:pt x="10241" y="10952"/>
                    <a:pt x="10111" y="11090"/>
                  </a:cubicBezTo>
                  <a:cubicBezTo>
                    <a:pt x="9981" y="11227"/>
                    <a:pt x="9916" y="11458"/>
                    <a:pt x="9916" y="11782"/>
                  </a:cubicBezTo>
                  <a:moveTo>
                    <a:pt x="11501" y="14278"/>
                  </a:moveTo>
                  <a:cubicBezTo>
                    <a:pt x="11425" y="14199"/>
                    <a:pt x="11338" y="14135"/>
                    <a:pt x="11242" y="14086"/>
                  </a:cubicBezTo>
                  <a:cubicBezTo>
                    <a:pt x="11145" y="14037"/>
                    <a:pt x="11102" y="13994"/>
                    <a:pt x="11001" y="13958"/>
                  </a:cubicBezTo>
                  <a:lnTo>
                    <a:pt x="11001" y="16096"/>
                  </a:lnTo>
                  <a:cubicBezTo>
                    <a:pt x="11238" y="16071"/>
                    <a:pt x="11377" y="15975"/>
                    <a:pt x="11528" y="15806"/>
                  </a:cubicBezTo>
                  <a:cubicBezTo>
                    <a:pt x="11680" y="15638"/>
                    <a:pt x="11756" y="15371"/>
                    <a:pt x="11756" y="15004"/>
                  </a:cubicBezTo>
                  <a:cubicBezTo>
                    <a:pt x="11756" y="14833"/>
                    <a:pt x="11733" y="14689"/>
                    <a:pt x="11686" y="14572"/>
                  </a:cubicBezTo>
                  <a:cubicBezTo>
                    <a:pt x="11640" y="14456"/>
                    <a:pt x="11579" y="14358"/>
                    <a:pt x="11501" y="14278"/>
                  </a:cubicBezTo>
                  <a:moveTo>
                    <a:pt x="12385" y="15751"/>
                  </a:moveTo>
                  <a:cubicBezTo>
                    <a:pt x="12304" y="16006"/>
                    <a:pt x="12193" y="16216"/>
                    <a:pt x="12052" y="16385"/>
                  </a:cubicBezTo>
                  <a:cubicBezTo>
                    <a:pt x="11911" y="16553"/>
                    <a:pt x="11747" y="16681"/>
                    <a:pt x="11558" y="16770"/>
                  </a:cubicBezTo>
                  <a:cubicBezTo>
                    <a:pt x="11369" y="16859"/>
                    <a:pt x="11221" y="16910"/>
                    <a:pt x="11001" y="16922"/>
                  </a:cubicBezTo>
                  <a:lnTo>
                    <a:pt x="11001" y="17549"/>
                  </a:lnTo>
                  <a:lnTo>
                    <a:pt x="10605" y="17549"/>
                  </a:lnTo>
                  <a:lnTo>
                    <a:pt x="10605" y="16922"/>
                  </a:lnTo>
                  <a:cubicBezTo>
                    <a:pt x="10368" y="16915"/>
                    <a:pt x="10206" y="16863"/>
                    <a:pt x="10009" y="16766"/>
                  </a:cubicBezTo>
                  <a:cubicBezTo>
                    <a:pt x="9811" y="16667"/>
                    <a:pt x="9642" y="16528"/>
                    <a:pt x="9501" y="16348"/>
                  </a:cubicBezTo>
                  <a:cubicBezTo>
                    <a:pt x="9361" y="16168"/>
                    <a:pt x="9252" y="15946"/>
                    <a:pt x="9175" y="15683"/>
                  </a:cubicBezTo>
                  <a:cubicBezTo>
                    <a:pt x="9098" y="15420"/>
                    <a:pt x="9062" y="15117"/>
                    <a:pt x="9066" y="14775"/>
                  </a:cubicBezTo>
                  <a:lnTo>
                    <a:pt x="9818" y="14775"/>
                  </a:lnTo>
                  <a:cubicBezTo>
                    <a:pt x="9813" y="15178"/>
                    <a:pt x="9877" y="15496"/>
                    <a:pt x="10009" y="15729"/>
                  </a:cubicBezTo>
                  <a:cubicBezTo>
                    <a:pt x="10140" y="15961"/>
                    <a:pt x="10302" y="16083"/>
                    <a:pt x="10605" y="16096"/>
                  </a:cubicBezTo>
                  <a:lnTo>
                    <a:pt x="10605" y="13875"/>
                  </a:lnTo>
                  <a:cubicBezTo>
                    <a:pt x="10425" y="13807"/>
                    <a:pt x="10302" y="13726"/>
                    <a:pt x="10124" y="13631"/>
                  </a:cubicBezTo>
                  <a:cubicBezTo>
                    <a:pt x="9946" y="13537"/>
                    <a:pt x="9786" y="13414"/>
                    <a:pt x="9643" y="13264"/>
                  </a:cubicBezTo>
                  <a:cubicBezTo>
                    <a:pt x="9500" y="13115"/>
                    <a:pt x="9385" y="12927"/>
                    <a:pt x="9297" y="12700"/>
                  </a:cubicBezTo>
                  <a:cubicBezTo>
                    <a:pt x="9209" y="12474"/>
                    <a:pt x="9165" y="12192"/>
                    <a:pt x="9165" y="11855"/>
                  </a:cubicBezTo>
                  <a:cubicBezTo>
                    <a:pt x="9165" y="11562"/>
                    <a:pt x="9206" y="11304"/>
                    <a:pt x="9287" y="11080"/>
                  </a:cubicBezTo>
                  <a:cubicBezTo>
                    <a:pt x="9369" y="10857"/>
                    <a:pt x="9478" y="10670"/>
                    <a:pt x="9617" y="10520"/>
                  </a:cubicBezTo>
                  <a:cubicBezTo>
                    <a:pt x="9755" y="10370"/>
                    <a:pt x="9914" y="10256"/>
                    <a:pt x="10094" y="10176"/>
                  </a:cubicBezTo>
                  <a:cubicBezTo>
                    <a:pt x="10274" y="10097"/>
                    <a:pt x="10407" y="10057"/>
                    <a:pt x="10605" y="10057"/>
                  </a:cubicBezTo>
                  <a:lnTo>
                    <a:pt x="10605" y="9455"/>
                  </a:lnTo>
                  <a:lnTo>
                    <a:pt x="11001" y="9455"/>
                  </a:lnTo>
                  <a:lnTo>
                    <a:pt x="11001" y="10057"/>
                  </a:lnTo>
                  <a:cubicBezTo>
                    <a:pt x="11199" y="10057"/>
                    <a:pt x="11329" y="10093"/>
                    <a:pt x="11505" y="10167"/>
                  </a:cubicBezTo>
                  <a:cubicBezTo>
                    <a:pt x="11681" y="10240"/>
                    <a:pt x="11834" y="10350"/>
                    <a:pt x="11963" y="10498"/>
                  </a:cubicBezTo>
                  <a:cubicBezTo>
                    <a:pt x="12093" y="10644"/>
                    <a:pt x="12196" y="10831"/>
                    <a:pt x="12273" y="11057"/>
                  </a:cubicBezTo>
                  <a:cubicBezTo>
                    <a:pt x="12350" y="11284"/>
                    <a:pt x="12388" y="11547"/>
                    <a:pt x="12388" y="11847"/>
                  </a:cubicBezTo>
                  <a:lnTo>
                    <a:pt x="11637" y="11847"/>
                  </a:lnTo>
                  <a:cubicBezTo>
                    <a:pt x="11628" y="11534"/>
                    <a:pt x="11570" y="11296"/>
                    <a:pt x="11463" y="11130"/>
                  </a:cubicBezTo>
                  <a:cubicBezTo>
                    <a:pt x="11355" y="10965"/>
                    <a:pt x="11238" y="10882"/>
                    <a:pt x="11001" y="10882"/>
                  </a:cubicBezTo>
                  <a:lnTo>
                    <a:pt x="11001" y="12819"/>
                  </a:lnTo>
                  <a:cubicBezTo>
                    <a:pt x="11199" y="12894"/>
                    <a:pt x="11336" y="12978"/>
                    <a:pt x="11525" y="13076"/>
                  </a:cubicBezTo>
                  <a:cubicBezTo>
                    <a:pt x="11714" y="13175"/>
                    <a:pt x="11881" y="13300"/>
                    <a:pt x="12026" y="13453"/>
                  </a:cubicBezTo>
                  <a:cubicBezTo>
                    <a:pt x="12171" y="13605"/>
                    <a:pt x="12287" y="13795"/>
                    <a:pt x="12375" y="14021"/>
                  </a:cubicBezTo>
                  <a:cubicBezTo>
                    <a:pt x="12463" y="14248"/>
                    <a:pt x="12507" y="14526"/>
                    <a:pt x="12507" y="14857"/>
                  </a:cubicBezTo>
                  <a:cubicBezTo>
                    <a:pt x="12507" y="15199"/>
                    <a:pt x="12466" y="15497"/>
                    <a:pt x="12385" y="15751"/>
                  </a:cubicBezTo>
                  <a:moveTo>
                    <a:pt x="10800" y="8100"/>
                  </a:moveTo>
                  <a:cubicBezTo>
                    <a:pt x="8631" y="8100"/>
                    <a:pt x="6873" y="10518"/>
                    <a:pt x="6873" y="13500"/>
                  </a:cubicBezTo>
                  <a:cubicBezTo>
                    <a:pt x="6873" y="16483"/>
                    <a:pt x="8631" y="18900"/>
                    <a:pt x="10800" y="18900"/>
                  </a:cubicBezTo>
                  <a:cubicBezTo>
                    <a:pt x="12969" y="18900"/>
                    <a:pt x="14727" y="16483"/>
                    <a:pt x="14727" y="13500"/>
                  </a:cubicBezTo>
                  <a:cubicBezTo>
                    <a:pt x="14727" y="10518"/>
                    <a:pt x="12969" y="8100"/>
                    <a:pt x="10800" y="8100"/>
                  </a:cubicBezTo>
                  <a:moveTo>
                    <a:pt x="17182" y="17550"/>
                  </a:moveTo>
                  <a:lnTo>
                    <a:pt x="16200" y="17550"/>
                  </a:lnTo>
                  <a:cubicBezTo>
                    <a:pt x="15929" y="17550"/>
                    <a:pt x="15709" y="17852"/>
                    <a:pt x="15709" y="18225"/>
                  </a:cubicBezTo>
                  <a:cubicBezTo>
                    <a:pt x="15709" y="18598"/>
                    <a:pt x="15929" y="18900"/>
                    <a:pt x="16200" y="18900"/>
                  </a:cubicBezTo>
                  <a:lnTo>
                    <a:pt x="17182" y="18900"/>
                  </a:lnTo>
                  <a:cubicBezTo>
                    <a:pt x="17453" y="18900"/>
                    <a:pt x="17673" y="18598"/>
                    <a:pt x="17673" y="18225"/>
                  </a:cubicBezTo>
                  <a:cubicBezTo>
                    <a:pt x="17673" y="17852"/>
                    <a:pt x="17453" y="17550"/>
                    <a:pt x="17182" y="17550"/>
                  </a:cubicBezTo>
                  <a:moveTo>
                    <a:pt x="20127" y="8100"/>
                  </a:moveTo>
                  <a:cubicBezTo>
                    <a:pt x="19856" y="8100"/>
                    <a:pt x="19636" y="7798"/>
                    <a:pt x="19636" y="7425"/>
                  </a:cubicBezTo>
                  <a:cubicBezTo>
                    <a:pt x="19636" y="7052"/>
                    <a:pt x="19856" y="6750"/>
                    <a:pt x="20127" y="6750"/>
                  </a:cubicBezTo>
                  <a:cubicBezTo>
                    <a:pt x="20399" y="6750"/>
                    <a:pt x="20618" y="7052"/>
                    <a:pt x="20618" y="7425"/>
                  </a:cubicBezTo>
                  <a:cubicBezTo>
                    <a:pt x="20618" y="7798"/>
                    <a:pt x="20399" y="8100"/>
                    <a:pt x="20127" y="8100"/>
                  </a:cubicBezTo>
                  <a:moveTo>
                    <a:pt x="20618" y="17674"/>
                  </a:moveTo>
                  <a:cubicBezTo>
                    <a:pt x="20464" y="17599"/>
                    <a:pt x="20300" y="17550"/>
                    <a:pt x="20127" y="17550"/>
                  </a:cubicBezTo>
                  <a:cubicBezTo>
                    <a:pt x="19314" y="17550"/>
                    <a:pt x="18655" y="18457"/>
                    <a:pt x="18655" y="19575"/>
                  </a:cubicBezTo>
                  <a:cubicBezTo>
                    <a:pt x="18655" y="19813"/>
                    <a:pt x="18690" y="20038"/>
                    <a:pt x="18745" y="20250"/>
                  </a:cubicBezTo>
                  <a:lnTo>
                    <a:pt x="2855" y="20250"/>
                  </a:lnTo>
                  <a:cubicBezTo>
                    <a:pt x="2910" y="20038"/>
                    <a:pt x="2945" y="19813"/>
                    <a:pt x="2945" y="19575"/>
                  </a:cubicBezTo>
                  <a:cubicBezTo>
                    <a:pt x="2945" y="18457"/>
                    <a:pt x="2286" y="17550"/>
                    <a:pt x="1473" y="17550"/>
                  </a:cubicBezTo>
                  <a:cubicBezTo>
                    <a:pt x="1300" y="17550"/>
                    <a:pt x="1136" y="17599"/>
                    <a:pt x="982" y="17674"/>
                  </a:cubicBezTo>
                  <a:lnTo>
                    <a:pt x="982" y="9326"/>
                  </a:lnTo>
                  <a:cubicBezTo>
                    <a:pt x="1136" y="9402"/>
                    <a:pt x="1300" y="9450"/>
                    <a:pt x="1473" y="9450"/>
                  </a:cubicBezTo>
                  <a:cubicBezTo>
                    <a:pt x="2286" y="9450"/>
                    <a:pt x="2945" y="8544"/>
                    <a:pt x="2945" y="7425"/>
                  </a:cubicBezTo>
                  <a:cubicBezTo>
                    <a:pt x="2945" y="7187"/>
                    <a:pt x="2910" y="6962"/>
                    <a:pt x="2855" y="6750"/>
                  </a:cubicBezTo>
                  <a:lnTo>
                    <a:pt x="18745" y="6750"/>
                  </a:lnTo>
                  <a:cubicBezTo>
                    <a:pt x="18690" y="6962"/>
                    <a:pt x="18655" y="7187"/>
                    <a:pt x="18655" y="7425"/>
                  </a:cubicBezTo>
                  <a:cubicBezTo>
                    <a:pt x="18655" y="8544"/>
                    <a:pt x="19314" y="9450"/>
                    <a:pt x="20127" y="9450"/>
                  </a:cubicBezTo>
                  <a:cubicBezTo>
                    <a:pt x="20300" y="9450"/>
                    <a:pt x="20464" y="9402"/>
                    <a:pt x="20618" y="9326"/>
                  </a:cubicBezTo>
                  <a:cubicBezTo>
                    <a:pt x="20618" y="9326"/>
                    <a:pt x="20618" y="17674"/>
                    <a:pt x="20618" y="17674"/>
                  </a:cubicBezTo>
                  <a:close/>
                  <a:moveTo>
                    <a:pt x="20127" y="20250"/>
                  </a:moveTo>
                  <a:cubicBezTo>
                    <a:pt x="19856" y="20250"/>
                    <a:pt x="19636" y="19948"/>
                    <a:pt x="19636" y="19575"/>
                  </a:cubicBezTo>
                  <a:cubicBezTo>
                    <a:pt x="19636" y="19203"/>
                    <a:pt x="19856" y="18900"/>
                    <a:pt x="20127" y="18900"/>
                  </a:cubicBezTo>
                  <a:cubicBezTo>
                    <a:pt x="20399" y="18900"/>
                    <a:pt x="20618" y="19203"/>
                    <a:pt x="20618" y="19575"/>
                  </a:cubicBezTo>
                  <a:cubicBezTo>
                    <a:pt x="20618" y="19948"/>
                    <a:pt x="20399" y="20250"/>
                    <a:pt x="20127" y="20250"/>
                  </a:cubicBezTo>
                  <a:moveTo>
                    <a:pt x="1473" y="20250"/>
                  </a:moveTo>
                  <a:cubicBezTo>
                    <a:pt x="1201" y="20250"/>
                    <a:pt x="982" y="19948"/>
                    <a:pt x="982" y="19575"/>
                  </a:cubicBezTo>
                  <a:cubicBezTo>
                    <a:pt x="982" y="19203"/>
                    <a:pt x="1201" y="18900"/>
                    <a:pt x="1473" y="18900"/>
                  </a:cubicBezTo>
                  <a:cubicBezTo>
                    <a:pt x="1744" y="18900"/>
                    <a:pt x="1964" y="19203"/>
                    <a:pt x="1964" y="19575"/>
                  </a:cubicBezTo>
                  <a:cubicBezTo>
                    <a:pt x="1964" y="19948"/>
                    <a:pt x="1744" y="20250"/>
                    <a:pt x="1473" y="20250"/>
                  </a:cubicBezTo>
                  <a:moveTo>
                    <a:pt x="1473" y="6750"/>
                  </a:moveTo>
                  <a:cubicBezTo>
                    <a:pt x="1744" y="6750"/>
                    <a:pt x="1964" y="7052"/>
                    <a:pt x="1964" y="7425"/>
                  </a:cubicBezTo>
                  <a:cubicBezTo>
                    <a:pt x="1964" y="7798"/>
                    <a:pt x="1744" y="8100"/>
                    <a:pt x="1473" y="8100"/>
                  </a:cubicBezTo>
                  <a:cubicBezTo>
                    <a:pt x="1201" y="8100"/>
                    <a:pt x="982" y="7798"/>
                    <a:pt x="982" y="7425"/>
                  </a:cubicBezTo>
                  <a:cubicBezTo>
                    <a:pt x="982" y="7052"/>
                    <a:pt x="1201" y="6750"/>
                    <a:pt x="1473" y="6750"/>
                  </a:cubicBezTo>
                  <a:moveTo>
                    <a:pt x="20618" y="5400"/>
                  </a:moveTo>
                  <a:lnTo>
                    <a:pt x="982" y="5400"/>
                  </a:lnTo>
                  <a:cubicBezTo>
                    <a:pt x="440" y="5400"/>
                    <a:pt x="0" y="6004"/>
                    <a:pt x="0" y="6750"/>
                  </a:cubicBezTo>
                  <a:lnTo>
                    <a:pt x="0" y="20250"/>
                  </a:lnTo>
                  <a:cubicBezTo>
                    <a:pt x="0" y="20996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996"/>
                    <a:pt x="21600" y="20250"/>
                  </a:cubicBezTo>
                  <a:lnTo>
                    <a:pt x="21600" y="6750"/>
                  </a:lnTo>
                  <a:cubicBezTo>
                    <a:pt x="21600" y="6004"/>
                    <a:pt x="21160" y="5400"/>
                    <a:pt x="20618" y="5400"/>
                  </a:cubicBezTo>
                  <a:moveTo>
                    <a:pt x="2455" y="4050"/>
                  </a:moveTo>
                  <a:lnTo>
                    <a:pt x="19145" y="4050"/>
                  </a:lnTo>
                  <a:cubicBezTo>
                    <a:pt x="19417" y="4050"/>
                    <a:pt x="19636" y="3748"/>
                    <a:pt x="19636" y="3376"/>
                  </a:cubicBezTo>
                  <a:cubicBezTo>
                    <a:pt x="19636" y="3002"/>
                    <a:pt x="19417" y="2700"/>
                    <a:pt x="19145" y="2700"/>
                  </a:cubicBezTo>
                  <a:lnTo>
                    <a:pt x="2455" y="2700"/>
                  </a:lnTo>
                  <a:cubicBezTo>
                    <a:pt x="2183" y="2700"/>
                    <a:pt x="1964" y="3002"/>
                    <a:pt x="1964" y="3376"/>
                  </a:cubicBezTo>
                  <a:cubicBezTo>
                    <a:pt x="1964" y="3748"/>
                    <a:pt x="2183" y="4050"/>
                    <a:pt x="2455" y="4050"/>
                  </a:cubicBezTo>
                  <a:moveTo>
                    <a:pt x="4418" y="1350"/>
                  </a:moveTo>
                  <a:lnTo>
                    <a:pt x="17182" y="1350"/>
                  </a:lnTo>
                  <a:cubicBezTo>
                    <a:pt x="17453" y="1350"/>
                    <a:pt x="17673" y="1048"/>
                    <a:pt x="17673" y="675"/>
                  </a:cubicBezTo>
                  <a:cubicBezTo>
                    <a:pt x="17673" y="302"/>
                    <a:pt x="17453" y="0"/>
                    <a:pt x="17182" y="0"/>
                  </a:cubicBezTo>
                  <a:lnTo>
                    <a:pt x="4418" y="0"/>
                  </a:lnTo>
                  <a:cubicBezTo>
                    <a:pt x="4147" y="0"/>
                    <a:pt x="3927" y="302"/>
                    <a:pt x="3927" y="675"/>
                  </a:cubicBezTo>
                  <a:cubicBezTo>
                    <a:pt x="3927" y="1048"/>
                    <a:pt x="4147" y="1350"/>
                    <a:pt x="4418" y="1350"/>
                  </a:cubicBezTo>
                  <a:moveTo>
                    <a:pt x="5400" y="8100"/>
                  </a:moveTo>
                  <a:lnTo>
                    <a:pt x="4418" y="8100"/>
                  </a:lnTo>
                  <a:cubicBezTo>
                    <a:pt x="4147" y="8100"/>
                    <a:pt x="3927" y="8403"/>
                    <a:pt x="3927" y="8775"/>
                  </a:cubicBezTo>
                  <a:cubicBezTo>
                    <a:pt x="3927" y="9148"/>
                    <a:pt x="4147" y="9450"/>
                    <a:pt x="4418" y="9450"/>
                  </a:cubicBezTo>
                  <a:lnTo>
                    <a:pt x="5400" y="9450"/>
                  </a:lnTo>
                  <a:cubicBezTo>
                    <a:pt x="5671" y="9450"/>
                    <a:pt x="5891" y="9148"/>
                    <a:pt x="5891" y="8775"/>
                  </a:cubicBezTo>
                  <a:cubicBezTo>
                    <a:pt x="5891" y="8403"/>
                    <a:pt x="5671" y="8100"/>
                    <a:pt x="5400" y="81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 Regular"/>
                <a:sym typeface="Gill Sans"/>
              </a:endParaRPr>
            </a:p>
          </p:txBody>
        </p:sp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CE27B310-A56B-5D4D-A624-51EF221D0E1F}"/>
              </a:ext>
            </a:extLst>
          </p:cNvPr>
          <p:cNvSpPr txBox="1">
            <a:spLocks/>
          </p:cNvSpPr>
          <p:nvPr/>
        </p:nvSpPr>
        <p:spPr>
          <a:xfrm>
            <a:off x="3918584" y="4095750"/>
            <a:ext cx="4674270" cy="592456"/>
          </a:xfrm>
          <a:prstGeom prst="rect">
            <a:avLst/>
          </a:prstGeom>
        </p:spPr>
        <p:txBody>
          <a:bodyPr vert="horz" wrap="square" lIns="68567" tIns="34283" rIns="68567" bIns="34283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3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FLEXIBILIDADE</a:t>
            </a:r>
          </a:p>
          <a:p>
            <a:pPr marL="128588" indent="-128588" defTabSz="13713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B4B4"/>
              </a:buClr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Apoio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a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projetos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públicos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e privados por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meio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várias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modalidades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de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empréstimos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,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garantias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e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produtos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estruturados</a:t>
            </a: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  <a:ea typeface="Montserrat Light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47AC6C-253C-904F-90A8-C1D90B5C9A7E}"/>
              </a:ext>
            </a:extLst>
          </p:cNvPr>
          <p:cNvGrpSpPr/>
          <p:nvPr/>
        </p:nvGrpSpPr>
        <p:grpSpPr>
          <a:xfrm>
            <a:off x="3231130" y="4095750"/>
            <a:ext cx="504265" cy="504265"/>
            <a:chOff x="4616823" y="3279451"/>
            <a:chExt cx="672353" cy="67235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899CB77-5E02-CE45-9C9D-CB9A1A912B93}"/>
                </a:ext>
              </a:extLst>
            </p:cNvPr>
            <p:cNvSpPr/>
            <p:nvPr/>
          </p:nvSpPr>
          <p:spPr>
            <a:xfrm>
              <a:off x="4616823" y="3279451"/>
              <a:ext cx="672353" cy="67235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63" fontAlgn="auto">
                <a:spcBef>
                  <a:spcPts val="0"/>
                </a:spcBef>
                <a:spcAft>
                  <a:spcPts val="0"/>
                </a:spcAft>
              </a:pPr>
              <a:endParaRPr lang="en-GB" sz="135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" name="Shape 2591">
              <a:extLst>
                <a:ext uri="{FF2B5EF4-FFF2-40B4-BE49-F238E27FC236}">
                  <a16:creationId xmlns:a16="http://schemas.microsoft.com/office/drawing/2014/main" id="{70B4E4FC-667E-B64E-B2BD-9F56FB5C0E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90999" y="3452232"/>
              <a:ext cx="324000" cy="32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727"/>
                  </a:moveTo>
                  <a:cubicBezTo>
                    <a:pt x="8631" y="14727"/>
                    <a:pt x="6873" y="12969"/>
                    <a:pt x="6873" y="10800"/>
                  </a:cubicBezTo>
                  <a:cubicBezTo>
                    <a:pt x="6873" y="8631"/>
                    <a:pt x="8631" y="6873"/>
                    <a:pt x="10800" y="6873"/>
                  </a:cubicBezTo>
                  <a:cubicBezTo>
                    <a:pt x="12969" y="6873"/>
                    <a:pt x="14727" y="8631"/>
                    <a:pt x="14727" y="10800"/>
                  </a:cubicBezTo>
                  <a:cubicBezTo>
                    <a:pt x="14727" y="12969"/>
                    <a:pt x="12969" y="14727"/>
                    <a:pt x="10800" y="14727"/>
                  </a:cubicBezTo>
                  <a:moveTo>
                    <a:pt x="10800" y="5891"/>
                  </a:moveTo>
                  <a:cubicBezTo>
                    <a:pt x="8088" y="5891"/>
                    <a:pt x="5891" y="8089"/>
                    <a:pt x="5891" y="10800"/>
                  </a:cubicBezTo>
                  <a:cubicBezTo>
                    <a:pt x="5891" y="13512"/>
                    <a:pt x="8088" y="15709"/>
                    <a:pt x="10800" y="15709"/>
                  </a:cubicBezTo>
                  <a:cubicBezTo>
                    <a:pt x="13512" y="15709"/>
                    <a:pt x="15709" y="13512"/>
                    <a:pt x="15709" y="10800"/>
                  </a:cubicBezTo>
                  <a:cubicBezTo>
                    <a:pt x="15709" y="8089"/>
                    <a:pt x="13512" y="5891"/>
                    <a:pt x="10800" y="5891"/>
                  </a:cubicBezTo>
                  <a:moveTo>
                    <a:pt x="20618" y="12013"/>
                  </a:moveTo>
                  <a:cubicBezTo>
                    <a:pt x="20614" y="12014"/>
                    <a:pt x="20611" y="12016"/>
                    <a:pt x="20607" y="12016"/>
                  </a:cubicBezTo>
                  <a:lnTo>
                    <a:pt x="19602" y="12268"/>
                  </a:lnTo>
                  <a:cubicBezTo>
                    <a:pt x="19256" y="12354"/>
                    <a:pt x="18984" y="12622"/>
                    <a:pt x="18892" y="12966"/>
                  </a:cubicBezTo>
                  <a:cubicBezTo>
                    <a:pt x="18703" y="13672"/>
                    <a:pt x="18421" y="14351"/>
                    <a:pt x="18053" y="14986"/>
                  </a:cubicBezTo>
                  <a:cubicBezTo>
                    <a:pt x="17873" y="15295"/>
                    <a:pt x="17876" y="15677"/>
                    <a:pt x="18060" y="15984"/>
                  </a:cubicBezTo>
                  <a:lnTo>
                    <a:pt x="18601" y="16885"/>
                  </a:lnTo>
                  <a:lnTo>
                    <a:pt x="16886" y="18600"/>
                  </a:lnTo>
                  <a:cubicBezTo>
                    <a:pt x="16882" y="18599"/>
                    <a:pt x="16878" y="18597"/>
                    <a:pt x="16875" y="18595"/>
                  </a:cubicBezTo>
                  <a:lnTo>
                    <a:pt x="15978" y="18057"/>
                  </a:lnTo>
                  <a:cubicBezTo>
                    <a:pt x="15822" y="17964"/>
                    <a:pt x="15648" y="17917"/>
                    <a:pt x="15473" y="17917"/>
                  </a:cubicBezTo>
                  <a:cubicBezTo>
                    <a:pt x="15304" y="17917"/>
                    <a:pt x="15134" y="17961"/>
                    <a:pt x="14982" y="18049"/>
                  </a:cubicBezTo>
                  <a:cubicBezTo>
                    <a:pt x="14348" y="18415"/>
                    <a:pt x="13671" y="18696"/>
                    <a:pt x="12968" y="18884"/>
                  </a:cubicBezTo>
                  <a:cubicBezTo>
                    <a:pt x="12624" y="18976"/>
                    <a:pt x="12356" y="19248"/>
                    <a:pt x="12269" y="19594"/>
                  </a:cubicBezTo>
                  <a:lnTo>
                    <a:pt x="12016" y="20607"/>
                  </a:lnTo>
                  <a:cubicBezTo>
                    <a:pt x="12015" y="20611"/>
                    <a:pt x="12014" y="20614"/>
                    <a:pt x="12012" y="20619"/>
                  </a:cubicBezTo>
                  <a:lnTo>
                    <a:pt x="9587" y="20619"/>
                  </a:lnTo>
                  <a:lnTo>
                    <a:pt x="9331" y="19594"/>
                  </a:lnTo>
                  <a:cubicBezTo>
                    <a:pt x="9244" y="19248"/>
                    <a:pt x="8976" y="18976"/>
                    <a:pt x="8632" y="18884"/>
                  </a:cubicBezTo>
                  <a:cubicBezTo>
                    <a:pt x="7929" y="18696"/>
                    <a:pt x="7251" y="18415"/>
                    <a:pt x="6617" y="18049"/>
                  </a:cubicBezTo>
                  <a:cubicBezTo>
                    <a:pt x="6465" y="17961"/>
                    <a:pt x="6296" y="17917"/>
                    <a:pt x="6127" y="17917"/>
                  </a:cubicBezTo>
                  <a:cubicBezTo>
                    <a:pt x="5951" y="17917"/>
                    <a:pt x="5777" y="17964"/>
                    <a:pt x="5621" y="18057"/>
                  </a:cubicBezTo>
                  <a:lnTo>
                    <a:pt x="4725" y="18595"/>
                  </a:lnTo>
                  <a:cubicBezTo>
                    <a:pt x="4722" y="18597"/>
                    <a:pt x="4718" y="18599"/>
                    <a:pt x="4714" y="18600"/>
                  </a:cubicBezTo>
                  <a:lnTo>
                    <a:pt x="3000" y="16885"/>
                  </a:lnTo>
                  <a:lnTo>
                    <a:pt x="3540" y="15984"/>
                  </a:lnTo>
                  <a:cubicBezTo>
                    <a:pt x="3724" y="15677"/>
                    <a:pt x="3727" y="15295"/>
                    <a:pt x="3548" y="14986"/>
                  </a:cubicBezTo>
                  <a:cubicBezTo>
                    <a:pt x="3179" y="14351"/>
                    <a:pt x="2897" y="13672"/>
                    <a:pt x="2708" y="12966"/>
                  </a:cubicBezTo>
                  <a:cubicBezTo>
                    <a:pt x="2616" y="12622"/>
                    <a:pt x="2343" y="12354"/>
                    <a:pt x="1998" y="12268"/>
                  </a:cubicBezTo>
                  <a:lnTo>
                    <a:pt x="993" y="12016"/>
                  </a:lnTo>
                  <a:cubicBezTo>
                    <a:pt x="989" y="12016"/>
                    <a:pt x="986" y="12014"/>
                    <a:pt x="982" y="12013"/>
                  </a:cubicBezTo>
                  <a:lnTo>
                    <a:pt x="982" y="9587"/>
                  </a:lnTo>
                  <a:lnTo>
                    <a:pt x="1998" y="9333"/>
                  </a:lnTo>
                  <a:cubicBezTo>
                    <a:pt x="2343" y="9246"/>
                    <a:pt x="2616" y="8979"/>
                    <a:pt x="2708" y="8634"/>
                  </a:cubicBezTo>
                  <a:cubicBezTo>
                    <a:pt x="2897" y="7928"/>
                    <a:pt x="3179" y="7249"/>
                    <a:pt x="3548" y="6615"/>
                  </a:cubicBezTo>
                  <a:cubicBezTo>
                    <a:pt x="3727" y="6305"/>
                    <a:pt x="3724" y="5923"/>
                    <a:pt x="3540" y="5617"/>
                  </a:cubicBezTo>
                  <a:lnTo>
                    <a:pt x="3005" y="4725"/>
                  </a:lnTo>
                  <a:cubicBezTo>
                    <a:pt x="3004" y="4722"/>
                    <a:pt x="3002" y="4718"/>
                    <a:pt x="3000" y="4715"/>
                  </a:cubicBezTo>
                  <a:lnTo>
                    <a:pt x="4715" y="3000"/>
                  </a:lnTo>
                  <a:lnTo>
                    <a:pt x="5621" y="3544"/>
                  </a:lnTo>
                  <a:cubicBezTo>
                    <a:pt x="5777" y="3636"/>
                    <a:pt x="5951" y="3683"/>
                    <a:pt x="6127" y="3683"/>
                  </a:cubicBezTo>
                  <a:cubicBezTo>
                    <a:pt x="6296" y="3683"/>
                    <a:pt x="6465" y="3639"/>
                    <a:pt x="6618" y="3551"/>
                  </a:cubicBezTo>
                  <a:cubicBezTo>
                    <a:pt x="7251" y="3185"/>
                    <a:pt x="7929" y="2904"/>
                    <a:pt x="8632" y="2717"/>
                  </a:cubicBezTo>
                  <a:cubicBezTo>
                    <a:pt x="8976" y="2624"/>
                    <a:pt x="9244" y="2353"/>
                    <a:pt x="9331" y="2007"/>
                  </a:cubicBezTo>
                  <a:lnTo>
                    <a:pt x="9587" y="982"/>
                  </a:lnTo>
                  <a:lnTo>
                    <a:pt x="12012" y="982"/>
                  </a:lnTo>
                  <a:cubicBezTo>
                    <a:pt x="12014" y="986"/>
                    <a:pt x="12015" y="989"/>
                    <a:pt x="12016" y="993"/>
                  </a:cubicBezTo>
                  <a:lnTo>
                    <a:pt x="12269" y="2007"/>
                  </a:lnTo>
                  <a:cubicBezTo>
                    <a:pt x="12356" y="2353"/>
                    <a:pt x="12624" y="2624"/>
                    <a:pt x="12968" y="2717"/>
                  </a:cubicBezTo>
                  <a:cubicBezTo>
                    <a:pt x="13671" y="2904"/>
                    <a:pt x="14348" y="3185"/>
                    <a:pt x="14982" y="3551"/>
                  </a:cubicBezTo>
                  <a:cubicBezTo>
                    <a:pt x="15134" y="3639"/>
                    <a:pt x="15304" y="3683"/>
                    <a:pt x="15473" y="3683"/>
                  </a:cubicBezTo>
                  <a:cubicBezTo>
                    <a:pt x="15648" y="3683"/>
                    <a:pt x="15822" y="3636"/>
                    <a:pt x="15978" y="3544"/>
                  </a:cubicBezTo>
                  <a:lnTo>
                    <a:pt x="16884" y="3000"/>
                  </a:lnTo>
                  <a:lnTo>
                    <a:pt x="18600" y="4715"/>
                  </a:lnTo>
                  <a:cubicBezTo>
                    <a:pt x="18598" y="4718"/>
                    <a:pt x="18597" y="4722"/>
                    <a:pt x="18595" y="4726"/>
                  </a:cubicBezTo>
                  <a:lnTo>
                    <a:pt x="18060" y="5616"/>
                  </a:lnTo>
                  <a:cubicBezTo>
                    <a:pt x="17876" y="5923"/>
                    <a:pt x="17873" y="6305"/>
                    <a:pt x="18053" y="6615"/>
                  </a:cubicBezTo>
                  <a:cubicBezTo>
                    <a:pt x="18421" y="7249"/>
                    <a:pt x="18703" y="7928"/>
                    <a:pt x="18892" y="8634"/>
                  </a:cubicBezTo>
                  <a:cubicBezTo>
                    <a:pt x="18984" y="8979"/>
                    <a:pt x="19256" y="9246"/>
                    <a:pt x="19602" y="9333"/>
                  </a:cubicBezTo>
                  <a:lnTo>
                    <a:pt x="20618" y="9587"/>
                  </a:lnTo>
                  <a:cubicBezTo>
                    <a:pt x="20618" y="9587"/>
                    <a:pt x="20618" y="12013"/>
                    <a:pt x="20618" y="12013"/>
                  </a:cubicBezTo>
                  <a:close/>
                  <a:moveTo>
                    <a:pt x="20880" y="8641"/>
                  </a:moveTo>
                  <a:lnTo>
                    <a:pt x="19841" y="8380"/>
                  </a:lnTo>
                  <a:cubicBezTo>
                    <a:pt x="19626" y="7580"/>
                    <a:pt x="19308" y="6822"/>
                    <a:pt x="18902" y="6122"/>
                  </a:cubicBezTo>
                  <a:lnTo>
                    <a:pt x="19455" y="5200"/>
                  </a:lnTo>
                  <a:cubicBezTo>
                    <a:pt x="19625" y="4871"/>
                    <a:pt x="19736" y="4463"/>
                    <a:pt x="19455" y="4182"/>
                  </a:cubicBezTo>
                  <a:lnTo>
                    <a:pt x="17419" y="2145"/>
                  </a:lnTo>
                  <a:cubicBezTo>
                    <a:pt x="17292" y="2018"/>
                    <a:pt x="17136" y="1969"/>
                    <a:pt x="16975" y="1969"/>
                  </a:cubicBezTo>
                  <a:cubicBezTo>
                    <a:pt x="16778" y="1969"/>
                    <a:pt x="16572" y="2043"/>
                    <a:pt x="16400" y="2145"/>
                  </a:cubicBezTo>
                  <a:lnTo>
                    <a:pt x="15473" y="2702"/>
                  </a:lnTo>
                  <a:cubicBezTo>
                    <a:pt x="14775" y="2298"/>
                    <a:pt x="14020" y="1982"/>
                    <a:pt x="13222" y="1768"/>
                  </a:cubicBezTo>
                  <a:lnTo>
                    <a:pt x="12960" y="720"/>
                  </a:lnTo>
                  <a:cubicBezTo>
                    <a:pt x="12848" y="367"/>
                    <a:pt x="12638" y="0"/>
                    <a:pt x="12240" y="0"/>
                  </a:cubicBezTo>
                  <a:lnTo>
                    <a:pt x="9360" y="0"/>
                  </a:lnTo>
                  <a:cubicBezTo>
                    <a:pt x="8962" y="0"/>
                    <a:pt x="8730" y="367"/>
                    <a:pt x="8640" y="720"/>
                  </a:cubicBezTo>
                  <a:lnTo>
                    <a:pt x="8378" y="1768"/>
                  </a:lnTo>
                  <a:cubicBezTo>
                    <a:pt x="7580" y="1982"/>
                    <a:pt x="6825" y="2298"/>
                    <a:pt x="6127" y="2702"/>
                  </a:cubicBezTo>
                  <a:lnTo>
                    <a:pt x="5200" y="2145"/>
                  </a:lnTo>
                  <a:cubicBezTo>
                    <a:pt x="5028" y="2043"/>
                    <a:pt x="4822" y="1969"/>
                    <a:pt x="4625" y="1969"/>
                  </a:cubicBezTo>
                  <a:cubicBezTo>
                    <a:pt x="4464" y="1969"/>
                    <a:pt x="4308" y="2018"/>
                    <a:pt x="4181" y="2145"/>
                  </a:cubicBezTo>
                  <a:lnTo>
                    <a:pt x="2145" y="4182"/>
                  </a:lnTo>
                  <a:cubicBezTo>
                    <a:pt x="1864" y="4463"/>
                    <a:pt x="1975" y="4871"/>
                    <a:pt x="2145" y="5200"/>
                  </a:cubicBezTo>
                  <a:lnTo>
                    <a:pt x="2698" y="6122"/>
                  </a:lnTo>
                  <a:cubicBezTo>
                    <a:pt x="2292" y="6822"/>
                    <a:pt x="1973" y="7580"/>
                    <a:pt x="1759" y="8380"/>
                  </a:cubicBezTo>
                  <a:lnTo>
                    <a:pt x="720" y="8641"/>
                  </a:lnTo>
                  <a:cubicBezTo>
                    <a:pt x="367" y="8730"/>
                    <a:pt x="0" y="8963"/>
                    <a:pt x="0" y="9360"/>
                  </a:cubicBezTo>
                  <a:lnTo>
                    <a:pt x="0" y="12240"/>
                  </a:lnTo>
                  <a:cubicBezTo>
                    <a:pt x="0" y="12638"/>
                    <a:pt x="367" y="12848"/>
                    <a:pt x="720" y="12960"/>
                  </a:cubicBezTo>
                  <a:lnTo>
                    <a:pt x="1759" y="13220"/>
                  </a:lnTo>
                  <a:cubicBezTo>
                    <a:pt x="1973" y="14021"/>
                    <a:pt x="2292" y="14778"/>
                    <a:pt x="2698" y="15478"/>
                  </a:cubicBezTo>
                  <a:lnTo>
                    <a:pt x="2145" y="16400"/>
                  </a:lnTo>
                  <a:cubicBezTo>
                    <a:pt x="1959" y="16714"/>
                    <a:pt x="1864" y="17137"/>
                    <a:pt x="2145" y="17419"/>
                  </a:cubicBezTo>
                  <a:lnTo>
                    <a:pt x="4181" y="19455"/>
                  </a:lnTo>
                  <a:cubicBezTo>
                    <a:pt x="4305" y="19579"/>
                    <a:pt x="4454" y="19627"/>
                    <a:pt x="4610" y="19627"/>
                  </a:cubicBezTo>
                  <a:cubicBezTo>
                    <a:pt x="4807" y="19627"/>
                    <a:pt x="5016" y="19550"/>
                    <a:pt x="5200" y="19455"/>
                  </a:cubicBezTo>
                  <a:lnTo>
                    <a:pt x="6127" y="18899"/>
                  </a:lnTo>
                  <a:cubicBezTo>
                    <a:pt x="6825" y="19302"/>
                    <a:pt x="7580" y="19619"/>
                    <a:pt x="8378" y="19832"/>
                  </a:cubicBezTo>
                  <a:lnTo>
                    <a:pt x="8640" y="20880"/>
                  </a:lnTo>
                  <a:cubicBezTo>
                    <a:pt x="8730" y="21233"/>
                    <a:pt x="8962" y="21600"/>
                    <a:pt x="9360" y="21600"/>
                  </a:cubicBezTo>
                  <a:lnTo>
                    <a:pt x="12240" y="21600"/>
                  </a:lnTo>
                  <a:cubicBezTo>
                    <a:pt x="12638" y="21600"/>
                    <a:pt x="12848" y="21233"/>
                    <a:pt x="12960" y="20880"/>
                  </a:cubicBezTo>
                  <a:lnTo>
                    <a:pt x="13222" y="19832"/>
                  </a:lnTo>
                  <a:cubicBezTo>
                    <a:pt x="14020" y="19619"/>
                    <a:pt x="14775" y="19302"/>
                    <a:pt x="15473" y="18899"/>
                  </a:cubicBezTo>
                  <a:lnTo>
                    <a:pt x="16400" y="19455"/>
                  </a:lnTo>
                  <a:cubicBezTo>
                    <a:pt x="16584" y="19550"/>
                    <a:pt x="16793" y="19627"/>
                    <a:pt x="16990" y="19627"/>
                  </a:cubicBezTo>
                  <a:cubicBezTo>
                    <a:pt x="17146" y="19627"/>
                    <a:pt x="17294" y="19579"/>
                    <a:pt x="17419" y="19455"/>
                  </a:cubicBezTo>
                  <a:lnTo>
                    <a:pt x="19455" y="17419"/>
                  </a:lnTo>
                  <a:cubicBezTo>
                    <a:pt x="19736" y="17137"/>
                    <a:pt x="19641" y="16714"/>
                    <a:pt x="19455" y="16400"/>
                  </a:cubicBezTo>
                  <a:lnTo>
                    <a:pt x="18902" y="15478"/>
                  </a:lnTo>
                  <a:cubicBezTo>
                    <a:pt x="19308" y="14778"/>
                    <a:pt x="19626" y="14021"/>
                    <a:pt x="19841" y="13220"/>
                  </a:cubicBezTo>
                  <a:lnTo>
                    <a:pt x="20880" y="12960"/>
                  </a:lnTo>
                  <a:cubicBezTo>
                    <a:pt x="21233" y="12848"/>
                    <a:pt x="21600" y="12638"/>
                    <a:pt x="21600" y="12240"/>
                  </a:cubicBezTo>
                  <a:lnTo>
                    <a:pt x="21600" y="9360"/>
                  </a:lnTo>
                  <a:cubicBezTo>
                    <a:pt x="21600" y="8963"/>
                    <a:pt x="21233" y="8730"/>
                    <a:pt x="20880" y="86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 Regular"/>
                <a:sym typeface="Gill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3E87827-545F-B348-81C1-6597AF9294D8}"/>
              </a:ext>
            </a:extLst>
          </p:cNvPr>
          <p:cNvGrpSpPr/>
          <p:nvPr/>
        </p:nvGrpSpPr>
        <p:grpSpPr>
          <a:xfrm>
            <a:off x="3221544" y="2981885"/>
            <a:ext cx="504265" cy="504265"/>
            <a:chOff x="4616823" y="5299077"/>
            <a:chExt cx="672353" cy="67235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F0DAA22-7AAA-9D4D-8EEB-462E82CEADFA}"/>
                </a:ext>
              </a:extLst>
            </p:cNvPr>
            <p:cNvSpPr/>
            <p:nvPr/>
          </p:nvSpPr>
          <p:spPr>
            <a:xfrm>
              <a:off x="4616823" y="5299077"/>
              <a:ext cx="672353" cy="672353"/>
            </a:xfrm>
            <a:prstGeom prst="ellipse">
              <a:avLst/>
            </a:prstGeom>
            <a:solidFill>
              <a:srgbClr val="EF78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63" fontAlgn="auto">
                <a:spcBef>
                  <a:spcPts val="0"/>
                </a:spcBef>
                <a:spcAft>
                  <a:spcPts val="0"/>
                </a:spcAft>
              </a:pPr>
              <a:endParaRPr lang="en-GB" sz="135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5" name="Shape 2778">
              <a:extLst>
                <a:ext uri="{FF2B5EF4-FFF2-40B4-BE49-F238E27FC236}">
                  <a16:creationId xmlns:a16="http://schemas.microsoft.com/office/drawing/2014/main" id="{24C22A46-B625-C64E-8DB7-BE74CF0749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90999" y="5473253"/>
              <a:ext cx="324000" cy="32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 Regular"/>
                <a:sym typeface="Gill Sans"/>
              </a:endParaRPr>
            </a:p>
          </p:txBody>
        </p:sp>
      </p:grpSp>
      <p:sp>
        <p:nvSpPr>
          <p:cNvPr id="34" name="Triangle 33">
            <a:extLst>
              <a:ext uri="{FF2B5EF4-FFF2-40B4-BE49-F238E27FC236}">
                <a16:creationId xmlns:a16="http://schemas.microsoft.com/office/drawing/2014/main" id="{0E2C4EA6-7DF2-3B45-BEC3-CD9E3792C922}"/>
              </a:ext>
            </a:extLst>
          </p:cNvPr>
          <p:cNvSpPr/>
          <p:nvPr/>
        </p:nvSpPr>
        <p:spPr>
          <a:xfrm rot="5400000">
            <a:off x="270268" y="1199093"/>
            <a:ext cx="168578" cy="7038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BED1127F-F503-F54F-B444-CC1880F7C0C0}"/>
              </a:ext>
            </a:extLst>
          </p:cNvPr>
          <p:cNvSpPr/>
          <p:nvPr/>
        </p:nvSpPr>
        <p:spPr>
          <a:xfrm rot="5400000">
            <a:off x="310576" y="2970533"/>
            <a:ext cx="168578" cy="7038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00B2FB-D96F-9948-9682-1A3E87D50D70}"/>
              </a:ext>
            </a:extLst>
          </p:cNvPr>
          <p:cNvGrpSpPr/>
          <p:nvPr/>
        </p:nvGrpSpPr>
        <p:grpSpPr>
          <a:xfrm>
            <a:off x="3221755" y="1827246"/>
            <a:ext cx="504265" cy="504265"/>
            <a:chOff x="4295673" y="2518623"/>
            <a:chExt cx="672353" cy="67235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E802456-2CD4-1A49-8B20-608D236F00FC}"/>
                </a:ext>
              </a:extLst>
            </p:cNvPr>
            <p:cNvSpPr/>
            <p:nvPr/>
          </p:nvSpPr>
          <p:spPr>
            <a:xfrm>
              <a:off x="4295673" y="2518623"/>
              <a:ext cx="672353" cy="6723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63" fontAlgn="auto">
                <a:spcBef>
                  <a:spcPts val="0"/>
                </a:spcBef>
                <a:spcAft>
                  <a:spcPts val="0"/>
                </a:spcAft>
              </a:pPr>
              <a:endParaRPr lang="en-GB" sz="1350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85BD8C3-0425-CE41-B16D-CDB270F98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9849" y="2692799"/>
              <a:ext cx="324000" cy="324000"/>
            </a:xfrm>
            <a:prstGeom prst="rect">
              <a:avLst/>
            </a:prstGeom>
          </p:spPr>
        </p:pic>
      </p:grpSp>
      <p:sp>
        <p:nvSpPr>
          <p:cNvPr id="31" name="Subtitle 2">
            <a:extLst>
              <a:ext uri="{FF2B5EF4-FFF2-40B4-BE49-F238E27FC236}">
                <a16:creationId xmlns:a16="http://schemas.microsoft.com/office/drawing/2014/main" id="{9B667938-72BC-6949-9CE6-5536812D15AC}"/>
              </a:ext>
            </a:extLst>
          </p:cNvPr>
          <p:cNvSpPr txBox="1">
            <a:spLocks/>
          </p:cNvSpPr>
          <p:nvPr/>
        </p:nvSpPr>
        <p:spPr>
          <a:xfrm>
            <a:off x="3918584" y="1757700"/>
            <a:ext cx="4715638" cy="1054121"/>
          </a:xfrm>
          <a:prstGeom prst="rect">
            <a:avLst/>
          </a:prstGeom>
        </p:spPr>
        <p:txBody>
          <a:bodyPr vert="horz" wrap="square" lIns="68567" tIns="34283" rIns="68567" bIns="34283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3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CLASSIFICAÇÃO DE RISCO</a:t>
            </a:r>
          </a:p>
          <a:p>
            <a:pPr marL="128588" indent="-128588" defTabSz="13713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B4B4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Rating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internacional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de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crédito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a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longo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prazo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AA+ (S&amp;P)/AA+ (Fitch)/AAA (</a:t>
            </a:r>
            <a:r>
              <a:rPr lang="en-US" sz="1000" b="1" dirty="0">
                <a:latin typeface="+mn-lt"/>
                <a:ea typeface="Montserrat Light" charset="0"/>
                <a:cs typeface="Calibri" panose="020F0502020204030204" pitchFamily="34" charset="0"/>
              </a:rPr>
              <a:t>JCR</a:t>
            </a:r>
            <a:r>
              <a:rPr lang="en-US" sz="1000" b="1" baseline="30000" dirty="0">
                <a:latin typeface="+mn-lt"/>
                <a:ea typeface="Montserrat Light" charset="0"/>
                <a:cs typeface="Calibri" panose="020F0502020204030204" pitchFamily="34" charset="0"/>
              </a:rPr>
              <a:t>3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)/AAA (</a:t>
            </a:r>
            <a:r>
              <a:rPr lang="en-US" sz="1000" b="1" dirty="0">
                <a:latin typeface="+mn-lt"/>
                <a:ea typeface="Montserrat Light" charset="0"/>
                <a:cs typeface="Calibri" panose="020F0502020204030204" pitchFamily="34" charset="0"/>
              </a:rPr>
              <a:t>ACRA</a:t>
            </a:r>
            <a:r>
              <a:rPr lang="en-US" sz="1000" b="1" baseline="30000" dirty="0">
                <a:latin typeface="+mn-lt"/>
                <a:ea typeface="Montserrat Light" charset="0"/>
                <a:cs typeface="Calibri" panose="020F0502020204030204" pitchFamily="34" charset="0"/>
              </a:rPr>
              <a:t>4 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) com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perspectiva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estável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</a:p>
          <a:p>
            <a:pPr marL="128588" indent="-128588" defTabSz="13713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B4B4"/>
              </a:buClr>
              <a:buFont typeface="Arial" panose="020B0604020202020204" pitchFamily="34" charset="0"/>
              <a:buChar char="•"/>
            </a:pP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Gerenciamento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de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risco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e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políticas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financeiras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conservadores</a:t>
            </a: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  <a:ea typeface="Montserrat Light" charset="0"/>
              <a:cs typeface="Calibri" panose="020F0502020204030204" pitchFamily="34" charset="0"/>
            </a:endParaRPr>
          </a:p>
          <a:p>
            <a:pPr marL="128588" indent="-128588" defTabSz="13713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B4B4"/>
              </a:buClr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Estrutura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governança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sólida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liderada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por um 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time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altamente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experiente</a:t>
            </a: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  <a:ea typeface="Montserrat Light" charset="0"/>
              <a:cs typeface="Calibri" panose="020F0502020204030204" pitchFamily="34" charset="0"/>
            </a:endParaRPr>
          </a:p>
          <a:p>
            <a:pPr marL="128588" indent="-128588" defTabSz="13713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B4B4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Uma das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mais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altas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proporções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de capital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integralizado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por capital </a:t>
            </a:r>
            <a:r>
              <a:rPr lang="en-US" sz="1000" b="1" dirty="0" err="1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subscrito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(20%)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ea typeface="Montserrat Light" charset="0"/>
              <a:cs typeface="Calibri" panose="020F050202020403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30C1F835-9F33-4F4D-AFC4-7E35D43F9147}"/>
              </a:ext>
            </a:extLst>
          </p:cNvPr>
          <p:cNvSpPr txBox="1"/>
          <p:nvPr/>
        </p:nvSpPr>
        <p:spPr>
          <a:xfrm>
            <a:off x="315103" y="4629150"/>
            <a:ext cx="7169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53643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536433" algn="l" defTabSz="53643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1072866" algn="l" defTabSz="53643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609298" algn="l" defTabSz="53643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2145731" algn="l" defTabSz="53643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682164" algn="l" defTabSz="107286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3218597" algn="l" defTabSz="107286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755029" algn="l" defTabSz="107286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4291462" algn="l" defTabSz="107286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r>
              <a:rPr lang="en-US" sz="700" baseline="30000" dirty="0">
                <a:latin typeface="+mn-lt"/>
              </a:rPr>
              <a:t>1</a:t>
            </a:r>
            <a:r>
              <a:rPr lang="en-US" sz="700" dirty="0">
                <a:latin typeface="+mn-lt"/>
              </a:rPr>
              <a:t> Brazil, </a:t>
            </a:r>
            <a:r>
              <a:rPr lang="en-US" sz="700" dirty="0" err="1">
                <a:latin typeface="+mn-lt"/>
              </a:rPr>
              <a:t>Rússia</a:t>
            </a:r>
            <a:r>
              <a:rPr lang="en-US" sz="700" dirty="0">
                <a:latin typeface="+mn-lt"/>
              </a:rPr>
              <a:t>, </a:t>
            </a:r>
            <a:r>
              <a:rPr lang="en-US" sz="700" dirty="0" err="1">
                <a:latin typeface="+mn-lt"/>
              </a:rPr>
              <a:t>Índia</a:t>
            </a:r>
            <a:r>
              <a:rPr lang="en-US" sz="700" dirty="0">
                <a:latin typeface="+mn-lt"/>
              </a:rPr>
              <a:t>, China e </a:t>
            </a:r>
            <a:r>
              <a:rPr lang="en-US" sz="700" dirty="0" err="1">
                <a:latin typeface="+mn-lt"/>
              </a:rPr>
              <a:t>África</a:t>
            </a:r>
            <a:r>
              <a:rPr lang="en-US" sz="700" dirty="0">
                <a:latin typeface="+mn-lt"/>
              </a:rPr>
              <a:t> do Sul</a:t>
            </a:r>
          </a:p>
          <a:p>
            <a:r>
              <a:rPr lang="en-US" sz="700" baseline="30000" dirty="0">
                <a:latin typeface="+mn-lt"/>
              </a:rPr>
              <a:t>2</a:t>
            </a:r>
            <a:r>
              <a:rPr lang="en-US" sz="700" dirty="0">
                <a:latin typeface="+mn-lt"/>
              </a:rPr>
              <a:t> US$ 8,1bi de capital </a:t>
            </a:r>
            <a:r>
              <a:rPr lang="en-US" sz="700" dirty="0" err="1">
                <a:latin typeface="+mn-lt"/>
              </a:rPr>
              <a:t>integralizado</a:t>
            </a:r>
            <a:r>
              <a:rPr lang="en-US" sz="700" dirty="0">
                <a:latin typeface="+mn-lt"/>
              </a:rPr>
              <a:t> </a:t>
            </a:r>
            <a:r>
              <a:rPr lang="en-US" sz="700" dirty="0" err="1">
                <a:latin typeface="+mn-lt"/>
              </a:rPr>
              <a:t>recebidos</a:t>
            </a:r>
            <a:r>
              <a:rPr lang="en-US" sz="700" dirty="0">
                <a:latin typeface="+mn-lt"/>
              </a:rPr>
              <a:t> </a:t>
            </a:r>
            <a:r>
              <a:rPr lang="en-US" sz="700" dirty="0" err="1">
                <a:latin typeface="+mn-lt"/>
              </a:rPr>
              <a:t>até</a:t>
            </a:r>
            <a:r>
              <a:rPr lang="en-US" sz="700" dirty="0">
                <a:latin typeface="+mn-lt"/>
              </a:rPr>
              <a:t> 31 de </a:t>
            </a:r>
            <a:r>
              <a:rPr lang="en-US" sz="700" dirty="0" err="1">
                <a:latin typeface="+mn-lt"/>
              </a:rPr>
              <a:t>Dezembro</a:t>
            </a:r>
            <a:r>
              <a:rPr lang="en-US" sz="700" dirty="0">
                <a:latin typeface="+mn-lt"/>
              </a:rPr>
              <a:t> de 2020</a:t>
            </a:r>
          </a:p>
          <a:p>
            <a:r>
              <a:rPr lang="en-US" sz="700" baseline="30000" dirty="0">
                <a:latin typeface="+mn-lt"/>
              </a:rPr>
              <a:t>3</a:t>
            </a:r>
            <a:r>
              <a:rPr lang="en-US" sz="700" dirty="0">
                <a:latin typeface="+mn-lt"/>
              </a:rPr>
              <a:t> Japan Credit Rating Agency</a:t>
            </a:r>
          </a:p>
          <a:p>
            <a:r>
              <a:rPr lang="en-US" sz="700" baseline="30000" dirty="0">
                <a:latin typeface="+mn-lt"/>
              </a:rPr>
              <a:t>4</a:t>
            </a:r>
            <a:r>
              <a:rPr lang="en-US" sz="700" dirty="0">
                <a:latin typeface="+mn-lt"/>
              </a:rPr>
              <a:t> Analytical Credit Rating Agency</a:t>
            </a:r>
          </a:p>
          <a:p>
            <a:pPr defTabSz="402325"/>
            <a:endParaRPr lang="en-US" sz="600" dirty="0">
              <a:latin typeface="+mn-lt"/>
            </a:endParaRPr>
          </a:p>
          <a:p>
            <a:pPr defTabSz="402325"/>
            <a:endParaRPr lang="en-US" sz="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C4A13D31-F278-4769-9037-E650BA647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4986" y="3782215"/>
            <a:ext cx="194310" cy="1166336"/>
          </a:xfrm>
        </p:spPr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/>
                <a:ea typeface="+mn-ea"/>
              </a:rPr>
              <a:t>© 2021 New Development Bank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15C901E3-CADE-4135-B417-B582B36BA043}"/>
              </a:ext>
            </a:extLst>
          </p:cNvPr>
          <p:cNvSpPr txBox="1">
            <a:spLocks/>
          </p:cNvSpPr>
          <p:nvPr/>
        </p:nvSpPr>
        <p:spPr>
          <a:xfrm>
            <a:off x="3886200" y="2952750"/>
            <a:ext cx="4898125" cy="1077200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400" b="1" dirty="0">
                <a:latin typeface="+mn-lt"/>
              </a:rPr>
              <a:t>INOVAÇÃO E SUSTENTABILIDADE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000" b="1" dirty="0">
                <a:latin typeface="+mn-lt"/>
              </a:rPr>
              <a:t>Apoiar o desenvolvimento dos mercados financeiros nos estados membros</a:t>
            </a:r>
            <a:r>
              <a:rPr lang="pt-BR" sz="1000" dirty="0">
                <a:latin typeface="+mn-lt"/>
              </a:rPr>
              <a:t>, fornecer financiamento tanto em moedas fortes como locais (futuramente) e adotar exigências locais no que se refere a aspectos sócio-ambientais e de aquisições locais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000" b="1" dirty="0">
                <a:latin typeface="+mn-lt"/>
              </a:rPr>
              <a:t>A sustentabilidade é fundamental para os princípios fundadores do NDB </a:t>
            </a:r>
            <a:r>
              <a:rPr lang="pt-BR" sz="1000" dirty="0">
                <a:latin typeface="+mn-lt"/>
              </a:rPr>
              <a:t>e se sobrepõe a tudo o que fazemos </a:t>
            </a:r>
            <a:endParaRPr lang="en-US" sz="1050" dirty="0">
              <a:latin typeface="+mn-lt"/>
              <a:ea typeface="Montserrat Light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2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1DFD9-7B9F-FD49-927E-E73BC46BD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7943"/>
            <a:ext cx="8032868" cy="721241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PRINCÍPIOS ORGANIZADORES E CARACTERÍSTICAS DIFERENCIAIS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0194D47-AEA8-0A49-B882-EB90428D6493}"/>
              </a:ext>
            </a:extLst>
          </p:cNvPr>
          <p:cNvSpPr txBox="1">
            <a:spLocks/>
          </p:cNvSpPr>
          <p:nvPr/>
        </p:nvSpPr>
        <p:spPr>
          <a:xfrm>
            <a:off x="2348989" y="2166782"/>
            <a:ext cx="1918211" cy="1823562"/>
          </a:xfrm>
          <a:prstGeom prst="rect">
            <a:avLst/>
          </a:prstGeom>
        </p:spPr>
        <p:txBody>
          <a:bodyPr vert="horz" wrap="square" lIns="68567" tIns="34283" rIns="68567" bIns="34283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 dirty="0" err="1">
                <a:solidFill>
                  <a:schemeClr val="accent4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Foco</a:t>
            </a:r>
            <a:r>
              <a:rPr lang="en-US" sz="1350" b="1" dirty="0">
                <a:solidFill>
                  <a:schemeClr val="accent4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350" b="1" dirty="0" err="1">
                <a:solidFill>
                  <a:schemeClr val="accent4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em</a:t>
            </a:r>
            <a:r>
              <a:rPr lang="en-US" sz="1350" b="1" dirty="0">
                <a:solidFill>
                  <a:schemeClr val="accent4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350" b="1" dirty="0" err="1">
                <a:solidFill>
                  <a:schemeClr val="accent4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infraestrutura</a:t>
            </a:r>
            <a:r>
              <a:rPr lang="en-US" sz="1350" b="1" dirty="0">
                <a:solidFill>
                  <a:schemeClr val="accent4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e </a:t>
            </a:r>
            <a:r>
              <a:rPr lang="en-US" sz="1350" b="1" dirty="0" err="1">
                <a:solidFill>
                  <a:schemeClr val="accent4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desenvolvimento</a:t>
            </a:r>
            <a:r>
              <a:rPr lang="en-US" sz="1350" b="1" dirty="0">
                <a:solidFill>
                  <a:schemeClr val="accent4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350" b="1" dirty="0" err="1">
                <a:solidFill>
                  <a:schemeClr val="accent4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sustentável</a:t>
            </a:r>
            <a:endParaRPr lang="en-US" sz="1350" b="1" dirty="0">
              <a:solidFill>
                <a:schemeClr val="accent4"/>
              </a:solidFill>
              <a:latin typeface="Calibri" panose="020F0502020204030204" pitchFamily="34" charset="0"/>
              <a:ea typeface="Montserrat Light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50" b="1" dirty="0">
              <a:solidFill>
                <a:schemeClr val="accent1"/>
              </a:solidFill>
              <a:latin typeface="Calibri" panose="020F0502020204030204" pitchFamily="34" charset="0"/>
              <a:ea typeface="Montserrat Light" charset="0"/>
              <a:cs typeface="Calibri" panose="020F0502020204030204" pitchFamily="34" charset="0"/>
            </a:endParaRPr>
          </a:p>
          <a:p>
            <a:pPr marL="128588" indent="-128588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1050" dirty="0">
              <a:latin typeface="Calibri" panose="020F0502020204030204" pitchFamily="34" charset="0"/>
              <a:ea typeface="Montserrat Light" charset="0"/>
              <a:cs typeface="Calibri" panose="020F0502020204030204" pitchFamily="34" charset="0"/>
            </a:endParaRPr>
          </a:p>
          <a:p>
            <a:pPr marL="128588" indent="-128588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O NDB </a:t>
            </a:r>
            <a:r>
              <a:rPr lang="en-US" sz="105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foca</a:t>
            </a:r>
            <a:r>
              <a:rPr lang="en-US" sz="105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em </a:t>
            </a:r>
            <a:r>
              <a:rPr lang="en-US" sz="105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projetos</a:t>
            </a:r>
            <a:r>
              <a:rPr lang="en-US" sz="105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de </a:t>
            </a:r>
            <a:r>
              <a:rPr lang="en-US" sz="105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infraestrutura</a:t>
            </a:r>
            <a:r>
              <a:rPr lang="en-US" sz="105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de </a:t>
            </a:r>
            <a:r>
              <a:rPr lang="en-US" sz="105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alta</a:t>
            </a:r>
            <a:r>
              <a:rPr lang="en-US" sz="105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qualidade</a:t>
            </a:r>
            <a:r>
              <a:rPr lang="en-US" sz="105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, </a:t>
            </a:r>
            <a:r>
              <a:rPr lang="en-US" sz="105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viabilidade</a:t>
            </a:r>
            <a:r>
              <a:rPr lang="en-US" sz="105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financeira</a:t>
            </a:r>
            <a:r>
              <a:rPr lang="en-US" sz="105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e </a:t>
            </a:r>
            <a:r>
              <a:rPr lang="en-US" sz="105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sustentabilidade</a:t>
            </a:r>
            <a:r>
              <a:rPr lang="en-US" sz="105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sócio-ambiental</a:t>
            </a:r>
            <a:endParaRPr lang="en-US" sz="1050" dirty="0">
              <a:latin typeface="Calibri" panose="020F0502020204030204" pitchFamily="34" charset="0"/>
              <a:ea typeface="Montserrat Light" charset="0"/>
              <a:cs typeface="Calibri" panose="020F05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3411C10-D60E-5943-A84B-CD316724D390}"/>
              </a:ext>
            </a:extLst>
          </p:cNvPr>
          <p:cNvSpPr txBox="1">
            <a:spLocks/>
          </p:cNvSpPr>
          <p:nvPr/>
        </p:nvSpPr>
        <p:spPr>
          <a:xfrm>
            <a:off x="4378612" y="2170459"/>
            <a:ext cx="2015825" cy="2146727"/>
          </a:xfrm>
          <a:prstGeom prst="rect">
            <a:avLst/>
          </a:prstGeom>
        </p:spPr>
        <p:txBody>
          <a:bodyPr vert="horz" wrap="square" lIns="68567" tIns="34283" rIns="68567" bIns="34283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 dirty="0" err="1">
                <a:solidFill>
                  <a:srgbClr val="EF781A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Parcerias</a:t>
            </a:r>
            <a:r>
              <a:rPr lang="en-US" sz="1350" b="1" dirty="0">
                <a:solidFill>
                  <a:srgbClr val="EF781A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com </a:t>
            </a:r>
            <a:r>
              <a:rPr lang="en-US" sz="1350" b="1" dirty="0" err="1">
                <a:solidFill>
                  <a:srgbClr val="EF781A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outras</a:t>
            </a:r>
            <a:r>
              <a:rPr lang="en-US" sz="1350" b="1" dirty="0">
                <a:solidFill>
                  <a:srgbClr val="EF781A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350" b="1" dirty="0" err="1">
                <a:solidFill>
                  <a:srgbClr val="EF781A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instituições</a:t>
            </a:r>
            <a:r>
              <a:rPr lang="en-US" sz="1350" b="1" dirty="0">
                <a:solidFill>
                  <a:srgbClr val="EF781A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de </a:t>
            </a:r>
            <a:r>
              <a:rPr lang="en-US" sz="1350" b="1" dirty="0" err="1">
                <a:solidFill>
                  <a:srgbClr val="EF781A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desenvolvimento</a:t>
            </a:r>
            <a:endParaRPr lang="en-US" sz="1350" b="1" dirty="0">
              <a:solidFill>
                <a:srgbClr val="EF781A"/>
              </a:solidFill>
              <a:latin typeface="Calibri" panose="020F0502020204030204" pitchFamily="34" charset="0"/>
              <a:ea typeface="Montserrat Light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50" b="1" dirty="0">
              <a:solidFill>
                <a:schemeClr val="accent1"/>
              </a:solidFill>
              <a:latin typeface="Calibri" panose="020F0502020204030204" pitchFamily="34" charset="0"/>
              <a:ea typeface="Montserrat Light" charset="0"/>
              <a:cs typeface="Calibri" panose="020F0502020204030204" pitchFamily="34" charset="0"/>
            </a:endParaRPr>
          </a:p>
          <a:p>
            <a:pPr marL="128588" indent="-128588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Cooperação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instituições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desenvolvimento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globais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regionais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nacionais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princípio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fundamental de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operação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8588" indent="-128588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Realça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impacto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operações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capacita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o NDB a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manter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um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perfil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operacional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eficiente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8611BF3-9BD8-C244-812C-734D92403AAA}"/>
              </a:ext>
            </a:extLst>
          </p:cNvPr>
          <p:cNvSpPr txBox="1">
            <a:spLocks/>
          </p:cNvSpPr>
          <p:nvPr/>
        </p:nvSpPr>
        <p:spPr>
          <a:xfrm>
            <a:off x="6408235" y="2166782"/>
            <a:ext cx="2015825" cy="1500397"/>
          </a:xfrm>
          <a:prstGeom prst="rect">
            <a:avLst/>
          </a:prstGeom>
        </p:spPr>
        <p:txBody>
          <a:bodyPr vert="horz" wrap="square" lIns="68567" tIns="34283" rIns="68567" bIns="34283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 dirty="0" err="1">
                <a:solidFill>
                  <a:schemeClr val="accent1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Suporte</a:t>
            </a:r>
            <a:r>
              <a:rPr lang="en-US" sz="1350" b="1" dirty="0">
                <a:solidFill>
                  <a:schemeClr val="accent1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dos </a:t>
            </a:r>
            <a:r>
              <a:rPr lang="en-US" sz="1350" b="1" dirty="0" err="1">
                <a:solidFill>
                  <a:schemeClr val="accent1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membros</a:t>
            </a:r>
            <a:r>
              <a:rPr lang="en-US" sz="1350" b="1" dirty="0">
                <a:solidFill>
                  <a:schemeClr val="accent1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para </a:t>
            </a:r>
            <a:r>
              <a:rPr lang="en-US" sz="1350" b="1" dirty="0" err="1">
                <a:solidFill>
                  <a:schemeClr val="accent1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manutenção</a:t>
            </a:r>
            <a:r>
              <a:rPr lang="en-US" sz="1350" b="1" dirty="0">
                <a:solidFill>
                  <a:schemeClr val="accent1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de um </a:t>
            </a:r>
            <a:r>
              <a:rPr lang="en-US" sz="1350" b="1" dirty="0" err="1">
                <a:solidFill>
                  <a:schemeClr val="accent1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perfil</a:t>
            </a:r>
            <a:r>
              <a:rPr lang="en-US" sz="1350" b="1" dirty="0">
                <a:solidFill>
                  <a:schemeClr val="accent1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350" b="1" dirty="0" err="1">
                <a:solidFill>
                  <a:schemeClr val="accent1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financeiro</a:t>
            </a:r>
            <a:r>
              <a:rPr lang="en-US" sz="1350" b="1" dirty="0">
                <a:solidFill>
                  <a:schemeClr val="accent1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350" b="1" dirty="0" err="1">
                <a:solidFill>
                  <a:schemeClr val="accent1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robusto</a:t>
            </a:r>
            <a:endParaRPr lang="en-US" sz="1350" b="1" dirty="0">
              <a:solidFill>
                <a:schemeClr val="accent1"/>
              </a:solidFill>
              <a:latin typeface="Calibri" panose="020F0502020204030204" pitchFamily="34" charset="0"/>
              <a:ea typeface="Montserrat Light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50" b="1" dirty="0">
              <a:solidFill>
                <a:schemeClr val="accent1"/>
              </a:solidFill>
              <a:latin typeface="Calibri" panose="020F0502020204030204" pitchFamily="34" charset="0"/>
              <a:ea typeface="Montserrat Light" charset="0"/>
              <a:cs typeface="Calibri" panose="020F0502020204030204" pitchFamily="34" charset="0"/>
            </a:endParaRPr>
          </a:p>
          <a:p>
            <a:pPr marL="128588" indent="-128588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Membros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comprometidos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em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manter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um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perfil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crédito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do NDB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equivalente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forte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dentre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pares do NDB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EFDC224-8579-7749-839F-F7CCC5746AD3}"/>
              </a:ext>
            </a:extLst>
          </p:cNvPr>
          <p:cNvSpPr txBox="1">
            <a:spLocks/>
          </p:cNvSpPr>
          <p:nvPr/>
        </p:nvSpPr>
        <p:spPr>
          <a:xfrm>
            <a:off x="319367" y="2166782"/>
            <a:ext cx="2015825" cy="2031311"/>
          </a:xfrm>
          <a:prstGeom prst="rect">
            <a:avLst/>
          </a:prstGeom>
        </p:spPr>
        <p:txBody>
          <a:bodyPr vert="horz" wrap="square" lIns="68567" tIns="34283" rIns="68567" bIns="34283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5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Instituição</a:t>
            </a:r>
            <a:r>
              <a:rPr lang="en-US" sz="135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35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chave</a:t>
            </a:r>
            <a:r>
              <a:rPr lang="en-US" sz="135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35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na</a:t>
            </a:r>
            <a:r>
              <a:rPr lang="en-US" sz="135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35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estrutura</a:t>
            </a:r>
            <a:r>
              <a:rPr lang="en-US" sz="135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35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cooperativa</a:t>
            </a:r>
            <a:r>
              <a:rPr lang="en-US" sz="135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do BRICS</a:t>
            </a:r>
            <a:endParaRPr lang="en-US" sz="1350" b="1" dirty="0">
              <a:solidFill>
                <a:schemeClr val="accent1"/>
              </a:solidFill>
              <a:latin typeface="Calibri" panose="020F0502020204030204" pitchFamily="34" charset="0"/>
              <a:ea typeface="Montserrat Light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solidFill>
                <a:schemeClr val="accent1"/>
              </a:solidFill>
              <a:latin typeface="Calibri" panose="020F0502020204030204" pitchFamily="34" charset="0"/>
              <a:ea typeface="Montserrat Light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solidFill>
                <a:schemeClr val="accent1"/>
              </a:solidFill>
              <a:latin typeface="Calibri" panose="020F0502020204030204" pitchFamily="34" charset="0"/>
              <a:ea typeface="Montserrat Light" charset="0"/>
              <a:cs typeface="Calibri" panose="020F0502020204030204" pitchFamily="34" charset="0"/>
            </a:endParaRPr>
          </a:p>
          <a:p>
            <a:pPr marL="128588" indent="-128588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05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Estabelecido</a:t>
            </a:r>
            <a:r>
              <a:rPr lang="en-US" sz="105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pelos</a:t>
            </a:r>
            <a:r>
              <a:rPr lang="en-US" sz="105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países</a:t>
            </a:r>
            <a:r>
              <a:rPr lang="en-US" sz="105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do BRICS para </a:t>
            </a:r>
            <a:r>
              <a:rPr lang="en-US" sz="105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fomentar</a:t>
            </a:r>
            <a:r>
              <a:rPr lang="en-US" sz="105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e </a:t>
            </a:r>
            <a:r>
              <a:rPr lang="en-US" sz="105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apoiar</a:t>
            </a:r>
            <a:r>
              <a:rPr lang="en-US" sz="105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projetos</a:t>
            </a:r>
            <a:r>
              <a:rPr lang="en-US" sz="105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de </a:t>
            </a:r>
            <a:r>
              <a:rPr lang="en-US" sz="105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infraestrutura</a:t>
            </a:r>
            <a:r>
              <a:rPr lang="en-US" sz="105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e </a:t>
            </a:r>
            <a:r>
              <a:rPr lang="en-US" sz="105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desenvolvimento</a:t>
            </a:r>
            <a:r>
              <a:rPr lang="en-US" sz="105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sustentável</a:t>
            </a:r>
            <a:r>
              <a:rPr lang="en-US" sz="105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e </a:t>
            </a:r>
            <a:r>
              <a:rPr lang="en-US" sz="105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promover</a:t>
            </a:r>
            <a:r>
              <a:rPr lang="en-US" sz="105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cooperação</a:t>
            </a:r>
            <a:r>
              <a:rPr lang="en-US" sz="105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financeira</a:t>
            </a:r>
            <a:r>
              <a:rPr lang="en-US" sz="105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entre </a:t>
            </a:r>
            <a:r>
              <a:rPr lang="en-US" sz="105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os</a:t>
            </a:r>
            <a:r>
              <a:rPr lang="en-US" sz="1050" dirty="0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mesmos</a:t>
            </a:r>
            <a:endParaRPr lang="en-US" sz="1050" dirty="0">
              <a:latin typeface="Calibri" panose="020F0502020204030204" pitchFamily="34" charset="0"/>
              <a:ea typeface="Montserrat Light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60546A-4FDF-3940-AE65-2671C47A2494}"/>
              </a:ext>
            </a:extLst>
          </p:cNvPr>
          <p:cNvSpPr/>
          <p:nvPr/>
        </p:nvSpPr>
        <p:spPr>
          <a:xfrm>
            <a:off x="916155" y="1377952"/>
            <a:ext cx="633693" cy="633693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300" dirty="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5367A3-D236-274F-88DA-54C33FBFBEEC}"/>
              </a:ext>
            </a:extLst>
          </p:cNvPr>
          <p:cNvSpPr/>
          <p:nvPr/>
        </p:nvSpPr>
        <p:spPr>
          <a:xfrm>
            <a:off x="2945778" y="1377952"/>
            <a:ext cx="633693" cy="633693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300" dirty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6B6E0CF-8F4B-A242-84BC-B06BA6A94BEA}"/>
              </a:ext>
            </a:extLst>
          </p:cNvPr>
          <p:cNvSpPr/>
          <p:nvPr/>
        </p:nvSpPr>
        <p:spPr>
          <a:xfrm>
            <a:off x="4924329" y="1377952"/>
            <a:ext cx="633693" cy="633693"/>
          </a:xfrm>
          <a:prstGeom prst="ellipse">
            <a:avLst/>
          </a:prstGeom>
          <a:noFill/>
          <a:ln w="50800">
            <a:solidFill>
              <a:srgbClr val="EF7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300" dirty="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61CA636-FFDE-0C4B-85C1-77620FDFB1D9}"/>
              </a:ext>
            </a:extLst>
          </p:cNvPr>
          <p:cNvSpPr/>
          <p:nvPr/>
        </p:nvSpPr>
        <p:spPr>
          <a:xfrm>
            <a:off x="6990431" y="1377952"/>
            <a:ext cx="633693" cy="633693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300" dirty="0">
                <a:solidFill>
                  <a:schemeClr val="tx1"/>
                </a:solidFill>
                <a:latin typeface="+mj-lt"/>
              </a:rPr>
              <a:t>4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F9E91CF-6ED1-4A55-89A0-C72877557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4986" y="3782215"/>
            <a:ext cx="194310" cy="1166336"/>
          </a:xfrm>
        </p:spPr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/>
                <a:ea typeface="+mn-ea"/>
              </a:rPr>
              <a:t>© 2021 New Development Bank</a:t>
            </a:r>
          </a:p>
        </p:txBody>
      </p:sp>
    </p:spTree>
    <p:extLst>
      <p:ext uri="{BB962C8B-B14F-4D97-AF65-F5344CB8AC3E}">
        <p14:creationId xmlns:p14="http://schemas.microsoft.com/office/powerpoint/2010/main" val="183762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PRINCÍPIOS FUNDAMENTAIS DO NDB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idx="1"/>
          </p:nvPr>
        </p:nvSpPr>
        <p:spPr>
          <a:xfrm>
            <a:off x="319367" y="666750"/>
            <a:ext cx="8443633" cy="441960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400">
              <a:lnSpc>
                <a:spcPct val="150000"/>
              </a:lnSpc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Políticas e procedimentos para favorecer parcerias de cooperação para o desenvolvimento</a:t>
            </a:r>
          </a:p>
          <a:p>
            <a:pPr defTabSz="914400">
              <a:lnSpc>
                <a:spcPct val="150000"/>
              </a:lnSpc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Aprendizado com as experiências dos países membros</a:t>
            </a:r>
          </a:p>
          <a:p>
            <a:pPr defTabSz="914400">
              <a:lnSpc>
                <a:spcPct val="150000"/>
              </a:lnSpc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Relação de igualdade, respeito mútuo e confiança, compartilhamento de conhecimentos, plataforma para a cooperação entre pares</a:t>
            </a:r>
          </a:p>
          <a:p>
            <a:pPr defTabSz="914400">
              <a:lnSpc>
                <a:spcPct val="150000"/>
              </a:lnSpc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Colaboração com autoridades governamentais e bancos nacionais e multilaterais de desenvolvimento</a:t>
            </a:r>
          </a:p>
          <a:p>
            <a:pPr defTabSz="914400">
              <a:lnSpc>
                <a:spcPct val="150000"/>
              </a:lnSpc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Leis e procedimentos nacionais para a implementação de projetos, sempre que aplicável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9DDB56-C5BF-4058-8F08-82D83AE89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4986" y="3782215"/>
            <a:ext cx="194310" cy="1166336"/>
          </a:xfrm>
        </p:spPr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/>
                <a:ea typeface="+mn-ea"/>
              </a:rPr>
              <a:t>© 2021 New Development Bank</a:t>
            </a:r>
          </a:p>
        </p:txBody>
      </p:sp>
    </p:spTree>
    <p:extLst>
      <p:ext uri="{BB962C8B-B14F-4D97-AF65-F5344CB8AC3E}">
        <p14:creationId xmlns:p14="http://schemas.microsoft.com/office/powerpoint/2010/main" val="405732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40B66E-6596-944F-BD2A-92B0C9826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4172808" cy="586770"/>
          </a:xfrm>
        </p:spPr>
        <p:txBody>
          <a:bodyPr>
            <a:noAutofit/>
          </a:bodyPr>
          <a:lstStyle/>
          <a:p>
            <a:r>
              <a:rPr lang="en-GB" b="1"/>
              <a:t>DESTAQUES NDB</a:t>
            </a:r>
            <a:endParaRPr lang="en-GB" b="1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089463C-A734-6D41-9330-454DB0219F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+mn-lt"/>
              </a:rPr>
              <a:t>2</a:t>
            </a:r>
            <a:endParaRPr lang="en-GB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7FAFAC-4574-D645-8672-063C43559A2E}"/>
              </a:ext>
            </a:extLst>
          </p:cNvPr>
          <p:cNvSpPr/>
          <p:nvPr/>
        </p:nvSpPr>
        <p:spPr>
          <a:xfrm>
            <a:off x="0" y="5076217"/>
            <a:ext cx="9144000" cy="67283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srgbClr val="5F932E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F65A537-55DA-45A3-9941-2EF729C4EE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3" name="image66.jpeg">
            <a:extLst>
              <a:ext uri="{FF2B5EF4-FFF2-40B4-BE49-F238E27FC236}">
                <a16:creationId xmlns:a16="http://schemas.microsoft.com/office/drawing/2014/main" id="{14688242-A21D-4B1E-871C-969792BE694F}"/>
              </a:ext>
            </a:extLst>
          </p:cNvPr>
          <p:cNvPicPr/>
          <p:nvPr/>
        </p:nvPicPr>
        <p:blipFill rotWithShape="1">
          <a:blip r:embed="rId3" cstate="print"/>
          <a:srcRect l="19816"/>
          <a:stretch/>
        </p:blipFill>
        <p:spPr>
          <a:xfrm>
            <a:off x="-28572" y="-12758"/>
            <a:ext cx="2847972" cy="50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b="1" dirty="0">
                <a:solidFill>
                  <a:srgbClr val="47963A"/>
                </a:solidFill>
                <a:latin typeface="+mj-lt"/>
              </a:rPr>
              <a:t>RESPONDENDO AOS DESAFIOS DO DESENVOLVIMENTO</a:t>
            </a:r>
            <a:endParaRPr lang="en-US" sz="2600" b="1" dirty="0">
              <a:solidFill>
                <a:srgbClr val="47963A"/>
              </a:solidFill>
              <a:latin typeface="+mj-lt"/>
            </a:endParaRPr>
          </a:p>
        </p:txBody>
      </p:sp>
      <p:sp>
        <p:nvSpPr>
          <p:cNvPr id="20" name="Text Placeholder 8"/>
          <p:cNvSpPr>
            <a:spLocks noGrp="1"/>
          </p:cNvSpPr>
          <p:nvPr>
            <p:ph idx="1"/>
          </p:nvPr>
        </p:nvSpPr>
        <p:spPr>
          <a:xfrm>
            <a:off x="319367" y="698093"/>
            <a:ext cx="8291233" cy="44454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450" indent="-171450" algn="just" fontAlgn="auto">
              <a:lnSpc>
                <a:spcPct val="100000"/>
              </a:lnSpc>
              <a:spcBef>
                <a:spcPts val="750"/>
              </a:spcBef>
              <a:spcAft>
                <a:spcPts val="120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Até Julho de 2021, o NDB aprovou </a:t>
            </a:r>
            <a:r>
              <a:rPr lang="en-US" dirty="0"/>
              <a:t>US$ 28,8 </a:t>
            </a:r>
            <a:r>
              <a:rPr lang="en-US" dirty="0" err="1"/>
              <a:t>bilhões</a:t>
            </a:r>
            <a:r>
              <a:rPr lang="pt-BR" dirty="0"/>
              <a:t> de empréstimos para os países membros em 74 operações</a:t>
            </a:r>
            <a:endParaRPr lang="en-US" dirty="0"/>
          </a:p>
          <a:p>
            <a:pPr marL="171450" indent="-171450" algn="just" fontAlgn="auto">
              <a:lnSpc>
                <a:spcPct val="100000"/>
              </a:lnSpc>
              <a:spcBef>
                <a:spcPts val="750"/>
              </a:spcBef>
              <a:spcAft>
                <a:spcPts val="120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Em resposta aos desafios da pandemia global de COVID-19, o NDB aprovou              US$ 9 bilhões em empréstimos emergenciais para os 5 países membros</a:t>
            </a:r>
            <a:endParaRPr lang="en-US" dirty="0"/>
          </a:p>
          <a:p>
            <a:pPr marL="171450" indent="-171450" algn="just" fontAlgn="auto">
              <a:lnSpc>
                <a:spcPct val="100000"/>
              </a:lnSpc>
              <a:spcBef>
                <a:spcPts val="750"/>
              </a:spcBef>
              <a:spcAft>
                <a:spcPts val="120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 err="1"/>
              <a:t>carteira</a:t>
            </a:r>
            <a:r>
              <a:rPr lang="en-US" dirty="0"/>
              <a:t> do NDB é </a:t>
            </a:r>
            <a:r>
              <a:rPr lang="en-US" dirty="0" err="1"/>
              <a:t>composta</a:t>
            </a:r>
            <a:r>
              <a:rPr lang="en-US" dirty="0"/>
              <a:t> por 87% de </a:t>
            </a:r>
            <a:r>
              <a:rPr lang="en-US" dirty="0" err="1"/>
              <a:t>empr</a:t>
            </a:r>
            <a:r>
              <a:rPr lang="pt-BR" dirty="0"/>
              <a:t>éstimos com garantia soberana e 13% sem garantia soberana</a:t>
            </a:r>
          </a:p>
          <a:p>
            <a:pPr marL="171450" indent="-171450" algn="just" fontAlgn="auto">
              <a:lnSpc>
                <a:spcPct val="100000"/>
              </a:lnSpc>
              <a:spcBef>
                <a:spcPts val="750"/>
              </a:spcBef>
              <a:spcAft>
                <a:spcPts val="120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Desde julho de 2020 o NDB conta com um Presidente brasileiro, Sr. Marcos Troyjo</a:t>
            </a:r>
          </a:p>
          <a:p>
            <a:pPr algn="just" defTabSz="914400">
              <a:lnSpc>
                <a:spcPct val="100000"/>
              </a:lnSpc>
              <a:spcAft>
                <a:spcPts val="1200"/>
              </a:spcAft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pt-BR" dirty="0"/>
              <a:t>Em 2021 foi realizada uma reestruturação organizacional do NDB, com destaque para a criação de áreas específicas para Monitoramento de Projetos em Implementação; para Projetos com o Setor Privado; e ESG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22A0A-761C-4B62-B412-6A605E41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4986" y="3782215"/>
            <a:ext cx="194310" cy="1166336"/>
          </a:xfrm>
        </p:spPr>
        <p:txBody>
          <a:bodyPr/>
          <a:lstStyle/>
          <a:p>
            <a:pPr defTabSz="6856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/>
                <a:ea typeface="+mn-ea"/>
              </a:rPr>
              <a:t>© 2021 New Development Bank</a:t>
            </a:r>
          </a:p>
        </p:txBody>
      </p:sp>
    </p:spTree>
    <p:extLst>
      <p:ext uri="{BB962C8B-B14F-4D97-AF65-F5344CB8AC3E}">
        <p14:creationId xmlns:p14="http://schemas.microsoft.com/office/powerpoint/2010/main" val="381339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DF3D2DC3-D08F-4F45-B11C-0CB655E930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3053" r="33053"/>
          <a:stretch/>
        </p:blipFill>
        <p:spPr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E7AF1C6-FF26-1F43-8459-4262EF3A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792" y="2220536"/>
            <a:ext cx="4096608" cy="586770"/>
          </a:xfrm>
        </p:spPr>
        <p:txBody>
          <a:bodyPr/>
          <a:lstStyle/>
          <a:p>
            <a:r>
              <a:rPr lang="en-US" sz="4000" b="1" dirty="0"/>
              <a:t>NDB E A RESPOSTA À COVID-19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A9BDBE9-4AFE-2947-A969-B720758B62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10789" y="1158642"/>
            <a:ext cx="1215000" cy="2169825"/>
          </a:xfrm>
        </p:spPr>
        <p:txBody>
          <a:bodyPr/>
          <a:lstStyle/>
          <a:p>
            <a:r>
              <a:rPr lang="en-US" dirty="0">
                <a:latin typeface="+mn-lt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EBA543-B976-C841-BFD7-DBB7059240BE}"/>
              </a:ext>
            </a:extLst>
          </p:cNvPr>
          <p:cNvSpPr/>
          <p:nvPr/>
        </p:nvSpPr>
        <p:spPr>
          <a:xfrm>
            <a:off x="0" y="5076000"/>
            <a:ext cx="9144000" cy="67500"/>
          </a:xfrm>
          <a:prstGeom prst="rect">
            <a:avLst/>
          </a:prstGeom>
          <a:solidFill>
            <a:srgbClr val="CA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7508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Title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12700">
          <a:solidFill>
            <a:srgbClr val="133D18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>
        <a:spAutoFit/>
      </a:bodyPr>
      <a:lstStyle>
        <a:defPPr algn="ctr">
          <a:defRPr sz="950" b="1" dirty="0">
            <a:solidFill>
              <a:schemeClr val="tx1">
                <a:lumMod val="75000"/>
                <a:lumOff val="25000"/>
              </a:schemeClr>
            </a:solidFill>
            <a:latin typeface="+mj-lt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Image Slide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Theme">
  <a:themeElements>
    <a:clrScheme name="Custom 1">
      <a:dk1>
        <a:srgbClr val="000000"/>
      </a:dk1>
      <a:lt1>
        <a:srgbClr val="FFFFFF"/>
      </a:lt1>
      <a:dk2>
        <a:srgbClr val="4C4949"/>
      </a:dk2>
      <a:lt2>
        <a:srgbClr val="E7E6E6"/>
      </a:lt2>
      <a:accent1>
        <a:srgbClr val="5F932E"/>
      </a:accent1>
      <a:accent2>
        <a:srgbClr val="C3D700"/>
      </a:accent2>
      <a:accent3>
        <a:srgbClr val="B4B4B4"/>
      </a:accent3>
      <a:accent4>
        <a:srgbClr val="005E38"/>
      </a:accent4>
      <a:accent5>
        <a:srgbClr val="EFAE41"/>
      </a:accent5>
      <a:accent6>
        <a:srgbClr val="2F4561"/>
      </a:accent6>
      <a:hlink>
        <a:srgbClr val="0070C0"/>
      </a:hlink>
      <a:folHlink>
        <a:srgbClr val="7030A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8100" cap="flat">
          <a:solidFill>
            <a:schemeClr val="bg1">
              <a:lumMod val="75000"/>
            </a:schemeClr>
          </a:solidFill>
          <a:prstDash val="solid"/>
          <a:miter lim="800000"/>
          <a:headEnd type="oval" w="med" len="med"/>
          <a:tailEnd type="oval" w="med" len="med"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 b="1" dirty="0">
            <a:latin typeface="Roboto Bold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efault Theme">
  <a:themeElements>
    <a:clrScheme name="Custom 1">
      <a:dk1>
        <a:srgbClr val="000000"/>
      </a:dk1>
      <a:lt1>
        <a:srgbClr val="FFFFFF"/>
      </a:lt1>
      <a:dk2>
        <a:srgbClr val="4C4949"/>
      </a:dk2>
      <a:lt2>
        <a:srgbClr val="E7E6E6"/>
      </a:lt2>
      <a:accent1>
        <a:srgbClr val="5F932E"/>
      </a:accent1>
      <a:accent2>
        <a:srgbClr val="C3D700"/>
      </a:accent2>
      <a:accent3>
        <a:srgbClr val="B4B4B4"/>
      </a:accent3>
      <a:accent4>
        <a:srgbClr val="005E38"/>
      </a:accent4>
      <a:accent5>
        <a:srgbClr val="EFAE41"/>
      </a:accent5>
      <a:accent6>
        <a:srgbClr val="2F4561"/>
      </a:accent6>
      <a:hlink>
        <a:srgbClr val="0070C0"/>
      </a:hlink>
      <a:folHlink>
        <a:srgbClr val="7030A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8100" cap="flat">
          <a:solidFill>
            <a:schemeClr val="bg1">
              <a:lumMod val="75000"/>
            </a:schemeClr>
          </a:solidFill>
          <a:prstDash val="solid"/>
          <a:miter lim="800000"/>
          <a:headEnd type="oval" w="med" len="med"/>
          <a:tailEnd type="oval" w="med" len="med"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 b="1" dirty="0">
            <a:latin typeface="Roboto Bold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efault Theme">
  <a:themeElements>
    <a:clrScheme name="Custom 1">
      <a:dk1>
        <a:srgbClr val="000000"/>
      </a:dk1>
      <a:lt1>
        <a:srgbClr val="FFFFFF"/>
      </a:lt1>
      <a:dk2>
        <a:srgbClr val="4C4949"/>
      </a:dk2>
      <a:lt2>
        <a:srgbClr val="E7E6E6"/>
      </a:lt2>
      <a:accent1>
        <a:srgbClr val="5F932E"/>
      </a:accent1>
      <a:accent2>
        <a:srgbClr val="C3D700"/>
      </a:accent2>
      <a:accent3>
        <a:srgbClr val="B4B4B4"/>
      </a:accent3>
      <a:accent4>
        <a:srgbClr val="005E38"/>
      </a:accent4>
      <a:accent5>
        <a:srgbClr val="EFAE41"/>
      </a:accent5>
      <a:accent6>
        <a:srgbClr val="2F4561"/>
      </a:accent6>
      <a:hlink>
        <a:srgbClr val="0070C0"/>
      </a:hlink>
      <a:folHlink>
        <a:srgbClr val="7030A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8100" cap="flat">
          <a:solidFill>
            <a:schemeClr val="bg1">
              <a:lumMod val="75000"/>
            </a:schemeClr>
          </a:solidFill>
          <a:prstDash val="solid"/>
          <a:miter lim="800000"/>
          <a:headEnd type="oval" w="med" len="med"/>
          <a:tailEnd type="oval" w="med" len="med"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 b="1" dirty="0">
            <a:latin typeface="Roboto Bold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Default Theme">
  <a:themeElements>
    <a:clrScheme name="Custom 1">
      <a:dk1>
        <a:srgbClr val="000000"/>
      </a:dk1>
      <a:lt1>
        <a:srgbClr val="FFFFFF"/>
      </a:lt1>
      <a:dk2>
        <a:srgbClr val="4C4949"/>
      </a:dk2>
      <a:lt2>
        <a:srgbClr val="E7E6E6"/>
      </a:lt2>
      <a:accent1>
        <a:srgbClr val="5F932E"/>
      </a:accent1>
      <a:accent2>
        <a:srgbClr val="C3D700"/>
      </a:accent2>
      <a:accent3>
        <a:srgbClr val="B4B4B4"/>
      </a:accent3>
      <a:accent4>
        <a:srgbClr val="005E38"/>
      </a:accent4>
      <a:accent5>
        <a:srgbClr val="EFAE41"/>
      </a:accent5>
      <a:accent6>
        <a:srgbClr val="2F4561"/>
      </a:accent6>
      <a:hlink>
        <a:srgbClr val="0070C0"/>
      </a:hlink>
      <a:folHlink>
        <a:srgbClr val="7030A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8100" cap="flat">
          <a:solidFill>
            <a:schemeClr val="bg1">
              <a:lumMod val="75000"/>
            </a:schemeClr>
          </a:solidFill>
          <a:prstDash val="solid"/>
          <a:miter lim="800000"/>
          <a:headEnd type="oval" w="med" len="med"/>
          <a:tailEnd type="oval" w="med" len="med"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 b="1" dirty="0">
            <a:latin typeface="Roboto Bold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F77DAF3F3FE8488D138DF902A6EEC9" ma:contentTypeVersion="" ma:contentTypeDescription="Create a new document." ma:contentTypeScope="" ma:versionID="2f5ab459129bcf055d7ac3bd8524b31a">
  <xsd:schema xmlns:xsd="http://www.w3.org/2001/XMLSchema" xmlns:xs="http://www.w3.org/2001/XMLSchema" xmlns:p="http://schemas.microsoft.com/office/2006/metadata/properties" xmlns:ns2="c347d508-cf4a-4aa0-a5cd-579a597444e9" targetNamespace="http://schemas.microsoft.com/office/2006/metadata/properties" ma:root="true" ma:fieldsID="f948d9179da146cd860e7a131632cb02" ns2:_="">
    <xsd:import namespace="c347d508-cf4a-4aa0-a5cd-579a597444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7d508-cf4a-4aa0-a5cd-579a597444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F2362A-FC2E-4853-8CFA-6E6580B98A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46EAAE-9014-49A4-B2A1-33238B05A9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6EBFB72-2A99-45B4-A96D-B52BDC413E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7d508-cf4a-4aa0-a5cd-579a597444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20180</TotalTime>
  <Words>1916</Words>
  <Application>Microsoft Office PowerPoint</Application>
  <PresentationFormat>On-screen Show (16:9)</PresentationFormat>
  <Paragraphs>224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Arial</vt:lpstr>
      <vt:lpstr>Avenir LT Std 45 Book</vt:lpstr>
      <vt:lpstr>Calibri</vt:lpstr>
      <vt:lpstr>Calibri Light</vt:lpstr>
      <vt:lpstr>Calibri Regular</vt:lpstr>
      <vt:lpstr>DIN</vt:lpstr>
      <vt:lpstr>Montserrat Light</vt:lpstr>
      <vt:lpstr>Tahoma</vt:lpstr>
      <vt:lpstr>Wingdings</vt:lpstr>
      <vt:lpstr>Section Title Layouts</vt:lpstr>
      <vt:lpstr>Custom Design</vt:lpstr>
      <vt:lpstr>Image Slide Layouts</vt:lpstr>
      <vt:lpstr>Blank Slides</vt:lpstr>
      <vt:lpstr>1_Custom Design</vt:lpstr>
      <vt:lpstr>Default Theme</vt:lpstr>
      <vt:lpstr>3_Default Theme</vt:lpstr>
      <vt:lpstr>1_Default Theme</vt:lpstr>
      <vt:lpstr>2_Default Theme</vt:lpstr>
      <vt:lpstr>PowerPoint Presentation</vt:lpstr>
      <vt:lpstr>PowerPoint Presentation</vt:lpstr>
      <vt:lpstr>VISÃO GERAL DO NDB</vt:lpstr>
      <vt:lpstr>QUEM SOMOS</vt:lpstr>
      <vt:lpstr>PRINCÍPIOS ORGANIZADORES E CARACTERÍSTICAS DIFERENCIAIS</vt:lpstr>
      <vt:lpstr>PRINCÍPIOS FUNDAMENTAIS DO NDB</vt:lpstr>
      <vt:lpstr>DESTAQUES NDB</vt:lpstr>
      <vt:lpstr>RESPONDENDO AOS DESAFIOS DO DESENVOLVIMENTO</vt:lpstr>
      <vt:lpstr>NDB E A RESPOSTA À COVID-19</vt:lpstr>
      <vt:lpstr>FLEXIBILIDADE E AGILIDADE</vt:lpstr>
      <vt:lpstr>FLEXIBILIDADE</vt:lpstr>
      <vt:lpstr>ATIVIDADES DE EMPRÉSTIMOS</vt:lpstr>
      <vt:lpstr>AVALIAÇÃO DE PROJETOS</vt:lpstr>
      <vt:lpstr>APOIO À INFRAESTRUTURA E AO DESENVOLVIMENTO SUSTENTÁVEL</vt:lpstr>
      <vt:lpstr>NDB NO BRASIL</vt:lpstr>
      <vt:lpstr>PRESENÇA, CRESCIMENTO E CONSOLIDAÇÃO</vt:lpstr>
      <vt:lpstr>PARTICIPAÇÃO NO BRASIL</vt:lpstr>
      <vt:lpstr>PORTFÓLIO E CRESCIMENTO ROBUSTO</vt:lpstr>
      <vt:lpstr>GEORREFERENCIAMENTO</vt:lpstr>
      <vt:lpstr>PONTOS A DESTACAR</vt:lpstr>
      <vt:lpstr>PONTOS A DESTACAR</vt:lpstr>
      <vt:lpstr>PERSPECTIVAS </vt:lpstr>
      <vt:lpstr>ESCRITÓRIO REGIONAL E PERSPECTIVAS DE CRESCIMENTO DO NDB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Kshitij Rajoria</dc:creator>
  <cp:lastModifiedBy>Priscilla Pimentel</cp:lastModifiedBy>
  <cp:revision>1459</cp:revision>
  <cp:lastPrinted>2020-06-15T15:04:09Z</cp:lastPrinted>
  <dcterms:created xsi:type="dcterms:W3CDTF">2016-03-02T16:07:30Z</dcterms:created>
  <dcterms:modified xsi:type="dcterms:W3CDTF">2021-09-14T18:49:54Z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0x010100E0F77DAF3F3FE8488D138DF902A6EEC9</vt:lpwstr>
  </property>
</Properties>
</file>