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18"/>
  </p:notesMasterIdLst>
  <p:sldIdLst>
    <p:sldId id="256" r:id="rId5"/>
    <p:sldId id="2147476682" r:id="rId6"/>
    <p:sldId id="299" r:id="rId7"/>
    <p:sldId id="2147476666" r:id="rId8"/>
    <p:sldId id="2147476717" r:id="rId9"/>
    <p:sldId id="2147476706" r:id="rId10"/>
    <p:sldId id="2147476700" r:id="rId11"/>
    <p:sldId id="2147476667" r:id="rId12"/>
    <p:sldId id="2147476718" r:id="rId13"/>
    <p:sldId id="2147476719" r:id="rId14"/>
    <p:sldId id="742" r:id="rId15"/>
    <p:sldId id="2147476664" r:id="rId16"/>
    <p:sldId id="2147476716" r:id="rId17"/>
  </p:sldIdLst>
  <p:sldSz cx="18288000" cy="10287000"/>
  <p:notesSz cx="10020300" cy="6888163"/>
  <p:embeddedFontLst>
    <p:embeddedFont>
      <p:font typeface="Abadi" panose="020B0604020104020204" pitchFamily="34" charset="0"/>
      <p:regular r:id="rId19"/>
    </p:embeddedFont>
    <p:embeddedFont>
      <p:font typeface="Aptos Narrow" panose="020B0004020202020204" pitchFamily="34" charset="0"/>
      <p:regular r:id="rId20"/>
      <p:bold r:id="rId21"/>
      <p:italic r:id="rId22"/>
      <p:boldItalic r:id="rId23"/>
    </p:embeddedFont>
    <p:embeddedFont>
      <p:font typeface="Tahoma" panose="020B0604030504040204" pitchFamily="34" charset="0"/>
      <p:regular r:id="rId24"/>
      <p:bold r:id="rId25"/>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4EFC0A-1CEA-46F8-BF9C-997EA88121BB}" v="24" dt="2025-05-20T17:12:46.688"/>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622" autoAdjust="0"/>
  </p:normalViewPr>
  <p:slideViewPr>
    <p:cSldViewPr>
      <p:cViewPr varScale="1">
        <p:scale>
          <a:sx n="50" d="100"/>
          <a:sy n="50" d="100"/>
        </p:scale>
        <p:origin x="874" y="43"/>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6125"/>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font" Target="fonts/font3.fntdata"/><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font" Target="fonts/font7.fntdata"/><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font" Target="fonts/font2.fntdata"/><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font" Target="fonts/font6.fntdata"/><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font" Target="fonts/font5.fntdata"/><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font" Target="fonts/font1.fntdata"/><Relationship Id="rId31"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font" Target="fonts/font4.fntdata"/><Relationship Id="rId27" Type="http://schemas.openxmlformats.org/officeDocument/2006/relationships/viewProps" Target="viewProps.xml"/><Relationship Id="rId30"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icardo Luiz Oliveira de Souza" userId="f1ab7b61-e5c0-48ba-a046-292bddc985c9" providerId="ADAL" clId="{674EFC0A-1CEA-46F8-BF9C-997EA88121BB}"/>
    <pc:docChg chg="undo redo custSel addSld delSld modSld sldOrd">
      <pc:chgData name="Ricardo Luiz Oliveira de Souza" userId="f1ab7b61-e5c0-48ba-a046-292bddc985c9" providerId="ADAL" clId="{674EFC0A-1CEA-46F8-BF9C-997EA88121BB}" dt="2025-05-20T17:14:08.678" v="2209" actId="403"/>
      <pc:docMkLst>
        <pc:docMk/>
      </pc:docMkLst>
      <pc:sldChg chg="modSp mod">
        <pc:chgData name="Ricardo Luiz Oliveira de Souza" userId="f1ab7b61-e5c0-48ba-a046-292bddc985c9" providerId="ADAL" clId="{674EFC0A-1CEA-46F8-BF9C-997EA88121BB}" dt="2025-05-20T12:46:15.970" v="128" actId="20577"/>
        <pc:sldMkLst>
          <pc:docMk/>
          <pc:sldMk cId="651653051" sldId="256"/>
        </pc:sldMkLst>
        <pc:spChg chg="mod">
          <ac:chgData name="Ricardo Luiz Oliveira de Souza" userId="f1ab7b61-e5c0-48ba-a046-292bddc985c9" providerId="ADAL" clId="{674EFC0A-1CEA-46F8-BF9C-997EA88121BB}" dt="2025-05-20T12:44:37.753" v="81" actId="27636"/>
          <ac:spMkLst>
            <pc:docMk/>
            <pc:sldMk cId="651653051" sldId="256"/>
            <ac:spMk id="2" creationId="{65F8E5FF-93BF-9F22-A8E7-16BB0585E4CC}"/>
          </ac:spMkLst>
        </pc:spChg>
        <pc:spChg chg="mod">
          <ac:chgData name="Ricardo Luiz Oliveira de Souza" userId="f1ab7b61-e5c0-48ba-a046-292bddc985c9" providerId="ADAL" clId="{674EFC0A-1CEA-46F8-BF9C-997EA88121BB}" dt="2025-05-20T12:46:15.970" v="128" actId="20577"/>
          <ac:spMkLst>
            <pc:docMk/>
            <pc:sldMk cId="651653051" sldId="256"/>
            <ac:spMk id="4" creationId="{9BAA4BD9-EFBC-2CC8-19B1-F8C4706A8917}"/>
          </ac:spMkLst>
        </pc:spChg>
        <pc:spChg chg="mod">
          <ac:chgData name="Ricardo Luiz Oliveira de Souza" userId="f1ab7b61-e5c0-48ba-a046-292bddc985c9" providerId="ADAL" clId="{674EFC0A-1CEA-46F8-BF9C-997EA88121BB}" dt="2025-05-20T12:46:08.947" v="126" actId="20577"/>
          <ac:spMkLst>
            <pc:docMk/>
            <pc:sldMk cId="651653051" sldId="256"/>
            <ac:spMk id="7" creationId="{C86D9FEC-BECF-CA9A-7A3D-9A70947512AE}"/>
          </ac:spMkLst>
        </pc:spChg>
      </pc:sldChg>
      <pc:sldChg chg="del">
        <pc:chgData name="Ricardo Luiz Oliveira de Souza" userId="f1ab7b61-e5c0-48ba-a046-292bddc985c9" providerId="ADAL" clId="{674EFC0A-1CEA-46F8-BF9C-997EA88121BB}" dt="2025-05-20T14:58:34.470" v="1632" actId="47"/>
        <pc:sldMkLst>
          <pc:docMk/>
          <pc:sldMk cId="3012006135" sldId="262"/>
        </pc:sldMkLst>
      </pc:sldChg>
      <pc:sldChg chg="del">
        <pc:chgData name="Ricardo Luiz Oliveira de Souza" userId="f1ab7b61-e5c0-48ba-a046-292bddc985c9" providerId="ADAL" clId="{674EFC0A-1CEA-46F8-BF9C-997EA88121BB}" dt="2025-05-20T14:58:31.831" v="1629" actId="47"/>
        <pc:sldMkLst>
          <pc:docMk/>
          <pc:sldMk cId="3115417945" sldId="270"/>
        </pc:sldMkLst>
      </pc:sldChg>
      <pc:sldChg chg="del">
        <pc:chgData name="Ricardo Luiz Oliveira de Souza" userId="f1ab7b61-e5c0-48ba-a046-292bddc985c9" providerId="ADAL" clId="{674EFC0A-1CEA-46F8-BF9C-997EA88121BB}" dt="2025-05-20T14:58:03.158" v="1627" actId="47"/>
        <pc:sldMkLst>
          <pc:docMk/>
          <pc:sldMk cId="2697721322" sldId="278"/>
        </pc:sldMkLst>
      </pc:sldChg>
      <pc:sldChg chg="del">
        <pc:chgData name="Ricardo Luiz Oliveira de Souza" userId="f1ab7b61-e5c0-48ba-a046-292bddc985c9" providerId="ADAL" clId="{674EFC0A-1CEA-46F8-BF9C-997EA88121BB}" dt="2025-05-20T14:57:56.484" v="1621" actId="47"/>
        <pc:sldMkLst>
          <pc:docMk/>
          <pc:sldMk cId="2104532866" sldId="286"/>
        </pc:sldMkLst>
      </pc:sldChg>
      <pc:sldChg chg="del">
        <pc:chgData name="Ricardo Luiz Oliveira de Souza" userId="f1ab7b61-e5c0-48ba-a046-292bddc985c9" providerId="ADAL" clId="{674EFC0A-1CEA-46F8-BF9C-997EA88121BB}" dt="2025-05-20T14:57:58.917" v="1623" actId="47"/>
        <pc:sldMkLst>
          <pc:docMk/>
          <pc:sldMk cId="2480031964" sldId="287"/>
        </pc:sldMkLst>
      </pc:sldChg>
      <pc:sldChg chg="modSp add mod">
        <pc:chgData name="Ricardo Luiz Oliveira de Souza" userId="f1ab7b61-e5c0-48ba-a046-292bddc985c9" providerId="ADAL" clId="{674EFC0A-1CEA-46F8-BF9C-997EA88121BB}" dt="2025-05-20T16:03:38.688" v="1942" actId="207"/>
        <pc:sldMkLst>
          <pc:docMk/>
          <pc:sldMk cId="56300883" sldId="299"/>
        </pc:sldMkLst>
        <pc:spChg chg="mod">
          <ac:chgData name="Ricardo Luiz Oliveira de Souza" userId="f1ab7b61-e5c0-48ba-a046-292bddc985c9" providerId="ADAL" clId="{674EFC0A-1CEA-46F8-BF9C-997EA88121BB}" dt="2025-05-20T16:03:38.688" v="1942" actId="207"/>
          <ac:spMkLst>
            <pc:docMk/>
            <pc:sldMk cId="56300883" sldId="299"/>
            <ac:spMk id="11" creationId="{A35C652D-927B-7129-3C8B-53ED2DEA5D41}"/>
          </ac:spMkLst>
        </pc:spChg>
      </pc:sldChg>
      <pc:sldChg chg="del">
        <pc:chgData name="Ricardo Luiz Oliveira de Souza" userId="f1ab7b61-e5c0-48ba-a046-292bddc985c9" providerId="ADAL" clId="{674EFC0A-1CEA-46F8-BF9C-997EA88121BB}" dt="2025-05-20T14:58:02.629" v="1626" actId="47"/>
        <pc:sldMkLst>
          <pc:docMk/>
          <pc:sldMk cId="536266804" sldId="319"/>
        </pc:sldMkLst>
      </pc:sldChg>
      <pc:sldChg chg="del">
        <pc:chgData name="Ricardo Luiz Oliveira de Souza" userId="f1ab7b61-e5c0-48ba-a046-292bddc985c9" providerId="ADAL" clId="{674EFC0A-1CEA-46F8-BF9C-997EA88121BB}" dt="2025-05-20T14:58:35.244" v="1633" actId="47"/>
        <pc:sldMkLst>
          <pc:docMk/>
          <pc:sldMk cId="933690459" sldId="320"/>
        </pc:sldMkLst>
      </pc:sldChg>
      <pc:sldChg chg="del">
        <pc:chgData name="Ricardo Luiz Oliveira de Souza" userId="f1ab7b61-e5c0-48ba-a046-292bddc985c9" providerId="ADAL" clId="{674EFC0A-1CEA-46F8-BF9C-997EA88121BB}" dt="2025-05-20T14:58:45.125" v="1634" actId="47"/>
        <pc:sldMkLst>
          <pc:docMk/>
          <pc:sldMk cId="2565000920" sldId="321"/>
        </pc:sldMkLst>
      </pc:sldChg>
      <pc:sldChg chg="del">
        <pc:chgData name="Ricardo Luiz Oliveira de Souza" userId="f1ab7b61-e5c0-48ba-a046-292bddc985c9" providerId="ADAL" clId="{674EFC0A-1CEA-46F8-BF9C-997EA88121BB}" dt="2025-05-20T14:57:59.979" v="1624" actId="47"/>
        <pc:sldMkLst>
          <pc:docMk/>
          <pc:sldMk cId="3914489674" sldId="347"/>
        </pc:sldMkLst>
      </pc:sldChg>
      <pc:sldChg chg="addSp delSp modSp add mod setBg delDesignElem chgLayout">
        <pc:chgData name="Ricardo Luiz Oliveira de Souza" userId="f1ab7b61-e5c0-48ba-a046-292bddc985c9" providerId="ADAL" clId="{674EFC0A-1CEA-46F8-BF9C-997EA88121BB}" dt="2025-05-20T15:56:22.735" v="1900"/>
        <pc:sldMkLst>
          <pc:docMk/>
          <pc:sldMk cId="162961172" sldId="742"/>
        </pc:sldMkLst>
        <pc:spChg chg="del mod">
          <ac:chgData name="Ricardo Luiz Oliveira de Souza" userId="f1ab7b61-e5c0-48ba-a046-292bddc985c9" providerId="ADAL" clId="{674EFC0A-1CEA-46F8-BF9C-997EA88121BB}" dt="2025-05-20T15:39:55.576" v="1745" actId="478"/>
          <ac:spMkLst>
            <pc:docMk/>
            <pc:sldMk cId="162961172" sldId="742"/>
            <ac:spMk id="3" creationId="{FEE90529-70C9-CEC7-BD2F-3D684B241C6C}"/>
          </ac:spMkLst>
        </pc:spChg>
        <pc:spChg chg="add mod">
          <ac:chgData name="Ricardo Luiz Oliveira de Souza" userId="f1ab7b61-e5c0-48ba-a046-292bddc985c9" providerId="ADAL" clId="{674EFC0A-1CEA-46F8-BF9C-997EA88121BB}" dt="2025-05-20T15:43:10.134" v="1764" actId="1076"/>
          <ac:spMkLst>
            <pc:docMk/>
            <pc:sldMk cId="162961172" sldId="742"/>
            <ac:spMk id="7" creationId="{9B582F94-CF47-E40F-8E86-1D75EFC18B5D}"/>
          </ac:spMkLst>
        </pc:spChg>
        <pc:spChg chg="mod">
          <ac:chgData name="Ricardo Luiz Oliveira de Souza" userId="f1ab7b61-e5c0-48ba-a046-292bddc985c9" providerId="ADAL" clId="{674EFC0A-1CEA-46F8-BF9C-997EA88121BB}" dt="2025-05-20T15:41:40.785" v="1757" actId="20577"/>
          <ac:spMkLst>
            <pc:docMk/>
            <pc:sldMk cId="162961172" sldId="742"/>
            <ac:spMk id="8" creationId="{070C5B4E-A11D-53DE-8DA8-8608CEFA3F02}"/>
          </ac:spMkLst>
        </pc:spChg>
        <pc:spChg chg="add mod">
          <ac:chgData name="Ricardo Luiz Oliveira de Souza" userId="f1ab7b61-e5c0-48ba-a046-292bddc985c9" providerId="ADAL" clId="{674EFC0A-1CEA-46F8-BF9C-997EA88121BB}" dt="2025-05-20T15:56:22.735" v="1900"/>
          <ac:spMkLst>
            <pc:docMk/>
            <pc:sldMk cId="162961172" sldId="742"/>
            <ac:spMk id="9" creationId="{506E544E-0941-5FA1-7CDC-5C1AC5918705}"/>
          </ac:spMkLst>
        </pc:spChg>
        <pc:spChg chg="add del">
          <ac:chgData name="Ricardo Luiz Oliveira de Souza" userId="f1ab7b61-e5c0-48ba-a046-292bddc985c9" providerId="ADAL" clId="{674EFC0A-1CEA-46F8-BF9C-997EA88121BB}" dt="2025-05-20T15:40:23.186" v="1746" actId="6264"/>
          <ac:spMkLst>
            <pc:docMk/>
            <pc:sldMk cId="162961172" sldId="742"/>
            <ac:spMk id="10" creationId="{385E1BDC-A9B0-4A87-82E3-F3187F69A802}"/>
          </ac:spMkLst>
        </pc:spChg>
        <pc:spChg chg="add del">
          <ac:chgData name="Ricardo Luiz Oliveira de Souza" userId="f1ab7b61-e5c0-48ba-a046-292bddc985c9" providerId="ADAL" clId="{674EFC0A-1CEA-46F8-BF9C-997EA88121BB}" dt="2025-05-20T15:40:23.186" v="1746" actId="6264"/>
          <ac:spMkLst>
            <pc:docMk/>
            <pc:sldMk cId="162961172" sldId="742"/>
            <ac:spMk id="11" creationId="{0990C621-3B8B-4820-8328-D47EF7CE823C}"/>
          </ac:spMkLst>
        </pc:spChg>
        <pc:spChg chg="add del">
          <ac:chgData name="Ricardo Luiz Oliveira de Souza" userId="f1ab7b61-e5c0-48ba-a046-292bddc985c9" providerId="ADAL" clId="{674EFC0A-1CEA-46F8-BF9C-997EA88121BB}" dt="2025-05-20T15:40:23.186" v="1746" actId="6264"/>
          <ac:spMkLst>
            <pc:docMk/>
            <pc:sldMk cId="162961172" sldId="742"/>
            <ac:spMk id="12" creationId="{C1A2385B-1D2A-4E17-84FA-6CB7F0AAE473}"/>
          </ac:spMkLst>
        </pc:spChg>
        <pc:spChg chg="add del">
          <ac:chgData name="Ricardo Luiz Oliveira de Souza" userId="f1ab7b61-e5c0-48ba-a046-292bddc985c9" providerId="ADAL" clId="{674EFC0A-1CEA-46F8-BF9C-997EA88121BB}" dt="2025-05-20T15:12:23.221" v="1645" actId="26606"/>
          <ac:spMkLst>
            <pc:docMk/>
            <pc:sldMk cId="162961172" sldId="742"/>
            <ac:spMk id="13" creationId="{69D47016-023F-44BD-981C-50E7A10A6609}"/>
          </ac:spMkLst>
        </pc:spChg>
        <pc:spChg chg="add del">
          <ac:chgData name="Ricardo Luiz Oliveira de Souza" userId="f1ab7b61-e5c0-48ba-a046-292bddc985c9" providerId="ADAL" clId="{674EFC0A-1CEA-46F8-BF9C-997EA88121BB}" dt="2025-05-20T15:40:23.186" v="1746" actId="6264"/>
          <ac:spMkLst>
            <pc:docMk/>
            <pc:sldMk cId="162961172" sldId="742"/>
            <ac:spMk id="14" creationId="{5E791F2F-79DB-4CC0-9FA1-001E3E91E8B7}"/>
          </ac:spMkLst>
        </pc:spChg>
        <pc:spChg chg="add del">
          <ac:chgData name="Ricardo Luiz Oliveira de Souza" userId="f1ab7b61-e5c0-48ba-a046-292bddc985c9" providerId="ADAL" clId="{674EFC0A-1CEA-46F8-BF9C-997EA88121BB}" dt="2025-05-20T15:12:23.221" v="1645" actId="26606"/>
          <ac:spMkLst>
            <pc:docMk/>
            <pc:sldMk cId="162961172" sldId="742"/>
            <ac:spMk id="15" creationId="{6D8B37B0-0682-433E-BC8D-498C04ABD9A7}"/>
          </ac:spMkLst>
        </pc:spChg>
        <pc:spChg chg="add del">
          <ac:chgData name="Ricardo Luiz Oliveira de Souza" userId="f1ab7b61-e5c0-48ba-a046-292bddc985c9" providerId="ADAL" clId="{674EFC0A-1CEA-46F8-BF9C-997EA88121BB}" dt="2025-05-20T15:12:26.519" v="1647" actId="26606"/>
          <ac:spMkLst>
            <pc:docMk/>
            <pc:sldMk cId="162961172" sldId="742"/>
            <ac:spMk id="17" creationId="{69D47016-023F-44BD-981C-50E7A10A6609}"/>
          </ac:spMkLst>
        </pc:spChg>
        <pc:spChg chg="add del">
          <ac:chgData name="Ricardo Luiz Oliveira de Souza" userId="f1ab7b61-e5c0-48ba-a046-292bddc985c9" providerId="ADAL" clId="{674EFC0A-1CEA-46F8-BF9C-997EA88121BB}" dt="2025-05-20T15:12:26.519" v="1647" actId="26606"/>
          <ac:spMkLst>
            <pc:docMk/>
            <pc:sldMk cId="162961172" sldId="742"/>
            <ac:spMk id="18" creationId="{6D8B37B0-0682-433E-BC8D-498C04ABD9A7}"/>
          </ac:spMkLst>
        </pc:spChg>
        <pc:spChg chg="add del">
          <ac:chgData name="Ricardo Luiz Oliveira de Souza" userId="f1ab7b61-e5c0-48ba-a046-292bddc985c9" providerId="ADAL" clId="{674EFC0A-1CEA-46F8-BF9C-997EA88121BB}" dt="2025-05-20T15:13:03.613" v="1649" actId="26606"/>
          <ac:spMkLst>
            <pc:docMk/>
            <pc:sldMk cId="162961172" sldId="742"/>
            <ac:spMk id="19" creationId="{5E791F2F-79DB-4CC0-9FA1-001E3E91E8B7}"/>
          </ac:spMkLst>
        </pc:spChg>
        <pc:spChg chg="add del">
          <ac:chgData name="Ricardo Luiz Oliveira de Souza" userId="f1ab7b61-e5c0-48ba-a046-292bddc985c9" providerId="ADAL" clId="{674EFC0A-1CEA-46F8-BF9C-997EA88121BB}" dt="2025-05-20T15:13:03.613" v="1649" actId="26606"/>
          <ac:spMkLst>
            <pc:docMk/>
            <pc:sldMk cId="162961172" sldId="742"/>
            <ac:spMk id="20" creationId="{385E1BDC-A9B0-4A87-82E3-F3187F69A802}"/>
          </ac:spMkLst>
        </pc:spChg>
        <pc:spChg chg="add del">
          <ac:chgData name="Ricardo Luiz Oliveira de Souza" userId="f1ab7b61-e5c0-48ba-a046-292bddc985c9" providerId="ADAL" clId="{674EFC0A-1CEA-46F8-BF9C-997EA88121BB}" dt="2025-05-20T15:13:03.613" v="1649" actId="26606"/>
          <ac:spMkLst>
            <pc:docMk/>
            <pc:sldMk cId="162961172" sldId="742"/>
            <ac:spMk id="21" creationId="{0990C621-3B8B-4820-8328-D47EF7CE823C}"/>
          </ac:spMkLst>
        </pc:spChg>
        <pc:spChg chg="add del">
          <ac:chgData name="Ricardo Luiz Oliveira de Souza" userId="f1ab7b61-e5c0-48ba-a046-292bddc985c9" providerId="ADAL" clId="{674EFC0A-1CEA-46F8-BF9C-997EA88121BB}" dt="2025-05-20T15:13:03.613" v="1649" actId="26606"/>
          <ac:spMkLst>
            <pc:docMk/>
            <pc:sldMk cId="162961172" sldId="742"/>
            <ac:spMk id="22" creationId="{C1A2385B-1D2A-4E17-84FA-6CB7F0AAE473}"/>
          </ac:spMkLst>
        </pc:spChg>
        <pc:graphicFrameChg chg="add del mod ord modGraphic">
          <ac:chgData name="Ricardo Luiz Oliveira de Souza" userId="f1ab7b61-e5c0-48ba-a046-292bddc985c9" providerId="ADAL" clId="{674EFC0A-1CEA-46F8-BF9C-997EA88121BB}" dt="2025-05-20T15:32:17.068" v="1652" actId="478"/>
          <ac:graphicFrameMkLst>
            <pc:docMk/>
            <pc:sldMk cId="162961172" sldId="742"/>
            <ac:graphicFrameMk id="2" creationId="{D6D243DC-1A86-8144-D6A6-E5DB01E050DC}"/>
          </ac:graphicFrameMkLst>
        </pc:graphicFrameChg>
        <pc:graphicFrameChg chg="add mod">
          <ac:chgData name="Ricardo Luiz Oliveira de Souza" userId="f1ab7b61-e5c0-48ba-a046-292bddc985c9" providerId="ADAL" clId="{674EFC0A-1CEA-46F8-BF9C-997EA88121BB}" dt="2025-05-20T15:42:52.747" v="1762" actId="1076"/>
          <ac:graphicFrameMkLst>
            <pc:docMk/>
            <pc:sldMk cId="162961172" sldId="742"/>
            <ac:graphicFrameMk id="6" creationId="{6F66EBC7-3D1F-25C4-4A9E-9DA8D560B50B}"/>
          </ac:graphicFrameMkLst>
        </pc:graphicFrameChg>
        <pc:picChg chg="add mod">
          <ac:chgData name="Ricardo Luiz Oliveira de Souza" userId="f1ab7b61-e5c0-48ba-a046-292bddc985c9" providerId="ADAL" clId="{674EFC0A-1CEA-46F8-BF9C-997EA88121BB}" dt="2025-05-20T15:43:18.894" v="1765" actId="1076"/>
          <ac:picMkLst>
            <pc:docMk/>
            <pc:sldMk cId="162961172" sldId="742"/>
            <ac:picMk id="5" creationId="{A2441E4B-44CF-A9CC-A54D-4768C5CCACFF}"/>
          </ac:picMkLst>
        </pc:picChg>
      </pc:sldChg>
      <pc:sldChg chg="del">
        <pc:chgData name="Ricardo Luiz Oliveira de Souza" userId="f1ab7b61-e5c0-48ba-a046-292bddc985c9" providerId="ADAL" clId="{674EFC0A-1CEA-46F8-BF9C-997EA88121BB}" dt="2025-05-20T14:58:01.864" v="1625" actId="47"/>
        <pc:sldMkLst>
          <pc:docMk/>
          <pc:sldMk cId="325960059" sldId="2147476528"/>
        </pc:sldMkLst>
      </pc:sldChg>
      <pc:sldChg chg="delSp modSp add del mod ord">
        <pc:chgData name="Ricardo Luiz Oliveira de Souza" userId="f1ab7b61-e5c0-48ba-a046-292bddc985c9" providerId="ADAL" clId="{674EFC0A-1CEA-46F8-BF9C-997EA88121BB}" dt="2025-05-20T15:44:41.824" v="1769" actId="478"/>
        <pc:sldMkLst>
          <pc:docMk/>
          <pc:sldMk cId="1854225141" sldId="2147476664"/>
        </pc:sldMkLst>
        <pc:spChg chg="del mod">
          <ac:chgData name="Ricardo Luiz Oliveira de Souza" userId="f1ab7b61-e5c0-48ba-a046-292bddc985c9" providerId="ADAL" clId="{674EFC0A-1CEA-46F8-BF9C-997EA88121BB}" dt="2025-05-20T15:44:41.824" v="1769" actId="478"/>
          <ac:spMkLst>
            <pc:docMk/>
            <pc:sldMk cId="1854225141" sldId="2147476664"/>
            <ac:spMk id="16" creationId="{66132BE5-D650-3CAA-3056-75C1BBA163BC}"/>
          </ac:spMkLst>
        </pc:spChg>
      </pc:sldChg>
      <pc:sldChg chg="addSp delSp modSp mod">
        <pc:chgData name="Ricardo Luiz Oliveira de Souza" userId="f1ab7b61-e5c0-48ba-a046-292bddc985c9" providerId="ADAL" clId="{674EFC0A-1CEA-46F8-BF9C-997EA88121BB}" dt="2025-05-20T16:00:32.499" v="1907" actId="207"/>
        <pc:sldMkLst>
          <pc:docMk/>
          <pc:sldMk cId="3081774498" sldId="2147476666"/>
        </pc:sldMkLst>
        <pc:spChg chg="add mod">
          <ac:chgData name="Ricardo Luiz Oliveira de Souza" userId="f1ab7b61-e5c0-48ba-a046-292bddc985c9" providerId="ADAL" clId="{674EFC0A-1CEA-46F8-BF9C-997EA88121BB}" dt="2025-05-20T15:56:06.539" v="1897"/>
          <ac:spMkLst>
            <pc:docMk/>
            <pc:sldMk cId="3081774498" sldId="2147476666"/>
            <ac:spMk id="2" creationId="{0C84C8E4-4311-FC3E-61BD-F93BB8294E85}"/>
          </ac:spMkLst>
        </pc:spChg>
        <pc:spChg chg="mod">
          <ac:chgData name="Ricardo Luiz Oliveira de Souza" userId="f1ab7b61-e5c0-48ba-a046-292bddc985c9" providerId="ADAL" clId="{674EFC0A-1CEA-46F8-BF9C-997EA88121BB}" dt="2025-05-20T16:00:32.499" v="1907" actId="207"/>
          <ac:spMkLst>
            <pc:docMk/>
            <pc:sldMk cId="3081774498" sldId="2147476666"/>
            <ac:spMk id="3" creationId="{40E2F8A9-846D-073E-45A6-24B1BC322D65}"/>
          </ac:spMkLst>
        </pc:spChg>
        <pc:spChg chg="del mod">
          <ac:chgData name="Ricardo Luiz Oliveira de Souza" userId="f1ab7b61-e5c0-48ba-a046-292bddc985c9" providerId="ADAL" clId="{674EFC0A-1CEA-46F8-BF9C-997EA88121BB}" dt="2025-05-20T14:04:25.417" v="656" actId="478"/>
          <ac:spMkLst>
            <pc:docMk/>
            <pc:sldMk cId="3081774498" sldId="2147476666"/>
            <ac:spMk id="6" creationId="{9DEDC5D3-C283-5046-FD73-1797FF7981A9}"/>
          </ac:spMkLst>
        </pc:spChg>
        <pc:spChg chg="mod">
          <ac:chgData name="Ricardo Luiz Oliveira de Souza" userId="f1ab7b61-e5c0-48ba-a046-292bddc985c9" providerId="ADAL" clId="{674EFC0A-1CEA-46F8-BF9C-997EA88121BB}" dt="2025-05-20T14:30:51.814" v="1004" actId="14100"/>
          <ac:spMkLst>
            <pc:docMk/>
            <pc:sldMk cId="3081774498" sldId="2147476666"/>
            <ac:spMk id="8" creationId="{06B55A2E-4871-9C0C-1B5B-FE8B176B7457}"/>
          </ac:spMkLst>
        </pc:spChg>
      </pc:sldChg>
      <pc:sldChg chg="addSp modSp mod ord">
        <pc:chgData name="Ricardo Luiz Oliveira de Souza" userId="f1ab7b61-e5c0-48ba-a046-292bddc985c9" providerId="ADAL" clId="{674EFC0A-1CEA-46F8-BF9C-997EA88121BB}" dt="2025-05-20T17:14:08.678" v="2209" actId="403"/>
        <pc:sldMkLst>
          <pc:docMk/>
          <pc:sldMk cId="1613737685" sldId="2147476667"/>
        </pc:sldMkLst>
        <pc:spChg chg="add mod">
          <ac:chgData name="Ricardo Luiz Oliveira de Souza" userId="f1ab7b61-e5c0-48ba-a046-292bddc985c9" providerId="ADAL" clId="{674EFC0A-1CEA-46F8-BF9C-997EA88121BB}" dt="2025-05-20T15:56:17.798" v="1898"/>
          <ac:spMkLst>
            <pc:docMk/>
            <pc:sldMk cId="1613737685" sldId="2147476667"/>
            <ac:spMk id="2" creationId="{30E0663C-371A-7C3B-BD11-CD910F59E284}"/>
          </ac:spMkLst>
        </pc:spChg>
        <pc:spChg chg="mod">
          <ac:chgData name="Ricardo Luiz Oliveira de Souza" userId="f1ab7b61-e5c0-48ba-a046-292bddc985c9" providerId="ADAL" clId="{674EFC0A-1CEA-46F8-BF9C-997EA88121BB}" dt="2025-05-20T16:54:58.370" v="2090" actId="207"/>
          <ac:spMkLst>
            <pc:docMk/>
            <pc:sldMk cId="1613737685" sldId="2147476667"/>
            <ac:spMk id="3" creationId="{40E2F8A9-846D-073E-45A6-24B1BC322D65}"/>
          </ac:spMkLst>
        </pc:spChg>
        <pc:spChg chg="mod">
          <ac:chgData name="Ricardo Luiz Oliveira de Souza" userId="f1ab7b61-e5c0-48ba-a046-292bddc985c9" providerId="ADAL" clId="{674EFC0A-1CEA-46F8-BF9C-997EA88121BB}" dt="2025-05-20T17:14:08.678" v="2209" actId="403"/>
          <ac:spMkLst>
            <pc:docMk/>
            <pc:sldMk cId="1613737685" sldId="2147476667"/>
            <ac:spMk id="8" creationId="{06B55A2E-4871-9C0C-1B5B-FE8B176B7457}"/>
          </ac:spMkLst>
        </pc:spChg>
      </pc:sldChg>
      <pc:sldChg chg="modSp add mod">
        <pc:chgData name="Ricardo Luiz Oliveira de Souza" userId="f1ab7b61-e5c0-48ba-a046-292bddc985c9" providerId="ADAL" clId="{674EFC0A-1CEA-46F8-BF9C-997EA88121BB}" dt="2025-05-20T16:03:17.431" v="1940" actId="207"/>
        <pc:sldMkLst>
          <pc:docMk/>
          <pc:sldMk cId="1078572148" sldId="2147476682"/>
        </pc:sldMkLst>
        <pc:spChg chg="mod">
          <ac:chgData name="Ricardo Luiz Oliveira de Souza" userId="f1ab7b61-e5c0-48ba-a046-292bddc985c9" providerId="ADAL" clId="{674EFC0A-1CEA-46F8-BF9C-997EA88121BB}" dt="2025-05-20T15:59:30.726" v="1904" actId="207"/>
          <ac:spMkLst>
            <pc:docMk/>
            <pc:sldMk cId="1078572148" sldId="2147476682"/>
            <ac:spMk id="6" creationId="{62CFEF41-DCA9-B54E-BA34-8E58E0CF571D}"/>
          </ac:spMkLst>
        </pc:spChg>
        <pc:spChg chg="mod">
          <ac:chgData name="Ricardo Luiz Oliveira de Souza" userId="f1ab7b61-e5c0-48ba-a046-292bddc985c9" providerId="ADAL" clId="{674EFC0A-1CEA-46F8-BF9C-997EA88121BB}" dt="2025-05-20T16:03:17.431" v="1940" actId="207"/>
          <ac:spMkLst>
            <pc:docMk/>
            <pc:sldMk cId="1078572148" sldId="2147476682"/>
            <ac:spMk id="10" creationId="{D1CAC4CE-D337-022E-1EC9-0D39984AC6E7}"/>
          </ac:spMkLst>
        </pc:spChg>
      </pc:sldChg>
      <pc:sldChg chg="addSp delSp modSp add mod">
        <pc:chgData name="Ricardo Luiz Oliveira de Souza" userId="f1ab7b61-e5c0-48ba-a046-292bddc985c9" providerId="ADAL" clId="{674EFC0A-1CEA-46F8-BF9C-997EA88121BB}" dt="2025-05-20T16:53:56.949" v="2086" actId="1076"/>
        <pc:sldMkLst>
          <pc:docMk/>
          <pc:sldMk cId="1957899540" sldId="2147476700"/>
        </pc:sldMkLst>
        <pc:spChg chg="mod">
          <ac:chgData name="Ricardo Luiz Oliveira de Souza" userId="f1ab7b61-e5c0-48ba-a046-292bddc985c9" providerId="ADAL" clId="{674EFC0A-1CEA-46F8-BF9C-997EA88121BB}" dt="2025-05-20T16:53:50.427" v="2085" actId="1076"/>
          <ac:spMkLst>
            <pc:docMk/>
            <pc:sldMk cId="1957899540" sldId="2147476700"/>
            <ac:spMk id="2" creationId="{5BD0AFCF-5D21-4C01-6526-2324CE73B126}"/>
          </ac:spMkLst>
        </pc:spChg>
        <pc:spChg chg="add mod">
          <ac:chgData name="Ricardo Luiz Oliveira de Souza" userId="f1ab7b61-e5c0-48ba-a046-292bddc985c9" providerId="ADAL" clId="{674EFC0A-1CEA-46F8-BF9C-997EA88121BB}" dt="2025-05-20T16:53:56.949" v="2086" actId="1076"/>
          <ac:spMkLst>
            <pc:docMk/>
            <pc:sldMk cId="1957899540" sldId="2147476700"/>
            <ac:spMk id="5" creationId="{B49439F8-6D31-0BEC-7A1B-68D625383079}"/>
          </ac:spMkLst>
        </pc:spChg>
        <pc:spChg chg="del">
          <ac:chgData name="Ricardo Luiz Oliveira de Souza" userId="f1ab7b61-e5c0-48ba-a046-292bddc985c9" providerId="ADAL" clId="{674EFC0A-1CEA-46F8-BF9C-997EA88121BB}" dt="2025-05-20T16:10:31.520" v="2022" actId="478"/>
          <ac:spMkLst>
            <pc:docMk/>
            <pc:sldMk cId="1957899540" sldId="2147476700"/>
            <ac:spMk id="11" creationId="{831080D4-A912-DED0-274E-BA4DC2EA0F50}"/>
          </ac:spMkLst>
        </pc:spChg>
      </pc:sldChg>
      <pc:sldChg chg="modSp add mod">
        <pc:chgData name="Ricardo Luiz Oliveira de Souza" userId="f1ab7b61-e5c0-48ba-a046-292bddc985c9" providerId="ADAL" clId="{674EFC0A-1CEA-46F8-BF9C-997EA88121BB}" dt="2025-05-20T16:54:18.727" v="2089" actId="14100"/>
        <pc:sldMkLst>
          <pc:docMk/>
          <pc:sldMk cId="1968271099" sldId="2147476706"/>
        </pc:sldMkLst>
        <pc:spChg chg="mod">
          <ac:chgData name="Ricardo Luiz Oliveira de Souza" userId="f1ab7b61-e5c0-48ba-a046-292bddc985c9" providerId="ADAL" clId="{674EFC0A-1CEA-46F8-BF9C-997EA88121BB}" dt="2025-05-20T16:54:18.727" v="2089" actId="14100"/>
          <ac:spMkLst>
            <pc:docMk/>
            <pc:sldMk cId="1968271099" sldId="2147476706"/>
            <ac:spMk id="2" creationId="{536001D8-4A31-CB9F-D8CC-20711B1EFBB9}"/>
          </ac:spMkLst>
        </pc:spChg>
        <pc:spChg chg="mod">
          <ac:chgData name="Ricardo Luiz Oliveira de Souza" userId="f1ab7b61-e5c0-48ba-a046-292bddc985c9" providerId="ADAL" clId="{674EFC0A-1CEA-46F8-BF9C-997EA88121BB}" dt="2025-05-20T16:54:13.092" v="2088" actId="14100"/>
          <ac:spMkLst>
            <pc:docMk/>
            <pc:sldMk cId="1968271099" sldId="2147476706"/>
            <ac:spMk id="11" creationId="{BB3ABEAD-5E13-38A9-5B41-1C55FE7F96A3}"/>
          </ac:spMkLst>
        </pc:spChg>
      </pc:sldChg>
      <pc:sldChg chg="del">
        <pc:chgData name="Ricardo Luiz Oliveira de Souza" userId="f1ab7b61-e5c0-48ba-a046-292bddc985c9" providerId="ADAL" clId="{674EFC0A-1CEA-46F8-BF9C-997EA88121BB}" dt="2025-05-20T14:58:32.593" v="1630" actId="47"/>
        <pc:sldMkLst>
          <pc:docMk/>
          <pc:sldMk cId="2542357505" sldId="2147476708"/>
        </pc:sldMkLst>
      </pc:sldChg>
      <pc:sldChg chg="del">
        <pc:chgData name="Ricardo Luiz Oliveira de Souza" userId="f1ab7b61-e5c0-48ba-a046-292bddc985c9" providerId="ADAL" clId="{674EFC0A-1CEA-46F8-BF9C-997EA88121BB}" dt="2025-05-20T14:58:33.720" v="1631" actId="47"/>
        <pc:sldMkLst>
          <pc:docMk/>
          <pc:sldMk cId="2277473379" sldId="2147476709"/>
        </pc:sldMkLst>
      </pc:sldChg>
      <pc:sldChg chg="del">
        <pc:chgData name="Ricardo Luiz Oliveira de Souza" userId="f1ab7b61-e5c0-48ba-a046-292bddc985c9" providerId="ADAL" clId="{674EFC0A-1CEA-46F8-BF9C-997EA88121BB}" dt="2025-05-20T14:57:58.211" v="1622" actId="47"/>
        <pc:sldMkLst>
          <pc:docMk/>
          <pc:sldMk cId="853551550" sldId="2147476710"/>
        </pc:sldMkLst>
      </pc:sldChg>
      <pc:sldChg chg="addSp delSp modSp add mod">
        <pc:chgData name="Ricardo Luiz Oliveira de Souza" userId="f1ab7b61-e5c0-48ba-a046-292bddc985c9" providerId="ADAL" clId="{674EFC0A-1CEA-46F8-BF9C-997EA88121BB}" dt="2025-05-20T16:06:17.522" v="1950" actId="255"/>
        <pc:sldMkLst>
          <pc:docMk/>
          <pc:sldMk cId="176244664" sldId="2147476717"/>
        </pc:sldMkLst>
        <pc:spChg chg="add mod">
          <ac:chgData name="Ricardo Luiz Oliveira de Souza" userId="f1ab7b61-e5c0-48ba-a046-292bddc985c9" providerId="ADAL" clId="{674EFC0A-1CEA-46F8-BF9C-997EA88121BB}" dt="2025-05-20T15:56:03.470" v="1896"/>
          <ac:spMkLst>
            <pc:docMk/>
            <pc:sldMk cId="176244664" sldId="2147476717"/>
            <ac:spMk id="2" creationId="{2A849C80-AC16-ECA3-367C-C0C59E3A40F1}"/>
          </ac:spMkLst>
        </pc:spChg>
        <pc:spChg chg="mod">
          <ac:chgData name="Ricardo Luiz Oliveira de Souza" userId="f1ab7b61-e5c0-48ba-a046-292bddc985c9" providerId="ADAL" clId="{674EFC0A-1CEA-46F8-BF9C-997EA88121BB}" dt="2025-05-20T16:03:59.575" v="1943" actId="207"/>
          <ac:spMkLst>
            <pc:docMk/>
            <pc:sldMk cId="176244664" sldId="2147476717"/>
            <ac:spMk id="3" creationId="{B356E9DC-E9E3-833E-48EA-0519E434FD25}"/>
          </ac:spMkLst>
        </pc:spChg>
        <pc:spChg chg="del">
          <ac:chgData name="Ricardo Luiz Oliveira de Souza" userId="f1ab7b61-e5c0-48ba-a046-292bddc985c9" providerId="ADAL" clId="{674EFC0A-1CEA-46F8-BF9C-997EA88121BB}" dt="2025-05-20T14:19:20.497" v="964" actId="478"/>
          <ac:spMkLst>
            <pc:docMk/>
            <pc:sldMk cId="176244664" sldId="2147476717"/>
            <ac:spMk id="6" creationId="{B82E3791-B766-789B-B7AF-19E04BE5159D}"/>
          </ac:spMkLst>
        </pc:spChg>
        <pc:spChg chg="mod">
          <ac:chgData name="Ricardo Luiz Oliveira de Souza" userId="f1ab7b61-e5c0-48ba-a046-292bddc985c9" providerId="ADAL" clId="{674EFC0A-1CEA-46F8-BF9C-997EA88121BB}" dt="2025-05-20T16:06:17.522" v="1950" actId="255"/>
          <ac:spMkLst>
            <pc:docMk/>
            <pc:sldMk cId="176244664" sldId="2147476717"/>
            <ac:spMk id="8" creationId="{83CD152A-150F-E265-15D0-45281584F47A}"/>
          </ac:spMkLst>
        </pc:spChg>
      </pc:sldChg>
      <pc:sldChg chg="addSp modSp add mod">
        <pc:chgData name="Ricardo Luiz Oliveira de Souza" userId="f1ab7b61-e5c0-48ba-a046-292bddc985c9" providerId="ADAL" clId="{674EFC0A-1CEA-46F8-BF9C-997EA88121BB}" dt="2025-05-20T17:13:57.894" v="2208" actId="403"/>
        <pc:sldMkLst>
          <pc:docMk/>
          <pc:sldMk cId="2341152382" sldId="2147476718"/>
        </pc:sldMkLst>
        <pc:spChg chg="add mod">
          <ac:chgData name="Ricardo Luiz Oliveira de Souza" userId="f1ab7b61-e5c0-48ba-a046-292bddc985c9" providerId="ADAL" clId="{674EFC0A-1CEA-46F8-BF9C-997EA88121BB}" dt="2025-05-20T15:56:19.942" v="1899"/>
          <ac:spMkLst>
            <pc:docMk/>
            <pc:sldMk cId="2341152382" sldId="2147476718"/>
            <ac:spMk id="2" creationId="{BBC9BCF5-921C-D193-5810-7C08B86F4C05}"/>
          </ac:spMkLst>
        </pc:spChg>
        <pc:spChg chg="mod">
          <ac:chgData name="Ricardo Luiz Oliveira de Souza" userId="f1ab7b61-e5c0-48ba-a046-292bddc985c9" providerId="ADAL" clId="{674EFC0A-1CEA-46F8-BF9C-997EA88121BB}" dt="2025-05-20T16:55:22.874" v="2091" actId="207"/>
          <ac:spMkLst>
            <pc:docMk/>
            <pc:sldMk cId="2341152382" sldId="2147476718"/>
            <ac:spMk id="3" creationId="{3AA2AC6E-976B-88E4-EAAF-76AF44461D00}"/>
          </ac:spMkLst>
        </pc:spChg>
        <pc:spChg chg="mod">
          <ac:chgData name="Ricardo Luiz Oliveira de Souza" userId="f1ab7b61-e5c0-48ba-a046-292bddc985c9" providerId="ADAL" clId="{674EFC0A-1CEA-46F8-BF9C-997EA88121BB}" dt="2025-05-20T17:13:57.894" v="2208" actId="403"/>
          <ac:spMkLst>
            <pc:docMk/>
            <pc:sldMk cId="2341152382" sldId="2147476718"/>
            <ac:spMk id="8" creationId="{4F172C61-CBD6-80CE-CEA5-1B7FD6FB014E}"/>
          </ac:spMkLst>
        </pc:spChg>
      </pc:sldChg>
      <pc:sldChg chg="addSp delSp modSp new mod setBg modClrScheme delDesignElem chgLayout">
        <pc:chgData name="Ricardo Luiz Oliveira de Souza" userId="f1ab7b61-e5c0-48ba-a046-292bddc985c9" providerId="ADAL" clId="{674EFC0A-1CEA-46F8-BF9C-997EA88121BB}" dt="2025-05-20T17:03:27.922" v="2111" actId="1076"/>
        <pc:sldMkLst>
          <pc:docMk/>
          <pc:sldMk cId="2772440723" sldId="2147476719"/>
        </pc:sldMkLst>
        <pc:spChg chg="del mod">
          <ac:chgData name="Ricardo Luiz Oliveira de Souza" userId="f1ab7b61-e5c0-48ba-a046-292bddc985c9" providerId="ADAL" clId="{674EFC0A-1CEA-46F8-BF9C-997EA88121BB}" dt="2025-05-20T17:02:59.620" v="2106" actId="478"/>
          <ac:spMkLst>
            <pc:docMk/>
            <pc:sldMk cId="2772440723" sldId="2147476719"/>
            <ac:spMk id="2" creationId="{D8280432-53AE-B6A2-8380-03224784643B}"/>
          </ac:spMkLst>
        </pc:spChg>
        <pc:spChg chg="del mod">
          <ac:chgData name="Ricardo Luiz Oliveira de Souza" userId="f1ab7b61-e5c0-48ba-a046-292bddc985c9" providerId="ADAL" clId="{674EFC0A-1CEA-46F8-BF9C-997EA88121BB}" dt="2025-05-20T16:58:45.161" v="2094" actId="22"/>
          <ac:spMkLst>
            <pc:docMk/>
            <pc:sldMk cId="2772440723" sldId="2147476719"/>
            <ac:spMk id="3" creationId="{6F0A13B3-7D30-222D-55B1-47A7C82D6DA2}"/>
          </ac:spMkLst>
        </pc:spChg>
        <pc:spChg chg="add del">
          <ac:chgData name="Ricardo Luiz Oliveira de Souza" userId="f1ab7b61-e5c0-48ba-a046-292bddc985c9" providerId="ADAL" clId="{674EFC0A-1CEA-46F8-BF9C-997EA88121BB}" dt="2025-05-20T17:02:38.724" v="2104" actId="478"/>
          <ac:spMkLst>
            <pc:docMk/>
            <pc:sldMk cId="2772440723" sldId="2147476719"/>
            <ac:spMk id="9" creationId="{186B8F84-4FB3-AA49-4DF5-860E6E2CCEF6}"/>
          </ac:spMkLst>
        </pc:spChg>
        <pc:spChg chg="add del">
          <ac:chgData name="Ricardo Luiz Oliveira de Souza" userId="f1ab7b61-e5c0-48ba-a046-292bddc985c9" providerId="ADAL" clId="{674EFC0A-1CEA-46F8-BF9C-997EA88121BB}" dt="2025-05-20T17:02:24.750" v="2102" actId="26606"/>
          <ac:spMkLst>
            <pc:docMk/>
            <pc:sldMk cId="2772440723" sldId="2147476719"/>
            <ac:spMk id="10" creationId="{D4771268-CB57-404A-9271-370EB28F6090}"/>
          </ac:spMkLst>
        </pc:spChg>
        <pc:spChg chg="add del">
          <ac:chgData name="Ricardo Luiz Oliveira de Souza" userId="f1ab7b61-e5c0-48ba-a046-292bddc985c9" providerId="ADAL" clId="{674EFC0A-1CEA-46F8-BF9C-997EA88121BB}" dt="2025-05-20T17:03:11.449" v="2107" actId="700"/>
          <ac:spMkLst>
            <pc:docMk/>
            <pc:sldMk cId="2772440723" sldId="2147476719"/>
            <ac:spMk id="12" creationId="{2550BE34-C2B8-49B8-8519-67A8CAD51AE9}"/>
          </ac:spMkLst>
        </pc:spChg>
        <pc:spChg chg="add del">
          <ac:chgData name="Ricardo Luiz Oliveira de Souza" userId="f1ab7b61-e5c0-48ba-a046-292bddc985c9" providerId="ADAL" clId="{674EFC0A-1CEA-46F8-BF9C-997EA88121BB}" dt="2025-05-20T17:03:11.449" v="2107" actId="700"/>
          <ac:spMkLst>
            <pc:docMk/>
            <pc:sldMk cId="2772440723" sldId="2147476719"/>
            <ac:spMk id="14" creationId="{A7457DD9-5A45-400A-AB4B-4B4EDECA25F1}"/>
          </ac:spMkLst>
        </pc:spChg>
        <pc:spChg chg="add del">
          <ac:chgData name="Ricardo Luiz Oliveira de Souza" userId="f1ab7b61-e5c0-48ba-a046-292bddc985c9" providerId="ADAL" clId="{674EFC0A-1CEA-46F8-BF9C-997EA88121BB}" dt="2025-05-20T17:03:11.449" v="2107" actId="700"/>
          <ac:spMkLst>
            <pc:docMk/>
            <pc:sldMk cId="2772440723" sldId="2147476719"/>
            <ac:spMk id="16" creationId="{441CF7D6-A660-431A-B0BB-140A0D5556B6}"/>
          </ac:spMkLst>
        </pc:spChg>
        <pc:spChg chg="add del">
          <ac:chgData name="Ricardo Luiz Oliveira de Souza" userId="f1ab7b61-e5c0-48ba-a046-292bddc985c9" providerId="ADAL" clId="{674EFC0A-1CEA-46F8-BF9C-997EA88121BB}" dt="2025-05-20T17:03:11.449" v="2107" actId="700"/>
          <ac:spMkLst>
            <pc:docMk/>
            <pc:sldMk cId="2772440723" sldId="2147476719"/>
            <ac:spMk id="18" creationId="{0570A85B-3810-4F95-97B0-CBF4CCDB381C}"/>
          </ac:spMkLst>
        </pc:spChg>
        <pc:picChg chg="add mod ord">
          <ac:chgData name="Ricardo Luiz Oliveira de Souza" userId="f1ab7b61-e5c0-48ba-a046-292bddc985c9" providerId="ADAL" clId="{674EFC0A-1CEA-46F8-BF9C-997EA88121BB}" dt="2025-05-20T17:03:27.922" v="2111" actId="1076"/>
          <ac:picMkLst>
            <pc:docMk/>
            <pc:sldMk cId="2772440723" sldId="2147476719"/>
            <ac:picMk id="5" creationId="{22E85B62-E1ED-A159-13A5-345A11C7461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1"/>
            <a:ext cx="4342130" cy="345604"/>
          </a:xfrm>
          <a:prstGeom prst="rect">
            <a:avLst/>
          </a:prstGeom>
        </p:spPr>
        <p:txBody>
          <a:bodyPr vert="horz" lIns="96616" tIns="48308" rIns="96616" bIns="48308" rtlCol="0"/>
          <a:lstStyle>
            <a:lvl1pPr algn="l">
              <a:defRPr sz="1300"/>
            </a:lvl1pPr>
          </a:lstStyle>
          <a:p>
            <a:endParaRPr lang="pt-BR"/>
          </a:p>
        </p:txBody>
      </p:sp>
      <p:sp>
        <p:nvSpPr>
          <p:cNvPr id="3" name="Espaço Reservado para Data 2"/>
          <p:cNvSpPr>
            <a:spLocks noGrp="1"/>
          </p:cNvSpPr>
          <p:nvPr>
            <p:ph type="dt" idx="1"/>
          </p:nvPr>
        </p:nvSpPr>
        <p:spPr>
          <a:xfrm>
            <a:off x="5675851" y="1"/>
            <a:ext cx="4342130" cy="345604"/>
          </a:xfrm>
          <a:prstGeom prst="rect">
            <a:avLst/>
          </a:prstGeom>
        </p:spPr>
        <p:txBody>
          <a:bodyPr vert="horz" lIns="96616" tIns="48308" rIns="96616" bIns="48308" rtlCol="0"/>
          <a:lstStyle>
            <a:lvl1pPr algn="r">
              <a:defRPr sz="1300"/>
            </a:lvl1pPr>
          </a:lstStyle>
          <a:p>
            <a:fld id="{87071D88-4EF7-44F9-91AA-390EA4AAEC4C}" type="datetimeFigureOut">
              <a:rPr lang="pt-BR" smtClean="0"/>
              <a:t>20/05/2025</a:t>
            </a:fld>
            <a:endParaRPr lang="pt-BR"/>
          </a:p>
        </p:txBody>
      </p:sp>
      <p:sp>
        <p:nvSpPr>
          <p:cNvPr id="4" name="Espaço Reservado para Imagem de Slide 3"/>
          <p:cNvSpPr>
            <a:spLocks noGrp="1" noRot="1" noChangeAspect="1"/>
          </p:cNvSpPr>
          <p:nvPr>
            <p:ph type="sldImg" idx="2"/>
          </p:nvPr>
        </p:nvSpPr>
        <p:spPr>
          <a:xfrm>
            <a:off x="2943225" y="860425"/>
            <a:ext cx="4133850" cy="2325688"/>
          </a:xfrm>
          <a:prstGeom prst="rect">
            <a:avLst/>
          </a:prstGeom>
          <a:noFill/>
          <a:ln w="12700">
            <a:solidFill>
              <a:prstClr val="black"/>
            </a:solidFill>
          </a:ln>
        </p:spPr>
        <p:txBody>
          <a:bodyPr vert="horz" lIns="96616" tIns="48308" rIns="96616" bIns="48308" rtlCol="0" anchor="ctr"/>
          <a:lstStyle/>
          <a:p>
            <a:endParaRPr lang="pt-BR"/>
          </a:p>
        </p:txBody>
      </p:sp>
      <p:sp>
        <p:nvSpPr>
          <p:cNvPr id="5" name="Espaço Reservado para Anotações 4"/>
          <p:cNvSpPr>
            <a:spLocks noGrp="1"/>
          </p:cNvSpPr>
          <p:nvPr>
            <p:ph type="body" sz="quarter" idx="3"/>
          </p:nvPr>
        </p:nvSpPr>
        <p:spPr>
          <a:xfrm>
            <a:off x="1002030" y="3314928"/>
            <a:ext cx="8016240" cy="2712215"/>
          </a:xfrm>
          <a:prstGeom prst="rect">
            <a:avLst/>
          </a:prstGeom>
        </p:spPr>
        <p:txBody>
          <a:bodyPr vert="horz" lIns="96616" tIns="48308" rIns="96616" bIns="48308" rtlCol="0"/>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6" name="Espaço Reservado para Rodapé 5"/>
          <p:cNvSpPr>
            <a:spLocks noGrp="1"/>
          </p:cNvSpPr>
          <p:nvPr>
            <p:ph type="ftr" sz="quarter" idx="4"/>
          </p:nvPr>
        </p:nvSpPr>
        <p:spPr>
          <a:xfrm>
            <a:off x="0" y="6542560"/>
            <a:ext cx="4342130" cy="345603"/>
          </a:xfrm>
          <a:prstGeom prst="rect">
            <a:avLst/>
          </a:prstGeom>
        </p:spPr>
        <p:txBody>
          <a:bodyPr vert="horz" lIns="96616" tIns="48308" rIns="96616" bIns="48308" rtlCol="0" anchor="b"/>
          <a:lstStyle>
            <a:lvl1pPr algn="l">
              <a:defRPr sz="1300"/>
            </a:lvl1pPr>
          </a:lstStyle>
          <a:p>
            <a:endParaRPr lang="pt-BR"/>
          </a:p>
        </p:txBody>
      </p:sp>
      <p:sp>
        <p:nvSpPr>
          <p:cNvPr id="7" name="Espaço Reservado para Número de Slide 6"/>
          <p:cNvSpPr>
            <a:spLocks noGrp="1"/>
          </p:cNvSpPr>
          <p:nvPr>
            <p:ph type="sldNum" sz="quarter" idx="5"/>
          </p:nvPr>
        </p:nvSpPr>
        <p:spPr>
          <a:xfrm>
            <a:off x="5675851" y="6542560"/>
            <a:ext cx="4342130" cy="345603"/>
          </a:xfrm>
          <a:prstGeom prst="rect">
            <a:avLst/>
          </a:prstGeom>
        </p:spPr>
        <p:txBody>
          <a:bodyPr vert="horz" lIns="96616" tIns="48308" rIns="96616" bIns="48308" rtlCol="0" anchor="b"/>
          <a:lstStyle>
            <a:lvl1pPr algn="r">
              <a:defRPr sz="1300"/>
            </a:lvl1pPr>
          </a:lstStyle>
          <a:p>
            <a:fld id="{45BDC097-9560-43EE-B82E-D208E291017A}" type="slidenum">
              <a:rPr lang="pt-BR" smtClean="0"/>
              <a:t>‹nº›</a:t>
            </a:fld>
            <a:endParaRPr lang="pt-BR"/>
          </a:p>
        </p:txBody>
      </p:sp>
    </p:spTree>
    <p:extLst>
      <p:ext uri="{BB962C8B-B14F-4D97-AF65-F5344CB8AC3E}">
        <p14:creationId xmlns:p14="http://schemas.microsoft.com/office/powerpoint/2010/main" val="24750419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endParaRPr lang="pt-BR" dirty="0"/>
          </a:p>
        </p:txBody>
      </p:sp>
      <p:sp>
        <p:nvSpPr>
          <p:cNvPr id="4" name="Espaço Reservado para Número de Slide 3"/>
          <p:cNvSpPr>
            <a:spLocks noGrp="1"/>
          </p:cNvSpPr>
          <p:nvPr>
            <p:ph type="sldNum" sz="quarter" idx="5"/>
          </p:nvPr>
        </p:nvSpPr>
        <p:spPr/>
        <p:txBody>
          <a:bodyPr/>
          <a:lstStyle/>
          <a:p>
            <a:fld id="{36A8FE6F-4C50-4D30-A97F-853003AD0704}" type="slidenum">
              <a:rPr lang="pt-BR" smtClean="0"/>
              <a:t>1</a:t>
            </a:fld>
            <a:endParaRPr lang="pt-BR"/>
          </a:p>
        </p:txBody>
      </p:sp>
    </p:spTree>
    <p:extLst>
      <p:ext uri="{BB962C8B-B14F-4D97-AF65-F5344CB8AC3E}">
        <p14:creationId xmlns:p14="http://schemas.microsoft.com/office/powerpoint/2010/main" val="18581145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a:xfrm>
            <a:off x="685800" y="458788"/>
            <a:ext cx="5486400" cy="3086100"/>
          </a:xfrm>
        </p:spPr>
      </p:sp>
      <p:sp>
        <p:nvSpPr>
          <p:cNvPr id="4" name="Espaço Reservado para Número de Slide 3"/>
          <p:cNvSpPr>
            <a:spLocks noGrp="1"/>
          </p:cNvSpPr>
          <p:nvPr>
            <p:ph type="sldNum" sz="quarter" idx="5"/>
          </p:nvPr>
        </p:nvSpPr>
        <p:spPr/>
        <p:txBody>
          <a:bodyPr/>
          <a:lstStyle/>
          <a:p>
            <a:fld id="{36A8FE6F-4C50-4D30-A97F-853003AD0704}" type="slidenum">
              <a:rPr lang="pt-BR" smtClean="0"/>
              <a:t>3</a:t>
            </a:fld>
            <a:endParaRPr lang="pt-BR"/>
          </a:p>
        </p:txBody>
      </p:sp>
      <p:sp>
        <p:nvSpPr>
          <p:cNvPr id="7" name="Espaço Reservado para Anotações 2">
            <a:extLst>
              <a:ext uri="{FF2B5EF4-FFF2-40B4-BE49-F238E27FC236}">
                <a16:creationId xmlns:a16="http://schemas.microsoft.com/office/drawing/2014/main" id="{F5B976DB-9E85-45E1-259E-0AF111E99CB7}"/>
              </a:ext>
            </a:extLst>
          </p:cNvPr>
          <p:cNvSpPr txBox="1">
            <a:spLocks/>
          </p:cNvSpPr>
          <p:nvPr/>
        </p:nvSpPr>
        <p:spPr>
          <a:xfrm>
            <a:off x="190500" y="3837842"/>
            <a:ext cx="6667500" cy="4284663"/>
          </a:xfrm>
          <a:prstGeom prst="rect">
            <a:avLst/>
          </a:prstGeom>
        </p:spPr>
        <p:txBody>
          <a:bodyPr vert="horz" lIns="91440" tIns="45720" rIns="91440" bIns="45720"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r>
              <a:rPr lang="pt-BR" sz="1100" dirty="0"/>
              <a:t>A cobrança do ICMS é distante da concepção de um tributo incidente sobre o valor agregado e a sua arrecadação perdeu espaço na estrutura da carga tributária nacional.</a:t>
            </a:r>
          </a:p>
          <a:p>
            <a:pPr>
              <a:defRPr/>
            </a:pPr>
            <a:r>
              <a:rPr lang="pt-BR" sz="1100" dirty="0"/>
              <a:t>O imposto que mais arrecada no Brasil está ficando obsoleto:  incide apenas sobre mercadorias em uma economia que é cada vez mais baseada em serviços. </a:t>
            </a:r>
            <a:br>
              <a:rPr lang="pt-BR" sz="1100" dirty="0"/>
            </a:br>
            <a:r>
              <a:rPr lang="pt-BR" sz="1100" dirty="0"/>
              <a:t>Sua obsolescência contamina também o equilíbrio federativo.</a:t>
            </a:r>
          </a:p>
          <a:p>
            <a:pPr>
              <a:defRPr/>
            </a:pPr>
            <a:endParaRPr lang="pt-BR" sz="1100" dirty="0"/>
          </a:p>
          <a:p>
            <a:pPr>
              <a:defRPr/>
            </a:pPr>
            <a:r>
              <a:rPr lang="pt-BR" sz="1100" dirty="0"/>
              <a:t>Crescimento do E-commerce: </a:t>
            </a:r>
          </a:p>
          <a:p>
            <a:pPr>
              <a:defRPr/>
            </a:pPr>
            <a:br>
              <a:rPr lang="pt-BR" sz="1100" dirty="0"/>
            </a:br>
            <a:r>
              <a:rPr lang="pt-BR" sz="1100" dirty="0"/>
              <a:t>As vendas em plataformas digitais cresceram 27% em comparação com o ano anterior, totalizando R$ 182,7 bi em vendas em 2021. As vendas online representam cerca de 11,6% do setor varejista no Brasil, segundo pesquisa da Associação Brasileira de Comércio Eletrônico. </a:t>
            </a:r>
          </a:p>
          <a:p>
            <a:pPr algn="just">
              <a:buClr>
                <a:schemeClr val="tx2">
                  <a:lumMod val="75000"/>
                </a:schemeClr>
              </a:buClr>
              <a:buSzPct val="128000"/>
            </a:pPr>
            <a:endParaRPr lang="pt-BR" sz="1100" dirty="0"/>
          </a:p>
          <a:p>
            <a:pPr algn="just">
              <a:buClr>
                <a:schemeClr val="tx2">
                  <a:lumMod val="75000"/>
                </a:schemeClr>
              </a:buClr>
              <a:buSzPct val="128000"/>
            </a:pPr>
            <a:r>
              <a:rPr lang="pt-BR" sz="1100" dirty="0"/>
              <a:t>- Tipos de Fraudes: </a:t>
            </a:r>
          </a:p>
          <a:p>
            <a:pPr algn="just">
              <a:buClr>
                <a:schemeClr val="tx2">
                  <a:lumMod val="75000"/>
                </a:schemeClr>
              </a:buClr>
              <a:buSzPct val="128000"/>
            </a:pPr>
            <a:r>
              <a:rPr lang="en-US" sz="1100" dirty="0" err="1">
                <a:solidFill>
                  <a:srgbClr val="000000"/>
                </a:solidFill>
              </a:rPr>
              <a:t>Subdeclaração</a:t>
            </a:r>
            <a:r>
              <a:rPr lang="en-US" sz="1100" dirty="0">
                <a:solidFill>
                  <a:srgbClr val="000000"/>
                </a:solidFill>
              </a:rPr>
              <a:t> dos </a:t>
            </a:r>
            <a:r>
              <a:rPr lang="en-US" sz="1100" dirty="0" err="1">
                <a:solidFill>
                  <a:srgbClr val="000000"/>
                </a:solidFill>
              </a:rPr>
              <a:t>valores</a:t>
            </a:r>
            <a:r>
              <a:rPr lang="en-US" sz="1100" dirty="0">
                <a:solidFill>
                  <a:srgbClr val="000000"/>
                </a:solidFill>
              </a:rPr>
              <a:t> das </a:t>
            </a:r>
            <a:r>
              <a:rPr lang="en-US" sz="1100" dirty="0" err="1">
                <a:solidFill>
                  <a:srgbClr val="000000"/>
                </a:solidFill>
              </a:rPr>
              <a:t>mercadorias</a:t>
            </a:r>
            <a:r>
              <a:rPr lang="en-US" sz="1100" dirty="0">
                <a:solidFill>
                  <a:srgbClr val="000000"/>
                </a:solidFill>
              </a:rPr>
              <a:t>;</a:t>
            </a:r>
          </a:p>
          <a:p>
            <a:pPr algn="just">
              <a:buClr>
                <a:schemeClr val="tx2">
                  <a:lumMod val="75000"/>
                </a:schemeClr>
              </a:buClr>
              <a:buSzPct val="128000"/>
            </a:pPr>
            <a:r>
              <a:rPr lang="en-US" sz="1100" dirty="0" err="1">
                <a:solidFill>
                  <a:srgbClr val="000000"/>
                </a:solidFill>
              </a:rPr>
              <a:t>Fornecimento</a:t>
            </a:r>
            <a:r>
              <a:rPr lang="en-US" sz="1100" dirty="0">
                <a:solidFill>
                  <a:srgbClr val="000000"/>
                </a:solidFill>
              </a:rPr>
              <a:t> de </a:t>
            </a:r>
            <a:r>
              <a:rPr lang="en-US" sz="1100" dirty="0" err="1">
                <a:solidFill>
                  <a:srgbClr val="000000"/>
                </a:solidFill>
              </a:rPr>
              <a:t>informações</a:t>
            </a:r>
            <a:r>
              <a:rPr lang="en-US" sz="1100" dirty="0">
                <a:solidFill>
                  <a:srgbClr val="000000"/>
                </a:solidFill>
              </a:rPr>
              <a:t> falsas; </a:t>
            </a:r>
          </a:p>
          <a:p>
            <a:pPr algn="just">
              <a:buClr>
                <a:schemeClr val="tx2">
                  <a:lumMod val="75000"/>
                </a:schemeClr>
              </a:buClr>
              <a:buSzPct val="128000"/>
            </a:pPr>
            <a:r>
              <a:rPr lang="en-US" sz="1100" dirty="0" err="1">
                <a:solidFill>
                  <a:srgbClr val="000000"/>
                </a:solidFill>
              </a:rPr>
              <a:t>Vendas</a:t>
            </a:r>
            <a:r>
              <a:rPr lang="en-US" sz="1100" dirty="0">
                <a:solidFill>
                  <a:srgbClr val="000000"/>
                </a:solidFill>
              </a:rPr>
              <a:t> </a:t>
            </a:r>
            <a:r>
              <a:rPr lang="en-US" sz="1100" dirty="0" err="1">
                <a:solidFill>
                  <a:srgbClr val="000000"/>
                </a:solidFill>
              </a:rPr>
              <a:t>sem</a:t>
            </a:r>
            <a:r>
              <a:rPr lang="en-US" sz="1100" dirty="0">
                <a:solidFill>
                  <a:srgbClr val="000000"/>
                </a:solidFill>
              </a:rPr>
              <a:t> </a:t>
            </a:r>
            <a:r>
              <a:rPr lang="en-US" sz="1100" dirty="0" err="1">
                <a:solidFill>
                  <a:srgbClr val="000000"/>
                </a:solidFill>
              </a:rPr>
              <a:t>notas</a:t>
            </a:r>
            <a:r>
              <a:rPr lang="en-US" sz="1100" dirty="0">
                <a:solidFill>
                  <a:srgbClr val="000000"/>
                </a:solidFill>
              </a:rPr>
              <a:t> </a:t>
            </a:r>
            <a:r>
              <a:rPr lang="en-US" sz="1100" dirty="0" err="1">
                <a:solidFill>
                  <a:srgbClr val="000000"/>
                </a:solidFill>
              </a:rPr>
              <a:t>fiscais</a:t>
            </a:r>
            <a:r>
              <a:rPr lang="en-US" sz="1100" dirty="0">
                <a:solidFill>
                  <a:srgbClr val="000000"/>
                </a:solidFill>
              </a:rPr>
              <a:t>;</a:t>
            </a:r>
          </a:p>
          <a:p>
            <a:pPr algn="just">
              <a:buClr>
                <a:schemeClr val="tx2">
                  <a:lumMod val="75000"/>
                </a:schemeClr>
              </a:buClr>
              <a:buSzPct val="128000"/>
            </a:pPr>
            <a:r>
              <a:rPr lang="en-US" sz="1100" dirty="0" err="1">
                <a:solidFill>
                  <a:srgbClr val="000000"/>
                </a:solidFill>
              </a:rPr>
              <a:t>Produtos</a:t>
            </a:r>
            <a:r>
              <a:rPr lang="en-US" sz="1100" dirty="0">
                <a:solidFill>
                  <a:srgbClr val="000000"/>
                </a:solidFill>
              </a:rPr>
              <a:t> </a:t>
            </a:r>
            <a:r>
              <a:rPr lang="en-US" sz="1100" dirty="0" err="1">
                <a:solidFill>
                  <a:srgbClr val="000000"/>
                </a:solidFill>
              </a:rPr>
              <a:t>falsificados</a:t>
            </a:r>
            <a:endParaRPr lang="en-US" sz="1100" dirty="0">
              <a:solidFill>
                <a:srgbClr val="000000"/>
              </a:solidFill>
            </a:endParaRPr>
          </a:p>
          <a:p>
            <a:pPr algn="just">
              <a:buClr>
                <a:schemeClr val="tx2">
                  <a:lumMod val="75000"/>
                </a:schemeClr>
              </a:buClr>
              <a:buSzPct val="128000"/>
            </a:pPr>
            <a:endParaRPr lang="en-US" sz="1100" dirty="0">
              <a:solidFill>
                <a:srgbClr val="000000"/>
              </a:solidFill>
            </a:endParaRPr>
          </a:p>
          <a:p>
            <a:pPr algn="just">
              <a:buClr>
                <a:schemeClr val="tx2">
                  <a:lumMod val="75000"/>
                </a:schemeClr>
              </a:buClr>
              <a:buSzPct val="128000"/>
            </a:pPr>
            <a:r>
              <a:rPr lang="en-US" sz="1100" dirty="0">
                <a:solidFill>
                  <a:srgbClr val="000000"/>
                </a:solidFill>
              </a:rPr>
              <a:t>- </a:t>
            </a:r>
            <a:r>
              <a:rPr lang="en-US" sz="1100" dirty="0" err="1">
                <a:solidFill>
                  <a:srgbClr val="000000"/>
                </a:solidFill>
              </a:rPr>
              <a:t>Ações</a:t>
            </a:r>
            <a:r>
              <a:rPr lang="en-US" sz="1100" dirty="0">
                <a:solidFill>
                  <a:srgbClr val="000000"/>
                </a:solidFill>
              </a:rPr>
              <a:t> para </a:t>
            </a:r>
            <a:r>
              <a:rPr lang="en-US" sz="1100" dirty="0" err="1">
                <a:solidFill>
                  <a:srgbClr val="000000"/>
                </a:solidFill>
              </a:rPr>
              <a:t>combate</a:t>
            </a:r>
            <a:r>
              <a:rPr lang="en-US" sz="1100" dirty="0">
                <a:solidFill>
                  <a:srgbClr val="000000"/>
                </a:solidFill>
              </a:rPr>
              <a:t> da </a:t>
            </a:r>
            <a:r>
              <a:rPr lang="en-US" sz="1100" dirty="0" err="1">
                <a:solidFill>
                  <a:srgbClr val="000000"/>
                </a:solidFill>
              </a:rPr>
              <a:t>ilegalidade</a:t>
            </a:r>
            <a:r>
              <a:rPr lang="en-US" sz="1100" dirty="0">
                <a:solidFill>
                  <a:srgbClr val="000000"/>
                </a:solidFill>
              </a:rPr>
              <a:t>:</a:t>
            </a:r>
          </a:p>
          <a:p>
            <a:pPr algn="just">
              <a:buClr>
                <a:schemeClr val="tx2">
                  <a:lumMod val="75000"/>
                </a:schemeClr>
              </a:buClr>
              <a:buSzPct val="128000"/>
            </a:pPr>
            <a:r>
              <a:rPr lang="en-US" sz="1100" dirty="0">
                <a:solidFill>
                  <a:srgbClr val="000000"/>
                </a:solidFill>
              </a:rPr>
              <a:t> </a:t>
            </a:r>
            <a:br>
              <a:rPr lang="en-US" sz="1100" dirty="0">
                <a:solidFill>
                  <a:srgbClr val="000000"/>
                </a:solidFill>
              </a:rPr>
            </a:br>
            <a:r>
              <a:rPr lang="en-US" sz="1100" dirty="0">
                <a:solidFill>
                  <a:srgbClr val="000000"/>
                </a:solidFill>
              </a:rPr>
              <a:t>1. </a:t>
            </a:r>
            <a:r>
              <a:rPr lang="pt-BR" sz="1100" dirty="0">
                <a:solidFill>
                  <a:srgbClr val="000000"/>
                </a:solidFill>
              </a:rPr>
              <a:t>Legislação Federal e Estadual imputar responsabilidade para as plataformas digitais quando ocorrer comercialização de mercadorias sem notas fiscais ou contrabandeadas / descaminho. </a:t>
            </a:r>
          </a:p>
          <a:p>
            <a:pPr algn="just">
              <a:buClr>
                <a:schemeClr val="tx2">
                  <a:lumMod val="75000"/>
                </a:schemeClr>
              </a:buClr>
              <a:buSzPct val="128000"/>
            </a:pPr>
            <a:r>
              <a:rPr lang="pt-BR" sz="1100" dirty="0"/>
              <a:t>2. Plataformas digitais exigir cadastramento de lojistas digitais por meio de documentação regular do fisco e junta comercial nas operações nacionais;</a:t>
            </a:r>
            <a:br>
              <a:rPr lang="pt-BR" sz="1100" dirty="0"/>
            </a:br>
            <a:r>
              <a:rPr lang="pt-BR" sz="1100" dirty="0"/>
              <a:t>3. </a:t>
            </a:r>
            <a:r>
              <a:rPr lang="pt-BR" sz="1100" dirty="0">
                <a:cs typeface="Tahoma"/>
              </a:rPr>
              <a:t>Criar a figura do substituto tributário para as plataformas digitais em relação ao recolhimento dos </a:t>
            </a:r>
            <a:r>
              <a:rPr lang="pt-BR" sz="1100" i="1" dirty="0" err="1">
                <a:cs typeface="Tahoma"/>
              </a:rPr>
              <a:t>sellers</a:t>
            </a:r>
            <a:r>
              <a:rPr lang="pt-BR" sz="1100" dirty="0">
                <a:cs typeface="Tahoma"/>
              </a:rPr>
              <a:t>  nas operações nacionais.</a:t>
            </a:r>
          </a:p>
          <a:p>
            <a:pPr algn="just">
              <a:buClr>
                <a:schemeClr val="tx2">
                  <a:lumMod val="75000"/>
                </a:schemeClr>
              </a:buClr>
              <a:buSzPct val="128000"/>
            </a:pPr>
            <a:r>
              <a:rPr lang="pt-BR" sz="1100" dirty="0"/>
              <a:t>4. </a:t>
            </a:r>
            <a:r>
              <a:rPr lang="pt-BR" sz="1100" dirty="0">
                <a:cs typeface="Tahoma"/>
              </a:rPr>
              <a:t>Instituir a solidariedade tributária / responsabilidade aos agentes logísticos e serviços postais públicos para recolher os tributos  nas operações de </a:t>
            </a:r>
            <a:r>
              <a:rPr lang="pt-BR" sz="1100" i="1" dirty="0" err="1">
                <a:cs typeface="Tahoma"/>
              </a:rPr>
              <a:t>cross-border</a:t>
            </a:r>
            <a:r>
              <a:rPr lang="pt-BR" sz="1100" dirty="0">
                <a:cs typeface="Tahoma"/>
              </a:rPr>
              <a:t> .</a:t>
            </a:r>
          </a:p>
          <a:p>
            <a:pPr algn="just">
              <a:buClr>
                <a:schemeClr val="tx2">
                  <a:lumMod val="75000"/>
                </a:schemeClr>
              </a:buClr>
              <a:buSzPct val="128000"/>
            </a:pPr>
            <a:endParaRPr lang="pt-BR" sz="1100" dirty="0"/>
          </a:p>
          <a:p>
            <a:pPr algn="just"/>
            <a:r>
              <a:rPr lang="pt-BR" sz="1100" dirty="0"/>
              <a:t>- Cross-</a:t>
            </a:r>
            <a:r>
              <a:rPr lang="pt-BR" sz="1100" dirty="0" err="1"/>
              <a:t>border</a:t>
            </a:r>
            <a:r>
              <a:rPr lang="pt-BR" sz="1100" dirty="0"/>
              <a:t> (limite de desoneração até US$ 50,00). </a:t>
            </a:r>
            <a:r>
              <a:rPr lang="en-US" sz="1100" dirty="0" err="1">
                <a:solidFill>
                  <a:srgbClr val="000000"/>
                </a:solidFill>
              </a:rPr>
              <a:t>Estão</a:t>
            </a:r>
            <a:r>
              <a:rPr lang="en-US" sz="1100" dirty="0">
                <a:solidFill>
                  <a:srgbClr val="000000"/>
                </a:solidFill>
              </a:rPr>
              <a:t> </a:t>
            </a:r>
            <a:r>
              <a:rPr lang="en-US" sz="1100" dirty="0" err="1">
                <a:solidFill>
                  <a:srgbClr val="000000"/>
                </a:solidFill>
              </a:rPr>
              <a:t>sendo</a:t>
            </a:r>
            <a:r>
              <a:rPr lang="en-US" sz="1100" dirty="0">
                <a:solidFill>
                  <a:srgbClr val="000000"/>
                </a:solidFill>
              </a:rPr>
              <a:t> </a:t>
            </a:r>
            <a:r>
              <a:rPr lang="en-US" sz="1100" dirty="0" err="1">
                <a:solidFill>
                  <a:srgbClr val="000000"/>
                </a:solidFill>
              </a:rPr>
              <a:t>aplicadas</a:t>
            </a:r>
            <a:r>
              <a:rPr lang="en-US" sz="1100" dirty="0">
                <a:solidFill>
                  <a:srgbClr val="000000"/>
                </a:solidFill>
              </a:rPr>
              <a:t> </a:t>
            </a:r>
            <a:r>
              <a:rPr lang="en-US" sz="1100" dirty="0" err="1">
                <a:solidFill>
                  <a:srgbClr val="000000"/>
                </a:solidFill>
              </a:rPr>
              <a:t>medidas</a:t>
            </a:r>
            <a:r>
              <a:rPr lang="en-US" sz="1100" dirty="0">
                <a:solidFill>
                  <a:srgbClr val="000000"/>
                </a:solidFill>
              </a:rPr>
              <a:t> para </a:t>
            </a:r>
            <a:r>
              <a:rPr lang="en-US" sz="1100" dirty="0" err="1">
                <a:solidFill>
                  <a:srgbClr val="000000"/>
                </a:solidFill>
              </a:rPr>
              <a:t>retirar</a:t>
            </a:r>
            <a:r>
              <a:rPr lang="en-US" sz="1100" dirty="0">
                <a:solidFill>
                  <a:srgbClr val="000000"/>
                </a:solidFill>
              </a:rPr>
              <a:t> a </a:t>
            </a:r>
            <a:r>
              <a:rPr lang="en-US" sz="1100" dirty="0" err="1">
                <a:solidFill>
                  <a:srgbClr val="000000"/>
                </a:solidFill>
              </a:rPr>
              <a:t>isenção</a:t>
            </a:r>
            <a:r>
              <a:rPr lang="en-US" sz="1100" dirty="0">
                <a:solidFill>
                  <a:srgbClr val="000000"/>
                </a:solidFill>
              </a:rPr>
              <a:t> do ICMS, a </a:t>
            </a:r>
            <a:r>
              <a:rPr lang="en-US" sz="1100" dirty="0" err="1">
                <a:solidFill>
                  <a:srgbClr val="000000"/>
                </a:solidFill>
              </a:rPr>
              <a:t>exemplo</a:t>
            </a:r>
            <a:r>
              <a:rPr lang="en-US" sz="1100" dirty="0">
                <a:solidFill>
                  <a:srgbClr val="000000"/>
                </a:solidFill>
              </a:rPr>
              <a:t> do </a:t>
            </a:r>
            <a:r>
              <a:rPr lang="en-US" sz="1100" dirty="0" err="1">
                <a:solidFill>
                  <a:srgbClr val="000000"/>
                </a:solidFill>
              </a:rPr>
              <a:t>convênio</a:t>
            </a:r>
            <a:r>
              <a:rPr lang="en-US" sz="1100" dirty="0">
                <a:solidFill>
                  <a:srgbClr val="000000"/>
                </a:solidFill>
              </a:rPr>
              <a:t> 47/22;</a:t>
            </a:r>
          </a:p>
          <a:p>
            <a:pPr>
              <a:defRPr/>
            </a:pPr>
            <a:br>
              <a:rPr lang="pt-BR" sz="1100" dirty="0"/>
            </a:br>
            <a:endParaRPr lang="pt-BR" sz="1100" dirty="0"/>
          </a:p>
          <a:p>
            <a:br>
              <a:rPr lang="pt-BR" dirty="0"/>
            </a:br>
            <a:br>
              <a:rPr lang="pt-BR" dirty="0"/>
            </a:br>
            <a:r>
              <a:rPr lang="pt-BR" dirty="0"/>
              <a:t>- </a:t>
            </a:r>
          </a:p>
        </p:txBody>
      </p:sp>
    </p:spTree>
    <p:extLst>
      <p:ext uri="{BB962C8B-B14F-4D97-AF65-F5344CB8AC3E}">
        <p14:creationId xmlns:p14="http://schemas.microsoft.com/office/powerpoint/2010/main" val="13956721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733B55-9050-257E-66D9-907CD30CD7FE}"/>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03CB203B-14FC-4DD4-F3CE-46E14D55DB7F}"/>
              </a:ext>
            </a:extLst>
          </p:cNvPr>
          <p:cNvSpPr>
            <a:spLocks noGrp="1" noRot="1" noChangeAspect="1"/>
          </p:cNvSpPr>
          <p:nvPr>
            <p:ph type="sldImg"/>
          </p:nvPr>
        </p:nvSpPr>
        <p:spPr>
          <a:xfrm>
            <a:off x="439738" y="503238"/>
            <a:ext cx="6010275" cy="3381375"/>
          </a:xfrm>
        </p:spPr>
      </p:sp>
      <p:sp>
        <p:nvSpPr>
          <p:cNvPr id="4" name="Espaço Reservado para Número de Slide 3">
            <a:extLst>
              <a:ext uri="{FF2B5EF4-FFF2-40B4-BE49-F238E27FC236}">
                <a16:creationId xmlns:a16="http://schemas.microsoft.com/office/drawing/2014/main" id="{E3930B95-9041-4B82-7573-DAFA3BBDBBC3}"/>
              </a:ext>
            </a:extLst>
          </p:cNvPr>
          <p:cNvSpPr>
            <a:spLocks noGrp="1"/>
          </p:cNvSpPr>
          <p:nvPr>
            <p:ph type="sldNum" sz="quarter" idx="5"/>
          </p:nvPr>
        </p:nvSpPr>
        <p:spPr/>
        <p:txBody>
          <a:bodyPr/>
          <a:lstStyle/>
          <a:p>
            <a:fld id="{36A8FE6F-4C50-4D30-A97F-853003AD0704}" type="slidenum">
              <a:rPr lang="pt-BR" smtClean="0"/>
              <a:t>6</a:t>
            </a:fld>
            <a:endParaRPr lang="pt-BR"/>
          </a:p>
        </p:txBody>
      </p:sp>
      <p:sp>
        <p:nvSpPr>
          <p:cNvPr id="7" name="Espaço Reservado para Anotações 2">
            <a:extLst>
              <a:ext uri="{FF2B5EF4-FFF2-40B4-BE49-F238E27FC236}">
                <a16:creationId xmlns:a16="http://schemas.microsoft.com/office/drawing/2014/main" id="{70B2F06A-2EFE-D81B-1544-7E580401D823}"/>
              </a:ext>
            </a:extLst>
          </p:cNvPr>
          <p:cNvSpPr txBox="1">
            <a:spLocks/>
          </p:cNvSpPr>
          <p:nvPr/>
        </p:nvSpPr>
        <p:spPr>
          <a:xfrm>
            <a:off x="191382" y="4206302"/>
            <a:ext cx="6698368" cy="4696021"/>
          </a:xfrm>
          <a:prstGeom prst="rect">
            <a:avLst/>
          </a:prstGeom>
        </p:spPr>
        <p:txBody>
          <a:bodyPr vert="horz" lIns="96634" tIns="48317" rIns="96634" bIns="48317"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r>
              <a:rPr lang="pt-BR" dirty="0"/>
              <a:t>A cobrança do ICMS é distante da concepção de um tributo incidente sobre o valor agregado e a sua arrecadação perdeu espaço na estrutura da carga tributária nacional.</a:t>
            </a:r>
          </a:p>
          <a:p>
            <a:pPr>
              <a:defRPr/>
            </a:pPr>
            <a:r>
              <a:rPr lang="pt-BR" dirty="0"/>
              <a:t>O imposto que mais arrecada no Brasil está ficando obsoleto:  incide apenas sobre mercadorias em uma economia que é cada vez mais baseada em serviços. </a:t>
            </a:r>
            <a:br>
              <a:rPr lang="pt-BR" dirty="0"/>
            </a:br>
            <a:r>
              <a:rPr lang="pt-BR" dirty="0"/>
              <a:t>Sua obsolescência contamina também o equilíbrio federativo.</a:t>
            </a:r>
          </a:p>
          <a:p>
            <a:pPr>
              <a:defRPr/>
            </a:pPr>
            <a:endParaRPr lang="pt-BR" dirty="0"/>
          </a:p>
          <a:p>
            <a:pPr>
              <a:defRPr/>
            </a:pPr>
            <a:r>
              <a:rPr lang="pt-BR" dirty="0"/>
              <a:t>Crescimento do E-commerce: </a:t>
            </a:r>
          </a:p>
          <a:p>
            <a:pPr>
              <a:defRPr/>
            </a:pPr>
            <a:br>
              <a:rPr lang="pt-BR" dirty="0"/>
            </a:br>
            <a:r>
              <a:rPr lang="pt-BR" dirty="0"/>
              <a:t>As vendas em plataformas digitais cresceram 27% em comparação com o ano anterior, totalizando R$ 182,7 bi em vendas em 2021. As vendas online representam cerca de 11,6% do setor varejista no Brasil, segundo pesquisa da Associação Brasileira de Comércio Eletrônico. </a:t>
            </a:r>
          </a:p>
          <a:p>
            <a:pPr algn="just">
              <a:buClr>
                <a:schemeClr val="tx2">
                  <a:lumMod val="75000"/>
                </a:schemeClr>
              </a:buClr>
              <a:buSzPct val="128000"/>
            </a:pPr>
            <a:endParaRPr lang="pt-BR" dirty="0"/>
          </a:p>
          <a:p>
            <a:pPr algn="just">
              <a:buClr>
                <a:schemeClr val="tx2">
                  <a:lumMod val="75000"/>
                </a:schemeClr>
              </a:buClr>
              <a:buSzPct val="128000"/>
            </a:pPr>
            <a:r>
              <a:rPr lang="pt-BR" dirty="0"/>
              <a:t>- Tipos de Fraudes: </a:t>
            </a:r>
          </a:p>
          <a:p>
            <a:pPr algn="just">
              <a:buClr>
                <a:schemeClr val="tx2">
                  <a:lumMod val="75000"/>
                </a:schemeClr>
              </a:buClr>
              <a:buSzPct val="128000"/>
            </a:pPr>
            <a:r>
              <a:rPr lang="en-US" dirty="0" err="1">
                <a:solidFill>
                  <a:srgbClr val="000000"/>
                </a:solidFill>
              </a:rPr>
              <a:t>Subdeclaração</a:t>
            </a:r>
            <a:r>
              <a:rPr lang="en-US" dirty="0">
                <a:solidFill>
                  <a:srgbClr val="000000"/>
                </a:solidFill>
              </a:rPr>
              <a:t> dos </a:t>
            </a:r>
            <a:r>
              <a:rPr lang="en-US" dirty="0" err="1">
                <a:solidFill>
                  <a:srgbClr val="000000"/>
                </a:solidFill>
              </a:rPr>
              <a:t>valores</a:t>
            </a:r>
            <a:r>
              <a:rPr lang="en-US" dirty="0">
                <a:solidFill>
                  <a:srgbClr val="000000"/>
                </a:solidFill>
              </a:rPr>
              <a:t> das </a:t>
            </a:r>
            <a:r>
              <a:rPr lang="en-US" dirty="0" err="1">
                <a:solidFill>
                  <a:srgbClr val="000000"/>
                </a:solidFill>
              </a:rPr>
              <a:t>mercadorias</a:t>
            </a:r>
            <a:r>
              <a:rPr lang="en-US" dirty="0">
                <a:solidFill>
                  <a:srgbClr val="000000"/>
                </a:solidFill>
              </a:rPr>
              <a:t>;</a:t>
            </a:r>
          </a:p>
          <a:p>
            <a:pPr algn="just">
              <a:buClr>
                <a:schemeClr val="tx2">
                  <a:lumMod val="75000"/>
                </a:schemeClr>
              </a:buClr>
              <a:buSzPct val="128000"/>
            </a:pPr>
            <a:r>
              <a:rPr lang="en-US" dirty="0" err="1">
                <a:solidFill>
                  <a:srgbClr val="000000"/>
                </a:solidFill>
              </a:rPr>
              <a:t>Fornecimento</a:t>
            </a:r>
            <a:r>
              <a:rPr lang="en-US" dirty="0">
                <a:solidFill>
                  <a:srgbClr val="000000"/>
                </a:solidFill>
              </a:rPr>
              <a:t> de </a:t>
            </a:r>
            <a:r>
              <a:rPr lang="en-US" dirty="0" err="1">
                <a:solidFill>
                  <a:srgbClr val="000000"/>
                </a:solidFill>
              </a:rPr>
              <a:t>informações</a:t>
            </a:r>
            <a:r>
              <a:rPr lang="en-US" dirty="0">
                <a:solidFill>
                  <a:srgbClr val="000000"/>
                </a:solidFill>
              </a:rPr>
              <a:t> falsas; </a:t>
            </a:r>
          </a:p>
          <a:p>
            <a:pPr algn="just">
              <a:buClr>
                <a:schemeClr val="tx2">
                  <a:lumMod val="75000"/>
                </a:schemeClr>
              </a:buClr>
              <a:buSzPct val="128000"/>
            </a:pPr>
            <a:r>
              <a:rPr lang="en-US" dirty="0" err="1">
                <a:solidFill>
                  <a:srgbClr val="000000"/>
                </a:solidFill>
              </a:rPr>
              <a:t>Vendas</a:t>
            </a:r>
            <a:r>
              <a:rPr lang="en-US" dirty="0">
                <a:solidFill>
                  <a:srgbClr val="000000"/>
                </a:solidFill>
              </a:rPr>
              <a:t> </a:t>
            </a:r>
            <a:r>
              <a:rPr lang="en-US" dirty="0" err="1">
                <a:solidFill>
                  <a:srgbClr val="000000"/>
                </a:solidFill>
              </a:rPr>
              <a:t>sem</a:t>
            </a:r>
            <a:r>
              <a:rPr lang="en-US" dirty="0">
                <a:solidFill>
                  <a:srgbClr val="000000"/>
                </a:solidFill>
              </a:rPr>
              <a:t> </a:t>
            </a:r>
            <a:r>
              <a:rPr lang="en-US" dirty="0" err="1">
                <a:solidFill>
                  <a:srgbClr val="000000"/>
                </a:solidFill>
              </a:rPr>
              <a:t>notas</a:t>
            </a:r>
            <a:r>
              <a:rPr lang="en-US" dirty="0">
                <a:solidFill>
                  <a:srgbClr val="000000"/>
                </a:solidFill>
              </a:rPr>
              <a:t> </a:t>
            </a:r>
            <a:r>
              <a:rPr lang="en-US" dirty="0" err="1">
                <a:solidFill>
                  <a:srgbClr val="000000"/>
                </a:solidFill>
              </a:rPr>
              <a:t>fiscais</a:t>
            </a:r>
            <a:r>
              <a:rPr lang="en-US" dirty="0">
                <a:solidFill>
                  <a:srgbClr val="000000"/>
                </a:solidFill>
              </a:rPr>
              <a:t>;</a:t>
            </a:r>
          </a:p>
          <a:p>
            <a:pPr algn="just">
              <a:buClr>
                <a:schemeClr val="tx2">
                  <a:lumMod val="75000"/>
                </a:schemeClr>
              </a:buClr>
              <a:buSzPct val="128000"/>
            </a:pPr>
            <a:r>
              <a:rPr lang="en-US" dirty="0" err="1">
                <a:solidFill>
                  <a:srgbClr val="000000"/>
                </a:solidFill>
              </a:rPr>
              <a:t>Produtos</a:t>
            </a:r>
            <a:r>
              <a:rPr lang="en-US" dirty="0">
                <a:solidFill>
                  <a:srgbClr val="000000"/>
                </a:solidFill>
              </a:rPr>
              <a:t> </a:t>
            </a:r>
            <a:r>
              <a:rPr lang="en-US" dirty="0" err="1">
                <a:solidFill>
                  <a:srgbClr val="000000"/>
                </a:solidFill>
              </a:rPr>
              <a:t>falsificados</a:t>
            </a:r>
            <a:endParaRPr lang="en-US" dirty="0">
              <a:solidFill>
                <a:srgbClr val="000000"/>
              </a:solidFill>
            </a:endParaRPr>
          </a:p>
          <a:p>
            <a:pPr algn="just">
              <a:buClr>
                <a:schemeClr val="tx2">
                  <a:lumMod val="75000"/>
                </a:schemeClr>
              </a:buClr>
              <a:buSzPct val="128000"/>
            </a:pPr>
            <a:endParaRPr lang="en-US" dirty="0">
              <a:solidFill>
                <a:srgbClr val="000000"/>
              </a:solidFill>
            </a:endParaRPr>
          </a:p>
          <a:p>
            <a:pPr algn="just">
              <a:buClr>
                <a:schemeClr val="tx2">
                  <a:lumMod val="75000"/>
                </a:schemeClr>
              </a:buClr>
              <a:buSzPct val="128000"/>
            </a:pPr>
            <a:r>
              <a:rPr lang="en-US" dirty="0">
                <a:solidFill>
                  <a:srgbClr val="000000"/>
                </a:solidFill>
              </a:rPr>
              <a:t>- </a:t>
            </a:r>
            <a:r>
              <a:rPr lang="en-US" dirty="0" err="1">
                <a:solidFill>
                  <a:srgbClr val="000000"/>
                </a:solidFill>
              </a:rPr>
              <a:t>Ações</a:t>
            </a:r>
            <a:r>
              <a:rPr lang="en-US" dirty="0">
                <a:solidFill>
                  <a:srgbClr val="000000"/>
                </a:solidFill>
              </a:rPr>
              <a:t> para </a:t>
            </a:r>
            <a:r>
              <a:rPr lang="en-US" dirty="0" err="1">
                <a:solidFill>
                  <a:srgbClr val="000000"/>
                </a:solidFill>
              </a:rPr>
              <a:t>combate</a:t>
            </a:r>
            <a:r>
              <a:rPr lang="en-US" dirty="0">
                <a:solidFill>
                  <a:srgbClr val="000000"/>
                </a:solidFill>
              </a:rPr>
              <a:t> da </a:t>
            </a:r>
            <a:r>
              <a:rPr lang="en-US" dirty="0" err="1">
                <a:solidFill>
                  <a:srgbClr val="000000"/>
                </a:solidFill>
              </a:rPr>
              <a:t>ilegalidade</a:t>
            </a:r>
            <a:r>
              <a:rPr lang="en-US" dirty="0">
                <a:solidFill>
                  <a:srgbClr val="000000"/>
                </a:solidFill>
              </a:rPr>
              <a:t>:</a:t>
            </a:r>
          </a:p>
          <a:p>
            <a:pPr algn="just">
              <a:buClr>
                <a:schemeClr val="tx2">
                  <a:lumMod val="75000"/>
                </a:schemeClr>
              </a:buClr>
              <a:buSzPct val="128000"/>
            </a:pPr>
            <a:r>
              <a:rPr lang="en-US" dirty="0">
                <a:solidFill>
                  <a:srgbClr val="000000"/>
                </a:solidFill>
              </a:rPr>
              <a:t> </a:t>
            </a:r>
            <a:br>
              <a:rPr lang="en-US" dirty="0">
                <a:solidFill>
                  <a:srgbClr val="000000"/>
                </a:solidFill>
              </a:rPr>
            </a:br>
            <a:r>
              <a:rPr lang="en-US" dirty="0">
                <a:solidFill>
                  <a:srgbClr val="000000"/>
                </a:solidFill>
              </a:rPr>
              <a:t>1. </a:t>
            </a:r>
            <a:r>
              <a:rPr lang="pt-BR" dirty="0">
                <a:solidFill>
                  <a:srgbClr val="000000"/>
                </a:solidFill>
              </a:rPr>
              <a:t>Legislação Federal e Estadual imputar responsabilidade para as plataformas digitais quando ocorrer comercialização de mercadorias sem notas fiscais ou contrabandeadas / descaminho. </a:t>
            </a:r>
          </a:p>
          <a:p>
            <a:pPr algn="just">
              <a:buClr>
                <a:schemeClr val="tx2">
                  <a:lumMod val="75000"/>
                </a:schemeClr>
              </a:buClr>
              <a:buSzPct val="128000"/>
            </a:pPr>
            <a:r>
              <a:rPr lang="pt-BR" dirty="0"/>
              <a:t>2. Plataformas digitais exigir cadastramento de lojistas digitais por meio de documentação regular do fisco e junta comercial nas operações nacionais;</a:t>
            </a:r>
            <a:br>
              <a:rPr lang="pt-BR" dirty="0"/>
            </a:br>
            <a:r>
              <a:rPr lang="pt-BR" dirty="0"/>
              <a:t>3. </a:t>
            </a:r>
            <a:r>
              <a:rPr lang="pt-BR" dirty="0">
                <a:cs typeface="Tahoma"/>
              </a:rPr>
              <a:t>Criar a figura do substituto tributário para as plataformas digitais em relação ao recolhimento dos </a:t>
            </a:r>
            <a:r>
              <a:rPr lang="pt-BR" i="1" dirty="0" err="1">
                <a:cs typeface="Tahoma"/>
              </a:rPr>
              <a:t>sellers</a:t>
            </a:r>
            <a:r>
              <a:rPr lang="pt-BR" dirty="0">
                <a:cs typeface="Tahoma"/>
              </a:rPr>
              <a:t>  nas operações nacionais.</a:t>
            </a:r>
          </a:p>
          <a:p>
            <a:pPr algn="just">
              <a:buClr>
                <a:schemeClr val="tx2">
                  <a:lumMod val="75000"/>
                </a:schemeClr>
              </a:buClr>
              <a:buSzPct val="128000"/>
            </a:pPr>
            <a:r>
              <a:rPr lang="pt-BR" dirty="0"/>
              <a:t>4. </a:t>
            </a:r>
            <a:r>
              <a:rPr lang="pt-BR" dirty="0">
                <a:cs typeface="Tahoma"/>
              </a:rPr>
              <a:t>Instituir a solidariedade tributária / responsabilidade aos agentes logísticos e serviços postais públicos para recolher os tributos  nas operações de </a:t>
            </a:r>
            <a:r>
              <a:rPr lang="pt-BR" i="1" dirty="0" err="1">
                <a:cs typeface="Tahoma"/>
              </a:rPr>
              <a:t>cross-border</a:t>
            </a:r>
            <a:r>
              <a:rPr lang="pt-BR" dirty="0">
                <a:cs typeface="Tahoma"/>
              </a:rPr>
              <a:t> .</a:t>
            </a:r>
          </a:p>
          <a:p>
            <a:pPr algn="just">
              <a:buClr>
                <a:schemeClr val="tx2">
                  <a:lumMod val="75000"/>
                </a:schemeClr>
              </a:buClr>
              <a:buSzPct val="128000"/>
            </a:pPr>
            <a:endParaRPr lang="pt-BR" dirty="0"/>
          </a:p>
          <a:p>
            <a:pPr algn="just"/>
            <a:r>
              <a:rPr lang="pt-BR" dirty="0"/>
              <a:t>- Cross-</a:t>
            </a:r>
            <a:r>
              <a:rPr lang="pt-BR" dirty="0" err="1"/>
              <a:t>border</a:t>
            </a:r>
            <a:r>
              <a:rPr lang="pt-BR" dirty="0"/>
              <a:t> (limite de desoneração até US$ 50,00). </a:t>
            </a:r>
            <a:r>
              <a:rPr lang="en-US" dirty="0" err="1">
                <a:solidFill>
                  <a:srgbClr val="000000"/>
                </a:solidFill>
              </a:rPr>
              <a:t>Estão</a:t>
            </a:r>
            <a:r>
              <a:rPr lang="en-US" dirty="0">
                <a:solidFill>
                  <a:srgbClr val="000000"/>
                </a:solidFill>
              </a:rPr>
              <a:t> </a:t>
            </a:r>
            <a:r>
              <a:rPr lang="en-US" dirty="0" err="1">
                <a:solidFill>
                  <a:srgbClr val="000000"/>
                </a:solidFill>
              </a:rPr>
              <a:t>sendo</a:t>
            </a:r>
            <a:r>
              <a:rPr lang="en-US" dirty="0">
                <a:solidFill>
                  <a:srgbClr val="000000"/>
                </a:solidFill>
              </a:rPr>
              <a:t> </a:t>
            </a:r>
            <a:r>
              <a:rPr lang="en-US" dirty="0" err="1">
                <a:solidFill>
                  <a:srgbClr val="000000"/>
                </a:solidFill>
              </a:rPr>
              <a:t>aplicadas</a:t>
            </a:r>
            <a:r>
              <a:rPr lang="en-US" dirty="0">
                <a:solidFill>
                  <a:srgbClr val="000000"/>
                </a:solidFill>
              </a:rPr>
              <a:t> </a:t>
            </a:r>
            <a:r>
              <a:rPr lang="en-US" dirty="0" err="1">
                <a:solidFill>
                  <a:srgbClr val="000000"/>
                </a:solidFill>
              </a:rPr>
              <a:t>medidas</a:t>
            </a:r>
            <a:r>
              <a:rPr lang="en-US" dirty="0">
                <a:solidFill>
                  <a:srgbClr val="000000"/>
                </a:solidFill>
              </a:rPr>
              <a:t> para </a:t>
            </a:r>
            <a:r>
              <a:rPr lang="en-US" dirty="0" err="1">
                <a:solidFill>
                  <a:srgbClr val="000000"/>
                </a:solidFill>
              </a:rPr>
              <a:t>retirar</a:t>
            </a:r>
            <a:r>
              <a:rPr lang="en-US" dirty="0">
                <a:solidFill>
                  <a:srgbClr val="000000"/>
                </a:solidFill>
              </a:rPr>
              <a:t> a </a:t>
            </a:r>
            <a:r>
              <a:rPr lang="en-US" dirty="0" err="1">
                <a:solidFill>
                  <a:srgbClr val="000000"/>
                </a:solidFill>
              </a:rPr>
              <a:t>isenção</a:t>
            </a:r>
            <a:r>
              <a:rPr lang="en-US" dirty="0">
                <a:solidFill>
                  <a:srgbClr val="000000"/>
                </a:solidFill>
              </a:rPr>
              <a:t> do ICMS, a </a:t>
            </a:r>
            <a:r>
              <a:rPr lang="en-US" dirty="0" err="1">
                <a:solidFill>
                  <a:srgbClr val="000000"/>
                </a:solidFill>
              </a:rPr>
              <a:t>exemplo</a:t>
            </a:r>
            <a:r>
              <a:rPr lang="en-US" dirty="0">
                <a:solidFill>
                  <a:srgbClr val="000000"/>
                </a:solidFill>
              </a:rPr>
              <a:t> do </a:t>
            </a:r>
            <a:r>
              <a:rPr lang="en-US" dirty="0" err="1">
                <a:solidFill>
                  <a:srgbClr val="000000"/>
                </a:solidFill>
              </a:rPr>
              <a:t>convênio</a:t>
            </a:r>
            <a:r>
              <a:rPr lang="en-US" dirty="0">
                <a:solidFill>
                  <a:srgbClr val="000000"/>
                </a:solidFill>
              </a:rPr>
              <a:t> 47/22;</a:t>
            </a:r>
          </a:p>
          <a:p>
            <a:pPr>
              <a:defRPr/>
            </a:pPr>
            <a:br>
              <a:rPr lang="pt-BR" dirty="0"/>
            </a:br>
            <a:endParaRPr lang="pt-BR" dirty="0"/>
          </a:p>
          <a:p>
            <a:br>
              <a:rPr lang="pt-BR" dirty="0"/>
            </a:br>
            <a:br>
              <a:rPr lang="pt-BR" dirty="0"/>
            </a:br>
            <a:r>
              <a:rPr lang="pt-BR" dirty="0"/>
              <a:t>- </a:t>
            </a:r>
          </a:p>
        </p:txBody>
      </p:sp>
    </p:spTree>
    <p:extLst>
      <p:ext uri="{BB962C8B-B14F-4D97-AF65-F5344CB8AC3E}">
        <p14:creationId xmlns:p14="http://schemas.microsoft.com/office/powerpoint/2010/main" val="174077976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C4EB38-202D-97B2-D749-514C7CB59BAF}"/>
            </a:ext>
          </a:extLst>
        </p:cNvPr>
        <p:cNvGrpSpPr/>
        <p:nvPr/>
      </p:nvGrpSpPr>
      <p:grpSpPr>
        <a:xfrm>
          <a:off x="0" y="0"/>
          <a:ext cx="0" cy="0"/>
          <a:chOff x="0" y="0"/>
          <a:chExt cx="0" cy="0"/>
        </a:xfrm>
      </p:grpSpPr>
      <p:sp>
        <p:nvSpPr>
          <p:cNvPr id="2" name="Espaço Reservado para Imagem de Slide 1">
            <a:extLst>
              <a:ext uri="{FF2B5EF4-FFF2-40B4-BE49-F238E27FC236}">
                <a16:creationId xmlns:a16="http://schemas.microsoft.com/office/drawing/2014/main" id="{F1930D34-79E6-F6F7-60C2-B80A122ADB42}"/>
              </a:ext>
            </a:extLst>
          </p:cNvPr>
          <p:cNvSpPr>
            <a:spLocks noGrp="1" noRot="1" noChangeAspect="1"/>
          </p:cNvSpPr>
          <p:nvPr>
            <p:ph type="sldImg"/>
          </p:nvPr>
        </p:nvSpPr>
        <p:spPr>
          <a:xfrm>
            <a:off x="439738" y="503238"/>
            <a:ext cx="6010275" cy="3381375"/>
          </a:xfrm>
        </p:spPr>
      </p:sp>
      <p:sp>
        <p:nvSpPr>
          <p:cNvPr id="4" name="Espaço Reservado para Número de Slide 3">
            <a:extLst>
              <a:ext uri="{FF2B5EF4-FFF2-40B4-BE49-F238E27FC236}">
                <a16:creationId xmlns:a16="http://schemas.microsoft.com/office/drawing/2014/main" id="{95083F08-5A5C-C292-E1E9-EEE8439E203B}"/>
              </a:ext>
            </a:extLst>
          </p:cNvPr>
          <p:cNvSpPr>
            <a:spLocks noGrp="1"/>
          </p:cNvSpPr>
          <p:nvPr>
            <p:ph type="sldNum" sz="quarter" idx="5"/>
          </p:nvPr>
        </p:nvSpPr>
        <p:spPr/>
        <p:txBody>
          <a:bodyPr/>
          <a:lstStyle/>
          <a:p>
            <a:fld id="{36A8FE6F-4C50-4D30-A97F-853003AD0704}" type="slidenum">
              <a:rPr lang="pt-BR" smtClean="0"/>
              <a:t>7</a:t>
            </a:fld>
            <a:endParaRPr lang="pt-BR"/>
          </a:p>
        </p:txBody>
      </p:sp>
      <p:sp>
        <p:nvSpPr>
          <p:cNvPr id="7" name="Espaço Reservado para Anotações 2">
            <a:extLst>
              <a:ext uri="{FF2B5EF4-FFF2-40B4-BE49-F238E27FC236}">
                <a16:creationId xmlns:a16="http://schemas.microsoft.com/office/drawing/2014/main" id="{0E4B1E9F-C17A-9361-5C52-3FF96AFA391C}"/>
              </a:ext>
            </a:extLst>
          </p:cNvPr>
          <p:cNvSpPr txBox="1">
            <a:spLocks/>
          </p:cNvSpPr>
          <p:nvPr/>
        </p:nvSpPr>
        <p:spPr>
          <a:xfrm>
            <a:off x="191382" y="4206302"/>
            <a:ext cx="6698368" cy="4696021"/>
          </a:xfrm>
          <a:prstGeom prst="rect">
            <a:avLst/>
          </a:prstGeom>
        </p:spPr>
        <p:txBody>
          <a:bodyPr vert="horz" lIns="96634" tIns="48317" rIns="96634" bIns="48317" rtlCol="0"/>
          <a:lst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a:lstStyle>
          <a:p>
            <a:r>
              <a:rPr lang="pt-BR" dirty="0"/>
              <a:t>A cobrança do ICMS é distante da concepção de um tributo incidente sobre o valor agregado e a sua arrecadação perdeu espaço na estrutura da carga tributária nacional.</a:t>
            </a:r>
          </a:p>
          <a:p>
            <a:pPr>
              <a:defRPr/>
            </a:pPr>
            <a:r>
              <a:rPr lang="pt-BR" dirty="0"/>
              <a:t>O imposto que mais arrecada no Brasil está ficando obsoleto:  incide apenas sobre mercadorias em uma economia que é cada vez mais baseada em serviços. </a:t>
            </a:r>
            <a:br>
              <a:rPr lang="pt-BR" dirty="0"/>
            </a:br>
            <a:r>
              <a:rPr lang="pt-BR" dirty="0"/>
              <a:t>Sua obsolescência contamina também o equilíbrio federativo.</a:t>
            </a:r>
          </a:p>
          <a:p>
            <a:pPr>
              <a:defRPr/>
            </a:pPr>
            <a:endParaRPr lang="pt-BR" dirty="0"/>
          </a:p>
          <a:p>
            <a:pPr>
              <a:defRPr/>
            </a:pPr>
            <a:r>
              <a:rPr lang="pt-BR" dirty="0"/>
              <a:t>Crescimento do E-commerce: </a:t>
            </a:r>
          </a:p>
          <a:p>
            <a:pPr>
              <a:defRPr/>
            </a:pPr>
            <a:br>
              <a:rPr lang="pt-BR" dirty="0"/>
            </a:br>
            <a:r>
              <a:rPr lang="pt-BR" dirty="0"/>
              <a:t>As vendas em plataformas digitais cresceram 27% em comparação com o ano anterior, totalizando R$ 182,7 bi em vendas em 2021. As vendas online representam cerca de 11,6% do setor varejista no Brasil, segundo pesquisa da Associação Brasileira de Comércio Eletrônico. </a:t>
            </a:r>
          </a:p>
          <a:p>
            <a:pPr algn="just">
              <a:buClr>
                <a:schemeClr val="tx2">
                  <a:lumMod val="75000"/>
                </a:schemeClr>
              </a:buClr>
              <a:buSzPct val="128000"/>
            </a:pPr>
            <a:endParaRPr lang="pt-BR" dirty="0"/>
          </a:p>
          <a:p>
            <a:pPr algn="just">
              <a:buClr>
                <a:schemeClr val="tx2">
                  <a:lumMod val="75000"/>
                </a:schemeClr>
              </a:buClr>
              <a:buSzPct val="128000"/>
            </a:pPr>
            <a:r>
              <a:rPr lang="pt-BR" dirty="0"/>
              <a:t>- Tipos de Fraudes: </a:t>
            </a:r>
          </a:p>
          <a:p>
            <a:pPr algn="just">
              <a:buClr>
                <a:schemeClr val="tx2">
                  <a:lumMod val="75000"/>
                </a:schemeClr>
              </a:buClr>
              <a:buSzPct val="128000"/>
            </a:pPr>
            <a:r>
              <a:rPr lang="en-US" dirty="0" err="1">
                <a:solidFill>
                  <a:srgbClr val="000000"/>
                </a:solidFill>
              </a:rPr>
              <a:t>Subdeclaração</a:t>
            </a:r>
            <a:r>
              <a:rPr lang="en-US" dirty="0">
                <a:solidFill>
                  <a:srgbClr val="000000"/>
                </a:solidFill>
              </a:rPr>
              <a:t> dos </a:t>
            </a:r>
            <a:r>
              <a:rPr lang="en-US" dirty="0" err="1">
                <a:solidFill>
                  <a:srgbClr val="000000"/>
                </a:solidFill>
              </a:rPr>
              <a:t>valores</a:t>
            </a:r>
            <a:r>
              <a:rPr lang="en-US" dirty="0">
                <a:solidFill>
                  <a:srgbClr val="000000"/>
                </a:solidFill>
              </a:rPr>
              <a:t> das </a:t>
            </a:r>
            <a:r>
              <a:rPr lang="en-US" dirty="0" err="1">
                <a:solidFill>
                  <a:srgbClr val="000000"/>
                </a:solidFill>
              </a:rPr>
              <a:t>mercadorias</a:t>
            </a:r>
            <a:r>
              <a:rPr lang="en-US" dirty="0">
                <a:solidFill>
                  <a:srgbClr val="000000"/>
                </a:solidFill>
              </a:rPr>
              <a:t>;</a:t>
            </a:r>
          </a:p>
          <a:p>
            <a:pPr algn="just">
              <a:buClr>
                <a:schemeClr val="tx2">
                  <a:lumMod val="75000"/>
                </a:schemeClr>
              </a:buClr>
              <a:buSzPct val="128000"/>
            </a:pPr>
            <a:r>
              <a:rPr lang="en-US" dirty="0" err="1">
                <a:solidFill>
                  <a:srgbClr val="000000"/>
                </a:solidFill>
              </a:rPr>
              <a:t>Fornecimento</a:t>
            </a:r>
            <a:r>
              <a:rPr lang="en-US" dirty="0">
                <a:solidFill>
                  <a:srgbClr val="000000"/>
                </a:solidFill>
              </a:rPr>
              <a:t> de </a:t>
            </a:r>
            <a:r>
              <a:rPr lang="en-US" dirty="0" err="1">
                <a:solidFill>
                  <a:srgbClr val="000000"/>
                </a:solidFill>
              </a:rPr>
              <a:t>informações</a:t>
            </a:r>
            <a:r>
              <a:rPr lang="en-US" dirty="0">
                <a:solidFill>
                  <a:srgbClr val="000000"/>
                </a:solidFill>
              </a:rPr>
              <a:t> falsas; </a:t>
            </a:r>
          </a:p>
          <a:p>
            <a:pPr algn="just">
              <a:buClr>
                <a:schemeClr val="tx2">
                  <a:lumMod val="75000"/>
                </a:schemeClr>
              </a:buClr>
              <a:buSzPct val="128000"/>
            </a:pPr>
            <a:r>
              <a:rPr lang="en-US" dirty="0" err="1">
                <a:solidFill>
                  <a:srgbClr val="000000"/>
                </a:solidFill>
              </a:rPr>
              <a:t>Vendas</a:t>
            </a:r>
            <a:r>
              <a:rPr lang="en-US" dirty="0">
                <a:solidFill>
                  <a:srgbClr val="000000"/>
                </a:solidFill>
              </a:rPr>
              <a:t> </a:t>
            </a:r>
            <a:r>
              <a:rPr lang="en-US" dirty="0" err="1">
                <a:solidFill>
                  <a:srgbClr val="000000"/>
                </a:solidFill>
              </a:rPr>
              <a:t>sem</a:t>
            </a:r>
            <a:r>
              <a:rPr lang="en-US" dirty="0">
                <a:solidFill>
                  <a:srgbClr val="000000"/>
                </a:solidFill>
              </a:rPr>
              <a:t> </a:t>
            </a:r>
            <a:r>
              <a:rPr lang="en-US" dirty="0" err="1">
                <a:solidFill>
                  <a:srgbClr val="000000"/>
                </a:solidFill>
              </a:rPr>
              <a:t>notas</a:t>
            </a:r>
            <a:r>
              <a:rPr lang="en-US" dirty="0">
                <a:solidFill>
                  <a:srgbClr val="000000"/>
                </a:solidFill>
              </a:rPr>
              <a:t> </a:t>
            </a:r>
            <a:r>
              <a:rPr lang="en-US" dirty="0" err="1">
                <a:solidFill>
                  <a:srgbClr val="000000"/>
                </a:solidFill>
              </a:rPr>
              <a:t>fiscais</a:t>
            </a:r>
            <a:r>
              <a:rPr lang="en-US" dirty="0">
                <a:solidFill>
                  <a:srgbClr val="000000"/>
                </a:solidFill>
              </a:rPr>
              <a:t>;</a:t>
            </a:r>
          </a:p>
          <a:p>
            <a:pPr algn="just">
              <a:buClr>
                <a:schemeClr val="tx2">
                  <a:lumMod val="75000"/>
                </a:schemeClr>
              </a:buClr>
              <a:buSzPct val="128000"/>
            </a:pPr>
            <a:r>
              <a:rPr lang="en-US" dirty="0" err="1">
                <a:solidFill>
                  <a:srgbClr val="000000"/>
                </a:solidFill>
              </a:rPr>
              <a:t>Produtos</a:t>
            </a:r>
            <a:r>
              <a:rPr lang="en-US" dirty="0">
                <a:solidFill>
                  <a:srgbClr val="000000"/>
                </a:solidFill>
              </a:rPr>
              <a:t> </a:t>
            </a:r>
            <a:r>
              <a:rPr lang="en-US" dirty="0" err="1">
                <a:solidFill>
                  <a:srgbClr val="000000"/>
                </a:solidFill>
              </a:rPr>
              <a:t>falsificados</a:t>
            </a:r>
            <a:endParaRPr lang="en-US" dirty="0">
              <a:solidFill>
                <a:srgbClr val="000000"/>
              </a:solidFill>
            </a:endParaRPr>
          </a:p>
          <a:p>
            <a:pPr algn="just">
              <a:buClr>
                <a:schemeClr val="tx2">
                  <a:lumMod val="75000"/>
                </a:schemeClr>
              </a:buClr>
              <a:buSzPct val="128000"/>
            </a:pPr>
            <a:endParaRPr lang="en-US" dirty="0">
              <a:solidFill>
                <a:srgbClr val="000000"/>
              </a:solidFill>
            </a:endParaRPr>
          </a:p>
          <a:p>
            <a:pPr algn="just">
              <a:buClr>
                <a:schemeClr val="tx2">
                  <a:lumMod val="75000"/>
                </a:schemeClr>
              </a:buClr>
              <a:buSzPct val="128000"/>
            </a:pPr>
            <a:r>
              <a:rPr lang="en-US" dirty="0">
                <a:solidFill>
                  <a:srgbClr val="000000"/>
                </a:solidFill>
              </a:rPr>
              <a:t>- </a:t>
            </a:r>
            <a:r>
              <a:rPr lang="en-US" dirty="0" err="1">
                <a:solidFill>
                  <a:srgbClr val="000000"/>
                </a:solidFill>
              </a:rPr>
              <a:t>Ações</a:t>
            </a:r>
            <a:r>
              <a:rPr lang="en-US" dirty="0">
                <a:solidFill>
                  <a:srgbClr val="000000"/>
                </a:solidFill>
              </a:rPr>
              <a:t> para </a:t>
            </a:r>
            <a:r>
              <a:rPr lang="en-US" dirty="0" err="1">
                <a:solidFill>
                  <a:srgbClr val="000000"/>
                </a:solidFill>
              </a:rPr>
              <a:t>combate</a:t>
            </a:r>
            <a:r>
              <a:rPr lang="en-US" dirty="0">
                <a:solidFill>
                  <a:srgbClr val="000000"/>
                </a:solidFill>
              </a:rPr>
              <a:t> da </a:t>
            </a:r>
            <a:r>
              <a:rPr lang="en-US" dirty="0" err="1">
                <a:solidFill>
                  <a:srgbClr val="000000"/>
                </a:solidFill>
              </a:rPr>
              <a:t>ilegalidade</a:t>
            </a:r>
            <a:r>
              <a:rPr lang="en-US" dirty="0">
                <a:solidFill>
                  <a:srgbClr val="000000"/>
                </a:solidFill>
              </a:rPr>
              <a:t>:</a:t>
            </a:r>
          </a:p>
          <a:p>
            <a:pPr algn="just">
              <a:buClr>
                <a:schemeClr val="tx2">
                  <a:lumMod val="75000"/>
                </a:schemeClr>
              </a:buClr>
              <a:buSzPct val="128000"/>
            </a:pPr>
            <a:r>
              <a:rPr lang="en-US" dirty="0">
                <a:solidFill>
                  <a:srgbClr val="000000"/>
                </a:solidFill>
              </a:rPr>
              <a:t> </a:t>
            </a:r>
            <a:br>
              <a:rPr lang="en-US" dirty="0">
                <a:solidFill>
                  <a:srgbClr val="000000"/>
                </a:solidFill>
              </a:rPr>
            </a:br>
            <a:r>
              <a:rPr lang="en-US" dirty="0">
                <a:solidFill>
                  <a:srgbClr val="000000"/>
                </a:solidFill>
              </a:rPr>
              <a:t>1. </a:t>
            </a:r>
            <a:r>
              <a:rPr lang="pt-BR" dirty="0">
                <a:solidFill>
                  <a:srgbClr val="000000"/>
                </a:solidFill>
              </a:rPr>
              <a:t>Legislação Federal e Estadual imputar responsabilidade para as plataformas digitais quando ocorrer comercialização de mercadorias sem notas fiscais ou contrabandeadas / descaminho. </a:t>
            </a:r>
          </a:p>
          <a:p>
            <a:pPr algn="just">
              <a:buClr>
                <a:schemeClr val="tx2">
                  <a:lumMod val="75000"/>
                </a:schemeClr>
              </a:buClr>
              <a:buSzPct val="128000"/>
            </a:pPr>
            <a:r>
              <a:rPr lang="pt-BR" dirty="0"/>
              <a:t>2. Plataformas digitais exigir cadastramento de lojistas digitais por meio de documentação regular do fisco e junta comercial nas operações nacionais;</a:t>
            </a:r>
            <a:br>
              <a:rPr lang="pt-BR" dirty="0"/>
            </a:br>
            <a:r>
              <a:rPr lang="pt-BR" dirty="0"/>
              <a:t>3. </a:t>
            </a:r>
            <a:r>
              <a:rPr lang="pt-BR" dirty="0">
                <a:cs typeface="Tahoma"/>
              </a:rPr>
              <a:t>Criar a figura do substituto tributário para as plataformas digitais em relação ao recolhimento dos </a:t>
            </a:r>
            <a:r>
              <a:rPr lang="pt-BR" i="1" dirty="0" err="1">
                <a:cs typeface="Tahoma"/>
              </a:rPr>
              <a:t>sellers</a:t>
            </a:r>
            <a:r>
              <a:rPr lang="pt-BR" dirty="0">
                <a:cs typeface="Tahoma"/>
              </a:rPr>
              <a:t>  nas operações nacionais.</a:t>
            </a:r>
          </a:p>
          <a:p>
            <a:pPr algn="just">
              <a:buClr>
                <a:schemeClr val="tx2">
                  <a:lumMod val="75000"/>
                </a:schemeClr>
              </a:buClr>
              <a:buSzPct val="128000"/>
            </a:pPr>
            <a:r>
              <a:rPr lang="pt-BR" dirty="0"/>
              <a:t>4. </a:t>
            </a:r>
            <a:r>
              <a:rPr lang="pt-BR" dirty="0">
                <a:cs typeface="Tahoma"/>
              </a:rPr>
              <a:t>Instituir a solidariedade tributária / responsabilidade aos agentes logísticos e serviços postais públicos para recolher os tributos  nas operações de </a:t>
            </a:r>
            <a:r>
              <a:rPr lang="pt-BR" i="1" dirty="0" err="1">
                <a:cs typeface="Tahoma"/>
              </a:rPr>
              <a:t>cross-border</a:t>
            </a:r>
            <a:r>
              <a:rPr lang="pt-BR" dirty="0">
                <a:cs typeface="Tahoma"/>
              </a:rPr>
              <a:t> .</a:t>
            </a:r>
          </a:p>
          <a:p>
            <a:pPr algn="just">
              <a:buClr>
                <a:schemeClr val="tx2">
                  <a:lumMod val="75000"/>
                </a:schemeClr>
              </a:buClr>
              <a:buSzPct val="128000"/>
            </a:pPr>
            <a:endParaRPr lang="pt-BR" dirty="0"/>
          </a:p>
          <a:p>
            <a:pPr algn="just"/>
            <a:r>
              <a:rPr lang="pt-BR" dirty="0"/>
              <a:t>- Cross-</a:t>
            </a:r>
            <a:r>
              <a:rPr lang="pt-BR" dirty="0" err="1"/>
              <a:t>border</a:t>
            </a:r>
            <a:r>
              <a:rPr lang="pt-BR" dirty="0"/>
              <a:t> (limite de desoneração até US$ 50,00). </a:t>
            </a:r>
            <a:r>
              <a:rPr lang="en-US" dirty="0" err="1">
                <a:solidFill>
                  <a:srgbClr val="000000"/>
                </a:solidFill>
              </a:rPr>
              <a:t>Estão</a:t>
            </a:r>
            <a:r>
              <a:rPr lang="en-US" dirty="0">
                <a:solidFill>
                  <a:srgbClr val="000000"/>
                </a:solidFill>
              </a:rPr>
              <a:t> </a:t>
            </a:r>
            <a:r>
              <a:rPr lang="en-US" dirty="0" err="1">
                <a:solidFill>
                  <a:srgbClr val="000000"/>
                </a:solidFill>
              </a:rPr>
              <a:t>sendo</a:t>
            </a:r>
            <a:r>
              <a:rPr lang="en-US" dirty="0">
                <a:solidFill>
                  <a:srgbClr val="000000"/>
                </a:solidFill>
              </a:rPr>
              <a:t> </a:t>
            </a:r>
            <a:r>
              <a:rPr lang="en-US" dirty="0" err="1">
                <a:solidFill>
                  <a:srgbClr val="000000"/>
                </a:solidFill>
              </a:rPr>
              <a:t>aplicadas</a:t>
            </a:r>
            <a:r>
              <a:rPr lang="en-US" dirty="0">
                <a:solidFill>
                  <a:srgbClr val="000000"/>
                </a:solidFill>
              </a:rPr>
              <a:t> </a:t>
            </a:r>
            <a:r>
              <a:rPr lang="en-US" dirty="0" err="1">
                <a:solidFill>
                  <a:srgbClr val="000000"/>
                </a:solidFill>
              </a:rPr>
              <a:t>medidas</a:t>
            </a:r>
            <a:r>
              <a:rPr lang="en-US" dirty="0">
                <a:solidFill>
                  <a:srgbClr val="000000"/>
                </a:solidFill>
              </a:rPr>
              <a:t> para </a:t>
            </a:r>
            <a:r>
              <a:rPr lang="en-US" dirty="0" err="1">
                <a:solidFill>
                  <a:srgbClr val="000000"/>
                </a:solidFill>
              </a:rPr>
              <a:t>retirar</a:t>
            </a:r>
            <a:r>
              <a:rPr lang="en-US" dirty="0">
                <a:solidFill>
                  <a:srgbClr val="000000"/>
                </a:solidFill>
              </a:rPr>
              <a:t> a </a:t>
            </a:r>
            <a:r>
              <a:rPr lang="en-US" dirty="0" err="1">
                <a:solidFill>
                  <a:srgbClr val="000000"/>
                </a:solidFill>
              </a:rPr>
              <a:t>isenção</a:t>
            </a:r>
            <a:r>
              <a:rPr lang="en-US" dirty="0">
                <a:solidFill>
                  <a:srgbClr val="000000"/>
                </a:solidFill>
              </a:rPr>
              <a:t> do ICMS, a </a:t>
            </a:r>
            <a:r>
              <a:rPr lang="en-US" dirty="0" err="1">
                <a:solidFill>
                  <a:srgbClr val="000000"/>
                </a:solidFill>
              </a:rPr>
              <a:t>exemplo</a:t>
            </a:r>
            <a:r>
              <a:rPr lang="en-US" dirty="0">
                <a:solidFill>
                  <a:srgbClr val="000000"/>
                </a:solidFill>
              </a:rPr>
              <a:t> do </a:t>
            </a:r>
            <a:r>
              <a:rPr lang="en-US" dirty="0" err="1">
                <a:solidFill>
                  <a:srgbClr val="000000"/>
                </a:solidFill>
              </a:rPr>
              <a:t>convênio</a:t>
            </a:r>
            <a:r>
              <a:rPr lang="en-US" dirty="0">
                <a:solidFill>
                  <a:srgbClr val="000000"/>
                </a:solidFill>
              </a:rPr>
              <a:t> 47/22;</a:t>
            </a:r>
          </a:p>
          <a:p>
            <a:pPr>
              <a:defRPr/>
            </a:pPr>
            <a:br>
              <a:rPr lang="pt-BR" dirty="0"/>
            </a:br>
            <a:endParaRPr lang="pt-BR" dirty="0"/>
          </a:p>
          <a:p>
            <a:br>
              <a:rPr lang="pt-BR" dirty="0"/>
            </a:br>
            <a:br>
              <a:rPr lang="pt-BR" dirty="0"/>
            </a:br>
            <a:r>
              <a:rPr lang="pt-BR" dirty="0"/>
              <a:t>- </a:t>
            </a:r>
          </a:p>
        </p:txBody>
      </p:sp>
    </p:spTree>
    <p:extLst>
      <p:ext uri="{BB962C8B-B14F-4D97-AF65-F5344CB8AC3E}">
        <p14:creationId xmlns:p14="http://schemas.microsoft.com/office/powerpoint/2010/main" val="214830521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ítulo e conteúdo">
    <p:spTree>
      <p:nvGrpSpPr>
        <p:cNvPr id="1" name=""/>
        <p:cNvGrpSpPr/>
        <p:nvPr/>
      </p:nvGrpSpPr>
      <p:grpSpPr>
        <a:xfrm>
          <a:off x="0" y="0"/>
          <a:ext cx="0" cy="0"/>
          <a:chOff x="0" y="0"/>
          <a:chExt cx="0" cy="0"/>
        </a:xfrm>
      </p:grpSpPr>
    </p:spTree>
    <p:extLst>
      <p:ext uri="{BB962C8B-B14F-4D97-AF65-F5344CB8AC3E}">
        <p14:creationId xmlns:p14="http://schemas.microsoft.com/office/powerpoint/2010/main" val="9316413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5/20/2025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5/20/2025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5/20/2025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5/20/2025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5/20/2025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‹nº›</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5/20/2025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‹nº›</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3" Type="http://schemas.openxmlformats.org/officeDocument/2006/relationships/image" Target="../media/image6.svg"/><Relationship Id="rId7" Type="http://schemas.openxmlformats.org/officeDocument/2006/relationships/image" Target="../media/image10.sv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svg"/><Relationship Id="rId4" Type="http://schemas.openxmlformats.org/officeDocument/2006/relationships/image" Target="../media/image7.png"/></Relationships>
</file>

<file path=ppt/slides/_rels/slide13.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s://www.planalto.gov.br/ccivil_03/constituicao/Emendas/Emc/emc42.htm#art1" TargetMode="External"/><Relationship Id="rId2" Type="http://schemas.openxmlformats.org/officeDocument/2006/relationships/hyperlink" Target="https://www.planalto.gov.br/ccivil_03/constituicao/Emendas/Emc/emc19.htm#art3"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planalto.gov.br/ccivil_03/Constituicao/Constituicao.htm#art149b"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planalto.gov.br/ccivil_03/Constituicao/Constituicao.htm#art156b"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s://www.planalto.gov.br/ccivil_03/Constituicao/Constituicao.htm#art149b"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Imagem 32">
            <a:extLst>
              <a:ext uri="{FF2B5EF4-FFF2-40B4-BE49-F238E27FC236}">
                <a16:creationId xmlns:a16="http://schemas.microsoft.com/office/drawing/2014/main" id="{938DF383-1D26-0999-E238-21622A78C9C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 y="-11537"/>
            <a:ext cx="18287999" cy="10287000"/>
          </a:xfrm>
          <a:prstGeom prst="rect">
            <a:avLst/>
          </a:prstGeom>
        </p:spPr>
      </p:pic>
      <p:pic>
        <p:nvPicPr>
          <p:cNvPr id="3" name="Imagem 2">
            <a:extLst>
              <a:ext uri="{FF2B5EF4-FFF2-40B4-BE49-F238E27FC236}">
                <a16:creationId xmlns:a16="http://schemas.microsoft.com/office/drawing/2014/main" id="{720196C7-366F-C62D-4830-8ECF8B27042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86344" y="7496012"/>
            <a:ext cx="4227921" cy="1257072"/>
          </a:xfrm>
          <a:prstGeom prst="rect">
            <a:avLst/>
          </a:prstGeom>
        </p:spPr>
      </p:pic>
      <p:sp>
        <p:nvSpPr>
          <p:cNvPr id="2" name="Título 1">
            <a:extLst>
              <a:ext uri="{FF2B5EF4-FFF2-40B4-BE49-F238E27FC236}">
                <a16:creationId xmlns:a16="http://schemas.microsoft.com/office/drawing/2014/main" id="{65F8E5FF-93BF-9F22-A8E7-16BB0585E4CC}"/>
              </a:ext>
            </a:extLst>
          </p:cNvPr>
          <p:cNvSpPr txBox="1">
            <a:spLocks/>
          </p:cNvSpPr>
          <p:nvPr/>
        </p:nvSpPr>
        <p:spPr>
          <a:xfrm>
            <a:off x="562020" y="1866900"/>
            <a:ext cx="14732848" cy="1943426"/>
          </a:xfrm>
          <a:prstGeom prst="rect">
            <a:avLst/>
          </a:prstGeom>
        </p:spPr>
        <p:txBody>
          <a:bodyPr vert="horz" lIns="137160" tIns="68580" rIns="137160" bIns="68580" rtlCol="0" anchor="b">
            <a:normAutofit lnSpcReduction="10000"/>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lnSpc>
                <a:spcPct val="100000"/>
              </a:lnSpc>
            </a:pPr>
            <a:r>
              <a:rPr lang="pt-BR" b="1" dirty="0">
                <a:solidFill>
                  <a:srgbClr val="0C2A6B"/>
                </a:solidFill>
                <a:latin typeface="+mn-lt"/>
              </a:rPr>
              <a:t>PLP 108/24 – </a:t>
            </a:r>
            <a:br>
              <a:rPr lang="pt-BR" b="1" dirty="0">
                <a:solidFill>
                  <a:srgbClr val="0C2A6B"/>
                </a:solidFill>
                <a:latin typeface="+mn-lt"/>
              </a:rPr>
            </a:br>
            <a:r>
              <a:rPr lang="pt-BR" b="1" dirty="0">
                <a:solidFill>
                  <a:srgbClr val="0C2A6B"/>
                </a:solidFill>
                <a:latin typeface="+mn-lt"/>
              </a:rPr>
              <a:t>Penalidades do IBS e da CBS</a:t>
            </a:r>
            <a:endParaRPr lang="pt-BR" sz="6600" dirty="0">
              <a:solidFill>
                <a:srgbClr val="0000B7"/>
              </a:solidFill>
              <a:latin typeface="+mn-lt"/>
            </a:endParaRPr>
          </a:p>
        </p:txBody>
      </p:sp>
      <p:sp>
        <p:nvSpPr>
          <p:cNvPr id="4" name="CaixaDeTexto 3">
            <a:extLst>
              <a:ext uri="{FF2B5EF4-FFF2-40B4-BE49-F238E27FC236}">
                <a16:creationId xmlns:a16="http://schemas.microsoft.com/office/drawing/2014/main" id="{9BAA4BD9-EFBC-2CC8-19B1-F8C4706A8917}"/>
              </a:ext>
            </a:extLst>
          </p:cNvPr>
          <p:cNvSpPr txBox="1"/>
          <p:nvPr/>
        </p:nvSpPr>
        <p:spPr>
          <a:xfrm>
            <a:off x="3300304" y="8727540"/>
            <a:ext cx="8053496" cy="646331"/>
          </a:xfrm>
          <a:prstGeom prst="rect">
            <a:avLst/>
          </a:prstGeom>
          <a:noFill/>
        </p:spPr>
        <p:txBody>
          <a:bodyPr wrap="square" rtlCol="0">
            <a:spAutoFit/>
          </a:bodyPr>
          <a:lstStyle/>
          <a:p>
            <a:r>
              <a:rPr lang="pt-BR" sz="3600" b="1" dirty="0">
                <a:solidFill>
                  <a:srgbClr val="0000B7"/>
                </a:solidFill>
                <a:ea typeface="+mj-ea"/>
                <a:cs typeface="+mj-cs"/>
              </a:rPr>
              <a:t>Senado Federal, 20 de maio de 2025</a:t>
            </a:r>
            <a:endParaRPr lang="pt-BR" sz="3600" dirty="0">
              <a:solidFill>
                <a:srgbClr val="0000B7"/>
              </a:solidFill>
              <a:ea typeface="+mj-ea"/>
              <a:cs typeface="+mj-cs"/>
            </a:endParaRPr>
          </a:p>
        </p:txBody>
      </p:sp>
      <p:sp>
        <p:nvSpPr>
          <p:cNvPr id="7" name="CaixaDeTexto 6">
            <a:extLst>
              <a:ext uri="{FF2B5EF4-FFF2-40B4-BE49-F238E27FC236}">
                <a16:creationId xmlns:a16="http://schemas.microsoft.com/office/drawing/2014/main" id="{C86D9FEC-BECF-CA9A-7A3D-9A70947512AE}"/>
              </a:ext>
            </a:extLst>
          </p:cNvPr>
          <p:cNvSpPr txBox="1"/>
          <p:nvPr/>
        </p:nvSpPr>
        <p:spPr>
          <a:xfrm>
            <a:off x="609600" y="5131963"/>
            <a:ext cx="8053496" cy="769441"/>
          </a:xfrm>
          <a:prstGeom prst="rect">
            <a:avLst/>
          </a:prstGeom>
          <a:noFill/>
        </p:spPr>
        <p:txBody>
          <a:bodyPr wrap="square">
            <a:spAutoFit/>
          </a:bodyPr>
          <a:lstStyle/>
          <a:p>
            <a:r>
              <a:rPr lang="pt-BR" sz="4400" b="1" dirty="0">
                <a:solidFill>
                  <a:schemeClr val="tx2">
                    <a:lumMod val="60000"/>
                    <a:lumOff val="40000"/>
                  </a:schemeClr>
                </a:solidFill>
                <a:effectLst>
                  <a:outerShdw blurRad="38100" dist="38100" dir="2700000" algn="tl">
                    <a:srgbClr val="000000">
                      <a:alpha val="43137"/>
                    </a:srgbClr>
                  </a:outerShdw>
                </a:effectLst>
              </a:rPr>
              <a:t>Ricardo</a:t>
            </a:r>
            <a:r>
              <a:rPr lang="pt-BR" sz="4400" b="1" dirty="0">
                <a:solidFill>
                  <a:schemeClr val="tx2">
                    <a:lumMod val="60000"/>
                    <a:lumOff val="40000"/>
                  </a:schemeClr>
                </a:solidFill>
              </a:rPr>
              <a:t> Luiz </a:t>
            </a:r>
            <a:r>
              <a:rPr lang="pt-BR" sz="4400" b="1" dirty="0">
                <a:solidFill>
                  <a:schemeClr val="tx2">
                    <a:lumMod val="60000"/>
                    <a:lumOff val="40000"/>
                  </a:schemeClr>
                </a:solidFill>
                <a:effectLst>
                  <a:outerShdw blurRad="38100" dist="38100" dir="2700000" algn="tl">
                    <a:srgbClr val="000000">
                      <a:alpha val="43137"/>
                    </a:srgbClr>
                  </a:outerShdw>
                </a:effectLst>
              </a:rPr>
              <a:t>Oliveira</a:t>
            </a:r>
            <a:r>
              <a:rPr lang="pt-BR" sz="4400" b="1" dirty="0">
                <a:solidFill>
                  <a:schemeClr val="tx2">
                    <a:lumMod val="60000"/>
                    <a:lumOff val="40000"/>
                  </a:schemeClr>
                </a:solidFill>
              </a:rPr>
              <a:t> de Souza</a:t>
            </a:r>
          </a:p>
        </p:txBody>
      </p:sp>
    </p:spTree>
    <p:extLst>
      <p:ext uri="{BB962C8B-B14F-4D97-AF65-F5344CB8AC3E}">
        <p14:creationId xmlns:p14="http://schemas.microsoft.com/office/powerpoint/2010/main" val="6516530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Espaço Reservado para Conteúdo 4">
            <a:extLst>
              <a:ext uri="{FF2B5EF4-FFF2-40B4-BE49-F238E27FC236}">
                <a16:creationId xmlns:a16="http://schemas.microsoft.com/office/drawing/2014/main" id="{22E85B62-E1ED-A159-13A5-345A11C74616}"/>
              </a:ext>
            </a:extLst>
          </p:cNvPr>
          <p:cNvPicPr>
            <a:picLocks noChangeAspect="1"/>
          </p:cNvPicPr>
          <p:nvPr/>
        </p:nvPicPr>
        <p:blipFill>
          <a:blip r:embed="rId2"/>
          <a:stretch>
            <a:fillRect/>
          </a:stretch>
        </p:blipFill>
        <p:spPr>
          <a:xfrm>
            <a:off x="1752600" y="723900"/>
            <a:ext cx="11658600" cy="7811262"/>
          </a:xfrm>
          <a:prstGeom prst="rect">
            <a:avLst/>
          </a:prstGeom>
        </p:spPr>
      </p:pic>
    </p:spTree>
    <p:extLst>
      <p:ext uri="{BB962C8B-B14F-4D97-AF65-F5344CB8AC3E}">
        <p14:creationId xmlns:p14="http://schemas.microsoft.com/office/powerpoint/2010/main" val="27724407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CaixaDeTexto 7">
            <a:extLst>
              <a:ext uri="{FF2B5EF4-FFF2-40B4-BE49-F238E27FC236}">
                <a16:creationId xmlns:a16="http://schemas.microsoft.com/office/drawing/2014/main" id="{070C5B4E-A11D-53DE-8DA8-8608CEFA3F02}"/>
              </a:ext>
            </a:extLst>
          </p:cNvPr>
          <p:cNvSpPr txBox="1"/>
          <p:nvPr/>
        </p:nvSpPr>
        <p:spPr>
          <a:xfrm>
            <a:off x="810330" y="7428989"/>
            <a:ext cx="13286670" cy="1062529"/>
          </a:xfrm>
          <a:prstGeom prst="rect">
            <a:avLst/>
          </a:prstGeom>
        </p:spPr>
        <p:txBody>
          <a:bodyPr vert="horz" lIns="91440" tIns="45720" rIns="91440" bIns="45720" rtlCol="0" anchor="ctr">
            <a:normAutofit/>
          </a:bodyPr>
          <a:lstStyle/>
          <a:p>
            <a:pPr marL="114317">
              <a:lnSpc>
                <a:spcPct val="90000"/>
              </a:lnSpc>
              <a:spcAft>
                <a:spcPts val="600"/>
              </a:spcAft>
            </a:pPr>
            <a:r>
              <a:rPr lang="en-US" sz="1600" dirty="0"/>
              <a:t>1. </a:t>
            </a:r>
            <a:r>
              <a:rPr lang="en-US" sz="1600" dirty="0" err="1"/>
              <a:t>Prazo</a:t>
            </a:r>
            <a:r>
              <a:rPr lang="en-US" sz="1600" dirty="0"/>
              <a:t> </a:t>
            </a:r>
            <a:r>
              <a:rPr lang="en-US" sz="1600" dirty="0" err="1"/>
              <a:t>médio</a:t>
            </a:r>
            <a:r>
              <a:rPr lang="en-US" sz="1600" dirty="0"/>
              <a:t> entre a entrada do PTA no CCMG e </a:t>
            </a:r>
            <a:r>
              <a:rPr lang="en-US" sz="1600" dirty="0" err="1"/>
              <a:t>sua</a:t>
            </a:r>
            <a:r>
              <a:rPr lang="en-US" sz="1600" dirty="0"/>
              <a:t> </a:t>
            </a:r>
            <a:r>
              <a:rPr lang="en-US" sz="1600" dirty="0" err="1"/>
              <a:t>saída</a:t>
            </a:r>
            <a:r>
              <a:rPr lang="en-US" sz="1600" dirty="0"/>
              <a:t> com </a:t>
            </a:r>
            <a:r>
              <a:rPr lang="en-US" sz="1600" dirty="0" err="1"/>
              <a:t>decisão</a:t>
            </a:r>
            <a:r>
              <a:rPr lang="en-US" sz="1600" dirty="0"/>
              <a:t> </a:t>
            </a:r>
            <a:r>
              <a:rPr lang="en-US" sz="1600" dirty="0" err="1"/>
              <a:t>definitiva</a:t>
            </a:r>
            <a:r>
              <a:rPr lang="en-US" sz="1600" dirty="0"/>
              <a:t>, </a:t>
            </a:r>
            <a:r>
              <a:rPr lang="en-US" sz="1600" dirty="0" err="1"/>
              <a:t>excluídos</a:t>
            </a:r>
            <a:r>
              <a:rPr lang="en-US" sz="1600" dirty="0"/>
              <a:t> </a:t>
            </a:r>
            <a:r>
              <a:rPr lang="en-US" sz="1600" dirty="0" err="1"/>
              <a:t>os</a:t>
            </a:r>
            <a:r>
              <a:rPr lang="en-US" sz="1600" dirty="0"/>
              <a:t> </a:t>
            </a:r>
            <a:r>
              <a:rPr lang="en-US" sz="1600" dirty="0" err="1"/>
              <a:t>prazos</a:t>
            </a:r>
            <a:r>
              <a:rPr lang="en-US" sz="1600" dirty="0"/>
              <a:t> </a:t>
            </a:r>
            <a:r>
              <a:rPr lang="en-US" sz="1600" dirty="0" err="1"/>
              <a:t>externos</a:t>
            </a:r>
            <a:r>
              <a:rPr lang="en-US" sz="1600" dirty="0"/>
              <a:t> (</a:t>
            </a:r>
            <a:r>
              <a:rPr lang="en-US" sz="1600" dirty="0" err="1"/>
              <a:t>diligência</a:t>
            </a:r>
            <a:r>
              <a:rPr lang="en-US" sz="1600" dirty="0"/>
              <a:t>, </a:t>
            </a:r>
            <a:r>
              <a:rPr lang="en-US" sz="1600" dirty="0" err="1"/>
              <a:t>interlocutório</a:t>
            </a:r>
            <a:r>
              <a:rPr lang="en-US" sz="1600" dirty="0"/>
              <a:t>, </a:t>
            </a:r>
            <a:r>
              <a:rPr lang="en-US" sz="1600" dirty="0" err="1"/>
              <a:t>perícia</a:t>
            </a:r>
            <a:r>
              <a:rPr lang="en-US" sz="1600" dirty="0"/>
              <a:t>, etc.).</a:t>
            </a:r>
          </a:p>
          <a:p>
            <a:pPr marL="114317">
              <a:lnSpc>
                <a:spcPct val="90000"/>
              </a:lnSpc>
              <a:spcAft>
                <a:spcPts val="600"/>
              </a:spcAft>
            </a:pPr>
            <a:r>
              <a:rPr lang="en-US" sz="1600" dirty="0"/>
              <a:t>2. </a:t>
            </a:r>
            <a:r>
              <a:rPr lang="en-US" sz="1600" dirty="0" err="1"/>
              <a:t>Prazo</a:t>
            </a:r>
            <a:r>
              <a:rPr lang="en-US" sz="1600" dirty="0"/>
              <a:t> </a:t>
            </a:r>
            <a:r>
              <a:rPr lang="en-US" sz="1600" dirty="0" err="1"/>
              <a:t>médio</a:t>
            </a:r>
            <a:r>
              <a:rPr lang="en-US" sz="1600" dirty="0"/>
              <a:t> entre a </a:t>
            </a:r>
            <a:r>
              <a:rPr lang="en-US" sz="1600" dirty="0" err="1"/>
              <a:t>impugnação</a:t>
            </a:r>
            <a:r>
              <a:rPr lang="en-US" sz="1600" dirty="0"/>
              <a:t> e a </a:t>
            </a:r>
            <a:r>
              <a:rPr lang="en-US" sz="1600" dirty="0" err="1"/>
              <a:t>saída</a:t>
            </a:r>
            <a:r>
              <a:rPr lang="en-US" sz="1600" dirty="0"/>
              <a:t> do PTA do CCMG com </a:t>
            </a:r>
            <a:r>
              <a:rPr lang="en-US" sz="1600" dirty="0" err="1"/>
              <a:t>decisão</a:t>
            </a:r>
            <a:r>
              <a:rPr lang="en-US" sz="1600" dirty="0"/>
              <a:t> </a:t>
            </a:r>
            <a:r>
              <a:rPr lang="en-US" sz="1600" dirty="0" err="1"/>
              <a:t>definitiva</a:t>
            </a:r>
            <a:r>
              <a:rPr lang="en-US" sz="1600" dirty="0"/>
              <a:t>. </a:t>
            </a:r>
            <a:r>
              <a:rPr lang="en-US" sz="1600" dirty="0" err="1"/>
              <a:t>Considera</a:t>
            </a:r>
            <a:r>
              <a:rPr lang="en-US" sz="1600" dirty="0"/>
              <a:t> </a:t>
            </a:r>
            <a:r>
              <a:rPr lang="en-US" sz="1600" dirty="0" err="1"/>
              <a:t>os</a:t>
            </a:r>
            <a:r>
              <a:rPr lang="en-US" sz="1600" dirty="0"/>
              <a:t> </a:t>
            </a:r>
            <a:r>
              <a:rPr lang="en-US" sz="1600" dirty="0" err="1"/>
              <a:t>prazos</a:t>
            </a:r>
            <a:r>
              <a:rPr lang="en-US" sz="1600" dirty="0"/>
              <a:t> </a:t>
            </a:r>
            <a:r>
              <a:rPr lang="en-US" sz="1600" dirty="0" err="1"/>
              <a:t>externos</a:t>
            </a:r>
            <a:r>
              <a:rPr lang="en-US" sz="1600" dirty="0"/>
              <a:t> </a:t>
            </a:r>
            <a:r>
              <a:rPr lang="en-US" sz="1600" dirty="0" err="1"/>
              <a:t>ao</a:t>
            </a:r>
            <a:r>
              <a:rPr lang="en-US" sz="1600" dirty="0"/>
              <a:t> CCMG, para </a:t>
            </a:r>
            <a:r>
              <a:rPr lang="en-US" sz="1600" dirty="0" err="1"/>
              <a:t>cumprimento</a:t>
            </a:r>
            <a:r>
              <a:rPr lang="en-US" sz="1600" dirty="0"/>
              <a:t> de </a:t>
            </a:r>
            <a:r>
              <a:rPr lang="en-US" sz="1600" dirty="0" err="1"/>
              <a:t>diligências</a:t>
            </a:r>
            <a:r>
              <a:rPr lang="en-US" sz="1600" dirty="0"/>
              <a:t> e </a:t>
            </a:r>
            <a:r>
              <a:rPr lang="en-US" sz="1600" dirty="0" err="1"/>
              <a:t>interlocutórios</a:t>
            </a:r>
            <a:r>
              <a:rPr lang="en-US" sz="1600" dirty="0"/>
              <a:t>.</a:t>
            </a:r>
          </a:p>
        </p:txBody>
      </p:sp>
      <p:pic>
        <p:nvPicPr>
          <p:cNvPr id="5" name="Imagem 4">
            <a:extLst>
              <a:ext uri="{FF2B5EF4-FFF2-40B4-BE49-F238E27FC236}">
                <a16:creationId xmlns:a16="http://schemas.microsoft.com/office/drawing/2014/main" id="{A2441E4B-44CF-A9CC-A54D-4768C5CCACFF}"/>
              </a:ext>
            </a:extLst>
          </p:cNvPr>
          <p:cNvPicPr>
            <a:picLocks noChangeAspect="1"/>
          </p:cNvPicPr>
          <p:nvPr/>
        </p:nvPicPr>
        <p:blipFill>
          <a:blip r:embed="rId2"/>
          <a:stretch>
            <a:fillRect/>
          </a:stretch>
        </p:blipFill>
        <p:spPr>
          <a:xfrm>
            <a:off x="4706635" y="175242"/>
            <a:ext cx="8222264" cy="575557"/>
          </a:xfrm>
          <a:prstGeom prst="rect">
            <a:avLst/>
          </a:prstGeom>
        </p:spPr>
      </p:pic>
      <p:graphicFrame>
        <p:nvGraphicFramePr>
          <p:cNvPr id="6" name="Tabela 5">
            <a:extLst>
              <a:ext uri="{FF2B5EF4-FFF2-40B4-BE49-F238E27FC236}">
                <a16:creationId xmlns:a16="http://schemas.microsoft.com/office/drawing/2014/main" id="{6F66EBC7-3D1F-25C4-4A9E-9DA8D560B50B}"/>
              </a:ext>
            </a:extLst>
          </p:cNvPr>
          <p:cNvGraphicFramePr>
            <a:graphicFrameLocks noGrp="1"/>
          </p:cNvGraphicFramePr>
          <p:nvPr>
            <p:extLst>
              <p:ext uri="{D42A27DB-BD31-4B8C-83A1-F6EECF244321}">
                <p14:modId xmlns:p14="http://schemas.microsoft.com/office/powerpoint/2010/main" val="523806399"/>
              </p:ext>
            </p:extLst>
          </p:nvPr>
        </p:nvGraphicFramePr>
        <p:xfrm>
          <a:off x="5029200" y="1764476"/>
          <a:ext cx="7899699" cy="5225805"/>
        </p:xfrm>
        <a:graphic>
          <a:graphicData uri="http://schemas.openxmlformats.org/drawingml/2006/table">
            <a:tbl>
              <a:tblPr firstRow="1" bandRow="1">
                <a:tableStyleId>{5C22544A-7EE6-4342-B048-85BDC9FD1C3A}</a:tableStyleId>
              </a:tblPr>
              <a:tblGrid>
                <a:gridCol w="1767101">
                  <a:extLst>
                    <a:ext uri="{9D8B030D-6E8A-4147-A177-3AD203B41FA5}">
                      <a16:colId xmlns:a16="http://schemas.microsoft.com/office/drawing/2014/main" val="200772823"/>
                    </a:ext>
                  </a:extLst>
                </a:gridCol>
                <a:gridCol w="3066299">
                  <a:extLst>
                    <a:ext uri="{9D8B030D-6E8A-4147-A177-3AD203B41FA5}">
                      <a16:colId xmlns:a16="http://schemas.microsoft.com/office/drawing/2014/main" val="2693968950"/>
                    </a:ext>
                  </a:extLst>
                </a:gridCol>
                <a:gridCol w="3066299">
                  <a:extLst>
                    <a:ext uri="{9D8B030D-6E8A-4147-A177-3AD203B41FA5}">
                      <a16:colId xmlns:a16="http://schemas.microsoft.com/office/drawing/2014/main" val="938394525"/>
                    </a:ext>
                  </a:extLst>
                </a:gridCol>
              </a:tblGrid>
              <a:tr h="867483">
                <a:tc>
                  <a:txBody>
                    <a:bodyPr/>
                    <a:lstStyle/>
                    <a:p>
                      <a:pPr algn="ctr" fontAlgn="ctr"/>
                      <a:r>
                        <a:rPr lang="pt-BR" sz="2500" u="none" strike="noStrike" dirty="0">
                          <a:effectLst/>
                        </a:rPr>
                        <a:t>ANO </a:t>
                      </a:r>
                      <a:endParaRPr lang="pt-BR" sz="2500" b="1" i="0" u="none" strike="noStrike" dirty="0">
                        <a:solidFill>
                          <a:srgbClr val="000000"/>
                        </a:solidFill>
                        <a:effectLst/>
                        <a:latin typeface="Aptos Narrow" panose="020B0004020202020204" pitchFamily="34" charset="0"/>
                      </a:endParaRPr>
                    </a:p>
                  </a:txBody>
                  <a:tcPr marL="17419" marR="17419" marT="17419" marB="0" anchor="ctr"/>
                </a:tc>
                <a:tc>
                  <a:txBody>
                    <a:bodyPr/>
                    <a:lstStyle/>
                    <a:p>
                      <a:pPr algn="ctr" fontAlgn="ctr"/>
                      <a:r>
                        <a:rPr lang="pt-BR" sz="2500" u="none" strike="noStrike" dirty="0">
                          <a:effectLst/>
                        </a:rPr>
                        <a:t>PRAZO LÍQUIDO CCMG</a:t>
                      </a:r>
                      <a:endParaRPr lang="pt-BR" sz="2500" b="1" i="0" u="none" strike="noStrike" dirty="0">
                        <a:solidFill>
                          <a:srgbClr val="000000"/>
                        </a:solidFill>
                        <a:effectLst/>
                        <a:latin typeface="Aptos Narrow" panose="020B0004020202020204" pitchFamily="34" charset="0"/>
                      </a:endParaRPr>
                    </a:p>
                  </a:txBody>
                  <a:tcPr marL="17419" marR="17419" marT="17419" marB="0" anchor="ctr"/>
                </a:tc>
                <a:tc>
                  <a:txBody>
                    <a:bodyPr/>
                    <a:lstStyle/>
                    <a:p>
                      <a:pPr algn="ctr" fontAlgn="ctr"/>
                      <a:r>
                        <a:rPr lang="pt-BR" sz="2500" u="none" strike="noStrike">
                          <a:effectLst/>
                        </a:rPr>
                        <a:t>PRAZO TOTAL CONTENCIOSO</a:t>
                      </a:r>
                      <a:endParaRPr lang="pt-BR" sz="2500" b="1" i="0" u="none" strike="noStrike">
                        <a:solidFill>
                          <a:srgbClr val="000000"/>
                        </a:solidFill>
                        <a:effectLst/>
                        <a:latin typeface="Aptos Narrow" panose="020B0004020202020204" pitchFamily="34" charset="0"/>
                      </a:endParaRPr>
                    </a:p>
                  </a:txBody>
                  <a:tcPr marL="17419" marR="17419" marT="17419" marB="0" anchor="ctr"/>
                </a:tc>
                <a:extLst>
                  <a:ext uri="{0D108BD9-81ED-4DB2-BD59-A6C34878D82A}">
                    <a16:rowId xmlns:a16="http://schemas.microsoft.com/office/drawing/2014/main" val="113946758"/>
                  </a:ext>
                </a:extLst>
              </a:tr>
              <a:tr h="484258">
                <a:tc>
                  <a:txBody>
                    <a:bodyPr/>
                    <a:lstStyle/>
                    <a:p>
                      <a:pPr algn="l" fontAlgn="b"/>
                      <a:r>
                        <a:rPr lang="pt-BR" sz="2500" u="none" strike="noStrike">
                          <a:effectLst/>
                        </a:rPr>
                        <a:t> </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l" fontAlgn="b"/>
                      <a:r>
                        <a:rPr lang="pt-BR" sz="2500" u="none" strike="noStrike">
                          <a:effectLst/>
                        </a:rPr>
                        <a:t>(*1)</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l" fontAlgn="b"/>
                      <a:r>
                        <a:rPr lang="pt-BR" sz="2500" u="none" strike="noStrike">
                          <a:effectLst/>
                        </a:rPr>
                        <a:t>(*2)</a:t>
                      </a:r>
                      <a:endParaRPr lang="pt-BR" sz="2500" b="0" i="0" u="none" strike="noStrike">
                        <a:solidFill>
                          <a:srgbClr val="000000"/>
                        </a:solidFill>
                        <a:effectLst/>
                        <a:latin typeface="Aptos Narrow" panose="020B0004020202020204" pitchFamily="34" charset="0"/>
                      </a:endParaRPr>
                    </a:p>
                  </a:txBody>
                  <a:tcPr marL="17419" marR="17419" marT="17419" marB="0" anchor="b"/>
                </a:tc>
                <a:extLst>
                  <a:ext uri="{0D108BD9-81ED-4DB2-BD59-A6C34878D82A}">
                    <a16:rowId xmlns:a16="http://schemas.microsoft.com/office/drawing/2014/main" val="71265904"/>
                  </a:ext>
                </a:extLst>
              </a:tr>
              <a:tr h="484258">
                <a:tc>
                  <a:txBody>
                    <a:bodyPr/>
                    <a:lstStyle/>
                    <a:p>
                      <a:pPr algn="ctr" fontAlgn="b"/>
                      <a:r>
                        <a:rPr lang="pt-BR" sz="2500" u="none" strike="noStrike">
                          <a:effectLst/>
                        </a:rPr>
                        <a:t>2019</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130</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325</a:t>
                      </a:r>
                      <a:endParaRPr lang="pt-BR" sz="2500" b="0" i="0" u="none" strike="noStrike">
                        <a:solidFill>
                          <a:srgbClr val="000000"/>
                        </a:solidFill>
                        <a:effectLst/>
                        <a:latin typeface="Aptos Narrow" panose="020B0004020202020204" pitchFamily="34" charset="0"/>
                      </a:endParaRPr>
                    </a:p>
                  </a:txBody>
                  <a:tcPr marL="17419" marR="17419" marT="17419" marB="0" anchor="b"/>
                </a:tc>
                <a:extLst>
                  <a:ext uri="{0D108BD9-81ED-4DB2-BD59-A6C34878D82A}">
                    <a16:rowId xmlns:a16="http://schemas.microsoft.com/office/drawing/2014/main" val="831598809"/>
                  </a:ext>
                </a:extLst>
              </a:tr>
              <a:tr h="484258">
                <a:tc>
                  <a:txBody>
                    <a:bodyPr/>
                    <a:lstStyle/>
                    <a:p>
                      <a:pPr algn="ctr" fontAlgn="b"/>
                      <a:r>
                        <a:rPr lang="pt-BR" sz="2500" u="none" strike="noStrike">
                          <a:effectLst/>
                        </a:rPr>
                        <a:t>2020</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276</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450</a:t>
                      </a:r>
                      <a:endParaRPr lang="pt-BR" sz="2500" b="0" i="0" u="none" strike="noStrike">
                        <a:solidFill>
                          <a:srgbClr val="000000"/>
                        </a:solidFill>
                        <a:effectLst/>
                        <a:latin typeface="Aptos Narrow" panose="020B0004020202020204" pitchFamily="34" charset="0"/>
                      </a:endParaRPr>
                    </a:p>
                  </a:txBody>
                  <a:tcPr marL="17419" marR="17419" marT="17419" marB="0" anchor="b"/>
                </a:tc>
                <a:extLst>
                  <a:ext uri="{0D108BD9-81ED-4DB2-BD59-A6C34878D82A}">
                    <a16:rowId xmlns:a16="http://schemas.microsoft.com/office/drawing/2014/main" val="1947442159"/>
                  </a:ext>
                </a:extLst>
              </a:tr>
              <a:tr h="484258">
                <a:tc>
                  <a:txBody>
                    <a:bodyPr/>
                    <a:lstStyle/>
                    <a:p>
                      <a:pPr algn="ctr" fontAlgn="b"/>
                      <a:r>
                        <a:rPr lang="pt-BR" sz="2500" u="none" strike="noStrike">
                          <a:effectLst/>
                        </a:rPr>
                        <a:t>2021</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218</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433</a:t>
                      </a:r>
                      <a:endParaRPr lang="pt-BR" sz="2500" b="0" i="0" u="none" strike="noStrike">
                        <a:solidFill>
                          <a:srgbClr val="000000"/>
                        </a:solidFill>
                        <a:effectLst/>
                        <a:latin typeface="Aptos Narrow" panose="020B0004020202020204" pitchFamily="34" charset="0"/>
                      </a:endParaRPr>
                    </a:p>
                  </a:txBody>
                  <a:tcPr marL="17419" marR="17419" marT="17419" marB="0" anchor="b"/>
                </a:tc>
                <a:extLst>
                  <a:ext uri="{0D108BD9-81ED-4DB2-BD59-A6C34878D82A}">
                    <a16:rowId xmlns:a16="http://schemas.microsoft.com/office/drawing/2014/main" val="2067555497"/>
                  </a:ext>
                </a:extLst>
              </a:tr>
              <a:tr h="484258">
                <a:tc>
                  <a:txBody>
                    <a:bodyPr/>
                    <a:lstStyle/>
                    <a:p>
                      <a:pPr algn="ctr" fontAlgn="b"/>
                      <a:r>
                        <a:rPr lang="pt-BR" sz="2500" u="none" strike="noStrike">
                          <a:effectLst/>
                        </a:rPr>
                        <a:t>2022</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183</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458</a:t>
                      </a:r>
                      <a:endParaRPr lang="pt-BR" sz="2500" b="0" i="0" u="none" strike="noStrike">
                        <a:solidFill>
                          <a:srgbClr val="000000"/>
                        </a:solidFill>
                        <a:effectLst/>
                        <a:latin typeface="Aptos Narrow" panose="020B0004020202020204" pitchFamily="34" charset="0"/>
                      </a:endParaRPr>
                    </a:p>
                  </a:txBody>
                  <a:tcPr marL="17419" marR="17419" marT="17419" marB="0" anchor="b"/>
                </a:tc>
                <a:extLst>
                  <a:ext uri="{0D108BD9-81ED-4DB2-BD59-A6C34878D82A}">
                    <a16:rowId xmlns:a16="http://schemas.microsoft.com/office/drawing/2014/main" val="1867345793"/>
                  </a:ext>
                </a:extLst>
              </a:tr>
              <a:tr h="484258">
                <a:tc>
                  <a:txBody>
                    <a:bodyPr/>
                    <a:lstStyle/>
                    <a:p>
                      <a:pPr algn="ctr" fontAlgn="b"/>
                      <a:r>
                        <a:rPr lang="pt-BR" sz="2500" u="none" strike="noStrike">
                          <a:effectLst/>
                        </a:rPr>
                        <a:t>2023</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171</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413</a:t>
                      </a:r>
                      <a:endParaRPr lang="pt-BR" sz="2500" b="0" i="0" u="none" strike="noStrike">
                        <a:solidFill>
                          <a:srgbClr val="000000"/>
                        </a:solidFill>
                        <a:effectLst/>
                        <a:latin typeface="Aptos Narrow" panose="020B0004020202020204" pitchFamily="34" charset="0"/>
                      </a:endParaRPr>
                    </a:p>
                  </a:txBody>
                  <a:tcPr marL="17419" marR="17419" marT="17419" marB="0" anchor="b"/>
                </a:tc>
                <a:extLst>
                  <a:ext uri="{0D108BD9-81ED-4DB2-BD59-A6C34878D82A}">
                    <a16:rowId xmlns:a16="http://schemas.microsoft.com/office/drawing/2014/main" val="958211929"/>
                  </a:ext>
                </a:extLst>
              </a:tr>
              <a:tr h="484258">
                <a:tc>
                  <a:txBody>
                    <a:bodyPr/>
                    <a:lstStyle/>
                    <a:p>
                      <a:pPr algn="ctr" fontAlgn="b"/>
                      <a:r>
                        <a:rPr lang="pt-BR" sz="2500" u="none" strike="noStrike">
                          <a:effectLst/>
                        </a:rPr>
                        <a:t>2024</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180</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232</a:t>
                      </a:r>
                      <a:endParaRPr lang="pt-BR" sz="2500" b="0" i="0" u="none" strike="noStrike">
                        <a:solidFill>
                          <a:srgbClr val="000000"/>
                        </a:solidFill>
                        <a:effectLst/>
                        <a:latin typeface="Aptos Narrow" panose="020B0004020202020204" pitchFamily="34" charset="0"/>
                      </a:endParaRPr>
                    </a:p>
                  </a:txBody>
                  <a:tcPr marL="17419" marR="17419" marT="17419" marB="0" anchor="b"/>
                </a:tc>
                <a:extLst>
                  <a:ext uri="{0D108BD9-81ED-4DB2-BD59-A6C34878D82A}">
                    <a16:rowId xmlns:a16="http://schemas.microsoft.com/office/drawing/2014/main" val="816069598"/>
                  </a:ext>
                </a:extLst>
              </a:tr>
              <a:tr h="484258">
                <a:tc>
                  <a:txBody>
                    <a:bodyPr/>
                    <a:lstStyle/>
                    <a:p>
                      <a:pPr algn="ctr" fontAlgn="b"/>
                      <a:r>
                        <a:rPr lang="pt-BR" sz="2500" u="none" strike="noStrike">
                          <a:effectLst/>
                        </a:rPr>
                        <a:t>2025</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360</a:t>
                      </a:r>
                      <a:endParaRPr lang="pt-BR" sz="2500" b="0" i="0" u="none" strike="noStrike">
                        <a:solidFill>
                          <a:srgbClr val="000000"/>
                        </a:solidFill>
                        <a:effectLst/>
                        <a:latin typeface="Aptos Narrow" panose="020B0004020202020204" pitchFamily="34" charset="0"/>
                      </a:endParaRPr>
                    </a:p>
                  </a:txBody>
                  <a:tcPr marL="17419" marR="17419" marT="17419" marB="0" anchor="b"/>
                </a:tc>
                <a:tc>
                  <a:txBody>
                    <a:bodyPr/>
                    <a:lstStyle/>
                    <a:p>
                      <a:pPr algn="ctr" fontAlgn="b"/>
                      <a:r>
                        <a:rPr lang="pt-BR" sz="2500" u="none" strike="noStrike">
                          <a:effectLst/>
                        </a:rPr>
                        <a:t>186</a:t>
                      </a:r>
                      <a:endParaRPr lang="pt-BR" sz="2500" b="0" i="0" u="none" strike="noStrike">
                        <a:solidFill>
                          <a:srgbClr val="000000"/>
                        </a:solidFill>
                        <a:effectLst/>
                        <a:latin typeface="Aptos Narrow" panose="020B0004020202020204" pitchFamily="34" charset="0"/>
                      </a:endParaRPr>
                    </a:p>
                  </a:txBody>
                  <a:tcPr marL="17419" marR="17419" marT="17419" marB="0" anchor="b"/>
                </a:tc>
                <a:extLst>
                  <a:ext uri="{0D108BD9-81ED-4DB2-BD59-A6C34878D82A}">
                    <a16:rowId xmlns:a16="http://schemas.microsoft.com/office/drawing/2014/main" val="1761746442"/>
                  </a:ext>
                </a:extLst>
              </a:tr>
              <a:tr h="484258">
                <a:tc gridSpan="3">
                  <a:txBody>
                    <a:bodyPr/>
                    <a:lstStyle/>
                    <a:p>
                      <a:pPr algn="l" fontAlgn="b"/>
                      <a:r>
                        <a:rPr lang="pt-BR" sz="2500" u="none" strike="noStrike" dirty="0">
                          <a:effectLst/>
                        </a:rPr>
                        <a:t>(Dados parciais - 1º Trim./2025)</a:t>
                      </a:r>
                      <a:endParaRPr lang="pt-BR" sz="2500" b="0" i="0" u="none" strike="noStrike" dirty="0">
                        <a:solidFill>
                          <a:srgbClr val="000000"/>
                        </a:solidFill>
                        <a:effectLst/>
                        <a:latin typeface="Aptos Narrow" panose="020B0004020202020204" pitchFamily="34" charset="0"/>
                      </a:endParaRPr>
                    </a:p>
                  </a:txBody>
                  <a:tcPr marL="17419" marR="17419" marT="17419" marB="0" anchor="b"/>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3628781583"/>
                  </a:ext>
                </a:extLst>
              </a:tr>
            </a:tbl>
          </a:graphicData>
        </a:graphic>
      </p:graphicFrame>
      <p:sp>
        <p:nvSpPr>
          <p:cNvPr id="7" name="Título 1">
            <a:extLst>
              <a:ext uri="{FF2B5EF4-FFF2-40B4-BE49-F238E27FC236}">
                <a16:creationId xmlns:a16="http://schemas.microsoft.com/office/drawing/2014/main" id="{9B582F94-CF47-E40F-8E86-1D75EFC18B5D}"/>
              </a:ext>
            </a:extLst>
          </p:cNvPr>
          <p:cNvSpPr txBox="1">
            <a:spLocks/>
          </p:cNvSpPr>
          <p:nvPr/>
        </p:nvSpPr>
        <p:spPr>
          <a:xfrm>
            <a:off x="4495800" y="891983"/>
            <a:ext cx="8780379" cy="731309"/>
          </a:xfrm>
          <a:prstGeom prst="rect">
            <a:avLst/>
          </a:prstGeom>
        </p:spPr>
        <p:txBody>
          <a:bodyPr vert="horz" lIns="91440" tIns="45720" rIns="91440" bIns="45720" rtlCol="0" anchor="ctr">
            <a:noAutofit/>
          </a:bodyPr>
          <a:lstStyle>
            <a:lvl1pPr algn="l" defTabSz="685800" rtl="0" eaLnBrk="1" latinLnBrk="0" hangingPunct="1">
              <a:lnSpc>
                <a:spcPct val="90000"/>
              </a:lnSpc>
              <a:spcBef>
                <a:spcPct val="0"/>
              </a:spcBef>
              <a:buNone/>
              <a:defRPr sz="3300" kern="1200">
                <a:solidFill>
                  <a:schemeClr val="tx1"/>
                </a:solidFill>
                <a:latin typeface="+mj-lt"/>
                <a:ea typeface="+mj-ea"/>
                <a:cs typeface="+mj-cs"/>
              </a:defRPr>
            </a:lvl1pPr>
          </a:lstStyle>
          <a:p>
            <a:pPr algn="ctr">
              <a:lnSpc>
                <a:spcPct val="100000"/>
              </a:lnSpc>
            </a:pPr>
            <a:r>
              <a:rPr lang="pt-BR" sz="2667" b="1" dirty="0">
                <a:solidFill>
                  <a:srgbClr val="C00000"/>
                </a:solidFill>
                <a:latin typeface="+mn-lt"/>
              </a:rPr>
              <a:t>RESULTADOS - PRAZOS DE TRAMITAÇÃO PROCESSUAL</a:t>
            </a:r>
          </a:p>
        </p:txBody>
      </p:sp>
      <p:sp>
        <p:nvSpPr>
          <p:cNvPr id="9" name="Retângulo 8">
            <a:extLst>
              <a:ext uri="{FF2B5EF4-FFF2-40B4-BE49-F238E27FC236}">
                <a16:creationId xmlns:a16="http://schemas.microsoft.com/office/drawing/2014/main" id="{506E544E-0941-5FA1-7CDC-5C1AC5918705}"/>
              </a:ext>
            </a:extLst>
          </p:cNvPr>
          <p:cNvSpPr/>
          <p:nvPr/>
        </p:nvSpPr>
        <p:spPr>
          <a:xfrm>
            <a:off x="0" y="434794"/>
            <a:ext cx="615462" cy="2338754"/>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Tree>
    <p:extLst>
      <p:ext uri="{BB962C8B-B14F-4D97-AF65-F5344CB8AC3E}">
        <p14:creationId xmlns:p14="http://schemas.microsoft.com/office/powerpoint/2010/main" val="1629611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object 28"/>
          <p:cNvSpPr/>
          <p:nvPr/>
        </p:nvSpPr>
        <p:spPr>
          <a:xfrm>
            <a:off x="24176" y="7846556"/>
            <a:ext cx="6647312" cy="2433416"/>
          </a:xfrm>
          <a:custGeom>
            <a:avLst/>
            <a:gdLst/>
            <a:ahLst/>
            <a:cxnLst/>
            <a:rect l="l" t="t" r="r" b="b"/>
            <a:pathLst>
              <a:path w="2526030" h="2675254">
                <a:moveTo>
                  <a:pt x="2525839" y="2674902"/>
                </a:moveTo>
                <a:lnTo>
                  <a:pt x="0" y="2674902"/>
                </a:lnTo>
                <a:lnTo>
                  <a:pt x="0" y="0"/>
                </a:lnTo>
                <a:lnTo>
                  <a:pt x="2525839" y="0"/>
                </a:lnTo>
                <a:lnTo>
                  <a:pt x="2525839" y="2674902"/>
                </a:lnTo>
                <a:close/>
              </a:path>
            </a:pathLst>
          </a:custGeom>
          <a:solidFill>
            <a:schemeClr val="accent1">
              <a:lumMod val="20000"/>
              <a:lumOff val="80000"/>
            </a:schemeClr>
          </a:solidFill>
          <a:ln w="10470">
            <a:solidFill>
              <a:schemeClr val="bg1"/>
            </a:solidFill>
          </a:ln>
        </p:spPr>
        <p:txBody>
          <a:bodyPr wrap="square" lIns="0" tIns="0" rIns="0" bIns="0" rtlCol="0"/>
          <a:lstStyle/>
          <a:p>
            <a:endParaRPr sz="1638">
              <a:solidFill>
                <a:srgbClr val="1822DC">
                  <a:lumMod val="20000"/>
                  <a:lumOff val="80000"/>
                </a:srgbClr>
              </a:solidFill>
              <a:latin typeface="Arial"/>
              <a:sym typeface="Helvetica Neue"/>
            </a:endParaRPr>
          </a:p>
        </p:txBody>
      </p:sp>
      <p:sp>
        <p:nvSpPr>
          <p:cNvPr id="30" name="object 30"/>
          <p:cNvSpPr/>
          <p:nvPr/>
        </p:nvSpPr>
        <p:spPr>
          <a:xfrm>
            <a:off x="6692564" y="7870301"/>
            <a:ext cx="5625509" cy="2433416"/>
          </a:xfrm>
          <a:custGeom>
            <a:avLst/>
            <a:gdLst/>
            <a:ahLst/>
            <a:cxnLst/>
            <a:rect l="l" t="t" r="r" b="b"/>
            <a:pathLst>
              <a:path w="2526029" h="2675254">
                <a:moveTo>
                  <a:pt x="2525839" y="2674902"/>
                </a:moveTo>
                <a:lnTo>
                  <a:pt x="0" y="2674902"/>
                </a:lnTo>
                <a:lnTo>
                  <a:pt x="0" y="0"/>
                </a:lnTo>
                <a:lnTo>
                  <a:pt x="2525839" y="0"/>
                </a:lnTo>
                <a:lnTo>
                  <a:pt x="2525839" y="2674902"/>
                </a:lnTo>
                <a:close/>
              </a:path>
            </a:pathLst>
          </a:custGeom>
          <a:solidFill>
            <a:schemeClr val="accent1">
              <a:lumMod val="20000"/>
              <a:lumOff val="80000"/>
            </a:schemeClr>
          </a:solidFill>
          <a:ln w="10470">
            <a:solidFill>
              <a:schemeClr val="bg1"/>
            </a:solidFill>
          </a:ln>
        </p:spPr>
        <p:txBody>
          <a:bodyPr wrap="square" lIns="0" tIns="0" rIns="0" bIns="0" rtlCol="0"/>
          <a:lstStyle/>
          <a:p>
            <a:endParaRPr sz="1638">
              <a:solidFill>
                <a:srgbClr val="1822DC">
                  <a:lumMod val="20000"/>
                  <a:lumOff val="80000"/>
                </a:srgbClr>
              </a:solidFill>
              <a:latin typeface="Arial"/>
              <a:sym typeface="Helvetica Neue"/>
            </a:endParaRPr>
          </a:p>
        </p:txBody>
      </p:sp>
      <p:sp>
        <p:nvSpPr>
          <p:cNvPr id="32" name="object 32"/>
          <p:cNvSpPr/>
          <p:nvPr/>
        </p:nvSpPr>
        <p:spPr>
          <a:xfrm>
            <a:off x="12288338" y="7870301"/>
            <a:ext cx="2422706" cy="2433416"/>
          </a:xfrm>
          <a:custGeom>
            <a:avLst/>
            <a:gdLst/>
            <a:ahLst/>
            <a:cxnLst/>
            <a:rect l="l" t="t" r="r" b="b"/>
            <a:pathLst>
              <a:path w="2526029" h="2675254">
                <a:moveTo>
                  <a:pt x="2525839" y="2674902"/>
                </a:moveTo>
                <a:lnTo>
                  <a:pt x="0" y="2674902"/>
                </a:lnTo>
                <a:lnTo>
                  <a:pt x="0" y="0"/>
                </a:lnTo>
                <a:lnTo>
                  <a:pt x="2525839" y="0"/>
                </a:lnTo>
                <a:lnTo>
                  <a:pt x="2525839" y="2674902"/>
                </a:lnTo>
                <a:close/>
              </a:path>
            </a:pathLst>
          </a:custGeom>
          <a:solidFill>
            <a:schemeClr val="accent1">
              <a:lumMod val="40000"/>
              <a:lumOff val="60000"/>
            </a:schemeClr>
          </a:solidFill>
          <a:ln w="10470">
            <a:solidFill>
              <a:schemeClr val="bg1"/>
            </a:solidFill>
          </a:ln>
        </p:spPr>
        <p:txBody>
          <a:bodyPr wrap="square" lIns="0" tIns="0" rIns="0" bIns="0" rtlCol="0"/>
          <a:lstStyle/>
          <a:p>
            <a:endParaRPr sz="1638">
              <a:solidFill>
                <a:srgbClr val="272727"/>
              </a:solidFill>
              <a:latin typeface="Arial"/>
              <a:sym typeface="Helvetica Neue"/>
            </a:endParaRPr>
          </a:p>
        </p:txBody>
      </p:sp>
      <p:sp>
        <p:nvSpPr>
          <p:cNvPr id="36" name="object 36"/>
          <p:cNvSpPr/>
          <p:nvPr/>
        </p:nvSpPr>
        <p:spPr>
          <a:xfrm>
            <a:off x="14711044" y="7908858"/>
            <a:ext cx="3620807" cy="2371113"/>
          </a:xfrm>
          <a:custGeom>
            <a:avLst/>
            <a:gdLst/>
            <a:ahLst/>
            <a:cxnLst/>
            <a:rect l="l" t="t" r="r" b="b"/>
            <a:pathLst>
              <a:path w="2505075" h="2675254">
                <a:moveTo>
                  <a:pt x="2505075" y="2674902"/>
                </a:moveTo>
                <a:lnTo>
                  <a:pt x="0" y="2674902"/>
                </a:lnTo>
                <a:lnTo>
                  <a:pt x="0" y="0"/>
                </a:lnTo>
                <a:lnTo>
                  <a:pt x="2505075" y="0"/>
                </a:lnTo>
                <a:lnTo>
                  <a:pt x="2505075" y="2674902"/>
                </a:lnTo>
                <a:close/>
              </a:path>
            </a:pathLst>
          </a:custGeom>
          <a:solidFill>
            <a:schemeClr val="accent1">
              <a:lumMod val="60000"/>
              <a:lumOff val="40000"/>
            </a:schemeClr>
          </a:solidFill>
          <a:ln w="10470">
            <a:solidFill>
              <a:schemeClr val="bg1"/>
            </a:solidFill>
          </a:ln>
        </p:spPr>
        <p:txBody>
          <a:bodyPr wrap="square" lIns="0" tIns="0" rIns="0" bIns="0" rtlCol="0"/>
          <a:lstStyle/>
          <a:p>
            <a:r>
              <a:rPr lang="pt-BR" sz="1638" dirty="0">
                <a:solidFill>
                  <a:srgbClr val="272727"/>
                </a:solidFill>
                <a:latin typeface="Arial"/>
                <a:sym typeface="Helvetica Neue"/>
              </a:rPr>
              <a:t> </a:t>
            </a:r>
            <a:endParaRPr sz="1638" dirty="0">
              <a:solidFill>
                <a:srgbClr val="272727"/>
              </a:solidFill>
              <a:latin typeface="Arial"/>
              <a:sym typeface="Helvetica Neue"/>
            </a:endParaRPr>
          </a:p>
        </p:txBody>
      </p:sp>
      <p:sp>
        <p:nvSpPr>
          <p:cNvPr id="2" name="object 2"/>
          <p:cNvSpPr/>
          <p:nvPr/>
        </p:nvSpPr>
        <p:spPr>
          <a:xfrm>
            <a:off x="-15865" y="3342370"/>
            <a:ext cx="18263183" cy="4486196"/>
          </a:xfrm>
          <a:custGeom>
            <a:avLst/>
            <a:gdLst/>
            <a:ahLst/>
            <a:cxnLst/>
            <a:rect l="l" t="t" r="r" b="b"/>
            <a:pathLst>
              <a:path w="20104100" h="4932045">
                <a:moveTo>
                  <a:pt x="20104099" y="0"/>
                </a:moveTo>
                <a:lnTo>
                  <a:pt x="0" y="0"/>
                </a:lnTo>
                <a:lnTo>
                  <a:pt x="0" y="4931797"/>
                </a:lnTo>
                <a:lnTo>
                  <a:pt x="20104099" y="4931797"/>
                </a:lnTo>
                <a:lnTo>
                  <a:pt x="20104099" y="0"/>
                </a:lnTo>
                <a:close/>
              </a:path>
            </a:pathLst>
          </a:custGeom>
          <a:solidFill>
            <a:srgbClr val="EAEAEA"/>
          </a:solidFill>
        </p:spPr>
        <p:txBody>
          <a:bodyPr wrap="square" lIns="0" tIns="0" rIns="0" bIns="0" rtlCol="0"/>
          <a:lstStyle/>
          <a:p>
            <a:endParaRPr lang="en-BR" sz="1638" dirty="0">
              <a:solidFill>
                <a:srgbClr val="272727"/>
              </a:solidFill>
              <a:latin typeface="Arial"/>
              <a:sym typeface="Helvetica Neue"/>
            </a:endParaRPr>
          </a:p>
        </p:txBody>
      </p:sp>
      <p:cxnSp>
        <p:nvCxnSpPr>
          <p:cNvPr id="57" name="Conector Reto 56">
            <a:extLst>
              <a:ext uri="{FF2B5EF4-FFF2-40B4-BE49-F238E27FC236}">
                <a16:creationId xmlns:a16="http://schemas.microsoft.com/office/drawing/2014/main" id="{DEBCBA62-1682-7BCE-6CD3-82A949EBE61C}"/>
              </a:ext>
            </a:extLst>
          </p:cNvPr>
          <p:cNvCxnSpPr>
            <a:cxnSpLocks/>
          </p:cNvCxnSpPr>
          <p:nvPr/>
        </p:nvCxnSpPr>
        <p:spPr>
          <a:xfrm>
            <a:off x="729916" y="5634101"/>
            <a:ext cx="11412845" cy="12476"/>
          </a:xfrm>
          <a:prstGeom prst="line">
            <a:avLst/>
          </a:prstGeom>
          <a:ln w="44450"/>
        </p:spPr>
        <p:style>
          <a:lnRef idx="1">
            <a:schemeClr val="dk1"/>
          </a:lnRef>
          <a:fillRef idx="0">
            <a:schemeClr val="dk1"/>
          </a:fillRef>
          <a:effectRef idx="0">
            <a:schemeClr val="dk1"/>
          </a:effectRef>
          <a:fontRef idx="minor">
            <a:schemeClr val="tx1"/>
          </a:fontRef>
        </p:style>
      </p:cxnSp>
      <p:sp>
        <p:nvSpPr>
          <p:cNvPr id="55" name="bg object 16">
            <a:extLst>
              <a:ext uri="{FF2B5EF4-FFF2-40B4-BE49-F238E27FC236}">
                <a16:creationId xmlns:a16="http://schemas.microsoft.com/office/drawing/2014/main" id="{B30CE70C-920A-8698-3A96-61893BDC4019}"/>
              </a:ext>
            </a:extLst>
          </p:cNvPr>
          <p:cNvSpPr/>
          <p:nvPr/>
        </p:nvSpPr>
        <p:spPr>
          <a:xfrm>
            <a:off x="642" y="0"/>
            <a:ext cx="18286716" cy="1714884"/>
          </a:xfrm>
          <a:custGeom>
            <a:avLst/>
            <a:gdLst/>
            <a:ahLst/>
            <a:cxnLst/>
            <a:rect l="l" t="t" r="r" b="b"/>
            <a:pathLst>
              <a:path w="20104100" h="1885314">
                <a:moveTo>
                  <a:pt x="20104099" y="0"/>
                </a:moveTo>
                <a:lnTo>
                  <a:pt x="0" y="0"/>
                </a:lnTo>
                <a:lnTo>
                  <a:pt x="0" y="1884759"/>
                </a:lnTo>
                <a:lnTo>
                  <a:pt x="20104099" y="1884759"/>
                </a:lnTo>
                <a:lnTo>
                  <a:pt x="20104099" y="0"/>
                </a:lnTo>
                <a:close/>
              </a:path>
            </a:pathLst>
          </a:custGeom>
          <a:solidFill>
            <a:schemeClr val="tx1"/>
          </a:solidFill>
        </p:spPr>
        <p:txBody>
          <a:bodyPr wrap="square" lIns="0" tIns="0" rIns="0" bIns="0" rtlCol="0"/>
          <a:lstStyle/>
          <a:p>
            <a:endParaRPr sz="1638">
              <a:solidFill>
                <a:srgbClr val="272727"/>
              </a:solidFill>
              <a:latin typeface="Arial"/>
              <a:sym typeface="Helvetica Neue"/>
            </a:endParaRPr>
          </a:p>
        </p:txBody>
      </p:sp>
      <p:sp>
        <p:nvSpPr>
          <p:cNvPr id="5" name="object 5"/>
          <p:cNvSpPr/>
          <p:nvPr/>
        </p:nvSpPr>
        <p:spPr>
          <a:xfrm>
            <a:off x="642" y="1714382"/>
            <a:ext cx="12142116" cy="1657703"/>
          </a:xfrm>
          <a:custGeom>
            <a:avLst/>
            <a:gdLst/>
            <a:ahLst/>
            <a:cxnLst/>
            <a:rect l="l" t="t" r="r" b="b"/>
            <a:pathLst>
              <a:path w="5064760" h="1822450">
                <a:moveTo>
                  <a:pt x="5064358" y="0"/>
                </a:moveTo>
                <a:lnTo>
                  <a:pt x="0" y="0"/>
                </a:lnTo>
                <a:lnTo>
                  <a:pt x="0" y="1821934"/>
                </a:lnTo>
                <a:lnTo>
                  <a:pt x="5064358" y="1821934"/>
                </a:lnTo>
                <a:lnTo>
                  <a:pt x="5064358" y="0"/>
                </a:lnTo>
                <a:close/>
              </a:path>
            </a:pathLst>
          </a:custGeom>
          <a:solidFill>
            <a:schemeClr val="accent1">
              <a:lumMod val="20000"/>
              <a:lumOff val="80000"/>
            </a:schemeClr>
          </a:solidFill>
        </p:spPr>
        <p:txBody>
          <a:bodyPr wrap="square" lIns="0" tIns="0" rIns="0" bIns="0" rtlCol="0"/>
          <a:lstStyle/>
          <a:p>
            <a:endParaRPr sz="1638">
              <a:solidFill>
                <a:srgbClr val="272727"/>
              </a:solidFill>
              <a:latin typeface="Arial"/>
              <a:sym typeface="Helvetica Neue"/>
            </a:endParaRPr>
          </a:p>
        </p:txBody>
      </p:sp>
      <p:sp>
        <p:nvSpPr>
          <p:cNvPr id="6" name="object 6"/>
          <p:cNvSpPr/>
          <p:nvPr/>
        </p:nvSpPr>
        <p:spPr>
          <a:xfrm>
            <a:off x="12142758" y="1714382"/>
            <a:ext cx="6145242" cy="877122"/>
          </a:xfrm>
          <a:custGeom>
            <a:avLst/>
            <a:gdLst/>
            <a:ahLst/>
            <a:cxnLst/>
            <a:rect l="l" t="t" r="r" b="b"/>
            <a:pathLst>
              <a:path w="5012690" h="1822450">
                <a:moveTo>
                  <a:pt x="5012664" y="0"/>
                </a:moveTo>
                <a:lnTo>
                  <a:pt x="0" y="0"/>
                </a:lnTo>
                <a:lnTo>
                  <a:pt x="0" y="1821934"/>
                </a:lnTo>
                <a:lnTo>
                  <a:pt x="5012664" y="1821934"/>
                </a:lnTo>
                <a:lnTo>
                  <a:pt x="5012664" y="0"/>
                </a:lnTo>
                <a:close/>
              </a:path>
            </a:pathLst>
          </a:custGeom>
          <a:solidFill>
            <a:schemeClr val="accent1">
              <a:lumMod val="40000"/>
              <a:lumOff val="60000"/>
            </a:schemeClr>
          </a:solidFill>
        </p:spPr>
        <p:txBody>
          <a:bodyPr wrap="square" lIns="0" tIns="0" rIns="0" bIns="0" rtlCol="0"/>
          <a:lstStyle/>
          <a:p>
            <a:endParaRPr sz="1638">
              <a:solidFill>
                <a:srgbClr val="272727"/>
              </a:solidFill>
              <a:latin typeface="Arial"/>
              <a:sym typeface="Helvetica Neue"/>
            </a:endParaRPr>
          </a:p>
        </p:txBody>
      </p:sp>
      <p:sp>
        <p:nvSpPr>
          <p:cNvPr id="7" name="object 7"/>
          <p:cNvSpPr/>
          <p:nvPr/>
        </p:nvSpPr>
        <p:spPr>
          <a:xfrm>
            <a:off x="12142758" y="2592174"/>
            <a:ext cx="6144600" cy="787659"/>
          </a:xfrm>
          <a:custGeom>
            <a:avLst/>
            <a:gdLst/>
            <a:ahLst/>
            <a:cxnLst/>
            <a:rect l="l" t="t" r="r" b="b"/>
            <a:pathLst>
              <a:path w="5013325" h="1822450">
                <a:moveTo>
                  <a:pt x="5012852" y="0"/>
                </a:moveTo>
                <a:lnTo>
                  <a:pt x="0" y="0"/>
                </a:lnTo>
                <a:lnTo>
                  <a:pt x="0" y="1821934"/>
                </a:lnTo>
                <a:lnTo>
                  <a:pt x="5012852" y="1821934"/>
                </a:lnTo>
                <a:lnTo>
                  <a:pt x="5012852" y="0"/>
                </a:lnTo>
                <a:close/>
              </a:path>
            </a:pathLst>
          </a:custGeom>
          <a:solidFill>
            <a:schemeClr val="accent1">
              <a:lumMod val="60000"/>
              <a:lumOff val="40000"/>
            </a:schemeClr>
          </a:solidFill>
        </p:spPr>
        <p:txBody>
          <a:bodyPr wrap="square" lIns="0" tIns="0" rIns="0" bIns="0" rtlCol="0"/>
          <a:lstStyle/>
          <a:p>
            <a:endParaRPr sz="1638">
              <a:solidFill>
                <a:srgbClr val="272727"/>
              </a:solidFill>
              <a:latin typeface="Arial"/>
              <a:sym typeface="Helvetica Neue"/>
            </a:endParaRPr>
          </a:p>
        </p:txBody>
      </p:sp>
      <p:sp>
        <p:nvSpPr>
          <p:cNvPr id="27" name="object 27"/>
          <p:cNvSpPr txBox="1"/>
          <p:nvPr/>
        </p:nvSpPr>
        <p:spPr>
          <a:xfrm>
            <a:off x="380555" y="8161275"/>
            <a:ext cx="5105846" cy="1421724"/>
          </a:xfrm>
          <a:prstGeom prst="rect">
            <a:avLst/>
          </a:prstGeom>
        </p:spPr>
        <p:txBody>
          <a:bodyPr vert="horz" wrap="square" lIns="0" tIns="10974" rIns="0" bIns="0" rtlCol="0">
            <a:spAutoFit/>
          </a:bodyPr>
          <a:lstStyle/>
          <a:p>
            <a:pPr marL="11552" marR="4622">
              <a:spcBef>
                <a:spcPts val="87"/>
              </a:spcBef>
            </a:pPr>
            <a:r>
              <a:rPr sz="1728" b="1" spc="-18" dirty="0">
                <a:solidFill>
                  <a:srgbClr val="272727"/>
                </a:solidFill>
                <a:latin typeface="Telegraf" pitchFamily="2" charset="77"/>
                <a:sym typeface="Helvetica Neue"/>
              </a:rPr>
              <a:t>1.1</a:t>
            </a:r>
            <a:r>
              <a:rPr sz="1728" spc="-18" dirty="0">
                <a:solidFill>
                  <a:srgbClr val="272727"/>
                </a:solidFill>
                <a:latin typeface="Telegraf" pitchFamily="2" charset="77"/>
                <a:sym typeface="Helvetica Neue"/>
              </a:rPr>
              <a:t> </a:t>
            </a:r>
            <a:r>
              <a:rPr lang="pt-BR" dirty="0">
                <a:solidFill>
                  <a:srgbClr val="272727"/>
                </a:solidFill>
                <a:latin typeface="Telegraf" pitchFamily="2" charset="77"/>
                <a:sym typeface="Helvetica Neue"/>
              </a:rPr>
              <a:t>O início do processo de cobrança administrativa se dá junto as duas hipóteses:</a:t>
            </a:r>
          </a:p>
          <a:p>
            <a:pPr marL="354452" marR="4622" indent="-342900">
              <a:spcBef>
                <a:spcPts val="87"/>
              </a:spcBef>
              <a:buFontTx/>
              <a:buAutoNum type="arabicPeriod"/>
            </a:pPr>
            <a:r>
              <a:rPr lang="pt-BR" spc="-18" dirty="0">
                <a:solidFill>
                  <a:srgbClr val="272727"/>
                </a:solidFill>
                <a:latin typeface="Telegraf" pitchFamily="2" charset="77"/>
                <a:sym typeface="Helvetica Neue"/>
              </a:rPr>
              <a:t>Lançamento de Ofício – decisão irrecorrível no contencioso administrativo</a:t>
            </a:r>
          </a:p>
          <a:p>
            <a:pPr marL="354452" marR="4622" indent="-342900">
              <a:spcBef>
                <a:spcPts val="87"/>
              </a:spcBef>
              <a:buFontTx/>
              <a:buAutoNum type="arabicPeriod"/>
            </a:pPr>
            <a:r>
              <a:rPr lang="pt-BR" spc="-18" dirty="0">
                <a:solidFill>
                  <a:srgbClr val="272727"/>
                </a:solidFill>
                <a:latin typeface="Telegraf" pitchFamily="2" charset="77"/>
                <a:sym typeface="Helvetica Neue"/>
              </a:rPr>
              <a:t>Declaração de Débito </a:t>
            </a:r>
            <a:endParaRPr sz="1728" spc="-18" dirty="0">
              <a:solidFill>
                <a:srgbClr val="272727"/>
              </a:solidFill>
              <a:latin typeface="Telegraf" pitchFamily="2" charset="77"/>
              <a:sym typeface="Helvetica Neue"/>
            </a:endParaRPr>
          </a:p>
        </p:txBody>
      </p:sp>
      <p:sp>
        <p:nvSpPr>
          <p:cNvPr id="29" name="object 29"/>
          <p:cNvSpPr txBox="1"/>
          <p:nvPr/>
        </p:nvSpPr>
        <p:spPr>
          <a:xfrm>
            <a:off x="6838144" y="7994342"/>
            <a:ext cx="5304617" cy="784819"/>
          </a:xfrm>
          <a:prstGeom prst="rect">
            <a:avLst/>
          </a:prstGeom>
        </p:spPr>
        <p:txBody>
          <a:bodyPr vert="horz" wrap="square" lIns="0" tIns="10974" rIns="0" bIns="0" rtlCol="0">
            <a:spAutoFit/>
          </a:bodyPr>
          <a:lstStyle/>
          <a:p>
            <a:pPr marL="11552" marR="4622">
              <a:spcBef>
                <a:spcPts val="87"/>
              </a:spcBef>
            </a:pPr>
            <a:r>
              <a:rPr sz="1728" b="1" dirty="0">
                <a:solidFill>
                  <a:srgbClr val="272727"/>
                </a:solidFill>
                <a:latin typeface="Telegraf" pitchFamily="2" charset="77"/>
                <a:cs typeface="Telegraf"/>
                <a:sym typeface="Helvetica Neue"/>
              </a:rPr>
              <a:t>1.2</a:t>
            </a:r>
            <a:r>
              <a:rPr sz="1728" b="1" spc="-54" dirty="0">
                <a:solidFill>
                  <a:srgbClr val="272727"/>
                </a:solidFill>
                <a:latin typeface="Telegraf" pitchFamily="2" charset="77"/>
                <a:cs typeface="Telegraf"/>
                <a:sym typeface="Helvetica Neue"/>
              </a:rPr>
              <a:t> </a:t>
            </a:r>
            <a:r>
              <a:rPr lang="pt-BR" sz="1650" b="1" spc="-54" dirty="0">
                <a:solidFill>
                  <a:srgbClr val="272727"/>
                </a:solidFill>
                <a:latin typeface="Telegraf" pitchFamily="2" charset="77"/>
                <a:sym typeface="Helvetica Neue"/>
              </a:rPr>
              <a:t>Para executar a medida de protesto (que possui muita efetividade, é necessário a inscrição em dívida ativa) dentro dos 180 dias para ser feita no âmbito da Cobrança Administrativa</a:t>
            </a:r>
            <a:endParaRPr sz="1728" dirty="0">
              <a:solidFill>
                <a:srgbClr val="272727"/>
              </a:solidFill>
              <a:latin typeface="Telegraf" pitchFamily="2" charset="77"/>
              <a:cs typeface="Telegraf"/>
              <a:sym typeface="Helvetica Neue"/>
            </a:endParaRPr>
          </a:p>
        </p:txBody>
      </p:sp>
      <p:sp>
        <p:nvSpPr>
          <p:cNvPr id="31" name="object 31"/>
          <p:cNvSpPr txBox="1"/>
          <p:nvPr/>
        </p:nvSpPr>
        <p:spPr>
          <a:xfrm>
            <a:off x="12339149" y="7841783"/>
            <a:ext cx="2080518" cy="2308313"/>
          </a:xfrm>
          <a:prstGeom prst="rect">
            <a:avLst/>
          </a:prstGeom>
        </p:spPr>
        <p:txBody>
          <a:bodyPr vert="horz" wrap="square" lIns="0" tIns="10974" rIns="0" bIns="0" rtlCol="0">
            <a:spAutoFit/>
          </a:bodyPr>
          <a:lstStyle/>
          <a:p>
            <a:pPr marL="11552" marR="4622">
              <a:spcBef>
                <a:spcPts val="87"/>
              </a:spcBef>
            </a:pPr>
            <a:r>
              <a:rPr sz="1728" b="1" dirty="0">
                <a:solidFill>
                  <a:srgbClr val="272727"/>
                </a:solidFill>
                <a:latin typeface="Telegraf" pitchFamily="2" charset="77"/>
                <a:cs typeface="Telegraf"/>
                <a:sym typeface="Helvetica Neue"/>
              </a:rPr>
              <a:t>2.1</a:t>
            </a:r>
            <a:r>
              <a:rPr sz="1728" b="1" spc="-114" dirty="0">
                <a:solidFill>
                  <a:srgbClr val="272727"/>
                </a:solidFill>
                <a:latin typeface="Telegraf" pitchFamily="2" charset="77"/>
                <a:cs typeface="Telegraf"/>
                <a:sym typeface="Helvetica Neue"/>
              </a:rPr>
              <a:t> </a:t>
            </a:r>
            <a:r>
              <a:rPr lang="pt-BR" sz="1650" dirty="0">
                <a:solidFill>
                  <a:srgbClr val="272727"/>
                </a:solidFill>
                <a:latin typeface="Telegraf" pitchFamily="2" charset="77"/>
                <a:sym typeface="Helvetica Neue"/>
              </a:rPr>
              <a:t>Após 12 meses, o crédito tributário passa a ser de responsabilidade da procuradoria, que poderá fazer a cobrança extrajudicial (inclusive protesto), para valores abaixo de R$ 10 mil.</a:t>
            </a:r>
            <a:endParaRPr sz="1728" spc="-18" dirty="0">
              <a:solidFill>
                <a:srgbClr val="272727"/>
              </a:solidFill>
              <a:latin typeface="Telegraf" pitchFamily="2" charset="77"/>
              <a:sym typeface="Helvetica Neue"/>
            </a:endParaRPr>
          </a:p>
        </p:txBody>
      </p:sp>
      <p:sp>
        <p:nvSpPr>
          <p:cNvPr id="35" name="object 35"/>
          <p:cNvSpPr txBox="1"/>
          <p:nvPr/>
        </p:nvSpPr>
        <p:spPr>
          <a:xfrm>
            <a:off x="14931684" y="7994342"/>
            <a:ext cx="3157368" cy="1673075"/>
          </a:xfrm>
          <a:prstGeom prst="rect">
            <a:avLst/>
          </a:prstGeom>
        </p:spPr>
        <p:txBody>
          <a:bodyPr vert="horz" wrap="square" lIns="0" tIns="10974" rIns="0" bIns="0" rtlCol="0">
            <a:spAutoFit/>
          </a:bodyPr>
          <a:lstStyle/>
          <a:p>
            <a:pPr marL="11552" marR="4622">
              <a:spcBef>
                <a:spcPts val="87"/>
              </a:spcBef>
            </a:pPr>
            <a:r>
              <a:rPr lang="pt-BR" b="1" dirty="0">
                <a:solidFill>
                  <a:srgbClr val="272727"/>
                </a:solidFill>
                <a:latin typeface="Telegraf" pitchFamily="2" charset="77"/>
                <a:cs typeface="Telegraf"/>
                <a:sym typeface="Helvetica Neue"/>
              </a:rPr>
              <a:t>3.1</a:t>
            </a:r>
            <a:r>
              <a:rPr lang="pt-BR" b="1" spc="-114" dirty="0">
                <a:solidFill>
                  <a:srgbClr val="272727"/>
                </a:solidFill>
                <a:latin typeface="Telegraf" pitchFamily="2" charset="77"/>
                <a:cs typeface="Telegraf"/>
                <a:sym typeface="Helvetica Neue"/>
              </a:rPr>
              <a:t> </a:t>
            </a:r>
            <a:r>
              <a:rPr lang="pt-BR" dirty="0">
                <a:solidFill>
                  <a:srgbClr val="272727"/>
                </a:solidFill>
                <a:latin typeface="Telegraf" pitchFamily="2" charset="77"/>
                <a:sym typeface="Helvetica Neue"/>
              </a:rPr>
              <a:t>Após 12 meses, o crédito tributário passa a ser de responsabilidade da procuradoria, que poderá fazer a cobrança judicial (execução fiscal) para valores acima de R$ 10 mil.</a:t>
            </a:r>
            <a:endParaRPr lang="pt-BR" spc="-18" dirty="0">
              <a:solidFill>
                <a:srgbClr val="272727"/>
              </a:solidFill>
              <a:latin typeface="Telegraf" pitchFamily="2" charset="77"/>
              <a:sym typeface="Helvetica Neue"/>
            </a:endParaRPr>
          </a:p>
        </p:txBody>
      </p:sp>
      <p:sp>
        <p:nvSpPr>
          <p:cNvPr id="46" name="object 46"/>
          <p:cNvSpPr/>
          <p:nvPr/>
        </p:nvSpPr>
        <p:spPr>
          <a:xfrm>
            <a:off x="457779" y="5502071"/>
            <a:ext cx="238548" cy="264540"/>
          </a:xfrm>
          <a:custGeom>
            <a:avLst/>
            <a:gdLst/>
            <a:ahLst/>
            <a:cxnLst/>
            <a:rect l="l" t="t" r="r" b="b"/>
            <a:pathLst>
              <a:path w="262255" h="290829">
                <a:moveTo>
                  <a:pt x="37110" y="0"/>
                </a:moveTo>
                <a:lnTo>
                  <a:pt x="18848" y="5100"/>
                </a:lnTo>
                <a:lnTo>
                  <a:pt x="5301" y="18363"/>
                </a:lnTo>
                <a:lnTo>
                  <a:pt x="0" y="37751"/>
                </a:lnTo>
                <a:lnTo>
                  <a:pt x="0" y="252948"/>
                </a:lnTo>
                <a:lnTo>
                  <a:pt x="5301" y="272335"/>
                </a:lnTo>
                <a:lnTo>
                  <a:pt x="18848" y="285599"/>
                </a:lnTo>
                <a:lnTo>
                  <a:pt x="37110" y="290699"/>
                </a:lnTo>
                <a:lnTo>
                  <a:pt x="56553" y="285596"/>
                </a:lnTo>
                <a:lnTo>
                  <a:pt x="242924" y="177998"/>
                </a:lnTo>
                <a:lnTo>
                  <a:pt x="257060" y="163713"/>
                </a:lnTo>
                <a:lnTo>
                  <a:pt x="261772" y="145349"/>
                </a:lnTo>
                <a:lnTo>
                  <a:pt x="257060" y="126985"/>
                </a:lnTo>
                <a:lnTo>
                  <a:pt x="242924" y="112701"/>
                </a:lnTo>
                <a:lnTo>
                  <a:pt x="56553" y="5102"/>
                </a:lnTo>
                <a:lnTo>
                  <a:pt x="37110" y="0"/>
                </a:lnTo>
                <a:close/>
              </a:path>
            </a:pathLst>
          </a:custGeom>
          <a:solidFill>
            <a:srgbClr val="4223B1"/>
          </a:solidFill>
        </p:spPr>
        <p:txBody>
          <a:bodyPr wrap="square" lIns="0" tIns="0" rIns="0" bIns="0" rtlCol="0"/>
          <a:lstStyle/>
          <a:p>
            <a:endParaRPr sz="1638">
              <a:solidFill>
                <a:srgbClr val="272727"/>
              </a:solidFill>
              <a:latin typeface="Arial"/>
              <a:sym typeface="Helvetica Neue"/>
            </a:endParaRPr>
          </a:p>
        </p:txBody>
      </p:sp>
      <p:sp>
        <p:nvSpPr>
          <p:cNvPr id="53" name="object 53"/>
          <p:cNvSpPr/>
          <p:nvPr/>
        </p:nvSpPr>
        <p:spPr>
          <a:xfrm>
            <a:off x="8417087" y="5434772"/>
            <a:ext cx="391034" cy="391034"/>
          </a:xfrm>
          <a:custGeom>
            <a:avLst/>
            <a:gdLst/>
            <a:ahLst/>
            <a:cxnLst/>
            <a:rect l="l" t="t" r="r" b="b"/>
            <a:pathLst>
              <a:path w="429895" h="429895">
                <a:moveTo>
                  <a:pt x="214653" y="0"/>
                </a:moveTo>
                <a:lnTo>
                  <a:pt x="0" y="214653"/>
                </a:lnTo>
                <a:lnTo>
                  <a:pt x="214653" y="429306"/>
                </a:lnTo>
                <a:lnTo>
                  <a:pt x="429306" y="214653"/>
                </a:lnTo>
                <a:lnTo>
                  <a:pt x="214653" y="0"/>
                </a:lnTo>
                <a:close/>
              </a:path>
            </a:pathLst>
          </a:custGeom>
          <a:solidFill>
            <a:schemeClr val="accent1">
              <a:lumMod val="40000"/>
              <a:lumOff val="60000"/>
            </a:schemeClr>
          </a:solidFill>
        </p:spPr>
        <p:txBody>
          <a:bodyPr wrap="square" lIns="0" tIns="0" rIns="0" bIns="0" rtlCol="0"/>
          <a:lstStyle/>
          <a:p>
            <a:endParaRPr sz="1638">
              <a:solidFill>
                <a:srgbClr val="272727"/>
              </a:solidFill>
              <a:latin typeface="Arial"/>
              <a:sym typeface="Helvetica Neue"/>
            </a:endParaRPr>
          </a:p>
        </p:txBody>
      </p:sp>
      <p:sp>
        <p:nvSpPr>
          <p:cNvPr id="58" name="object 53">
            <a:extLst>
              <a:ext uri="{FF2B5EF4-FFF2-40B4-BE49-F238E27FC236}">
                <a16:creationId xmlns:a16="http://schemas.microsoft.com/office/drawing/2014/main" id="{95F8F103-0D38-BA8F-1F97-DA4BF994E42F}"/>
              </a:ext>
            </a:extLst>
          </p:cNvPr>
          <p:cNvSpPr/>
          <p:nvPr/>
        </p:nvSpPr>
        <p:spPr>
          <a:xfrm>
            <a:off x="4245668" y="5432957"/>
            <a:ext cx="391034" cy="391034"/>
          </a:xfrm>
          <a:custGeom>
            <a:avLst/>
            <a:gdLst/>
            <a:ahLst/>
            <a:cxnLst/>
            <a:rect l="l" t="t" r="r" b="b"/>
            <a:pathLst>
              <a:path w="429895" h="429895">
                <a:moveTo>
                  <a:pt x="214653" y="0"/>
                </a:moveTo>
                <a:lnTo>
                  <a:pt x="0" y="214653"/>
                </a:lnTo>
                <a:lnTo>
                  <a:pt x="214653" y="429306"/>
                </a:lnTo>
                <a:lnTo>
                  <a:pt x="429306" y="214653"/>
                </a:lnTo>
                <a:lnTo>
                  <a:pt x="214653" y="0"/>
                </a:lnTo>
                <a:close/>
              </a:path>
            </a:pathLst>
          </a:custGeom>
          <a:solidFill>
            <a:schemeClr val="accent1">
              <a:lumMod val="20000"/>
              <a:lumOff val="80000"/>
            </a:schemeClr>
          </a:solidFill>
        </p:spPr>
        <p:txBody>
          <a:bodyPr wrap="square" lIns="0" tIns="0" rIns="0" bIns="0" rtlCol="0"/>
          <a:lstStyle/>
          <a:p>
            <a:endParaRPr sz="1638">
              <a:solidFill>
                <a:srgbClr val="272727"/>
              </a:solidFill>
              <a:latin typeface="Arial"/>
              <a:sym typeface="Helvetica Neue"/>
            </a:endParaRPr>
          </a:p>
        </p:txBody>
      </p:sp>
      <p:sp>
        <p:nvSpPr>
          <p:cNvPr id="59" name="object 53">
            <a:extLst>
              <a:ext uri="{FF2B5EF4-FFF2-40B4-BE49-F238E27FC236}">
                <a16:creationId xmlns:a16="http://schemas.microsoft.com/office/drawing/2014/main" id="{6E2BAC38-14D1-7324-FFDC-D009DD29ACC0}"/>
              </a:ext>
            </a:extLst>
          </p:cNvPr>
          <p:cNvSpPr/>
          <p:nvPr/>
        </p:nvSpPr>
        <p:spPr>
          <a:xfrm>
            <a:off x="2825035" y="5470111"/>
            <a:ext cx="391034" cy="391034"/>
          </a:xfrm>
          <a:custGeom>
            <a:avLst/>
            <a:gdLst/>
            <a:ahLst/>
            <a:cxnLst/>
            <a:rect l="l" t="t" r="r" b="b"/>
            <a:pathLst>
              <a:path w="429895" h="429895">
                <a:moveTo>
                  <a:pt x="214653" y="0"/>
                </a:moveTo>
                <a:lnTo>
                  <a:pt x="0" y="214653"/>
                </a:lnTo>
                <a:lnTo>
                  <a:pt x="214653" y="429306"/>
                </a:lnTo>
                <a:lnTo>
                  <a:pt x="429306" y="214653"/>
                </a:lnTo>
                <a:lnTo>
                  <a:pt x="214653" y="0"/>
                </a:lnTo>
                <a:close/>
              </a:path>
            </a:pathLst>
          </a:custGeom>
          <a:solidFill>
            <a:schemeClr val="accent1">
              <a:lumMod val="20000"/>
              <a:lumOff val="80000"/>
            </a:schemeClr>
          </a:solidFill>
        </p:spPr>
        <p:txBody>
          <a:bodyPr wrap="square" lIns="0" tIns="0" rIns="0" bIns="0" rtlCol="0"/>
          <a:lstStyle/>
          <a:p>
            <a:endParaRPr sz="1638">
              <a:solidFill>
                <a:srgbClr val="272727"/>
              </a:solidFill>
              <a:latin typeface="Arial"/>
              <a:sym typeface="Helvetica Neue"/>
            </a:endParaRPr>
          </a:p>
        </p:txBody>
      </p:sp>
      <p:sp>
        <p:nvSpPr>
          <p:cNvPr id="51" name="Espaço Reservado para Texto 4">
            <a:extLst>
              <a:ext uri="{FF2B5EF4-FFF2-40B4-BE49-F238E27FC236}">
                <a16:creationId xmlns:a16="http://schemas.microsoft.com/office/drawing/2014/main" id="{9F110D73-37C7-22EE-59C1-25A3C4DD95CC}"/>
              </a:ext>
            </a:extLst>
          </p:cNvPr>
          <p:cNvSpPr txBox="1">
            <a:spLocks/>
          </p:cNvSpPr>
          <p:nvPr/>
        </p:nvSpPr>
        <p:spPr>
          <a:xfrm>
            <a:off x="482310" y="295953"/>
            <a:ext cx="7943400" cy="329400"/>
          </a:xfrm>
          <a:prstGeom prst="rect">
            <a:avLst/>
          </a:prstGeom>
        </p:spPr>
        <p:txBody>
          <a:bodyPr vert="horz" lIns="135000" tIns="70200" rIns="135000" bIns="70200" rtlCol="0" anchor="ctr" anchorCtr="0">
            <a:noAutofit/>
          </a:bodyPr>
          <a:lstStyle>
            <a:lvl1pPr marL="0" indent="0" algn="l" defTabSz="914400" rtl="0" eaLnBrk="1" latinLnBrk="0" hangingPunct="1">
              <a:lnSpc>
                <a:spcPct val="100000"/>
              </a:lnSpc>
              <a:spcBef>
                <a:spcPts val="200"/>
              </a:spcBef>
              <a:spcAft>
                <a:spcPts val="200"/>
              </a:spcAft>
              <a:buFont typeface="Arial" panose="020B0604020202020204" pitchFamily="34" charset="0"/>
              <a:buNone/>
              <a:defRPr sz="1000" b="1" kern="1200">
                <a:solidFill>
                  <a:schemeClr val="bg2"/>
                </a:solidFill>
                <a:latin typeface="+mn-lt"/>
                <a:ea typeface="+mn-ea"/>
                <a:cs typeface="+mn-cs"/>
              </a:defRPr>
            </a:lvl1pPr>
            <a:lvl2pPr marL="576000" indent="-252000" algn="l" defTabSz="914400" rtl="0" eaLnBrk="1" latinLnBrk="0" hangingPunct="1">
              <a:lnSpc>
                <a:spcPct val="100000"/>
              </a:lnSpc>
              <a:spcBef>
                <a:spcPts val="200"/>
              </a:spcBef>
              <a:spcAft>
                <a:spcPts val="200"/>
              </a:spcAft>
              <a:buFont typeface="Arial" panose="020B0604020202020204" pitchFamily="34" charset="0"/>
              <a:buChar char="•"/>
              <a:defRPr sz="1400" kern="1200">
                <a:solidFill>
                  <a:schemeClr val="tx1"/>
                </a:solidFill>
                <a:latin typeface="+mn-lt"/>
                <a:ea typeface="+mn-ea"/>
                <a:cs typeface="+mn-cs"/>
              </a:defRPr>
            </a:lvl2pPr>
            <a:lvl3pPr marL="864000" indent="-252000" algn="l" defTabSz="914400" rtl="0" eaLnBrk="1" latinLnBrk="0" hangingPunct="1">
              <a:lnSpc>
                <a:spcPct val="100000"/>
              </a:lnSpc>
              <a:spcBef>
                <a:spcPts val="200"/>
              </a:spcBef>
              <a:spcAft>
                <a:spcPts val="200"/>
              </a:spcAft>
              <a:buFont typeface="Arial" panose="020B0604020202020204" pitchFamily="34" charset="0"/>
              <a:buChar char="•"/>
              <a:defRPr sz="1400" kern="1200">
                <a:solidFill>
                  <a:schemeClr val="tx1"/>
                </a:solidFill>
                <a:latin typeface="+mn-lt"/>
                <a:ea typeface="+mn-ea"/>
                <a:cs typeface="+mn-cs"/>
              </a:defRPr>
            </a:lvl3pPr>
            <a:lvl4pPr marL="1152000" indent="-252000" algn="l" defTabSz="914400" rtl="0" eaLnBrk="1" latinLnBrk="0" hangingPunct="1">
              <a:lnSpc>
                <a:spcPct val="100000"/>
              </a:lnSpc>
              <a:spcBef>
                <a:spcPts val="200"/>
              </a:spcBef>
              <a:spcAft>
                <a:spcPts val="200"/>
              </a:spcAft>
              <a:buFont typeface="Arial" panose="020B0604020202020204" pitchFamily="34" charset="0"/>
              <a:buChar char="•"/>
              <a:defRPr sz="1400" kern="1200">
                <a:solidFill>
                  <a:schemeClr val="tx1"/>
                </a:solidFill>
                <a:latin typeface="+mn-lt"/>
                <a:ea typeface="+mn-ea"/>
                <a:cs typeface="+mn-cs"/>
              </a:defRPr>
            </a:lvl4pPr>
            <a:lvl5pPr marL="1440000" indent="-252000" algn="l" defTabSz="914400" rtl="0" eaLnBrk="1" latinLnBrk="0" hangingPunct="1">
              <a:lnSpc>
                <a:spcPct val="100000"/>
              </a:lnSpc>
              <a:spcBef>
                <a:spcPts val="200"/>
              </a:spcBef>
              <a:spcAft>
                <a:spcPts val="200"/>
              </a:spcAft>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pt-BR" sz="1500" dirty="0">
                <a:solidFill>
                  <a:srgbClr val="A5A7B0"/>
                </a:solidFill>
                <a:latin typeface="Arial"/>
                <a:sym typeface="Helvetica Neue"/>
              </a:rPr>
              <a:t>Fluxo de Cobrança</a:t>
            </a:r>
          </a:p>
        </p:txBody>
      </p:sp>
      <p:sp>
        <p:nvSpPr>
          <p:cNvPr id="52" name="Título 1">
            <a:extLst>
              <a:ext uri="{FF2B5EF4-FFF2-40B4-BE49-F238E27FC236}">
                <a16:creationId xmlns:a16="http://schemas.microsoft.com/office/drawing/2014/main" id="{01656391-3F16-327A-BD43-5E2100473B0A}"/>
              </a:ext>
            </a:extLst>
          </p:cNvPr>
          <p:cNvSpPr txBox="1">
            <a:spLocks/>
          </p:cNvSpPr>
          <p:nvPr/>
        </p:nvSpPr>
        <p:spPr>
          <a:xfrm>
            <a:off x="445759" y="631010"/>
            <a:ext cx="7833851" cy="629115"/>
          </a:xfrm>
          <a:prstGeom prst="rect">
            <a:avLst/>
          </a:prstGeom>
          <a:ln>
            <a:noFill/>
          </a:ln>
        </p:spPr>
        <p:txBody>
          <a:bodyPr vert="horz" lIns="135000" tIns="70200" rIns="135000" bIns="70200" rtlCol="0" anchor="ctr" anchorCtr="0">
            <a:noAutofit/>
          </a:bodyPr>
          <a:lstStyle>
            <a:lvl1pPr algn="l" defTabSz="914400" rtl="0" eaLnBrk="1" latinLnBrk="0" hangingPunct="1">
              <a:lnSpc>
                <a:spcPct val="100000"/>
              </a:lnSpc>
              <a:spcBef>
                <a:spcPts val="200"/>
              </a:spcBef>
              <a:spcAft>
                <a:spcPts val="200"/>
              </a:spcAft>
              <a:buNone/>
              <a:defRPr sz="1800" kern="1200">
                <a:solidFill>
                  <a:schemeClr val="accent1"/>
                </a:solidFill>
                <a:latin typeface="+mj-lt"/>
                <a:ea typeface="+mj-ea"/>
                <a:cs typeface="+mj-cs"/>
              </a:defRPr>
            </a:lvl1pPr>
          </a:lstStyle>
          <a:p>
            <a:r>
              <a:rPr lang="pt-BR" sz="4800" b="1" dirty="0">
                <a:solidFill>
                  <a:srgbClr val="FFFFFF"/>
                </a:solidFill>
                <a:latin typeface="Telegraf" pitchFamily="2" charset="77"/>
                <a:sym typeface="Helvetica Neue"/>
              </a:rPr>
              <a:t>Marcos da Cobrança</a:t>
            </a:r>
          </a:p>
        </p:txBody>
      </p:sp>
      <p:sp>
        <p:nvSpPr>
          <p:cNvPr id="76" name="object 53">
            <a:extLst>
              <a:ext uri="{FF2B5EF4-FFF2-40B4-BE49-F238E27FC236}">
                <a16:creationId xmlns:a16="http://schemas.microsoft.com/office/drawing/2014/main" id="{4495F05A-2B15-981A-5F3E-169B7587304F}"/>
              </a:ext>
            </a:extLst>
          </p:cNvPr>
          <p:cNvSpPr/>
          <p:nvPr/>
        </p:nvSpPr>
        <p:spPr>
          <a:xfrm>
            <a:off x="6284801" y="5452603"/>
            <a:ext cx="391034" cy="391034"/>
          </a:xfrm>
          <a:custGeom>
            <a:avLst/>
            <a:gdLst/>
            <a:ahLst/>
            <a:cxnLst/>
            <a:rect l="l" t="t" r="r" b="b"/>
            <a:pathLst>
              <a:path w="429895" h="429895">
                <a:moveTo>
                  <a:pt x="214653" y="0"/>
                </a:moveTo>
                <a:lnTo>
                  <a:pt x="0" y="214653"/>
                </a:lnTo>
                <a:lnTo>
                  <a:pt x="214653" y="429306"/>
                </a:lnTo>
                <a:lnTo>
                  <a:pt x="429306" y="214653"/>
                </a:lnTo>
                <a:lnTo>
                  <a:pt x="214653" y="0"/>
                </a:lnTo>
                <a:close/>
              </a:path>
            </a:pathLst>
          </a:custGeom>
          <a:solidFill>
            <a:schemeClr val="accent1">
              <a:lumMod val="40000"/>
              <a:lumOff val="60000"/>
            </a:schemeClr>
          </a:solidFill>
        </p:spPr>
        <p:txBody>
          <a:bodyPr wrap="square" lIns="0" tIns="0" rIns="0" bIns="0" rtlCol="0"/>
          <a:lstStyle/>
          <a:p>
            <a:endParaRPr sz="1638">
              <a:solidFill>
                <a:srgbClr val="272727"/>
              </a:solidFill>
              <a:latin typeface="Arial"/>
              <a:sym typeface="Helvetica Neue"/>
            </a:endParaRPr>
          </a:p>
        </p:txBody>
      </p:sp>
      <p:sp>
        <p:nvSpPr>
          <p:cNvPr id="77" name="CaixaDeTexto 76">
            <a:extLst>
              <a:ext uri="{FF2B5EF4-FFF2-40B4-BE49-F238E27FC236}">
                <a16:creationId xmlns:a16="http://schemas.microsoft.com/office/drawing/2014/main" id="{6E8E9B62-EE09-6B97-3EBB-BE08AA807590}"/>
              </a:ext>
            </a:extLst>
          </p:cNvPr>
          <p:cNvSpPr txBox="1"/>
          <p:nvPr/>
        </p:nvSpPr>
        <p:spPr>
          <a:xfrm>
            <a:off x="1540865" y="2273570"/>
            <a:ext cx="5781228" cy="1020671"/>
          </a:xfrm>
          <a:prstGeom prst="rect">
            <a:avLst/>
          </a:prstGeom>
          <a:noFill/>
        </p:spPr>
        <p:txBody>
          <a:bodyPr wrap="square" rtlCol="0">
            <a:noAutofit/>
          </a:bodyPr>
          <a:lstStyle/>
          <a:p>
            <a:pPr>
              <a:spcBef>
                <a:spcPts val="300"/>
              </a:spcBef>
              <a:spcAft>
                <a:spcPts val="300"/>
              </a:spcAft>
            </a:pPr>
            <a:r>
              <a:rPr lang="pt-BR" sz="3600" spc="-23" dirty="0">
                <a:solidFill>
                  <a:schemeClr val="accent1">
                    <a:lumMod val="75000"/>
                  </a:schemeClr>
                </a:solidFill>
                <a:latin typeface="Telegraf"/>
                <a:sym typeface="Helvetica Neue"/>
              </a:rPr>
              <a:t>Cobrança Administrativa</a:t>
            </a:r>
          </a:p>
        </p:txBody>
      </p:sp>
      <p:sp>
        <p:nvSpPr>
          <p:cNvPr id="78" name="CaixaDeTexto 77">
            <a:extLst>
              <a:ext uri="{FF2B5EF4-FFF2-40B4-BE49-F238E27FC236}">
                <a16:creationId xmlns:a16="http://schemas.microsoft.com/office/drawing/2014/main" id="{FE2ED61B-A09B-4314-7824-DB243EDA082B}"/>
              </a:ext>
            </a:extLst>
          </p:cNvPr>
          <p:cNvSpPr txBox="1"/>
          <p:nvPr/>
        </p:nvSpPr>
        <p:spPr>
          <a:xfrm>
            <a:off x="13247042" y="1858476"/>
            <a:ext cx="3500093" cy="599958"/>
          </a:xfrm>
          <a:prstGeom prst="rect">
            <a:avLst/>
          </a:prstGeom>
          <a:noFill/>
        </p:spPr>
        <p:txBody>
          <a:bodyPr wrap="square" rtlCol="0">
            <a:noAutofit/>
          </a:bodyPr>
          <a:lstStyle/>
          <a:p>
            <a:pPr>
              <a:spcBef>
                <a:spcPts val="300"/>
              </a:spcBef>
              <a:spcAft>
                <a:spcPts val="300"/>
              </a:spcAft>
            </a:pPr>
            <a:r>
              <a:rPr lang="pt-BR" sz="2400" spc="-23" dirty="0">
                <a:solidFill>
                  <a:srgbClr val="FFFFFF"/>
                </a:solidFill>
                <a:latin typeface="Telegraf"/>
                <a:sym typeface="Helvetica Neue"/>
              </a:rPr>
              <a:t>Cobrança Extrajudicial</a:t>
            </a:r>
          </a:p>
        </p:txBody>
      </p:sp>
      <p:sp>
        <p:nvSpPr>
          <p:cNvPr id="79" name="CaixaDeTexto 78">
            <a:extLst>
              <a:ext uri="{FF2B5EF4-FFF2-40B4-BE49-F238E27FC236}">
                <a16:creationId xmlns:a16="http://schemas.microsoft.com/office/drawing/2014/main" id="{222FEACE-0A1F-2B0B-4F81-A42F9F70E76F}"/>
              </a:ext>
            </a:extLst>
          </p:cNvPr>
          <p:cNvSpPr txBox="1"/>
          <p:nvPr/>
        </p:nvSpPr>
        <p:spPr>
          <a:xfrm>
            <a:off x="13136764" y="2808442"/>
            <a:ext cx="3836036" cy="563643"/>
          </a:xfrm>
          <a:prstGeom prst="rect">
            <a:avLst/>
          </a:prstGeom>
          <a:noFill/>
        </p:spPr>
        <p:txBody>
          <a:bodyPr wrap="square" rtlCol="0">
            <a:noAutofit/>
          </a:bodyPr>
          <a:lstStyle/>
          <a:p>
            <a:pPr>
              <a:spcBef>
                <a:spcPts val="300"/>
              </a:spcBef>
              <a:spcAft>
                <a:spcPts val="300"/>
              </a:spcAft>
            </a:pPr>
            <a:r>
              <a:rPr lang="pt-BR" sz="2400" spc="-23" dirty="0">
                <a:solidFill>
                  <a:srgbClr val="FFFFFF"/>
                </a:solidFill>
                <a:latin typeface="Telegraf"/>
                <a:sym typeface="Helvetica Neue"/>
              </a:rPr>
              <a:t>Cobrança Judicial</a:t>
            </a:r>
          </a:p>
        </p:txBody>
      </p:sp>
      <p:sp>
        <p:nvSpPr>
          <p:cNvPr id="3" name="CaixaDeTexto 2">
            <a:extLst>
              <a:ext uri="{FF2B5EF4-FFF2-40B4-BE49-F238E27FC236}">
                <a16:creationId xmlns:a16="http://schemas.microsoft.com/office/drawing/2014/main" id="{5F18C522-9575-F775-F9A3-889A6355C207}"/>
              </a:ext>
            </a:extLst>
          </p:cNvPr>
          <p:cNvSpPr txBox="1"/>
          <p:nvPr/>
        </p:nvSpPr>
        <p:spPr>
          <a:xfrm>
            <a:off x="696327" y="2143656"/>
            <a:ext cx="715218" cy="1123281"/>
          </a:xfrm>
          <a:prstGeom prst="rect">
            <a:avLst/>
          </a:prstGeom>
          <a:noFill/>
        </p:spPr>
        <p:txBody>
          <a:bodyPr wrap="square" rtlCol="0">
            <a:noAutofit/>
          </a:bodyPr>
          <a:lstStyle/>
          <a:p>
            <a:pPr>
              <a:spcBef>
                <a:spcPts val="300"/>
              </a:spcBef>
              <a:spcAft>
                <a:spcPts val="300"/>
              </a:spcAft>
            </a:pPr>
            <a:r>
              <a:rPr lang="pt-BR" sz="6000" b="1" dirty="0">
                <a:solidFill>
                  <a:schemeClr val="accent1">
                    <a:lumMod val="75000"/>
                  </a:schemeClr>
                </a:solidFill>
                <a:latin typeface="Telegraf" pitchFamily="2" charset="77"/>
                <a:sym typeface="Helvetica Neue"/>
              </a:rPr>
              <a:t>1</a:t>
            </a:r>
          </a:p>
        </p:txBody>
      </p:sp>
      <p:sp>
        <p:nvSpPr>
          <p:cNvPr id="4" name="CaixaDeTexto 3">
            <a:extLst>
              <a:ext uri="{FF2B5EF4-FFF2-40B4-BE49-F238E27FC236}">
                <a16:creationId xmlns:a16="http://schemas.microsoft.com/office/drawing/2014/main" id="{9123F7C4-32FC-25C8-885E-9905630952D7}"/>
              </a:ext>
            </a:extLst>
          </p:cNvPr>
          <p:cNvSpPr txBox="1"/>
          <p:nvPr/>
        </p:nvSpPr>
        <p:spPr>
          <a:xfrm>
            <a:off x="12238421" y="1627485"/>
            <a:ext cx="715218" cy="1123281"/>
          </a:xfrm>
          <a:prstGeom prst="rect">
            <a:avLst/>
          </a:prstGeom>
          <a:noFill/>
        </p:spPr>
        <p:txBody>
          <a:bodyPr wrap="square" rtlCol="0">
            <a:noAutofit/>
          </a:bodyPr>
          <a:lstStyle/>
          <a:p>
            <a:pPr>
              <a:spcBef>
                <a:spcPts val="300"/>
              </a:spcBef>
              <a:spcAft>
                <a:spcPts val="300"/>
              </a:spcAft>
            </a:pPr>
            <a:r>
              <a:rPr lang="pt-BR" sz="6000" b="1" dirty="0">
                <a:solidFill>
                  <a:srgbClr val="FFFFFF"/>
                </a:solidFill>
                <a:latin typeface="Telegraf" pitchFamily="2" charset="77"/>
                <a:sym typeface="Helvetica Neue"/>
              </a:rPr>
              <a:t>2</a:t>
            </a:r>
          </a:p>
        </p:txBody>
      </p:sp>
      <p:sp>
        <p:nvSpPr>
          <p:cNvPr id="9" name="CaixaDeTexto 8">
            <a:extLst>
              <a:ext uri="{FF2B5EF4-FFF2-40B4-BE49-F238E27FC236}">
                <a16:creationId xmlns:a16="http://schemas.microsoft.com/office/drawing/2014/main" id="{4B518C0D-C8FA-E0C1-7461-907A367D39E4}"/>
              </a:ext>
            </a:extLst>
          </p:cNvPr>
          <p:cNvSpPr txBox="1"/>
          <p:nvPr/>
        </p:nvSpPr>
        <p:spPr>
          <a:xfrm>
            <a:off x="12222623" y="2530166"/>
            <a:ext cx="715218" cy="1123281"/>
          </a:xfrm>
          <a:prstGeom prst="rect">
            <a:avLst/>
          </a:prstGeom>
          <a:noFill/>
        </p:spPr>
        <p:txBody>
          <a:bodyPr wrap="square" rtlCol="0">
            <a:noAutofit/>
          </a:bodyPr>
          <a:lstStyle/>
          <a:p>
            <a:pPr>
              <a:spcBef>
                <a:spcPts val="300"/>
              </a:spcBef>
              <a:spcAft>
                <a:spcPts val="300"/>
              </a:spcAft>
            </a:pPr>
            <a:r>
              <a:rPr lang="pt-BR" sz="6000" b="1" dirty="0">
                <a:solidFill>
                  <a:srgbClr val="FFFFFF"/>
                </a:solidFill>
                <a:latin typeface="Telegraf" pitchFamily="2" charset="77"/>
                <a:sym typeface="Helvetica Neue"/>
              </a:rPr>
              <a:t>3</a:t>
            </a:r>
          </a:p>
        </p:txBody>
      </p:sp>
      <p:sp>
        <p:nvSpPr>
          <p:cNvPr id="11" name="CaixaDeTexto 10">
            <a:extLst>
              <a:ext uri="{FF2B5EF4-FFF2-40B4-BE49-F238E27FC236}">
                <a16:creationId xmlns:a16="http://schemas.microsoft.com/office/drawing/2014/main" id="{ECFF154C-5A4D-D1BB-B6AF-DB36189EA426}"/>
              </a:ext>
            </a:extLst>
          </p:cNvPr>
          <p:cNvSpPr txBox="1"/>
          <p:nvPr/>
        </p:nvSpPr>
        <p:spPr>
          <a:xfrm>
            <a:off x="2577428" y="5880766"/>
            <a:ext cx="1949180" cy="472550"/>
          </a:xfrm>
          <a:prstGeom prst="rect">
            <a:avLst/>
          </a:prstGeom>
          <a:noFill/>
        </p:spPr>
        <p:txBody>
          <a:bodyPr wrap="square" rtlCol="0">
            <a:noAutofit/>
          </a:bodyPr>
          <a:lstStyle/>
          <a:p>
            <a:pPr>
              <a:spcBef>
                <a:spcPts val="300"/>
              </a:spcBef>
              <a:spcAft>
                <a:spcPts val="300"/>
              </a:spcAft>
            </a:pPr>
            <a:r>
              <a:rPr lang="pt-BR" sz="2100" dirty="0">
                <a:solidFill>
                  <a:srgbClr val="272727"/>
                </a:solidFill>
                <a:latin typeface="Arial"/>
                <a:sym typeface="Helvetica Neue"/>
              </a:rPr>
              <a:t>Inscrição CADIN </a:t>
            </a:r>
          </a:p>
        </p:txBody>
      </p:sp>
      <p:sp>
        <p:nvSpPr>
          <p:cNvPr id="12" name="object 54">
            <a:extLst>
              <a:ext uri="{FF2B5EF4-FFF2-40B4-BE49-F238E27FC236}">
                <a16:creationId xmlns:a16="http://schemas.microsoft.com/office/drawing/2014/main" id="{09D44EF9-0AFD-477B-440F-1F347D311BE3}"/>
              </a:ext>
            </a:extLst>
          </p:cNvPr>
          <p:cNvSpPr/>
          <p:nvPr/>
        </p:nvSpPr>
        <p:spPr>
          <a:xfrm>
            <a:off x="20197847" y="5442197"/>
            <a:ext cx="391034" cy="391034"/>
          </a:xfrm>
          <a:custGeom>
            <a:avLst/>
            <a:gdLst/>
            <a:ahLst/>
            <a:cxnLst/>
            <a:rect l="l" t="t" r="r" b="b"/>
            <a:pathLst>
              <a:path w="429894" h="429895">
                <a:moveTo>
                  <a:pt x="214653" y="0"/>
                </a:moveTo>
                <a:lnTo>
                  <a:pt x="0" y="214653"/>
                </a:lnTo>
                <a:lnTo>
                  <a:pt x="214653" y="429306"/>
                </a:lnTo>
                <a:lnTo>
                  <a:pt x="429306" y="214653"/>
                </a:lnTo>
                <a:lnTo>
                  <a:pt x="214653" y="0"/>
                </a:lnTo>
                <a:close/>
              </a:path>
            </a:pathLst>
          </a:custGeom>
          <a:solidFill>
            <a:schemeClr val="accent1"/>
          </a:solidFill>
        </p:spPr>
        <p:txBody>
          <a:bodyPr wrap="square" lIns="0" tIns="0" rIns="0" bIns="0" rtlCol="0"/>
          <a:lstStyle/>
          <a:p>
            <a:endParaRPr sz="1638">
              <a:solidFill>
                <a:srgbClr val="272727"/>
              </a:solidFill>
              <a:latin typeface="Arial"/>
              <a:sym typeface="Helvetica Neue"/>
            </a:endParaRPr>
          </a:p>
        </p:txBody>
      </p:sp>
      <p:sp>
        <p:nvSpPr>
          <p:cNvPr id="13" name="CaixaDeTexto 12">
            <a:extLst>
              <a:ext uri="{FF2B5EF4-FFF2-40B4-BE49-F238E27FC236}">
                <a16:creationId xmlns:a16="http://schemas.microsoft.com/office/drawing/2014/main" id="{3D467507-6830-A7A6-47ED-ABC937BA63CF}"/>
              </a:ext>
            </a:extLst>
          </p:cNvPr>
          <p:cNvSpPr txBox="1"/>
          <p:nvPr/>
        </p:nvSpPr>
        <p:spPr>
          <a:xfrm>
            <a:off x="4201286" y="5863381"/>
            <a:ext cx="1665147" cy="472550"/>
          </a:xfrm>
          <a:prstGeom prst="rect">
            <a:avLst/>
          </a:prstGeom>
          <a:noFill/>
        </p:spPr>
        <p:txBody>
          <a:bodyPr wrap="square" rtlCol="0">
            <a:noAutofit/>
          </a:bodyPr>
          <a:lstStyle/>
          <a:p>
            <a:pPr>
              <a:spcBef>
                <a:spcPts val="300"/>
              </a:spcBef>
              <a:spcAft>
                <a:spcPts val="300"/>
              </a:spcAft>
            </a:pPr>
            <a:r>
              <a:rPr lang="pt-BR" sz="2100" dirty="0">
                <a:solidFill>
                  <a:srgbClr val="272727"/>
                </a:solidFill>
                <a:latin typeface="Arial"/>
                <a:sym typeface="Helvetica Neue"/>
              </a:rPr>
              <a:t>Inscrição no SPC, SERASA</a:t>
            </a:r>
          </a:p>
        </p:txBody>
      </p:sp>
      <p:sp>
        <p:nvSpPr>
          <p:cNvPr id="14" name="CaixaDeTexto 13">
            <a:extLst>
              <a:ext uri="{FF2B5EF4-FFF2-40B4-BE49-F238E27FC236}">
                <a16:creationId xmlns:a16="http://schemas.microsoft.com/office/drawing/2014/main" id="{A0CE77AB-4EA8-9AEF-1FAC-2E44198DB6F2}"/>
              </a:ext>
            </a:extLst>
          </p:cNvPr>
          <p:cNvSpPr txBox="1"/>
          <p:nvPr/>
        </p:nvSpPr>
        <p:spPr>
          <a:xfrm>
            <a:off x="6205687" y="5861144"/>
            <a:ext cx="2297681" cy="957063"/>
          </a:xfrm>
          <a:prstGeom prst="rect">
            <a:avLst/>
          </a:prstGeom>
          <a:noFill/>
        </p:spPr>
        <p:txBody>
          <a:bodyPr wrap="square" rtlCol="0">
            <a:noAutofit/>
          </a:bodyPr>
          <a:lstStyle/>
          <a:p>
            <a:pPr>
              <a:spcBef>
                <a:spcPts val="300"/>
              </a:spcBef>
              <a:spcAft>
                <a:spcPts val="300"/>
              </a:spcAft>
            </a:pPr>
            <a:r>
              <a:rPr lang="pt-BR" sz="2100" dirty="0">
                <a:solidFill>
                  <a:srgbClr val="272727"/>
                </a:solidFill>
                <a:latin typeface="Arial"/>
                <a:sym typeface="Helvetica Neue"/>
              </a:rPr>
              <a:t>Enquadramento de devedor contumaz</a:t>
            </a:r>
          </a:p>
        </p:txBody>
      </p:sp>
      <p:sp>
        <p:nvSpPr>
          <p:cNvPr id="15" name="CaixaDeTexto 14">
            <a:extLst>
              <a:ext uri="{FF2B5EF4-FFF2-40B4-BE49-F238E27FC236}">
                <a16:creationId xmlns:a16="http://schemas.microsoft.com/office/drawing/2014/main" id="{CB7DC0F1-07E8-3C95-9834-B6375894126C}"/>
              </a:ext>
            </a:extLst>
          </p:cNvPr>
          <p:cNvSpPr txBox="1"/>
          <p:nvPr/>
        </p:nvSpPr>
        <p:spPr>
          <a:xfrm>
            <a:off x="8385617" y="5825806"/>
            <a:ext cx="1805559" cy="472550"/>
          </a:xfrm>
          <a:prstGeom prst="rect">
            <a:avLst/>
          </a:prstGeom>
          <a:noFill/>
        </p:spPr>
        <p:txBody>
          <a:bodyPr wrap="square" rtlCol="0">
            <a:noAutofit/>
          </a:bodyPr>
          <a:lstStyle/>
          <a:p>
            <a:pPr>
              <a:spcBef>
                <a:spcPts val="300"/>
              </a:spcBef>
              <a:spcAft>
                <a:spcPts val="300"/>
              </a:spcAft>
            </a:pPr>
            <a:r>
              <a:rPr lang="pt-BR" sz="2100" dirty="0">
                <a:solidFill>
                  <a:srgbClr val="272727"/>
                </a:solidFill>
                <a:latin typeface="Arial"/>
                <a:sym typeface="Helvetica Neue"/>
              </a:rPr>
              <a:t>Regime Especial de Fiscalização</a:t>
            </a:r>
          </a:p>
        </p:txBody>
      </p:sp>
      <p:sp>
        <p:nvSpPr>
          <p:cNvPr id="17" name="CaixaDeTexto 16">
            <a:extLst>
              <a:ext uri="{FF2B5EF4-FFF2-40B4-BE49-F238E27FC236}">
                <a16:creationId xmlns:a16="http://schemas.microsoft.com/office/drawing/2014/main" id="{9F9A3BE4-9E7A-E113-E462-9AC34BEFE505}"/>
              </a:ext>
            </a:extLst>
          </p:cNvPr>
          <p:cNvSpPr txBox="1"/>
          <p:nvPr/>
        </p:nvSpPr>
        <p:spPr>
          <a:xfrm>
            <a:off x="19901528" y="5891042"/>
            <a:ext cx="1085108" cy="472550"/>
          </a:xfrm>
          <a:prstGeom prst="rect">
            <a:avLst/>
          </a:prstGeom>
          <a:noFill/>
        </p:spPr>
        <p:txBody>
          <a:bodyPr wrap="square" rtlCol="0">
            <a:noAutofit/>
          </a:bodyPr>
          <a:lstStyle/>
          <a:p>
            <a:pPr>
              <a:spcBef>
                <a:spcPts val="300"/>
              </a:spcBef>
              <a:spcAft>
                <a:spcPts val="300"/>
              </a:spcAft>
            </a:pPr>
            <a:r>
              <a:rPr lang="pt-BR" sz="2100" dirty="0">
                <a:solidFill>
                  <a:srgbClr val="272727"/>
                </a:solidFill>
                <a:latin typeface="Arial"/>
                <a:sym typeface="Helvetica Neue"/>
              </a:rPr>
              <a:t>Etapa</a:t>
            </a:r>
          </a:p>
        </p:txBody>
      </p:sp>
      <p:cxnSp>
        <p:nvCxnSpPr>
          <p:cNvPr id="20" name="Straight Connector 19">
            <a:extLst>
              <a:ext uri="{FF2B5EF4-FFF2-40B4-BE49-F238E27FC236}">
                <a16:creationId xmlns:a16="http://schemas.microsoft.com/office/drawing/2014/main" id="{98850718-701D-B1B6-3195-E10AD4981974}"/>
              </a:ext>
            </a:extLst>
          </p:cNvPr>
          <p:cNvCxnSpPr>
            <a:cxnSpLocks/>
          </p:cNvCxnSpPr>
          <p:nvPr/>
        </p:nvCxnSpPr>
        <p:spPr>
          <a:xfrm>
            <a:off x="12134916" y="4176621"/>
            <a:ext cx="0" cy="2905626"/>
          </a:xfrm>
          <a:prstGeom prst="line">
            <a:avLst/>
          </a:prstGeom>
          <a:ln w="38100">
            <a:solidFill>
              <a:schemeClr val="tx1"/>
            </a:solidFill>
            <a:prstDash val="dash"/>
          </a:ln>
        </p:spPr>
        <p:style>
          <a:lnRef idx="1">
            <a:schemeClr val="accent1"/>
          </a:lnRef>
          <a:fillRef idx="0">
            <a:schemeClr val="accent1"/>
          </a:fillRef>
          <a:effectRef idx="0">
            <a:schemeClr val="accent1"/>
          </a:effectRef>
          <a:fontRef idx="minor">
            <a:schemeClr val="tx1"/>
          </a:fontRef>
        </p:style>
      </p:cxnSp>
      <p:sp>
        <p:nvSpPr>
          <p:cNvPr id="22" name="CaixaDeTexto 13">
            <a:extLst>
              <a:ext uri="{FF2B5EF4-FFF2-40B4-BE49-F238E27FC236}">
                <a16:creationId xmlns:a16="http://schemas.microsoft.com/office/drawing/2014/main" id="{0E28E4E8-5C30-BF53-CF72-868F5CDB46B0}"/>
              </a:ext>
            </a:extLst>
          </p:cNvPr>
          <p:cNvSpPr txBox="1"/>
          <p:nvPr/>
        </p:nvSpPr>
        <p:spPr>
          <a:xfrm>
            <a:off x="9666517" y="3496126"/>
            <a:ext cx="4245428" cy="721085"/>
          </a:xfrm>
          <a:prstGeom prst="rect">
            <a:avLst/>
          </a:prstGeom>
          <a:noFill/>
        </p:spPr>
        <p:txBody>
          <a:bodyPr wrap="square" rtlCol="0">
            <a:noAutofit/>
          </a:bodyPr>
          <a:lstStyle/>
          <a:p>
            <a:pPr>
              <a:spcBef>
                <a:spcPts val="300"/>
              </a:spcBef>
              <a:spcAft>
                <a:spcPts val="300"/>
              </a:spcAft>
            </a:pPr>
            <a:r>
              <a:rPr lang="pt-BR" sz="2100" dirty="0">
                <a:solidFill>
                  <a:srgbClr val="272727"/>
                </a:solidFill>
                <a:highlight>
                  <a:srgbClr val="FFFF00"/>
                </a:highlight>
                <a:latin typeface="Arial"/>
                <a:sym typeface="Helvetica Neue"/>
              </a:rPr>
              <a:t>Até 12 meses </a:t>
            </a:r>
            <a:r>
              <a:rPr lang="pt-BR" sz="2100" dirty="0">
                <a:solidFill>
                  <a:srgbClr val="272727"/>
                </a:solidFill>
                <a:highlight>
                  <a:srgbClr val="00FFFF"/>
                </a:highlight>
                <a:latin typeface="Arial"/>
                <a:sym typeface="Helvetica Neue"/>
              </a:rPr>
              <a:t>da decisão final do contencioso administrativo</a:t>
            </a:r>
          </a:p>
        </p:txBody>
      </p:sp>
      <p:sp>
        <p:nvSpPr>
          <p:cNvPr id="23" name="object 53">
            <a:extLst>
              <a:ext uri="{FF2B5EF4-FFF2-40B4-BE49-F238E27FC236}">
                <a16:creationId xmlns:a16="http://schemas.microsoft.com/office/drawing/2014/main" id="{C00EEA7C-019C-6232-A14F-BDE63AD1C9C0}"/>
              </a:ext>
            </a:extLst>
          </p:cNvPr>
          <p:cNvSpPr/>
          <p:nvPr/>
        </p:nvSpPr>
        <p:spPr>
          <a:xfrm>
            <a:off x="10118065" y="5458570"/>
            <a:ext cx="391034" cy="391034"/>
          </a:xfrm>
          <a:custGeom>
            <a:avLst/>
            <a:gdLst/>
            <a:ahLst/>
            <a:cxnLst/>
            <a:rect l="l" t="t" r="r" b="b"/>
            <a:pathLst>
              <a:path w="429895" h="429895">
                <a:moveTo>
                  <a:pt x="214653" y="0"/>
                </a:moveTo>
                <a:lnTo>
                  <a:pt x="0" y="214653"/>
                </a:lnTo>
                <a:lnTo>
                  <a:pt x="214653" y="429306"/>
                </a:lnTo>
                <a:lnTo>
                  <a:pt x="429306" y="214653"/>
                </a:lnTo>
                <a:lnTo>
                  <a:pt x="214653" y="0"/>
                </a:lnTo>
                <a:close/>
              </a:path>
            </a:pathLst>
          </a:custGeom>
          <a:solidFill>
            <a:schemeClr val="accent1">
              <a:lumMod val="40000"/>
              <a:lumOff val="60000"/>
            </a:schemeClr>
          </a:solidFill>
        </p:spPr>
        <p:txBody>
          <a:bodyPr wrap="square" lIns="0" tIns="0" rIns="0" bIns="0" rtlCol="0"/>
          <a:lstStyle/>
          <a:p>
            <a:endParaRPr sz="1638">
              <a:solidFill>
                <a:srgbClr val="272727"/>
              </a:solidFill>
              <a:latin typeface="Arial"/>
              <a:sym typeface="Helvetica Neue"/>
            </a:endParaRPr>
          </a:p>
        </p:txBody>
      </p:sp>
      <p:sp>
        <p:nvSpPr>
          <p:cNvPr id="24" name="CaixaDeTexto 14">
            <a:extLst>
              <a:ext uri="{FF2B5EF4-FFF2-40B4-BE49-F238E27FC236}">
                <a16:creationId xmlns:a16="http://schemas.microsoft.com/office/drawing/2014/main" id="{C4AA55E5-FF76-EE93-195B-DAC5DCD3F6D6}"/>
              </a:ext>
            </a:extLst>
          </p:cNvPr>
          <p:cNvSpPr txBox="1"/>
          <p:nvPr/>
        </p:nvSpPr>
        <p:spPr>
          <a:xfrm>
            <a:off x="10086594" y="5849603"/>
            <a:ext cx="1805559" cy="472550"/>
          </a:xfrm>
          <a:prstGeom prst="rect">
            <a:avLst/>
          </a:prstGeom>
          <a:noFill/>
        </p:spPr>
        <p:txBody>
          <a:bodyPr wrap="square" rtlCol="0">
            <a:noAutofit/>
          </a:bodyPr>
          <a:lstStyle/>
          <a:p>
            <a:pPr>
              <a:spcBef>
                <a:spcPts val="300"/>
              </a:spcBef>
              <a:spcAft>
                <a:spcPts val="300"/>
              </a:spcAft>
            </a:pPr>
            <a:r>
              <a:rPr lang="pt-BR" sz="2100" dirty="0">
                <a:solidFill>
                  <a:srgbClr val="272727"/>
                </a:solidFill>
                <a:latin typeface="Arial"/>
                <a:sym typeface="Helvetica Neue"/>
              </a:rPr>
              <a:t>Arrolamento </a:t>
            </a:r>
          </a:p>
        </p:txBody>
      </p:sp>
      <p:sp>
        <p:nvSpPr>
          <p:cNvPr id="25" name="CaixaDeTexto 13">
            <a:extLst>
              <a:ext uri="{FF2B5EF4-FFF2-40B4-BE49-F238E27FC236}">
                <a16:creationId xmlns:a16="http://schemas.microsoft.com/office/drawing/2014/main" id="{380053AA-7E0F-FC2C-0C08-985F16640593}"/>
              </a:ext>
            </a:extLst>
          </p:cNvPr>
          <p:cNvSpPr txBox="1"/>
          <p:nvPr/>
        </p:nvSpPr>
        <p:spPr>
          <a:xfrm>
            <a:off x="129826" y="3874270"/>
            <a:ext cx="1620830" cy="472550"/>
          </a:xfrm>
          <a:prstGeom prst="rect">
            <a:avLst/>
          </a:prstGeom>
          <a:noFill/>
        </p:spPr>
        <p:txBody>
          <a:bodyPr wrap="square" rtlCol="0">
            <a:noAutofit/>
          </a:bodyPr>
          <a:lstStyle/>
          <a:p>
            <a:pPr>
              <a:spcBef>
                <a:spcPts val="300"/>
              </a:spcBef>
              <a:spcAft>
                <a:spcPts val="300"/>
              </a:spcAft>
            </a:pPr>
            <a:r>
              <a:rPr lang="pt-BR" sz="3000" dirty="0">
                <a:solidFill>
                  <a:srgbClr val="272727"/>
                </a:solidFill>
                <a:latin typeface="Arial"/>
                <a:sym typeface="Helvetica Neue"/>
              </a:rPr>
              <a:t>Início</a:t>
            </a:r>
          </a:p>
        </p:txBody>
      </p:sp>
      <p:sp>
        <p:nvSpPr>
          <p:cNvPr id="26" name="object 54">
            <a:extLst>
              <a:ext uri="{FF2B5EF4-FFF2-40B4-BE49-F238E27FC236}">
                <a16:creationId xmlns:a16="http://schemas.microsoft.com/office/drawing/2014/main" id="{3BA47ACC-04A5-250B-F3BE-7ADD64983B18}"/>
              </a:ext>
            </a:extLst>
          </p:cNvPr>
          <p:cNvSpPr/>
          <p:nvPr/>
        </p:nvSpPr>
        <p:spPr>
          <a:xfrm>
            <a:off x="6838144" y="4165547"/>
            <a:ext cx="391034" cy="391034"/>
          </a:xfrm>
          <a:custGeom>
            <a:avLst/>
            <a:gdLst/>
            <a:ahLst/>
            <a:cxnLst/>
            <a:rect l="l" t="t" r="r" b="b"/>
            <a:pathLst>
              <a:path w="429894" h="429895">
                <a:moveTo>
                  <a:pt x="214653" y="0"/>
                </a:moveTo>
                <a:lnTo>
                  <a:pt x="0" y="214653"/>
                </a:lnTo>
                <a:lnTo>
                  <a:pt x="214653" y="429306"/>
                </a:lnTo>
                <a:lnTo>
                  <a:pt x="429306" y="214653"/>
                </a:lnTo>
                <a:lnTo>
                  <a:pt x="214653" y="0"/>
                </a:lnTo>
                <a:close/>
              </a:path>
            </a:pathLst>
          </a:custGeom>
          <a:solidFill>
            <a:schemeClr val="accent1"/>
          </a:solidFill>
        </p:spPr>
        <p:txBody>
          <a:bodyPr wrap="square" lIns="0" tIns="0" rIns="0" bIns="0" rtlCol="0"/>
          <a:lstStyle/>
          <a:p>
            <a:endParaRPr sz="1638">
              <a:solidFill>
                <a:srgbClr val="272727"/>
              </a:solidFill>
              <a:latin typeface="Arial"/>
              <a:sym typeface="Helvetica Neue"/>
            </a:endParaRPr>
          </a:p>
        </p:txBody>
      </p:sp>
      <p:sp>
        <p:nvSpPr>
          <p:cNvPr id="43" name="CaixaDeTexto 15">
            <a:extLst>
              <a:ext uri="{FF2B5EF4-FFF2-40B4-BE49-F238E27FC236}">
                <a16:creationId xmlns:a16="http://schemas.microsoft.com/office/drawing/2014/main" id="{2D440ACB-8228-0FDB-BD81-6289B168DAA5}"/>
              </a:ext>
            </a:extLst>
          </p:cNvPr>
          <p:cNvSpPr txBox="1"/>
          <p:nvPr/>
        </p:nvSpPr>
        <p:spPr>
          <a:xfrm>
            <a:off x="6380871" y="4592719"/>
            <a:ext cx="1696611" cy="472550"/>
          </a:xfrm>
          <a:prstGeom prst="rect">
            <a:avLst/>
          </a:prstGeom>
          <a:noFill/>
        </p:spPr>
        <p:txBody>
          <a:bodyPr wrap="square" rtlCol="0">
            <a:noAutofit/>
          </a:bodyPr>
          <a:lstStyle/>
          <a:p>
            <a:pPr>
              <a:spcBef>
                <a:spcPts val="300"/>
              </a:spcBef>
              <a:spcAft>
                <a:spcPts val="300"/>
              </a:spcAft>
            </a:pPr>
            <a:r>
              <a:rPr lang="pt-BR" sz="2100" b="1" dirty="0">
                <a:solidFill>
                  <a:srgbClr val="272727"/>
                </a:solidFill>
                <a:latin typeface="Arial"/>
                <a:sym typeface="Helvetica Neue"/>
              </a:rPr>
              <a:t>Protesto</a:t>
            </a:r>
          </a:p>
        </p:txBody>
      </p:sp>
      <p:pic>
        <p:nvPicPr>
          <p:cNvPr id="45" name="Gráfico 116" descr="Canudo de diploma com preenchimento sólido">
            <a:extLst>
              <a:ext uri="{FF2B5EF4-FFF2-40B4-BE49-F238E27FC236}">
                <a16:creationId xmlns:a16="http://schemas.microsoft.com/office/drawing/2014/main" id="{E695A6DF-DCCB-93C5-DDDA-5BDD3DDCA826}"/>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6692562" y="3546483"/>
            <a:ext cx="682194" cy="682194"/>
          </a:xfrm>
          <a:prstGeom prst="rect">
            <a:avLst/>
          </a:prstGeom>
        </p:spPr>
      </p:pic>
      <p:pic>
        <p:nvPicPr>
          <p:cNvPr id="48" name="Gráfico 116" descr="Canudo de diploma com preenchimento sólido">
            <a:extLst>
              <a:ext uri="{FF2B5EF4-FFF2-40B4-BE49-F238E27FC236}">
                <a16:creationId xmlns:a16="http://schemas.microsoft.com/office/drawing/2014/main" id="{1C9A45AB-7B76-AB05-FBCB-60EEEB41FBB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686772" y="3672858"/>
            <a:ext cx="682194" cy="682194"/>
          </a:xfrm>
          <a:prstGeom prst="rect">
            <a:avLst/>
          </a:prstGeom>
        </p:spPr>
      </p:pic>
      <p:sp>
        <p:nvSpPr>
          <p:cNvPr id="75" name="object 53">
            <a:extLst>
              <a:ext uri="{FF2B5EF4-FFF2-40B4-BE49-F238E27FC236}">
                <a16:creationId xmlns:a16="http://schemas.microsoft.com/office/drawing/2014/main" id="{984D80BB-8104-EE34-1AC8-02C2A38EBB3A}"/>
              </a:ext>
            </a:extLst>
          </p:cNvPr>
          <p:cNvSpPr/>
          <p:nvPr/>
        </p:nvSpPr>
        <p:spPr>
          <a:xfrm>
            <a:off x="13283420" y="4518677"/>
            <a:ext cx="391034" cy="391034"/>
          </a:xfrm>
          <a:custGeom>
            <a:avLst/>
            <a:gdLst/>
            <a:ahLst/>
            <a:cxnLst/>
            <a:rect l="l" t="t" r="r" b="b"/>
            <a:pathLst>
              <a:path w="429895" h="429895">
                <a:moveTo>
                  <a:pt x="214653" y="0"/>
                </a:moveTo>
                <a:lnTo>
                  <a:pt x="0" y="214653"/>
                </a:lnTo>
                <a:lnTo>
                  <a:pt x="214653" y="429306"/>
                </a:lnTo>
                <a:lnTo>
                  <a:pt x="429306" y="214653"/>
                </a:lnTo>
                <a:lnTo>
                  <a:pt x="214653" y="0"/>
                </a:lnTo>
                <a:close/>
              </a:path>
            </a:pathLst>
          </a:custGeom>
          <a:solidFill>
            <a:schemeClr val="accent1">
              <a:lumMod val="40000"/>
              <a:lumOff val="60000"/>
            </a:schemeClr>
          </a:solidFill>
        </p:spPr>
        <p:txBody>
          <a:bodyPr wrap="square" lIns="0" tIns="0" rIns="0" bIns="0" rtlCol="0"/>
          <a:lstStyle/>
          <a:p>
            <a:endParaRPr sz="1638">
              <a:solidFill>
                <a:srgbClr val="272727"/>
              </a:solidFill>
              <a:latin typeface="Arial"/>
              <a:sym typeface="Helvetica Neue"/>
            </a:endParaRPr>
          </a:p>
        </p:txBody>
      </p:sp>
      <p:sp>
        <p:nvSpPr>
          <p:cNvPr id="81" name="CaixaDeTexto 14">
            <a:extLst>
              <a:ext uri="{FF2B5EF4-FFF2-40B4-BE49-F238E27FC236}">
                <a16:creationId xmlns:a16="http://schemas.microsoft.com/office/drawing/2014/main" id="{B05226F9-BA0D-F188-822B-72A08ADDEEA3}"/>
              </a:ext>
            </a:extLst>
          </p:cNvPr>
          <p:cNvSpPr txBox="1"/>
          <p:nvPr/>
        </p:nvSpPr>
        <p:spPr>
          <a:xfrm>
            <a:off x="12894302" y="4963112"/>
            <a:ext cx="1805559" cy="472550"/>
          </a:xfrm>
          <a:prstGeom prst="rect">
            <a:avLst/>
          </a:prstGeom>
          <a:noFill/>
        </p:spPr>
        <p:txBody>
          <a:bodyPr wrap="square" rtlCol="0">
            <a:noAutofit/>
          </a:bodyPr>
          <a:lstStyle/>
          <a:p>
            <a:pPr>
              <a:spcBef>
                <a:spcPts val="300"/>
              </a:spcBef>
              <a:spcAft>
                <a:spcPts val="300"/>
              </a:spcAft>
            </a:pPr>
            <a:r>
              <a:rPr lang="pt-BR" sz="2100" dirty="0">
                <a:solidFill>
                  <a:srgbClr val="272727"/>
                </a:solidFill>
                <a:latin typeface="Arial"/>
                <a:sym typeface="Helvetica Neue"/>
              </a:rPr>
              <a:t>Execução Fiscal</a:t>
            </a:r>
          </a:p>
        </p:txBody>
      </p:sp>
      <p:sp>
        <p:nvSpPr>
          <p:cNvPr id="84" name="object 54">
            <a:extLst>
              <a:ext uri="{FF2B5EF4-FFF2-40B4-BE49-F238E27FC236}">
                <a16:creationId xmlns:a16="http://schemas.microsoft.com/office/drawing/2014/main" id="{AA5DDF75-8EB0-9733-532A-74A844EC69C3}"/>
              </a:ext>
            </a:extLst>
          </p:cNvPr>
          <p:cNvSpPr/>
          <p:nvPr/>
        </p:nvSpPr>
        <p:spPr>
          <a:xfrm>
            <a:off x="13295756" y="6154760"/>
            <a:ext cx="391034" cy="391034"/>
          </a:xfrm>
          <a:custGeom>
            <a:avLst/>
            <a:gdLst/>
            <a:ahLst/>
            <a:cxnLst/>
            <a:rect l="l" t="t" r="r" b="b"/>
            <a:pathLst>
              <a:path w="429894" h="429895">
                <a:moveTo>
                  <a:pt x="214653" y="0"/>
                </a:moveTo>
                <a:lnTo>
                  <a:pt x="0" y="214653"/>
                </a:lnTo>
                <a:lnTo>
                  <a:pt x="214653" y="429306"/>
                </a:lnTo>
                <a:lnTo>
                  <a:pt x="429306" y="214653"/>
                </a:lnTo>
                <a:lnTo>
                  <a:pt x="214653" y="0"/>
                </a:lnTo>
                <a:close/>
              </a:path>
            </a:pathLst>
          </a:custGeom>
          <a:pattFill prst="smGrid">
            <a:fgClr>
              <a:schemeClr val="accent1"/>
            </a:fgClr>
            <a:bgClr>
              <a:schemeClr val="bg1"/>
            </a:bgClr>
          </a:pattFill>
          <a:ln>
            <a:solidFill>
              <a:schemeClr val="tx1"/>
            </a:solidFill>
            <a:prstDash val="solid"/>
          </a:ln>
        </p:spPr>
        <p:txBody>
          <a:bodyPr wrap="square" lIns="0" tIns="0" rIns="0" bIns="0" rtlCol="0"/>
          <a:lstStyle/>
          <a:p>
            <a:endParaRPr sz="1638">
              <a:solidFill>
                <a:srgbClr val="272727"/>
              </a:solidFill>
              <a:latin typeface="Arial"/>
              <a:sym typeface="Helvetica Neue"/>
            </a:endParaRPr>
          </a:p>
        </p:txBody>
      </p:sp>
      <p:sp>
        <p:nvSpPr>
          <p:cNvPr id="85" name="CaixaDeTexto 15">
            <a:extLst>
              <a:ext uri="{FF2B5EF4-FFF2-40B4-BE49-F238E27FC236}">
                <a16:creationId xmlns:a16="http://schemas.microsoft.com/office/drawing/2014/main" id="{C75DBFEA-164A-8A0C-0B81-0680A8FF6C05}"/>
              </a:ext>
            </a:extLst>
          </p:cNvPr>
          <p:cNvSpPr txBox="1"/>
          <p:nvPr/>
        </p:nvSpPr>
        <p:spPr>
          <a:xfrm>
            <a:off x="12838484" y="6581932"/>
            <a:ext cx="1696611" cy="472550"/>
          </a:xfrm>
          <a:prstGeom prst="rect">
            <a:avLst/>
          </a:prstGeom>
          <a:noFill/>
        </p:spPr>
        <p:txBody>
          <a:bodyPr wrap="square" rtlCol="0">
            <a:noAutofit/>
          </a:bodyPr>
          <a:lstStyle/>
          <a:p>
            <a:pPr>
              <a:spcBef>
                <a:spcPts val="300"/>
              </a:spcBef>
              <a:spcAft>
                <a:spcPts val="300"/>
              </a:spcAft>
            </a:pPr>
            <a:r>
              <a:rPr lang="pt-BR" sz="2100" b="1" dirty="0">
                <a:solidFill>
                  <a:srgbClr val="272727"/>
                </a:solidFill>
                <a:latin typeface="Arial"/>
                <a:sym typeface="Helvetica Neue"/>
              </a:rPr>
              <a:t>Protesto</a:t>
            </a:r>
          </a:p>
        </p:txBody>
      </p:sp>
      <p:pic>
        <p:nvPicPr>
          <p:cNvPr id="92" name="Gráfico 116" descr="Canudo de diploma com preenchimento sólido">
            <a:extLst>
              <a:ext uri="{FF2B5EF4-FFF2-40B4-BE49-F238E27FC236}">
                <a16:creationId xmlns:a16="http://schemas.microsoft.com/office/drawing/2014/main" id="{0CC48E4F-AE58-1B0D-5F9F-BD57FE134309}"/>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6452798" y="7193645"/>
            <a:ext cx="682194" cy="682194"/>
          </a:xfrm>
          <a:prstGeom prst="rect">
            <a:avLst/>
          </a:prstGeom>
        </p:spPr>
      </p:pic>
      <p:sp>
        <p:nvSpPr>
          <p:cNvPr id="93" name="CaixaDeTexto 14">
            <a:extLst>
              <a:ext uri="{FF2B5EF4-FFF2-40B4-BE49-F238E27FC236}">
                <a16:creationId xmlns:a16="http://schemas.microsoft.com/office/drawing/2014/main" id="{07D94C69-7649-9B90-2C1C-E901F5E38F89}"/>
              </a:ext>
            </a:extLst>
          </p:cNvPr>
          <p:cNvSpPr txBox="1"/>
          <p:nvPr/>
        </p:nvSpPr>
        <p:spPr>
          <a:xfrm>
            <a:off x="17134992" y="7224575"/>
            <a:ext cx="1492365" cy="472550"/>
          </a:xfrm>
          <a:prstGeom prst="rect">
            <a:avLst/>
          </a:prstGeom>
          <a:noFill/>
        </p:spPr>
        <p:txBody>
          <a:bodyPr wrap="square" rtlCol="0">
            <a:noAutofit/>
          </a:bodyPr>
          <a:lstStyle/>
          <a:p>
            <a:pPr>
              <a:spcBef>
                <a:spcPts val="300"/>
              </a:spcBef>
              <a:spcAft>
                <a:spcPts val="300"/>
              </a:spcAft>
            </a:pPr>
            <a:r>
              <a:rPr lang="pt-BR" sz="1350" dirty="0">
                <a:solidFill>
                  <a:srgbClr val="272727"/>
                </a:solidFill>
                <a:latin typeface="Arial"/>
                <a:sym typeface="Helvetica Neue"/>
              </a:rPr>
              <a:t>Inscrição em Dívida Ativa</a:t>
            </a:r>
          </a:p>
        </p:txBody>
      </p:sp>
      <p:sp>
        <p:nvSpPr>
          <p:cNvPr id="94" name="CaixaDeTexto 14">
            <a:extLst>
              <a:ext uri="{FF2B5EF4-FFF2-40B4-BE49-F238E27FC236}">
                <a16:creationId xmlns:a16="http://schemas.microsoft.com/office/drawing/2014/main" id="{B06F2C93-5763-02BE-EF92-27E21BC63F95}"/>
              </a:ext>
            </a:extLst>
          </p:cNvPr>
          <p:cNvSpPr txBox="1"/>
          <p:nvPr/>
        </p:nvSpPr>
        <p:spPr>
          <a:xfrm>
            <a:off x="16283493" y="6792865"/>
            <a:ext cx="1805559" cy="472550"/>
          </a:xfrm>
          <a:prstGeom prst="rect">
            <a:avLst/>
          </a:prstGeom>
          <a:noFill/>
        </p:spPr>
        <p:txBody>
          <a:bodyPr wrap="square" rtlCol="0">
            <a:noAutofit/>
          </a:bodyPr>
          <a:lstStyle/>
          <a:p>
            <a:pPr>
              <a:spcBef>
                <a:spcPts val="300"/>
              </a:spcBef>
              <a:spcAft>
                <a:spcPts val="300"/>
              </a:spcAft>
            </a:pPr>
            <a:r>
              <a:rPr lang="pt-BR" sz="1350" dirty="0">
                <a:solidFill>
                  <a:srgbClr val="272727"/>
                </a:solidFill>
                <a:latin typeface="Arial"/>
                <a:sym typeface="Helvetica Neue"/>
              </a:rPr>
              <a:t>Legenda:</a:t>
            </a:r>
          </a:p>
        </p:txBody>
      </p:sp>
      <p:pic>
        <p:nvPicPr>
          <p:cNvPr id="95" name="Graphic 94">
            <a:extLst>
              <a:ext uri="{FF2B5EF4-FFF2-40B4-BE49-F238E27FC236}">
                <a16:creationId xmlns:a16="http://schemas.microsoft.com/office/drawing/2014/main" id="{A8050484-1551-F44A-6BF2-DCA2EAB40017}"/>
              </a:ext>
            </a:extLst>
          </p:cNvPr>
          <p:cNvPicPr>
            <a:picLocks/>
          </p:cNvPicPr>
          <p:nvPr/>
        </p:nvPicPr>
        <p:blipFill>
          <a:blip r:embed="rId4">
            <a:extLst>
              <a:ext uri="{96DAC541-7B7A-43D3-8B79-37D633B846F1}">
                <asvg:svgBlip xmlns:asvg="http://schemas.microsoft.com/office/drawing/2016/SVG/main" r:embed="rId5"/>
              </a:ext>
            </a:extLst>
          </a:blip>
          <a:stretch>
            <a:fillRect/>
          </a:stretch>
        </p:blipFill>
        <p:spPr>
          <a:xfrm>
            <a:off x="83440" y="4504186"/>
            <a:ext cx="838634" cy="838634"/>
          </a:xfrm>
          <a:prstGeom prst="rect">
            <a:avLst/>
          </a:prstGeom>
        </p:spPr>
      </p:pic>
      <p:pic>
        <p:nvPicPr>
          <p:cNvPr id="96" name="Graphic 95">
            <a:extLst>
              <a:ext uri="{FF2B5EF4-FFF2-40B4-BE49-F238E27FC236}">
                <a16:creationId xmlns:a16="http://schemas.microsoft.com/office/drawing/2014/main" id="{F4AB3804-F2B2-8A8E-B1C3-B43DFC20ACE3}"/>
              </a:ext>
            </a:extLst>
          </p:cNvPr>
          <p:cNvPicPr>
            <a:picLocks/>
          </p:cNvPicPr>
          <p:nvPr/>
        </p:nvPicPr>
        <p:blipFill>
          <a:blip r:embed="rId6">
            <a:extLst>
              <a:ext uri="{96DAC541-7B7A-43D3-8B79-37D633B846F1}">
                <asvg:svgBlip xmlns:asvg="http://schemas.microsoft.com/office/drawing/2016/SVG/main" r:embed="rId7"/>
              </a:ext>
            </a:extLst>
          </a:blip>
          <a:stretch>
            <a:fillRect/>
          </a:stretch>
        </p:blipFill>
        <p:spPr>
          <a:xfrm>
            <a:off x="55036" y="5987879"/>
            <a:ext cx="944150" cy="944150"/>
          </a:xfrm>
          <a:prstGeom prst="rect">
            <a:avLst/>
          </a:prstGeom>
        </p:spPr>
      </p:pic>
      <p:sp>
        <p:nvSpPr>
          <p:cNvPr id="99" name="TextBox 98">
            <a:extLst>
              <a:ext uri="{FF2B5EF4-FFF2-40B4-BE49-F238E27FC236}">
                <a16:creationId xmlns:a16="http://schemas.microsoft.com/office/drawing/2014/main" id="{B432BFC4-0890-5D35-13AF-1D7DAC9E1E27}"/>
              </a:ext>
            </a:extLst>
          </p:cNvPr>
          <p:cNvSpPr txBox="1"/>
          <p:nvPr/>
        </p:nvSpPr>
        <p:spPr>
          <a:xfrm>
            <a:off x="835643" y="4649815"/>
            <a:ext cx="3189698" cy="784830"/>
          </a:xfrm>
          <a:prstGeom prst="rect">
            <a:avLst/>
          </a:prstGeom>
          <a:noFill/>
        </p:spPr>
        <p:txBody>
          <a:bodyPr wrap="square">
            <a:spAutoFit/>
          </a:bodyPr>
          <a:lstStyle/>
          <a:p>
            <a:pPr marL="11552" marR="4622">
              <a:spcBef>
                <a:spcPts val="87"/>
              </a:spcBef>
            </a:pPr>
            <a:r>
              <a:rPr lang="pt-BR" sz="1500" spc="-18" dirty="0">
                <a:solidFill>
                  <a:srgbClr val="272727"/>
                </a:solidFill>
                <a:latin typeface="Telegraf" pitchFamily="2" charset="77"/>
                <a:sym typeface="Helvetica Neue"/>
              </a:rPr>
              <a:t>Lançamento de Ofício – </a:t>
            </a:r>
            <a:r>
              <a:rPr lang="pt-BR" sz="1500" spc="-18" dirty="0">
                <a:solidFill>
                  <a:srgbClr val="272727"/>
                </a:solidFill>
                <a:highlight>
                  <a:srgbClr val="00FFFF"/>
                </a:highlight>
                <a:latin typeface="Telegraf" pitchFamily="2" charset="77"/>
                <a:sym typeface="Helvetica Neue"/>
              </a:rPr>
              <a:t>decisão irrecorrível  no contencioso administrativo</a:t>
            </a:r>
          </a:p>
        </p:txBody>
      </p:sp>
      <p:sp>
        <p:nvSpPr>
          <p:cNvPr id="101" name="TextBox 100">
            <a:extLst>
              <a:ext uri="{FF2B5EF4-FFF2-40B4-BE49-F238E27FC236}">
                <a16:creationId xmlns:a16="http://schemas.microsoft.com/office/drawing/2014/main" id="{C74E6FDC-FDE7-FA94-6798-D75161F56749}"/>
              </a:ext>
            </a:extLst>
          </p:cNvPr>
          <p:cNvSpPr txBox="1"/>
          <p:nvPr/>
        </p:nvSpPr>
        <p:spPr>
          <a:xfrm>
            <a:off x="129826" y="6795768"/>
            <a:ext cx="1890185" cy="323165"/>
          </a:xfrm>
          <a:prstGeom prst="rect">
            <a:avLst/>
          </a:prstGeom>
          <a:noFill/>
        </p:spPr>
        <p:txBody>
          <a:bodyPr wrap="square">
            <a:spAutoFit/>
          </a:bodyPr>
          <a:lstStyle/>
          <a:p>
            <a:pPr marL="11552" marR="4622">
              <a:spcBef>
                <a:spcPts val="87"/>
              </a:spcBef>
            </a:pPr>
            <a:r>
              <a:rPr lang="pt-BR" sz="1500" spc="-18" dirty="0">
                <a:solidFill>
                  <a:srgbClr val="272727"/>
                </a:solidFill>
                <a:latin typeface="Telegraf" pitchFamily="2" charset="77"/>
                <a:sym typeface="Helvetica Neue"/>
              </a:rPr>
              <a:t>Declaração de Débito </a:t>
            </a:r>
          </a:p>
        </p:txBody>
      </p:sp>
      <p:sp>
        <p:nvSpPr>
          <p:cNvPr id="102" name="CaixaDeTexto 14">
            <a:extLst>
              <a:ext uri="{FF2B5EF4-FFF2-40B4-BE49-F238E27FC236}">
                <a16:creationId xmlns:a16="http://schemas.microsoft.com/office/drawing/2014/main" id="{5A7E51DF-26A2-3F20-D774-2903A682A204}"/>
              </a:ext>
            </a:extLst>
          </p:cNvPr>
          <p:cNvSpPr txBox="1"/>
          <p:nvPr/>
        </p:nvSpPr>
        <p:spPr>
          <a:xfrm>
            <a:off x="12773579" y="6981995"/>
            <a:ext cx="1492365" cy="472550"/>
          </a:xfrm>
          <a:prstGeom prst="rect">
            <a:avLst/>
          </a:prstGeom>
          <a:noFill/>
        </p:spPr>
        <p:txBody>
          <a:bodyPr wrap="square" rtlCol="0">
            <a:noAutofit/>
          </a:bodyPr>
          <a:lstStyle/>
          <a:p>
            <a:pPr>
              <a:spcBef>
                <a:spcPts val="300"/>
              </a:spcBef>
              <a:spcAft>
                <a:spcPts val="300"/>
              </a:spcAft>
            </a:pPr>
            <a:r>
              <a:rPr lang="pt-BR" sz="1350" dirty="0">
                <a:solidFill>
                  <a:srgbClr val="272727"/>
                </a:solidFill>
                <a:latin typeface="Arial"/>
                <a:sym typeface="Helvetica Neue"/>
              </a:rPr>
              <a:t>Débitos com valores pequenos</a:t>
            </a:r>
          </a:p>
        </p:txBody>
      </p:sp>
    </p:spTree>
    <p:extLst>
      <p:ext uri="{BB962C8B-B14F-4D97-AF65-F5344CB8AC3E}">
        <p14:creationId xmlns:p14="http://schemas.microsoft.com/office/powerpoint/2010/main" val="18542251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tângulo 12">
            <a:extLst>
              <a:ext uri="{FF2B5EF4-FFF2-40B4-BE49-F238E27FC236}">
                <a16:creationId xmlns:a16="http://schemas.microsoft.com/office/drawing/2014/main" id="{2130E6A8-C5E9-8119-0504-2910B176B6F0}"/>
              </a:ext>
            </a:extLst>
          </p:cNvPr>
          <p:cNvSpPr/>
          <p:nvPr/>
        </p:nvSpPr>
        <p:spPr>
          <a:xfrm>
            <a:off x="0" y="9272588"/>
            <a:ext cx="18288000" cy="1014413"/>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
        <p:nvSpPr>
          <p:cNvPr id="12" name="TextBox 25">
            <a:extLst>
              <a:ext uri="{FF2B5EF4-FFF2-40B4-BE49-F238E27FC236}">
                <a16:creationId xmlns:a16="http://schemas.microsoft.com/office/drawing/2014/main" id="{02D0231A-565F-03C3-C45B-C5F597405E05}"/>
              </a:ext>
            </a:extLst>
          </p:cNvPr>
          <p:cNvSpPr txBox="1"/>
          <p:nvPr/>
        </p:nvSpPr>
        <p:spPr>
          <a:xfrm>
            <a:off x="5610899" y="9525878"/>
            <a:ext cx="7066205" cy="507831"/>
          </a:xfrm>
          <a:prstGeom prst="rect">
            <a:avLst/>
          </a:prstGeom>
        </p:spPr>
        <p:txBody>
          <a:bodyPr wrap="square" lIns="0" tIns="0" rIns="0" bIns="0" rtlCol="0" anchor="t">
            <a:spAutoFit/>
          </a:bodyPr>
          <a:lstStyle/>
          <a:p>
            <a:pPr algn="ctr"/>
            <a:r>
              <a:rPr lang="en-US" sz="3300" spc="100" dirty="0">
                <a:solidFill>
                  <a:schemeClr val="bg1"/>
                </a:solidFill>
              </a:rPr>
              <a:t>www.comsefaz.org.br</a:t>
            </a:r>
          </a:p>
        </p:txBody>
      </p:sp>
      <p:pic>
        <p:nvPicPr>
          <p:cNvPr id="4" name="Imagem 3">
            <a:extLst>
              <a:ext uri="{FF2B5EF4-FFF2-40B4-BE49-F238E27FC236}">
                <a16:creationId xmlns:a16="http://schemas.microsoft.com/office/drawing/2014/main" id="{BC1B4BC4-F9AB-688B-7898-A34FED695E2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5795" y="6239462"/>
            <a:ext cx="9349440" cy="2779835"/>
          </a:xfrm>
          <a:prstGeom prst="rect">
            <a:avLst/>
          </a:prstGeom>
        </p:spPr>
      </p:pic>
      <p:pic>
        <p:nvPicPr>
          <p:cNvPr id="2" name="Imagem 1">
            <a:extLst>
              <a:ext uri="{FF2B5EF4-FFF2-40B4-BE49-F238E27FC236}">
                <a16:creationId xmlns:a16="http://schemas.microsoft.com/office/drawing/2014/main" id="{314A44E1-492F-4B39-662F-66B1384A0C1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904075" y="0"/>
            <a:ext cx="7383926" cy="8163918"/>
          </a:xfrm>
          <a:prstGeom prst="rect">
            <a:avLst/>
          </a:prstGeom>
        </p:spPr>
      </p:pic>
      <p:sp>
        <p:nvSpPr>
          <p:cNvPr id="3" name="Retângulo 2">
            <a:extLst>
              <a:ext uri="{FF2B5EF4-FFF2-40B4-BE49-F238E27FC236}">
                <a16:creationId xmlns:a16="http://schemas.microsoft.com/office/drawing/2014/main" id="{D2B03A96-4D3C-08EF-71B9-666D854766D1}"/>
              </a:ext>
            </a:extLst>
          </p:cNvPr>
          <p:cNvSpPr/>
          <p:nvPr/>
        </p:nvSpPr>
        <p:spPr>
          <a:xfrm>
            <a:off x="6407869" y="1638300"/>
            <a:ext cx="5472261" cy="13716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pt-BR" sz="6600" dirty="0"/>
              <a:t>OBRIGADO!</a:t>
            </a:r>
          </a:p>
        </p:txBody>
      </p:sp>
      <p:sp>
        <p:nvSpPr>
          <p:cNvPr id="6" name="CaixaDeTexto 5">
            <a:extLst>
              <a:ext uri="{FF2B5EF4-FFF2-40B4-BE49-F238E27FC236}">
                <a16:creationId xmlns:a16="http://schemas.microsoft.com/office/drawing/2014/main" id="{65925F51-9CBE-AE77-CE9F-A522713EA7BC}"/>
              </a:ext>
            </a:extLst>
          </p:cNvPr>
          <p:cNvSpPr txBox="1"/>
          <p:nvPr/>
        </p:nvSpPr>
        <p:spPr>
          <a:xfrm>
            <a:off x="4343399" y="4277702"/>
            <a:ext cx="9601200" cy="830997"/>
          </a:xfrm>
          <a:prstGeom prst="rect">
            <a:avLst/>
          </a:prstGeom>
          <a:noFill/>
        </p:spPr>
        <p:txBody>
          <a:bodyPr wrap="square">
            <a:spAutoFit/>
          </a:bodyPr>
          <a:lstStyle/>
          <a:p>
            <a:pPr marL="0" indent="0" algn="just">
              <a:buNone/>
            </a:pPr>
            <a:r>
              <a:rPr lang="pt-BR" sz="4800" b="1" dirty="0">
                <a:solidFill>
                  <a:schemeClr val="accent1">
                    <a:lumMod val="75000"/>
                  </a:schemeClr>
                </a:solidFill>
                <a:effectLst>
                  <a:outerShdw blurRad="38100" dist="38100" dir="2700000" algn="tl">
                    <a:srgbClr val="000000">
                      <a:alpha val="43137"/>
                    </a:srgbClr>
                  </a:outerShdw>
                </a:effectLst>
              </a:rPr>
              <a:t>ricardo.oliveira@fazenda.mg.gov.br</a:t>
            </a:r>
          </a:p>
        </p:txBody>
      </p:sp>
    </p:spTree>
    <p:extLst>
      <p:ext uri="{BB962C8B-B14F-4D97-AF65-F5344CB8AC3E}">
        <p14:creationId xmlns:p14="http://schemas.microsoft.com/office/powerpoint/2010/main" val="5996543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Espaço Reservado para Conteúdo 5">
            <a:extLst>
              <a:ext uri="{FF2B5EF4-FFF2-40B4-BE49-F238E27FC236}">
                <a16:creationId xmlns:a16="http://schemas.microsoft.com/office/drawing/2014/main" id="{62CFEF41-DCA9-B54E-BA34-8E58E0CF571D}"/>
              </a:ext>
            </a:extLst>
          </p:cNvPr>
          <p:cNvSpPr>
            <a:spLocks noGrp="1"/>
          </p:cNvSpPr>
          <p:nvPr>
            <p:ph idx="1"/>
          </p:nvPr>
        </p:nvSpPr>
        <p:spPr>
          <a:xfrm>
            <a:off x="1257300" y="1905002"/>
            <a:ext cx="15773400" cy="762000"/>
          </a:xfrm>
        </p:spPr>
        <p:txBody>
          <a:bodyPr/>
          <a:lstStyle/>
          <a:p>
            <a:pPr marL="0" indent="0">
              <a:buNone/>
            </a:pPr>
            <a:r>
              <a:rPr lang="pt-BR" b="1" u="sng" dirty="0">
                <a:solidFill>
                  <a:srgbClr val="002060"/>
                </a:solidFill>
              </a:rPr>
              <a:t>Administração Tributária na Constituição Federal de 1988</a:t>
            </a:r>
            <a:endParaRPr lang="pt-BR" dirty="0">
              <a:solidFill>
                <a:srgbClr val="002060"/>
              </a:solidFill>
            </a:endParaRPr>
          </a:p>
        </p:txBody>
      </p:sp>
      <p:sp>
        <p:nvSpPr>
          <p:cNvPr id="9" name="CaixaDeTexto 8">
            <a:extLst>
              <a:ext uri="{FF2B5EF4-FFF2-40B4-BE49-F238E27FC236}">
                <a16:creationId xmlns:a16="http://schemas.microsoft.com/office/drawing/2014/main" id="{4ECE07FD-A9CA-6874-E564-D2C5D1010DDE}"/>
              </a:ext>
            </a:extLst>
          </p:cNvPr>
          <p:cNvSpPr txBox="1"/>
          <p:nvPr/>
        </p:nvSpPr>
        <p:spPr>
          <a:xfrm>
            <a:off x="1066800" y="3087776"/>
            <a:ext cx="16383000" cy="5493812"/>
          </a:xfrm>
          <a:prstGeom prst="rect">
            <a:avLst/>
          </a:prstGeom>
          <a:noFill/>
        </p:spPr>
        <p:txBody>
          <a:bodyPr wrap="square">
            <a:spAutoFit/>
          </a:bodyPr>
          <a:lstStyle/>
          <a:p>
            <a:r>
              <a:rPr lang="pt-BR" sz="2700" b="1" dirty="0">
                <a:solidFill>
                  <a:srgbClr val="000000"/>
                </a:solidFill>
                <a:latin typeface="Arial" panose="020B0604020202020204" pitchFamily="34" charset="0"/>
              </a:rPr>
              <a:t>Art. 37</a:t>
            </a:r>
            <a:r>
              <a:rPr lang="pt-BR" sz="2700" dirty="0">
                <a:solidFill>
                  <a:srgbClr val="000000"/>
                </a:solidFill>
                <a:latin typeface="Arial" panose="020B0604020202020204" pitchFamily="34" charset="0"/>
              </a:rPr>
              <a:t>. A administração pública direta e indireta de qualquer dos Poderes da União, dos Estados, do Distrito Federal e dos Municípios obedecerá aos </a:t>
            </a:r>
            <a:r>
              <a:rPr lang="pt-BR" sz="2700" dirty="0">
                <a:solidFill>
                  <a:srgbClr val="000000"/>
                </a:solidFill>
                <a:highlight>
                  <a:srgbClr val="FFFF00"/>
                </a:highlight>
                <a:latin typeface="Arial" panose="020B0604020202020204" pitchFamily="34" charset="0"/>
              </a:rPr>
              <a:t>princípios de legalidade, impessoalidade, moralidade, publicidade e eficiência</a:t>
            </a:r>
            <a:r>
              <a:rPr lang="pt-BR" sz="2700" dirty="0">
                <a:solidFill>
                  <a:srgbClr val="000000"/>
                </a:solidFill>
                <a:latin typeface="Arial" panose="020B0604020202020204" pitchFamily="34" charset="0"/>
              </a:rPr>
              <a:t> e, também, ao seguinte:  </a:t>
            </a:r>
            <a:r>
              <a:rPr lang="pt-BR" sz="2700" dirty="0">
                <a:latin typeface="Arial" panose="020B0604020202020204" pitchFamily="34" charset="0"/>
                <a:hlinkClick r:id="rId2"/>
              </a:rPr>
              <a:t>(Redação dada pela Emenda Constitucional nº 19, de 1998)</a:t>
            </a:r>
            <a:endParaRPr lang="pt-BR" sz="2700" dirty="0">
              <a:latin typeface="Arial" panose="020B0604020202020204" pitchFamily="34" charset="0"/>
            </a:endParaRPr>
          </a:p>
          <a:p>
            <a:endParaRPr lang="pt-BR" sz="2700" dirty="0">
              <a:solidFill>
                <a:srgbClr val="000000"/>
              </a:solidFill>
              <a:latin typeface="Arial" panose="020B0604020202020204" pitchFamily="34" charset="0"/>
            </a:endParaRPr>
          </a:p>
          <a:p>
            <a:r>
              <a:rPr lang="pt-BR" sz="2700" b="1" dirty="0">
                <a:solidFill>
                  <a:srgbClr val="000000"/>
                </a:solidFill>
                <a:latin typeface="Arial" panose="020B0604020202020204" pitchFamily="34" charset="0"/>
              </a:rPr>
              <a:t>XVIII </a:t>
            </a:r>
            <a:r>
              <a:rPr lang="pt-BR" sz="2700" dirty="0">
                <a:solidFill>
                  <a:srgbClr val="000000"/>
                </a:solidFill>
                <a:latin typeface="Arial" panose="020B0604020202020204" pitchFamily="34" charset="0"/>
              </a:rPr>
              <a:t>- a </a:t>
            </a:r>
            <a:r>
              <a:rPr lang="pt-BR" sz="2700" dirty="0">
                <a:solidFill>
                  <a:srgbClr val="000000"/>
                </a:solidFill>
                <a:highlight>
                  <a:srgbClr val="FFFF00"/>
                </a:highlight>
                <a:latin typeface="Arial" panose="020B0604020202020204" pitchFamily="34" charset="0"/>
              </a:rPr>
              <a:t>administração fazendária e seus servidores fiscais terão</a:t>
            </a:r>
            <a:r>
              <a:rPr lang="pt-BR" sz="2700" dirty="0">
                <a:solidFill>
                  <a:srgbClr val="000000"/>
                </a:solidFill>
                <a:latin typeface="Arial" panose="020B0604020202020204" pitchFamily="34" charset="0"/>
              </a:rPr>
              <a:t>, dentro de suas áreas de competência e jurisdição, </a:t>
            </a:r>
            <a:r>
              <a:rPr lang="pt-BR" sz="2700" dirty="0">
                <a:solidFill>
                  <a:srgbClr val="000000"/>
                </a:solidFill>
                <a:highlight>
                  <a:srgbClr val="FFFF00"/>
                </a:highlight>
                <a:latin typeface="Arial" panose="020B0604020202020204" pitchFamily="34" charset="0"/>
              </a:rPr>
              <a:t>precedência</a:t>
            </a:r>
            <a:r>
              <a:rPr lang="pt-BR" sz="2700" dirty="0">
                <a:solidFill>
                  <a:srgbClr val="000000"/>
                </a:solidFill>
                <a:latin typeface="Arial" panose="020B0604020202020204" pitchFamily="34" charset="0"/>
              </a:rPr>
              <a:t> sobre os demais setores administrativos, </a:t>
            </a:r>
            <a:r>
              <a:rPr lang="pt-BR" sz="2700" dirty="0">
                <a:solidFill>
                  <a:srgbClr val="000000"/>
                </a:solidFill>
                <a:highlight>
                  <a:srgbClr val="FFFF00"/>
                </a:highlight>
                <a:latin typeface="Arial" panose="020B0604020202020204" pitchFamily="34" charset="0"/>
              </a:rPr>
              <a:t>na forma da lei</a:t>
            </a:r>
            <a:r>
              <a:rPr lang="pt-BR" sz="2700" dirty="0">
                <a:solidFill>
                  <a:srgbClr val="000000"/>
                </a:solidFill>
                <a:latin typeface="Arial" panose="020B0604020202020204" pitchFamily="34" charset="0"/>
              </a:rPr>
              <a:t>;</a:t>
            </a:r>
          </a:p>
          <a:p>
            <a:endParaRPr lang="pt-BR" sz="2700" dirty="0">
              <a:solidFill>
                <a:srgbClr val="000000"/>
              </a:solidFill>
              <a:latin typeface="Arial" panose="020B0604020202020204" pitchFamily="34" charset="0"/>
            </a:endParaRPr>
          </a:p>
          <a:p>
            <a:r>
              <a:rPr lang="pt-BR" sz="2700" b="1" dirty="0">
                <a:solidFill>
                  <a:srgbClr val="000000"/>
                </a:solidFill>
                <a:latin typeface="Arial" panose="020B0604020202020204" pitchFamily="34" charset="0"/>
              </a:rPr>
              <a:t>XXII</a:t>
            </a:r>
            <a:r>
              <a:rPr lang="pt-BR" sz="2700" dirty="0">
                <a:solidFill>
                  <a:srgbClr val="000000"/>
                </a:solidFill>
                <a:latin typeface="Arial" panose="020B0604020202020204" pitchFamily="34" charset="0"/>
              </a:rPr>
              <a:t> - as </a:t>
            </a:r>
            <a:r>
              <a:rPr lang="pt-BR" sz="2700" b="1" u="sng" dirty="0">
                <a:solidFill>
                  <a:srgbClr val="000000"/>
                </a:solidFill>
                <a:highlight>
                  <a:srgbClr val="FFFF00"/>
                </a:highlight>
                <a:latin typeface="Arial" panose="020B0604020202020204" pitchFamily="34" charset="0"/>
              </a:rPr>
              <a:t>administrações tributárias</a:t>
            </a:r>
            <a:r>
              <a:rPr lang="pt-BR" sz="2700" u="sng" dirty="0">
                <a:solidFill>
                  <a:srgbClr val="000000"/>
                </a:solidFill>
                <a:highlight>
                  <a:srgbClr val="FFFF00"/>
                </a:highlight>
                <a:latin typeface="Arial" panose="020B0604020202020204" pitchFamily="34" charset="0"/>
              </a:rPr>
              <a:t> </a:t>
            </a:r>
            <a:r>
              <a:rPr lang="pt-BR" sz="2700" dirty="0">
                <a:solidFill>
                  <a:srgbClr val="000000"/>
                </a:solidFill>
                <a:highlight>
                  <a:srgbClr val="FFFF00"/>
                </a:highlight>
                <a:latin typeface="Arial" panose="020B0604020202020204" pitchFamily="34" charset="0"/>
              </a:rPr>
              <a:t>da União, dos Estados, do Distrito Federal e dos Municípios</a:t>
            </a:r>
            <a:r>
              <a:rPr lang="pt-BR" sz="2700" dirty="0">
                <a:solidFill>
                  <a:srgbClr val="000000"/>
                </a:solidFill>
                <a:latin typeface="Arial" panose="020B0604020202020204" pitchFamily="34" charset="0"/>
              </a:rPr>
              <a:t>, </a:t>
            </a:r>
            <a:r>
              <a:rPr lang="pt-BR" sz="2700" b="1" u="sng" dirty="0">
                <a:solidFill>
                  <a:srgbClr val="000000"/>
                </a:solidFill>
                <a:highlight>
                  <a:srgbClr val="FFFF00"/>
                </a:highlight>
                <a:latin typeface="Arial" panose="020B0604020202020204" pitchFamily="34" charset="0"/>
              </a:rPr>
              <a:t>atividades essenciais ao funcionamento do Estado</a:t>
            </a:r>
            <a:r>
              <a:rPr lang="pt-BR" sz="2700" dirty="0">
                <a:solidFill>
                  <a:srgbClr val="000000"/>
                </a:solidFill>
                <a:latin typeface="Arial" panose="020B0604020202020204" pitchFamily="34" charset="0"/>
              </a:rPr>
              <a:t>, exercidas por servidores de carreiras específicas, </a:t>
            </a:r>
            <a:r>
              <a:rPr lang="pt-BR" sz="2700" b="1" dirty="0">
                <a:solidFill>
                  <a:srgbClr val="000000"/>
                </a:solidFill>
                <a:highlight>
                  <a:srgbClr val="FFFF00"/>
                </a:highlight>
                <a:latin typeface="Arial" panose="020B0604020202020204" pitchFamily="34" charset="0"/>
              </a:rPr>
              <a:t>terão recursos prioritários </a:t>
            </a:r>
            <a:r>
              <a:rPr lang="pt-BR" sz="2700" dirty="0">
                <a:solidFill>
                  <a:srgbClr val="000000"/>
                </a:solidFill>
                <a:latin typeface="Arial" panose="020B0604020202020204" pitchFamily="34" charset="0"/>
              </a:rPr>
              <a:t>para a realização de suas atividades </a:t>
            </a:r>
            <a:r>
              <a:rPr lang="pt-BR" sz="2700" dirty="0">
                <a:solidFill>
                  <a:srgbClr val="000000"/>
                </a:solidFill>
                <a:highlight>
                  <a:srgbClr val="00FFFF"/>
                </a:highlight>
                <a:latin typeface="Arial" panose="020B0604020202020204" pitchFamily="34" charset="0"/>
              </a:rPr>
              <a:t>e atuarão de forma </a:t>
            </a:r>
            <a:r>
              <a:rPr lang="pt-BR" sz="2700" b="1" dirty="0">
                <a:solidFill>
                  <a:srgbClr val="000000"/>
                </a:solidFill>
                <a:highlight>
                  <a:srgbClr val="00FFFF"/>
                </a:highlight>
                <a:latin typeface="Arial" panose="020B0604020202020204" pitchFamily="34" charset="0"/>
              </a:rPr>
              <a:t>integrada</a:t>
            </a:r>
            <a:r>
              <a:rPr lang="pt-BR" sz="2700" dirty="0">
                <a:solidFill>
                  <a:srgbClr val="000000"/>
                </a:solidFill>
                <a:latin typeface="Arial" panose="020B0604020202020204" pitchFamily="34" charset="0"/>
              </a:rPr>
              <a:t>, inclusive com o </a:t>
            </a:r>
            <a:r>
              <a:rPr lang="pt-BR" sz="2700" b="1" dirty="0">
                <a:solidFill>
                  <a:srgbClr val="000000"/>
                </a:solidFill>
                <a:highlight>
                  <a:srgbClr val="00FFFF"/>
                </a:highlight>
                <a:latin typeface="Arial" panose="020B0604020202020204" pitchFamily="34" charset="0"/>
              </a:rPr>
              <a:t>compartilhamento de cadastros e de informações fiscais</a:t>
            </a:r>
            <a:r>
              <a:rPr lang="pt-BR" sz="2700" dirty="0">
                <a:solidFill>
                  <a:srgbClr val="000000"/>
                </a:solidFill>
                <a:latin typeface="Arial" panose="020B0604020202020204" pitchFamily="34" charset="0"/>
              </a:rPr>
              <a:t>, na forma da lei ou convênio.         </a:t>
            </a:r>
            <a:r>
              <a:rPr lang="pt-BR" sz="2700" dirty="0">
                <a:latin typeface="Arial" panose="020B0604020202020204" pitchFamily="34" charset="0"/>
                <a:hlinkClick r:id="rId3"/>
              </a:rPr>
              <a:t>(Incluído pela Emenda Constitucional nº 42, de 19.12.2003)</a:t>
            </a:r>
            <a:endParaRPr lang="pt-BR" sz="2700" dirty="0">
              <a:latin typeface="Arial" panose="020B0604020202020204" pitchFamily="34" charset="0"/>
            </a:endParaRPr>
          </a:p>
        </p:txBody>
      </p:sp>
      <p:sp>
        <p:nvSpPr>
          <p:cNvPr id="10" name="CaixaDeTexto 9">
            <a:extLst>
              <a:ext uri="{FF2B5EF4-FFF2-40B4-BE49-F238E27FC236}">
                <a16:creationId xmlns:a16="http://schemas.microsoft.com/office/drawing/2014/main" id="{D1CAC4CE-D337-022E-1EC9-0D39984AC6E7}"/>
              </a:ext>
            </a:extLst>
          </p:cNvPr>
          <p:cNvSpPr txBox="1"/>
          <p:nvPr/>
        </p:nvSpPr>
        <p:spPr>
          <a:xfrm>
            <a:off x="3881336" y="228524"/>
            <a:ext cx="14406665" cy="1107996"/>
          </a:xfrm>
          <a:prstGeom prst="rect">
            <a:avLst/>
          </a:prstGeom>
          <a:noFill/>
        </p:spPr>
        <p:txBody>
          <a:bodyPr wrap="square" rtlCol="0">
            <a:spAutoFit/>
          </a:bodyPr>
          <a:lstStyle/>
          <a:p>
            <a:r>
              <a:rPr lang="pt-BR" sz="6600" b="1" dirty="0">
                <a:solidFill>
                  <a:srgbClr val="002060"/>
                </a:solidFill>
              </a:rPr>
              <a:t>Princípios Fundamentais</a:t>
            </a:r>
          </a:p>
        </p:txBody>
      </p:sp>
      <p:sp>
        <p:nvSpPr>
          <p:cNvPr id="5" name="Espaço Reservado para Número de Slide 4">
            <a:extLst>
              <a:ext uri="{FF2B5EF4-FFF2-40B4-BE49-F238E27FC236}">
                <a16:creationId xmlns:a16="http://schemas.microsoft.com/office/drawing/2014/main" id="{B01CEC12-C885-8666-D22D-34C19DD84534}"/>
              </a:ext>
            </a:extLst>
          </p:cNvPr>
          <p:cNvSpPr>
            <a:spLocks noGrp="1"/>
          </p:cNvSpPr>
          <p:nvPr>
            <p:ph type="sldNum" sz="quarter" idx="12"/>
          </p:nvPr>
        </p:nvSpPr>
        <p:spPr/>
        <p:txBody>
          <a:bodyPr/>
          <a:lstStyle/>
          <a:p>
            <a:fld id="{F917DBEF-A78A-4974-9B2C-C14970620BF6}" type="slidenum">
              <a:rPr lang="pt-BR" smtClean="0"/>
              <a:t>2</a:t>
            </a:fld>
            <a:endParaRPr lang="pt-BR"/>
          </a:p>
        </p:txBody>
      </p:sp>
      <p:sp>
        <p:nvSpPr>
          <p:cNvPr id="3" name="Retângulo 2">
            <a:extLst>
              <a:ext uri="{FF2B5EF4-FFF2-40B4-BE49-F238E27FC236}">
                <a16:creationId xmlns:a16="http://schemas.microsoft.com/office/drawing/2014/main" id="{789BAE93-BB9B-4074-F513-E2EE24BF496F}"/>
              </a:ext>
            </a:extLst>
          </p:cNvPr>
          <p:cNvSpPr/>
          <p:nvPr/>
        </p:nvSpPr>
        <p:spPr>
          <a:xfrm>
            <a:off x="0" y="434794"/>
            <a:ext cx="615462" cy="2338754"/>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Tree>
    <p:extLst>
      <p:ext uri="{BB962C8B-B14F-4D97-AF65-F5344CB8AC3E}">
        <p14:creationId xmlns:p14="http://schemas.microsoft.com/office/powerpoint/2010/main" val="1078572148"/>
      </p:ext>
    </p:extLst>
  </p:cSld>
  <p:clrMapOvr>
    <a:masterClrMapping/>
  </p:clrMapOvr>
  <p:transition spd="slow">
    <p:push/>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tângulo 9">
            <a:extLst>
              <a:ext uri="{FF2B5EF4-FFF2-40B4-BE49-F238E27FC236}">
                <a16:creationId xmlns:a16="http://schemas.microsoft.com/office/drawing/2014/main" id="{C09C82DD-FFBD-5398-9217-D06CF952DDD6}"/>
              </a:ext>
            </a:extLst>
          </p:cNvPr>
          <p:cNvSpPr/>
          <p:nvPr/>
        </p:nvSpPr>
        <p:spPr>
          <a:xfrm>
            <a:off x="0" y="434794"/>
            <a:ext cx="615462" cy="2338754"/>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
        <p:nvSpPr>
          <p:cNvPr id="5" name="Espaço Reservado para Conteúdo 4">
            <a:extLst>
              <a:ext uri="{FF2B5EF4-FFF2-40B4-BE49-F238E27FC236}">
                <a16:creationId xmlns:a16="http://schemas.microsoft.com/office/drawing/2014/main" id="{5C0D816A-EB07-D0DA-3010-96DD88ED885B}"/>
              </a:ext>
            </a:extLst>
          </p:cNvPr>
          <p:cNvSpPr>
            <a:spLocks noGrp="1"/>
          </p:cNvSpPr>
          <p:nvPr>
            <p:ph idx="1"/>
          </p:nvPr>
        </p:nvSpPr>
        <p:spPr>
          <a:xfrm>
            <a:off x="1257300" y="2598341"/>
            <a:ext cx="15773400" cy="7224087"/>
          </a:xfrm>
        </p:spPr>
        <p:txBody>
          <a:bodyPr>
            <a:normAutofit/>
          </a:bodyPr>
          <a:lstStyle/>
          <a:p>
            <a:pPr marL="0" indent="0" algn="just" defTabSz="1371600">
              <a:lnSpc>
                <a:spcPct val="90000"/>
              </a:lnSpc>
              <a:spcBef>
                <a:spcPts val="1500"/>
              </a:spcBef>
              <a:buNone/>
              <a:defRPr/>
            </a:pPr>
            <a:r>
              <a:rPr lang="pt-BR" sz="3000" b="1" dirty="0">
                <a:solidFill>
                  <a:prstClr val="black"/>
                </a:solidFill>
                <a:highlight>
                  <a:srgbClr val="FFFFFF"/>
                </a:highlight>
                <a:hlinkClick r:id="rId3">
                  <a:extLst>
                    <a:ext uri="{A12FA001-AC4F-418D-AE19-62706E023703}">
                      <ahyp:hlinkClr xmlns:ahyp="http://schemas.microsoft.com/office/drawing/2018/hyperlinkcolor" val="tx"/>
                    </a:ext>
                  </a:extLst>
                </a:hlinkClick>
              </a:rPr>
              <a:t>EMENDA CONSTITUCIONAL Nº 132/2023</a:t>
            </a:r>
          </a:p>
          <a:p>
            <a:pPr marL="0" indent="0" algn="just" defTabSz="1371600">
              <a:lnSpc>
                <a:spcPct val="90000"/>
              </a:lnSpc>
              <a:spcBef>
                <a:spcPts val="1500"/>
              </a:spcBef>
              <a:buNone/>
              <a:defRPr/>
            </a:pPr>
            <a:r>
              <a:rPr lang="pt-BR" sz="2700" dirty="0">
                <a:solidFill>
                  <a:srgbClr val="162937"/>
                </a:solidFill>
                <a:highlight>
                  <a:srgbClr val="FFFFFF"/>
                </a:highlight>
                <a:hlinkClick r:id="rId4"/>
              </a:rPr>
              <a:t>Art. 156-B</a:t>
            </a:r>
            <a:r>
              <a:rPr lang="pt-BR" sz="2700" dirty="0">
                <a:solidFill>
                  <a:srgbClr val="162937"/>
                </a:solidFill>
                <a:highlight>
                  <a:srgbClr val="FFFFFF"/>
                </a:highlight>
              </a:rPr>
              <a:t>. (...)</a:t>
            </a:r>
          </a:p>
          <a:p>
            <a:pPr marL="0" indent="0" algn="just" defTabSz="1371600">
              <a:lnSpc>
                <a:spcPct val="90000"/>
              </a:lnSpc>
              <a:spcBef>
                <a:spcPts val="1500"/>
              </a:spcBef>
              <a:spcAft>
                <a:spcPts val="1800"/>
              </a:spcAft>
              <a:buNone/>
              <a:defRPr/>
            </a:pPr>
            <a:r>
              <a:rPr lang="pt-BR" sz="2400" dirty="0">
                <a:solidFill>
                  <a:srgbClr val="162937"/>
                </a:solidFill>
                <a:highlight>
                  <a:srgbClr val="FFFFFF"/>
                </a:highlight>
              </a:rPr>
              <a:t>§ 2º </a:t>
            </a:r>
            <a:r>
              <a:rPr lang="pt-BR" sz="2400" b="1" dirty="0">
                <a:solidFill>
                  <a:srgbClr val="162937"/>
                </a:solidFill>
                <a:highlight>
                  <a:srgbClr val="FFFFFF"/>
                </a:highlight>
              </a:rPr>
              <a:t>Na forma da lei complementar</a:t>
            </a:r>
            <a:r>
              <a:rPr lang="pt-BR" sz="2400" dirty="0">
                <a:solidFill>
                  <a:srgbClr val="162937"/>
                </a:solidFill>
                <a:highlight>
                  <a:srgbClr val="FFFFFF"/>
                </a:highlight>
              </a:rPr>
              <a:t>:  (...)</a:t>
            </a:r>
          </a:p>
          <a:p>
            <a:pPr marL="0" indent="0" algn="just" defTabSz="1371600">
              <a:lnSpc>
                <a:spcPct val="90000"/>
              </a:lnSpc>
              <a:spcBef>
                <a:spcPts val="1500"/>
              </a:spcBef>
              <a:buNone/>
              <a:defRPr/>
            </a:pPr>
            <a:r>
              <a:rPr lang="pt-BR" sz="2400" dirty="0">
                <a:solidFill>
                  <a:srgbClr val="162937"/>
                </a:solidFill>
                <a:highlight>
                  <a:srgbClr val="FFFFFF"/>
                </a:highlight>
              </a:rPr>
              <a:t>V - a </a:t>
            </a:r>
            <a:r>
              <a:rPr lang="pt-BR" sz="2400" b="1" dirty="0">
                <a:solidFill>
                  <a:srgbClr val="162937"/>
                </a:solidFill>
                <a:highlight>
                  <a:srgbClr val="FFFFFF"/>
                </a:highlight>
              </a:rPr>
              <a:t>fiscalização, o lançamento, a cobrança, a representação administrativa e a representação judicial </a:t>
            </a:r>
            <a:r>
              <a:rPr lang="pt-BR" sz="2400" dirty="0">
                <a:solidFill>
                  <a:srgbClr val="162937"/>
                </a:solidFill>
                <a:highlight>
                  <a:srgbClr val="FFFFFF"/>
                </a:highlight>
              </a:rPr>
              <a:t>relativos ao imposto serão realizados, no âmbito de suas respectivas competências, pelas administrações tributárias e procuradorias dos Estados, do Distrito </a:t>
            </a:r>
            <a:r>
              <a:rPr lang="pt-BR" sz="2400" dirty="0">
                <a:solidFill>
                  <a:srgbClr val="162937"/>
                </a:solidFill>
              </a:rPr>
              <a:t>Federal e dos Municípios, que poderão definir hipóteses de delegação ou de compartilhamento de competências, </a:t>
            </a:r>
            <a:r>
              <a:rPr lang="pt-BR" sz="2400" b="1" dirty="0">
                <a:solidFill>
                  <a:srgbClr val="162937"/>
                </a:solidFill>
              </a:rPr>
              <a:t>cabendo ao Comitê Gestor a </a:t>
            </a:r>
            <a:r>
              <a:rPr lang="pt-BR" sz="2400" b="1" dirty="0">
                <a:solidFill>
                  <a:srgbClr val="162937"/>
                </a:solidFill>
                <a:effectLst>
                  <a:outerShdw blurRad="38100" dist="38100" dir="2700000" algn="tl">
                    <a:srgbClr val="000000">
                      <a:alpha val="43137"/>
                    </a:srgbClr>
                  </a:outerShdw>
                </a:effectLst>
                <a:highlight>
                  <a:srgbClr val="00FFFF"/>
                </a:highlight>
              </a:rPr>
              <a:t>coordenação</a:t>
            </a:r>
            <a:r>
              <a:rPr lang="pt-BR" sz="2400" b="1" dirty="0">
                <a:solidFill>
                  <a:srgbClr val="162937"/>
                </a:solidFill>
                <a:highlight>
                  <a:srgbClr val="00FFFF"/>
                </a:highlight>
              </a:rPr>
              <a:t> </a:t>
            </a:r>
            <a:r>
              <a:rPr lang="pt-BR" sz="2400" b="1" dirty="0">
                <a:solidFill>
                  <a:srgbClr val="162937"/>
                </a:solidFill>
              </a:rPr>
              <a:t>dessas atividades administrativas com vistas à </a:t>
            </a:r>
            <a:r>
              <a:rPr lang="pt-BR" sz="2400" b="1" dirty="0">
                <a:solidFill>
                  <a:srgbClr val="162937"/>
                </a:solidFill>
                <a:effectLst>
                  <a:outerShdw blurRad="38100" dist="38100" dir="2700000" algn="tl">
                    <a:srgbClr val="000000">
                      <a:alpha val="43137"/>
                    </a:srgbClr>
                  </a:outerShdw>
                </a:effectLst>
                <a:highlight>
                  <a:srgbClr val="00FFFF"/>
                </a:highlight>
              </a:rPr>
              <a:t>integração</a:t>
            </a:r>
            <a:r>
              <a:rPr lang="pt-BR" sz="2400" b="1" dirty="0">
                <a:solidFill>
                  <a:srgbClr val="162937"/>
                </a:solidFill>
              </a:rPr>
              <a:t> entre os entes federativos</a:t>
            </a:r>
            <a:r>
              <a:rPr lang="pt-BR" sz="2400" dirty="0">
                <a:solidFill>
                  <a:srgbClr val="162937"/>
                </a:solidFill>
              </a:rPr>
              <a:t>;</a:t>
            </a:r>
          </a:p>
          <a:p>
            <a:pPr marL="0" indent="0" algn="just" defTabSz="1371600">
              <a:lnSpc>
                <a:spcPct val="90000"/>
              </a:lnSpc>
              <a:spcBef>
                <a:spcPts val="1500"/>
              </a:spcBef>
              <a:buNone/>
              <a:defRPr/>
            </a:pPr>
            <a:r>
              <a:rPr lang="pt-BR" sz="2400" dirty="0">
                <a:solidFill>
                  <a:srgbClr val="162937"/>
                </a:solidFill>
              </a:rPr>
              <a:t>(...)</a:t>
            </a:r>
          </a:p>
          <a:p>
            <a:pPr marL="0" indent="0" algn="just" defTabSz="1371600">
              <a:lnSpc>
                <a:spcPct val="90000"/>
              </a:lnSpc>
              <a:spcBef>
                <a:spcPts val="1500"/>
              </a:spcBef>
              <a:buNone/>
              <a:defRPr/>
            </a:pPr>
            <a:r>
              <a:rPr lang="pt-BR" sz="2400" dirty="0">
                <a:solidFill>
                  <a:srgbClr val="162937"/>
                </a:solidFill>
                <a:highlight>
                  <a:srgbClr val="FFFFFF"/>
                </a:highlight>
              </a:rPr>
              <a:t>§ 6º O </a:t>
            </a:r>
            <a:r>
              <a:rPr lang="pt-BR" sz="2400" b="1" u="sng" dirty="0">
                <a:solidFill>
                  <a:srgbClr val="162937"/>
                </a:solidFill>
                <a:highlight>
                  <a:srgbClr val="FFFFFF"/>
                </a:highlight>
              </a:rPr>
              <a:t>Comitê Gestor do Imposto sobre Bens e Serviços</a:t>
            </a:r>
            <a:r>
              <a:rPr lang="pt-BR" sz="2400" dirty="0">
                <a:solidFill>
                  <a:srgbClr val="162937"/>
                </a:solidFill>
                <a:highlight>
                  <a:srgbClr val="FFFFFF"/>
                </a:highlight>
              </a:rPr>
              <a:t>, a </a:t>
            </a:r>
            <a:r>
              <a:rPr lang="pt-BR" sz="2400" b="1" dirty="0">
                <a:solidFill>
                  <a:srgbClr val="162937"/>
                </a:solidFill>
                <a:highlight>
                  <a:srgbClr val="FFFFFF"/>
                </a:highlight>
              </a:rPr>
              <a:t>administração tributária da União </a:t>
            </a:r>
            <a:r>
              <a:rPr lang="pt-BR" sz="2400" dirty="0">
                <a:solidFill>
                  <a:prstClr val="black"/>
                </a:solidFill>
              </a:rPr>
              <a:t>e a</a:t>
            </a:r>
            <a:r>
              <a:rPr lang="pt-BR" sz="2400" b="1" dirty="0">
                <a:solidFill>
                  <a:prstClr val="black"/>
                </a:solidFill>
              </a:rPr>
              <a:t> </a:t>
            </a:r>
            <a:r>
              <a:rPr lang="pt-BR" sz="2400" dirty="0">
                <a:solidFill>
                  <a:prstClr val="black"/>
                </a:solidFill>
              </a:rPr>
              <a:t>Procuradoria-Geral da Fazenda Nacional </a:t>
            </a:r>
            <a:r>
              <a:rPr lang="pt-BR" sz="2400" dirty="0">
                <a:solidFill>
                  <a:srgbClr val="162937"/>
                </a:solidFill>
                <a:highlight>
                  <a:srgbClr val="FFFFFF"/>
                </a:highlight>
              </a:rPr>
              <a:t>compartilharão informações fiscais relacionadas aos tributos previstos nos </a:t>
            </a:r>
            <a:r>
              <a:rPr lang="pt-BR" sz="2400" dirty="0" err="1">
                <a:solidFill>
                  <a:srgbClr val="162937"/>
                </a:solidFill>
                <a:highlight>
                  <a:srgbClr val="FFFFFF"/>
                </a:highlight>
              </a:rPr>
              <a:t>arts</a:t>
            </a:r>
            <a:r>
              <a:rPr lang="pt-BR" sz="2400" dirty="0">
                <a:solidFill>
                  <a:srgbClr val="162937"/>
                </a:solidFill>
                <a:highlight>
                  <a:srgbClr val="FFFFFF"/>
                </a:highlight>
              </a:rPr>
              <a:t>. 156-A e 195, V, e </a:t>
            </a:r>
            <a:r>
              <a:rPr lang="pt-BR" sz="2400" dirty="0">
                <a:solidFill>
                  <a:srgbClr val="162937"/>
                </a:solidFill>
              </a:rPr>
              <a:t>atuarão </a:t>
            </a:r>
            <a:r>
              <a:rPr lang="pt-BR" sz="2400" b="1" dirty="0">
                <a:solidFill>
                  <a:srgbClr val="162937"/>
                </a:solidFill>
              </a:rPr>
              <a:t>com vistas a </a:t>
            </a:r>
            <a:r>
              <a:rPr lang="pt-BR" sz="2400" b="1" dirty="0">
                <a:solidFill>
                  <a:srgbClr val="162937"/>
                </a:solidFill>
                <a:highlight>
                  <a:srgbClr val="00FFFF"/>
                </a:highlight>
              </a:rPr>
              <a:t>harmonizar normas, </a:t>
            </a:r>
            <a:r>
              <a:rPr lang="pt-BR" sz="2400" b="1" u="sng" dirty="0">
                <a:solidFill>
                  <a:srgbClr val="162937"/>
                </a:solidFill>
                <a:effectLst>
                  <a:outerShdw blurRad="38100" dist="38100" dir="2700000" algn="tl">
                    <a:srgbClr val="000000">
                      <a:alpha val="43137"/>
                    </a:srgbClr>
                  </a:outerShdw>
                </a:effectLst>
                <a:highlight>
                  <a:srgbClr val="00FFFF"/>
                </a:highlight>
              </a:rPr>
              <a:t>interpretações</a:t>
            </a:r>
            <a:r>
              <a:rPr lang="pt-BR" sz="2400" b="1" dirty="0">
                <a:solidFill>
                  <a:srgbClr val="162937"/>
                </a:solidFill>
                <a:highlight>
                  <a:srgbClr val="00FFFF"/>
                </a:highlight>
              </a:rPr>
              <a:t>, obrigações acessórias e procedimentos</a:t>
            </a:r>
            <a:r>
              <a:rPr lang="pt-BR" sz="2400" dirty="0">
                <a:solidFill>
                  <a:srgbClr val="162937"/>
                </a:solidFill>
                <a:highlight>
                  <a:srgbClr val="00FFFF"/>
                </a:highlight>
              </a:rPr>
              <a:t> </a:t>
            </a:r>
            <a:r>
              <a:rPr lang="pt-BR" sz="2400" dirty="0">
                <a:solidFill>
                  <a:srgbClr val="162937"/>
                </a:solidFill>
              </a:rPr>
              <a:t>a eles relativos.</a:t>
            </a:r>
          </a:p>
          <a:p>
            <a:pPr marL="0" indent="0" algn="just" defTabSz="1371600">
              <a:lnSpc>
                <a:spcPct val="90000"/>
              </a:lnSpc>
              <a:spcBef>
                <a:spcPts val="1500"/>
              </a:spcBef>
              <a:buNone/>
              <a:defRPr/>
            </a:pPr>
            <a:r>
              <a:rPr lang="pt-BR" sz="2400" dirty="0">
                <a:solidFill>
                  <a:srgbClr val="162937"/>
                </a:solidFill>
              </a:rPr>
              <a:t>§ 7º O </a:t>
            </a:r>
            <a:r>
              <a:rPr lang="pt-BR" sz="2400" b="1" u="sng" dirty="0">
                <a:solidFill>
                  <a:srgbClr val="162937"/>
                </a:solidFill>
              </a:rPr>
              <a:t>Comitê Gestor do Imposto sobre Bens e Serviços</a:t>
            </a:r>
            <a:r>
              <a:rPr lang="pt-BR" sz="2400" b="1" dirty="0">
                <a:solidFill>
                  <a:srgbClr val="162937"/>
                </a:solidFill>
              </a:rPr>
              <a:t> </a:t>
            </a:r>
            <a:r>
              <a:rPr lang="pt-BR" sz="2400" dirty="0">
                <a:solidFill>
                  <a:srgbClr val="162937"/>
                </a:solidFill>
              </a:rPr>
              <a:t>e </a:t>
            </a:r>
            <a:r>
              <a:rPr lang="pt-BR" sz="2400" b="1" dirty="0">
                <a:solidFill>
                  <a:srgbClr val="162937"/>
                </a:solidFill>
              </a:rPr>
              <a:t>a administração tributária da União </a:t>
            </a:r>
            <a:r>
              <a:rPr lang="pt-BR" sz="2400" b="1" dirty="0">
                <a:solidFill>
                  <a:srgbClr val="162937"/>
                </a:solidFill>
                <a:effectLst>
                  <a:outerShdw blurRad="38100" dist="38100" dir="2700000" algn="tl">
                    <a:srgbClr val="000000">
                      <a:alpha val="43137"/>
                    </a:srgbClr>
                  </a:outerShdw>
                </a:effectLst>
                <a:highlight>
                  <a:srgbClr val="FFFF00"/>
                </a:highlight>
              </a:rPr>
              <a:t>poderão</a:t>
            </a:r>
            <a:r>
              <a:rPr lang="pt-BR" sz="2400" dirty="0">
                <a:solidFill>
                  <a:srgbClr val="162937"/>
                </a:solidFill>
              </a:rPr>
              <a:t> implementar </a:t>
            </a:r>
            <a:r>
              <a:rPr lang="pt-BR" sz="2400" b="1" dirty="0">
                <a:solidFill>
                  <a:srgbClr val="162937"/>
                </a:solidFill>
                <a:highlight>
                  <a:srgbClr val="FFFF00"/>
                </a:highlight>
              </a:rPr>
              <a:t>soluções integradas</a:t>
            </a:r>
            <a:r>
              <a:rPr lang="pt-BR" sz="2400" dirty="0">
                <a:solidFill>
                  <a:srgbClr val="162937"/>
                </a:solidFill>
                <a:highlight>
                  <a:srgbClr val="FFFF00"/>
                </a:highlight>
              </a:rPr>
              <a:t> </a:t>
            </a:r>
            <a:r>
              <a:rPr lang="pt-BR" sz="2400" dirty="0">
                <a:solidFill>
                  <a:srgbClr val="162937"/>
                </a:solidFill>
              </a:rPr>
              <a:t>para </a:t>
            </a:r>
            <a:r>
              <a:rPr lang="pt-BR" sz="2400" dirty="0">
                <a:solidFill>
                  <a:srgbClr val="162937"/>
                </a:solidFill>
                <a:highlight>
                  <a:srgbClr val="FFFF00"/>
                </a:highlight>
              </a:rPr>
              <a:t>a </a:t>
            </a:r>
            <a:r>
              <a:rPr lang="pt-BR" sz="2400" b="1" dirty="0">
                <a:solidFill>
                  <a:srgbClr val="162937"/>
                </a:solidFill>
                <a:highlight>
                  <a:srgbClr val="FFFF00"/>
                </a:highlight>
              </a:rPr>
              <a:t>administração e cobrança </a:t>
            </a:r>
            <a:r>
              <a:rPr lang="pt-BR" sz="2400" dirty="0">
                <a:solidFill>
                  <a:srgbClr val="162937"/>
                </a:solidFill>
              </a:rPr>
              <a:t>dos tributos previstos nos </a:t>
            </a:r>
            <a:r>
              <a:rPr lang="pt-BR" sz="2400" dirty="0" err="1">
                <a:solidFill>
                  <a:srgbClr val="162937"/>
                </a:solidFill>
              </a:rPr>
              <a:t>arts</a:t>
            </a:r>
            <a:r>
              <a:rPr lang="pt-BR" sz="2400" dirty="0">
                <a:solidFill>
                  <a:srgbClr val="162937"/>
                </a:solidFill>
              </a:rPr>
              <a:t>. 156-A e 195, V.</a:t>
            </a:r>
          </a:p>
        </p:txBody>
      </p:sp>
      <p:sp>
        <p:nvSpPr>
          <p:cNvPr id="11" name="Título 1">
            <a:extLst>
              <a:ext uri="{FF2B5EF4-FFF2-40B4-BE49-F238E27FC236}">
                <a16:creationId xmlns:a16="http://schemas.microsoft.com/office/drawing/2014/main" id="{A35C652D-927B-7129-3C8B-53ED2DEA5D41}"/>
              </a:ext>
            </a:extLst>
          </p:cNvPr>
          <p:cNvSpPr txBox="1">
            <a:spLocks/>
          </p:cNvSpPr>
          <p:nvPr/>
        </p:nvSpPr>
        <p:spPr>
          <a:xfrm>
            <a:off x="1084267" y="609995"/>
            <a:ext cx="13973837" cy="1988345"/>
          </a:xfrm>
          <a:prstGeom prst="rect">
            <a:avLst/>
          </a:prstGeom>
        </p:spPr>
        <p:txBody>
          <a:bodyPr vert="horz" lIns="137160" tIns="68580" rIns="137160" bIns="6858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5400" b="1" dirty="0">
                <a:solidFill>
                  <a:schemeClr val="accent1">
                    <a:lumMod val="75000"/>
                  </a:schemeClr>
                </a:solidFill>
                <a:latin typeface="+mn-lt"/>
              </a:rPr>
              <a:t>Comitê Gestor do IBS – </a:t>
            </a:r>
          </a:p>
          <a:p>
            <a:r>
              <a:rPr lang="pt-BR" sz="5400" b="1" dirty="0">
                <a:solidFill>
                  <a:srgbClr val="002060"/>
                </a:solidFill>
                <a:latin typeface="+mn-lt"/>
              </a:rPr>
              <a:t>Atuação coordenada e integrada</a:t>
            </a:r>
          </a:p>
        </p:txBody>
      </p:sp>
      <p:sp>
        <p:nvSpPr>
          <p:cNvPr id="3" name="Espaço Reservado para Número de Slide 2">
            <a:extLst>
              <a:ext uri="{FF2B5EF4-FFF2-40B4-BE49-F238E27FC236}">
                <a16:creationId xmlns:a16="http://schemas.microsoft.com/office/drawing/2014/main" id="{541143FA-A24F-D706-2AEC-E13A7676AAF1}"/>
              </a:ext>
            </a:extLst>
          </p:cNvPr>
          <p:cNvSpPr>
            <a:spLocks noGrp="1"/>
          </p:cNvSpPr>
          <p:nvPr>
            <p:ph type="sldNum" sz="quarter" idx="12"/>
          </p:nvPr>
        </p:nvSpPr>
        <p:spPr/>
        <p:txBody>
          <a:bodyPr/>
          <a:lstStyle/>
          <a:p>
            <a:fld id="{04E8FC02-0443-4D68-8BD3-1DA6EC44A6FB}" type="slidenum">
              <a:rPr lang="pt-BR" smtClean="0"/>
              <a:t>3</a:t>
            </a:fld>
            <a:endParaRPr lang="pt-BR"/>
          </a:p>
        </p:txBody>
      </p:sp>
    </p:spTree>
    <p:extLst>
      <p:ext uri="{BB962C8B-B14F-4D97-AF65-F5344CB8AC3E}">
        <p14:creationId xmlns:p14="http://schemas.microsoft.com/office/powerpoint/2010/main" val="56300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40E2F8A9-846D-073E-45A6-24B1BC322D65}"/>
              </a:ext>
            </a:extLst>
          </p:cNvPr>
          <p:cNvSpPr txBox="1"/>
          <p:nvPr/>
        </p:nvSpPr>
        <p:spPr>
          <a:xfrm>
            <a:off x="1282700" y="559890"/>
            <a:ext cx="17030701" cy="923330"/>
          </a:xfrm>
          <a:prstGeom prst="rect">
            <a:avLst/>
          </a:prstGeom>
          <a:noFill/>
        </p:spPr>
        <p:txBody>
          <a:bodyPr wrap="square" rtlCol="0">
            <a:spAutoFit/>
          </a:bodyPr>
          <a:lstStyle/>
          <a:p>
            <a:pPr algn="just"/>
            <a:r>
              <a:rPr lang="pt-BR" sz="5400" b="1" dirty="0">
                <a:solidFill>
                  <a:schemeClr val="accent1">
                    <a:lumMod val="50000"/>
                  </a:schemeClr>
                </a:solidFill>
              </a:rPr>
              <a:t>Principais </a:t>
            </a:r>
            <a:r>
              <a:rPr lang="pt-BR" sz="5400" b="1" dirty="0">
                <a:solidFill>
                  <a:srgbClr val="0070C0"/>
                </a:solidFill>
                <a:effectLst>
                  <a:outerShdw blurRad="38100" dist="38100" dir="2700000" algn="tl">
                    <a:srgbClr val="000000">
                      <a:alpha val="43137"/>
                    </a:srgbClr>
                  </a:outerShdw>
                </a:effectLst>
              </a:rPr>
              <a:t>funções</a:t>
            </a:r>
            <a:r>
              <a:rPr lang="pt-BR" sz="5400" b="1" dirty="0">
                <a:solidFill>
                  <a:schemeClr val="accent1">
                    <a:lumMod val="50000"/>
                  </a:schemeClr>
                </a:solidFill>
              </a:rPr>
              <a:t> da sanção tributária</a:t>
            </a:r>
          </a:p>
        </p:txBody>
      </p:sp>
      <p:sp>
        <p:nvSpPr>
          <p:cNvPr id="8" name="Espaço Reservado para Conteúdo 2">
            <a:extLst>
              <a:ext uri="{FF2B5EF4-FFF2-40B4-BE49-F238E27FC236}">
                <a16:creationId xmlns:a16="http://schemas.microsoft.com/office/drawing/2014/main" id="{06B55A2E-4871-9C0C-1B5B-FE8B176B7457}"/>
              </a:ext>
            </a:extLst>
          </p:cNvPr>
          <p:cNvSpPr>
            <a:spLocks noGrp="1"/>
          </p:cNvSpPr>
          <p:nvPr>
            <p:ph idx="1"/>
          </p:nvPr>
        </p:nvSpPr>
        <p:spPr>
          <a:xfrm>
            <a:off x="1257300" y="1638300"/>
            <a:ext cx="15773400" cy="7627145"/>
          </a:xfrm>
        </p:spPr>
        <p:txBody>
          <a:bodyPr>
            <a:normAutofit/>
          </a:bodyPr>
          <a:lstStyle/>
          <a:p>
            <a:pPr marL="0" indent="0" algn="just">
              <a:buNone/>
            </a:pPr>
            <a:r>
              <a:rPr lang="pt-BR" sz="2400" b="1" dirty="0">
                <a:effectLst/>
                <a:latin typeface="Abadi" panose="020B0604020104020204" pitchFamily="34" charset="0"/>
                <a:ea typeface="Times New Roman" panose="02020603050405020304" pitchFamily="18" charset="0"/>
              </a:rPr>
              <a:t>A sanção, como instrumento de fortalecimento da solidariedade social, assume diversas </a:t>
            </a:r>
            <a:r>
              <a:rPr lang="pt-BR" sz="2400" b="1" u="sng" dirty="0">
                <a:effectLst>
                  <a:outerShdw blurRad="38100" dist="38100" dir="2700000" algn="tl">
                    <a:srgbClr val="000000">
                      <a:alpha val="43137"/>
                    </a:srgbClr>
                  </a:outerShdw>
                </a:effectLst>
                <a:latin typeface="Abadi" panose="020B0604020104020204" pitchFamily="34" charset="0"/>
                <a:ea typeface="Times New Roman" panose="02020603050405020304" pitchFamily="18" charset="0"/>
              </a:rPr>
              <a:t>funções</a:t>
            </a:r>
            <a:r>
              <a:rPr lang="pt-BR" sz="2400" b="1" dirty="0">
                <a:effectLst/>
                <a:latin typeface="Abadi" panose="020B0604020104020204" pitchFamily="34" charset="0"/>
                <a:ea typeface="Times New Roman" panose="02020603050405020304" pitchFamily="18" charset="0"/>
              </a:rPr>
              <a:t> na busca pela manutenção da ordem jurídica estabelecida em uma determinada sociedade</a:t>
            </a:r>
            <a:r>
              <a:rPr lang="pt-BR" sz="2400" dirty="0">
                <a:effectLst/>
                <a:latin typeface="Abadi" panose="020B0604020104020204" pitchFamily="34" charset="0"/>
                <a:ea typeface="Times New Roman" panose="02020603050405020304" pitchFamily="18" charset="0"/>
              </a:rPr>
              <a:t>.</a:t>
            </a:r>
          </a:p>
          <a:p>
            <a:pPr marL="0" indent="0" algn="just">
              <a:buNone/>
            </a:pPr>
            <a:r>
              <a:rPr lang="pt-BR" sz="3000" b="1" dirty="0">
                <a:highlight>
                  <a:srgbClr val="FFFFFF"/>
                </a:highlight>
                <a:latin typeface="rawline"/>
                <a:hlinkClick r:id="rId2">
                  <a:extLst>
                    <a:ext uri="{A12FA001-AC4F-418D-AE19-62706E023703}">
                      <ahyp:hlinkClr xmlns:ahyp="http://schemas.microsoft.com/office/drawing/2018/hyperlinkcolor" val="tx"/>
                    </a:ext>
                  </a:extLst>
                </a:hlinkClick>
              </a:rPr>
              <a:t>Preventiva:</a:t>
            </a:r>
          </a:p>
          <a:p>
            <a:pPr marL="197485" indent="0" algn="just">
              <a:buNone/>
            </a:pPr>
            <a:r>
              <a:rPr lang="pt-BR" sz="2000" i="1" dirty="0">
                <a:effectLst/>
                <a:latin typeface="Times New Roman" panose="02020603050405020304" pitchFamily="18" charset="0"/>
                <a:ea typeface="MS Mincho" panose="02020609040205080304" pitchFamily="49" charset="-128"/>
                <a:cs typeface="Times New Roman" panose="02020603050405020304" pitchFamily="18" charset="0"/>
              </a:rPr>
              <a:t>“[...] as sanções, in </a:t>
            </a:r>
            <a:r>
              <a:rPr lang="pt-BR" sz="2000" i="1" dirty="0" err="1">
                <a:effectLst/>
                <a:latin typeface="Times New Roman" panose="02020603050405020304" pitchFamily="18" charset="0"/>
                <a:ea typeface="MS Mincho" panose="02020609040205080304" pitchFamily="49" charset="-128"/>
                <a:cs typeface="Times New Roman" panose="02020603050405020304" pitchFamily="18" charset="0"/>
              </a:rPr>
              <a:t>abstracto</a:t>
            </a:r>
            <a:r>
              <a:rPr lang="pt-BR" sz="2000" i="1" dirty="0">
                <a:effectLst/>
                <a:latin typeface="Times New Roman" panose="02020603050405020304" pitchFamily="18" charset="0"/>
                <a:ea typeface="MS Mincho" panose="02020609040205080304" pitchFamily="49" charset="-128"/>
                <a:cs typeface="Times New Roman" panose="02020603050405020304" pitchFamily="18" charset="0"/>
              </a:rPr>
              <a:t>, atuam preventivamente, com a finalidade de reforçar a eficácia das normas jurídicas, conferindo-lhes, como sustentava Kelsen, coercitividade, imprescindível para evitar ou desestimular a sua violação.[...]”</a:t>
            </a:r>
          </a:p>
          <a:p>
            <a:pPr marL="0" indent="0" algn="just">
              <a:buNone/>
            </a:pPr>
            <a:r>
              <a:rPr lang="pt-BR" sz="3000" b="1" dirty="0">
                <a:highlight>
                  <a:srgbClr val="FFFFFF"/>
                </a:highlight>
                <a:latin typeface="rawline"/>
                <a:hlinkClick r:id="rId2">
                  <a:extLst>
                    <a:ext uri="{A12FA001-AC4F-418D-AE19-62706E023703}">
                      <ahyp:hlinkClr xmlns:ahyp="http://schemas.microsoft.com/office/drawing/2018/hyperlinkcolor" val="tx"/>
                    </a:ext>
                  </a:extLst>
                </a:hlinkClick>
              </a:rPr>
              <a:t>Repressiva:</a:t>
            </a:r>
          </a:p>
          <a:p>
            <a:pPr marL="0" indent="0" algn="just">
              <a:buNone/>
            </a:pPr>
            <a:r>
              <a:rPr lang="pt-BR" sz="1800" i="1" dirty="0">
                <a:effectLst/>
                <a:latin typeface="Times New Roman" panose="02020603050405020304" pitchFamily="18" charset="0"/>
                <a:ea typeface="Times New Roman" panose="02020603050405020304" pitchFamily="18" charset="0"/>
              </a:rPr>
              <a:t>“</a:t>
            </a:r>
            <a:r>
              <a:rPr lang="pt-BR" sz="2000" i="1" dirty="0">
                <a:effectLst/>
                <a:latin typeface="Times New Roman" panose="02020603050405020304" pitchFamily="18" charset="0"/>
                <a:ea typeface="Times New Roman" panose="02020603050405020304" pitchFamily="18" charset="0"/>
              </a:rPr>
              <a:t>Ora, no comando normativo da norma sancionadora deve-se prever punição proporcional ao grau de lesividade e rejeição da ilicitude, que, como seu pressuposto fático, condiciona e enseja sua aplicação.”</a:t>
            </a:r>
            <a:endParaRPr lang="pt-BR" sz="2000" i="1" dirty="0">
              <a:solidFill>
                <a:srgbClr val="162937"/>
              </a:solidFill>
              <a:highlight>
                <a:srgbClr val="FFFFFF"/>
              </a:highlight>
              <a:latin typeface="rawline"/>
            </a:endParaRPr>
          </a:p>
          <a:p>
            <a:pPr marL="0" indent="0" algn="just">
              <a:buNone/>
            </a:pPr>
            <a:r>
              <a:rPr lang="pt-BR" sz="3000" b="1" dirty="0">
                <a:highlight>
                  <a:srgbClr val="FFFFFF"/>
                </a:highlight>
                <a:latin typeface="rawline"/>
                <a:hlinkClick r:id="rId2">
                  <a:extLst>
                    <a:ext uri="{A12FA001-AC4F-418D-AE19-62706E023703}">
                      <ahyp:hlinkClr xmlns:ahyp="http://schemas.microsoft.com/office/drawing/2018/hyperlinkcolor" val="tx"/>
                    </a:ext>
                  </a:extLst>
                </a:hlinkClick>
              </a:rPr>
              <a:t>Reparatória:</a:t>
            </a:r>
            <a:endParaRPr lang="pt-BR" sz="3000" b="1" dirty="0">
              <a:highlight>
                <a:srgbClr val="FFFFFF"/>
              </a:highlight>
              <a:latin typeface="rawline"/>
            </a:endParaRPr>
          </a:p>
          <a:p>
            <a:pPr marL="0" indent="0" algn="just">
              <a:buNone/>
            </a:pPr>
            <a:r>
              <a:rPr lang="pt-BR" sz="2000" i="1" dirty="0">
                <a:effectLst/>
                <a:latin typeface="Times New Roman" panose="02020603050405020304" pitchFamily="18" charset="0"/>
                <a:ea typeface="Times New Roman" panose="02020603050405020304" pitchFamily="18" charset="0"/>
              </a:rPr>
              <a:t>“Serve uma sanção para a repreensão ou para a reparação de uma lesão. Por isso, quando se pretende repreender e ressarcir, faz-se necessária a cumulação de suas diferentes sanções: uma punitiva e outra indenizatória.”</a:t>
            </a:r>
            <a:endParaRPr lang="pt-BR" b="1" i="1" dirty="0">
              <a:solidFill>
                <a:srgbClr val="162937"/>
              </a:solidFill>
              <a:highlight>
                <a:srgbClr val="FFFFFF"/>
              </a:highlight>
              <a:latin typeface="rawline"/>
            </a:endParaRPr>
          </a:p>
          <a:p>
            <a:pPr marL="0" indent="0" algn="just">
              <a:buNone/>
            </a:pPr>
            <a:r>
              <a:rPr lang="pt-BR" sz="3000" b="1" u="sng" dirty="0">
                <a:solidFill>
                  <a:srgbClr val="162937"/>
                </a:solidFill>
                <a:highlight>
                  <a:srgbClr val="FFFFFF"/>
                </a:highlight>
                <a:latin typeface="rawline"/>
              </a:rPr>
              <a:t>Didática: </a:t>
            </a:r>
          </a:p>
          <a:p>
            <a:pPr marL="0" indent="0" algn="just">
              <a:buNone/>
            </a:pPr>
            <a:r>
              <a:rPr lang="pt-BR" sz="2000" i="1" dirty="0">
                <a:effectLst/>
                <a:latin typeface="Times New Roman" panose="02020603050405020304" pitchFamily="18" charset="0"/>
                <a:ea typeface="Times New Roman" panose="02020603050405020304" pitchFamily="18" charset="0"/>
              </a:rPr>
              <a:t>“A sanção, quando aplicada in concreto, deve ainda exercer a elevada função de contribuir para a educação e a correição do </a:t>
            </a:r>
            <a:r>
              <a:rPr lang="pt-BR" sz="2000" i="1" dirty="0" err="1">
                <a:effectLst/>
                <a:latin typeface="Times New Roman" panose="02020603050405020304" pitchFamily="18" charset="0"/>
                <a:ea typeface="Times New Roman" panose="02020603050405020304" pitchFamily="18" charset="0"/>
              </a:rPr>
              <a:t>perpetrante</a:t>
            </a:r>
            <a:r>
              <a:rPr lang="pt-BR" sz="2000" i="1" dirty="0">
                <a:effectLst/>
                <a:latin typeface="Times New Roman" panose="02020603050405020304" pitchFamily="18" charset="0"/>
                <a:ea typeface="Times New Roman" panose="02020603050405020304" pitchFamily="18" charset="0"/>
              </a:rPr>
              <a:t>, auxiliando-o a apreender as lições a que não se dispôs espontaneamente seguir, impedindo-o, assim, de ser nocivo à sociedade no futuro.”</a:t>
            </a:r>
            <a:endParaRPr lang="pt-BR" sz="2000" b="1" i="1" u="sng" dirty="0">
              <a:solidFill>
                <a:srgbClr val="162937"/>
              </a:solidFill>
              <a:highlight>
                <a:srgbClr val="FFFFFF"/>
              </a:highlight>
              <a:latin typeface="rawline"/>
            </a:endParaRPr>
          </a:p>
          <a:p>
            <a:pPr indent="0" algn="just">
              <a:lnSpc>
                <a:spcPct val="115000"/>
              </a:lnSpc>
              <a:spcBef>
                <a:spcPts val="1800"/>
              </a:spcBef>
              <a:spcAft>
                <a:spcPts val="1800"/>
              </a:spcAft>
              <a:buNone/>
            </a:pPr>
            <a:r>
              <a:rPr lang="pt-BR" sz="2000" b="1" dirty="0">
                <a:latin typeface="Times New Roman" panose="02020603050405020304" pitchFamily="18" charset="0"/>
                <a:ea typeface="Times New Roman" panose="02020603050405020304" pitchFamily="18" charset="0"/>
              </a:rPr>
              <a:t>Fonte: </a:t>
            </a:r>
            <a:r>
              <a:rPr lang="pt-BR" sz="2000" b="1" dirty="0">
                <a:effectLst/>
                <a:latin typeface="Times New Roman" panose="02020603050405020304" pitchFamily="18" charset="0"/>
                <a:ea typeface="Times New Roman" panose="02020603050405020304" pitchFamily="18" charset="0"/>
              </a:rPr>
              <a:t>SILVA, Paulo Roberto Coimbra. </a:t>
            </a:r>
            <a:r>
              <a:rPr lang="pt-BR" sz="2000" b="1" i="1" dirty="0">
                <a:effectLst/>
                <a:latin typeface="Times New Roman" panose="02020603050405020304" pitchFamily="18" charset="0"/>
                <a:ea typeface="Times New Roman" panose="02020603050405020304" pitchFamily="18" charset="0"/>
              </a:rPr>
              <a:t>Direito tributário sancionador</a:t>
            </a:r>
            <a:r>
              <a:rPr lang="pt-BR" sz="2000" b="1" dirty="0">
                <a:effectLst/>
                <a:latin typeface="Times New Roman" panose="02020603050405020304" pitchFamily="18" charset="0"/>
                <a:ea typeface="Times New Roman" panose="02020603050405020304" pitchFamily="18" charset="0"/>
              </a:rPr>
              <a:t>. São Paulo: Quartier </a:t>
            </a:r>
            <a:r>
              <a:rPr lang="pt-BR" sz="2000" b="1" dirty="0" err="1">
                <a:effectLst/>
                <a:latin typeface="Times New Roman" panose="02020603050405020304" pitchFamily="18" charset="0"/>
                <a:ea typeface="Times New Roman" panose="02020603050405020304" pitchFamily="18" charset="0"/>
              </a:rPr>
              <a:t>Latin</a:t>
            </a:r>
            <a:r>
              <a:rPr lang="pt-BR" sz="2000" b="1" dirty="0">
                <a:effectLst/>
                <a:latin typeface="Times New Roman" panose="02020603050405020304" pitchFamily="18" charset="0"/>
                <a:ea typeface="Times New Roman" panose="02020603050405020304" pitchFamily="18" charset="0"/>
              </a:rPr>
              <a:t>, 2007. p. 43-68.</a:t>
            </a:r>
            <a:endParaRPr lang="pt-BR" sz="2000" b="1" dirty="0">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0C84C8E4-4311-FC3E-61BD-F93BB8294E85}"/>
              </a:ext>
            </a:extLst>
          </p:cNvPr>
          <p:cNvSpPr/>
          <p:nvPr/>
        </p:nvSpPr>
        <p:spPr>
          <a:xfrm>
            <a:off x="0" y="434794"/>
            <a:ext cx="615462" cy="2338754"/>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Tree>
    <p:extLst>
      <p:ext uri="{BB962C8B-B14F-4D97-AF65-F5344CB8AC3E}">
        <p14:creationId xmlns:p14="http://schemas.microsoft.com/office/powerpoint/2010/main" val="3081774498"/>
      </p:ext>
    </p:extLst>
  </p:cSld>
  <p:clrMapOvr>
    <a:masterClrMapping/>
  </p:clrMapOvr>
  <p:transition spd="slow">
    <p:push/>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27914A-2743-8B3D-0BBA-AD2EF87C49F3}"/>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B356E9DC-E9E3-833E-48EA-0519E434FD25}"/>
              </a:ext>
            </a:extLst>
          </p:cNvPr>
          <p:cNvSpPr txBox="1"/>
          <p:nvPr/>
        </p:nvSpPr>
        <p:spPr>
          <a:xfrm>
            <a:off x="1282700" y="559890"/>
            <a:ext cx="17030701" cy="923330"/>
          </a:xfrm>
          <a:prstGeom prst="rect">
            <a:avLst/>
          </a:prstGeom>
          <a:noFill/>
        </p:spPr>
        <p:txBody>
          <a:bodyPr wrap="square" rtlCol="0">
            <a:spAutoFit/>
          </a:bodyPr>
          <a:lstStyle/>
          <a:p>
            <a:pPr algn="just"/>
            <a:r>
              <a:rPr lang="pt-BR" sz="5400" b="1" dirty="0">
                <a:solidFill>
                  <a:srgbClr val="002060"/>
                </a:solidFill>
              </a:rPr>
              <a:t>Multa punitiva x multa moratória x juros moratórios</a:t>
            </a:r>
          </a:p>
        </p:txBody>
      </p:sp>
      <p:sp>
        <p:nvSpPr>
          <p:cNvPr id="8" name="Espaço Reservado para Conteúdo 2">
            <a:extLst>
              <a:ext uri="{FF2B5EF4-FFF2-40B4-BE49-F238E27FC236}">
                <a16:creationId xmlns:a16="http://schemas.microsoft.com/office/drawing/2014/main" id="{83CD152A-150F-E265-15D0-45281584F47A}"/>
              </a:ext>
            </a:extLst>
          </p:cNvPr>
          <p:cNvSpPr>
            <a:spLocks noGrp="1"/>
          </p:cNvSpPr>
          <p:nvPr>
            <p:ph idx="1"/>
          </p:nvPr>
        </p:nvSpPr>
        <p:spPr>
          <a:xfrm>
            <a:off x="1257300" y="1483220"/>
            <a:ext cx="15773400" cy="7782225"/>
          </a:xfrm>
        </p:spPr>
        <p:txBody>
          <a:bodyPr>
            <a:normAutofit fontScale="62500" lnSpcReduction="20000"/>
          </a:bodyPr>
          <a:lstStyle/>
          <a:p>
            <a:pPr indent="0" algn="just">
              <a:lnSpc>
                <a:spcPct val="110000"/>
              </a:lnSpc>
              <a:spcBef>
                <a:spcPts val="1800"/>
              </a:spcBef>
              <a:spcAft>
                <a:spcPts val="1800"/>
              </a:spcAft>
              <a:buNone/>
            </a:pPr>
            <a:r>
              <a:rPr lang="pt-BR" sz="3800" b="1" u="sng" dirty="0">
                <a:highlight>
                  <a:srgbClr val="FFFFFF"/>
                </a:highlight>
                <a:latin typeface="rawline"/>
              </a:rPr>
              <a:t>Multa punitiva</a:t>
            </a:r>
            <a:r>
              <a:rPr lang="pt-BR" sz="3800" b="1" dirty="0">
                <a:highlight>
                  <a:srgbClr val="FFFFFF"/>
                </a:highlight>
                <a:latin typeface="rawline"/>
              </a:rPr>
              <a:t>:</a:t>
            </a:r>
          </a:p>
          <a:p>
            <a:pPr indent="0" algn="just">
              <a:lnSpc>
                <a:spcPct val="115000"/>
              </a:lnSpc>
              <a:spcBef>
                <a:spcPts val="1800"/>
              </a:spcBef>
              <a:spcAft>
                <a:spcPts val="1800"/>
              </a:spcAft>
              <a:buNone/>
            </a:pPr>
            <a:r>
              <a:rPr lang="pt-BR" i="1" dirty="0">
                <a:effectLst/>
                <a:latin typeface="Times New Roman" panose="02020603050405020304" pitchFamily="18" charset="0"/>
                <a:ea typeface="Times New Roman" panose="02020603050405020304" pitchFamily="18" charset="0"/>
                <a:cs typeface="Times New Roman" panose="02020603050405020304" pitchFamily="18" charset="0"/>
              </a:rPr>
              <a:t>Resultam da violação de um dever administrativo, vale dizer, de uma infração tributária legalmente prevista, ou da violação de um direito subjetivo de crédito do ente público, vale dizer, do inadimplemento de uma obrigação tributária no respectivo vencimento. (Multa punitiva = multa por infração = multa de ofício). São apuradas e regularmente constituídas por meio de lançamento de ofício (auto de infração).</a:t>
            </a:r>
          </a:p>
          <a:p>
            <a:pPr indent="0" algn="just">
              <a:lnSpc>
                <a:spcPct val="115000"/>
              </a:lnSpc>
              <a:spcBef>
                <a:spcPts val="1800"/>
              </a:spcBef>
              <a:spcAft>
                <a:spcPts val="1800"/>
              </a:spcAft>
              <a:buNone/>
            </a:pPr>
            <a:r>
              <a:rPr lang="pt-BR" sz="3800" b="1" u="sng" dirty="0">
                <a:highlight>
                  <a:srgbClr val="FFFFFF"/>
                </a:highlight>
                <a:latin typeface="rawline"/>
              </a:rPr>
              <a:t>Multa moratória</a:t>
            </a:r>
            <a:r>
              <a:rPr lang="pt-BR" sz="3800" b="1" dirty="0">
                <a:highlight>
                  <a:srgbClr val="FFFFFF"/>
                </a:highlight>
                <a:latin typeface="rawline"/>
              </a:rPr>
              <a:t>: </a:t>
            </a:r>
          </a:p>
          <a:p>
            <a:pPr marL="450215" algn="just">
              <a:spcAft>
                <a:spcPts val="1800"/>
              </a:spcAft>
              <a:buNone/>
            </a:pPr>
            <a:r>
              <a:rPr lang="pt-BR" sz="2800" i="1" dirty="0">
                <a:latin typeface="Times New Roman" panose="02020603050405020304" pitchFamily="18" charset="0"/>
                <a:cs typeface="Times New Roman" panose="02020603050405020304" pitchFamily="18" charset="0"/>
              </a:rPr>
              <a:t>	</a:t>
            </a:r>
            <a:r>
              <a:rPr lang="pt-BR" i="1" dirty="0">
                <a:latin typeface="Times New Roman" panose="02020603050405020304" pitchFamily="18" charset="0"/>
                <a:cs typeface="Times New Roman" panose="02020603050405020304" pitchFamily="18" charset="0"/>
              </a:rPr>
              <a:t>As multas moratórias derivam do inadimplemento puro e simples de obrigação tributária no respectivo vencimento. </a:t>
            </a:r>
          </a:p>
          <a:p>
            <a:pPr marL="450215" algn="just">
              <a:spcAft>
                <a:spcPts val="1800"/>
              </a:spcAft>
              <a:buNone/>
            </a:pPr>
            <a:r>
              <a:rPr lang="pt-BR" i="1" dirty="0">
                <a:latin typeface="Times New Roman" panose="02020603050405020304" pitchFamily="18" charset="0"/>
                <a:cs typeface="Times New Roman" panose="02020603050405020304" pitchFamily="18" charset="0"/>
              </a:rPr>
              <a:t>	A multa moratória visa reparar o prejuízo sofrido pelo Estado diante da indisponibilidade de recursos, por descumprimento de obrigação legal pelo contribuinte, para o cumprimento das funções constitucionais a ele atribuídas, tais como a saúde, educação, segurança pública, entre outras, e a serem prestadas a toda a coletividade.</a:t>
            </a:r>
          </a:p>
          <a:p>
            <a:pPr marL="450215" algn="just">
              <a:spcAft>
                <a:spcPts val="1800"/>
              </a:spcAft>
              <a:buNone/>
            </a:pPr>
            <a:r>
              <a:rPr lang="pt-BR" i="1" dirty="0">
                <a:latin typeface="Times New Roman" panose="02020603050405020304" pitchFamily="18" charset="0"/>
                <a:cs typeface="Times New Roman" panose="02020603050405020304" pitchFamily="18" charset="0"/>
              </a:rPr>
              <a:t>	As multas de mora são também penalidades pecuniárias, mas destituídas de nota punitiva. Nelas predomina o intuito indenizatório, pela contingência de o Poder Público receber a destempo. (Fonte: </a:t>
            </a:r>
            <a:r>
              <a:rPr lang="pt-BR" dirty="0">
                <a:effectLst/>
                <a:latin typeface="Times New Roman" panose="02020603050405020304" pitchFamily="18" charset="0"/>
                <a:ea typeface="MS Mincho" panose="02020609040205080304" pitchFamily="49" charset="-128"/>
              </a:rPr>
              <a:t>CARVALHO, Paulo de Barros</a:t>
            </a:r>
            <a:r>
              <a:rPr lang="pt-BR" i="1" dirty="0">
                <a:effectLst/>
                <a:latin typeface="Times New Roman" panose="02020603050405020304" pitchFamily="18" charset="0"/>
                <a:ea typeface="MS Mincho" panose="02020609040205080304" pitchFamily="49" charset="-128"/>
              </a:rPr>
              <a:t>. Curso de Direito tributário.</a:t>
            </a:r>
            <a:r>
              <a:rPr lang="pt-BR" dirty="0">
                <a:effectLst/>
                <a:latin typeface="Times New Roman" panose="02020603050405020304" pitchFamily="18" charset="0"/>
                <a:ea typeface="MS Mincho" panose="02020609040205080304" pitchFamily="49" charset="-128"/>
              </a:rPr>
              <a:t> 2. ed. rev. São Paulo: Saraiva, 2008. p. 553.)</a:t>
            </a:r>
          </a:p>
          <a:p>
            <a:pPr indent="0" algn="just">
              <a:lnSpc>
                <a:spcPct val="115000"/>
              </a:lnSpc>
              <a:spcBef>
                <a:spcPts val="1800"/>
              </a:spcBef>
              <a:spcAft>
                <a:spcPts val="1800"/>
              </a:spcAft>
              <a:buNone/>
            </a:pPr>
            <a:r>
              <a:rPr lang="pt-BR" sz="3800" b="1" u="sng" dirty="0">
                <a:highlight>
                  <a:srgbClr val="FFFFFF"/>
                </a:highlight>
                <a:latin typeface="rawline"/>
              </a:rPr>
              <a:t>Juros moratórios</a:t>
            </a:r>
            <a:r>
              <a:rPr lang="pt-BR" sz="3800" b="1" dirty="0">
                <a:highlight>
                  <a:srgbClr val="FFFFFF"/>
                </a:highlight>
                <a:latin typeface="rawline"/>
              </a:rPr>
              <a:t>: </a:t>
            </a:r>
            <a:endParaRPr lang="pt-BR" sz="3800" b="1" i="1" dirty="0">
              <a:highlight>
                <a:srgbClr val="FFFFFF"/>
              </a:highlight>
              <a:latin typeface="Times New Roman" panose="02020603050405020304" pitchFamily="18" charset="0"/>
              <a:cs typeface="Times New Roman" panose="02020603050405020304" pitchFamily="18" charset="0"/>
            </a:endParaRPr>
          </a:p>
          <a:p>
            <a:pPr marL="450215" algn="just">
              <a:spcAft>
                <a:spcPts val="1800"/>
              </a:spcAft>
              <a:buNone/>
            </a:pPr>
            <a:r>
              <a:rPr lang="pt-BR" sz="2900" i="1" dirty="0">
                <a:latin typeface="Times New Roman" panose="02020603050405020304" pitchFamily="18" charset="0"/>
                <a:cs typeface="Times New Roman" panose="02020603050405020304" pitchFamily="18" charset="0"/>
              </a:rPr>
              <a:t>	</a:t>
            </a:r>
            <a:r>
              <a:rPr lang="pt-BR" i="1" dirty="0">
                <a:latin typeface="Times New Roman" panose="02020603050405020304" pitchFamily="18" charset="0"/>
                <a:cs typeface="Times New Roman" panose="02020603050405020304" pitchFamily="18" charset="0"/>
              </a:rPr>
              <a:t>Os juros se prestam a remunerar o capital que não pôde ser utilizado pelo Estado no tempo devido. </a:t>
            </a:r>
          </a:p>
          <a:p>
            <a:pPr marL="450215" algn="just">
              <a:spcAft>
                <a:spcPts val="1800"/>
              </a:spcAft>
              <a:buNone/>
            </a:pPr>
            <a:endParaRPr lang="pt-BR" sz="2900" b="1" i="1" dirty="0">
              <a:latin typeface="Times New Roman" panose="02020603050405020304" pitchFamily="18" charset="0"/>
              <a:cs typeface="Times New Roman" panose="02020603050405020304" pitchFamily="18" charset="0"/>
            </a:endParaRPr>
          </a:p>
          <a:p>
            <a:pPr marL="450215" algn="just">
              <a:spcAft>
                <a:spcPts val="1800"/>
              </a:spcAft>
              <a:buNone/>
            </a:pPr>
            <a:r>
              <a:rPr lang="pt-BR" b="1" dirty="0">
                <a:latin typeface="Times New Roman" panose="02020603050405020304" pitchFamily="18" charset="0"/>
              </a:rPr>
              <a:t>Fonte: DENARI, </a:t>
            </a:r>
            <a:r>
              <a:rPr lang="pt-BR" b="1" dirty="0" err="1">
                <a:latin typeface="Times New Roman" panose="02020603050405020304" pitchFamily="18" charset="0"/>
              </a:rPr>
              <a:t>Zelmo</a:t>
            </a:r>
            <a:r>
              <a:rPr lang="pt-BR" b="1" dirty="0">
                <a:latin typeface="Times New Roman" panose="02020603050405020304" pitchFamily="18" charset="0"/>
              </a:rPr>
              <a:t>. Curso de Direito tributário. 8. ed. São Paulo: Atlas, 2002. p. 243.</a:t>
            </a:r>
          </a:p>
          <a:p>
            <a:pPr indent="0" algn="just">
              <a:lnSpc>
                <a:spcPct val="115000"/>
              </a:lnSpc>
              <a:spcBef>
                <a:spcPts val="1800"/>
              </a:spcBef>
              <a:spcAft>
                <a:spcPts val="1800"/>
              </a:spcAft>
              <a:buNone/>
            </a:pPr>
            <a:endParaRPr lang="pt-BR" sz="2700" dirty="0">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2A849C80-AC16-ECA3-367C-C0C59E3A40F1}"/>
              </a:ext>
            </a:extLst>
          </p:cNvPr>
          <p:cNvSpPr/>
          <p:nvPr/>
        </p:nvSpPr>
        <p:spPr>
          <a:xfrm>
            <a:off x="0" y="434794"/>
            <a:ext cx="615462" cy="2338754"/>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Tree>
    <p:extLst>
      <p:ext uri="{BB962C8B-B14F-4D97-AF65-F5344CB8AC3E}">
        <p14:creationId xmlns:p14="http://schemas.microsoft.com/office/powerpoint/2010/main" val="176244664"/>
      </p:ext>
    </p:extLst>
  </p:cSld>
  <p:clrMapOvr>
    <a:masterClrMapping/>
  </p:clrMapOvr>
  <p:transition spd="slow">
    <p:push/>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738A05-E60E-20FB-CE99-40BC93A5279E}"/>
            </a:ext>
          </a:extLst>
        </p:cNvPr>
        <p:cNvGrpSpPr/>
        <p:nvPr/>
      </p:nvGrpSpPr>
      <p:grpSpPr>
        <a:xfrm>
          <a:off x="0" y="0"/>
          <a:ext cx="0" cy="0"/>
          <a:chOff x="0" y="0"/>
          <a:chExt cx="0" cy="0"/>
        </a:xfrm>
      </p:grpSpPr>
      <p:sp>
        <p:nvSpPr>
          <p:cNvPr id="10" name="Retângulo 9">
            <a:extLst>
              <a:ext uri="{FF2B5EF4-FFF2-40B4-BE49-F238E27FC236}">
                <a16:creationId xmlns:a16="http://schemas.microsoft.com/office/drawing/2014/main" id="{FAAFFE6D-1B14-0ABD-D963-58A82AF84161}"/>
              </a:ext>
            </a:extLst>
          </p:cNvPr>
          <p:cNvSpPr/>
          <p:nvPr/>
        </p:nvSpPr>
        <p:spPr>
          <a:xfrm>
            <a:off x="0" y="434794"/>
            <a:ext cx="615462" cy="2338754"/>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
        <p:nvSpPr>
          <p:cNvPr id="11" name="Título 1">
            <a:extLst>
              <a:ext uri="{FF2B5EF4-FFF2-40B4-BE49-F238E27FC236}">
                <a16:creationId xmlns:a16="http://schemas.microsoft.com/office/drawing/2014/main" id="{BB3ABEAD-5E13-38A9-5B41-1C55FE7F96A3}"/>
              </a:ext>
            </a:extLst>
          </p:cNvPr>
          <p:cNvSpPr txBox="1">
            <a:spLocks/>
          </p:cNvSpPr>
          <p:nvPr/>
        </p:nvSpPr>
        <p:spPr>
          <a:xfrm>
            <a:off x="1084267" y="800099"/>
            <a:ext cx="13973837" cy="914401"/>
          </a:xfrm>
          <a:prstGeom prst="rect">
            <a:avLst/>
          </a:prstGeom>
        </p:spPr>
        <p:txBody>
          <a:bodyPr vert="horz" lIns="137160" tIns="68580" rIns="137160" bIns="6858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t-BR" sz="4000" b="1" dirty="0">
                <a:solidFill>
                  <a:srgbClr val="0000B7"/>
                </a:solidFill>
                <a:latin typeface="+mn-lt"/>
              </a:rPr>
              <a:t>PLP 124/2022 - Penalidades </a:t>
            </a:r>
          </a:p>
        </p:txBody>
      </p:sp>
      <p:sp>
        <p:nvSpPr>
          <p:cNvPr id="3" name="Espaço Reservado para Número de Slide 2">
            <a:extLst>
              <a:ext uri="{FF2B5EF4-FFF2-40B4-BE49-F238E27FC236}">
                <a16:creationId xmlns:a16="http://schemas.microsoft.com/office/drawing/2014/main" id="{5284A7F6-EE03-66F8-1548-3A54EE44B0DC}"/>
              </a:ext>
            </a:extLst>
          </p:cNvPr>
          <p:cNvSpPr>
            <a:spLocks noGrp="1"/>
          </p:cNvSpPr>
          <p:nvPr>
            <p:ph type="sldNum" sz="quarter" idx="12"/>
          </p:nvPr>
        </p:nvSpPr>
        <p:spPr/>
        <p:txBody>
          <a:bodyPr/>
          <a:lstStyle/>
          <a:p>
            <a:fld id="{04E8FC02-0443-4D68-8BD3-1DA6EC44A6FB}" type="slidenum">
              <a:rPr lang="pt-BR" smtClean="0"/>
              <a:t>6</a:t>
            </a:fld>
            <a:endParaRPr lang="pt-BR"/>
          </a:p>
        </p:txBody>
      </p:sp>
      <p:sp>
        <p:nvSpPr>
          <p:cNvPr id="2" name="Espaço Reservado para Conteúdo 4">
            <a:extLst>
              <a:ext uri="{FF2B5EF4-FFF2-40B4-BE49-F238E27FC236}">
                <a16:creationId xmlns:a16="http://schemas.microsoft.com/office/drawing/2014/main" id="{536001D8-4A31-CB9F-D8CC-20711B1EFBB9}"/>
              </a:ext>
            </a:extLst>
          </p:cNvPr>
          <p:cNvSpPr>
            <a:spLocks noGrp="1"/>
          </p:cNvSpPr>
          <p:nvPr>
            <p:ph idx="1"/>
          </p:nvPr>
        </p:nvSpPr>
        <p:spPr>
          <a:xfrm>
            <a:off x="1257300" y="1790700"/>
            <a:ext cx="15773400" cy="8031729"/>
          </a:xfrm>
        </p:spPr>
        <p:txBody>
          <a:bodyPr>
            <a:normAutofit/>
          </a:bodyPr>
          <a:lstStyle/>
          <a:p>
            <a:pPr lvl="1" algn="just">
              <a:spcBef>
                <a:spcPts val="1500"/>
              </a:spcBef>
              <a:buFont typeface="Wingdings" panose="05000000000000000000" pitchFamily="2" charset="2"/>
              <a:buChar char="Ø"/>
              <a:defRPr/>
            </a:pPr>
            <a:r>
              <a:rPr lang="pt-BR" sz="2250" b="1" u="sng" dirty="0">
                <a:solidFill>
                  <a:srgbClr val="162937"/>
                </a:solidFill>
                <a:highlight>
                  <a:srgbClr val="FFFFFF"/>
                </a:highlight>
              </a:rPr>
              <a:t>CIRCUNSTÂNCIAS ATENUANTES - COMPLEXIDADE:</a:t>
            </a:r>
          </a:p>
          <a:p>
            <a:pPr marL="457200" lvl="1" indent="0" algn="just">
              <a:spcBef>
                <a:spcPts val="1500"/>
              </a:spcBef>
              <a:buNone/>
              <a:defRPr/>
            </a:pPr>
            <a:endParaRPr lang="pt-BR" sz="2250" b="1" u="sng" dirty="0">
              <a:solidFill>
                <a:srgbClr val="162937"/>
              </a:solidFill>
              <a:highlight>
                <a:srgbClr val="FFFFFF"/>
              </a:highlight>
            </a:endParaRPr>
          </a:p>
          <a:p>
            <a:pPr marL="685800" algn="just">
              <a:lnSpc>
                <a:spcPct val="120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 5º As penalidades cominadas em face do descumprimento de obrigações tributárias </a:t>
            </a:r>
            <a:r>
              <a:rPr lang="pt-BR"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serão graduadas</a:t>
            </a:r>
            <a:r>
              <a:rPr lang="pt-BR" sz="1800" dirty="0">
                <a:latin typeface="Calibri" panose="020F0502020204030204" pitchFamily="34" charset="0"/>
                <a:ea typeface="Calibri" panose="020F0502020204030204" pitchFamily="34" charset="0"/>
                <a:cs typeface="Times New Roman" panose="02020603050405020304" pitchFamily="18" charset="0"/>
              </a:rPr>
              <a:t>, motivadamente, conforme as seguintes circunstâncias </a:t>
            </a:r>
            <a:r>
              <a:rPr lang="pt-BR"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atenuantes</a:t>
            </a:r>
            <a:r>
              <a:rPr lang="pt-BR" sz="1800" dirty="0">
                <a:latin typeface="Calibri" panose="020F0502020204030204" pitchFamily="34" charset="0"/>
                <a:ea typeface="Calibri" panose="020F0502020204030204" pitchFamily="34" charset="0"/>
                <a:cs typeface="Times New Roman" panose="02020603050405020304" pitchFamily="18" charset="0"/>
              </a:rPr>
              <a:t>:</a:t>
            </a:r>
          </a:p>
          <a:p>
            <a:pPr marL="685800" algn="just">
              <a:lnSpc>
                <a:spcPct val="120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I – cumprimento de obrigação acessória relacionada à conduta infringida, na hipótese de lançamento da obrigação principal;</a:t>
            </a:r>
          </a:p>
          <a:p>
            <a:pPr marL="685800" algn="just">
              <a:lnSpc>
                <a:spcPct val="120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II – </a:t>
            </a:r>
            <a:r>
              <a:rPr lang="pt-BR"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readequação às normas tributárias</a:t>
            </a:r>
            <a:r>
              <a:rPr lang="pt-BR" sz="1800" dirty="0">
                <a:latin typeface="Calibri" panose="020F0502020204030204" pitchFamily="34" charset="0"/>
                <a:ea typeface="Calibri" panose="020F0502020204030204" pitchFamily="34" charset="0"/>
                <a:cs typeface="Times New Roman" panose="02020603050405020304" pitchFamily="18" charset="0"/>
              </a:rPr>
              <a:t>, entre o início do procedimento fiscal e a lavratura do auto de infração, nos termos da legislação específica; </a:t>
            </a:r>
          </a:p>
          <a:p>
            <a:pPr marL="685800" algn="just">
              <a:lnSpc>
                <a:spcPct val="120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III – configuração de bons antecedentes fiscais;</a:t>
            </a:r>
          </a:p>
          <a:p>
            <a:pPr marL="685800" algn="just">
              <a:lnSpc>
                <a:spcPct val="120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IV – ausência de prejuízo ao erário, decorrente da infração;</a:t>
            </a:r>
          </a:p>
          <a:p>
            <a:pPr marL="685800" algn="just">
              <a:lnSpc>
                <a:spcPct val="120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V – existência de erro ou </a:t>
            </a:r>
            <a:r>
              <a:rPr lang="pt-BR"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ignorância escusáveis</a:t>
            </a:r>
            <a:r>
              <a:rPr lang="pt-BR" sz="1800" dirty="0">
                <a:latin typeface="Calibri" panose="020F0502020204030204" pitchFamily="34" charset="0"/>
                <a:ea typeface="Calibri" panose="020F0502020204030204" pitchFamily="34" charset="0"/>
                <a:cs typeface="Times New Roman" panose="02020603050405020304" pitchFamily="18" charset="0"/>
              </a:rPr>
              <a:t> do sujeito passivo, quanto à matéria de fato;</a:t>
            </a:r>
          </a:p>
          <a:p>
            <a:pPr indent="0" algn="just">
              <a:lnSpc>
                <a:spcPct val="120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VI – pendência de julgamento sobre a matéria tratada no lançamento, em uma das hipóteses previstas pelo art. 927 da Lei nº 13.105, de 16 de março de 2015 (Código de Processo Civil)</a:t>
            </a:r>
            <a:endParaRPr lang="pt-BR" sz="1800" b="1" dirty="0">
              <a:solidFill>
                <a:srgbClr val="162937"/>
              </a:solidFill>
              <a:highlight>
                <a:srgbClr val="FFFFFF"/>
              </a:highlight>
            </a:endParaRPr>
          </a:p>
          <a:p>
            <a:pPr lvl="1" algn="just">
              <a:spcBef>
                <a:spcPts val="1500"/>
              </a:spcBef>
              <a:buFont typeface="Wingdings" panose="05000000000000000000" pitchFamily="2" charset="2"/>
              <a:buChar char="Ø"/>
              <a:defRPr/>
            </a:pPr>
            <a:endParaRPr lang="pt-BR" sz="2100" b="1" dirty="0">
              <a:solidFill>
                <a:srgbClr val="162937"/>
              </a:solidFill>
              <a:highlight>
                <a:srgbClr val="FFFFFF"/>
              </a:highlight>
            </a:endParaRPr>
          </a:p>
          <a:p>
            <a:pPr marL="685800" lvl="1" indent="0" algn="just">
              <a:spcBef>
                <a:spcPts val="1500"/>
              </a:spcBef>
              <a:buNone/>
              <a:defRPr/>
            </a:pPr>
            <a:endParaRPr lang="pt-BR" sz="2100" dirty="0">
              <a:solidFill>
                <a:srgbClr val="162937"/>
              </a:solidFill>
              <a:highlight>
                <a:srgbClr val="FFFFFF"/>
              </a:highlight>
            </a:endParaRPr>
          </a:p>
        </p:txBody>
      </p:sp>
    </p:spTree>
    <p:extLst>
      <p:ext uri="{BB962C8B-B14F-4D97-AF65-F5344CB8AC3E}">
        <p14:creationId xmlns:p14="http://schemas.microsoft.com/office/powerpoint/2010/main" val="19682710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2E5F9-D5CB-B282-B30D-491121783797}"/>
            </a:ext>
          </a:extLst>
        </p:cNvPr>
        <p:cNvGrpSpPr/>
        <p:nvPr/>
      </p:nvGrpSpPr>
      <p:grpSpPr>
        <a:xfrm>
          <a:off x="0" y="0"/>
          <a:ext cx="0" cy="0"/>
          <a:chOff x="0" y="0"/>
          <a:chExt cx="0" cy="0"/>
        </a:xfrm>
      </p:grpSpPr>
      <p:sp>
        <p:nvSpPr>
          <p:cNvPr id="10" name="Retângulo 9">
            <a:extLst>
              <a:ext uri="{FF2B5EF4-FFF2-40B4-BE49-F238E27FC236}">
                <a16:creationId xmlns:a16="http://schemas.microsoft.com/office/drawing/2014/main" id="{8361DDFC-CA6C-C153-7BC6-39134102D51C}"/>
              </a:ext>
            </a:extLst>
          </p:cNvPr>
          <p:cNvSpPr/>
          <p:nvPr/>
        </p:nvSpPr>
        <p:spPr>
          <a:xfrm>
            <a:off x="0" y="434794"/>
            <a:ext cx="615462" cy="2338754"/>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
        <p:nvSpPr>
          <p:cNvPr id="3" name="Espaço Reservado para Número de Slide 2">
            <a:extLst>
              <a:ext uri="{FF2B5EF4-FFF2-40B4-BE49-F238E27FC236}">
                <a16:creationId xmlns:a16="http://schemas.microsoft.com/office/drawing/2014/main" id="{5328B85D-F46E-0A7A-7DBD-9BF6CBD11027}"/>
              </a:ext>
            </a:extLst>
          </p:cNvPr>
          <p:cNvSpPr>
            <a:spLocks noGrp="1"/>
          </p:cNvSpPr>
          <p:nvPr>
            <p:ph type="sldNum" sz="quarter" idx="12"/>
          </p:nvPr>
        </p:nvSpPr>
        <p:spPr/>
        <p:txBody>
          <a:bodyPr/>
          <a:lstStyle/>
          <a:p>
            <a:fld id="{04E8FC02-0443-4D68-8BD3-1DA6EC44A6FB}" type="slidenum">
              <a:rPr lang="pt-BR" smtClean="0"/>
              <a:t>7</a:t>
            </a:fld>
            <a:endParaRPr lang="pt-BR"/>
          </a:p>
        </p:txBody>
      </p:sp>
      <p:sp>
        <p:nvSpPr>
          <p:cNvPr id="2" name="Espaço Reservado para Conteúdo 4">
            <a:extLst>
              <a:ext uri="{FF2B5EF4-FFF2-40B4-BE49-F238E27FC236}">
                <a16:creationId xmlns:a16="http://schemas.microsoft.com/office/drawing/2014/main" id="{5BD0AFCF-5D21-4C01-6526-2324CE73B126}"/>
              </a:ext>
            </a:extLst>
          </p:cNvPr>
          <p:cNvSpPr>
            <a:spLocks noGrp="1"/>
          </p:cNvSpPr>
          <p:nvPr>
            <p:ph idx="1"/>
          </p:nvPr>
        </p:nvSpPr>
        <p:spPr>
          <a:xfrm>
            <a:off x="1224643" y="1604171"/>
            <a:ext cx="15773400" cy="8412729"/>
          </a:xfrm>
        </p:spPr>
        <p:txBody>
          <a:bodyPr>
            <a:normAutofit/>
          </a:bodyPr>
          <a:lstStyle/>
          <a:p>
            <a:pPr lvl="1" algn="just">
              <a:spcBef>
                <a:spcPts val="1500"/>
              </a:spcBef>
              <a:buFont typeface="Wingdings" panose="05000000000000000000" pitchFamily="2" charset="2"/>
              <a:buChar char="Ø"/>
              <a:defRPr/>
            </a:pPr>
            <a:r>
              <a:rPr lang="pt-BR" sz="2400" b="1" u="sng" dirty="0">
                <a:solidFill>
                  <a:srgbClr val="162937"/>
                </a:solidFill>
                <a:highlight>
                  <a:srgbClr val="FFFFFF"/>
                </a:highlight>
              </a:rPr>
              <a:t>CIRCUNSTÂNCIAS ATENUANTES - COMPLEXIDADE:</a:t>
            </a:r>
          </a:p>
          <a:p>
            <a:pPr marL="457200" lvl="1" indent="0" algn="just">
              <a:spcBef>
                <a:spcPts val="1500"/>
              </a:spcBef>
              <a:buNone/>
              <a:defRPr/>
            </a:pPr>
            <a:endParaRPr lang="pt-BR" sz="2400" b="1" u="sng" dirty="0">
              <a:solidFill>
                <a:srgbClr val="162937"/>
              </a:solidFill>
              <a:highlight>
                <a:srgbClr val="FFFFFF"/>
              </a:highlight>
            </a:endParaRPr>
          </a:p>
          <a:p>
            <a:pPr marL="685800" algn="just">
              <a:lnSpc>
                <a:spcPct val="107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 10. </a:t>
            </a:r>
            <a:r>
              <a:rPr lang="pt-BR"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Para fins de aplicação</a:t>
            </a:r>
            <a:r>
              <a:rPr lang="pt-BR" sz="1800" dirty="0">
                <a:latin typeface="Calibri" panose="020F0502020204030204" pitchFamily="34" charset="0"/>
                <a:ea typeface="Calibri" panose="020F0502020204030204" pitchFamily="34" charset="0"/>
                <a:cs typeface="Times New Roman" panose="02020603050405020304" pitchFamily="18" charset="0"/>
              </a:rPr>
              <a:t> das circunstâncias </a:t>
            </a:r>
            <a:r>
              <a:rPr lang="pt-BR"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atenuantes</a:t>
            </a:r>
            <a:r>
              <a:rPr lang="pt-BR" sz="1800" dirty="0">
                <a:latin typeface="Calibri" panose="020F0502020204030204" pitchFamily="34" charset="0"/>
                <a:ea typeface="Calibri" panose="020F0502020204030204" pitchFamily="34" charset="0"/>
                <a:cs typeface="Times New Roman" panose="02020603050405020304" pitchFamily="18" charset="0"/>
              </a:rPr>
              <a:t> previstas no </a:t>
            </a:r>
            <a:r>
              <a:rPr lang="pt-BR"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 5º</a:t>
            </a:r>
            <a:r>
              <a:rPr lang="pt-BR" sz="1800" dirty="0">
                <a:latin typeface="Calibri" panose="020F0502020204030204" pitchFamily="34" charset="0"/>
                <a:ea typeface="Calibri" panose="020F0502020204030204" pitchFamily="34" charset="0"/>
                <a:cs typeface="Times New Roman" panose="02020603050405020304" pitchFamily="18" charset="0"/>
              </a:rPr>
              <a:t> deste artigo, </a:t>
            </a:r>
            <a:r>
              <a:rPr lang="pt-BR"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serão observados</a:t>
            </a:r>
            <a:r>
              <a:rPr lang="pt-BR" sz="1800" dirty="0">
                <a:latin typeface="Calibri" panose="020F0502020204030204" pitchFamily="34" charset="0"/>
                <a:ea typeface="Calibri" panose="020F0502020204030204" pitchFamily="34" charset="0"/>
                <a:cs typeface="Times New Roman" panose="02020603050405020304" pitchFamily="18" charset="0"/>
              </a:rPr>
              <a:t> pela Fazenda Pública da União os </a:t>
            </a:r>
            <a:r>
              <a:rPr lang="pt-BR" sz="1800" dirty="0">
                <a:highlight>
                  <a:srgbClr val="FFFF00"/>
                </a:highlight>
                <a:latin typeface="Calibri" panose="020F0502020204030204" pitchFamily="34" charset="0"/>
                <a:ea typeface="Calibri" panose="020F0502020204030204" pitchFamily="34" charset="0"/>
                <a:cs typeface="Times New Roman" panose="02020603050405020304" pitchFamily="18" charset="0"/>
              </a:rPr>
              <a:t>seguintes critérios e percentuais de redução</a:t>
            </a:r>
            <a:r>
              <a:rPr lang="pt-BR" sz="1800" dirty="0">
                <a:latin typeface="Calibri" panose="020F0502020204030204" pitchFamily="34" charset="0"/>
                <a:ea typeface="Calibri" panose="020F0502020204030204" pitchFamily="34" charset="0"/>
                <a:cs typeface="Times New Roman" panose="02020603050405020304" pitchFamily="18" charset="0"/>
              </a:rPr>
              <a:t> sobre a penalidade originalmente aplicável:</a:t>
            </a:r>
          </a:p>
          <a:p>
            <a:pPr marL="685800" algn="just">
              <a:lnSpc>
                <a:spcPct val="107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I – o sujeito passivo enquadrado em todas as atenuantes previstas no § 5º deste artigo terá a penalidade reduzida em 50% (cinquenta por cento) daquela originalmente aplicável;</a:t>
            </a:r>
          </a:p>
          <a:p>
            <a:pPr marL="685800" algn="just">
              <a:lnSpc>
                <a:spcPct val="107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II – o sujeito passivo enquadrado em no mínimo 3 (três) atenuantes previstas no § 5º deste artigo terá a penalidade reduzida em 35% (trinta e cinco por cento) daquela originalmente aplicável;</a:t>
            </a:r>
          </a:p>
          <a:p>
            <a:pPr marL="685800" algn="just">
              <a:lnSpc>
                <a:spcPct val="107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III – o sujeito passivo enquadrado em 2 (duas) das atenuantes previstas no § 5º deste artigo terá a penalidade reduzida em 20% (vinte por cento) daquela originalmente aplicável;</a:t>
            </a:r>
          </a:p>
          <a:p>
            <a:pPr indent="0" algn="just">
              <a:lnSpc>
                <a:spcPct val="107000"/>
              </a:lnSpc>
              <a:spcAft>
                <a:spcPts val="1200"/>
              </a:spcAft>
              <a:buNone/>
            </a:pPr>
            <a:r>
              <a:rPr lang="pt-BR" sz="1800" dirty="0">
                <a:latin typeface="Calibri" panose="020F0502020204030204" pitchFamily="34" charset="0"/>
                <a:ea typeface="Calibri" panose="020F0502020204030204" pitchFamily="34" charset="0"/>
                <a:cs typeface="Times New Roman" panose="02020603050405020304" pitchFamily="18" charset="0"/>
              </a:rPr>
              <a:t>IV – o sujeito passivo enquadrado em 1 (uma) das atenuantes previstas no § 5º deste artigo terá a penalidade reduzida em 10% (dez por cento) daquela originalmente aplicável.</a:t>
            </a:r>
          </a:p>
        </p:txBody>
      </p:sp>
      <p:sp>
        <p:nvSpPr>
          <p:cNvPr id="5" name="CaixaDeTexto 4">
            <a:extLst>
              <a:ext uri="{FF2B5EF4-FFF2-40B4-BE49-F238E27FC236}">
                <a16:creationId xmlns:a16="http://schemas.microsoft.com/office/drawing/2014/main" id="{B49439F8-6D31-0BEC-7A1B-68D625383079}"/>
              </a:ext>
            </a:extLst>
          </p:cNvPr>
          <p:cNvSpPr txBox="1"/>
          <p:nvPr/>
        </p:nvSpPr>
        <p:spPr>
          <a:xfrm>
            <a:off x="1224643" y="723900"/>
            <a:ext cx="9144000" cy="707886"/>
          </a:xfrm>
          <a:prstGeom prst="rect">
            <a:avLst/>
          </a:prstGeom>
          <a:noFill/>
        </p:spPr>
        <p:txBody>
          <a:bodyPr wrap="square">
            <a:spAutoFit/>
          </a:bodyPr>
          <a:lstStyle/>
          <a:p>
            <a:r>
              <a:rPr lang="pt-BR" sz="4000" b="1" dirty="0">
                <a:solidFill>
                  <a:srgbClr val="0000B7"/>
                </a:solidFill>
                <a:latin typeface="+mn-lt"/>
              </a:rPr>
              <a:t>PLP 124/2022 - Penalidades</a:t>
            </a:r>
            <a:r>
              <a:rPr lang="pt-BR" sz="1800" b="1" dirty="0">
                <a:solidFill>
                  <a:srgbClr val="0000B7"/>
                </a:solidFill>
                <a:latin typeface="+mn-lt"/>
              </a:rPr>
              <a:t> </a:t>
            </a:r>
          </a:p>
        </p:txBody>
      </p:sp>
    </p:spTree>
    <p:extLst>
      <p:ext uri="{BB962C8B-B14F-4D97-AF65-F5344CB8AC3E}">
        <p14:creationId xmlns:p14="http://schemas.microsoft.com/office/powerpoint/2010/main" val="1957899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aixaDeTexto 2">
            <a:extLst>
              <a:ext uri="{FF2B5EF4-FFF2-40B4-BE49-F238E27FC236}">
                <a16:creationId xmlns:a16="http://schemas.microsoft.com/office/drawing/2014/main" id="{40E2F8A9-846D-073E-45A6-24B1BC322D65}"/>
              </a:ext>
            </a:extLst>
          </p:cNvPr>
          <p:cNvSpPr txBox="1"/>
          <p:nvPr/>
        </p:nvSpPr>
        <p:spPr>
          <a:xfrm>
            <a:off x="1257300" y="419100"/>
            <a:ext cx="17030700" cy="830997"/>
          </a:xfrm>
          <a:prstGeom prst="rect">
            <a:avLst/>
          </a:prstGeom>
          <a:noFill/>
        </p:spPr>
        <p:txBody>
          <a:bodyPr wrap="square" rtlCol="0">
            <a:spAutoFit/>
          </a:bodyPr>
          <a:lstStyle/>
          <a:p>
            <a:pPr algn="just"/>
            <a:r>
              <a:rPr lang="pt-BR" sz="4800" b="1" dirty="0">
                <a:solidFill>
                  <a:srgbClr val="002060"/>
                </a:solidFill>
              </a:rPr>
              <a:t>PLP 108/2024 – Penalidades relativas ao IBS</a:t>
            </a:r>
          </a:p>
        </p:txBody>
      </p:sp>
      <p:sp>
        <p:nvSpPr>
          <p:cNvPr id="8" name="Espaço Reservado para Conteúdo 2">
            <a:extLst>
              <a:ext uri="{FF2B5EF4-FFF2-40B4-BE49-F238E27FC236}">
                <a16:creationId xmlns:a16="http://schemas.microsoft.com/office/drawing/2014/main" id="{06B55A2E-4871-9C0C-1B5B-FE8B176B7457}"/>
              </a:ext>
            </a:extLst>
          </p:cNvPr>
          <p:cNvSpPr>
            <a:spLocks noGrp="1"/>
          </p:cNvSpPr>
          <p:nvPr>
            <p:ph idx="1"/>
          </p:nvPr>
        </p:nvSpPr>
        <p:spPr>
          <a:xfrm>
            <a:off x="1257300" y="1552575"/>
            <a:ext cx="15773400" cy="7181850"/>
          </a:xfrm>
        </p:spPr>
        <p:txBody>
          <a:bodyPr>
            <a:normAutofit/>
          </a:bodyPr>
          <a:lstStyle/>
          <a:p>
            <a:pPr marL="685800" algn="just">
              <a:lnSpc>
                <a:spcPct val="115000"/>
              </a:lnSpc>
              <a:spcBef>
                <a:spcPts val="1800"/>
              </a:spcBef>
              <a:spcAft>
                <a:spcPts val="1800"/>
              </a:spcAft>
              <a:buFont typeface="Wingdings" panose="05000000000000000000" pitchFamily="2" charset="2"/>
              <a:buChar char="Ø"/>
            </a:pPr>
            <a:r>
              <a:rPr lang="pt-BR" sz="2400" dirty="0"/>
              <a:t>CAPÍTULO VII DAS INFRAÇÕES, DAS PENALIDADES E DOS ENCARGOS MORATÓRIOS RELATIVOS AO IBS </a:t>
            </a:r>
            <a:endParaRPr lang="pt-BR" sz="2400" dirty="0">
              <a:latin typeface="Times New Roman" panose="02020603050405020304" pitchFamily="18" charset="0"/>
            </a:endParaRPr>
          </a:p>
          <a:p>
            <a:pPr marL="1085850" lvl="1" algn="just">
              <a:lnSpc>
                <a:spcPct val="115000"/>
              </a:lnSpc>
              <a:spcBef>
                <a:spcPts val="1800"/>
              </a:spcBef>
              <a:spcAft>
                <a:spcPts val="1800"/>
              </a:spcAft>
              <a:buFont typeface="Wingdings" panose="05000000000000000000" pitchFamily="2" charset="2"/>
              <a:buChar char="Ø"/>
            </a:pPr>
            <a:r>
              <a:rPr lang="pt-BR" sz="2400" dirty="0" err="1">
                <a:ea typeface="Times New Roman" panose="02020603050405020304" pitchFamily="18" charset="0"/>
              </a:rPr>
              <a:t>Arts</a:t>
            </a:r>
            <a:r>
              <a:rPr lang="pt-BR" sz="2400" dirty="0">
                <a:ea typeface="Times New Roman" panose="02020603050405020304" pitchFamily="18" charset="0"/>
              </a:rPr>
              <a:t>. 51 a 60</a:t>
            </a:r>
          </a:p>
          <a:p>
            <a:pPr marL="1085850" lvl="1" algn="just">
              <a:lnSpc>
                <a:spcPct val="115000"/>
              </a:lnSpc>
              <a:spcBef>
                <a:spcPts val="1800"/>
              </a:spcBef>
              <a:spcAft>
                <a:spcPts val="1800"/>
              </a:spcAft>
              <a:buFont typeface="Wingdings" panose="05000000000000000000" pitchFamily="2" charset="2"/>
              <a:buChar char="Ø"/>
            </a:pPr>
            <a:r>
              <a:rPr lang="pt-BR" sz="2400" dirty="0">
                <a:ea typeface="Times New Roman" panose="02020603050405020304" pitchFamily="18" charset="0"/>
              </a:rPr>
              <a:t>GT-75 CONFAZ (960 auditores-fiscais de 27 Estados)</a:t>
            </a:r>
          </a:p>
          <a:p>
            <a:pPr marL="1085850" lvl="1" algn="just">
              <a:lnSpc>
                <a:spcPct val="115000"/>
              </a:lnSpc>
              <a:spcBef>
                <a:spcPts val="1800"/>
              </a:spcBef>
              <a:spcAft>
                <a:spcPts val="1800"/>
              </a:spcAft>
              <a:buFont typeface="Wingdings" panose="05000000000000000000" pitchFamily="2" charset="2"/>
              <a:buChar char="Ø"/>
            </a:pPr>
            <a:r>
              <a:rPr lang="pt-BR" sz="2400" dirty="0">
                <a:ea typeface="Times New Roman" panose="02020603050405020304" pitchFamily="18" charset="0"/>
              </a:rPr>
              <a:t>GT-18 Comitê Gestor do IBS – PAT/RTC (25 auditores-fiscais dos Estados e Municípios + SERT)</a:t>
            </a:r>
          </a:p>
          <a:p>
            <a:pPr marL="1085850" lvl="1" algn="just">
              <a:lnSpc>
                <a:spcPct val="115000"/>
              </a:lnSpc>
              <a:spcBef>
                <a:spcPts val="1800"/>
              </a:spcBef>
              <a:spcAft>
                <a:spcPts val="1800"/>
              </a:spcAft>
              <a:buFont typeface="Wingdings" panose="05000000000000000000" pitchFamily="2" charset="2"/>
              <a:buChar char="Ø"/>
            </a:pPr>
            <a:r>
              <a:rPr lang="pt-BR" sz="2400" dirty="0">
                <a:ea typeface="Times New Roman" panose="02020603050405020304" pitchFamily="18" charset="0"/>
              </a:rPr>
              <a:t>Resultado da experiência com tributos análogos ao IBS (ICMS, ISS, IPI) </a:t>
            </a:r>
          </a:p>
          <a:p>
            <a:pPr marL="1085850" lvl="1" algn="just">
              <a:lnSpc>
                <a:spcPct val="115000"/>
              </a:lnSpc>
              <a:spcBef>
                <a:spcPts val="1800"/>
              </a:spcBef>
              <a:spcAft>
                <a:spcPts val="1800"/>
              </a:spcAft>
              <a:buFont typeface="Wingdings" panose="05000000000000000000" pitchFamily="2" charset="2"/>
              <a:buChar char="Ø"/>
            </a:pPr>
            <a:r>
              <a:rPr lang="pt-BR" sz="2400" b="1" dirty="0">
                <a:ea typeface="Times New Roman" panose="02020603050405020304" pitchFamily="18" charset="0"/>
              </a:rPr>
              <a:t>Tipicidade fechada </a:t>
            </a:r>
            <a:r>
              <a:rPr lang="pt-BR" sz="2400" b="1" dirty="0">
                <a:ea typeface="Times New Roman" panose="02020603050405020304" pitchFamily="18" charset="0"/>
                <a:sym typeface="Wingdings" panose="05000000000000000000" pitchFamily="2" charset="2"/>
              </a:rPr>
              <a:t> maior segurança jurídica do contribuinte</a:t>
            </a:r>
            <a:endParaRPr lang="pt-BR" sz="2400" b="1" dirty="0">
              <a:ea typeface="Times New Roman" panose="02020603050405020304" pitchFamily="18" charset="0"/>
            </a:endParaRPr>
          </a:p>
          <a:p>
            <a:pPr indent="0" algn="just">
              <a:lnSpc>
                <a:spcPct val="115000"/>
              </a:lnSpc>
              <a:spcBef>
                <a:spcPts val="1800"/>
              </a:spcBef>
              <a:spcAft>
                <a:spcPts val="1800"/>
              </a:spcAft>
              <a:buNone/>
            </a:pPr>
            <a:endParaRPr lang="pt-BR" sz="2000" dirty="0">
              <a:latin typeface="Times New Roman" panose="02020603050405020304" pitchFamily="18" charset="0"/>
              <a:ea typeface="Times New Roman" panose="02020603050405020304" pitchFamily="18" charset="0"/>
            </a:endParaRPr>
          </a:p>
          <a:p>
            <a:pPr indent="0" algn="just">
              <a:lnSpc>
                <a:spcPct val="115000"/>
              </a:lnSpc>
              <a:spcBef>
                <a:spcPts val="1800"/>
              </a:spcBef>
              <a:spcAft>
                <a:spcPts val="1800"/>
              </a:spcAft>
              <a:buNone/>
            </a:pPr>
            <a:endParaRPr lang="pt-BR" sz="2000" dirty="0">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30E0663C-371A-7C3B-BD11-CD910F59E284}"/>
              </a:ext>
            </a:extLst>
          </p:cNvPr>
          <p:cNvSpPr/>
          <p:nvPr/>
        </p:nvSpPr>
        <p:spPr>
          <a:xfrm>
            <a:off x="0" y="434794"/>
            <a:ext cx="615462" cy="2338754"/>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Tree>
    <p:extLst>
      <p:ext uri="{BB962C8B-B14F-4D97-AF65-F5344CB8AC3E}">
        <p14:creationId xmlns:p14="http://schemas.microsoft.com/office/powerpoint/2010/main" val="1613737685"/>
      </p:ext>
    </p:extLst>
  </p:cSld>
  <p:clrMapOvr>
    <a:masterClrMapping/>
  </p:clrMapOvr>
  <p:transition spd="slow">
    <p:push/>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2E4A3DF-EDCF-37E9-D660-9E8450BB744F}"/>
            </a:ext>
          </a:extLst>
        </p:cNvPr>
        <p:cNvGrpSpPr/>
        <p:nvPr/>
      </p:nvGrpSpPr>
      <p:grpSpPr>
        <a:xfrm>
          <a:off x="0" y="0"/>
          <a:ext cx="0" cy="0"/>
          <a:chOff x="0" y="0"/>
          <a:chExt cx="0" cy="0"/>
        </a:xfrm>
      </p:grpSpPr>
      <p:sp>
        <p:nvSpPr>
          <p:cNvPr id="3" name="CaixaDeTexto 2">
            <a:extLst>
              <a:ext uri="{FF2B5EF4-FFF2-40B4-BE49-F238E27FC236}">
                <a16:creationId xmlns:a16="http://schemas.microsoft.com/office/drawing/2014/main" id="{3AA2AC6E-976B-88E4-EAAF-76AF44461D00}"/>
              </a:ext>
            </a:extLst>
          </p:cNvPr>
          <p:cNvSpPr txBox="1"/>
          <p:nvPr/>
        </p:nvSpPr>
        <p:spPr>
          <a:xfrm>
            <a:off x="1257300" y="419100"/>
            <a:ext cx="17030700" cy="830997"/>
          </a:xfrm>
          <a:prstGeom prst="rect">
            <a:avLst/>
          </a:prstGeom>
          <a:noFill/>
        </p:spPr>
        <p:txBody>
          <a:bodyPr wrap="square" rtlCol="0">
            <a:spAutoFit/>
          </a:bodyPr>
          <a:lstStyle/>
          <a:p>
            <a:pPr algn="just"/>
            <a:r>
              <a:rPr lang="pt-BR" sz="4800" b="1" dirty="0">
                <a:solidFill>
                  <a:srgbClr val="002060"/>
                </a:solidFill>
              </a:rPr>
              <a:t>PLP 108/2024 – Penalidades relativas ao IBS </a:t>
            </a:r>
            <a:r>
              <a:rPr lang="pt-BR" sz="4800" b="1" dirty="0">
                <a:solidFill>
                  <a:srgbClr val="FF0000"/>
                </a:solidFill>
              </a:rPr>
              <a:t>e à CBS</a:t>
            </a:r>
            <a:r>
              <a:rPr lang="pt-BR" sz="4800" b="1" dirty="0">
                <a:solidFill>
                  <a:srgbClr val="0070C0"/>
                </a:solidFill>
              </a:rPr>
              <a:t> </a:t>
            </a:r>
          </a:p>
        </p:txBody>
      </p:sp>
      <p:sp>
        <p:nvSpPr>
          <p:cNvPr id="8" name="Espaço Reservado para Conteúdo 2">
            <a:extLst>
              <a:ext uri="{FF2B5EF4-FFF2-40B4-BE49-F238E27FC236}">
                <a16:creationId xmlns:a16="http://schemas.microsoft.com/office/drawing/2014/main" id="{4F172C61-CBD6-80CE-CEA5-1B7FD6FB014E}"/>
              </a:ext>
            </a:extLst>
          </p:cNvPr>
          <p:cNvSpPr>
            <a:spLocks noGrp="1"/>
          </p:cNvSpPr>
          <p:nvPr>
            <p:ph idx="1"/>
          </p:nvPr>
        </p:nvSpPr>
        <p:spPr>
          <a:xfrm>
            <a:off x="1257300" y="1552575"/>
            <a:ext cx="15773400" cy="7181850"/>
          </a:xfrm>
        </p:spPr>
        <p:txBody>
          <a:bodyPr>
            <a:normAutofit/>
          </a:bodyPr>
          <a:lstStyle/>
          <a:p>
            <a:pPr marL="685800" algn="just">
              <a:lnSpc>
                <a:spcPct val="115000"/>
              </a:lnSpc>
              <a:spcBef>
                <a:spcPts val="1800"/>
              </a:spcBef>
              <a:spcAft>
                <a:spcPts val="1800"/>
              </a:spcAft>
              <a:buFont typeface="Wingdings" panose="05000000000000000000" pitchFamily="2" charset="2"/>
              <a:buChar char="Ø"/>
            </a:pPr>
            <a:r>
              <a:rPr lang="pt-BR" sz="2400" b="1" dirty="0">
                <a:effectLst>
                  <a:outerShdw blurRad="38100" dist="38100" dir="2700000" algn="tl">
                    <a:srgbClr val="000000">
                      <a:alpha val="43137"/>
                    </a:srgbClr>
                  </a:outerShdw>
                </a:effectLst>
                <a:highlight>
                  <a:srgbClr val="FFFF00"/>
                </a:highlight>
              </a:rPr>
              <a:t>SUGESTÃO</a:t>
            </a:r>
            <a:r>
              <a:rPr lang="pt-BR" sz="2400" b="1" dirty="0">
                <a:effectLst>
                  <a:outerShdw blurRad="38100" dist="38100" dir="2700000" algn="tl">
                    <a:srgbClr val="000000">
                      <a:alpha val="43137"/>
                    </a:srgbClr>
                  </a:outerShdw>
                </a:effectLst>
              </a:rPr>
              <a:t> </a:t>
            </a:r>
            <a:r>
              <a:rPr lang="pt-BR" sz="2400" dirty="0"/>
              <a:t>A SER APRESENTADA</a:t>
            </a:r>
          </a:p>
          <a:p>
            <a:pPr marL="685800" algn="just">
              <a:lnSpc>
                <a:spcPct val="115000"/>
              </a:lnSpc>
              <a:spcBef>
                <a:spcPts val="1800"/>
              </a:spcBef>
              <a:spcAft>
                <a:spcPts val="1800"/>
              </a:spcAft>
              <a:buFont typeface="Wingdings" panose="05000000000000000000" pitchFamily="2" charset="2"/>
              <a:buChar char="Ø"/>
            </a:pPr>
            <a:r>
              <a:rPr lang="pt-BR" sz="2400" dirty="0"/>
              <a:t>PROPOSTA DE </a:t>
            </a:r>
            <a:r>
              <a:rPr lang="pt-BR" sz="2400" b="1" dirty="0"/>
              <a:t>CONSENSO</a:t>
            </a:r>
            <a:r>
              <a:rPr lang="pt-BR" sz="2400" dirty="0"/>
              <a:t> ENTRE ADM. TRIBUTÁRIAS DOS ESTADOS, MUNICÍPIOS E RFB</a:t>
            </a:r>
          </a:p>
          <a:p>
            <a:pPr marL="1085850" lvl="1" algn="just">
              <a:lnSpc>
                <a:spcPct val="115000"/>
              </a:lnSpc>
              <a:spcBef>
                <a:spcPts val="1800"/>
              </a:spcBef>
              <a:spcAft>
                <a:spcPts val="1800"/>
              </a:spcAft>
              <a:buFont typeface="Wingdings" panose="05000000000000000000" pitchFamily="2" charset="2"/>
              <a:buChar char="Ø"/>
            </a:pPr>
            <a:r>
              <a:rPr lang="pt-BR" sz="2400" dirty="0"/>
              <a:t>Agrupamento dos tipos infracionais correlatos</a:t>
            </a:r>
          </a:p>
          <a:p>
            <a:pPr marL="1085850" lvl="1" algn="just">
              <a:lnSpc>
                <a:spcPct val="115000"/>
              </a:lnSpc>
              <a:spcBef>
                <a:spcPts val="1800"/>
              </a:spcBef>
              <a:spcAft>
                <a:spcPts val="1800"/>
              </a:spcAft>
              <a:buFont typeface="Wingdings" panose="05000000000000000000" pitchFamily="2" charset="2"/>
              <a:buChar char="Ø"/>
            </a:pPr>
            <a:r>
              <a:rPr lang="pt-BR" sz="2400" dirty="0"/>
              <a:t>Revisão da dosimetria das penalidades</a:t>
            </a:r>
          </a:p>
          <a:p>
            <a:pPr marL="1085850" lvl="1" algn="just">
              <a:lnSpc>
                <a:spcPct val="115000"/>
              </a:lnSpc>
              <a:spcBef>
                <a:spcPts val="1800"/>
              </a:spcBef>
              <a:spcAft>
                <a:spcPts val="1800"/>
              </a:spcAft>
              <a:buFont typeface="Wingdings" panose="05000000000000000000" pitchFamily="2" charset="2"/>
              <a:buChar char="Ø"/>
            </a:pPr>
            <a:r>
              <a:rPr lang="pt-BR" sz="2400" dirty="0"/>
              <a:t>Tema nº 487 da Repercussão Geral (STF): “1. Havendo tributo ou crédito, a multa decorrente do descumprimento de dever instrumental estabelecida em percentual não pode ultrapassar 60% do valor do tributo ou do crédito vinculado, podendo chegar a 100% no caso de existência de circunstâncias agravantes.  (...)”</a:t>
            </a:r>
          </a:p>
          <a:p>
            <a:pPr marL="1085850" lvl="1" algn="just">
              <a:lnSpc>
                <a:spcPct val="115000"/>
              </a:lnSpc>
              <a:spcBef>
                <a:spcPts val="1800"/>
              </a:spcBef>
              <a:spcAft>
                <a:spcPts val="1800"/>
              </a:spcAft>
              <a:buFont typeface="Wingdings" panose="05000000000000000000" pitchFamily="2" charset="2"/>
              <a:buChar char="Ø"/>
            </a:pPr>
            <a:r>
              <a:rPr lang="pt-BR" sz="2400" dirty="0"/>
              <a:t>Redutores em função da data do pagamento e/ou parcelamento do crédito tributário </a:t>
            </a:r>
            <a:r>
              <a:rPr lang="pt-BR" sz="2400" b="1" dirty="0">
                <a:sym typeface="Wingdings" panose="05000000000000000000" pitchFamily="2" charset="2"/>
              </a:rPr>
              <a:t> CRITÉRIO OBJETIVO</a:t>
            </a:r>
            <a:endParaRPr lang="pt-BR" sz="2400" b="1" dirty="0"/>
          </a:p>
          <a:p>
            <a:pPr indent="0" algn="just">
              <a:lnSpc>
                <a:spcPct val="115000"/>
              </a:lnSpc>
              <a:spcBef>
                <a:spcPts val="1800"/>
              </a:spcBef>
              <a:spcAft>
                <a:spcPts val="1800"/>
              </a:spcAft>
              <a:buNone/>
            </a:pPr>
            <a:endParaRPr lang="pt-BR" sz="2000" dirty="0">
              <a:latin typeface="Times New Roman" panose="02020603050405020304" pitchFamily="18" charset="0"/>
              <a:ea typeface="Times New Roman" panose="02020603050405020304" pitchFamily="18" charset="0"/>
            </a:endParaRPr>
          </a:p>
          <a:p>
            <a:pPr indent="0" algn="just">
              <a:lnSpc>
                <a:spcPct val="115000"/>
              </a:lnSpc>
              <a:spcBef>
                <a:spcPts val="1800"/>
              </a:spcBef>
              <a:spcAft>
                <a:spcPts val="1800"/>
              </a:spcAft>
              <a:buNone/>
            </a:pPr>
            <a:endParaRPr lang="pt-BR" sz="2000" dirty="0">
              <a:latin typeface="Times New Roman" panose="0202060305040502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BBC9BCF5-921C-D193-5810-7C08B86F4C05}"/>
              </a:ext>
            </a:extLst>
          </p:cNvPr>
          <p:cNvSpPr/>
          <p:nvPr/>
        </p:nvSpPr>
        <p:spPr>
          <a:xfrm>
            <a:off x="0" y="434794"/>
            <a:ext cx="615462" cy="2338754"/>
          </a:xfrm>
          <a:prstGeom prst="rect">
            <a:avLst/>
          </a:prstGeom>
          <a:solidFill>
            <a:srgbClr val="0000B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t-BR" sz="2700">
              <a:solidFill>
                <a:srgbClr val="0000B7"/>
              </a:solidFill>
            </a:endParaRPr>
          </a:p>
        </p:txBody>
      </p:sp>
    </p:spTree>
    <p:extLst>
      <p:ext uri="{BB962C8B-B14F-4D97-AF65-F5344CB8AC3E}">
        <p14:creationId xmlns:p14="http://schemas.microsoft.com/office/powerpoint/2010/main" val="2341152382"/>
      </p:ext>
    </p:extLst>
  </p:cSld>
  <p:clrMapOvr>
    <a:masterClrMapping/>
  </p:clrMapOvr>
  <p:transition spd="slow">
    <p:push/>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641964E0D40F7141B597E8A1DD9D1CD7" ma:contentTypeVersion="18" ma:contentTypeDescription="Crie um novo documento." ma:contentTypeScope="" ma:versionID="692d358779fbbd92d7081ba1cc279f90">
  <xsd:schema xmlns:xsd="http://www.w3.org/2001/XMLSchema" xmlns:xs="http://www.w3.org/2001/XMLSchema" xmlns:p="http://schemas.microsoft.com/office/2006/metadata/properties" xmlns:ns3="7ea78786-311c-4ac8-b35e-457e8af21343" xmlns:ns4="1278aa98-bcda-4b5d-a229-0f5f34cb623d" targetNamespace="http://schemas.microsoft.com/office/2006/metadata/properties" ma:root="true" ma:fieldsID="90d2de79f06197e203e9cb9c040c9559" ns3:_="" ns4:_="">
    <xsd:import namespace="7ea78786-311c-4ac8-b35e-457e8af21343"/>
    <xsd:import namespace="1278aa98-bcda-4b5d-a229-0f5f34cb623d"/>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AutoKeyPoints" minOccurs="0"/>
                <xsd:element ref="ns3:MediaServiceKeyPoints" minOccurs="0"/>
                <xsd:element ref="ns4:SharedWithUsers" minOccurs="0"/>
                <xsd:element ref="ns4:SharedWithDetails" minOccurs="0"/>
                <xsd:element ref="ns4:SharingHintHash" minOccurs="0"/>
                <xsd:element ref="ns3:MediaServiceDateTaken" minOccurs="0"/>
                <xsd:element ref="ns3:MediaServiceGenerationTime" minOccurs="0"/>
                <xsd:element ref="ns3:MediaServiceEventHashCode" minOccurs="0"/>
                <xsd:element ref="ns3:MediaServiceLocation" minOccurs="0"/>
                <xsd:element ref="ns3:MediaLengthInSeconds" minOccurs="0"/>
                <xsd:element ref="ns3:_activity" minOccurs="0"/>
                <xsd:element ref="ns3:MediaServiceObjectDetectorVersions" minOccurs="0"/>
                <xsd:element ref="ns3:MediaServiceSystemTag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ea78786-311c-4ac8-b35e-457e8af2134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7" nillable="true" ma:displayName="MediaServiceDateTaken" ma:hidden="true" ma:internalName="MediaServiceDateTaken" ma:readOnly="true">
      <xsd:simpleType>
        <xsd:restriction base="dms:Text"/>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_activity" ma:index="22" nillable="true" ma:displayName="_activity" ma:hidden="true" ma:internalName="_activity">
      <xsd:simpleType>
        <xsd:restriction base="dms:Note"/>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ystemTags" ma:index="24" nillable="true" ma:displayName="MediaServiceSystemTags" ma:hidden="true" ma:internalName="MediaServiceSystemTags" ma:readOnly="true">
      <xsd:simpleType>
        <xsd:restriction base="dms:Note"/>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278aa98-bcda-4b5d-a229-0f5f34cb623d" elementFormDefault="qualified">
    <xsd:import namespace="http://schemas.microsoft.com/office/2006/documentManagement/types"/>
    <xsd:import namespace="http://schemas.microsoft.com/office/infopath/2007/PartnerControls"/>
    <xsd:element name="SharedWithUsers" ma:index="14" nillable="true" ma:displayName="Compartilhado com"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talhes de Compartilhado Com" ma:internalName="SharedWithDetails" ma:readOnly="true">
      <xsd:simpleType>
        <xsd:restriction base="dms:Note">
          <xsd:maxLength value="255"/>
        </xsd:restriction>
      </xsd:simpleType>
    </xsd:element>
    <xsd:element name="SharingHintHash" ma:index="16" nillable="true" ma:displayName="Hash de Dica de Compartilhamento"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ú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7ea78786-311c-4ac8-b35e-457e8af2134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71A8205-F44D-4A74-A2F0-9E6ABC6E9FA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ea78786-311c-4ac8-b35e-457e8af21343"/>
    <ds:schemaRef ds:uri="1278aa98-bcda-4b5d-a229-0f5f34cb623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D5A9E17-1E00-41F9-9078-F5A95C9F257B}">
  <ds:schemaRefs>
    <ds:schemaRef ds:uri="http://schemas.microsoft.com/office/2006/documentManagement/types"/>
    <ds:schemaRef ds:uri="7ea78786-311c-4ac8-b35e-457e8af21343"/>
    <ds:schemaRef ds:uri="http://purl.org/dc/dcmitype/"/>
    <ds:schemaRef ds:uri="http://schemas.openxmlformats.org/package/2006/metadata/core-properties"/>
    <ds:schemaRef ds:uri="http://www.w3.org/XML/1998/namespace"/>
    <ds:schemaRef ds:uri="http://schemas.microsoft.com/office/infopath/2007/PartnerControls"/>
    <ds:schemaRef ds:uri="http://purl.org/dc/elements/1.1/"/>
    <ds:schemaRef ds:uri="1278aa98-bcda-4b5d-a229-0f5f34cb623d"/>
    <ds:schemaRef ds:uri="http://schemas.microsoft.com/office/2006/metadata/properties"/>
    <ds:schemaRef ds:uri="http://purl.org/dc/terms/"/>
  </ds:schemaRefs>
</ds:datastoreItem>
</file>

<file path=customXml/itemProps3.xml><?xml version="1.0" encoding="utf-8"?>
<ds:datastoreItem xmlns:ds="http://schemas.openxmlformats.org/officeDocument/2006/customXml" ds:itemID="{5DD6A4AE-50B6-46DA-B132-A9E5056723D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1570</TotalTime>
  <Words>2595</Words>
  <Application>Microsoft Office PowerPoint</Application>
  <PresentationFormat>Personalizar</PresentationFormat>
  <Paragraphs>206</Paragraphs>
  <Slides>13</Slides>
  <Notes>4</Notes>
  <HiddenSlides>0</HiddenSlides>
  <MMClips>0</MMClips>
  <ScaleCrop>false</ScaleCrop>
  <HeadingPairs>
    <vt:vector size="6" baseType="variant">
      <vt:variant>
        <vt:lpstr>Fontes usadas</vt:lpstr>
      </vt:variant>
      <vt:variant>
        <vt:i4>10</vt:i4>
      </vt:variant>
      <vt:variant>
        <vt:lpstr>Tema</vt:lpstr>
      </vt:variant>
      <vt:variant>
        <vt:i4>1</vt:i4>
      </vt:variant>
      <vt:variant>
        <vt:lpstr>Títulos de slides</vt:lpstr>
      </vt:variant>
      <vt:variant>
        <vt:i4>13</vt:i4>
      </vt:variant>
    </vt:vector>
  </HeadingPairs>
  <TitlesOfParts>
    <vt:vector size="24" baseType="lpstr">
      <vt:lpstr>Telegraf</vt:lpstr>
      <vt:lpstr>Abadi</vt:lpstr>
      <vt:lpstr>Aptos Narrow</vt:lpstr>
      <vt:lpstr>Aptos</vt:lpstr>
      <vt:lpstr>Arial</vt:lpstr>
      <vt:lpstr>Tahoma</vt:lpstr>
      <vt:lpstr>rawline</vt:lpstr>
      <vt:lpstr>Wingdings</vt:lpstr>
      <vt:lpstr>Calibri</vt:lpstr>
      <vt:lpstr>Times New Roman</vt:lpstr>
      <vt:lpstr>Office Theme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Simone Aparecida Silva Guedes</dc:creator>
  <cp:lastModifiedBy>Ricardo Oliveira</cp:lastModifiedBy>
  <cp:revision>6</cp:revision>
  <cp:lastPrinted>2024-10-24T11:36:09Z</cp:lastPrinted>
  <dcterms:created xsi:type="dcterms:W3CDTF">2006-08-16T00:00:00Z</dcterms:created>
  <dcterms:modified xsi:type="dcterms:W3CDTF">2025-05-20T17:14:15Z</dcterms:modified>
  <dc:identifier>DAGSX7YdNNo</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0x010100641964E0D40F7141B597E8A1DD9D1CD7</vt:lpwstr>
  </property>
</Properties>
</file>