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TT Rounds Condensed" panose="020B0604020202020204" charset="0"/>
      <p:regular r:id="rId17"/>
    </p:embeddedFont>
    <p:embeddedFont>
      <p:font typeface="TT Rounds Condensed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5CD700-992C-4F0F-BEE8-D1307A7D76BB}" v="341" dt="2024-09-03T13:22:23.7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6" d="100"/>
          <a:sy n="36" d="100"/>
        </p:scale>
        <p:origin x="114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on Trautman Cardoso | Souto Correa" userId="e4f5af37-9631-46db-a687-b63607f8ede7" providerId="ADAL" clId="{B65CD700-992C-4F0F-BEE8-D1307A7D76BB}"/>
    <pc:docChg chg="modSld">
      <pc:chgData name="Anderson Trautman Cardoso | Souto Correa" userId="e4f5af37-9631-46db-a687-b63607f8ede7" providerId="ADAL" clId="{B65CD700-992C-4F0F-BEE8-D1307A7D76BB}" dt="2024-09-03T13:22:05.658" v="9" actId="20577"/>
      <pc:docMkLst>
        <pc:docMk/>
      </pc:docMkLst>
      <pc:sldChg chg="modSp mod">
        <pc:chgData name="Anderson Trautman Cardoso | Souto Correa" userId="e4f5af37-9631-46db-a687-b63607f8ede7" providerId="ADAL" clId="{B65CD700-992C-4F0F-BEE8-D1307A7D76BB}" dt="2024-09-03T13:21:01.900" v="7" actId="2"/>
        <pc:sldMkLst>
          <pc:docMk/>
          <pc:sldMk cId="0" sldId="259"/>
        </pc:sldMkLst>
        <pc:spChg chg="mod">
          <ac:chgData name="Anderson Trautman Cardoso | Souto Correa" userId="e4f5af37-9631-46db-a687-b63607f8ede7" providerId="ADAL" clId="{B65CD700-992C-4F0F-BEE8-D1307A7D76BB}" dt="2024-09-03T13:21:00.428" v="6" actId="2"/>
          <ac:spMkLst>
            <pc:docMk/>
            <pc:sldMk cId="0" sldId="259"/>
            <ac:spMk id="4" creationId="{00000000-0000-0000-0000-000000000000}"/>
          </ac:spMkLst>
        </pc:spChg>
        <pc:spChg chg="mod">
          <ac:chgData name="Anderson Trautman Cardoso | Souto Correa" userId="e4f5af37-9631-46db-a687-b63607f8ede7" providerId="ADAL" clId="{B65CD700-992C-4F0F-BEE8-D1307A7D76BB}" dt="2024-09-03T13:21:01.900" v="7" actId="2"/>
          <ac:spMkLst>
            <pc:docMk/>
            <pc:sldMk cId="0" sldId="259"/>
            <ac:spMk id="5" creationId="{00000000-0000-0000-0000-000000000000}"/>
          </ac:spMkLst>
        </pc:spChg>
      </pc:sldChg>
      <pc:sldChg chg="modSp mod">
        <pc:chgData name="Anderson Trautman Cardoso | Souto Correa" userId="e4f5af37-9631-46db-a687-b63607f8ede7" providerId="ADAL" clId="{B65CD700-992C-4F0F-BEE8-D1307A7D76BB}" dt="2024-09-03T13:20:08.655" v="4" actId="20577"/>
        <pc:sldMkLst>
          <pc:docMk/>
          <pc:sldMk cId="0" sldId="261"/>
        </pc:sldMkLst>
        <pc:spChg chg="mod">
          <ac:chgData name="Anderson Trautman Cardoso | Souto Correa" userId="e4f5af37-9631-46db-a687-b63607f8ede7" providerId="ADAL" clId="{B65CD700-992C-4F0F-BEE8-D1307A7D76BB}" dt="2024-09-03T13:20:08.655" v="4" actId="20577"/>
          <ac:spMkLst>
            <pc:docMk/>
            <pc:sldMk cId="0" sldId="261"/>
            <ac:spMk id="4" creationId="{00000000-0000-0000-0000-000000000000}"/>
          </ac:spMkLst>
        </pc:spChg>
      </pc:sldChg>
      <pc:sldChg chg="modSp mod">
        <pc:chgData name="Anderson Trautman Cardoso | Souto Correa" userId="e4f5af37-9631-46db-a687-b63607f8ede7" providerId="ADAL" clId="{B65CD700-992C-4F0F-BEE8-D1307A7D76BB}" dt="2024-09-03T13:20:16.635" v="5" actId="14100"/>
        <pc:sldMkLst>
          <pc:docMk/>
          <pc:sldMk cId="0" sldId="264"/>
        </pc:sldMkLst>
        <pc:spChg chg="mod">
          <ac:chgData name="Anderson Trautman Cardoso | Souto Correa" userId="e4f5af37-9631-46db-a687-b63607f8ede7" providerId="ADAL" clId="{B65CD700-992C-4F0F-BEE8-D1307A7D76BB}" dt="2024-09-03T13:20:16.635" v="5" actId="14100"/>
          <ac:spMkLst>
            <pc:docMk/>
            <pc:sldMk cId="0" sldId="264"/>
            <ac:spMk id="4" creationId="{00000000-0000-0000-0000-000000000000}"/>
          </ac:spMkLst>
        </pc:spChg>
      </pc:sldChg>
      <pc:sldChg chg="modSp mod">
        <pc:chgData name="Anderson Trautman Cardoso | Souto Correa" userId="e4f5af37-9631-46db-a687-b63607f8ede7" providerId="ADAL" clId="{B65CD700-992C-4F0F-BEE8-D1307A7D76BB}" dt="2024-09-03T13:22:05.658" v="9" actId="20577"/>
        <pc:sldMkLst>
          <pc:docMk/>
          <pc:sldMk cId="0" sldId="268"/>
        </pc:sldMkLst>
        <pc:spChg chg="mod">
          <ac:chgData name="Anderson Trautman Cardoso | Souto Correa" userId="e4f5af37-9631-46db-a687-b63607f8ede7" providerId="ADAL" clId="{B65CD700-992C-4F0F-BEE8-D1307A7D76BB}" dt="2024-09-03T13:22:05.658" v="9" actId="20577"/>
          <ac:spMkLst>
            <pc:docMk/>
            <pc:sldMk cId="0" sldId="268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9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Freeform 3"/>
          <p:cNvSpPr/>
          <p:nvPr/>
        </p:nvSpPr>
        <p:spPr>
          <a:xfrm>
            <a:off x="0" y="119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9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TextBox 4"/>
          <p:cNvSpPr txBox="1"/>
          <p:nvPr/>
        </p:nvSpPr>
        <p:spPr>
          <a:xfrm>
            <a:off x="5445498" y="1935639"/>
            <a:ext cx="7397005" cy="75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3"/>
              </a:lnSpc>
            </a:pPr>
            <a:r>
              <a:rPr lang="en-US" sz="4359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6. Limite para a Carga Tributária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465036"/>
            <a:ext cx="16230600" cy="5212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Proposta de alteração e inclusão de parágrafos ao artigo 14, §1º, I, II e §2º (</a:t>
            </a:r>
            <a:r>
              <a:rPr lang="en-US" sz="3300" b="1" dirty="0">
                <a:solidFill>
                  <a:srgbClr val="F6C21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Emenda 232</a:t>
            </a:r>
            <a:r>
              <a:rPr lang="en-US" sz="3300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):</a:t>
            </a:r>
          </a:p>
          <a:p>
            <a:pPr algn="l">
              <a:lnSpc>
                <a:spcPts val="4620"/>
              </a:lnSpc>
            </a:pPr>
            <a:r>
              <a:rPr lang="en-US" sz="3300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</a:p>
          <a:p>
            <a:pPr algn="l">
              <a:lnSpc>
                <a:spcPts val="4620"/>
              </a:lnSpc>
            </a:pPr>
            <a:r>
              <a:rPr lang="en-US" sz="3300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Propõe-se a alteração do artigo 14 para veicular regra </a:t>
            </a:r>
            <a:r>
              <a:rPr lang="en-US" sz="3300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vedando aos Estados, ao Distrito Federal e aos Municípios a possibilidade de fixarem alíquotas do IBS superiores às alíquotas de referência. </a:t>
            </a:r>
          </a:p>
          <a:p>
            <a:pPr algn="l">
              <a:lnSpc>
                <a:spcPts val="4620"/>
              </a:lnSpc>
            </a:pPr>
            <a:endParaRPr lang="en-US" sz="3300" b="1" dirty="0">
              <a:solidFill>
                <a:srgbClr val="167FB1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algn="l">
              <a:lnSpc>
                <a:spcPts val="4620"/>
              </a:lnSpc>
            </a:pPr>
            <a:r>
              <a:rPr lang="en-US" sz="3300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Trata-se de medida que assegura a efetividade da neutralidade pretendida com a Reforma Tributária e prevista no parágrafo 1º do artigo 156-A da Constituição Federal.</a:t>
            </a:r>
          </a:p>
          <a:p>
            <a:pPr algn="l">
              <a:lnSpc>
                <a:spcPts val="4620"/>
              </a:lnSpc>
            </a:pPr>
            <a:endParaRPr lang="en-US" sz="3300" dirty="0">
              <a:solidFill>
                <a:srgbClr val="167FB1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9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TextBox 4"/>
          <p:cNvSpPr txBox="1"/>
          <p:nvPr/>
        </p:nvSpPr>
        <p:spPr>
          <a:xfrm>
            <a:off x="7452534" y="1935639"/>
            <a:ext cx="3382932" cy="75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3"/>
              </a:lnSpc>
            </a:pPr>
            <a:r>
              <a:rPr lang="en-US" sz="4359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7. Cesta Básica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465036"/>
            <a:ext cx="16230600" cy="405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Proposta de supressão do inciso III e os §§ 3º a 6º, ambos do artigo 467 (</a:t>
            </a:r>
            <a:r>
              <a:rPr lang="en-US" sz="3300" b="1" dirty="0">
                <a:solidFill>
                  <a:srgbClr val="F6C21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Emendas 221, 225, 526, 527, 528, 694 e 695</a:t>
            </a:r>
            <a:r>
              <a:rPr lang="en-US" sz="3300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):</a:t>
            </a:r>
          </a:p>
          <a:p>
            <a:pPr algn="l">
              <a:lnSpc>
                <a:spcPts val="4620"/>
              </a:lnSpc>
            </a:pPr>
            <a:endParaRPr lang="en-US" sz="3300" b="1" dirty="0">
              <a:solidFill>
                <a:srgbClr val="167FB1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algn="l">
              <a:lnSpc>
                <a:spcPts val="4620"/>
              </a:lnSpc>
            </a:pPr>
            <a:r>
              <a:rPr lang="en-US" sz="3300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 supressão do inciso III e dos §§ 3º a 6º, ambos do artigo 467, é uma medida crucial para garantir que a cesta básica nacional não esteja sujeita a qualquer redução pela avaliação quinquenal.</a:t>
            </a:r>
          </a:p>
          <a:p>
            <a:pPr algn="l">
              <a:lnSpc>
                <a:spcPts val="4620"/>
              </a:lnSpc>
            </a:pPr>
            <a:endParaRPr lang="en-US" sz="3300" dirty="0">
              <a:solidFill>
                <a:srgbClr val="167FB1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9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TextBox 4"/>
          <p:cNvSpPr txBox="1"/>
          <p:nvPr/>
        </p:nvSpPr>
        <p:spPr>
          <a:xfrm>
            <a:off x="5758323" y="1935639"/>
            <a:ext cx="6771354" cy="75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3"/>
              </a:lnSpc>
            </a:pPr>
            <a:r>
              <a:rPr lang="en-US" sz="4359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8. Representantes Comerciais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465036"/>
            <a:ext cx="16230600" cy="579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Proposta de alteração do artigo 122, XIX (</a:t>
            </a:r>
            <a:r>
              <a:rPr lang="en-US" sz="3300" b="1" dirty="0">
                <a:solidFill>
                  <a:srgbClr val="F6C21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Emenda 228</a:t>
            </a:r>
            <a:r>
              <a:rPr lang="en-US" sz="3300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):</a:t>
            </a:r>
          </a:p>
          <a:p>
            <a:pPr algn="l">
              <a:lnSpc>
                <a:spcPts val="4620"/>
              </a:lnSpc>
            </a:pPr>
            <a:endParaRPr lang="en-US" sz="3300" b="1" dirty="0">
              <a:solidFill>
                <a:srgbClr val="167FB1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algn="l">
              <a:lnSpc>
                <a:spcPts val="4620"/>
              </a:lnSpc>
            </a:pPr>
            <a:r>
              <a:rPr lang="en-US" sz="3300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 redução de 30% das alíquotas do IBS e da CBS para os representantes comerciais reconhece a importância dessa profissão para a economia, já que eles desempenham um papel crucial na intermediação de negócios e geração de receita. </a:t>
            </a:r>
          </a:p>
          <a:p>
            <a:pPr algn="l">
              <a:lnSpc>
                <a:spcPts val="4620"/>
              </a:lnSpc>
            </a:pPr>
            <a:endParaRPr lang="en-US" sz="3300" dirty="0">
              <a:solidFill>
                <a:srgbClr val="167FB1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algn="l">
              <a:lnSpc>
                <a:spcPts val="4620"/>
              </a:lnSpc>
            </a:pPr>
            <a:r>
              <a:rPr lang="en-US" sz="3300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Os desafios específicos enfrentados por esses profissionais, como deslocamentos constantes e remuneração variável, justificam o alívio financeiro. A medida promove a equidade tributária e incentiva o desenvolvimento e a capacitação contínua desses profissionais, contribuindo para um mercado mais dinâmico e competitivo.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9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TextBox 4"/>
          <p:cNvSpPr txBox="1"/>
          <p:nvPr/>
        </p:nvSpPr>
        <p:spPr>
          <a:xfrm>
            <a:off x="5197683" y="1935639"/>
            <a:ext cx="7892634" cy="75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3"/>
              </a:lnSpc>
            </a:pPr>
            <a:r>
              <a:rPr lang="en-US" sz="4359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9. Associações sem Fins Lucrativos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465036"/>
            <a:ext cx="16230600" cy="4677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1" spc="29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Proposta de alteração do artigo 7º, IX (</a:t>
            </a:r>
            <a:r>
              <a:rPr lang="en-US" sz="3300" b="1" spc="29" dirty="0">
                <a:solidFill>
                  <a:srgbClr val="F6C21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Emenda 227</a:t>
            </a:r>
            <a:r>
              <a:rPr lang="en-US" sz="3300" b="1" spc="29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):</a:t>
            </a:r>
          </a:p>
          <a:p>
            <a:pPr algn="l">
              <a:lnSpc>
                <a:spcPts val="4620"/>
              </a:lnSpc>
            </a:pPr>
            <a:endParaRPr lang="en-US" sz="3300" b="1" spc="29" dirty="0">
              <a:solidFill>
                <a:srgbClr val="167FB1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algn="l">
              <a:lnSpc>
                <a:spcPts val="4620"/>
              </a:lnSpc>
            </a:pP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 inclusão de recursos e bens privados nas isenções de IBS e CBS para organizações da sociedade civil sem fins lucrativos traz consigo uma série de vantagens significativas para o fortalecimento do setor social e para o bem-estar da sociedade. Essa medida é essencial para fomentar o terceiro setor, que desempenha um papel crucial no atendimento de necessidades sociais, culturais, educacionais e ambientais, muitas vezes não plenamente atendidas pelos setores público e privado.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9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TextBox 4"/>
          <p:cNvSpPr txBox="1"/>
          <p:nvPr/>
        </p:nvSpPr>
        <p:spPr>
          <a:xfrm>
            <a:off x="5658911" y="1548074"/>
            <a:ext cx="6970177" cy="96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20"/>
              </a:lnSpc>
            </a:pPr>
            <a:r>
              <a:rPr lang="en-US" sz="5586" b="1" dirty="0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Reforma Administrativa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1629" y="3400426"/>
            <a:ext cx="16464742" cy="5212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spc="29" dirty="0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Prevê-se que o Poder Executivo deverá encaminhar ao Congresso Nacional, em até 90 dias após a promulgação da Emenda Constitucional, projeto de lei que reforme a tributação da renda, acompanhado das correspondentes estimativas e estudos de impactos orçamentários e financeiros, sendo que eventual arrecadação adicional da União poderá ser considerada como fonte de compensação para redução da tributação sobre a folha de pagamentos e sobre o consumo.</a:t>
            </a:r>
          </a:p>
          <a:p>
            <a:pPr algn="l">
              <a:lnSpc>
                <a:spcPts val="4620"/>
              </a:lnSpc>
            </a:pPr>
            <a:endParaRPr lang="en-US" sz="3300" spc="29" dirty="0">
              <a:solidFill>
                <a:srgbClr val="FFFFFF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algn="l">
              <a:lnSpc>
                <a:spcPts val="4620"/>
              </a:lnSpc>
            </a:pPr>
            <a:r>
              <a:rPr lang="en-US" sz="3300" spc="29" dirty="0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Porém, nada se prevê em relação à Reforma Administrativa, a qual se postula também seja impulsionada, de modo a colaborar para a redução do déficit fiscal e da carga tributária.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9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9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Freeform 3"/>
          <p:cNvSpPr/>
          <p:nvPr/>
        </p:nvSpPr>
        <p:spPr>
          <a:xfrm>
            <a:off x="0" y="119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TextBox 4"/>
          <p:cNvSpPr txBox="1"/>
          <p:nvPr/>
        </p:nvSpPr>
        <p:spPr>
          <a:xfrm>
            <a:off x="3858898" y="1785495"/>
            <a:ext cx="10570205" cy="6565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45"/>
              </a:lnSpc>
            </a:pPr>
            <a:r>
              <a:rPr lang="en-US" sz="7746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Reforma Tributária </a:t>
            </a:r>
          </a:p>
          <a:p>
            <a:pPr algn="ctr">
              <a:lnSpc>
                <a:spcPts val="10845"/>
              </a:lnSpc>
            </a:pPr>
            <a:r>
              <a:rPr lang="en-US" sz="7746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Senado Federal</a:t>
            </a:r>
          </a:p>
          <a:p>
            <a:pPr algn="ctr">
              <a:lnSpc>
                <a:spcPts val="10845"/>
              </a:lnSpc>
            </a:pPr>
            <a:r>
              <a:rPr lang="en-US" sz="7746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CAE</a:t>
            </a:r>
          </a:p>
          <a:p>
            <a:pPr algn="ctr">
              <a:lnSpc>
                <a:spcPts val="10845"/>
              </a:lnSpc>
            </a:pPr>
            <a:endParaRPr lang="en-US" sz="7746" b="1" dirty="0">
              <a:solidFill>
                <a:srgbClr val="167FB1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algn="ctr">
              <a:lnSpc>
                <a:spcPts val="8745"/>
              </a:lnSpc>
            </a:pPr>
            <a:r>
              <a:rPr lang="en-US" sz="6246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03/09/2024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9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Freeform 3"/>
          <p:cNvSpPr/>
          <p:nvPr/>
        </p:nvSpPr>
        <p:spPr>
          <a:xfrm>
            <a:off x="0" y="119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TextBox 4"/>
          <p:cNvSpPr txBox="1"/>
          <p:nvPr/>
        </p:nvSpPr>
        <p:spPr>
          <a:xfrm>
            <a:off x="1028700" y="2084034"/>
            <a:ext cx="3567441" cy="107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91"/>
              </a:lnSpc>
            </a:pPr>
            <a:r>
              <a:rPr lang="en-US" sz="6279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A CACB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564948"/>
            <a:ext cx="14917086" cy="417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7"/>
              </a:lnSpc>
            </a:pPr>
            <a:r>
              <a:rPr lang="en-US" sz="2998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 Confederação das Associações Comerciais e Empresariais do Brasil (CACB) é formada por 27 federações, representantes de cada um dos estados e do Distrito Federal, que agregam mais de 2000 associações comerciais e empresariais que agregam, por adesão voluntária, milhares de empresários em todo o país.</a:t>
            </a:r>
          </a:p>
          <a:p>
            <a:pPr algn="l">
              <a:lnSpc>
                <a:spcPts val="4197"/>
              </a:lnSpc>
            </a:pPr>
            <a:endParaRPr lang="en-US" sz="2998" dirty="0">
              <a:solidFill>
                <a:srgbClr val="167FB1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algn="l">
              <a:lnSpc>
                <a:spcPts val="4197"/>
              </a:lnSpc>
            </a:pPr>
            <a:r>
              <a:rPr lang="en-US" sz="2998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 CACB é uma organização multissetorial que reúne empresários de todos os setores da economia, contemplando de empresas de todos os portes de comércio, serviços, indústria, agronegócios e tecnologia.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9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Freeform 3" descr="Imagem preta e branca de uma praia  Descrição gerada automaticamente com confiança média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" r="-3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TextBox 4"/>
          <p:cNvSpPr txBox="1"/>
          <p:nvPr/>
        </p:nvSpPr>
        <p:spPr>
          <a:xfrm>
            <a:off x="866109" y="1544239"/>
            <a:ext cx="4200900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57"/>
              </a:lnSpc>
            </a:pPr>
            <a:r>
              <a:rPr lang="en-US" sz="5214" b="1" spc="48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Conquistas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66109" y="3087289"/>
            <a:ext cx="16393191" cy="613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1766" lvl="1" indent="-355883" algn="l">
              <a:lnSpc>
                <a:spcPts val="3956"/>
              </a:lnSpc>
              <a:buFont typeface="Arial"/>
              <a:buChar char="•"/>
            </a:pPr>
            <a:r>
              <a:rPr lang="en-US" sz="3296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Crédito nas vendas realizadas por empresas optantes pelo Simples Nacional.</a:t>
            </a:r>
          </a:p>
          <a:p>
            <a:pPr algn="l">
              <a:lnSpc>
                <a:spcPts val="3956"/>
              </a:lnSpc>
            </a:pPr>
            <a:endParaRPr lang="en-US" sz="3296" spc="29" dirty="0">
              <a:solidFill>
                <a:srgbClr val="167FB1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marL="711766" lvl="1" indent="-355883" algn="l">
              <a:lnSpc>
                <a:spcPts val="3956"/>
              </a:lnSpc>
              <a:buFont typeface="Arial"/>
              <a:buChar char="•"/>
            </a:pPr>
            <a:r>
              <a:rPr lang="en-US" sz="3296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Redução da carga tributária para alimentos: criação de cesta básica nacional (0%), redução da alíquota para hortículas, frutas e ovos (100%) e outros (60%).</a:t>
            </a:r>
          </a:p>
          <a:p>
            <a:pPr algn="l">
              <a:lnSpc>
                <a:spcPts val="3956"/>
              </a:lnSpc>
            </a:pPr>
            <a:endParaRPr lang="en-US" sz="3296" spc="29" dirty="0">
              <a:solidFill>
                <a:srgbClr val="167FB1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marL="711766" lvl="1" indent="-355883" algn="l">
              <a:lnSpc>
                <a:spcPts val="3956"/>
              </a:lnSpc>
              <a:buFont typeface="Arial"/>
              <a:buChar char="•"/>
            </a:pPr>
            <a:r>
              <a:rPr lang="en-US" sz="3296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Limite para a carga tributária global (e inclusão do Imposto Seletivo no cálculo).</a:t>
            </a:r>
          </a:p>
          <a:p>
            <a:pPr algn="l">
              <a:lnSpc>
                <a:spcPts val="3956"/>
              </a:lnSpc>
            </a:pPr>
            <a:endParaRPr lang="en-US" sz="3296" spc="29" dirty="0">
              <a:solidFill>
                <a:srgbClr val="167FB1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marL="711766" lvl="1" indent="-355883" algn="l">
              <a:lnSpc>
                <a:spcPts val="3956"/>
              </a:lnSpc>
              <a:buFont typeface="Arial"/>
              <a:buChar char="•"/>
            </a:pPr>
            <a:r>
              <a:rPr lang="en-US" sz="3296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Exclusão da possibilidade de incidência do Imposto Seletivo sobre energia elétrica e telecomunicações.</a:t>
            </a:r>
          </a:p>
          <a:p>
            <a:pPr algn="l">
              <a:lnSpc>
                <a:spcPts val="3956"/>
              </a:lnSpc>
            </a:pPr>
            <a:endParaRPr lang="en-US" sz="3296" spc="29" dirty="0">
              <a:solidFill>
                <a:srgbClr val="167FB1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marL="711766" lvl="1" indent="-355883" algn="l">
              <a:lnSpc>
                <a:spcPts val="3956"/>
              </a:lnSpc>
              <a:buFont typeface="Arial"/>
              <a:buChar char="•"/>
            </a:pPr>
            <a:r>
              <a:rPr lang="en-US" sz="3296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Afastamento do condicionamento do crédito ao pagamento do IBS e da CBS.</a:t>
            </a:r>
          </a:p>
          <a:p>
            <a:pPr algn="l">
              <a:lnSpc>
                <a:spcPts val="3956"/>
              </a:lnSpc>
            </a:pPr>
            <a:endParaRPr lang="en-US" sz="3296" spc="29" dirty="0">
              <a:solidFill>
                <a:srgbClr val="167FB1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9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TextBox 4"/>
          <p:cNvSpPr txBox="1"/>
          <p:nvPr/>
        </p:nvSpPr>
        <p:spPr>
          <a:xfrm>
            <a:off x="5910556" y="1137602"/>
            <a:ext cx="7119644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3"/>
              </a:lnSpc>
            </a:pPr>
            <a:r>
              <a:rPr lang="en-US" sz="4359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1. Não-cumulatividade plena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303145"/>
            <a:ext cx="16230600" cy="7078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Proposta de supressão do artigo 30 (</a:t>
            </a:r>
            <a:r>
              <a:rPr lang="en-US" sz="3300" b="1" dirty="0">
                <a:solidFill>
                  <a:srgbClr val="F6C21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Emenda 235</a:t>
            </a:r>
            <a:r>
              <a:rPr lang="en-US" sz="3300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):</a:t>
            </a:r>
          </a:p>
          <a:p>
            <a:pPr algn="l">
              <a:lnSpc>
                <a:spcPts val="4620"/>
              </a:lnSpc>
            </a:pPr>
            <a:endParaRPr lang="en-US" sz="3300" b="1" u="sng" dirty="0">
              <a:solidFill>
                <a:srgbClr val="167FB1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algn="l">
              <a:lnSpc>
                <a:spcPts val="4620"/>
              </a:lnSpc>
            </a:pPr>
            <a:r>
              <a:rPr lang="en-US" sz="3300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O artigo 30 do PLP nº 68/2024 vedada a apropriação de créditos do IBS e da CBS sobre a aquisição dos seguintes bens e serviços, que serão considerados de uso e consumo pessoal, exceto quando forem necessários à realização de operações pelo contribuinte:</a:t>
            </a:r>
          </a:p>
          <a:p>
            <a:pPr algn="l">
              <a:lnSpc>
                <a:spcPts val="4620"/>
              </a:lnSpc>
            </a:pPr>
            <a:endParaRPr lang="en-US" sz="3300" dirty="0">
              <a:solidFill>
                <a:srgbClr val="167FB1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algn="l">
              <a:lnSpc>
                <a:spcPts val="4620"/>
              </a:lnSpc>
            </a:pPr>
            <a:r>
              <a:rPr lang="en-US" sz="3300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I - joias, pedras e metais preciosos;</a:t>
            </a:r>
          </a:p>
          <a:p>
            <a:pPr algn="l">
              <a:lnSpc>
                <a:spcPts val="4620"/>
              </a:lnSpc>
            </a:pPr>
            <a:r>
              <a:rPr lang="en-US" sz="3300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II - obras de arte e antiguidades de valor histórico ou arqueológico;</a:t>
            </a:r>
          </a:p>
          <a:p>
            <a:pPr algn="l">
              <a:lnSpc>
                <a:spcPts val="4620"/>
              </a:lnSpc>
            </a:pPr>
            <a:r>
              <a:rPr lang="en-US" sz="3300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III - bebidas alcoólicas;</a:t>
            </a:r>
          </a:p>
          <a:p>
            <a:pPr algn="l">
              <a:lnSpc>
                <a:spcPts val="4620"/>
              </a:lnSpc>
            </a:pPr>
            <a:r>
              <a:rPr lang="en-US" sz="3300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IV - derivados do tabaco;</a:t>
            </a:r>
          </a:p>
          <a:p>
            <a:pPr algn="l">
              <a:lnSpc>
                <a:spcPts val="4620"/>
              </a:lnSpc>
            </a:pPr>
            <a:r>
              <a:rPr lang="en-US" sz="3300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V - armas e munições; e</a:t>
            </a:r>
          </a:p>
          <a:p>
            <a:pPr algn="l">
              <a:lnSpc>
                <a:spcPts val="4620"/>
              </a:lnSpc>
            </a:pPr>
            <a:r>
              <a:rPr lang="en-US" sz="3300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VI - bens e serviços recreativos, esportivos e estéticos.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9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TextBox 4"/>
          <p:cNvSpPr txBox="1"/>
          <p:nvPr/>
        </p:nvSpPr>
        <p:spPr>
          <a:xfrm>
            <a:off x="7446981" y="1935639"/>
            <a:ext cx="3830619" cy="726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3"/>
              </a:lnSpc>
            </a:pPr>
            <a:r>
              <a:rPr lang="en-US" sz="4359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2. Bitributação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465036"/>
            <a:ext cx="16230600" cy="463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Proposta de alteração dos artigos 4º, 5º, 7º, 235, 236, 238, 239, 240, 241, 244, 245, 247, 248, 249 (</a:t>
            </a:r>
            <a:r>
              <a:rPr lang="en-US" sz="3300" b="1" dirty="0">
                <a:solidFill>
                  <a:srgbClr val="F6C21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Emendas 659 e 662</a:t>
            </a:r>
            <a:r>
              <a:rPr lang="en-US" sz="3300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):</a:t>
            </a:r>
          </a:p>
          <a:p>
            <a:pPr algn="l">
              <a:lnSpc>
                <a:spcPts val="4620"/>
              </a:lnSpc>
            </a:pPr>
            <a:endParaRPr lang="en-US" sz="3300" b="1" dirty="0">
              <a:solidFill>
                <a:srgbClr val="167FB1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algn="l">
              <a:lnSpc>
                <a:spcPts val="4620"/>
              </a:lnSpc>
            </a:pPr>
            <a:r>
              <a:rPr lang="en-US" sz="3300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O PLP nº 68/2024 estabelece a incidência dos IBS e da CBS sobre mesmos fatos geradores de outros tributos. </a:t>
            </a:r>
          </a:p>
          <a:p>
            <a:pPr algn="l">
              <a:lnSpc>
                <a:spcPts val="4620"/>
              </a:lnSpc>
            </a:pPr>
            <a:endParaRPr lang="en-US" sz="3300" dirty="0">
              <a:solidFill>
                <a:srgbClr val="167FB1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algn="l">
              <a:lnSpc>
                <a:spcPts val="4620"/>
              </a:lnSpc>
            </a:pPr>
            <a:r>
              <a:rPr lang="en-US" sz="3300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Necessidade de evitar bitributação em atenção aos princípios orientadores da Emenda Constitucional nº 132/2023 da simplicidade, transparência e justiça tributária.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9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TextBox 4"/>
          <p:cNvSpPr txBox="1"/>
          <p:nvPr/>
        </p:nvSpPr>
        <p:spPr>
          <a:xfrm>
            <a:off x="6334124" y="1935639"/>
            <a:ext cx="5934076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3"/>
              </a:lnSpc>
            </a:pPr>
            <a:r>
              <a:rPr lang="en-US" sz="4359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3. Obrigações Acessórias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465036"/>
            <a:ext cx="16230600" cy="463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Proposta de inclusão, no Capítulo III (Da Operacionalização do IBS e da CBS), de Seção V (“Da Simplificação”) (</a:t>
            </a:r>
            <a:r>
              <a:rPr lang="en-US" sz="3300" b="1" dirty="0">
                <a:solidFill>
                  <a:srgbClr val="F6C21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Emenda 506</a:t>
            </a:r>
            <a:r>
              <a:rPr lang="en-US" sz="3300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):</a:t>
            </a:r>
          </a:p>
          <a:p>
            <a:pPr algn="l">
              <a:lnSpc>
                <a:spcPts val="4620"/>
              </a:lnSpc>
            </a:pPr>
            <a:endParaRPr lang="en-US" sz="3300" b="1" dirty="0">
              <a:solidFill>
                <a:srgbClr val="167FB1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algn="l">
              <a:lnSpc>
                <a:spcPts val="4620"/>
              </a:lnSpc>
            </a:pPr>
            <a:r>
              <a:rPr lang="en-US" sz="3300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No PLP nº 68/2024 não há seção especifica sobre obrigações acessórias e já houve aprovação da Lei Complementar nº 199/2023, que instituiu o Estatuto Nacional de Simplificação de Obrigações Tributárias Acessórias, contribuindo para a efetiva simplificação e unificação das obrigações assessoria, de modo que se propõe a inclusão de Capítulo adequando o texto.</a:t>
            </a:r>
          </a:p>
          <a:p>
            <a:pPr algn="l">
              <a:lnSpc>
                <a:spcPts val="4620"/>
              </a:lnSpc>
            </a:pPr>
            <a:endParaRPr lang="en-US" sz="3300" dirty="0">
              <a:solidFill>
                <a:srgbClr val="167FB1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9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TextBox 4"/>
          <p:cNvSpPr txBox="1"/>
          <p:nvPr/>
        </p:nvSpPr>
        <p:spPr>
          <a:xfrm>
            <a:off x="6929328" y="1137602"/>
            <a:ext cx="4805472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3"/>
              </a:lnSpc>
            </a:pPr>
            <a:r>
              <a:rPr lang="en-US" sz="4359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4. Simples Nacional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295525"/>
            <a:ext cx="16230600" cy="6955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Proposta de alteração dos artigos 28 e 490 (</a:t>
            </a:r>
            <a:r>
              <a:rPr lang="en-US" sz="3300" b="1" dirty="0">
                <a:solidFill>
                  <a:srgbClr val="F6C21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Emendas 606 e 1042</a:t>
            </a:r>
            <a:r>
              <a:rPr lang="en-US" sz="3300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):</a:t>
            </a:r>
          </a:p>
          <a:p>
            <a:pPr algn="l">
              <a:lnSpc>
                <a:spcPts val="4620"/>
              </a:lnSpc>
            </a:pPr>
            <a:endParaRPr lang="en-US" sz="3300" b="1" dirty="0">
              <a:solidFill>
                <a:srgbClr val="167FB1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algn="l">
              <a:lnSpc>
                <a:spcPts val="4620"/>
              </a:lnSpc>
            </a:pPr>
            <a:r>
              <a:rPr lang="en-US" sz="3300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 proteção às Microempresas e às Empresas de Pequeno Porte deve orientar a legislação infraconstitucional, havendo sido reconhecido pelo STF que “o fomento da micro e da pequena empresa foi elevado à condição de princípio constitucional, de modo a orientar todos os entes federados a conferir tratamento favorecido aos empreendedores que contam com menos recursos para fazer frente à concorrência” (ADI 4.033).</a:t>
            </a:r>
          </a:p>
          <a:p>
            <a:pPr algn="l">
              <a:lnSpc>
                <a:spcPts val="4620"/>
              </a:lnSpc>
            </a:pPr>
            <a:endParaRPr lang="en-US" sz="3300" dirty="0">
              <a:solidFill>
                <a:srgbClr val="167FB1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algn="l">
              <a:lnSpc>
                <a:spcPts val="4620"/>
              </a:lnSpc>
            </a:pPr>
            <a:r>
              <a:rPr lang="en-US" sz="3300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De acordo com o texto atual do PLP 68/2024, o crédito para as empresas adquirentes do Simples Nacional será limitado ao valor cobrado no regime de arrecadação simplificada, porém deveria se compatibilizar com o sistema atual, que contempla crédito da Contribuição ao PIS e da COFINS (Ato Declaratório Interpretativo RFB 15/2007).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9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TextBox 4"/>
          <p:cNvSpPr txBox="1"/>
          <p:nvPr/>
        </p:nvSpPr>
        <p:spPr>
          <a:xfrm>
            <a:off x="6983296" y="1823402"/>
            <a:ext cx="4903904" cy="726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3"/>
              </a:lnSpc>
            </a:pPr>
            <a:r>
              <a:rPr lang="en-US" sz="4359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5. Imposto Seletivo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438525"/>
            <a:ext cx="16230600" cy="2306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Proposta de alteração do artigo 406, V (</a:t>
            </a:r>
            <a:r>
              <a:rPr lang="en-US" sz="3300" b="1" dirty="0">
                <a:solidFill>
                  <a:srgbClr val="F6C21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Emendas 233, 306, 378 e 434</a:t>
            </a:r>
            <a:r>
              <a:rPr lang="en-US" sz="3300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):</a:t>
            </a:r>
          </a:p>
          <a:p>
            <a:pPr algn="l">
              <a:lnSpc>
                <a:spcPts val="4620"/>
              </a:lnSpc>
            </a:pPr>
            <a:endParaRPr lang="en-US" sz="3300" b="1" dirty="0">
              <a:solidFill>
                <a:srgbClr val="167FB1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algn="l">
              <a:lnSpc>
                <a:spcPts val="4620"/>
              </a:lnSpc>
            </a:pPr>
            <a:r>
              <a:rPr lang="en-US" sz="3300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 emenda propõe a exclusão do inciso V do § 1º do art. 404, que inclui as bebidas açucaradas entre os itens sujeitos ao Imposto Seletivo (IS), sem critério que justifique essa escolha.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1138</Words>
  <Application>Microsoft Office PowerPoint</Application>
  <PresentationFormat>Personalizar</PresentationFormat>
  <Paragraphs>74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TT Rounds Condensed</vt:lpstr>
      <vt:lpstr>Arial</vt:lpstr>
      <vt:lpstr>Calibri</vt:lpstr>
      <vt:lpstr>TT Rounds Condensed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 - Apresentação - Reforma Tributária - Senado Federal - CACB - 03-09-2024</dc:title>
  <cp:lastModifiedBy>Anderson Trautman Cardoso | Souto Correa</cp:lastModifiedBy>
  <cp:revision>2</cp:revision>
  <dcterms:created xsi:type="dcterms:W3CDTF">2006-08-16T00:00:00Z</dcterms:created>
  <dcterms:modified xsi:type="dcterms:W3CDTF">2024-09-03T13:22:26Z</dcterms:modified>
  <dc:identifier>DAGPs8v0_oc</dc:identifier>
</cp:coreProperties>
</file>