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0" r:id="rId3"/>
  </p:sldMasterIdLst>
  <p:notesMasterIdLst>
    <p:notesMasterId r:id="rId20"/>
  </p:notesMasterIdLst>
  <p:sldIdLst>
    <p:sldId id="256" r:id="rId4"/>
    <p:sldId id="263" r:id="rId5"/>
    <p:sldId id="265" r:id="rId6"/>
    <p:sldId id="266" r:id="rId7"/>
    <p:sldId id="267" r:id="rId8"/>
    <p:sldId id="264" r:id="rId9"/>
    <p:sldId id="268" r:id="rId10"/>
    <p:sldId id="281" r:id="rId11"/>
    <p:sldId id="280" r:id="rId12"/>
    <p:sldId id="259" r:id="rId13"/>
    <p:sldId id="260" r:id="rId14"/>
    <p:sldId id="279" r:id="rId15"/>
    <p:sldId id="275" r:id="rId16"/>
    <p:sldId id="276" r:id="rId17"/>
    <p:sldId id="277" r:id="rId18"/>
    <p:sldId id="278"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11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Planilha_do_Microsoft_Excel.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Plan!$B$3</c:f>
              <c:strCache>
                <c:ptCount val="1"/>
                <c:pt idx="0">
                  <c:v>Brasil</c:v>
                </c:pt>
              </c:strCache>
            </c:strRef>
          </c:tx>
          <c:spPr>
            <a:ln w="28575" cap="rnd">
              <a:solidFill>
                <a:schemeClr val="accent1"/>
              </a:solidFill>
              <a:round/>
            </a:ln>
            <a:effectLst/>
          </c:spPr>
          <c:marker>
            <c:symbol val="none"/>
          </c:marker>
          <c:cat>
            <c:numRef>
              <c:f>Plan!$A$4:$A$41</c:f>
              <c:numCache>
                <c:formatCode>General</c:formatCode>
                <c:ptCount val="38"/>
                <c:pt idx="1">
                  <c:v>1981</c:v>
                </c:pt>
                <c:pt idx="3">
                  <c:v>1983</c:v>
                </c:pt>
                <c:pt idx="5">
                  <c:v>1985</c:v>
                </c:pt>
                <c:pt idx="7">
                  <c:v>1987</c:v>
                </c:pt>
                <c:pt idx="9">
                  <c:v>1989</c:v>
                </c:pt>
                <c:pt idx="11">
                  <c:v>1991</c:v>
                </c:pt>
                <c:pt idx="13">
                  <c:v>1993</c:v>
                </c:pt>
                <c:pt idx="15">
                  <c:v>1995</c:v>
                </c:pt>
                <c:pt idx="17">
                  <c:v>1997</c:v>
                </c:pt>
                <c:pt idx="19">
                  <c:v>1999</c:v>
                </c:pt>
                <c:pt idx="21">
                  <c:v>2001</c:v>
                </c:pt>
                <c:pt idx="23">
                  <c:v>2003</c:v>
                </c:pt>
                <c:pt idx="25">
                  <c:v>2005</c:v>
                </c:pt>
                <c:pt idx="27">
                  <c:v>2007</c:v>
                </c:pt>
                <c:pt idx="29">
                  <c:v>2009</c:v>
                </c:pt>
                <c:pt idx="31">
                  <c:v>2011</c:v>
                </c:pt>
                <c:pt idx="33">
                  <c:v>2013</c:v>
                </c:pt>
                <c:pt idx="35">
                  <c:v>2015</c:v>
                </c:pt>
                <c:pt idx="37">
                  <c:v>2017</c:v>
                </c:pt>
              </c:numCache>
            </c:numRef>
          </c:cat>
          <c:val>
            <c:numRef>
              <c:f>Plan!$B$4:$B$41</c:f>
              <c:numCache>
                <c:formatCode>General</c:formatCode>
                <c:ptCount val="38"/>
                <c:pt idx="0">
                  <c:v>5.23</c:v>
                </c:pt>
                <c:pt idx="1">
                  <c:v>5.16</c:v>
                </c:pt>
                <c:pt idx="2">
                  <c:v>4.78</c:v>
                </c:pt>
                <c:pt idx="3">
                  <c:v>5</c:v>
                </c:pt>
                <c:pt idx="4">
                  <c:v>4.87</c:v>
                </c:pt>
                <c:pt idx="5">
                  <c:v>5.18</c:v>
                </c:pt>
                <c:pt idx="6">
                  <c:v>4.95</c:v>
                </c:pt>
                <c:pt idx="7">
                  <c:v>5.05</c:v>
                </c:pt>
                <c:pt idx="8">
                  <c:v>4.91</c:v>
                </c:pt>
                <c:pt idx="9">
                  <c:v>4.93</c:v>
                </c:pt>
                <c:pt idx="10">
                  <c:v>4.9000000000000004</c:v>
                </c:pt>
                <c:pt idx="11">
                  <c:v>4.9800000000000004</c:v>
                </c:pt>
                <c:pt idx="12">
                  <c:v>4.91</c:v>
                </c:pt>
                <c:pt idx="13">
                  <c:v>5.07</c:v>
                </c:pt>
                <c:pt idx="14">
                  <c:v>4.9400000000000004</c:v>
                </c:pt>
                <c:pt idx="15">
                  <c:v>5.25</c:v>
                </c:pt>
                <c:pt idx="16">
                  <c:v>4.78</c:v>
                </c:pt>
                <c:pt idx="17">
                  <c:v>4.97</c:v>
                </c:pt>
                <c:pt idx="18">
                  <c:v>5.24</c:v>
                </c:pt>
                <c:pt idx="19">
                  <c:v>5.51</c:v>
                </c:pt>
                <c:pt idx="20">
                  <c:v>5</c:v>
                </c:pt>
                <c:pt idx="21">
                  <c:v>5.25</c:v>
                </c:pt>
                <c:pt idx="22">
                  <c:v>5.04</c:v>
                </c:pt>
                <c:pt idx="23">
                  <c:v>5.0999999999999996</c:v>
                </c:pt>
                <c:pt idx="24">
                  <c:v>5.31</c:v>
                </c:pt>
                <c:pt idx="25">
                  <c:v>5.29</c:v>
                </c:pt>
                <c:pt idx="26">
                  <c:v>5.32</c:v>
                </c:pt>
                <c:pt idx="27">
                  <c:v>4.71</c:v>
                </c:pt>
                <c:pt idx="28">
                  <c:v>4.76</c:v>
                </c:pt>
                <c:pt idx="29">
                  <c:v>4.78</c:v>
                </c:pt>
                <c:pt idx="30">
                  <c:v>4.54</c:v>
                </c:pt>
                <c:pt idx="31">
                  <c:v>4.66</c:v>
                </c:pt>
                <c:pt idx="32">
                  <c:v>4.72</c:v>
                </c:pt>
                <c:pt idx="33">
                  <c:v>4.8600000000000003</c:v>
                </c:pt>
                <c:pt idx="34">
                  <c:v>4.88</c:v>
                </c:pt>
                <c:pt idx="35">
                  <c:v>5.13</c:v>
                </c:pt>
                <c:pt idx="36">
                  <c:v>4.7</c:v>
                </c:pt>
                <c:pt idx="37">
                  <c:v>5.14</c:v>
                </c:pt>
              </c:numCache>
            </c:numRef>
          </c:val>
          <c:smooth val="0"/>
          <c:extLst>
            <c:ext xmlns:c16="http://schemas.microsoft.com/office/drawing/2014/chart" uri="{C3380CC4-5D6E-409C-BE32-E72D297353CC}">
              <c16:uniqueId val="{00000000-D613-4BCD-AB8F-5A897BD1AFD5}"/>
            </c:ext>
          </c:extLst>
        </c:ser>
        <c:ser>
          <c:idx val="1"/>
          <c:order val="1"/>
          <c:tx>
            <c:strRef>
              <c:f>Plan!$C$3</c:f>
              <c:strCache>
                <c:ptCount val="1"/>
                <c:pt idx="0">
                  <c:v>Capitais</c:v>
                </c:pt>
              </c:strCache>
            </c:strRef>
          </c:tx>
          <c:spPr>
            <a:ln w="28575" cap="rnd">
              <a:solidFill>
                <a:schemeClr val="accent2"/>
              </a:solidFill>
              <a:round/>
            </a:ln>
            <a:effectLst/>
          </c:spPr>
          <c:marker>
            <c:symbol val="none"/>
          </c:marker>
          <c:cat>
            <c:numRef>
              <c:f>Plan!$A$4:$A$41</c:f>
              <c:numCache>
                <c:formatCode>General</c:formatCode>
                <c:ptCount val="38"/>
                <c:pt idx="1">
                  <c:v>1981</c:v>
                </c:pt>
                <c:pt idx="3">
                  <c:v>1983</c:v>
                </c:pt>
                <c:pt idx="5">
                  <c:v>1985</c:v>
                </c:pt>
                <c:pt idx="7">
                  <c:v>1987</c:v>
                </c:pt>
                <c:pt idx="9">
                  <c:v>1989</c:v>
                </c:pt>
                <c:pt idx="11">
                  <c:v>1991</c:v>
                </c:pt>
                <c:pt idx="13">
                  <c:v>1993</c:v>
                </c:pt>
                <c:pt idx="15">
                  <c:v>1995</c:v>
                </c:pt>
                <c:pt idx="17">
                  <c:v>1997</c:v>
                </c:pt>
                <c:pt idx="19">
                  <c:v>1999</c:v>
                </c:pt>
                <c:pt idx="21">
                  <c:v>2001</c:v>
                </c:pt>
                <c:pt idx="23">
                  <c:v>2003</c:v>
                </c:pt>
                <c:pt idx="25">
                  <c:v>2005</c:v>
                </c:pt>
                <c:pt idx="27">
                  <c:v>2007</c:v>
                </c:pt>
                <c:pt idx="29">
                  <c:v>2009</c:v>
                </c:pt>
                <c:pt idx="31">
                  <c:v>2011</c:v>
                </c:pt>
                <c:pt idx="33">
                  <c:v>2013</c:v>
                </c:pt>
                <c:pt idx="35">
                  <c:v>2015</c:v>
                </c:pt>
                <c:pt idx="37">
                  <c:v>2017</c:v>
                </c:pt>
              </c:numCache>
            </c:numRef>
          </c:cat>
          <c:val>
            <c:numRef>
              <c:f>Plan!$C$4:$C$41</c:f>
              <c:numCache>
                <c:formatCode>General</c:formatCode>
                <c:ptCount val="38"/>
                <c:pt idx="0">
                  <c:v>8.49</c:v>
                </c:pt>
                <c:pt idx="1">
                  <c:v>8.25</c:v>
                </c:pt>
                <c:pt idx="2">
                  <c:v>7.74</c:v>
                </c:pt>
                <c:pt idx="3">
                  <c:v>8.1999999999999993</c:v>
                </c:pt>
                <c:pt idx="4">
                  <c:v>7.59</c:v>
                </c:pt>
                <c:pt idx="5">
                  <c:v>8.02</c:v>
                </c:pt>
                <c:pt idx="6">
                  <c:v>7.38</c:v>
                </c:pt>
                <c:pt idx="7">
                  <c:v>7.51</c:v>
                </c:pt>
                <c:pt idx="8">
                  <c:v>7.44</c:v>
                </c:pt>
                <c:pt idx="9">
                  <c:v>7.24</c:v>
                </c:pt>
                <c:pt idx="10">
                  <c:v>7.3</c:v>
                </c:pt>
                <c:pt idx="11">
                  <c:v>6.95</c:v>
                </c:pt>
                <c:pt idx="12">
                  <c:v>7.09</c:v>
                </c:pt>
                <c:pt idx="13">
                  <c:v>7.26</c:v>
                </c:pt>
                <c:pt idx="14">
                  <c:v>6.52</c:v>
                </c:pt>
                <c:pt idx="15">
                  <c:v>7.49</c:v>
                </c:pt>
                <c:pt idx="16">
                  <c:v>6.93</c:v>
                </c:pt>
                <c:pt idx="17">
                  <c:v>6.91</c:v>
                </c:pt>
                <c:pt idx="18">
                  <c:v>7.21</c:v>
                </c:pt>
                <c:pt idx="19">
                  <c:v>7.1</c:v>
                </c:pt>
                <c:pt idx="20">
                  <c:v>6.46</c:v>
                </c:pt>
                <c:pt idx="21">
                  <c:v>6.65</c:v>
                </c:pt>
                <c:pt idx="22">
                  <c:v>6.38</c:v>
                </c:pt>
                <c:pt idx="23">
                  <c:v>6.35</c:v>
                </c:pt>
                <c:pt idx="24">
                  <c:v>6.26</c:v>
                </c:pt>
                <c:pt idx="25">
                  <c:v>6.16</c:v>
                </c:pt>
                <c:pt idx="26">
                  <c:v>6.09</c:v>
                </c:pt>
                <c:pt idx="27">
                  <c:v>5.44</c:v>
                </c:pt>
                <c:pt idx="28">
                  <c:v>5.57</c:v>
                </c:pt>
                <c:pt idx="29">
                  <c:v>5.68</c:v>
                </c:pt>
                <c:pt idx="30">
                  <c:v>5.51</c:v>
                </c:pt>
                <c:pt idx="31">
                  <c:v>5.61</c:v>
                </c:pt>
                <c:pt idx="32">
                  <c:v>5.43</c:v>
                </c:pt>
                <c:pt idx="33">
                  <c:v>5.66</c:v>
                </c:pt>
                <c:pt idx="34">
                  <c:v>5.6</c:v>
                </c:pt>
                <c:pt idx="35">
                  <c:v>5.81</c:v>
                </c:pt>
                <c:pt idx="36">
                  <c:v>5.18</c:v>
                </c:pt>
                <c:pt idx="37">
                  <c:v>5.61</c:v>
                </c:pt>
              </c:numCache>
            </c:numRef>
          </c:val>
          <c:smooth val="0"/>
          <c:extLst>
            <c:ext xmlns:c16="http://schemas.microsoft.com/office/drawing/2014/chart" uri="{C3380CC4-5D6E-409C-BE32-E72D297353CC}">
              <c16:uniqueId val="{00000001-D613-4BCD-AB8F-5A897BD1AFD5}"/>
            </c:ext>
          </c:extLst>
        </c:ser>
        <c:dLbls>
          <c:showLegendKey val="0"/>
          <c:showVal val="0"/>
          <c:showCatName val="0"/>
          <c:showSerName val="0"/>
          <c:showPercent val="0"/>
          <c:showBubbleSize val="0"/>
        </c:dLbls>
        <c:smooth val="0"/>
        <c:axId val="563577504"/>
        <c:axId val="1"/>
      </c:lineChart>
      <c:catAx>
        <c:axId val="56357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1"/>
        <c:crosses val="autoZero"/>
        <c:auto val="1"/>
        <c:lblAlgn val="ctr"/>
        <c:lblOffset val="100"/>
        <c:noMultiLvlLbl val="0"/>
      </c:catAx>
      <c:valAx>
        <c:axId val="1"/>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pt-BR"/>
          </a:p>
        </c:txPr>
        <c:crossAx val="563577504"/>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008F8-A476-4424-8FC4-6796C1D056CF}"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pt-BR"/>
        </a:p>
      </dgm:t>
    </dgm:pt>
    <dgm:pt modelId="{5608C8D3-D359-4F69-B4EB-6E7E49A07569}">
      <dgm:prSet phldrT="[Texto]"/>
      <dgm:spPr/>
      <dgm:t>
        <a:bodyPr/>
        <a:lstStyle/>
        <a:p>
          <a:r>
            <a:rPr lang="pt-BR" dirty="0" smtClean="0"/>
            <a:t>Redes de Atenção à Saúde</a:t>
          </a:r>
          <a:br>
            <a:rPr lang="pt-BR" dirty="0" smtClean="0"/>
          </a:br>
          <a:r>
            <a:rPr lang="pt-BR" dirty="0" smtClean="0"/>
            <a:t>Portaria GM/MS nº 4.279</a:t>
          </a:r>
          <a:r>
            <a:rPr lang="pt-BR" baseline="30000" dirty="0" smtClean="0"/>
            <a:t>1</a:t>
          </a:r>
        </a:p>
        <a:p>
          <a:r>
            <a:rPr lang="pt-BR" dirty="0" smtClean="0"/>
            <a:t>12/2010</a:t>
          </a:r>
          <a:endParaRPr lang="pt-BR" dirty="0"/>
        </a:p>
      </dgm:t>
    </dgm:pt>
    <dgm:pt modelId="{3A224F45-9588-4B01-B391-0D1678175CE3}" type="parTrans" cxnId="{8FE9DC82-2E89-4912-A93D-9C717775E093}">
      <dgm:prSet/>
      <dgm:spPr/>
      <dgm:t>
        <a:bodyPr/>
        <a:lstStyle/>
        <a:p>
          <a:endParaRPr lang="pt-BR"/>
        </a:p>
      </dgm:t>
    </dgm:pt>
    <dgm:pt modelId="{0401E282-E2DF-4C97-9C07-6C92E36F333A}" type="sibTrans" cxnId="{8FE9DC82-2E89-4912-A93D-9C717775E093}">
      <dgm:prSet/>
      <dgm:spPr/>
      <dgm:t>
        <a:bodyPr/>
        <a:lstStyle/>
        <a:p>
          <a:endParaRPr lang="pt-BR"/>
        </a:p>
      </dgm:t>
    </dgm:pt>
    <dgm:pt modelId="{E80016E4-2250-4AF6-B35A-78DD636AAB3D}">
      <dgm:prSet phldrT="[Texto]"/>
      <dgm:spPr/>
      <dgm:t>
        <a:bodyPr/>
        <a:lstStyle/>
        <a:p>
          <a:r>
            <a:rPr lang="pt-BR" dirty="0" smtClean="0"/>
            <a:t>Organização SUS </a:t>
          </a:r>
          <a:br>
            <a:rPr lang="pt-BR" dirty="0" smtClean="0"/>
          </a:br>
          <a:r>
            <a:rPr lang="pt-BR" dirty="0" smtClean="0"/>
            <a:t>Decreto nº 7.508</a:t>
          </a:r>
          <a:br>
            <a:rPr lang="pt-BR" dirty="0" smtClean="0"/>
          </a:br>
          <a:r>
            <a:rPr lang="pt-BR" dirty="0" smtClean="0"/>
            <a:t>06/2011</a:t>
          </a:r>
          <a:endParaRPr lang="pt-BR" dirty="0"/>
        </a:p>
      </dgm:t>
    </dgm:pt>
    <dgm:pt modelId="{0E8B33FB-DF9C-4656-ACE1-F19C3E285CB2}" type="parTrans" cxnId="{9A19F6E9-3593-4FC1-8E21-1F6841CEBB48}">
      <dgm:prSet/>
      <dgm:spPr/>
      <dgm:t>
        <a:bodyPr/>
        <a:lstStyle/>
        <a:p>
          <a:endParaRPr lang="pt-BR"/>
        </a:p>
      </dgm:t>
    </dgm:pt>
    <dgm:pt modelId="{66E4E583-5691-4027-88FF-7A2D7C636B72}" type="sibTrans" cxnId="{9A19F6E9-3593-4FC1-8E21-1F6841CEBB48}">
      <dgm:prSet/>
      <dgm:spPr/>
      <dgm:t>
        <a:bodyPr/>
        <a:lstStyle/>
        <a:p>
          <a:endParaRPr lang="pt-BR"/>
        </a:p>
      </dgm:t>
    </dgm:pt>
    <dgm:pt modelId="{D312E608-3FD9-4AF4-8567-FF0309221811}">
      <dgm:prSet phldrT="[Texto]"/>
      <dgm:spPr/>
      <dgm:t>
        <a:bodyPr/>
        <a:lstStyle/>
        <a:p>
          <a:r>
            <a:rPr lang="pt-BR" dirty="0" smtClean="0"/>
            <a:t>Plano de Expansão da Radioterapia Portaria GM/MS nº 931</a:t>
          </a:r>
          <a:r>
            <a:rPr lang="pt-BR" baseline="30000" dirty="0" smtClean="0"/>
            <a:t>2</a:t>
          </a:r>
          <a:r>
            <a:rPr lang="pt-BR" dirty="0" smtClean="0"/>
            <a:t> </a:t>
          </a:r>
          <a:br>
            <a:rPr lang="pt-BR" dirty="0" smtClean="0"/>
          </a:br>
          <a:r>
            <a:rPr lang="pt-BR" dirty="0" smtClean="0"/>
            <a:t>05/2012</a:t>
          </a:r>
          <a:endParaRPr lang="pt-BR" dirty="0"/>
        </a:p>
      </dgm:t>
    </dgm:pt>
    <dgm:pt modelId="{BAB39B81-1E75-4C71-8D23-8260F7F4E788}" type="parTrans" cxnId="{980334E6-8C99-4C97-A995-B25884F0B956}">
      <dgm:prSet/>
      <dgm:spPr/>
      <dgm:t>
        <a:bodyPr/>
        <a:lstStyle/>
        <a:p>
          <a:endParaRPr lang="pt-BR"/>
        </a:p>
      </dgm:t>
    </dgm:pt>
    <dgm:pt modelId="{7BF01562-8A36-4DFF-A252-5EB4ADBB029A}" type="sibTrans" cxnId="{980334E6-8C99-4C97-A995-B25884F0B956}">
      <dgm:prSet/>
      <dgm:spPr/>
      <dgm:t>
        <a:bodyPr/>
        <a:lstStyle/>
        <a:p>
          <a:endParaRPr lang="pt-BR"/>
        </a:p>
      </dgm:t>
    </dgm:pt>
    <dgm:pt modelId="{E23604AE-F6E1-401B-9E0E-4428F620A478}">
      <dgm:prSet phldrT="[Texto]"/>
      <dgm:spPr/>
      <dgm:t>
        <a:bodyPr/>
        <a:lstStyle/>
        <a:p>
          <a:r>
            <a:rPr lang="pt-BR" dirty="0" smtClean="0"/>
            <a:t>Programa de Mamografia Móvel</a:t>
          </a:r>
          <a:br>
            <a:rPr lang="pt-BR" dirty="0" smtClean="0"/>
          </a:br>
          <a:r>
            <a:rPr lang="pt-BR" dirty="0" smtClean="0"/>
            <a:t>Portaria GM/MS nº 2.304</a:t>
          </a:r>
          <a:r>
            <a:rPr lang="pt-BR" baseline="30000" dirty="0" smtClean="0"/>
            <a:t>2,3</a:t>
          </a:r>
          <a:r>
            <a:rPr lang="pt-BR" dirty="0" smtClean="0"/>
            <a:t/>
          </a:r>
          <a:br>
            <a:rPr lang="pt-BR" dirty="0" smtClean="0"/>
          </a:br>
          <a:r>
            <a:rPr lang="pt-BR" dirty="0" smtClean="0"/>
            <a:t>10/2012</a:t>
          </a:r>
          <a:endParaRPr lang="pt-BR" dirty="0"/>
        </a:p>
      </dgm:t>
    </dgm:pt>
    <dgm:pt modelId="{28B86241-6388-438F-B50F-E4F5378E6061}" type="parTrans" cxnId="{4DF0EF81-47DA-452D-8692-37512EB420CD}">
      <dgm:prSet/>
      <dgm:spPr/>
      <dgm:t>
        <a:bodyPr/>
        <a:lstStyle/>
        <a:p>
          <a:endParaRPr lang="pt-BR"/>
        </a:p>
      </dgm:t>
    </dgm:pt>
    <dgm:pt modelId="{EF4BBBEC-5E2A-4B1E-92D0-5E9EB20F029C}" type="sibTrans" cxnId="{4DF0EF81-47DA-452D-8692-37512EB420CD}">
      <dgm:prSet/>
      <dgm:spPr/>
      <dgm:t>
        <a:bodyPr/>
        <a:lstStyle/>
        <a:p>
          <a:endParaRPr lang="pt-BR"/>
        </a:p>
      </dgm:t>
    </dgm:pt>
    <dgm:pt modelId="{53D006C0-82DF-463C-BA0F-EA62014D9082}">
      <dgm:prSet phldrT="[Texto]"/>
      <dgm:spPr/>
      <dgm:t>
        <a:bodyPr/>
        <a:lstStyle/>
        <a:p>
          <a:r>
            <a:rPr lang="pt-BR" dirty="0" smtClean="0"/>
            <a:t>Rede de Atenção à Saúde das Pessoas com Doenças Crônicas</a:t>
          </a:r>
          <a:br>
            <a:rPr lang="pt-BR" dirty="0" smtClean="0"/>
          </a:br>
          <a:r>
            <a:rPr lang="pt-BR" dirty="0" smtClean="0"/>
            <a:t>Portaria GM/MS nº 252</a:t>
          </a:r>
          <a:r>
            <a:rPr lang="pt-BR" baseline="30000" dirty="0" smtClean="0"/>
            <a:t>4,1</a:t>
          </a:r>
          <a:br>
            <a:rPr lang="pt-BR" baseline="30000" dirty="0" smtClean="0"/>
          </a:br>
          <a:r>
            <a:rPr lang="pt-BR" baseline="0" dirty="0" smtClean="0"/>
            <a:t>02/2013</a:t>
          </a:r>
          <a:endParaRPr lang="pt-BR" baseline="30000" dirty="0"/>
        </a:p>
      </dgm:t>
    </dgm:pt>
    <dgm:pt modelId="{C1E38E37-517B-4833-9FE4-291D7D870D7D}" type="parTrans" cxnId="{087E47BB-0867-4D59-8D34-D26D08CEDA6B}">
      <dgm:prSet/>
      <dgm:spPr/>
      <dgm:t>
        <a:bodyPr/>
        <a:lstStyle/>
        <a:p>
          <a:endParaRPr lang="pt-BR"/>
        </a:p>
      </dgm:t>
    </dgm:pt>
    <dgm:pt modelId="{AE7E4660-794D-41B0-9522-68787CD1C0AE}" type="sibTrans" cxnId="{087E47BB-0867-4D59-8D34-D26D08CEDA6B}">
      <dgm:prSet/>
      <dgm:spPr/>
      <dgm:t>
        <a:bodyPr/>
        <a:lstStyle/>
        <a:p>
          <a:endParaRPr lang="pt-BR"/>
        </a:p>
      </dgm:t>
    </dgm:pt>
    <dgm:pt modelId="{43F63976-BCD7-4977-B8FF-C79510A7A695}">
      <dgm:prSet phldrT="[Texto]"/>
      <dgm:spPr/>
      <dgm:t>
        <a:bodyPr/>
        <a:lstStyle/>
        <a:p>
          <a:r>
            <a:rPr lang="pt-BR" dirty="0" smtClean="0"/>
            <a:t>Política Nacional para a Prevenção e Controle do Câncer</a:t>
          </a:r>
          <a:br>
            <a:rPr lang="pt-BR" dirty="0" smtClean="0"/>
          </a:br>
          <a:r>
            <a:rPr lang="pt-BR" dirty="0" smtClean="0"/>
            <a:t>Portaria GM/MS nº 874</a:t>
          </a:r>
          <a:r>
            <a:rPr lang="pt-BR" baseline="30000" dirty="0" smtClean="0"/>
            <a:t>5</a:t>
          </a:r>
          <a:r>
            <a:rPr lang="pt-BR" dirty="0" smtClean="0"/>
            <a:t/>
          </a:r>
          <a:br>
            <a:rPr lang="pt-BR" dirty="0" smtClean="0"/>
          </a:br>
          <a:r>
            <a:rPr lang="pt-BR" dirty="0" smtClean="0"/>
            <a:t>04/2013</a:t>
          </a:r>
          <a:endParaRPr lang="pt-BR" dirty="0"/>
        </a:p>
      </dgm:t>
    </dgm:pt>
    <dgm:pt modelId="{D1672373-E464-4B8B-B8FC-6177CE46C673}" type="parTrans" cxnId="{3CD82275-8AAC-4C0D-8A9A-58F52BB3084A}">
      <dgm:prSet/>
      <dgm:spPr/>
      <dgm:t>
        <a:bodyPr/>
        <a:lstStyle/>
        <a:p>
          <a:endParaRPr lang="pt-BR"/>
        </a:p>
      </dgm:t>
    </dgm:pt>
    <dgm:pt modelId="{240FDFEA-8E09-4E84-AA5D-BC6147F89D01}" type="sibTrans" cxnId="{3CD82275-8AAC-4C0D-8A9A-58F52BB3084A}">
      <dgm:prSet/>
      <dgm:spPr/>
      <dgm:t>
        <a:bodyPr/>
        <a:lstStyle/>
        <a:p>
          <a:endParaRPr lang="pt-BR"/>
        </a:p>
      </dgm:t>
    </dgm:pt>
    <dgm:pt modelId="{63B025B4-72F4-4A43-BB17-49EC39ED2C36}">
      <dgm:prSet phldrT="[Texto]"/>
      <dgm:spPr/>
      <dgm:t>
        <a:bodyPr/>
        <a:lstStyle/>
        <a:p>
          <a:r>
            <a:rPr lang="pt-BR" dirty="0" smtClean="0"/>
            <a:t>Qualificação Nacional em </a:t>
          </a:r>
          <a:r>
            <a:rPr lang="pt-BR" dirty="0" err="1" smtClean="0"/>
            <a:t>Citopatologia</a:t>
          </a:r>
          <a:r>
            <a:rPr lang="pt-BR" dirty="0" smtClean="0"/>
            <a:t> na prevenção do câncer do colo do útero (</a:t>
          </a:r>
          <a:r>
            <a:rPr lang="pt-BR" dirty="0" err="1" smtClean="0"/>
            <a:t>QualiCito</a:t>
          </a:r>
          <a:r>
            <a:rPr lang="pt-BR" dirty="0" smtClean="0"/>
            <a:t>) </a:t>
          </a:r>
          <a:br>
            <a:rPr lang="pt-BR" dirty="0" smtClean="0"/>
          </a:br>
          <a:r>
            <a:rPr lang="pt-BR" dirty="0" smtClean="0"/>
            <a:t>Portaria GM/MS nº 3.388</a:t>
          </a:r>
          <a:r>
            <a:rPr lang="pt-BR" baseline="30000" dirty="0" smtClean="0"/>
            <a:t>1,3</a:t>
          </a:r>
          <a:r>
            <a:rPr lang="pt-BR" dirty="0" smtClean="0"/>
            <a:t> </a:t>
          </a:r>
          <a:br>
            <a:rPr lang="pt-BR" dirty="0" smtClean="0"/>
          </a:br>
          <a:r>
            <a:rPr lang="pt-BR" dirty="0" smtClean="0"/>
            <a:t>12/2013</a:t>
          </a:r>
          <a:endParaRPr lang="pt-BR" dirty="0"/>
        </a:p>
      </dgm:t>
    </dgm:pt>
    <dgm:pt modelId="{AE349DC7-B671-41D0-8D63-C1B721059E47}" type="parTrans" cxnId="{A8F9BB52-1F19-43DE-B3A7-55B5D34364E3}">
      <dgm:prSet/>
      <dgm:spPr/>
      <dgm:t>
        <a:bodyPr/>
        <a:lstStyle/>
        <a:p>
          <a:endParaRPr lang="pt-BR"/>
        </a:p>
      </dgm:t>
    </dgm:pt>
    <dgm:pt modelId="{CD31AA3B-5AB0-4864-80EE-38F86748FF1F}" type="sibTrans" cxnId="{A8F9BB52-1F19-43DE-B3A7-55B5D34364E3}">
      <dgm:prSet/>
      <dgm:spPr/>
      <dgm:t>
        <a:bodyPr/>
        <a:lstStyle/>
        <a:p>
          <a:endParaRPr lang="pt-BR"/>
        </a:p>
      </dgm:t>
    </dgm:pt>
    <dgm:pt modelId="{BF1AB867-F35C-4DF0-BFB9-941961C9CEB6}">
      <dgm:prSet phldrT="[Texto]"/>
      <dgm:spPr/>
      <dgm:t>
        <a:bodyPr/>
        <a:lstStyle/>
        <a:p>
          <a:r>
            <a:rPr lang="pt-BR" dirty="0" smtClean="0"/>
            <a:t>Serviços de referência para câncer de colo do útero e de mama</a:t>
          </a:r>
          <a:br>
            <a:rPr lang="pt-BR" dirty="0" smtClean="0"/>
          </a:br>
          <a:r>
            <a:rPr lang="pt-BR" dirty="0" smtClean="0"/>
            <a:t>Portaria GM/MS nº 189</a:t>
          </a:r>
          <a:r>
            <a:rPr lang="pt-BR" baseline="30000" dirty="0" smtClean="0"/>
            <a:t>1,3</a:t>
          </a:r>
          <a:r>
            <a:rPr lang="pt-BR" dirty="0" smtClean="0"/>
            <a:t/>
          </a:r>
          <a:br>
            <a:rPr lang="pt-BR" dirty="0" smtClean="0"/>
          </a:br>
          <a:r>
            <a:rPr lang="pt-BR" dirty="0" smtClean="0"/>
            <a:t>01/2014</a:t>
          </a:r>
          <a:endParaRPr lang="pt-BR" dirty="0"/>
        </a:p>
      </dgm:t>
    </dgm:pt>
    <dgm:pt modelId="{E9B2FB8B-2EE1-4A32-B001-F436E0BED6A7}" type="parTrans" cxnId="{AD787A36-CC28-4365-9CC0-154552489244}">
      <dgm:prSet/>
      <dgm:spPr/>
      <dgm:t>
        <a:bodyPr/>
        <a:lstStyle/>
        <a:p>
          <a:endParaRPr lang="pt-BR"/>
        </a:p>
      </dgm:t>
    </dgm:pt>
    <dgm:pt modelId="{472A3471-3268-427B-AB4E-EC9D07A25CCC}" type="sibTrans" cxnId="{AD787A36-CC28-4365-9CC0-154552489244}">
      <dgm:prSet/>
      <dgm:spPr/>
      <dgm:t>
        <a:bodyPr/>
        <a:lstStyle/>
        <a:p>
          <a:endParaRPr lang="pt-BR"/>
        </a:p>
      </dgm:t>
    </dgm:pt>
    <dgm:pt modelId="{C9CAB19F-3557-49C8-B58D-7C8AA1813CCE}">
      <dgm:prSet/>
      <dgm:spPr/>
      <dgm:t>
        <a:bodyPr/>
        <a:lstStyle/>
        <a:p>
          <a:r>
            <a:rPr lang="pt-BR" dirty="0" smtClean="0"/>
            <a:t>Organização da atenção especializada em oncologia</a:t>
          </a:r>
          <a:br>
            <a:rPr lang="pt-BR" dirty="0" smtClean="0"/>
          </a:br>
          <a:r>
            <a:rPr lang="pt-BR" dirty="0" smtClean="0"/>
            <a:t>Portaria SAS/MS nº 140</a:t>
          </a:r>
          <a:br>
            <a:rPr lang="pt-BR" dirty="0" smtClean="0"/>
          </a:br>
          <a:r>
            <a:rPr lang="pt-BR" dirty="0" smtClean="0"/>
            <a:t>02/2014</a:t>
          </a:r>
          <a:endParaRPr lang="pt-BR" dirty="0"/>
        </a:p>
      </dgm:t>
    </dgm:pt>
    <dgm:pt modelId="{EDD98BC2-D347-46D6-9E7A-E5AE7F02801D}" type="parTrans" cxnId="{583CF0E8-5C25-4BDF-BDBD-4AC4D482C108}">
      <dgm:prSet/>
      <dgm:spPr/>
      <dgm:t>
        <a:bodyPr/>
        <a:lstStyle/>
        <a:p>
          <a:endParaRPr lang="pt-BR"/>
        </a:p>
      </dgm:t>
    </dgm:pt>
    <dgm:pt modelId="{6EDB4CEC-34D3-4910-913D-75C960004E62}" type="sibTrans" cxnId="{583CF0E8-5C25-4BDF-BDBD-4AC4D482C108}">
      <dgm:prSet/>
      <dgm:spPr/>
      <dgm:t>
        <a:bodyPr/>
        <a:lstStyle/>
        <a:p>
          <a:endParaRPr lang="pt-BR"/>
        </a:p>
      </dgm:t>
    </dgm:pt>
    <dgm:pt modelId="{C840855E-A789-4595-9CC0-FA397C57A4A0}">
      <dgm:prSet phldrT="[Texto]"/>
      <dgm:spPr/>
      <dgm:t>
        <a:bodyPr/>
        <a:lstStyle/>
        <a:p>
          <a:r>
            <a:rPr lang="pt-BR" dirty="0" smtClean="0"/>
            <a:t>Atualização dos procedimentos radioterápicos</a:t>
          </a:r>
          <a:br>
            <a:rPr lang="pt-BR" dirty="0" smtClean="0"/>
          </a:br>
          <a:r>
            <a:rPr lang="pt-BR" dirty="0" smtClean="0"/>
            <a:t>Portaria SAS/MS nº 263</a:t>
          </a:r>
          <a:br>
            <a:rPr lang="pt-BR" dirty="0" smtClean="0"/>
          </a:br>
          <a:r>
            <a:rPr lang="pt-BR" dirty="0" smtClean="0"/>
            <a:t>02/2019</a:t>
          </a:r>
          <a:endParaRPr lang="pt-BR" dirty="0"/>
        </a:p>
      </dgm:t>
    </dgm:pt>
    <dgm:pt modelId="{B6A29B6B-CA85-4FD2-B7CF-CDF3F3AF7249}" type="parTrans" cxnId="{54B851D0-70B2-4DA6-AB21-F4E61010AC9A}">
      <dgm:prSet/>
      <dgm:spPr/>
      <dgm:t>
        <a:bodyPr/>
        <a:lstStyle/>
        <a:p>
          <a:endParaRPr lang="pt-BR"/>
        </a:p>
      </dgm:t>
    </dgm:pt>
    <dgm:pt modelId="{FFFFA235-7507-42B7-AA2E-8631AD306D8B}" type="sibTrans" cxnId="{54B851D0-70B2-4DA6-AB21-F4E61010AC9A}">
      <dgm:prSet/>
      <dgm:spPr/>
      <dgm:t>
        <a:bodyPr/>
        <a:lstStyle/>
        <a:p>
          <a:endParaRPr lang="pt-BR"/>
        </a:p>
      </dgm:t>
    </dgm:pt>
    <dgm:pt modelId="{C3459BFE-8409-4FE8-A6B3-180EA8768268}" type="pres">
      <dgm:prSet presAssocID="{AC7008F8-A476-4424-8FC4-6796C1D056CF}" presName="Name0" presStyleCnt="0">
        <dgm:presLayoutVars>
          <dgm:dir/>
          <dgm:resizeHandles val="exact"/>
        </dgm:presLayoutVars>
      </dgm:prSet>
      <dgm:spPr/>
      <dgm:t>
        <a:bodyPr/>
        <a:lstStyle/>
        <a:p>
          <a:endParaRPr lang="pt-BR"/>
        </a:p>
      </dgm:t>
    </dgm:pt>
    <dgm:pt modelId="{963DC148-602F-4804-81E5-1AFAAF2E81BA}" type="pres">
      <dgm:prSet presAssocID="{AC7008F8-A476-4424-8FC4-6796C1D056CF}" presName="arrow" presStyleLbl="bgShp" presStyleIdx="0" presStyleCnt="1"/>
      <dgm:spPr/>
    </dgm:pt>
    <dgm:pt modelId="{2B977600-40FE-4ABF-948B-DC6B67666357}" type="pres">
      <dgm:prSet presAssocID="{AC7008F8-A476-4424-8FC4-6796C1D056CF}" presName="points" presStyleCnt="0"/>
      <dgm:spPr/>
    </dgm:pt>
    <dgm:pt modelId="{18E31861-B24B-47AA-B97C-D49A3080C14F}" type="pres">
      <dgm:prSet presAssocID="{5608C8D3-D359-4F69-B4EB-6E7E49A07569}" presName="compositeA" presStyleCnt="0"/>
      <dgm:spPr/>
    </dgm:pt>
    <dgm:pt modelId="{ED8C38B7-1E16-4378-87FE-D0DFA30C443F}" type="pres">
      <dgm:prSet presAssocID="{5608C8D3-D359-4F69-B4EB-6E7E49A07569}" presName="textA" presStyleLbl="revTx" presStyleIdx="0" presStyleCnt="10">
        <dgm:presLayoutVars>
          <dgm:bulletEnabled val="1"/>
        </dgm:presLayoutVars>
      </dgm:prSet>
      <dgm:spPr/>
      <dgm:t>
        <a:bodyPr/>
        <a:lstStyle/>
        <a:p>
          <a:endParaRPr lang="pt-BR"/>
        </a:p>
      </dgm:t>
    </dgm:pt>
    <dgm:pt modelId="{67B502BC-9DC1-4FAE-8353-46C27979C0FF}" type="pres">
      <dgm:prSet presAssocID="{5608C8D3-D359-4F69-B4EB-6E7E49A07569}" presName="circleA" presStyleLbl="node1" presStyleIdx="0" presStyleCnt="10"/>
      <dgm:spPr/>
    </dgm:pt>
    <dgm:pt modelId="{5E4957C9-93F2-4C33-B182-3472ACC71E56}" type="pres">
      <dgm:prSet presAssocID="{5608C8D3-D359-4F69-B4EB-6E7E49A07569}" presName="spaceA" presStyleCnt="0"/>
      <dgm:spPr/>
    </dgm:pt>
    <dgm:pt modelId="{6E7113C6-28E1-4683-A5FC-C79250C38297}" type="pres">
      <dgm:prSet presAssocID="{0401E282-E2DF-4C97-9C07-6C92E36F333A}" presName="space" presStyleCnt="0"/>
      <dgm:spPr/>
    </dgm:pt>
    <dgm:pt modelId="{CECFEBA4-537D-45DC-A0DC-CDAFB71078FE}" type="pres">
      <dgm:prSet presAssocID="{E80016E4-2250-4AF6-B35A-78DD636AAB3D}" presName="compositeB" presStyleCnt="0"/>
      <dgm:spPr/>
    </dgm:pt>
    <dgm:pt modelId="{0B4E4CE9-EE47-4820-8160-49827E4292D4}" type="pres">
      <dgm:prSet presAssocID="{E80016E4-2250-4AF6-B35A-78DD636AAB3D}" presName="textB" presStyleLbl="revTx" presStyleIdx="1" presStyleCnt="10">
        <dgm:presLayoutVars>
          <dgm:bulletEnabled val="1"/>
        </dgm:presLayoutVars>
      </dgm:prSet>
      <dgm:spPr/>
      <dgm:t>
        <a:bodyPr/>
        <a:lstStyle/>
        <a:p>
          <a:endParaRPr lang="pt-BR"/>
        </a:p>
      </dgm:t>
    </dgm:pt>
    <dgm:pt modelId="{837E907A-19E2-49FA-B2B6-5AC4FEDA30A2}" type="pres">
      <dgm:prSet presAssocID="{E80016E4-2250-4AF6-B35A-78DD636AAB3D}" presName="circleB" presStyleLbl="node1" presStyleIdx="1" presStyleCnt="10"/>
      <dgm:spPr/>
    </dgm:pt>
    <dgm:pt modelId="{FFACCE27-0EAA-4A19-8D32-760F14807787}" type="pres">
      <dgm:prSet presAssocID="{E80016E4-2250-4AF6-B35A-78DD636AAB3D}" presName="spaceB" presStyleCnt="0"/>
      <dgm:spPr/>
    </dgm:pt>
    <dgm:pt modelId="{4946184C-81DF-4982-B837-4B68F5F41F52}" type="pres">
      <dgm:prSet presAssocID="{66E4E583-5691-4027-88FF-7A2D7C636B72}" presName="space" presStyleCnt="0"/>
      <dgm:spPr/>
    </dgm:pt>
    <dgm:pt modelId="{333238E9-57CA-4A5B-A9EE-5EF3E55BC15F}" type="pres">
      <dgm:prSet presAssocID="{D312E608-3FD9-4AF4-8567-FF0309221811}" presName="compositeA" presStyleCnt="0"/>
      <dgm:spPr/>
    </dgm:pt>
    <dgm:pt modelId="{6E7B7266-6511-4DAC-982D-25CC98B99DB0}" type="pres">
      <dgm:prSet presAssocID="{D312E608-3FD9-4AF4-8567-FF0309221811}" presName="textA" presStyleLbl="revTx" presStyleIdx="2" presStyleCnt="10">
        <dgm:presLayoutVars>
          <dgm:bulletEnabled val="1"/>
        </dgm:presLayoutVars>
      </dgm:prSet>
      <dgm:spPr/>
      <dgm:t>
        <a:bodyPr/>
        <a:lstStyle/>
        <a:p>
          <a:endParaRPr lang="pt-BR"/>
        </a:p>
      </dgm:t>
    </dgm:pt>
    <dgm:pt modelId="{03140D12-943B-4808-B78D-DD296A16B6B3}" type="pres">
      <dgm:prSet presAssocID="{D312E608-3FD9-4AF4-8567-FF0309221811}" presName="circleA" presStyleLbl="node1" presStyleIdx="2" presStyleCnt="10"/>
      <dgm:spPr/>
    </dgm:pt>
    <dgm:pt modelId="{99B84D1B-63EB-4CD8-A31A-A6021C5F034E}" type="pres">
      <dgm:prSet presAssocID="{D312E608-3FD9-4AF4-8567-FF0309221811}" presName="spaceA" presStyleCnt="0"/>
      <dgm:spPr/>
    </dgm:pt>
    <dgm:pt modelId="{7B897191-C3F5-4F9B-9445-F6D54946C129}" type="pres">
      <dgm:prSet presAssocID="{7BF01562-8A36-4DFF-A252-5EB4ADBB029A}" presName="space" presStyleCnt="0"/>
      <dgm:spPr/>
    </dgm:pt>
    <dgm:pt modelId="{CBA7FA0F-E94F-4D62-9E09-D0D71852271D}" type="pres">
      <dgm:prSet presAssocID="{E23604AE-F6E1-401B-9E0E-4428F620A478}" presName="compositeB" presStyleCnt="0"/>
      <dgm:spPr/>
    </dgm:pt>
    <dgm:pt modelId="{EA64298E-2167-4A62-B882-F50D356F495E}" type="pres">
      <dgm:prSet presAssocID="{E23604AE-F6E1-401B-9E0E-4428F620A478}" presName="textB" presStyleLbl="revTx" presStyleIdx="3" presStyleCnt="10">
        <dgm:presLayoutVars>
          <dgm:bulletEnabled val="1"/>
        </dgm:presLayoutVars>
      </dgm:prSet>
      <dgm:spPr/>
      <dgm:t>
        <a:bodyPr/>
        <a:lstStyle/>
        <a:p>
          <a:endParaRPr lang="pt-BR"/>
        </a:p>
      </dgm:t>
    </dgm:pt>
    <dgm:pt modelId="{A95974DB-C274-4FF1-885F-1F8C583D7727}" type="pres">
      <dgm:prSet presAssocID="{E23604AE-F6E1-401B-9E0E-4428F620A478}" presName="circleB" presStyleLbl="node1" presStyleIdx="3" presStyleCnt="10"/>
      <dgm:spPr/>
    </dgm:pt>
    <dgm:pt modelId="{2CD406C4-3D66-4B81-9052-37D997245A49}" type="pres">
      <dgm:prSet presAssocID="{E23604AE-F6E1-401B-9E0E-4428F620A478}" presName="spaceB" presStyleCnt="0"/>
      <dgm:spPr/>
    </dgm:pt>
    <dgm:pt modelId="{8E40FBBE-28BD-45FF-A9B5-EF907676D2CF}" type="pres">
      <dgm:prSet presAssocID="{EF4BBBEC-5E2A-4B1E-92D0-5E9EB20F029C}" presName="space" presStyleCnt="0"/>
      <dgm:spPr/>
    </dgm:pt>
    <dgm:pt modelId="{A74D6E3F-0AE1-4C6A-A9D3-358B91A80B1A}" type="pres">
      <dgm:prSet presAssocID="{53D006C0-82DF-463C-BA0F-EA62014D9082}" presName="compositeA" presStyleCnt="0"/>
      <dgm:spPr/>
    </dgm:pt>
    <dgm:pt modelId="{5D0C6C60-EA89-4F18-AA91-2E7AB792E6E0}" type="pres">
      <dgm:prSet presAssocID="{53D006C0-82DF-463C-BA0F-EA62014D9082}" presName="textA" presStyleLbl="revTx" presStyleIdx="4" presStyleCnt="10">
        <dgm:presLayoutVars>
          <dgm:bulletEnabled val="1"/>
        </dgm:presLayoutVars>
      </dgm:prSet>
      <dgm:spPr/>
      <dgm:t>
        <a:bodyPr/>
        <a:lstStyle/>
        <a:p>
          <a:endParaRPr lang="pt-BR"/>
        </a:p>
      </dgm:t>
    </dgm:pt>
    <dgm:pt modelId="{5948A103-6D4F-488B-8023-18E7C59E64F3}" type="pres">
      <dgm:prSet presAssocID="{53D006C0-82DF-463C-BA0F-EA62014D9082}" presName="circleA" presStyleLbl="node1" presStyleIdx="4" presStyleCnt="10"/>
      <dgm:spPr/>
    </dgm:pt>
    <dgm:pt modelId="{B1FD5A2D-B42D-45A4-BB22-A0B2EAAEF30A}" type="pres">
      <dgm:prSet presAssocID="{53D006C0-82DF-463C-BA0F-EA62014D9082}" presName="spaceA" presStyleCnt="0"/>
      <dgm:spPr/>
    </dgm:pt>
    <dgm:pt modelId="{D6CDB845-9A13-41E1-8EDD-0479A7619061}" type="pres">
      <dgm:prSet presAssocID="{AE7E4660-794D-41B0-9522-68787CD1C0AE}" presName="space" presStyleCnt="0"/>
      <dgm:spPr/>
    </dgm:pt>
    <dgm:pt modelId="{C34E3FE3-4A7D-4223-BECE-C916B1A382B5}" type="pres">
      <dgm:prSet presAssocID="{43F63976-BCD7-4977-B8FF-C79510A7A695}" presName="compositeB" presStyleCnt="0"/>
      <dgm:spPr/>
    </dgm:pt>
    <dgm:pt modelId="{4C8C5099-5805-45D7-9121-90621EC737EE}" type="pres">
      <dgm:prSet presAssocID="{43F63976-BCD7-4977-B8FF-C79510A7A695}" presName="textB" presStyleLbl="revTx" presStyleIdx="5" presStyleCnt="10">
        <dgm:presLayoutVars>
          <dgm:bulletEnabled val="1"/>
        </dgm:presLayoutVars>
      </dgm:prSet>
      <dgm:spPr/>
      <dgm:t>
        <a:bodyPr/>
        <a:lstStyle/>
        <a:p>
          <a:endParaRPr lang="pt-BR"/>
        </a:p>
      </dgm:t>
    </dgm:pt>
    <dgm:pt modelId="{EEDA0FE9-3C85-4349-834B-E0C9AF4F0DDF}" type="pres">
      <dgm:prSet presAssocID="{43F63976-BCD7-4977-B8FF-C79510A7A695}" presName="circleB" presStyleLbl="node1" presStyleIdx="5" presStyleCnt="10"/>
      <dgm:spPr/>
    </dgm:pt>
    <dgm:pt modelId="{C6308E27-E560-471F-9823-6D0F60D6A38B}" type="pres">
      <dgm:prSet presAssocID="{43F63976-BCD7-4977-B8FF-C79510A7A695}" presName="spaceB" presStyleCnt="0"/>
      <dgm:spPr/>
    </dgm:pt>
    <dgm:pt modelId="{3A1A2F49-AD86-4509-B93F-AAF414961966}" type="pres">
      <dgm:prSet presAssocID="{240FDFEA-8E09-4E84-AA5D-BC6147F89D01}" presName="space" presStyleCnt="0"/>
      <dgm:spPr/>
    </dgm:pt>
    <dgm:pt modelId="{7FE0CC00-CACC-492F-968E-7AC01DA26B57}" type="pres">
      <dgm:prSet presAssocID="{63B025B4-72F4-4A43-BB17-49EC39ED2C36}" presName="compositeA" presStyleCnt="0"/>
      <dgm:spPr/>
    </dgm:pt>
    <dgm:pt modelId="{3FE7EDED-DD31-464C-9F56-585BDA6D8D59}" type="pres">
      <dgm:prSet presAssocID="{63B025B4-72F4-4A43-BB17-49EC39ED2C36}" presName="textA" presStyleLbl="revTx" presStyleIdx="6" presStyleCnt="10">
        <dgm:presLayoutVars>
          <dgm:bulletEnabled val="1"/>
        </dgm:presLayoutVars>
      </dgm:prSet>
      <dgm:spPr/>
      <dgm:t>
        <a:bodyPr/>
        <a:lstStyle/>
        <a:p>
          <a:endParaRPr lang="pt-BR"/>
        </a:p>
      </dgm:t>
    </dgm:pt>
    <dgm:pt modelId="{4B343452-5D4A-417A-94DF-8EA9943D758B}" type="pres">
      <dgm:prSet presAssocID="{63B025B4-72F4-4A43-BB17-49EC39ED2C36}" presName="circleA" presStyleLbl="node1" presStyleIdx="6" presStyleCnt="10"/>
      <dgm:spPr/>
    </dgm:pt>
    <dgm:pt modelId="{A78E4486-EC9A-456D-9A95-52FF9293D2F7}" type="pres">
      <dgm:prSet presAssocID="{63B025B4-72F4-4A43-BB17-49EC39ED2C36}" presName="spaceA" presStyleCnt="0"/>
      <dgm:spPr/>
    </dgm:pt>
    <dgm:pt modelId="{2E4F60DB-70E9-4A31-8100-7B58079C03DA}" type="pres">
      <dgm:prSet presAssocID="{CD31AA3B-5AB0-4864-80EE-38F86748FF1F}" presName="space" presStyleCnt="0"/>
      <dgm:spPr/>
    </dgm:pt>
    <dgm:pt modelId="{BCB477F5-7742-40AE-8FFE-E40F6CE07F84}" type="pres">
      <dgm:prSet presAssocID="{BF1AB867-F35C-4DF0-BFB9-941961C9CEB6}" presName="compositeB" presStyleCnt="0"/>
      <dgm:spPr/>
    </dgm:pt>
    <dgm:pt modelId="{9405F23D-BFF4-4803-9DEF-77188AC2D498}" type="pres">
      <dgm:prSet presAssocID="{BF1AB867-F35C-4DF0-BFB9-941961C9CEB6}" presName="textB" presStyleLbl="revTx" presStyleIdx="7" presStyleCnt="10">
        <dgm:presLayoutVars>
          <dgm:bulletEnabled val="1"/>
        </dgm:presLayoutVars>
      </dgm:prSet>
      <dgm:spPr/>
      <dgm:t>
        <a:bodyPr/>
        <a:lstStyle/>
        <a:p>
          <a:endParaRPr lang="pt-BR"/>
        </a:p>
      </dgm:t>
    </dgm:pt>
    <dgm:pt modelId="{7451B717-9B1F-4B3E-AC69-720A91C93B4F}" type="pres">
      <dgm:prSet presAssocID="{BF1AB867-F35C-4DF0-BFB9-941961C9CEB6}" presName="circleB" presStyleLbl="node1" presStyleIdx="7" presStyleCnt="10"/>
      <dgm:spPr/>
    </dgm:pt>
    <dgm:pt modelId="{D3F77DF4-E7CE-4D70-865E-47E3D969897C}" type="pres">
      <dgm:prSet presAssocID="{BF1AB867-F35C-4DF0-BFB9-941961C9CEB6}" presName="spaceB" presStyleCnt="0"/>
      <dgm:spPr/>
    </dgm:pt>
    <dgm:pt modelId="{87898A8E-611C-45B0-88EC-4603E6DAE592}" type="pres">
      <dgm:prSet presAssocID="{472A3471-3268-427B-AB4E-EC9D07A25CCC}" presName="space" presStyleCnt="0"/>
      <dgm:spPr/>
    </dgm:pt>
    <dgm:pt modelId="{7C197E00-7DC4-4004-9B4C-502A9A7B64B9}" type="pres">
      <dgm:prSet presAssocID="{C9CAB19F-3557-49C8-B58D-7C8AA1813CCE}" presName="compositeA" presStyleCnt="0"/>
      <dgm:spPr/>
    </dgm:pt>
    <dgm:pt modelId="{7534B305-70C9-4C20-BCDB-3C923FCEF501}" type="pres">
      <dgm:prSet presAssocID="{C9CAB19F-3557-49C8-B58D-7C8AA1813CCE}" presName="textA" presStyleLbl="revTx" presStyleIdx="8" presStyleCnt="10">
        <dgm:presLayoutVars>
          <dgm:bulletEnabled val="1"/>
        </dgm:presLayoutVars>
      </dgm:prSet>
      <dgm:spPr/>
      <dgm:t>
        <a:bodyPr/>
        <a:lstStyle/>
        <a:p>
          <a:endParaRPr lang="pt-BR"/>
        </a:p>
      </dgm:t>
    </dgm:pt>
    <dgm:pt modelId="{F0AD896A-4884-4FC4-966B-FF56AF111568}" type="pres">
      <dgm:prSet presAssocID="{C9CAB19F-3557-49C8-B58D-7C8AA1813CCE}" presName="circleA" presStyleLbl="node1" presStyleIdx="8" presStyleCnt="10" custLinFactNeighborX="-60534"/>
      <dgm:spPr/>
    </dgm:pt>
    <dgm:pt modelId="{99B9257E-902F-4B6B-A639-3E9A14E63211}" type="pres">
      <dgm:prSet presAssocID="{C9CAB19F-3557-49C8-B58D-7C8AA1813CCE}" presName="spaceA" presStyleCnt="0"/>
      <dgm:spPr/>
    </dgm:pt>
    <dgm:pt modelId="{22F6355D-EE80-4BD3-9E9D-8A70AE61C689}" type="pres">
      <dgm:prSet presAssocID="{6EDB4CEC-34D3-4910-913D-75C960004E62}" presName="space" presStyleCnt="0"/>
      <dgm:spPr/>
    </dgm:pt>
    <dgm:pt modelId="{3C11ED52-77AF-4DC2-9699-C429DCAE3E84}" type="pres">
      <dgm:prSet presAssocID="{C840855E-A789-4595-9CC0-FA397C57A4A0}" presName="compositeB" presStyleCnt="0"/>
      <dgm:spPr/>
    </dgm:pt>
    <dgm:pt modelId="{6402F6AC-9C70-4655-949D-BFEF6E397595}" type="pres">
      <dgm:prSet presAssocID="{C840855E-A789-4595-9CC0-FA397C57A4A0}" presName="textB" presStyleLbl="revTx" presStyleIdx="9" presStyleCnt="10" custScaleY="98361" custLinFactNeighborX="-56155" custLinFactNeighborY="2069">
        <dgm:presLayoutVars>
          <dgm:bulletEnabled val="1"/>
        </dgm:presLayoutVars>
      </dgm:prSet>
      <dgm:spPr/>
      <dgm:t>
        <a:bodyPr/>
        <a:lstStyle/>
        <a:p>
          <a:endParaRPr lang="pt-BR"/>
        </a:p>
      </dgm:t>
    </dgm:pt>
    <dgm:pt modelId="{739BC2DB-F04C-4095-993D-4825D3A7BE57}" type="pres">
      <dgm:prSet presAssocID="{C840855E-A789-4595-9CC0-FA397C57A4A0}" presName="circleB" presStyleLbl="node1" presStyleIdx="9" presStyleCnt="10" custLinFactNeighborX="44840" custLinFactNeighborY="2219"/>
      <dgm:spPr/>
      <dgm:t>
        <a:bodyPr/>
        <a:lstStyle/>
        <a:p>
          <a:endParaRPr lang="pt-BR"/>
        </a:p>
      </dgm:t>
    </dgm:pt>
    <dgm:pt modelId="{93E45E8D-1851-45D6-9A20-8B92CB4690D3}" type="pres">
      <dgm:prSet presAssocID="{C840855E-A789-4595-9CC0-FA397C57A4A0}" presName="spaceB" presStyleCnt="0"/>
      <dgm:spPr/>
    </dgm:pt>
  </dgm:ptLst>
  <dgm:cxnLst>
    <dgm:cxn modelId="{40E79149-9AED-44BF-9D11-72AA321BAB99}" type="presOf" srcId="{5608C8D3-D359-4F69-B4EB-6E7E49A07569}" destId="{ED8C38B7-1E16-4378-87FE-D0DFA30C443F}" srcOrd="0" destOrd="0" presId="urn:microsoft.com/office/officeart/2005/8/layout/hProcess11"/>
    <dgm:cxn modelId="{A8F9BB52-1F19-43DE-B3A7-55B5D34364E3}" srcId="{AC7008F8-A476-4424-8FC4-6796C1D056CF}" destId="{63B025B4-72F4-4A43-BB17-49EC39ED2C36}" srcOrd="6" destOrd="0" parTransId="{AE349DC7-B671-41D0-8D63-C1B721059E47}" sibTransId="{CD31AA3B-5AB0-4864-80EE-38F86748FF1F}"/>
    <dgm:cxn modelId="{583CF0E8-5C25-4BDF-BDBD-4AC4D482C108}" srcId="{AC7008F8-A476-4424-8FC4-6796C1D056CF}" destId="{C9CAB19F-3557-49C8-B58D-7C8AA1813CCE}" srcOrd="8" destOrd="0" parTransId="{EDD98BC2-D347-46D6-9E7A-E5AE7F02801D}" sibTransId="{6EDB4CEC-34D3-4910-913D-75C960004E62}"/>
    <dgm:cxn modelId="{DD21F09B-5066-4658-82CC-03BE67DE665D}" type="presOf" srcId="{AC7008F8-A476-4424-8FC4-6796C1D056CF}" destId="{C3459BFE-8409-4FE8-A6B3-180EA8768268}" srcOrd="0" destOrd="0" presId="urn:microsoft.com/office/officeart/2005/8/layout/hProcess11"/>
    <dgm:cxn modelId="{980334E6-8C99-4C97-A995-B25884F0B956}" srcId="{AC7008F8-A476-4424-8FC4-6796C1D056CF}" destId="{D312E608-3FD9-4AF4-8567-FF0309221811}" srcOrd="2" destOrd="0" parTransId="{BAB39B81-1E75-4C71-8D23-8260F7F4E788}" sibTransId="{7BF01562-8A36-4DFF-A252-5EB4ADBB029A}"/>
    <dgm:cxn modelId="{4DF0EF81-47DA-452D-8692-37512EB420CD}" srcId="{AC7008F8-A476-4424-8FC4-6796C1D056CF}" destId="{E23604AE-F6E1-401B-9E0E-4428F620A478}" srcOrd="3" destOrd="0" parTransId="{28B86241-6388-438F-B50F-E4F5378E6061}" sibTransId="{EF4BBBEC-5E2A-4B1E-92D0-5E9EB20F029C}"/>
    <dgm:cxn modelId="{F3E9E9D1-0991-478C-B25F-348D1A15DEC9}" type="presOf" srcId="{C840855E-A789-4595-9CC0-FA397C57A4A0}" destId="{6402F6AC-9C70-4655-949D-BFEF6E397595}" srcOrd="0" destOrd="0" presId="urn:microsoft.com/office/officeart/2005/8/layout/hProcess11"/>
    <dgm:cxn modelId="{8FE9DC82-2E89-4912-A93D-9C717775E093}" srcId="{AC7008F8-A476-4424-8FC4-6796C1D056CF}" destId="{5608C8D3-D359-4F69-B4EB-6E7E49A07569}" srcOrd="0" destOrd="0" parTransId="{3A224F45-9588-4B01-B391-0D1678175CE3}" sibTransId="{0401E282-E2DF-4C97-9C07-6C92E36F333A}"/>
    <dgm:cxn modelId="{087E47BB-0867-4D59-8D34-D26D08CEDA6B}" srcId="{AC7008F8-A476-4424-8FC4-6796C1D056CF}" destId="{53D006C0-82DF-463C-BA0F-EA62014D9082}" srcOrd="4" destOrd="0" parTransId="{C1E38E37-517B-4833-9FE4-291D7D870D7D}" sibTransId="{AE7E4660-794D-41B0-9522-68787CD1C0AE}"/>
    <dgm:cxn modelId="{54B851D0-70B2-4DA6-AB21-F4E61010AC9A}" srcId="{AC7008F8-A476-4424-8FC4-6796C1D056CF}" destId="{C840855E-A789-4595-9CC0-FA397C57A4A0}" srcOrd="9" destOrd="0" parTransId="{B6A29B6B-CA85-4FD2-B7CF-CDF3F3AF7249}" sibTransId="{FFFFA235-7507-42B7-AA2E-8631AD306D8B}"/>
    <dgm:cxn modelId="{72D2DA8D-A89A-482E-90B9-A72DAD781531}" type="presOf" srcId="{E23604AE-F6E1-401B-9E0E-4428F620A478}" destId="{EA64298E-2167-4A62-B882-F50D356F495E}" srcOrd="0" destOrd="0" presId="urn:microsoft.com/office/officeart/2005/8/layout/hProcess11"/>
    <dgm:cxn modelId="{1CAD2DB3-50E7-4A29-A2C3-8A07BB28B64F}" type="presOf" srcId="{E80016E4-2250-4AF6-B35A-78DD636AAB3D}" destId="{0B4E4CE9-EE47-4820-8160-49827E4292D4}" srcOrd="0" destOrd="0" presId="urn:microsoft.com/office/officeart/2005/8/layout/hProcess11"/>
    <dgm:cxn modelId="{3CD82275-8AAC-4C0D-8A9A-58F52BB3084A}" srcId="{AC7008F8-A476-4424-8FC4-6796C1D056CF}" destId="{43F63976-BCD7-4977-B8FF-C79510A7A695}" srcOrd="5" destOrd="0" parTransId="{D1672373-E464-4B8B-B8FC-6177CE46C673}" sibTransId="{240FDFEA-8E09-4E84-AA5D-BC6147F89D01}"/>
    <dgm:cxn modelId="{BE36F3D7-CDF3-4DEC-8ED5-DF783F878CE5}" type="presOf" srcId="{D312E608-3FD9-4AF4-8567-FF0309221811}" destId="{6E7B7266-6511-4DAC-982D-25CC98B99DB0}" srcOrd="0" destOrd="0" presId="urn:microsoft.com/office/officeart/2005/8/layout/hProcess11"/>
    <dgm:cxn modelId="{68632483-2081-4A6B-992E-E621B44CB323}" type="presOf" srcId="{43F63976-BCD7-4977-B8FF-C79510A7A695}" destId="{4C8C5099-5805-45D7-9121-90621EC737EE}" srcOrd="0" destOrd="0" presId="urn:microsoft.com/office/officeart/2005/8/layout/hProcess11"/>
    <dgm:cxn modelId="{9C4451A0-E07E-47A4-92E8-A9ED142FA7E3}" type="presOf" srcId="{BF1AB867-F35C-4DF0-BFB9-941961C9CEB6}" destId="{9405F23D-BFF4-4803-9DEF-77188AC2D498}" srcOrd="0" destOrd="0" presId="urn:microsoft.com/office/officeart/2005/8/layout/hProcess11"/>
    <dgm:cxn modelId="{16B01019-FC1F-471D-BB90-BEFE95F6A634}" type="presOf" srcId="{C9CAB19F-3557-49C8-B58D-7C8AA1813CCE}" destId="{7534B305-70C9-4C20-BCDB-3C923FCEF501}" srcOrd="0" destOrd="0" presId="urn:microsoft.com/office/officeart/2005/8/layout/hProcess11"/>
    <dgm:cxn modelId="{AD787A36-CC28-4365-9CC0-154552489244}" srcId="{AC7008F8-A476-4424-8FC4-6796C1D056CF}" destId="{BF1AB867-F35C-4DF0-BFB9-941961C9CEB6}" srcOrd="7" destOrd="0" parTransId="{E9B2FB8B-2EE1-4A32-B001-F436E0BED6A7}" sibTransId="{472A3471-3268-427B-AB4E-EC9D07A25CCC}"/>
    <dgm:cxn modelId="{4E44CFF9-2C4E-47BC-8722-7765879071F6}" type="presOf" srcId="{63B025B4-72F4-4A43-BB17-49EC39ED2C36}" destId="{3FE7EDED-DD31-464C-9F56-585BDA6D8D59}" srcOrd="0" destOrd="0" presId="urn:microsoft.com/office/officeart/2005/8/layout/hProcess11"/>
    <dgm:cxn modelId="{9A19F6E9-3593-4FC1-8E21-1F6841CEBB48}" srcId="{AC7008F8-A476-4424-8FC4-6796C1D056CF}" destId="{E80016E4-2250-4AF6-B35A-78DD636AAB3D}" srcOrd="1" destOrd="0" parTransId="{0E8B33FB-DF9C-4656-ACE1-F19C3E285CB2}" sibTransId="{66E4E583-5691-4027-88FF-7A2D7C636B72}"/>
    <dgm:cxn modelId="{E22E843D-135B-415D-9F78-A15E98BD3C8C}" type="presOf" srcId="{53D006C0-82DF-463C-BA0F-EA62014D9082}" destId="{5D0C6C60-EA89-4F18-AA91-2E7AB792E6E0}" srcOrd="0" destOrd="0" presId="urn:microsoft.com/office/officeart/2005/8/layout/hProcess11"/>
    <dgm:cxn modelId="{49784F6D-FD45-4844-84FA-CE4CF71D9F18}" type="presParOf" srcId="{C3459BFE-8409-4FE8-A6B3-180EA8768268}" destId="{963DC148-602F-4804-81E5-1AFAAF2E81BA}" srcOrd="0" destOrd="0" presId="urn:microsoft.com/office/officeart/2005/8/layout/hProcess11"/>
    <dgm:cxn modelId="{25C9B0B2-547F-4D61-820A-046B26E003B0}" type="presParOf" srcId="{C3459BFE-8409-4FE8-A6B3-180EA8768268}" destId="{2B977600-40FE-4ABF-948B-DC6B67666357}" srcOrd="1" destOrd="0" presId="urn:microsoft.com/office/officeart/2005/8/layout/hProcess11"/>
    <dgm:cxn modelId="{47FECA7E-7BE9-40B1-AD24-38A72A3ADD5E}" type="presParOf" srcId="{2B977600-40FE-4ABF-948B-DC6B67666357}" destId="{18E31861-B24B-47AA-B97C-D49A3080C14F}" srcOrd="0" destOrd="0" presId="urn:microsoft.com/office/officeart/2005/8/layout/hProcess11"/>
    <dgm:cxn modelId="{EECA448D-9A50-4448-96F3-B2CC727D9429}" type="presParOf" srcId="{18E31861-B24B-47AA-B97C-D49A3080C14F}" destId="{ED8C38B7-1E16-4378-87FE-D0DFA30C443F}" srcOrd="0" destOrd="0" presId="urn:microsoft.com/office/officeart/2005/8/layout/hProcess11"/>
    <dgm:cxn modelId="{A4E8D576-3146-43D4-B997-D5163F73EA8B}" type="presParOf" srcId="{18E31861-B24B-47AA-B97C-D49A3080C14F}" destId="{67B502BC-9DC1-4FAE-8353-46C27979C0FF}" srcOrd="1" destOrd="0" presId="urn:microsoft.com/office/officeart/2005/8/layout/hProcess11"/>
    <dgm:cxn modelId="{A59F5D50-C640-4A65-8922-099B73FFCF8B}" type="presParOf" srcId="{18E31861-B24B-47AA-B97C-D49A3080C14F}" destId="{5E4957C9-93F2-4C33-B182-3472ACC71E56}" srcOrd="2" destOrd="0" presId="urn:microsoft.com/office/officeart/2005/8/layout/hProcess11"/>
    <dgm:cxn modelId="{3262833F-6E0E-4AF3-8FBC-1A152943D4C5}" type="presParOf" srcId="{2B977600-40FE-4ABF-948B-DC6B67666357}" destId="{6E7113C6-28E1-4683-A5FC-C79250C38297}" srcOrd="1" destOrd="0" presId="urn:microsoft.com/office/officeart/2005/8/layout/hProcess11"/>
    <dgm:cxn modelId="{E9400072-8CFA-4989-BE16-7821D1D5730F}" type="presParOf" srcId="{2B977600-40FE-4ABF-948B-DC6B67666357}" destId="{CECFEBA4-537D-45DC-A0DC-CDAFB71078FE}" srcOrd="2" destOrd="0" presId="urn:microsoft.com/office/officeart/2005/8/layout/hProcess11"/>
    <dgm:cxn modelId="{1EE5A2EA-4C7A-48A1-B523-33E4D6510A81}" type="presParOf" srcId="{CECFEBA4-537D-45DC-A0DC-CDAFB71078FE}" destId="{0B4E4CE9-EE47-4820-8160-49827E4292D4}" srcOrd="0" destOrd="0" presId="urn:microsoft.com/office/officeart/2005/8/layout/hProcess11"/>
    <dgm:cxn modelId="{59EC0E05-EEB6-4336-9583-9E6D4372C0B4}" type="presParOf" srcId="{CECFEBA4-537D-45DC-A0DC-CDAFB71078FE}" destId="{837E907A-19E2-49FA-B2B6-5AC4FEDA30A2}" srcOrd="1" destOrd="0" presId="urn:microsoft.com/office/officeart/2005/8/layout/hProcess11"/>
    <dgm:cxn modelId="{75DDF32C-2E8A-4450-A3E1-95CCA0F7160A}" type="presParOf" srcId="{CECFEBA4-537D-45DC-A0DC-CDAFB71078FE}" destId="{FFACCE27-0EAA-4A19-8D32-760F14807787}" srcOrd="2" destOrd="0" presId="urn:microsoft.com/office/officeart/2005/8/layout/hProcess11"/>
    <dgm:cxn modelId="{9C410132-3A68-474E-87CA-8E3697F3FCFC}" type="presParOf" srcId="{2B977600-40FE-4ABF-948B-DC6B67666357}" destId="{4946184C-81DF-4982-B837-4B68F5F41F52}" srcOrd="3" destOrd="0" presId="urn:microsoft.com/office/officeart/2005/8/layout/hProcess11"/>
    <dgm:cxn modelId="{E84C0397-B2D0-4358-AD98-1E638C6D5F55}" type="presParOf" srcId="{2B977600-40FE-4ABF-948B-DC6B67666357}" destId="{333238E9-57CA-4A5B-A9EE-5EF3E55BC15F}" srcOrd="4" destOrd="0" presId="urn:microsoft.com/office/officeart/2005/8/layout/hProcess11"/>
    <dgm:cxn modelId="{86DA0382-54B2-4D26-90D4-4737A4C05B97}" type="presParOf" srcId="{333238E9-57CA-4A5B-A9EE-5EF3E55BC15F}" destId="{6E7B7266-6511-4DAC-982D-25CC98B99DB0}" srcOrd="0" destOrd="0" presId="urn:microsoft.com/office/officeart/2005/8/layout/hProcess11"/>
    <dgm:cxn modelId="{E6081A00-E19C-4128-9248-084FF133D4D9}" type="presParOf" srcId="{333238E9-57CA-4A5B-A9EE-5EF3E55BC15F}" destId="{03140D12-943B-4808-B78D-DD296A16B6B3}" srcOrd="1" destOrd="0" presId="urn:microsoft.com/office/officeart/2005/8/layout/hProcess11"/>
    <dgm:cxn modelId="{D2B29DF8-98DF-46E9-8811-B94597742D7D}" type="presParOf" srcId="{333238E9-57CA-4A5B-A9EE-5EF3E55BC15F}" destId="{99B84D1B-63EB-4CD8-A31A-A6021C5F034E}" srcOrd="2" destOrd="0" presId="urn:microsoft.com/office/officeart/2005/8/layout/hProcess11"/>
    <dgm:cxn modelId="{F7A303A9-8476-40E3-92C3-20E790F0A670}" type="presParOf" srcId="{2B977600-40FE-4ABF-948B-DC6B67666357}" destId="{7B897191-C3F5-4F9B-9445-F6D54946C129}" srcOrd="5" destOrd="0" presId="urn:microsoft.com/office/officeart/2005/8/layout/hProcess11"/>
    <dgm:cxn modelId="{FEC03659-B19A-402E-A344-622DDBEB70F5}" type="presParOf" srcId="{2B977600-40FE-4ABF-948B-DC6B67666357}" destId="{CBA7FA0F-E94F-4D62-9E09-D0D71852271D}" srcOrd="6" destOrd="0" presId="urn:microsoft.com/office/officeart/2005/8/layout/hProcess11"/>
    <dgm:cxn modelId="{63639F3B-C1E7-4BFF-AD2D-44B7F98C106B}" type="presParOf" srcId="{CBA7FA0F-E94F-4D62-9E09-D0D71852271D}" destId="{EA64298E-2167-4A62-B882-F50D356F495E}" srcOrd="0" destOrd="0" presId="urn:microsoft.com/office/officeart/2005/8/layout/hProcess11"/>
    <dgm:cxn modelId="{4D39CF28-BA69-4A33-B4D8-BC2D0DF74B3A}" type="presParOf" srcId="{CBA7FA0F-E94F-4D62-9E09-D0D71852271D}" destId="{A95974DB-C274-4FF1-885F-1F8C583D7727}" srcOrd="1" destOrd="0" presId="urn:microsoft.com/office/officeart/2005/8/layout/hProcess11"/>
    <dgm:cxn modelId="{7BDB37E2-ECE1-4B33-AFB0-02E75CB785DD}" type="presParOf" srcId="{CBA7FA0F-E94F-4D62-9E09-D0D71852271D}" destId="{2CD406C4-3D66-4B81-9052-37D997245A49}" srcOrd="2" destOrd="0" presId="urn:microsoft.com/office/officeart/2005/8/layout/hProcess11"/>
    <dgm:cxn modelId="{F31D26D0-B341-4A78-B453-1A54BF7EB100}" type="presParOf" srcId="{2B977600-40FE-4ABF-948B-DC6B67666357}" destId="{8E40FBBE-28BD-45FF-A9B5-EF907676D2CF}" srcOrd="7" destOrd="0" presId="urn:microsoft.com/office/officeart/2005/8/layout/hProcess11"/>
    <dgm:cxn modelId="{C59AA2C8-D013-4D06-9306-29B7C203E7E8}" type="presParOf" srcId="{2B977600-40FE-4ABF-948B-DC6B67666357}" destId="{A74D6E3F-0AE1-4C6A-A9D3-358B91A80B1A}" srcOrd="8" destOrd="0" presId="urn:microsoft.com/office/officeart/2005/8/layout/hProcess11"/>
    <dgm:cxn modelId="{9AA44980-0FD1-4041-A7ED-AF06DD5F4204}" type="presParOf" srcId="{A74D6E3F-0AE1-4C6A-A9D3-358B91A80B1A}" destId="{5D0C6C60-EA89-4F18-AA91-2E7AB792E6E0}" srcOrd="0" destOrd="0" presId="urn:microsoft.com/office/officeart/2005/8/layout/hProcess11"/>
    <dgm:cxn modelId="{D1413D0F-0A4C-4DBD-B4B0-9702EC0A7162}" type="presParOf" srcId="{A74D6E3F-0AE1-4C6A-A9D3-358B91A80B1A}" destId="{5948A103-6D4F-488B-8023-18E7C59E64F3}" srcOrd="1" destOrd="0" presId="urn:microsoft.com/office/officeart/2005/8/layout/hProcess11"/>
    <dgm:cxn modelId="{7C6633BF-7E47-4ECC-ABDB-B2722E21D23E}" type="presParOf" srcId="{A74D6E3F-0AE1-4C6A-A9D3-358B91A80B1A}" destId="{B1FD5A2D-B42D-45A4-BB22-A0B2EAAEF30A}" srcOrd="2" destOrd="0" presId="urn:microsoft.com/office/officeart/2005/8/layout/hProcess11"/>
    <dgm:cxn modelId="{9E6E1740-CB47-452D-A137-D16B574D697A}" type="presParOf" srcId="{2B977600-40FE-4ABF-948B-DC6B67666357}" destId="{D6CDB845-9A13-41E1-8EDD-0479A7619061}" srcOrd="9" destOrd="0" presId="urn:microsoft.com/office/officeart/2005/8/layout/hProcess11"/>
    <dgm:cxn modelId="{FA2D3017-F261-4C1D-A60E-94CF35FEAA5B}" type="presParOf" srcId="{2B977600-40FE-4ABF-948B-DC6B67666357}" destId="{C34E3FE3-4A7D-4223-BECE-C916B1A382B5}" srcOrd="10" destOrd="0" presId="urn:microsoft.com/office/officeart/2005/8/layout/hProcess11"/>
    <dgm:cxn modelId="{DD49D271-93FD-4ED9-86BB-A68573E0AFBC}" type="presParOf" srcId="{C34E3FE3-4A7D-4223-BECE-C916B1A382B5}" destId="{4C8C5099-5805-45D7-9121-90621EC737EE}" srcOrd="0" destOrd="0" presId="urn:microsoft.com/office/officeart/2005/8/layout/hProcess11"/>
    <dgm:cxn modelId="{0037C15D-B171-4E1D-AE0F-98B8A1220855}" type="presParOf" srcId="{C34E3FE3-4A7D-4223-BECE-C916B1A382B5}" destId="{EEDA0FE9-3C85-4349-834B-E0C9AF4F0DDF}" srcOrd="1" destOrd="0" presId="urn:microsoft.com/office/officeart/2005/8/layout/hProcess11"/>
    <dgm:cxn modelId="{304DC84A-AB9B-4900-914A-59EF1F33CE59}" type="presParOf" srcId="{C34E3FE3-4A7D-4223-BECE-C916B1A382B5}" destId="{C6308E27-E560-471F-9823-6D0F60D6A38B}" srcOrd="2" destOrd="0" presId="urn:microsoft.com/office/officeart/2005/8/layout/hProcess11"/>
    <dgm:cxn modelId="{2EBE1744-121E-4725-BF59-31FBCB5FE340}" type="presParOf" srcId="{2B977600-40FE-4ABF-948B-DC6B67666357}" destId="{3A1A2F49-AD86-4509-B93F-AAF414961966}" srcOrd="11" destOrd="0" presId="urn:microsoft.com/office/officeart/2005/8/layout/hProcess11"/>
    <dgm:cxn modelId="{723D000B-F5BC-42FA-BE99-164559EB1C6D}" type="presParOf" srcId="{2B977600-40FE-4ABF-948B-DC6B67666357}" destId="{7FE0CC00-CACC-492F-968E-7AC01DA26B57}" srcOrd="12" destOrd="0" presId="urn:microsoft.com/office/officeart/2005/8/layout/hProcess11"/>
    <dgm:cxn modelId="{3DDBCDC5-DC87-4116-9AEB-F98BD16DD7AD}" type="presParOf" srcId="{7FE0CC00-CACC-492F-968E-7AC01DA26B57}" destId="{3FE7EDED-DD31-464C-9F56-585BDA6D8D59}" srcOrd="0" destOrd="0" presId="urn:microsoft.com/office/officeart/2005/8/layout/hProcess11"/>
    <dgm:cxn modelId="{66050A18-739B-45EF-BA72-E520C83023EB}" type="presParOf" srcId="{7FE0CC00-CACC-492F-968E-7AC01DA26B57}" destId="{4B343452-5D4A-417A-94DF-8EA9943D758B}" srcOrd="1" destOrd="0" presId="urn:microsoft.com/office/officeart/2005/8/layout/hProcess11"/>
    <dgm:cxn modelId="{D7D886BB-7793-4AD3-91D9-8ACA799B5D42}" type="presParOf" srcId="{7FE0CC00-CACC-492F-968E-7AC01DA26B57}" destId="{A78E4486-EC9A-456D-9A95-52FF9293D2F7}" srcOrd="2" destOrd="0" presId="urn:microsoft.com/office/officeart/2005/8/layout/hProcess11"/>
    <dgm:cxn modelId="{EE8BEC3B-1032-444A-88BE-5B49E545F735}" type="presParOf" srcId="{2B977600-40FE-4ABF-948B-DC6B67666357}" destId="{2E4F60DB-70E9-4A31-8100-7B58079C03DA}" srcOrd="13" destOrd="0" presId="urn:microsoft.com/office/officeart/2005/8/layout/hProcess11"/>
    <dgm:cxn modelId="{47752CCD-77AE-409E-9BB4-720C4745B9A6}" type="presParOf" srcId="{2B977600-40FE-4ABF-948B-DC6B67666357}" destId="{BCB477F5-7742-40AE-8FFE-E40F6CE07F84}" srcOrd="14" destOrd="0" presId="urn:microsoft.com/office/officeart/2005/8/layout/hProcess11"/>
    <dgm:cxn modelId="{BBF57B7E-14F2-45E7-8E6A-FBFE122CB682}" type="presParOf" srcId="{BCB477F5-7742-40AE-8FFE-E40F6CE07F84}" destId="{9405F23D-BFF4-4803-9DEF-77188AC2D498}" srcOrd="0" destOrd="0" presId="urn:microsoft.com/office/officeart/2005/8/layout/hProcess11"/>
    <dgm:cxn modelId="{DECCE3EB-7DF6-455B-AACD-9C834BE5AC7F}" type="presParOf" srcId="{BCB477F5-7742-40AE-8FFE-E40F6CE07F84}" destId="{7451B717-9B1F-4B3E-AC69-720A91C93B4F}" srcOrd="1" destOrd="0" presId="urn:microsoft.com/office/officeart/2005/8/layout/hProcess11"/>
    <dgm:cxn modelId="{83523819-F590-44D3-ADBE-17D734D31225}" type="presParOf" srcId="{BCB477F5-7742-40AE-8FFE-E40F6CE07F84}" destId="{D3F77DF4-E7CE-4D70-865E-47E3D969897C}" srcOrd="2" destOrd="0" presId="urn:microsoft.com/office/officeart/2005/8/layout/hProcess11"/>
    <dgm:cxn modelId="{CBBD89C2-98B5-4580-AFAE-F787080D8362}" type="presParOf" srcId="{2B977600-40FE-4ABF-948B-DC6B67666357}" destId="{87898A8E-611C-45B0-88EC-4603E6DAE592}" srcOrd="15" destOrd="0" presId="urn:microsoft.com/office/officeart/2005/8/layout/hProcess11"/>
    <dgm:cxn modelId="{75972605-BE75-4CD3-A8C1-A412889E8C8F}" type="presParOf" srcId="{2B977600-40FE-4ABF-948B-DC6B67666357}" destId="{7C197E00-7DC4-4004-9B4C-502A9A7B64B9}" srcOrd="16" destOrd="0" presId="urn:microsoft.com/office/officeart/2005/8/layout/hProcess11"/>
    <dgm:cxn modelId="{62A0A9B6-F27F-4803-B6C9-6F873467E674}" type="presParOf" srcId="{7C197E00-7DC4-4004-9B4C-502A9A7B64B9}" destId="{7534B305-70C9-4C20-BCDB-3C923FCEF501}" srcOrd="0" destOrd="0" presId="urn:microsoft.com/office/officeart/2005/8/layout/hProcess11"/>
    <dgm:cxn modelId="{52016FD2-19DD-41F0-89DA-4CC68F5A27DB}" type="presParOf" srcId="{7C197E00-7DC4-4004-9B4C-502A9A7B64B9}" destId="{F0AD896A-4884-4FC4-966B-FF56AF111568}" srcOrd="1" destOrd="0" presId="urn:microsoft.com/office/officeart/2005/8/layout/hProcess11"/>
    <dgm:cxn modelId="{57486E7D-4E61-48C6-AE4F-FBB783B53E96}" type="presParOf" srcId="{7C197E00-7DC4-4004-9B4C-502A9A7B64B9}" destId="{99B9257E-902F-4B6B-A639-3E9A14E63211}" srcOrd="2" destOrd="0" presId="urn:microsoft.com/office/officeart/2005/8/layout/hProcess11"/>
    <dgm:cxn modelId="{6BC335D8-CB50-4721-8AF4-F2515D74549B}" type="presParOf" srcId="{2B977600-40FE-4ABF-948B-DC6B67666357}" destId="{22F6355D-EE80-4BD3-9E9D-8A70AE61C689}" srcOrd="17" destOrd="0" presId="urn:microsoft.com/office/officeart/2005/8/layout/hProcess11"/>
    <dgm:cxn modelId="{3D108D67-DE0D-4B10-B431-07FEB0D65B33}" type="presParOf" srcId="{2B977600-40FE-4ABF-948B-DC6B67666357}" destId="{3C11ED52-77AF-4DC2-9699-C429DCAE3E84}" srcOrd="18" destOrd="0" presId="urn:microsoft.com/office/officeart/2005/8/layout/hProcess11"/>
    <dgm:cxn modelId="{B1C202F9-863E-4340-8E88-12F22331EB6F}" type="presParOf" srcId="{3C11ED52-77AF-4DC2-9699-C429DCAE3E84}" destId="{6402F6AC-9C70-4655-949D-BFEF6E397595}" srcOrd="0" destOrd="0" presId="urn:microsoft.com/office/officeart/2005/8/layout/hProcess11"/>
    <dgm:cxn modelId="{F8FB6444-BA80-4F53-8A52-BAF5C5B0B1FD}" type="presParOf" srcId="{3C11ED52-77AF-4DC2-9699-C429DCAE3E84}" destId="{739BC2DB-F04C-4095-993D-4825D3A7BE57}" srcOrd="1" destOrd="0" presId="urn:microsoft.com/office/officeart/2005/8/layout/hProcess11"/>
    <dgm:cxn modelId="{EDFC5323-000D-4760-A010-FEE4F384542B}" type="presParOf" srcId="{3C11ED52-77AF-4DC2-9699-C429DCAE3E84}" destId="{93E45E8D-1851-45D6-9A20-8B92CB4690D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DC148-602F-4804-81E5-1AFAAF2E81BA}">
      <dsp:nvSpPr>
        <dsp:cNvPr id="0" name=""/>
        <dsp:cNvSpPr/>
      </dsp:nvSpPr>
      <dsp:spPr>
        <a:xfrm>
          <a:off x="0" y="1406373"/>
          <a:ext cx="11833514" cy="187516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8C38B7-1E16-4378-87FE-D0DFA30C443F}">
      <dsp:nvSpPr>
        <dsp:cNvPr id="0" name=""/>
        <dsp:cNvSpPr/>
      </dsp:nvSpPr>
      <dsp:spPr>
        <a:xfrm>
          <a:off x="6272" y="0"/>
          <a:ext cx="1017953" cy="187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pt-BR" sz="900" kern="1200" dirty="0" smtClean="0"/>
            <a:t>Redes de Atenção à Saúde</a:t>
          </a:r>
          <a:br>
            <a:rPr lang="pt-BR" sz="900" kern="1200" dirty="0" smtClean="0"/>
          </a:br>
          <a:r>
            <a:rPr lang="pt-BR" sz="900" kern="1200" dirty="0" smtClean="0"/>
            <a:t>Portaria GM/MS nº 4.279</a:t>
          </a:r>
          <a:r>
            <a:rPr lang="pt-BR" sz="900" kern="1200" baseline="30000" dirty="0" smtClean="0"/>
            <a:t>1</a:t>
          </a:r>
        </a:p>
        <a:p>
          <a:pPr lvl="0" algn="ctr" defTabSz="400050">
            <a:lnSpc>
              <a:spcPct val="90000"/>
            </a:lnSpc>
            <a:spcBef>
              <a:spcPct val="0"/>
            </a:spcBef>
            <a:spcAft>
              <a:spcPct val="35000"/>
            </a:spcAft>
          </a:pPr>
          <a:r>
            <a:rPr lang="pt-BR" sz="900" kern="1200" dirty="0" smtClean="0"/>
            <a:t>12/2010</a:t>
          </a:r>
          <a:endParaRPr lang="pt-BR" sz="900" kern="1200" dirty="0"/>
        </a:p>
      </dsp:txBody>
      <dsp:txXfrm>
        <a:off x="6272" y="0"/>
        <a:ext cx="1017953" cy="1875164"/>
      </dsp:txXfrm>
    </dsp:sp>
    <dsp:sp modelId="{67B502BC-9DC1-4FAE-8353-46C27979C0FF}">
      <dsp:nvSpPr>
        <dsp:cNvPr id="0" name=""/>
        <dsp:cNvSpPr/>
      </dsp:nvSpPr>
      <dsp:spPr>
        <a:xfrm>
          <a:off x="280854" y="2109559"/>
          <a:ext cx="468791" cy="4687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4E4CE9-EE47-4820-8160-49827E4292D4}">
      <dsp:nvSpPr>
        <dsp:cNvPr id="0" name=""/>
        <dsp:cNvSpPr/>
      </dsp:nvSpPr>
      <dsp:spPr>
        <a:xfrm>
          <a:off x="1075124" y="2812746"/>
          <a:ext cx="1017953" cy="187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pt-BR" sz="900" kern="1200" dirty="0" smtClean="0"/>
            <a:t>Organização SUS </a:t>
          </a:r>
          <a:br>
            <a:rPr lang="pt-BR" sz="900" kern="1200" dirty="0" smtClean="0"/>
          </a:br>
          <a:r>
            <a:rPr lang="pt-BR" sz="900" kern="1200" dirty="0" smtClean="0"/>
            <a:t>Decreto nº 7.508</a:t>
          </a:r>
          <a:br>
            <a:rPr lang="pt-BR" sz="900" kern="1200" dirty="0" smtClean="0"/>
          </a:br>
          <a:r>
            <a:rPr lang="pt-BR" sz="900" kern="1200" dirty="0" smtClean="0"/>
            <a:t>06/2011</a:t>
          </a:r>
          <a:endParaRPr lang="pt-BR" sz="900" kern="1200" dirty="0"/>
        </a:p>
      </dsp:txBody>
      <dsp:txXfrm>
        <a:off x="1075124" y="2812746"/>
        <a:ext cx="1017953" cy="1875164"/>
      </dsp:txXfrm>
    </dsp:sp>
    <dsp:sp modelId="{837E907A-19E2-49FA-B2B6-5AC4FEDA30A2}">
      <dsp:nvSpPr>
        <dsp:cNvPr id="0" name=""/>
        <dsp:cNvSpPr/>
      </dsp:nvSpPr>
      <dsp:spPr>
        <a:xfrm>
          <a:off x="1349705" y="2109559"/>
          <a:ext cx="468791" cy="4687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B7266-6511-4DAC-982D-25CC98B99DB0}">
      <dsp:nvSpPr>
        <dsp:cNvPr id="0" name=""/>
        <dsp:cNvSpPr/>
      </dsp:nvSpPr>
      <dsp:spPr>
        <a:xfrm>
          <a:off x="2143975" y="0"/>
          <a:ext cx="1017953" cy="187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pt-BR" sz="900" kern="1200" dirty="0" smtClean="0"/>
            <a:t>Plano de Expansão da Radioterapia Portaria GM/MS nº 931</a:t>
          </a:r>
          <a:r>
            <a:rPr lang="pt-BR" sz="900" kern="1200" baseline="30000" dirty="0" smtClean="0"/>
            <a:t>2</a:t>
          </a:r>
          <a:r>
            <a:rPr lang="pt-BR" sz="900" kern="1200" dirty="0" smtClean="0"/>
            <a:t> </a:t>
          </a:r>
          <a:br>
            <a:rPr lang="pt-BR" sz="900" kern="1200" dirty="0" smtClean="0"/>
          </a:br>
          <a:r>
            <a:rPr lang="pt-BR" sz="900" kern="1200" dirty="0" smtClean="0"/>
            <a:t>05/2012</a:t>
          </a:r>
          <a:endParaRPr lang="pt-BR" sz="900" kern="1200" dirty="0"/>
        </a:p>
      </dsp:txBody>
      <dsp:txXfrm>
        <a:off x="2143975" y="0"/>
        <a:ext cx="1017953" cy="1875164"/>
      </dsp:txXfrm>
    </dsp:sp>
    <dsp:sp modelId="{03140D12-943B-4808-B78D-DD296A16B6B3}">
      <dsp:nvSpPr>
        <dsp:cNvPr id="0" name=""/>
        <dsp:cNvSpPr/>
      </dsp:nvSpPr>
      <dsp:spPr>
        <a:xfrm>
          <a:off x="2418557" y="2109559"/>
          <a:ext cx="468791" cy="4687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4298E-2167-4A62-B882-F50D356F495E}">
      <dsp:nvSpPr>
        <dsp:cNvPr id="0" name=""/>
        <dsp:cNvSpPr/>
      </dsp:nvSpPr>
      <dsp:spPr>
        <a:xfrm>
          <a:off x="3212827" y="2812746"/>
          <a:ext cx="1017953" cy="187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pt-BR" sz="900" kern="1200" dirty="0" smtClean="0"/>
            <a:t>Programa de Mamografia Móvel</a:t>
          </a:r>
          <a:br>
            <a:rPr lang="pt-BR" sz="900" kern="1200" dirty="0" smtClean="0"/>
          </a:br>
          <a:r>
            <a:rPr lang="pt-BR" sz="900" kern="1200" dirty="0" smtClean="0"/>
            <a:t>Portaria GM/MS nº 2.304</a:t>
          </a:r>
          <a:r>
            <a:rPr lang="pt-BR" sz="900" kern="1200" baseline="30000" dirty="0" smtClean="0"/>
            <a:t>2,3</a:t>
          </a:r>
          <a:r>
            <a:rPr lang="pt-BR" sz="900" kern="1200" dirty="0" smtClean="0"/>
            <a:t/>
          </a:r>
          <a:br>
            <a:rPr lang="pt-BR" sz="900" kern="1200" dirty="0" smtClean="0"/>
          </a:br>
          <a:r>
            <a:rPr lang="pt-BR" sz="900" kern="1200" dirty="0" smtClean="0"/>
            <a:t>10/2012</a:t>
          </a:r>
          <a:endParaRPr lang="pt-BR" sz="900" kern="1200" dirty="0"/>
        </a:p>
      </dsp:txBody>
      <dsp:txXfrm>
        <a:off x="3212827" y="2812746"/>
        <a:ext cx="1017953" cy="1875164"/>
      </dsp:txXfrm>
    </dsp:sp>
    <dsp:sp modelId="{A95974DB-C274-4FF1-885F-1F8C583D7727}">
      <dsp:nvSpPr>
        <dsp:cNvPr id="0" name=""/>
        <dsp:cNvSpPr/>
      </dsp:nvSpPr>
      <dsp:spPr>
        <a:xfrm>
          <a:off x="3487408" y="2109559"/>
          <a:ext cx="468791" cy="4687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0C6C60-EA89-4F18-AA91-2E7AB792E6E0}">
      <dsp:nvSpPr>
        <dsp:cNvPr id="0" name=""/>
        <dsp:cNvSpPr/>
      </dsp:nvSpPr>
      <dsp:spPr>
        <a:xfrm>
          <a:off x="4281678" y="0"/>
          <a:ext cx="1017953" cy="187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pt-BR" sz="900" kern="1200" dirty="0" smtClean="0"/>
            <a:t>Rede de Atenção à Saúde das Pessoas com Doenças Crônicas</a:t>
          </a:r>
          <a:br>
            <a:rPr lang="pt-BR" sz="900" kern="1200" dirty="0" smtClean="0"/>
          </a:br>
          <a:r>
            <a:rPr lang="pt-BR" sz="900" kern="1200" dirty="0" smtClean="0"/>
            <a:t>Portaria GM/MS nº 252</a:t>
          </a:r>
          <a:r>
            <a:rPr lang="pt-BR" sz="900" kern="1200" baseline="30000" dirty="0" smtClean="0"/>
            <a:t>4,1</a:t>
          </a:r>
          <a:br>
            <a:rPr lang="pt-BR" sz="900" kern="1200" baseline="30000" dirty="0" smtClean="0"/>
          </a:br>
          <a:r>
            <a:rPr lang="pt-BR" sz="900" kern="1200" baseline="0" dirty="0" smtClean="0"/>
            <a:t>02/2013</a:t>
          </a:r>
          <a:endParaRPr lang="pt-BR" sz="900" kern="1200" baseline="30000" dirty="0"/>
        </a:p>
      </dsp:txBody>
      <dsp:txXfrm>
        <a:off x="4281678" y="0"/>
        <a:ext cx="1017953" cy="1875164"/>
      </dsp:txXfrm>
    </dsp:sp>
    <dsp:sp modelId="{5948A103-6D4F-488B-8023-18E7C59E64F3}">
      <dsp:nvSpPr>
        <dsp:cNvPr id="0" name=""/>
        <dsp:cNvSpPr/>
      </dsp:nvSpPr>
      <dsp:spPr>
        <a:xfrm>
          <a:off x="4556260" y="2109559"/>
          <a:ext cx="468791" cy="4687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8C5099-5805-45D7-9121-90621EC737EE}">
      <dsp:nvSpPr>
        <dsp:cNvPr id="0" name=""/>
        <dsp:cNvSpPr/>
      </dsp:nvSpPr>
      <dsp:spPr>
        <a:xfrm>
          <a:off x="5350530" y="2812746"/>
          <a:ext cx="1017953" cy="187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pt-BR" sz="900" kern="1200" dirty="0" smtClean="0"/>
            <a:t>Política Nacional para a Prevenção e Controle do Câncer</a:t>
          </a:r>
          <a:br>
            <a:rPr lang="pt-BR" sz="900" kern="1200" dirty="0" smtClean="0"/>
          </a:br>
          <a:r>
            <a:rPr lang="pt-BR" sz="900" kern="1200" dirty="0" smtClean="0"/>
            <a:t>Portaria GM/MS nº 874</a:t>
          </a:r>
          <a:r>
            <a:rPr lang="pt-BR" sz="900" kern="1200" baseline="30000" dirty="0" smtClean="0"/>
            <a:t>5</a:t>
          </a:r>
          <a:r>
            <a:rPr lang="pt-BR" sz="900" kern="1200" dirty="0" smtClean="0"/>
            <a:t/>
          </a:r>
          <a:br>
            <a:rPr lang="pt-BR" sz="900" kern="1200" dirty="0" smtClean="0"/>
          </a:br>
          <a:r>
            <a:rPr lang="pt-BR" sz="900" kern="1200" dirty="0" smtClean="0"/>
            <a:t>04/2013</a:t>
          </a:r>
          <a:endParaRPr lang="pt-BR" sz="900" kern="1200" dirty="0"/>
        </a:p>
      </dsp:txBody>
      <dsp:txXfrm>
        <a:off x="5350530" y="2812746"/>
        <a:ext cx="1017953" cy="1875164"/>
      </dsp:txXfrm>
    </dsp:sp>
    <dsp:sp modelId="{EEDA0FE9-3C85-4349-834B-E0C9AF4F0DDF}">
      <dsp:nvSpPr>
        <dsp:cNvPr id="0" name=""/>
        <dsp:cNvSpPr/>
      </dsp:nvSpPr>
      <dsp:spPr>
        <a:xfrm>
          <a:off x="5625111" y="2109559"/>
          <a:ext cx="468791" cy="4687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E7EDED-DD31-464C-9F56-585BDA6D8D59}">
      <dsp:nvSpPr>
        <dsp:cNvPr id="0" name=""/>
        <dsp:cNvSpPr/>
      </dsp:nvSpPr>
      <dsp:spPr>
        <a:xfrm>
          <a:off x="6419381" y="0"/>
          <a:ext cx="1017953" cy="187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pt-BR" sz="900" kern="1200" dirty="0" smtClean="0"/>
            <a:t>Qualificação Nacional em </a:t>
          </a:r>
          <a:r>
            <a:rPr lang="pt-BR" sz="900" kern="1200" dirty="0" err="1" smtClean="0"/>
            <a:t>Citopatologia</a:t>
          </a:r>
          <a:r>
            <a:rPr lang="pt-BR" sz="900" kern="1200" dirty="0" smtClean="0"/>
            <a:t> na prevenção do câncer do colo do útero (</a:t>
          </a:r>
          <a:r>
            <a:rPr lang="pt-BR" sz="900" kern="1200" dirty="0" err="1" smtClean="0"/>
            <a:t>QualiCito</a:t>
          </a:r>
          <a:r>
            <a:rPr lang="pt-BR" sz="900" kern="1200" dirty="0" smtClean="0"/>
            <a:t>) </a:t>
          </a:r>
          <a:br>
            <a:rPr lang="pt-BR" sz="900" kern="1200" dirty="0" smtClean="0"/>
          </a:br>
          <a:r>
            <a:rPr lang="pt-BR" sz="900" kern="1200" dirty="0" smtClean="0"/>
            <a:t>Portaria GM/MS nº 3.388</a:t>
          </a:r>
          <a:r>
            <a:rPr lang="pt-BR" sz="900" kern="1200" baseline="30000" dirty="0" smtClean="0"/>
            <a:t>1,3</a:t>
          </a:r>
          <a:r>
            <a:rPr lang="pt-BR" sz="900" kern="1200" dirty="0" smtClean="0"/>
            <a:t> </a:t>
          </a:r>
          <a:br>
            <a:rPr lang="pt-BR" sz="900" kern="1200" dirty="0" smtClean="0"/>
          </a:br>
          <a:r>
            <a:rPr lang="pt-BR" sz="900" kern="1200" dirty="0" smtClean="0"/>
            <a:t>12/2013</a:t>
          </a:r>
          <a:endParaRPr lang="pt-BR" sz="900" kern="1200" dirty="0"/>
        </a:p>
      </dsp:txBody>
      <dsp:txXfrm>
        <a:off x="6419381" y="0"/>
        <a:ext cx="1017953" cy="1875164"/>
      </dsp:txXfrm>
    </dsp:sp>
    <dsp:sp modelId="{4B343452-5D4A-417A-94DF-8EA9943D758B}">
      <dsp:nvSpPr>
        <dsp:cNvPr id="0" name=""/>
        <dsp:cNvSpPr/>
      </dsp:nvSpPr>
      <dsp:spPr>
        <a:xfrm>
          <a:off x="6693962" y="2109559"/>
          <a:ext cx="468791" cy="4687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5F23D-BFF4-4803-9DEF-77188AC2D498}">
      <dsp:nvSpPr>
        <dsp:cNvPr id="0" name=""/>
        <dsp:cNvSpPr/>
      </dsp:nvSpPr>
      <dsp:spPr>
        <a:xfrm>
          <a:off x="7488233" y="2812746"/>
          <a:ext cx="1017953" cy="187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pt-BR" sz="900" kern="1200" dirty="0" smtClean="0"/>
            <a:t>Serviços de referência para câncer de colo do útero e de mama</a:t>
          </a:r>
          <a:br>
            <a:rPr lang="pt-BR" sz="900" kern="1200" dirty="0" smtClean="0"/>
          </a:br>
          <a:r>
            <a:rPr lang="pt-BR" sz="900" kern="1200" dirty="0" smtClean="0"/>
            <a:t>Portaria GM/MS nº 189</a:t>
          </a:r>
          <a:r>
            <a:rPr lang="pt-BR" sz="900" kern="1200" baseline="30000" dirty="0" smtClean="0"/>
            <a:t>1,3</a:t>
          </a:r>
          <a:r>
            <a:rPr lang="pt-BR" sz="900" kern="1200" dirty="0" smtClean="0"/>
            <a:t/>
          </a:r>
          <a:br>
            <a:rPr lang="pt-BR" sz="900" kern="1200" dirty="0" smtClean="0"/>
          </a:br>
          <a:r>
            <a:rPr lang="pt-BR" sz="900" kern="1200" dirty="0" smtClean="0"/>
            <a:t>01/2014</a:t>
          </a:r>
          <a:endParaRPr lang="pt-BR" sz="900" kern="1200" dirty="0"/>
        </a:p>
      </dsp:txBody>
      <dsp:txXfrm>
        <a:off x="7488233" y="2812746"/>
        <a:ext cx="1017953" cy="1875164"/>
      </dsp:txXfrm>
    </dsp:sp>
    <dsp:sp modelId="{7451B717-9B1F-4B3E-AC69-720A91C93B4F}">
      <dsp:nvSpPr>
        <dsp:cNvPr id="0" name=""/>
        <dsp:cNvSpPr/>
      </dsp:nvSpPr>
      <dsp:spPr>
        <a:xfrm>
          <a:off x="7762814" y="2109559"/>
          <a:ext cx="468791" cy="4687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34B305-70C9-4C20-BCDB-3C923FCEF501}">
      <dsp:nvSpPr>
        <dsp:cNvPr id="0" name=""/>
        <dsp:cNvSpPr/>
      </dsp:nvSpPr>
      <dsp:spPr>
        <a:xfrm>
          <a:off x="8557084" y="0"/>
          <a:ext cx="1017953" cy="187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pt-BR" sz="900" kern="1200" dirty="0" smtClean="0"/>
            <a:t>Organização da atenção especializada em oncologia</a:t>
          </a:r>
          <a:br>
            <a:rPr lang="pt-BR" sz="900" kern="1200" dirty="0" smtClean="0"/>
          </a:br>
          <a:r>
            <a:rPr lang="pt-BR" sz="900" kern="1200" dirty="0" smtClean="0"/>
            <a:t>Portaria SAS/MS nº 140</a:t>
          </a:r>
          <a:br>
            <a:rPr lang="pt-BR" sz="900" kern="1200" dirty="0" smtClean="0"/>
          </a:br>
          <a:r>
            <a:rPr lang="pt-BR" sz="900" kern="1200" dirty="0" smtClean="0"/>
            <a:t>02/2014</a:t>
          </a:r>
          <a:endParaRPr lang="pt-BR" sz="900" kern="1200" dirty="0"/>
        </a:p>
      </dsp:txBody>
      <dsp:txXfrm>
        <a:off x="8557084" y="0"/>
        <a:ext cx="1017953" cy="1875164"/>
      </dsp:txXfrm>
    </dsp:sp>
    <dsp:sp modelId="{F0AD896A-4884-4FC4-966B-FF56AF111568}">
      <dsp:nvSpPr>
        <dsp:cNvPr id="0" name=""/>
        <dsp:cNvSpPr/>
      </dsp:nvSpPr>
      <dsp:spPr>
        <a:xfrm>
          <a:off x="8547887" y="2109559"/>
          <a:ext cx="468791" cy="4687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02F6AC-9C70-4655-949D-BFEF6E397595}">
      <dsp:nvSpPr>
        <dsp:cNvPr id="0" name=""/>
        <dsp:cNvSpPr/>
      </dsp:nvSpPr>
      <dsp:spPr>
        <a:xfrm>
          <a:off x="9054304" y="2843479"/>
          <a:ext cx="1017953" cy="184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pt-BR" sz="900" kern="1200" dirty="0" smtClean="0"/>
            <a:t>Atualização dos procedimentos radioterápicos</a:t>
          </a:r>
          <a:br>
            <a:rPr lang="pt-BR" sz="900" kern="1200" dirty="0" smtClean="0"/>
          </a:br>
          <a:r>
            <a:rPr lang="pt-BR" sz="900" kern="1200" dirty="0" smtClean="0"/>
            <a:t>Portaria SAS/MS nº 263</a:t>
          </a:r>
          <a:br>
            <a:rPr lang="pt-BR" sz="900" kern="1200" dirty="0" smtClean="0"/>
          </a:br>
          <a:r>
            <a:rPr lang="pt-BR" sz="900" kern="1200" dirty="0" smtClean="0"/>
            <a:t>02/2019</a:t>
          </a:r>
          <a:endParaRPr lang="pt-BR" sz="900" kern="1200" dirty="0"/>
        </a:p>
      </dsp:txBody>
      <dsp:txXfrm>
        <a:off x="9054304" y="2843479"/>
        <a:ext cx="1017953" cy="1844430"/>
      </dsp:txXfrm>
    </dsp:sp>
    <dsp:sp modelId="{739BC2DB-F04C-4095-993D-4825D3A7BE57}">
      <dsp:nvSpPr>
        <dsp:cNvPr id="0" name=""/>
        <dsp:cNvSpPr/>
      </dsp:nvSpPr>
      <dsp:spPr>
        <a:xfrm>
          <a:off x="10110723" y="2127645"/>
          <a:ext cx="468791" cy="4687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0.05296</cdr:x>
      <cdr:y>0.44675</cdr:y>
    </cdr:from>
    <cdr:to>
      <cdr:x>0.1053</cdr:x>
      <cdr:y>0.5</cdr:y>
    </cdr:to>
    <cdr:sp macro="" textlink="">
      <cdr:nvSpPr>
        <cdr:cNvPr id="2" name="CaixaDeTexto 14">
          <a:extLst xmlns:a="http://schemas.openxmlformats.org/drawingml/2006/main">
            <a:ext uri="{FF2B5EF4-FFF2-40B4-BE49-F238E27FC236}">
              <a16:creationId xmlns:a16="http://schemas.microsoft.com/office/drawing/2014/main" id="{66256045-3497-44AE-B4E6-9C75EACC6392}"/>
            </a:ext>
          </a:extLst>
        </cdr:cNvPr>
        <cdr:cNvSpPr txBox="1"/>
      </cdr:nvSpPr>
      <cdr:spPr>
        <a:xfrm xmlns:a="http://schemas.openxmlformats.org/drawingml/2006/main">
          <a:off x="436920" y="2197612"/>
          <a:ext cx="431800" cy="261937"/>
        </a:xfrm>
        <a:prstGeom xmlns:a="http://schemas.openxmlformats.org/drawingml/2006/main" prst="re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spAutoFit/>
        </a:bodyPr>
        <a:lstStyle xmlns:a="http://schemas.openxmlformats.org/drawingml/2006/main">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defRPr/>
          </a:pPr>
          <a:r>
            <a:rPr lang="pt-BR" sz="1100" b="1" dirty="0">
              <a:solidFill>
                <a:schemeClr val="bg1"/>
              </a:solidFill>
            </a:rPr>
            <a:t>5,2</a:t>
          </a:r>
        </a:p>
      </cdr:txBody>
    </cdr:sp>
  </cdr:relSizeAnchor>
  <cdr:relSizeAnchor xmlns:cdr="http://schemas.openxmlformats.org/drawingml/2006/chartDrawing">
    <cdr:from>
      <cdr:x>0.94011</cdr:x>
      <cdr:y>0.38799</cdr:y>
    </cdr:from>
    <cdr:to>
      <cdr:x>0.99764</cdr:x>
      <cdr:y>0.44305</cdr:y>
    </cdr:to>
    <cdr:sp macro="" textlink="">
      <cdr:nvSpPr>
        <cdr:cNvPr id="3" name="CaixaDeTexto 13">
          <a:extLst xmlns:a="http://schemas.openxmlformats.org/drawingml/2006/main">
            <a:ext uri="{FF2B5EF4-FFF2-40B4-BE49-F238E27FC236}">
              <a16:creationId xmlns:a16="http://schemas.microsoft.com/office/drawing/2014/main" id="{C3E97ABC-C540-4F48-A0D7-B66ACC005AE2}"/>
            </a:ext>
          </a:extLst>
        </cdr:cNvPr>
        <cdr:cNvSpPr txBox="1"/>
      </cdr:nvSpPr>
      <cdr:spPr>
        <a:xfrm xmlns:a="http://schemas.openxmlformats.org/drawingml/2006/main">
          <a:off x="7456151" y="1843481"/>
          <a:ext cx="456299" cy="261610"/>
        </a:xfrm>
        <a:prstGeom xmlns:a="http://schemas.openxmlformats.org/drawingml/2006/main" prst="rect">
          <a:avLst/>
        </a:prstGeom>
      </cdr:spPr>
      <cdr:style>
        <a:lnRef xmlns:a="http://schemas.openxmlformats.org/drawingml/2006/main" idx="1">
          <a:schemeClr val="accent6"/>
        </a:lnRef>
        <a:fillRef xmlns:a="http://schemas.openxmlformats.org/drawingml/2006/main" idx="3">
          <a:schemeClr val="accent6"/>
        </a:fillRef>
        <a:effectRef xmlns:a="http://schemas.openxmlformats.org/drawingml/2006/main" idx="2">
          <a:schemeClr val="accent6"/>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defRPr/>
          </a:pPr>
          <a:r>
            <a:rPr lang="pt-BR" sz="1100" b="1" dirty="0">
              <a:solidFill>
                <a:schemeClr val="bg1"/>
              </a:solidFill>
            </a:rPr>
            <a:t>5,61</a:t>
          </a:r>
        </a:p>
      </cdr:txBody>
    </cdr:sp>
  </cdr:relSizeAnchor>
  <cdr:relSizeAnchor xmlns:cdr="http://schemas.openxmlformats.org/drawingml/2006/chartDrawing">
    <cdr:from>
      <cdr:x>0.94483</cdr:x>
      <cdr:y>0.60236</cdr:y>
    </cdr:from>
    <cdr:to>
      <cdr:x>1</cdr:x>
      <cdr:y>0.65742</cdr:y>
    </cdr:to>
    <cdr:sp macro="" textlink="">
      <cdr:nvSpPr>
        <cdr:cNvPr id="4" name="CaixaDeTexto 15">
          <a:extLst xmlns:a="http://schemas.openxmlformats.org/drawingml/2006/main">
            <a:ext uri="{FF2B5EF4-FFF2-40B4-BE49-F238E27FC236}">
              <a16:creationId xmlns:a16="http://schemas.microsoft.com/office/drawing/2014/main" id="{2018E883-B81D-4420-85AD-2B5D4A41F921}"/>
            </a:ext>
          </a:extLst>
        </cdr:cNvPr>
        <cdr:cNvSpPr txBox="1"/>
      </cdr:nvSpPr>
      <cdr:spPr>
        <a:xfrm xmlns:a="http://schemas.openxmlformats.org/drawingml/2006/main">
          <a:off x="7493597" y="2862015"/>
          <a:ext cx="437576" cy="261610"/>
        </a:xfrm>
        <a:prstGeom xmlns:a="http://schemas.openxmlformats.org/drawingml/2006/main" prst="re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defRPr/>
          </a:pPr>
          <a:r>
            <a:rPr lang="pt-BR" sz="1100" b="1" dirty="0">
              <a:solidFill>
                <a:schemeClr val="bg1"/>
              </a:solidFill>
            </a:rPr>
            <a:t>5,14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FBBE9-07B9-40DE-AC72-B6FEABE02EE8}" type="datetimeFigureOut">
              <a:rPr lang="pt-BR" smtClean="0"/>
              <a:t>10/03/2020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23541-572E-467F-8C1A-E51FC9F0E1C5}" type="slidenum">
              <a:rPr lang="pt-BR" smtClean="0"/>
              <a:t>‹nº›</a:t>
            </a:fld>
            <a:endParaRPr lang="pt-BR"/>
          </a:p>
        </p:txBody>
      </p:sp>
    </p:spTree>
    <p:extLst>
      <p:ext uri="{BB962C8B-B14F-4D97-AF65-F5344CB8AC3E}">
        <p14:creationId xmlns:p14="http://schemas.microsoft.com/office/powerpoint/2010/main" val="265610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1">
            <a:extLst>
              <a:ext uri="{FF2B5EF4-FFF2-40B4-BE49-F238E27FC236}">
                <a16:creationId xmlns:a16="http://schemas.microsoft.com/office/drawing/2014/main" id="{567D46F0-67BA-4AFF-8A9D-9E59F7A628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defRPr>
            </a:lvl1pPr>
            <a:lvl2pPr marL="742950" indent="-28575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defRPr>
            </a:lvl2pPr>
            <a:lvl3pPr marL="11430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defRPr>
            </a:lvl3pPr>
            <a:lvl4pPr marL="16002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defRPr>
            </a:lvl4pPr>
            <a:lvl5pPr marL="20574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defRPr>
            </a:lvl9pPr>
          </a:lstStyle>
          <a:p>
            <a:pPr>
              <a:spcBef>
                <a:spcPct val="0"/>
              </a:spcBef>
            </a:pPr>
            <a:fld id="{CABBFC3C-344A-45D8-9C21-2B1C44F550C8}" type="slidenum">
              <a:rPr lang="pt-BR" altLang="pt-BR" smtClean="0">
                <a:solidFill>
                  <a:srgbClr val="000000"/>
                </a:solidFill>
                <a:ea typeface="Microsoft YaHei" panose="020B0503020204020204" pitchFamily="34" charset="-122"/>
              </a:rPr>
              <a:pPr>
                <a:spcBef>
                  <a:spcPct val="0"/>
                </a:spcBef>
              </a:pPr>
              <a:t>3</a:t>
            </a:fld>
            <a:endParaRPr lang="pt-BR" altLang="pt-BR">
              <a:solidFill>
                <a:srgbClr val="000000"/>
              </a:solidFill>
              <a:ea typeface="Microsoft YaHei" panose="020B0503020204020204" pitchFamily="34" charset="-122"/>
            </a:endParaRPr>
          </a:p>
        </p:txBody>
      </p:sp>
      <p:sp>
        <p:nvSpPr>
          <p:cNvPr id="6147" name="Rectangle 1">
            <a:extLst>
              <a:ext uri="{FF2B5EF4-FFF2-40B4-BE49-F238E27FC236}">
                <a16:creationId xmlns:a16="http://schemas.microsoft.com/office/drawing/2014/main" id="{7E095BA7-49A2-4A52-A526-AC38CECEF687}"/>
              </a:ext>
            </a:extLst>
          </p:cNvPr>
          <p:cNvSpPr>
            <a:spLocks noGrp="1" noRot="1" noChangeAspect="1" noChangeArrowheads="1" noTextEdit="1"/>
          </p:cNvSpPr>
          <p:nvPr>
            <p:ph type="sldImg"/>
          </p:nvPr>
        </p:nvSpPr>
        <p:spPr bwMode="auto">
          <a:xfrm>
            <a:off x="685800" y="1143000"/>
            <a:ext cx="54864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9F1424C2-607C-4CC5-8F57-CC99F54E1963}"/>
              </a:ext>
            </a:extLst>
          </p:cNvPr>
          <p:cNvSpPr>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pt-BR" altLang="pt-BR"/>
          </a:p>
        </p:txBody>
      </p:sp>
    </p:spTree>
    <p:extLst>
      <p:ext uri="{BB962C8B-B14F-4D97-AF65-F5344CB8AC3E}">
        <p14:creationId xmlns:p14="http://schemas.microsoft.com/office/powerpoint/2010/main" val="413811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C5DEC657-DC7D-4D2A-8635-2D9A61B4294F}" type="datetimeFigureOut">
              <a:rPr lang="pt-BR" smtClean="0"/>
              <a:pPr/>
              <a:t>10/03/2020</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DBE9C197-3DF3-4771-836F-9B03FE01CBBF}" type="slidenum">
              <a:rPr lang="pt-BR" smtClean="0"/>
              <a:pPr/>
              <a:t>‹nº›</a:t>
            </a:fld>
            <a:endParaRPr lang="pt-BR"/>
          </a:p>
        </p:txBody>
      </p:sp>
    </p:spTree>
    <p:extLst>
      <p:ext uri="{BB962C8B-B14F-4D97-AF65-F5344CB8AC3E}">
        <p14:creationId xmlns:p14="http://schemas.microsoft.com/office/powerpoint/2010/main" val="11758001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p:cNvSpPr>
            <a:spLocks noGrp="1"/>
          </p:cNvSpPr>
          <p:nvPr>
            <p:ph type="body" orient="vert" idx="1"/>
          </p:nvPr>
        </p:nvSpPr>
        <p:spPr>
          <a:xfrm>
            <a:off x="838200" y="1825625"/>
            <a:ext cx="10515600" cy="4351338"/>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C5DEC657-DC7D-4D2A-8635-2D9A61B4294F}" type="datetimeFigureOut">
              <a:rPr lang="pt-BR" smtClean="0"/>
              <a:pPr/>
              <a:t>10/03/2020</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DBE9C197-3DF3-4771-836F-9B03FE01CBBF}" type="slidenum">
              <a:rPr lang="pt-BR" smtClean="0"/>
              <a:pPr/>
              <a:t>‹nº›</a:t>
            </a:fld>
            <a:endParaRPr lang="pt-BR"/>
          </a:p>
        </p:txBody>
      </p:sp>
    </p:spTree>
    <p:extLst>
      <p:ext uri="{BB962C8B-B14F-4D97-AF65-F5344CB8AC3E}">
        <p14:creationId xmlns:p14="http://schemas.microsoft.com/office/powerpoint/2010/main" val="172133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C5DEC657-DC7D-4D2A-8635-2D9A61B4294F}" type="datetimeFigureOut">
              <a:rPr lang="pt-BR" smtClean="0"/>
              <a:pPr/>
              <a:t>10/03/2020</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DBE9C197-3DF3-4771-836F-9B03FE01CBBF}" type="slidenum">
              <a:rPr lang="pt-BR" smtClean="0"/>
              <a:pPr/>
              <a:t>‹nº›</a:t>
            </a:fld>
            <a:endParaRPr lang="pt-BR"/>
          </a:p>
        </p:txBody>
      </p:sp>
    </p:spTree>
    <p:extLst>
      <p:ext uri="{BB962C8B-B14F-4D97-AF65-F5344CB8AC3E}">
        <p14:creationId xmlns:p14="http://schemas.microsoft.com/office/powerpoint/2010/main" val="81894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a:xfrm>
            <a:off x="807377" y="6356350"/>
            <a:ext cx="2743200" cy="365125"/>
          </a:xfrm>
          <a:prstGeom prst="rect">
            <a:avLst/>
          </a:prstGeom>
        </p:spPr>
        <p:txBody>
          <a:bodyPr/>
          <a:lstStyle/>
          <a:p>
            <a:fld id="{56A8B869-06CD-43C1-83A8-BA1B7E6FE376}" type="datetimeFigureOut">
              <a:rPr lang="pt-BR" smtClean="0"/>
              <a:pPr/>
              <a:t>10/03/2020</a:t>
            </a:fld>
            <a:endParaRPr lang="pt-BR"/>
          </a:p>
        </p:txBody>
      </p:sp>
      <p:sp>
        <p:nvSpPr>
          <p:cNvPr id="5" name="Espaço Reservado para Rodapé 4"/>
          <p:cNvSpPr>
            <a:spLocks noGrp="1"/>
          </p:cNvSpPr>
          <p:nvPr>
            <p:ph type="ftr" sz="quarter" idx="11"/>
          </p:nvPr>
        </p:nvSpPr>
        <p:spPr>
          <a:xfrm>
            <a:off x="4007777"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579777" y="6356350"/>
            <a:ext cx="2743200" cy="365125"/>
          </a:xfrm>
          <a:prstGeom prst="rect">
            <a:avLst/>
          </a:prstGeom>
        </p:spPr>
        <p:txBody>
          <a:bodyPr/>
          <a:lstStyle/>
          <a:p>
            <a:fld id="{0876C572-F602-494C-B5CC-AA618289CF39}" type="slidenum">
              <a:rPr lang="pt-BR" smtClean="0"/>
              <a:pPr/>
              <a:t>‹nº›</a:t>
            </a:fld>
            <a:endParaRPr lang="pt-BR"/>
          </a:p>
        </p:txBody>
      </p:sp>
    </p:spTree>
    <p:extLst>
      <p:ext uri="{BB962C8B-B14F-4D97-AF65-F5344CB8AC3E}">
        <p14:creationId xmlns:p14="http://schemas.microsoft.com/office/powerpoint/2010/main" val="3168895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807377" y="365125"/>
            <a:ext cx="10515600" cy="1325563"/>
          </a:xfrm>
          <a:prstGeom prst="rect">
            <a:avLst/>
          </a:prstGeom>
        </p:spPr>
        <p:txBody>
          <a:bodyPr/>
          <a:lstStyle/>
          <a:p>
            <a:r>
              <a:rPr lang="pt-BR"/>
              <a:t>Clique para editar o título mestre</a:t>
            </a:r>
          </a:p>
        </p:txBody>
      </p:sp>
      <p:sp>
        <p:nvSpPr>
          <p:cNvPr id="3" name="Espaço Reservado para Conteúdo 2"/>
          <p:cNvSpPr>
            <a:spLocks noGrp="1"/>
          </p:cNvSpPr>
          <p:nvPr>
            <p:ph idx="1"/>
          </p:nvPr>
        </p:nvSpPr>
        <p:spPr>
          <a:xfrm>
            <a:off x="807377" y="1825625"/>
            <a:ext cx="10515600" cy="435133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807377" y="6356350"/>
            <a:ext cx="2743200" cy="365125"/>
          </a:xfrm>
          <a:prstGeom prst="rect">
            <a:avLst/>
          </a:prstGeom>
        </p:spPr>
        <p:txBody>
          <a:bodyPr/>
          <a:lstStyle/>
          <a:p>
            <a:fld id="{56A8B869-06CD-43C1-83A8-BA1B7E6FE376}" type="datetimeFigureOut">
              <a:rPr lang="pt-BR" smtClean="0"/>
              <a:pPr/>
              <a:t>10/03/2020</a:t>
            </a:fld>
            <a:endParaRPr lang="pt-BR"/>
          </a:p>
        </p:txBody>
      </p:sp>
      <p:sp>
        <p:nvSpPr>
          <p:cNvPr id="5" name="Espaço Reservado para Rodapé 4"/>
          <p:cNvSpPr>
            <a:spLocks noGrp="1"/>
          </p:cNvSpPr>
          <p:nvPr>
            <p:ph type="ftr" sz="quarter" idx="11"/>
          </p:nvPr>
        </p:nvSpPr>
        <p:spPr>
          <a:xfrm>
            <a:off x="4007777"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579777" y="6356350"/>
            <a:ext cx="2743200" cy="365125"/>
          </a:xfrm>
          <a:prstGeom prst="rect">
            <a:avLst/>
          </a:prstGeom>
        </p:spPr>
        <p:txBody>
          <a:bodyPr/>
          <a:lstStyle/>
          <a:p>
            <a:fld id="{0876C572-F602-494C-B5CC-AA618289CF39}" type="slidenum">
              <a:rPr lang="pt-BR" smtClean="0"/>
              <a:pPr/>
              <a:t>‹nº›</a:t>
            </a:fld>
            <a:endParaRPr lang="pt-BR"/>
          </a:p>
        </p:txBody>
      </p:sp>
    </p:spTree>
    <p:extLst>
      <p:ext uri="{BB962C8B-B14F-4D97-AF65-F5344CB8AC3E}">
        <p14:creationId xmlns:p14="http://schemas.microsoft.com/office/powerpoint/2010/main" val="72397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a:xfrm>
            <a:off x="807377" y="6356350"/>
            <a:ext cx="2743200" cy="365125"/>
          </a:xfrm>
          <a:prstGeom prst="rect">
            <a:avLst/>
          </a:prstGeom>
        </p:spPr>
        <p:txBody>
          <a:bodyPr/>
          <a:lstStyle/>
          <a:p>
            <a:fld id="{56A8B869-06CD-43C1-83A8-BA1B7E6FE376}" type="datetimeFigureOut">
              <a:rPr lang="pt-BR" smtClean="0"/>
              <a:pPr/>
              <a:t>10/03/2020</a:t>
            </a:fld>
            <a:endParaRPr lang="pt-BR"/>
          </a:p>
        </p:txBody>
      </p:sp>
      <p:sp>
        <p:nvSpPr>
          <p:cNvPr id="5" name="Espaço Reservado para Rodapé 4"/>
          <p:cNvSpPr>
            <a:spLocks noGrp="1"/>
          </p:cNvSpPr>
          <p:nvPr>
            <p:ph type="ftr" sz="quarter" idx="11"/>
          </p:nvPr>
        </p:nvSpPr>
        <p:spPr>
          <a:xfrm>
            <a:off x="4007777"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579777" y="6356350"/>
            <a:ext cx="2743200" cy="365125"/>
          </a:xfrm>
          <a:prstGeom prst="rect">
            <a:avLst/>
          </a:prstGeom>
        </p:spPr>
        <p:txBody>
          <a:bodyPr/>
          <a:lstStyle/>
          <a:p>
            <a:fld id="{0876C572-F602-494C-B5CC-AA618289CF39}" type="slidenum">
              <a:rPr lang="pt-BR" smtClean="0"/>
              <a:pPr/>
              <a:t>‹nº›</a:t>
            </a:fld>
            <a:endParaRPr lang="pt-BR"/>
          </a:p>
        </p:txBody>
      </p:sp>
    </p:spTree>
    <p:extLst>
      <p:ext uri="{BB962C8B-B14F-4D97-AF65-F5344CB8AC3E}">
        <p14:creationId xmlns:p14="http://schemas.microsoft.com/office/powerpoint/2010/main" val="1053216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807377" y="365125"/>
            <a:ext cx="10515600" cy="1325563"/>
          </a:xfrm>
          <a:prstGeom prst="rect">
            <a:avLst/>
          </a:prstGeom>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807377" y="6356350"/>
            <a:ext cx="2743200" cy="365125"/>
          </a:xfrm>
          <a:prstGeom prst="rect">
            <a:avLst/>
          </a:prstGeom>
        </p:spPr>
        <p:txBody>
          <a:bodyPr/>
          <a:lstStyle/>
          <a:p>
            <a:fld id="{56A8B869-06CD-43C1-83A8-BA1B7E6FE376}" type="datetimeFigureOut">
              <a:rPr lang="pt-BR" smtClean="0"/>
              <a:pPr/>
              <a:t>10/03/2020</a:t>
            </a:fld>
            <a:endParaRPr lang="pt-BR"/>
          </a:p>
        </p:txBody>
      </p:sp>
      <p:sp>
        <p:nvSpPr>
          <p:cNvPr id="6" name="Espaço Reservado para Rodapé 5"/>
          <p:cNvSpPr>
            <a:spLocks noGrp="1"/>
          </p:cNvSpPr>
          <p:nvPr>
            <p:ph type="ftr" sz="quarter" idx="11"/>
          </p:nvPr>
        </p:nvSpPr>
        <p:spPr>
          <a:xfrm>
            <a:off x="4007777" y="6356350"/>
            <a:ext cx="4114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8579777" y="6356350"/>
            <a:ext cx="2743200" cy="365125"/>
          </a:xfrm>
          <a:prstGeom prst="rect">
            <a:avLst/>
          </a:prstGeom>
        </p:spPr>
        <p:txBody>
          <a:bodyPr/>
          <a:lstStyle/>
          <a:p>
            <a:fld id="{0876C572-F602-494C-B5CC-AA618289CF39}" type="slidenum">
              <a:rPr lang="pt-BR" smtClean="0"/>
              <a:pPr/>
              <a:t>‹nº›</a:t>
            </a:fld>
            <a:endParaRPr lang="pt-BR"/>
          </a:p>
        </p:txBody>
      </p:sp>
    </p:spTree>
    <p:extLst>
      <p:ext uri="{BB962C8B-B14F-4D97-AF65-F5344CB8AC3E}">
        <p14:creationId xmlns:p14="http://schemas.microsoft.com/office/powerpoint/2010/main" val="219458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a:xfrm>
            <a:off x="807377" y="6356350"/>
            <a:ext cx="2743200" cy="365125"/>
          </a:xfrm>
          <a:prstGeom prst="rect">
            <a:avLst/>
          </a:prstGeom>
        </p:spPr>
        <p:txBody>
          <a:bodyPr/>
          <a:lstStyle/>
          <a:p>
            <a:fld id="{56A8B869-06CD-43C1-83A8-BA1B7E6FE376}" type="datetimeFigureOut">
              <a:rPr lang="pt-BR" smtClean="0"/>
              <a:pPr/>
              <a:t>10/03/2020</a:t>
            </a:fld>
            <a:endParaRPr lang="pt-BR"/>
          </a:p>
        </p:txBody>
      </p:sp>
      <p:sp>
        <p:nvSpPr>
          <p:cNvPr id="8" name="Espaço Reservado para Rodapé 7"/>
          <p:cNvSpPr>
            <a:spLocks noGrp="1"/>
          </p:cNvSpPr>
          <p:nvPr>
            <p:ph type="ftr" sz="quarter" idx="11"/>
          </p:nvPr>
        </p:nvSpPr>
        <p:spPr>
          <a:xfrm>
            <a:off x="4007777" y="6356350"/>
            <a:ext cx="41148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8579777" y="6356350"/>
            <a:ext cx="2743200" cy="365125"/>
          </a:xfrm>
          <a:prstGeom prst="rect">
            <a:avLst/>
          </a:prstGeom>
        </p:spPr>
        <p:txBody>
          <a:bodyPr/>
          <a:lstStyle/>
          <a:p>
            <a:fld id="{0876C572-F602-494C-B5CC-AA618289CF39}" type="slidenum">
              <a:rPr lang="pt-BR" smtClean="0"/>
              <a:pPr/>
              <a:t>‹nº›</a:t>
            </a:fld>
            <a:endParaRPr lang="pt-BR"/>
          </a:p>
        </p:txBody>
      </p:sp>
    </p:spTree>
    <p:extLst>
      <p:ext uri="{BB962C8B-B14F-4D97-AF65-F5344CB8AC3E}">
        <p14:creationId xmlns:p14="http://schemas.microsoft.com/office/powerpoint/2010/main" val="2802272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807377" y="365125"/>
            <a:ext cx="10515600" cy="1325563"/>
          </a:xfrm>
          <a:prstGeom prst="rect">
            <a:avLst/>
          </a:prstGeom>
        </p:spPr>
        <p:txBody>
          <a:bodyPr/>
          <a:lstStyle/>
          <a:p>
            <a:r>
              <a:rPr lang="pt-BR"/>
              <a:t>Clique para editar o título mestre</a:t>
            </a:r>
          </a:p>
        </p:txBody>
      </p:sp>
      <p:sp>
        <p:nvSpPr>
          <p:cNvPr id="3" name="Espaço Reservado para Data 2"/>
          <p:cNvSpPr>
            <a:spLocks noGrp="1"/>
          </p:cNvSpPr>
          <p:nvPr>
            <p:ph type="dt" sz="half" idx="10"/>
          </p:nvPr>
        </p:nvSpPr>
        <p:spPr>
          <a:xfrm>
            <a:off x="807377" y="6356350"/>
            <a:ext cx="2743200" cy="365125"/>
          </a:xfrm>
          <a:prstGeom prst="rect">
            <a:avLst/>
          </a:prstGeom>
        </p:spPr>
        <p:txBody>
          <a:bodyPr/>
          <a:lstStyle/>
          <a:p>
            <a:fld id="{56A8B869-06CD-43C1-83A8-BA1B7E6FE376}" type="datetimeFigureOut">
              <a:rPr lang="pt-BR" smtClean="0"/>
              <a:pPr/>
              <a:t>10/03/2020</a:t>
            </a:fld>
            <a:endParaRPr lang="pt-BR"/>
          </a:p>
        </p:txBody>
      </p:sp>
      <p:sp>
        <p:nvSpPr>
          <p:cNvPr id="4" name="Espaço Reservado para Rodapé 3"/>
          <p:cNvSpPr>
            <a:spLocks noGrp="1"/>
          </p:cNvSpPr>
          <p:nvPr>
            <p:ph type="ftr" sz="quarter" idx="11"/>
          </p:nvPr>
        </p:nvSpPr>
        <p:spPr>
          <a:xfrm>
            <a:off x="4007777" y="6356350"/>
            <a:ext cx="41148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8579777" y="6356350"/>
            <a:ext cx="2743200" cy="365125"/>
          </a:xfrm>
          <a:prstGeom prst="rect">
            <a:avLst/>
          </a:prstGeom>
        </p:spPr>
        <p:txBody>
          <a:bodyPr/>
          <a:lstStyle/>
          <a:p>
            <a:fld id="{0876C572-F602-494C-B5CC-AA618289CF39}" type="slidenum">
              <a:rPr lang="pt-BR" smtClean="0"/>
              <a:pPr/>
              <a:t>‹nº›</a:t>
            </a:fld>
            <a:endParaRPr lang="pt-BR"/>
          </a:p>
        </p:txBody>
      </p:sp>
    </p:spTree>
    <p:extLst>
      <p:ext uri="{BB962C8B-B14F-4D97-AF65-F5344CB8AC3E}">
        <p14:creationId xmlns:p14="http://schemas.microsoft.com/office/powerpoint/2010/main" val="2598954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4718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a:xfrm>
            <a:off x="807377" y="6356350"/>
            <a:ext cx="2743200" cy="365125"/>
          </a:xfrm>
          <a:prstGeom prst="rect">
            <a:avLst/>
          </a:prstGeom>
        </p:spPr>
        <p:txBody>
          <a:bodyPr/>
          <a:lstStyle/>
          <a:p>
            <a:fld id="{56A8B869-06CD-43C1-83A8-BA1B7E6FE376}" type="datetimeFigureOut">
              <a:rPr lang="pt-BR" smtClean="0"/>
              <a:pPr/>
              <a:t>10/03/2020</a:t>
            </a:fld>
            <a:endParaRPr lang="pt-BR"/>
          </a:p>
        </p:txBody>
      </p:sp>
      <p:sp>
        <p:nvSpPr>
          <p:cNvPr id="6" name="Espaço Reservado para Rodapé 5"/>
          <p:cNvSpPr>
            <a:spLocks noGrp="1"/>
          </p:cNvSpPr>
          <p:nvPr>
            <p:ph type="ftr" sz="quarter" idx="11"/>
          </p:nvPr>
        </p:nvSpPr>
        <p:spPr>
          <a:xfrm>
            <a:off x="4007777" y="6356350"/>
            <a:ext cx="4114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8579777" y="6356350"/>
            <a:ext cx="2743200" cy="365125"/>
          </a:xfrm>
          <a:prstGeom prst="rect">
            <a:avLst/>
          </a:prstGeom>
        </p:spPr>
        <p:txBody>
          <a:bodyPr/>
          <a:lstStyle/>
          <a:p>
            <a:fld id="{0876C572-F602-494C-B5CC-AA618289CF39}" type="slidenum">
              <a:rPr lang="pt-BR" smtClean="0"/>
              <a:pPr/>
              <a:t>‹nº›</a:t>
            </a:fld>
            <a:endParaRPr lang="pt-BR"/>
          </a:p>
        </p:txBody>
      </p:sp>
    </p:spTree>
    <p:extLst>
      <p:ext uri="{BB962C8B-B14F-4D97-AF65-F5344CB8AC3E}">
        <p14:creationId xmlns:p14="http://schemas.microsoft.com/office/powerpoint/2010/main" val="4213865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p:cNvSpPr>
            <a:spLocks noGrp="1"/>
          </p:cNvSpPr>
          <p:nvPr>
            <p:ph idx="1"/>
          </p:nvPr>
        </p:nvSpPr>
        <p:spPr>
          <a:xfrm>
            <a:off x="838200" y="1825625"/>
            <a:ext cx="10515600" cy="435133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C5DEC657-DC7D-4D2A-8635-2D9A61B4294F}" type="datetimeFigureOut">
              <a:rPr lang="pt-BR" smtClean="0"/>
              <a:pPr/>
              <a:t>10/03/2020</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DBE9C197-3DF3-4771-836F-9B03FE01CBBF}" type="slidenum">
              <a:rPr lang="pt-BR" smtClean="0"/>
              <a:pPr/>
              <a:t>‹nº›</a:t>
            </a:fld>
            <a:endParaRPr lang="pt-BR"/>
          </a:p>
        </p:txBody>
      </p:sp>
    </p:spTree>
    <p:extLst>
      <p:ext uri="{BB962C8B-B14F-4D97-AF65-F5344CB8AC3E}">
        <p14:creationId xmlns:p14="http://schemas.microsoft.com/office/powerpoint/2010/main" val="21979650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a:xfrm>
            <a:off x="807377" y="6356350"/>
            <a:ext cx="2743200" cy="365125"/>
          </a:xfrm>
          <a:prstGeom prst="rect">
            <a:avLst/>
          </a:prstGeom>
        </p:spPr>
        <p:txBody>
          <a:bodyPr/>
          <a:lstStyle/>
          <a:p>
            <a:fld id="{56A8B869-06CD-43C1-83A8-BA1B7E6FE376}" type="datetimeFigureOut">
              <a:rPr lang="pt-BR" smtClean="0"/>
              <a:pPr/>
              <a:t>10/03/2020</a:t>
            </a:fld>
            <a:endParaRPr lang="pt-BR"/>
          </a:p>
        </p:txBody>
      </p:sp>
      <p:sp>
        <p:nvSpPr>
          <p:cNvPr id="6" name="Espaço Reservado para Rodapé 5"/>
          <p:cNvSpPr>
            <a:spLocks noGrp="1"/>
          </p:cNvSpPr>
          <p:nvPr>
            <p:ph type="ftr" sz="quarter" idx="11"/>
          </p:nvPr>
        </p:nvSpPr>
        <p:spPr>
          <a:xfrm>
            <a:off x="4007777" y="6356350"/>
            <a:ext cx="4114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8579777" y="6356350"/>
            <a:ext cx="2743200" cy="365125"/>
          </a:xfrm>
          <a:prstGeom prst="rect">
            <a:avLst/>
          </a:prstGeom>
        </p:spPr>
        <p:txBody>
          <a:bodyPr/>
          <a:lstStyle/>
          <a:p>
            <a:fld id="{0876C572-F602-494C-B5CC-AA618289CF39}" type="slidenum">
              <a:rPr lang="pt-BR" smtClean="0"/>
              <a:pPr/>
              <a:t>‹nº›</a:t>
            </a:fld>
            <a:endParaRPr lang="pt-BR"/>
          </a:p>
        </p:txBody>
      </p:sp>
    </p:spTree>
    <p:extLst>
      <p:ext uri="{BB962C8B-B14F-4D97-AF65-F5344CB8AC3E}">
        <p14:creationId xmlns:p14="http://schemas.microsoft.com/office/powerpoint/2010/main" val="1382073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07377" y="365125"/>
            <a:ext cx="10515600" cy="1325563"/>
          </a:xfrm>
          <a:prstGeom prst="rect">
            <a:avLst/>
          </a:prstGeom>
        </p:spPr>
        <p:txBody>
          <a:bodyPr/>
          <a:lstStyle/>
          <a:p>
            <a:r>
              <a:rPr lang="pt-BR"/>
              <a:t>Clique para editar o título mestre</a:t>
            </a:r>
          </a:p>
        </p:txBody>
      </p:sp>
      <p:sp>
        <p:nvSpPr>
          <p:cNvPr id="3" name="Espaço Reservado para Texto Vertical 2"/>
          <p:cNvSpPr>
            <a:spLocks noGrp="1"/>
          </p:cNvSpPr>
          <p:nvPr>
            <p:ph type="body" orient="vert" idx="1"/>
          </p:nvPr>
        </p:nvSpPr>
        <p:spPr>
          <a:xfrm>
            <a:off x="807377" y="1825625"/>
            <a:ext cx="10515600" cy="4351338"/>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807377" y="6356350"/>
            <a:ext cx="2743200" cy="365125"/>
          </a:xfrm>
          <a:prstGeom prst="rect">
            <a:avLst/>
          </a:prstGeom>
        </p:spPr>
        <p:txBody>
          <a:bodyPr/>
          <a:lstStyle/>
          <a:p>
            <a:fld id="{56A8B869-06CD-43C1-83A8-BA1B7E6FE376}" type="datetimeFigureOut">
              <a:rPr lang="pt-BR" smtClean="0"/>
              <a:pPr/>
              <a:t>10/03/2020</a:t>
            </a:fld>
            <a:endParaRPr lang="pt-BR"/>
          </a:p>
        </p:txBody>
      </p:sp>
      <p:sp>
        <p:nvSpPr>
          <p:cNvPr id="5" name="Espaço Reservado para Rodapé 4"/>
          <p:cNvSpPr>
            <a:spLocks noGrp="1"/>
          </p:cNvSpPr>
          <p:nvPr>
            <p:ph type="ftr" sz="quarter" idx="11"/>
          </p:nvPr>
        </p:nvSpPr>
        <p:spPr>
          <a:xfrm>
            <a:off x="4007777"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579777" y="6356350"/>
            <a:ext cx="2743200" cy="365125"/>
          </a:xfrm>
          <a:prstGeom prst="rect">
            <a:avLst/>
          </a:prstGeom>
        </p:spPr>
        <p:txBody>
          <a:bodyPr/>
          <a:lstStyle/>
          <a:p>
            <a:fld id="{0876C572-F602-494C-B5CC-AA618289CF39}" type="slidenum">
              <a:rPr lang="pt-BR" smtClean="0"/>
              <a:pPr/>
              <a:t>‹nº›</a:t>
            </a:fld>
            <a:endParaRPr lang="pt-BR"/>
          </a:p>
        </p:txBody>
      </p:sp>
    </p:spTree>
    <p:extLst>
      <p:ext uri="{BB962C8B-B14F-4D97-AF65-F5344CB8AC3E}">
        <p14:creationId xmlns:p14="http://schemas.microsoft.com/office/powerpoint/2010/main" val="2547626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807377" y="6356350"/>
            <a:ext cx="2743200" cy="365125"/>
          </a:xfrm>
          <a:prstGeom prst="rect">
            <a:avLst/>
          </a:prstGeom>
        </p:spPr>
        <p:txBody>
          <a:bodyPr/>
          <a:lstStyle/>
          <a:p>
            <a:fld id="{56A8B869-06CD-43C1-83A8-BA1B7E6FE376}" type="datetimeFigureOut">
              <a:rPr lang="pt-BR" smtClean="0"/>
              <a:pPr/>
              <a:t>10/03/2020</a:t>
            </a:fld>
            <a:endParaRPr lang="pt-BR"/>
          </a:p>
        </p:txBody>
      </p:sp>
      <p:sp>
        <p:nvSpPr>
          <p:cNvPr id="5" name="Espaço Reservado para Rodapé 4"/>
          <p:cNvSpPr>
            <a:spLocks noGrp="1"/>
          </p:cNvSpPr>
          <p:nvPr>
            <p:ph type="ftr" sz="quarter" idx="11"/>
          </p:nvPr>
        </p:nvSpPr>
        <p:spPr>
          <a:xfrm>
            <a:off x="4007777"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579777" y="6356350"/>
            <a:ext cx="2743200" cy="365125"/>
          </a:xfrm>
          <a:prstGeom prst="rect">
            <a:avLst/>
          </a:prstGeom>
        </p:spPr>
        <p:txBody>
          <a:bodyPr/>
          <a:lstStyle/>
          <a:p>
            <a:fld id="{0876C572-F602-494C-B5CC-AA618289CF39}" type="slidenum">
              <a:rPr lang="pt-BR" smtClean="0"/>
              <a:pPr/>
              <a:t>‹nº›</a:t>
            </a:fld>
            <a:endParaRPr lang="pt-BR"/>
          </a:p>
        </p:txBody>
      </p:sp>
    </p:spTree>
    <p:extLst>
      <p:ext uri="{BB962C8B-B14F-4D97-AF65-F5344CB8AC3E}">
        <p14:creationId xmlns:p14="http://schemas.microsoft.com/office/powerpoint/2010/main" val="1218756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D69EC8A-F626-4459-B76D-6B7A337A4B3C}" type="datetimeFigureOut">
              <a:rPr lang="pt-BR" smtClean="0"/>
              <a:t>10/03/2020</a:t>
            </a:fld>
            <a:endParaRPr lang="pt-B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pt-B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E81E8C1-45F9-4C89-AEA3-BE47D83A1B07}" type="slidenum">
              <a:rPr lang="pt-BR" smtClean="0"/>
              <a:t>‹nº›</a:t>
            </a:fld>
            <a:endParaRPr lang="pt-BR"/>
          </a:p>
        </p:txBody>
      </p:sp>
    </p:spTree>
    <p:extLst>
      <p:ext uri="{BB962C8B-B14F-4D97-AF65-F5344CB8AC3E}">
        <p14:creationId xmlns:p14="http://schemas.microsoft.com/office/powerpoint/2010/main" val="3859438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D69EC8A-F626-4459-B76D-6B7A337A4B3C}" type="datetimeFigureOut">
              <a:rPr lang="pt-BR" smtClean="0"/>
              <a:t>10/03/2020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E81E8C1-45F9-4C89-AEA3-BE47D83A1B07}" type="slidenum">
              <a:rPr lang="pt-BR" smtClean="0"/>
              <a:t>‹nº›</a:t>
            </a:fld>
            <a:endParaRPr lang="pt-BR"/>
          </a:p>
        </p:txBody>
      </p:sp>
    </p:spTree>
    <p:extLst>
      <p:ext uri="{BB962C8B-B14F-4D97-AF65-F5344CB8AC3E}">
        <p14:creationId xmlns:p14="http://schemas.microsoft.com/office/powerpoint/2010/main" val="443476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D69EC8A-F626-4459-B76D-6B7A337A4B3C}" type="datetimeFigureOut">
              <a:rPr lang="pt-BR" smtClean="0"/>
              <a:t>10/03/2020</a:t>
            </a:fld>
            <a:endParaRPr lang="pt-BR"/>
          </a:p>
        </p:txBody>
      </p:sp>
      <p:sp>
        <p:nvSpPr>
          <p:cNvPr id="5" name="Footer Placeholder 4"/>
          <p:cNvSpPr>
            <a:spLocks noGrp="1"/>
          </p:cNvSpPr>
          <p:nvPr>
            <p:ph type="ftr" sz="quarter" idx="11"/>
          </p:nvPr>
        </p:nvSpPr>
        <p:spPr/>
        <p:txBody>
          <a:bodyPr/>
          <a:lstStyle/>
          <a:p>
            <a:endParaRPr lang="pt-B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81E8C1-45F9-4C89-AEA3-BE47D83A1B07}" type="slidenum">
              <a:rPr lang="pt-BR" smtClean="0"/>
              <a:t>‹nº›</a:t>
            </a:fld>
            <a:endParaRPr lang="pt-BR"/>
          </a:p>
        </p:txBody>
      </p:sp>
    </p:spTree>
    <p:extLst>
      <p:ext uri="{BB962C8B-B14F-4D97-AF65-F5344CB8AC3E}">
        <p14:creationId xmlns:p14="http://schemas.microsoft.com/office/powerpoint/2010/main" val="1360998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D69EC8A-F626-4459-B76D-6B7A337A4B3C}" type="datetimeFigureOut">
              <a:rPr lang="pt-BR" smtClean="0"/>
              <a:t>10/03/2020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E81E8C1-45F9-4C89-AEA3-BE47D83A1B07}" type="slidenum">
              <a:rPr lang="pt-BR" smtClean="0"/>
              <a:t>‹nº›</a:t>
            </a:fld>
            <a:endParaRPr lang="pt-BR"/>
          </a:p>
        </p:txBody>
      </p:sp>
    </p:spTree>
    <p:extLst>
      <p:ext uri="{BB962C8B-B14F-4D97-AF65-F5344CB8AC3E}">
        <p14:creationId xmlns:p14="http://schemas.microsoft.com/office/powerpoint/2010/main" val="1515425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D69EC8A-F626-4459-B76D-6B7A337A4B3C}" type="datetimeFigureOut">
              <a:rPr lang="pt-BR" smtClean="0"/>
              <a:t>10/03/2020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E81E8C1-45F9-4C89-AEA3-BE47D83A1B07}" type="slidenum">
              <a:rPr lang="pt-BR" smtClean="0"/>
              <a:t>‹nº›</a:t>
            </a:fld>
            <a:endParaRPr lang="pt-BR"/>
          </a:p>
        </p:txBody>
      </p:sp>
    </p:spTree>
    <p:extLst>
      <p:ext uri="{BB962C8B-B14F-4D97-AF65-F5344CB8AC3E}">
        <p14:creationId xmlns:p14="http://schemas.microsoft.com/office/powerpoint/2010/main" val="833957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D69EC8A-F626-4459-B76D-6B7A337A4B3C}" type="datetimeFigureOut">
              <a:rPr lang="pt-BR" smtClean="0"/>
              <a:t>10/03/2020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E81E8C1-45F9-4C89-AEA3-BE47D83A1B07}" type="slidenum">
              <a:rPr lang="pt-BR" smtClean="0"/>
              <a:t>‹nº›</a:t>
            </a:fld>
            <a:endParaRPr lang="pt-BR"/>
          </a:p>
        </p:txBody>
      </p:sp>
    </p:spTree>
    <p:extLst>
      <p:ext uri="{BB962C8B-B14F-4D97-AF65-F5344CB8AC3E}">
        <p14:creationId xmlns:p14="http://schemas.microsoft.com/office/powerpoint/2010/main" val="1901359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9EC8A-F626-4459-B76D-6B7A337A4B3C}" type="datetimeFigureOut">
              <a:rPr lang="pt-BR" smtClean="0"/>
              <a:t>10/03/2020</a:t>
            </a:fld>
            <a:endParaRPr lang="pt-BR"/>
          </a:p>
        </p:txBody>
      </p:sp>
      <p:sp>
        <p:nvSpPr>
          <p:cNvPr id="3" name="Footer Placeholder 2"/>
          <p:cNvSpPr>
            <a:spLocks noGrp="1"/>
          </p:cNvSpPr>
          <p:nvPr>
            <p:ph type="ftr" sz="quarter" idx="11"/>
          </p:nvPr>
        </p:nvSpPr>
        <p:spPr/>
        <p:txBody>
          <a:bodyPr/>
          <a:lstStyle/>
          <a:p>
            <a:endParaRPr lang="pt-B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E81E8C1-45F9-4C89-AEA3-BE47D83A1B07}" type="slidenum">
              <a:rPr lang="pt-BR" smtClean="0"/>
              <a:t>‹nº›</a:t>
            </a:fld>
            <a:endParaRPr lang="pt-BR"/>
          </a:p>
        </p:txBody>
      </p:sp>
    </p:spTree>
    <p:extLst>
      <p:ext uri="{BB962C8B-B14F-4D97-AF65-F5344CB8AC3E}">
        <p14:creationId xmlns:p14="http://schemas.microsoft.com/office/powerpoint/2010/main" val="392255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C5DEC657-DC7D-4D2A-8635-2D9A61B4294F}" type="datetimeFigureOut">
              <a:rPr lang="pt-BR" smtClean="0"/>
              <a:pPr/>
              <a:t>10/03/2020</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DBE9C197-3DF3-4771-836F-9B03FE01CBBF}" type="slidenum">
              <a:rPr lang="pt-BR" smtClean="0"/>
              <a:pPr/>
              <a:t>‹nº›</a:t>
            </a:fld>
            <a:endParaRPr lang="pt-BR"/>
          </a:p>
        </p:txBody>
      </p:sp>
    </p:spTree>
    <p:extLst>
      <p:ext uri="{BB962C8B-B14F-4D97-AF65-F5344CB8AC3E}">
        <p14:creationId xmlns:p14="http://schemas.microsoft.com/office/powerpoint/2010/main" val="330413144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CD69EC8A-F626-4459-B76D-6B7A337A4B3C}" type="datetimeFigureOut">
              <a:rPr lang="pt-BR" smtClean="0"/>
              <a:t>10/03/2020</a:t>
            </a:fld>
            <a:endParaRPr lang="pt-BR"/>
          </a:p>
        </p:txBody>
      </p:sp>
      <p:sp>
        <p:nvSpPr>
          <p:cNvPr id="6" name="Footer Placeholder 5"/>
          <p:cNvSpPr>
            <a:spLocks noGrp="1"/>
          </p:cNvSpPr>
          <p:nvPr>
            <p:ph type="ftr" sz="quarter" idx="11"/>
          </p:nvPr>
        </p:nvSpPr>
        <p:spPr/>
        <p:txBody>
          <a:bodyPr/>
          <a:lstStyle/>
          <a:p>
            <a:endParaRPr lang="pt-B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E81E8C1-45F9-4C89-AEA3-BE47D83A1B07}" type="slidenum">
              <a:rPr lang="pt-BR" smtClean="0"/>
              <a:t>‹nº›</a:t>
            </a:fld>
            <a:endParaRPr lang="pt-BR"/>
          </a:p>
        </p:txBody>
      </p:sp>
    </p:spTree>
    <p:extLst>
      <p:ext uri="{BB962C8B-B14F-4D97-AF65-F5344CB8AC3E}">
        <p14:creationId xmlns:p14="http://schemas.microsoft.com/office/powerpoint/2010/main" val="2923951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t-BR" smtClean="0"/>
              <a:t>Clique no ícone para adicionar uma imagem</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CD69EC8A-F626-4459-B76D-6B7A337A4B3C}" type="datetimeFigureOut">
              <a:rPr lang="pt-BR" smtClean="0"/>
              <a:t>10/03/2020</a:t>
            </a:fld>
            <a:endParaRPr lang="pt-BR"/>
          </a:p>
        </p:txBody>
      </p:sp>
      <p:sp>
        <p:nvSpPr>
          <p:cNvPr id="6" name="Footer Placeholder 5"/>
          <p:cNvSpPr>
            <a:spLocks noGrp="1"/>
          </p:cNvSpPr>
          <p:nvPr>
            <p:ph type="ftr" sz="quarter" idx="11"/>
          </p:nvPr>
        </p:nvSpPr>
        <p:spPr/>
        <p:txBody>
          <a:bodyPr/>
          <a:lstStyle/>
          <a:p>
            <a:endParaRPr lang="pt-B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E81E8C1-45F9-4C89-AEA3-BE47D83A1B07}" type="slidenum">
              <a:rPr lang="pt-BR" smtClean="0"/>
              <a:t>‹nº›</a:t>
            </a:fld>
            <a:endParaRPr lang="pt-BR"/>
          </a:p>
        </p:txBody>
      </p:sp>
    </p:spTree>
    <p:extLst>
      <p:ext uri="{BB962C8B-B14F-4D97-AF65-F5344CB8AC3E}">
        <p14:creationId xmlns:p14="http://schemas.microsoft.com/office/powerpoint/2010/main" val="2514188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96708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t-BR" smtClean="0"/>
              <a:t>Clique para editar o título mestre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84122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t-BR" smtClean="0"/>
              <a:t>Clique para editar o título mestre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98982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D69EC8A-F626-4459-B76D-6B7A337A4B3C}" type="datetimeFigureOut">
              <a:rPr lang="pt-BR" smtClean="0"/>
              <a:t>10/03/2020</a:t>
            </a:fld>
            <a:endParaRPr lang="pt-BR"/>
          </a:p>
        </p:txBody>
      </p:sp>
      <p:sp>
        <p:nvSpPr>
          <p:cNvPr id="5" name="Footer Placeholder 4"/>
          <p:cNvSpPr>
            <a:spLocks noGrp="1"/>
          </p:cNvSpPr>
          <p:nvPr>
            <p:ph type="ftr" sz="quarter" idx="11"/>
          </p:nvPr>
        </p:nvSpPr>
        <p:spPr/>
        <p:txBody>
          <a:bodyPr/>
          <a:lstStyle/>
          <a:p>
            <a:endParaRPr lang="pt-B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81E8C1-45F9-4C89-AEA3-BE47D83A1B07}" type="slidenum">
              <a:rPr lang="pt-BR" smtClean="0"/>
              <a:t>‹nº›</a:t>
            </a:fld>
            <a:endParaRPr lang="pt-BR"/>
          </a:p>
        </p:txBody>
      </p:sp>
    </p:spTree>
    <p:extLst>
      <p:ext uri="{BB962C8B-B14F-4D97-AF65-F5344CB8AC3E}">
        <p14:creationId xmlns:p14="http://schemas.microsoft.com/office/powerpoint/2010/main" val="4133086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23326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28328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D69EC8A-F626-4459-B76D-6B7A337A4B3C}" type="datetimeFigureOut">
              <a:rPr lang="pt-BR" smtClean="0"/>
              <a:t>10/03/2020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E81E8C1-45F9-4C89-AEA3-BE47D83A1B07}" type="slidenum">
              <a:rPr lang="pt-BR" smtClean="0"/>
              <a:t>‹nº›</a:t>
            </a:fld>
            <a:endParaRPr lang="pt-BR"/>
          </a:p>
        </p:txBody>
      </p:sp>
    </p:spTree>
    <p:extLst>
      <p:ext uri="{BB962C8B-B14F-4D97-AF65-F5344CB8AC3E}">
        <p14:creationId xmlns:p14="http://schemas.microsoft.com/office/powerpoint/2010/main" val="1331045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69EC8A-F626-4459-B76D-6B7A337A4B3C}" type="datetimeFigureOut">
              <a:rPr lang="pt-BR" smtClean="0"/>
              <a:t>10/03/2020</a:t>
            </a:fld>
            <a:endParaRPr lang="pt-BR"/>
          </a:p>
        </p:txBody>
      </p:sp>
      <p:sp>
        <p:nvSpPr>
          <p:cNvPr id="5" name="Footer Placeholder 4"/>
          <p:cNvSpPr>
            <a:spLocks noGrp="1"/>
          </p:cNvSpPr>
          <p:nvPr>
            <p:ph type="ftr" sz="quarter" idx="11"/>
          </p:nvPr>
        </p:nvSpPr>
        <p:spPr/>
        <p:txBody>
          <a:bodyPr/>
          <a:lstStyle/>
          <a:p>
            <a:endParaRPr lang="pt-B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81E8C1-45F9-4C89-AEA3-BE47D83A1B07}" type="slidenum">
              <a:rPr lang="pt-BR" smtClean="0"/>
              <a:t>‹nº›</a:t>
            </a:fld>
            <a:endParaRPr lang="pt-BR"/>
          </a:p>
        </p:txBody>
      </p:sp>
    </p:spTree>
    <p:extLst>
      <p:ext uri="{BB962C8B-B14F-4D97-AF65-F5344CB8AC3E}">
        <p14:creationId xmlns:p14="http://schemas.microsoft.com/office/powerpoint/2010/main" val="423823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838200" y="6356350"/>
            <a:ext cx="2743200" cy="365125"/>
          </a:xfrm>
          <a:prstGeom prst="rect">
            <a:avLst/>
          </a:prstGeom>
        </p:spPr>
        <p:txBody>
          <a:bodyPr/>
          <a:lstStyle/>
          <a:p>
            <a:fld id="{C5DEC657-DC7D-4D2A-8635-2D9A61B4294F}" type="datetimeFigureOut">
              <a:rPr lang="pt-BR" smtClean="0"/>
              <a:pPr/>
              <a:t>10/03/2020</a:t>
            </a:fld>
            <a:endParaRPr lang="pt-BR"/>
          </a:p>
        </p:txBody>
      </p:sp>
      <p:sp>
        <p:nvSpPr>
          <p:cNvPr id="6" name="Espaço Reservado para Rodapé 5"/>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8610600" y="6356350"/>
            <a:ext cx="2743200" cy="365125"/>
          </a:xfrm>
          <a:prstGeom prst="rect">
            <a:avLst/>
          </a:prstGeom>
        </p:spPr>
        <p:txBody>
          <a:bodyPr/>
          <a:lstStyle/>
          <a:p>
            <a:fld id="{DBE9C197-3DF3-4771-836F-9B03FE01CBBF}" type="slidenum">
              <a:rPr lang="pt-BR" smtClean="0"/>
              <a:pPr/>
              <a:t>‹nº›</a:t>
            </a:fld>
            <a:endParaRPr lang="pt-BR"/>
          </a:p>
        </p:txBody>
      </p:sp>
    </p:spTree>
    <p:extLst>
      <p:ext uri="{BB962C8B-B14F-4D97-AF65-F5344CB8AC3E}">
        <p14:creationId xmlns:p14="http://schemas.microsoft.com/office/powerpoint/2010/main" val="52286343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274639"/>
            <a:ext cx="10972800" cy="5851525"/>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84760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a:xfrm>
            <a:off x="838200" y="6356350"/>
            <a:ext cx="2743200" cy="365125"/>
          </a:xfrm>
          <a:prstGeom prst="rect">
            <a:avLst/>
          </a:prstGeom>
        </p:spPr>
        <p:txBody>
          <a:bodyPr/>
          <a:lstStyle/>
          <a:p>
            <a:fld id="{C5DEC657-DC7D-4D2A-8635-2D9A61B4294F}" type="datetimeFigureOut">
              <a:rPr lang="pt-BR" smtClean="0"/>
              <a:pPr/>
              <a:t>10/03/2020</a:t>
            </a:fld>
            <a:endParaRPr lang="pt-BR"/>
          </a:p>
        </p:txBody>
      </p:sp>
      <p:sp>
        <p:nvSpPr>
          <p:cNvPr id="8" name="Espaço Reservado para Rodapé 7"/>
          <p:cNvSpPr>
            <a:spLocks noGrp="1"/>
          </p:cNvSpPr>
          <p:nvPr>
            <p:ph type="ftr" sz="quarter" idx="11"/>
          </p:nvPr>
        </p:nvSpPr>
        <p:spPr>
          <a:xfrm>
            <a:off x="4038600" y="6356350"/>
            <a:ext cx="41148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8610600" y="6356350"/>
            <a:ext cx="2743200" cy="365125"/>
          </a:xfrm>
          <a:prstGeom prst="rect">
            <a:avLst/>
          </a:prstGeom>
        </p:spPr>
        <p:txBody>
          <a:bodyPr/>
          <a:lstStyle/>
          <a:p>
            <a:fld id="{DBE9C197-3DF3-4771-836F-9B03FE01CBBF}" type="slidenum">
              <a:rPr lang="pt-BR" smtClean="0"/>
              <a:pPr/>
              <a:t>‹nº›</a:t>
            </a:fld>
            <a:endParaRPr lang="pt-BR"/>
          </a:p>
        </p:txBody>
      </p:sp>
    </p:spTree>
    <p:extLst>
      <p:ext uri="{BB962C8B-B14F-4D97-AF65-F5344CB8AC3E}">
        <p14:creationId xmlns:p14="http://schemas.microsoft.com/office/powerpoint/2010/main" val="301069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p:cNvSpPr>
            <a:spLocks noGrp="1"/>
          </p:cNvSpPr>
          <p:nvPr>
            <p:ph type="dt" sz="half" idx="10"/>
          </p:nvPr>
        </p:nvSpPr>
        <p:spPr>
          <a:xfrm>
            <a:off x="838200" y="6356350"/>
            <a:ext cx="2743200" cy="365125"/>
          </a:xfrm>
          <a:prstGeom prst="rect">
            <a:avLst/>
          </a:prstGeom>
        </p:spPr>
        <p:txBody>
          <a:bodyPr/>
          <a:lstStyle/>
          <a:p>
            <a:fld id="{C5DEC657-DC7D-4D2A-8635-2D9A61B4294F}" type="datetimeFigureOut">
              <a:rPr lang="pt-BR" smtClean="0"/>
              <a:pPr/>
              <a:t>10/03/2020</a:t>
            </a:fld>
            <a:endParaRPr lang="pt-BR"/>
          </a:p>
        </p:txBody>
      </p:sp>
      <p:sp>
        <p:nvSpPr>
          <p:cNvPr id="4" name="Espaço Reservado para Rodapé 3"/>
          <p:cNvSpPr>
            <a:spLocks noGrp="1"/>
          </p:cNvSpPr>
          <p:nvPr>
            <p:ph type="ftr" sz="quarter" idx="11"/>
          </p:nvPr>
        </p:nvSpPr>
        <p:spPr>
          <a:xfrm>
            <a:off x="4038600" y="6356350"/>
            <a:ext cx="41148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8610600" y="6356350"/>
            <a:ext cx="2743200" cy="365125"/>
          </a:xfrm>
          <a:prstGeom prst="rect">
            <a:avLst/>
          </a:prstGeom>
        </p:spPr>
        <p:txBody>
          <a:bodyPr/>
          <a:lstStyle/>
          <a:p>
            <a:fld id="{DBE9C197-3DF3-4771-836F-9B03FE01CBBF}" type="slidenum">
              <a:rPr lang="pt-BR" smtClean="0"/>
              <a:pPr/>
              <a:t>‹nº›</a:t>
            </a:fld>
            <a:endParaRPr lang="pt-BR"/>
          </a:p>
        </p:txBody>
      </p:sp>
    </p:spTree>
    <p:extLst>
      <p:ext uri="{BB962C8B-B14F-4D97-AF65-F5344CB8AC3E}">
        <p14:creationId xmlns:p14="http://schemas.microsoft.com/office/powerpoint/2010/main" val="310144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838200" y="6356350"/>
            <a:ext cx="2743200" cy="365125"/>
          </a:xfrm>
          <a:prstGeom prst="rect">
            <a:avLst/>
          </a:prstGeom>
        </p:spPr>
        <p:txBody>
          <a:bodyPr/>
          <a:lstStyle/>
          <a:p>
            <a:fld id="{C5DEC657-DC7D-4D2A-8635-2D9A61B4294F}" type="datetimeFigureOut">
              <a:rPr lang="pt-BR" smtClean="0"/>
              <a:pPr/>
              <a:t>10/03/2020</a:t>
            </a:fld>
            <a:endParaRPr lang="pt-BR"/>
          </a:p>
        </p:txBody>
      </p:sp>
      <p:sp>
        <p:nvSpPr>
          <p:cNvPr id="3" name="Espaço Reservado para Rodapé 2"/>
          <p:cNvSpPr>
            <a:spLocks noGrp="1"/>
          </p:cNvSpPr>
          <p:nvPr>
            <p:ph type="ftr" sz="quarter" idx="11"/>
          </p:nvPr>
        </p:nvSpPr>
        <p:spPr>
          <a:xfrm>
            <a:off x="4038600" y="6356350"/>
            <a:ext cx="41148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8610600" y="6356350"/>
            <a:ext cx="2743200" cy="365125"/>
          </a:xfrm>
          <a:prstGeom prst="rect">
            <a:avLst/>
          </a:prstGeom>
        </p:spPr>
        <p:txBody>
          <a:bodyPr/>
          <a:lstStyle/>
          <a:p>
            <a:fld id="{DBE9C197-3DF3-4771-836F-9B03FE01CBBF}" type="slidenum">
              <a:rPr lang="pt-BR" smtClean="0"/>
              <a:pPr/>
              <a:t>‹nº›</a:t>
            </a:fld>
            <a:endParaRPr lang="pt-BR"/>
          </a:p>
        </p:txBody>
      </p:sp>
    </p:spTree>
    <p:extLst>
      <p:ext uri="{BB962C8B-B14F-4D97-AF65-F5344CB8AC3E}">
        <p14:creationId xmlns:p14="http://schemas.microsoft.com/office/powerpoint/2010/main" val="374947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a:xfrm>
            <a:off x="838200" y="6356350"/>
            <a:ext cx="2743200" cy="365125"/>
          </a:xfrm>
          <a:prstGeom prst="rect">
            <a:avLst/>
          </a:prstGeom>
        </p:spPr>
        <p:txBody>
          <a:bodyPr/>
          <a:lstStyle/>
          <a:p>
            <a:fld id="{C5DEC657-DC7D-4D2A-8635-2D9A61B4294F}" type="datetimeFigureOut">
              <a:rPr lang="pt-BR" smtClean="0"/>
              <a:pPr/>
              <a:t>10/03/2020</a:t>
            </a:fld>
            <a:endParaRPr lang="pt-BR"/>
          </a:p>
        </p:txBody>
      </p:sp>
      <p:sp>
        <p:nvSpPr>
          <p:cNvPr id="6" name="Espaço Reservado para Rodapé 5"/>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8610600" y="6356350"/>
            <a:ext cx="2743200" cy="365125"/>
          </a:xfrm>
          <a:prstGeom prst="rect">
            <a:avLst/>
          </a:prstGeom>
        </p:spPr>
        <p:txBody>
          <a:bodyPr/>
          <a:lstStyle/>
          <a:p>
            <a:fld id="{DBE9C197-3DF3-4771-836F-9B03FE01CBBF}" type="slidenum">
              <a:rPr lang="pt-BR" smtClean="0"/>
              <a:pPr/>
              <a:t>‹nº›</a:t>
            </a:fld>
            <a:endParaRPr lang="pt-BR"/>
          </a:p>
        </p:txBody>
      </p:sp>
    </p:spTree>
    <p:extLst>
      <p:ext uri="{BB962C8B-B14F-4D97-AF65-F5344CB8AC3E}">
        <p14:creationId xmlns:p14="http://schemas.microsoft.com/office/powerpoint/2010/main" val="121005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a:xfrm>
            <a:off x="838200" y="6356350"/>
            <a:ext cx="2743200" cy="365125"/>
          </a:xfrm>
          <a:prstGeom prst="rect">
            <a:avLst/>
          </a:prstGeom>
        </p:spPr>
        <p:txBody>
          <a:bodyPr/>
          <a:lstStyle/>
          <a:p>
            <a:fld id="{C5DEC657-DC7D-4D2A-8635-2D9A61B4294F}" type="datetimeFigureOut">
              <a:rPr lang="pt-BR" smtClean="0"/>
              <a:pPr/>
              <a:t>10/03/2020</a:t>
            </a:fld>
            <a:endParaRPr lang="pt-BR"/>
          </a:p>
        </p:txBody>
      </p:sp>
      <p:sp>
        <p:nvSpPr>
          <p:cNvPr id="6" name="Espaço Reservado para Rodapé 5"/>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8610600" y="6356350"/>
            <a:ext cx="2743200" cy="365125"/>
          </a:xfrm>
          <a:prstGeom prst="rect">
            <a:avLst/>
          </a:prstGeom>
        </p:spPr>
        <p:txBody>
          <a:bodyPr/>
          <a:lstStyle/>
          <a:p>
            <a:fld id="{DBE9C197-3DF3-4771-836F-9B03FE01CBBF}" type="slidenum">
              <a:rPr lang="pt-BR" smtClean="0"/>
              <a:pPr/>
              <a:t>‹nº›</a:t>
            </a:fld>
            <a:endParaRPr lang="pt-BR"/>
          </a:p>
        </p:txBody>
      </p:sp>
    </p:spTree>
    <p:extLst>
      <p:ext uri="{BB962C8B-B14F-4D97-AF65-F5344CB8AC3E}">
        <p14:creationId xmlns:p14="http://schemas.microsoft.com/office/powerpoint/2010/main" val="84293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3.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1999" cy="6860606"/>
          </a:xfrm>
          <a:prstGeom prst="rect">
            <a:avLst/>
          </a:prstGeom>
        </p:spPr>
      </p:pic>
    </p:spTree>
    <p:extLst>
      <p:ext uri="{BB962C8B-B14F-4D97-AF65-F5344CB8AC3E}">
        <p14:creationId xmlns:p14="http://schemas.microsoft.com/office/powerpoint/2010/main" val="432561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60606"/>
          </a:xfrm>
          <a:prstGeom prst="rect">
            <a:avLst/>
          </a:prstGeom>
        </p:spPr>
      </p:pic>
    </p:spTree>
    <p:extLst>
      <p:ext uri="{BB962C8B-B14F-4D97-AF65-F5344CB8AC3E}">
        <p14:creationId xmlns:p14="http://schemas.microsoft.com/office/powerpoint/2010/main" val="9432778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3/10/2020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4142806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hyperlink" Target="https://www.inca.gov.br/perguntas-frequentes/existe-vacina-contra-o-hpv"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5745" y="1363753"/>
            <a:ext cx="8825658" cy="2677648"/>
          </a:xfrm>
        </p:spPr>
        <p:txBody>
          <a:bodyPr/>
          <a:lstStyle/>
          <a:p>
            <a:pPr lvl="0">
              <a:lnSpc>
                <a:spcPct val="100000"/>
              </a:lnSpc>
              <a:spcBef>
                <a:spcPts val="0"/>
              </a:spcBef>
              <a:defRPr/>
            </a:pPr>
            <a:r>
              <a:rPr lang="pt-BR" sz="3200" dirty="0">
                <a:solidFill>
                  <a:srgbClr val="00B0F0"/>
                </a:solidFill>
                <a:latin typeface="Calibri"/>
                <a:ea typeface="+mn-ea"/>
                <a:cs typeface="+mn-cs"/>
              </a:rPr>
              <a:t>Rede de Atenção à Saúde para o Controle do </a:t>
            </a:r>
            <a:r>
              <a:rPr lang="pt-BR" sz="3200" dirty="0" smtClean="0">
                <a:solidFill>
                  <a:srgbClr val="00B0F0"/>
                </a:solidFill>
                <a:latin typeface="Calibri"/>
                <a:ea typeface="+mn-ea"/>
                <a:cs typeface="+mn-cs"/>
              </a:rPr>
              <a:t>Câncer de Colo de útero</a:t>
            </a:r>
            <a:r>
              <a:rPr lang="pt-BR" sz="3200" dirty="0">
                <a:solidFill>
                  <a:srgbClr val="0070C0"/>
                </a:solidFill>
                <a:latin typeface="Calibri"/>
                <a:ea typeface="+mn-ea"/>
                <a:cs typeface="+mn-cs"/>
              </a:rPr>
              <a:t/>
            </a:r>
            <a:br>
              <a:rPr lang="pt-BR" sz="3200" dirty="0">
                <a:solidFill>
                  <a:srgbClr val="0070C0"/>
                </a:solidFill>
                <a:latin typeface="Calibri"/>
                <a:ea typeface="+mn-ea"/>
                <a:cs typeface="+mn-cs"/>
              </a:rPr>
            </a:br>
            <a:endParaRPr lang="pt-BR" dirty="0"/>
          </a:p>
        </p:txBody>
      </p:sp>
      <p:sp>
        <p:nvSpPr>
          <p:cNvPr id="3" name="Subtítulo 2"/>
          <p:cNvSpPr>
            <a:spLocks noGrp="1"/>
          </p:cNvSpPr>
          <p:nvPr>
            <p:ph type="subTitle" idx="1"/>
          </p:nvPr>
        </p:nvSpPr>
        <p:spPr/>
        <p:txBody>
          <a:bodyPr/>
          <a:lstStyle/>
          <a:p>
            <a:pPr algn="l"/>
            <a:r>
              <a:rPr lang="pt-BR" sz="1100" dirty="0" smtClean="0"/>
              <a:t>Brasília - DF| 10/03/2020</a:t>
            </a:r>
          </a:p>
          <a:p>
            <a:endParaRPr lang="pt-BR" dirty="0"/>
          </a:p>
        </p:txBody>
      </p:sp>
    </p:spTree>
    <p:extLst>
      <p:ext uri="{BB962C8B-B14F-4D97-AF65-F5344CB8AC3E}">
        <p14:creationId xmlns:p14="http://schemas.microsoft.com/office/powerpoint/2010/main" val="382246665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6078829"/>
            <a:ext cx="7778839" cy="711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30000" noProof="0" dirty="0" smtClean="0">
                <a:ln>
                  <a:noFill/>
                </a:ln>
                <a:solidFill>
                  <a:prstClr val="black"/>
                </a:solidFill>
                <a:effectLst/>
                <a:uLnTx/>
                <a:uFillTx/>
                <a:latin typeface="Calibri"/>
                <a:ea typeface="+mn-ea"/>
                <a:cs typeface="+mn-cs"/>
              </a:rPr>
              <a:t>1</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 Revogada pela Portaria GM/MS de Consolidação nº 3, de 28 de setembro de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30000" noProof="0" dirty="0" smtClean="0">
                <a:ln>
                  <a:noFill/>
                </a:ln>
                <a:solidFill>
                  <a:prstClr val="black"/>
                </a:solidFill>
                <a:effectLst/>
                <a:uLnTx/>
                <a:uFillTx/>
                <a:latin typeface="Calibri"/>
                <a:ea typeface="+mn-ea"/>
                <a:cs typeface="+mn-cs"/>
              </a:rPr>
              <a:t>2</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 </a:t>
            </a:r>
            <a:r>
              <a:rPr kumimoji="0" lang="pt-BR" sz="1000" b="0" i="0" u="none" strike="noStrike" kern="1200" cap="none" spc="0" normalizeH="0" baseline="0" noProof="0" dirty="0">
                <a:ln>
                  <a:noFill/>
                </a:ln>
                <a:solidFill>
                  <a:prstClr val="black"/>
                </a:solidFill>
                <a:effectLst/>
                <a:uLnTx/>
                <a:uFillTx/>
                <a:latin typeface="Calibri"/>
                <a:ea typeface="+mn-ea"/>
                <a:cs typeface="+mn-cs"/>
              </a:rPr>
              <a:t>Revogada pela Portaria </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GMMS de </a:t>
            </a:r>
            <a:r>
              <a:rPr kumimoji="0" lang="pt-BR" sz="1000" b="0" i="0" u="none" strike="noStrike" kern="1200" cap="none" spc="0" normalizeH="0" baseline="0" noProof="0" dirty="0">
                <a:ln>
                  <a:noFill/>
                </a:ln>
                <a:solidFill>
                  <a:prstClr val="black"/>
                </a:solidFill>
                <a:effectLst/>
                <a:uLnTx/>
                <a:uFillTx/>
                <a:latin typeface="Calibri"/>
                <a:ea typeface="+mn-ea"/>
                <a:cs typeface="+mn-cs"/>
              </a:rPr>
              <a:t>Consolidação nº </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5, </a:t>
            </a:r>
            <a:r>
              <a:rPr kumimoji="0" lang="pt-BR" sz="1000" b="0" i="0" u="none" strike="noStrike" kern="1200" cap="none" spc="0" normalizeH="0" baseline="0" noProof="0" dirty="0">
                <a:ln>
                  <a:noFill/>
                </a:ln>
                <a:solidFill>
                  <a:prstClr val="black"/>
                </a:solidFill>
                <a:effectLst/>
                <a:uLnTx/>
                <a:uFillTx/>
                <a:latin typeface="Calibri"/>
                <a:ea typeface="+mn-ea"/>
                <a:cs typeface="+mn-cs"/>
              </a:rPr>
              <a:t>de 28 de setembro de 2017.  </a:t>
            </a:r>
            <a:endParaRPr kumimoji="0" lang="pt-BR" sz="10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30000" noProof="0" dirty="0" smtClean="0">
                <a:ln>
                  <a:noFill/>
                </a:ln>
                <a:solidFill>
                  <a:prstClr val="black"/>
                </a:solidFill>
                <a:effectLst/>
                <a:uLnTx/>
                <a:uFillTx/>
                <a:latin typeface="Calibri"/>
                <a:ea typeface="+mn-ea"/>
                <a:cs typeface="+mn-cs"/>
              </a:rPr>
              <a:t>3</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 </a:t>
            </a:r>
            <a:r>
              <a:rPr kumimoji="0" lang="pt-BR" sz="1000" b="0" i="0" u="none" strike="noStrike" kern="1200" cap="none" spc="0" normalizeH="0" baseline="0" noProof="0" dirty="0">
                <a:ln>
                  <a:noFill/>
                </a:ln>
                <a:solidFill>
                  <a:prstClr val="black"/>
                </a:solidFill>
                <a:effectLst/>
                <a:uLnTx/>
                <a:uFillTx/>
                <a:latin typeface="Calibri"/>
                <a:ea typeface="+mn-ea"/>
                <a:cs typeface="+mn-cs"/>
              </a:rPr>
              <a:t>Revogada pela Portaria </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GM/MS de </a:t>
            </a:r>
            <a:r>
              <a:rPr kumimoji="0" lang="pt-BR" sz="1000" b="0" i="0" u="none" strike="noStrike" kern="1200" cap="none" spc="0" normalizeH="0" baseline="0" noProof="0" dirty="0">
                <a:ln>
                  <a:noFill/>
                </a:ln>
                <a:solidFill>
                  <a:prstClr val="black"/>
                </a:solidFill>
                <a:effectLst/>
                <a:uLnTx/>
                <a:uFillTx/>
                <a:latin typeface="Calibri"/>
                <a:ea typeface="+mn-ea"/>
                <a:cs typeface="+mn-cs"/>
              </a:rPr>
              <a:t>Consolidação nº </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6, </a:t>
            </a:r>
            <a:r>
              <a:rPr kumimoji="0" lang="pt-BR" sz="1000" b="0" i="0" u="none" strike="noStrike" kern="1200" cap="none" spc="0" normalizeH="0" baseline="0" noProof="0" dirty="0">
                <a:ln>
                  <a:noFill/>
                </a:ln>
                <a:solidFill>
                  <a:prstClr val="black"/>
                </a:solidFill>
                <a:effectLst/>
                <a:uLnTx/>
                <a:uFillTx/>
                <a:latin typeface="Calibri"/>
                <a:ea typeface="+mn-ea"/>
                <a:cs typeface="+mn-cs"/>
              </a:rPr>
              <a:t>de 28 de setembro de 2017</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30000" noProof="0" dirty="0" smtClean="0">
                <a:ln>
                  <a:noFill/>
                </a:ln>
                <a:solidFill>
                  <a:prstClr val="black"/>
                </a:solidFill>
                <a:effectLst/>
                <a:uLnTx/>
                <a:uFillTx/>
                <a:latin typeface="Calibri"/>
                <a:ea typeface="+mn-ea"/>
                <a:cs typeface="+mn-cs"/>
              </a:rPr>
              <a:t>4</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 </a:t>
            </a:r>
            <a:r>
              <a:rPr kumimoji="0" lang="pt-BR" sz="1000" b="0" i="0" u="none" strike="noStrike" kern="1200" cap="none" spc="0" normalizeH="0" baseline="0" noProof="0" dirty="0">
                <a:ln>
                  <a:noFill/>
                </a:ln>
                <a:solidFill>
                  <a:prstClr val="black"/>
                </a:solidFill>
                <a:effectLst/>
                <a:uLnTx/>
                <a:uFillTx/>
                <a:latin typeface="Calibri"/>
                <a:ea typeface="+mn-ea"/>
                <a:cs typeface="+mn-cs"/>
              </a:rPr>
              <a:t>Revogada pela Portaria </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GM/MS </a:t>
            </a:r>
            <a:r>
              <a:rPr kumimoji="0" lang="pt-BR" sz="1000" b="0" i="0" u="none" strike="noStrike" kern="1200" cap="none" spc="0" normalizeH="0" baseline="0" noProof="0" dirty="0">
                <a:ln>
                  <a:noFill/>
                </a:ln>
                <a:solidFill>
                  <a:prstClr val="black"/>
                </a:solidFill>
                <a:effectLst/>
                <a:uLnTx/>
                <a:uFillTx/>
                <a:latin typeface="Calibri"/>
                <a:ea typeface="+mn-ea"/>
                <a:cs typeface="+mn-cs"/>
              </a:rPr>
              <a:t>nº </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483, </a:t>
            </a:r>
            <a:r>
              <a:rPr kumimoji="0" lang="pt-BR" sz="1000" b="0" i="0" u="none" strike="noStrike" kern="1200" cap="none" spc="0" normalizeH="0" baseline="0" noProof="0" dirty="0">
                <a:ln>
                  <a:noFill/>
                </a:ln>
                <a:solidFill>
                  <a:prstClr val="black"/>
                </a:solidFill>
                <a:effectLst/>
                <a:uLnTx/>
                <a:uFillTx/>
                <a:latin typeface="Calibri"/>
                <a:ea typeface="+mn-ea"/>
                <a:cs typeface="+mn-cs"/>
              </a:rPr>
              <a:t>de </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1º </a:t>
            </a:r>
            <a:r>
              <a:rPr kumimoji="0" lang="pt-BR" sz="1000" b="0" i="0" u="none" strike="noStrike" kern="1200" cap="none" spc="0" normalizeH="0" baseline="0" noProof="0" dirty="0">
                <a:ln>
                  <a:noFill/>
                </a:ln>
                <a:solidFill>
                  <a:prstClr val="black"/>
                </a:solidFill>
                <a:effectLst/>
                <a:uLnTx/>
                <a:uFillTx/>
                <a:latin typeface="Calibri"/>
                <a:ea typeface="+mn-ea"/>
                <a:cs typeface="+mn-cs"/>
              </a:rPr>
              <a:t>de </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abril </a:t>
            </a:r>
            <a:r>
              <a:rPr kumimoji="0" lang="pt-BR" sz="1000" b="0" i="0" u="none" strike="noStrike" kern="1200" cap="none" spc="0" normalizeH="0" baseline="0" noProof="0" dirty="0">
                <a:ln>
                  <a:noFill/>
                </a:ln>
                <a:solidFill>
                  <a:prstClr val="black"/>
                </a:solidFill>
                <a:effectLst/>
                <a:uLnTx/>
                <a:uFillTx/>
                <a:latin typeface="Calibri"/>
                <a:ea typeface="+mn-ea"/>
                <a:cs typeface="+mn-cs"/>
              </a:rPr>
              <a:t>de </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2014.</a:t>
            </a:r>
            <a:endParaRPr kumimoji="0" lang="pt-BR"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30000" noProof="0" dirty="0" smtClean="0">
                <a:ln>
                  <a:noFill/>
                </a:ln>
                <a:solidFill>
                  <a:prstClr val="black"/>
                </a:solidFill>
                <a:effectLst/>
                <a:uLnTx/>
                <a:uFillTx/>
                <a:latin typeface="Calibri"/>
                <a:ea typeface="+mn-ea"/>
                <a:cs typeface="+mn-cs"/>
              </a:rPr>
              <a:t>5</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 </a:t>
            </a:r>
            <a:r>
              <a:rPr kumimoji="0" lang="pt-BR" sz="1000" b="0" i="0" u="none" strike="noStrike" kern="1200" cap="none" spc="0" normalizeH="0" baseline="0" noProof="0" dirty="0">
                <a:ln>
                  <a:noFill/>
                </a:ln>
                <a:solidFill>
                  <a:prstClr val="black"/>
                </a:solidFill>
                <a:effectLst/>
                <a:uLnTx/>
                <a:uFillTx/>
                <a:latin typeface="Calibri"/>
                <a:ea typeface="+mn-ea"/>
                <a:cs typeface="+mn-cs"/>
              </a:rPr>
              <a:t>Revogada pela Portaria </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GM/MS de </a:t>
            </a:r>
            <a:r>
              <a:rPr kumimoji="0" lang="pt-BR" sz="1000" b="0" i="0" u="none" strike="noStrike" kern="1200" cap="none" spc="0" normalizeH="0" baseline="0" noProof="0" dirty="0">
                <a:ln>
                  <a:noFill/>
                </a:ln>
                <a:solidFill>
                  <a:prstClr val="black"/>
                </a:solidFill>
                <a:effectLst/>
                <a:uLnTx/>
                <a:uFillTx/>
                <a:latin typeface="Calibri"/>
                <a:ea typeface="+mn-ea"/>
                <a:cs typeface="+mn-cs"/>
              </a:rPr>
              <a:t>Consolidação nº </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2, </a:t>
            </a:r>
            <a:r>
              <a:rPr kumimoji="0" lang="pt-BR" sz="1000" b="0" i="0" u="none" strike="noStrike" kern="1200" cap="none" spc="0" normalizeH="0" baseline="0" noProof="0" dirty="0">
                <a:ln>
                  <a:noFill/>
                </a:ln>
                <a:solidFill>
                  <a:prstClr val="black"/>
                </a:solidFill>
                <a:effectLst/>
                <a:uLnTx/>
                <a:uFillTx/>
                <a:latin typeface="Calibri"/>
                <a:ea typeface="+mn-ea"/>
                <a:cs typeface="+mn-cs"/>
              </a:rPr>
              <a:t>de 28 de setembro de 2017</a:t>
            </a:r>
            <a:r>
              <a:rPr kumimoji="0" lang="pt-BR" sz="10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pt-BR" sz="10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Diagrama 1"/>
          <p:cNvGraphicFramePr/>
          <p:nvPr>
            <p:extLst>
              <p:ext uri="{D42A27DB-BD31-4B8C-83A1-F6EECF244321}">
                <p14:modId xmlns:p14="http://schemas.microsoft.com/office/powerpoint/2010/main" val="3804220416"/>
              </p:ext>
            </p:extLst>
          </p:nvPr>
        </p:nvGraphicFramePr>
        <p:xfrm>
          <a:off x="358486" y="1344497"/>
          <a:ext cx="11833514" cy="4687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eta dobrada 9"/>
          <p:cNvSpPr/>
          <p:nvPr/>
        </p:nvSpPr>
        <p:spPr>
          <a:xfrm flipV="1">
            <a:off x="5967926" y="5686023"/>
            <a:ext cx="252570" cy="52803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CaixaDeTexto 10"/>
          <p:cNvSpPr txBox="1"/>
          <p:nvPr/>
        </p:nvSpPr>
        <p:spPr>
          <a:xfrm>
            <a:off x="6275243" y="6063527"/>
            <a:ext cx="2125014" cy="430887"/>
          </a:xfrm>
          <a:prstGeom prst="rect">
            <a:avLst/>
          </a:prstGeom>
          <a:noFill/>
          <a:ln>
            <a:solidFill>
              <a:schemeClr val="accent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dirty="0" smtClean="0">
                <a:ln>
                  <a:noFill/>
                </a:ln>
                <a:solidFill>
                  <a:prstClr val="black"/>
                </a:solidFill>
                <a:effectLst/>
                <a:uLnTx/>
                <a:uFillTx/>
                <a:latin typeface="Calibri"/>
                <a:ea typeface="+mn-ea"/>
                <a:cs typeface="+mn-cs"/>
              </a:rPr>
              <a:t>Revogou a Portaria GM/MS nº 2.439 de 12/2005</a:t>
            </a:r>
            <a:endParaRPr kumimoji="0" lang="pt-BR"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aixaDeTexto 8"/>
          <p:cNvSpPr txBox="1"/>
          <p:nvPr/>
        </p:nvSpPr>
        <p:spPr>
          <a:xfrm>
            <a:off x="313149" y="428471"/>
            <a:ext cx="79382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70C0"/>
                </a:solidFill>
                <a:effectLst/>
                <a:uLnTx/>
                <a:uFillTx/>
                <a:latin typeface="Calibri"/>
                <a:ea typeface="+mn-ea"/>
                <a:cs typeface="+mn-cs"/>
              </a:rPr>
              <a:t>Rede de Atenção à Saúde para o Controle do Câncer</a:t>
            </a:r>
          </a:p>
        </p:txBody>
      </p:sp>
      <p:pic>
        <p:nvPicPr>
          <p:cNvPr id="3" name="Imagem 2"/>
          <p:cNvPicPr>
            <a:picLocks noChangeAspect="1"/>
          </p:cNvPicPr>
          <p:nvPr/>
        </p:nvPicPr>
        <p:blipFill>
          <a:blip r:embed="rId7"/>
          <a:stretch>
            <a:fillRect/>
          </a:stretch>
        </p:blipFill>
        <p:spPr>
          <a:xfrm>
            <a:off x="9687048" y="3443656"/>
            <a:ext cx="469433" cy="489592"/>
          </a:xfrm>
          <a:prstGeom prst="rect">
            <a:avLst/>
          </a:prstGeom>
        </p:spPr>
      </p:pic>
      <p:sp>
        <p:nvSpPr>
          <p:cNvPr id="4" name="Retângulo 3"/>
          <p:cNvSpPr/>
          <p:nvPr/>
        </p:nvSpPr>
        <p:spPr>
          <a:xfrm>
            <a:off x="10240564" y="951691"/>
            <a:ext cx="1226223" cy="2123658"/>
          </a:xfrm>
          <a:prstGeom prst="rect">
            <a:avLst/>
          </a:prstGeom>
        </p:spPr>
        <p:txBody>
          <a:bodyPr wrap="square">
            <a:spAutoFit/>
          </a:bodyPr>
          <a:lstStyle/>
          <a:p>
            <a:r>
              <a:rPr lang="pt-BR" sz="1100" dirty="0" smtClean="0"/>
              <a:t>Rede de Assistência Oncológica e novas habilitações</a:t>
            </a:r>
          </a:p>
          <a:p>
            <a:r>
              <a:rPr lang="pt-BR" sz="1100" dirty="0" smtClean="0"/>
              <a:t>SAES/MS 1.399/2019</a:t>
            </a:r>
          </a:p>
          <a:p>
            <a:r>
              <a:rPr lang="pt-BR" sz="1100" dirty="0" smtClean="0"/>
              <a:t>(revogou a SAS/MS 140/2014, que revogara a 741/2005)</a:t>
            </a:r>
          </a:p>
          <a:p>
            <a:endParaRPr lang="pt-BR" sz="1100" dirty="0"/>
          </a:p>
        </p:txBody>
      </p:sp>
    </p:spTree>
    <p:extLst>
      <p:ext uri="{BB962C8B-B14F-4D97-AF65-F5344CB8AC3E}">
        <p14:creationId xmlns:p14="http://schemas.microsoft.com/office/powerpoint/2010/main" val="2746450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5657850" y="1866900"/>
            <a:ext cx="1857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b="1">
                <a:solidFill>
                  <a:srgbClr val="FFFF00"/>
                </a:solidFill>
                <a:latin typeface="Arial" panose="020B0604020202020204" pitchFamily="34" charset="0"/>
              </a:defRPr>
            </a:lvl1pPr>
            <a:lvl2pPr marL="742950" indent="-285750">
              <a:defRPr sz="900" b="1">
                <a:solidFill>
                  <a:srgbClr val="FFFF00"/>
                </a:solidFill>
                <a:latin typeface="Arial" panose="020B0604020202020204" pitchFamily="34" charset="0"/>
              </a:defRPr>
            </a:lvl2pPr>
            <a:lvl3pPr marL="1143000" indent="-228600">
              <a:defRPr sz="900" b="1">
                <a:solidFill>
                  <a:srgbClr val="FFFF00"/>
                </a:solidFill>
                <a:latin typeface="Arial" panose="020B0604020202020204" pitchFamily="34" charset="0"/>
              </a:defRPr>
            </a:lvl3pPr>
            <a:lvl4pPr marL="1600200" indent="-228600">
              <a:defRPr sz="900" b="1">
                <a:solidFill>
                  <a:srgbClr val="FFFF00"/>
                </a:solidFill>
                <a:latin typeface="Arial" panose="020B0604020202020204" pitchFamily="34" charset="0"/>
              </a:defRPr>
            </a:lvl4pPr>
            <a:lvl5pPr marL="2057400" indent="-228600">
              <a:defRPr sz="900" b="1">
                <a:solidFill>
                  <a:srgbClr val="FFFF00"/>
                </a:solidFill>
                <a:latin typeface="Arial" panose="020B0604020202020204" pitchFamily="34" charset="0"/>
              </a:defRPr>
            </a:lvl5pPr>
            <a:lvl6pPr marL="2514600" indent="-228600" eaLnBrk="0" fontAlgn="base" hangingPunct="0">
              <a:spcBef>
                <a:spcPct val="0"/>
              </a:spcBef>
              <a:spcAft>
                <a:spcPct val="0"/>
              </a:spcAft>
              <a:defRPr sz="900" b="1">
                <a:solidFill>
                  <a:srgbClr val="FFFF00"/>
                </a:solidFill>
                <a:latin typeface="Arial" panose="020B0604020202020204" pitchFamily="34" charset="0"/>
              </a:defRPr>
            </a:lvl6pPr>
            <a:lvl7pPr marL="2971800" indent="-228600" eaLnBrk="0" fontAlgn="base" hangingPunct="0">
              <a:spcBef>
                <a:spcPct val="0"/>
              </a:spcBef>
              <a:spcAft>
                <a:spcPct val="0"/>
              </a:spcAft>
              <a:defRPr sz="900" b="1">
                <a:solidFill>
                  <a:srgbClr val="FFFF00"/>
                </a:solidFill>
                <a:latin typeface="Arial" panose="020B0604020202020204" pitchFamily="34" charset="0"/>
              </a:defRPr>
            </a:lvl7pPr>
            <a:lvl8pPr marL="3429000" indent="-228600" eaLnBrk="0" fontAlgn="base" hangingPunct="0">
              <a:spcBef>
                <a:spcPct val="0"/>
              </a:spcBef>
              <a:spcAft>
                <a:spcPct val="0"/>
              </a:spcAft>
              <a:defRPr sz="900" b="1">
                <a:solidFill>
                  <a:srgbClr val="FFFF00"/>
                </a:solidFill>
                <a:latin typeface="Arial" panose="020B0604020202020204" pitchFamily="34" charset="0"/>
              </a:defRPr>
            </a:lvl8pPr>
            <a:lvl9pPr marL="3886200" indent="-228600" eaLnBrk="0" fontAlgn="base" hangingPunct="0">
              <a:spcBef>
                <a:spcPct val="0"/>
              </a:spcBef>
              <a:spcAft>
                <a:spcPct val="0"/>
              </a:spcAft>
              <a:defRPr sz="900" b="1">
                <a:solidFill>
                  <a:srgbClr val="FFFF00"/>
                </a:solidFill>
                <a:latin typeface="Arial" panose="020B0604020202020204" pitchFamily="34" charset="0"/>
              </a:defRPr>
            </a:lvl9pPr>
          </a:lstStyle>
          <a:p>
            <a:pPr eaLnBrk="1" hangingPunct="1">
              <a:defRPr/>
            </a:pPr>
            <a:endParaRPr lang="en-GB" altLang="pt-BR" sz="1350" b="0">
              <a:solidFill>
                <a:schemeClr val="tx1"/>
              </a:solidFill>
              <a:latin typeface="Times New Roman" panose="02020603050405020304" pitchFamily="18" charset="0"/>
            </a:endParaRPr>
          </a:p>
        </p:txBody>
      </p:sp>
      <p:sp>
        <p:nvSpPr>
          <p:cNvPr id="10243" name="Text Box 4"/>
          <p:cNvSpPr txBox="1">
            <a:spLocks noChangeArrowheads="1"/>
          </p:cNvSpPr>
          <p:nvPr/>
        </p:nvSpPr>
        <p:spPr bwMode="auto">
          <a:xfrm>
            <a:off x="1418897" y="417513"/>
            <a:ext cx="96379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pt-BR" altLang="pt-BR" sz="2000" dirty="0">
                <a:solidFill>
                  <a:srgbClr val="0070C0"/>
                </a:solidFill>
                <a:latin typeface="Calibri"/>
              </a:rPr>
              <a:t>EVOLUÇÃO DA ONCOLOGIA DE SETEMBRO DE 1998 A 28 DE FEVEREIRO DE 2020</a:t>
            </a:r>
          </a:p>
        </p:txBody>
      </p:sp>
      <p:sp>
        <p:nvSpPr>
          <p:cNvPr id="2142" name="Retângulo 2"/>
          <p:cNvSpPr>
            <a:spLocks noChangeArrowheads="1"/>
          </p:cNvSpPr>
          <p:nvPr/>
        </p:nvSpPr>
        <p:spPr bwMode="auto">
          <a:xfrm>
            <a:off x="2016126" y="5229226"/>
            <a:ext cx="8112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b="1">
                <a:solidFill>
                  <a:srgbClr val="FFFF00"/>
                </a:solidFill>
                <a:latin typeface="Arial" charset="0"/>
              </a:defRPr>
            </a:lvl1pPr>
            <a:lvl2pPr marL="742950" indent="-285750" eaLnBrk="0" hangingPunct="0">
              <a:defRPr sz="900" b="1">
                <a:solidFill>
                  <a:srgbClr val="FFFF00"/>
                </a:solidFill>
                <a:latin typeface="Arial" charset="0"/>
              </a:defRPr>
            </a:lvl2pPr>
            <a:lvl3pPr marL="1143000" indent="-228600" eaLnBrk="0" hangingPunct="0">
              <a:defRPr sz="900" b="1">
                <a:solidFill>
                  <a:srgbClr val="FFFF00"/>
                </a:solidFill>
                <a:latin typeface="Arial" charset="0"/>
              </a:defRPr>
            </a:lvl3pPr>
            <a:lvl4pPr marL="1600200" indent="-228600" eaLnBrk="0" hangingPunct="0">
              <a:defRPr sz="900" b="1">
                <a:solidFill>
                  <a:srgbClr val="FFFF00"/>
                </a:solidFill>
                <a:latin typeface="Arial" charset="0"/>
              </a:defRPr>
            </a:lvl4pPr>
            <a:lvl5pPr marL="2057400" indent="-228600" eaLnBrk="0" hangingPunct="0">
              <a:defRPr sz="900" b="1">
                <a:solidFill>
                  <a:srgbClr val="FFFF00"/>
                </a:solidFill>
                <a:latin typeface="Arial" charset="0"/>
              </a:defRPr>
            </a:lvl5pPr>
            <a:lvl6pPr marL="2514600" indent="-228600" eaLnBrk="0" fontAlgn="base" hangingPunct="0">
              <a:spcBef>
                <a:spcPct val="0"/>
              </a:spcBef>
              <a:spcAft>
                <a:spcPct val="0"/>
              </a:spcAft>
              <a:defRPr sz="900" b="1">
                <a:solidFill>
                  <a:srgbClr val="FFFF00"/>
                </a:solidFill>
                <a:latin typeface="Arial" charset="0"/>
              </a:defRPr>
            </a:lvl6pPr>
            <a:lvl7pPr marL="2971800" indent="-228600" eaLnBrk="0" fontAlgn="base" hangingPunct="0">
              <a:spcBef>
                <a:spcPct val="0"/>
              </a:spcBef>
              <a:spcAft>
                <a:spcPct val="0"/>
              </a:spcAft>
              <a:defRPr sz="900" b="1">
                <a:solidFill>
                  <a:srgbClr val="FFFF00"/>
                </a:solidFill>
                <a:latin typeface="Arial" charset="0"/>
              </a:defRPr>
            </a:lvl7pPr>
            <a:lvl8pPr marL="3429000" indent="-228600" eaLnBrk="0" fontAlgn="base" hangingPunct="0">
              <a:spcBef>
                <a:spcPct val="0"/>
              </a:spcBef>
              <a:spcAft>
                <a:spcPct val="0"/>
              </a:spcAft>
              <a:defRPr sz="900" b="1">
                <a:solidFill>
                  <a:srgbClr val="FFFF00"/>
                </a:solidFill>
                <a:latin typeface="Arial" charset="0"/>
              </a:defRPr>
            </a:lvl8pPr>
            <a:lvl9pPr marL="3886200" indent="-228600" eaLnBrk="0" fontAlgn="base" hangingPunct="0">
              <a:spcBef>
                <a:spcPct val="0"/>
              </a:spcBef>
              <a:spcAft>
                <a:spcPct val="0"/>
              </a:spcAft>
              <a:defRPr sz="900" b="1">
                <a:solidFill>
                  <a:srgbClr val="FFFF00"/>
                </a:solidFill>
                <a:latin typeface="Arial" charset="0"/>
              </a:defRPr>
            </a:lvl9pPr>
          </a:lstStyle>
          <a:p>
            <a:pPr eaLnBrk="1" hangingPunct="1">
              <a:defRPr/>
            </a:pPr>
            <a:r>
              <a:rPr lang="pt-BR" altLang="pt-BR" b="0" dirty="0">
                <a:solidFill>
                  <a:schemeClr val="tx1"/>
                </a:solidFill>
              </a:rPr>
              <a:t>RT = Radioterapia	QT = Quimioterapia	HG-CO = Hospital Geral com Cirurgia Oncológica</a:t>
            </a:r>
          </a:p>
          <a:p>
            <a:pPr eaLnBrk="1" hangingPunct="1">
              <a:defRPr/>
            </a:pPr>
            <a:endParaRPr lang="pt-BR" altLang="pt-BR" b="0" dirty="0">
              <a:solidFill>
                <a:schemeClr val="tx1"/>
              </a:solidFill>
            </a:endParaRPr>
          </a:p>
          <a:p>
            <a:pPr eaLnBrk="1" hangingPunct="1">
              <a:defRPr/>
            </a:pPr>
            <a:endParaRPr lang="pt-BR" altLang="pt-BR" dirty="0">
              <a:solidFill>
                <a:schemeClr val="dk1"/>
              </a:solidFill>
              <a:latin typeface="+mn-lt"/>
            </a:endParaRPr>
          </a:p>
          <a:p>
            <a:pPr eaLnBrk="1" hangingPunct="1">
              <a:defRPr/>
            </a:pPr>
            <a:r>
              <a:rPr lang="pt-BR" altLang="pt-BR" b="0" dirty="0">
                <a:solidFill>
                  <a:schemeClr val="tx1"/>
                </a:solidFill>
              </a:rPr>
              <a:t>* Com ou sem RT.</a:t>
            </a:r>
          </a:p>
          <a:p>
            <a:pPr eaLnBrk="1" hangingPunct="1">
              <a:defRPr/>
            </a:pPr>
            <a:r>
              <a:rPr lang="pt-BR" altLang="pt-BR" b="0" dirty="0">
                <a:solidFill>
                  <a:schemeClr val="tx1"/>
                </a:solidFill>
              </a:rPr>
              <a:t>** Obrigatoriamente com RT.</a:t>
            </a:r>
          </a:p>
          <a:p>
            <a:pPr eaLnBrk="1" hangingPunct="1">
              <a:defRPr/>
            </a:pPr>
            <a:r>
              <a:rPr lang="pt-BR" altLang="pt-BR" b="0" baseline="30000" dirty="0">
                <a:solidFill>
                  <a:schemeClr val="tx1"/>
                </a:solidFill>
              </a:rPr>
              <a:t>∞</a:t>
            </a:r>
            <a:r>
              <a:rPr lang="pt-BR" altLang="pt-BR" b="0" dirty="0">
                <a:solidFill>
                  <a:schemeClr val="tx1"/>
                </a:solidFill>
              </a:rPr>
              <a:t> 02 de RT e QT (dez/09)</a:t>
            </a:r>
          </a:p>
        </p:txBody>
      </p:sp>
      <p:sp>
        <p:nvSpPr>
          <p:cNvPr id="10245" name="Retângulo 3"/>
          <p:cNvSpPr>
            <a:spLocks noChangeArrowheads="1"/>
          </p:cNvSpPr>
          <p:nvPr/>
        </p:nvSpPr>
        <p:spPr bwMode="auto">
          <a:xfrm>
            <a:off x="1992313" y="4868864"/>
            <a:ext cx="2279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700" b="1">
                <a:latin typeface="Arial" panose="020B0604020202020204" pitchFamily="34" charset="0"/>
              </a:rPr>
              <a:t>Fonte: CGAE/DAET/SAES/MS – FEVEREIRO/2020</a:t>
            </a:r>
          </a:p>
        </p:txBody>
      </p:sp>
      <p:graphicFrame>
        <p:nvGraphicFramePr>
          <p:cNvPr id="3" name="Tabela 2"/>
          <p:cNvGraphicFramePr>
            <a:graphicFrameLocks noGrp="1"/>
          </p:cNvGraphicFramePr>
          <p:nvPr/>
        </p:nvGraphicFramePr>
        <p:xfrm>
          <a:off x="2063751" y="981075"/>
          <a:ext cx="8064499" cy="4599548"/>
        </p:xfrm>
        <a:graphic>
          <a:graphicData uri="http://schemas.openxmlformats.org/drawingml/2006/table">
            <a:tbl>
              <a:tblPr>
                <a:tableStyleId>{5C22544A-7EE6-4342-B048-85BDC9FD1C3A}</a:tableStyleId>
              </a:tblPr>
              <a:tblGrid>
                <a:gridCol w="733137">
                  <a:extLst>
                    <a:ext uri="{9D8B030D-6E8A-4147-A177-3AD203B41FA5}">
                      <a16:colId xmlns:a16="http://schemas.microsoft.com/office/drawing/2014/main" val="20000"/>
                    </a:ext>
                  </a:extLst>
                </a:gridCol>
                <a:gridCol w="619182">
                  <a:extLst>
                    <a:ext uri="{9D8B030D-6E8A-4147-A177-3AD203B41FA5}">
                      <a16:colId xmlns:a16="http://schemas.microsoft.com/office/drawing/2014/main" val="20001"/>
                    </a:ext>
                  </a:extLst>
                </a:gridCol>
                <a:gridCol w="782961">
                  <a:extLst>
                    <a:ext uri="{9D8B030D-6E8A-4147-A177-3AD203B41FA5}">
                      <a16:colId xmlns:a16="http://schemas.microsoft.com/office/drawing/2014/main" val="20002"/>
                    </a:ext>
                  </a:extLst>
                </a:gridCol>
                <a:gridCol w="640605">
                  <a:extLst>
                    <a:ext uri="{9D8B030D-6E8A-4147-A177-3AD203B41FA5}">
                      <a16:colId xmlns:a16="http://schemas.microsoft.com/office/drawing/2014/main" val="20003"/>
                    </a:ext>
                  </a:extLst>
                </a:gridCol>
                <a:gridCol w="711786">
                  <a:extLst>
                    <a:ext uri="{9D8B030D-6E8A-4147-A177-3AD203B41FA5}">
                      <a16:colId xmlns:a16="http://schemas.microsoft.com/office/drawing/2014/main" val="20004"/>
                    </a:ext>
                  </a:extLst>
                </a:gridCol>
                <a:gridCol w="711786">
                  <a:extLst>
                    <a:ext uri="{9D8B030D-6E8A-4147-A177-3AD203B41FA5}">
                      <a16:colId xmlns:a16="http://schemas.microsoft.com/office/drawing/2014/main" val="20005"/>
                    </a:ext>
                  </a:extLst>
                </a:gridCol>
                <a:gridCol w="711786">
                  <a:extLst>
                    <a:ext uri="{9D8B030D-6E8A-4147-A177-3AD203B41FA5}">
                      <a16:colId xmlns:a16="http://schemas.microsoft.com/office/drawing/2014/main" val="20006"/>
                    </a:ext>
                  </a:extLst>
                </a:gridCol>
                <a:gridCol w="640605">
                  <a:extLst>
                    <a:ext uri="{9D8B030D-6E8A-4147-A177-3AD203B41FA5}">
                      <a16:colId xmlns:a16="http://schemas.microsoft.com/office/drawing/2014/main" val="20007"/>
                    </a:ext>
                  </a:extLst>
                </a:gridCol>
                <a:gridCol w="569428">
                  <a:extLst>
                    <a:ext uri="{9D8B030D-6E8A-4147-A177-3AD203B41FA5}">
                      <a16:colId xmlns:a16="http://schemas.microsoft.com/office/drawing/2014/main" val="20008"/>
                    </a:ext>
                  </a:extLst>
                </a:gridCol>
                <a:gridCol w="476949">
                  <a:extLst>
                    <a:ext uri="{9D8B030D-6E8A-4147-A177-3AD203B41FA5}">
                      <a16:colId xmlns:a16="http://schemas.microsoft.com/office/drawing/2014/main" val="20009"/>
                    </a:ext>
                  </a:extLst>
                </a:gridCol>
                <a:gridCol w="733137">
                  <a:extLst>
                    <a:ext uri="{9D8B030D-6E8A-4147-A177-3AD203B41FA5}">
                      <a16:colId xmlns:a16="http://schemas.microsoft.com/office/drawing/2014/main" val="20010"/>
                    </a:ext>
                  </a:extLst>
                </a:gridCol>
                <a:gridCol w="733137">
                  <a:extLst>
                    <a:ext uri="{9D8B030D-6E8A-4147-A177-3AD203B41FA5}">
                      <a16:colId xmlns:a16="http://schemas.microsoft.com/office/drawing/2014/main" val="20011"/>
                    </a:ext>
                  </a:extLst>
                </a:gridCol>
              </a:tblGrid>
              <a:tr h="167082">
                <a:tc>
                  <a:txBody>
                    <a:bodyPr/>
                    <a:lstStyle/>
                    <a:p>
                      <a:pPr algn="ctr" rtl="0" fontAlgn="ctr"/>
                      <a:r>
                        <a:rPr lang="pt-BR" sz="900" u="none" strike="noStrike" dirty="0">
                          <a:effectLst/>
                        </a:rPr>
                        <a:t>CLASSIFICAÇÃO </a:t>
                      </a:r>
                      <a:endParaRPr lang="pt-BR" sz="900" b="1"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set/98</a:t>
                      </a:r>
                      <a:endParaRPr lang="pt-BR" sz="900" b="1"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dez/09</a:t>
                      </a:r>
                      <a:endParaRPr lang="pt-BR" sz="900" b="1"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err="1">
                          <a:effectLst/>
                        </a:rPr>
                        <a:t>jan</a:t>
                      </a:r>
                      <a:r>
                        <a:rPr lang="pt-BR" sz="900" u="none" strike="noStrike" dirty="0">
                          <a:effectLst/>
                        </a:rPr>
                        <a:t>/14</a:t>
                      </a:r>
                      <a:endParaRPr lang="pt-BR" sz="900" b="1"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err="1">
                          <a:effectLst/>
                        </a:rPr>
                        <a:t>fev</a:t>
                      </a:r>
                      <a:r>
                        <a:rPr lang="pt-BR" sz="900" u="none" strike="noStrike" dirty="0">
                          <a:effectLst/>
                        </a:rPr>
                        <a:t>/15</a:t>
                      </a:r>
                      <a:endParaRPr lang="pt-BR" sz="900" b="1"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err="1">
                          <a:effectLst/>
                        </a:rPr>
                        <a:t>nov</a:t>
                      </a:r>
                      <a:r>
                        <a:rPr lang="pt-BR" sz="900" u="none" strike="noStrike" dirty="0">
                          <a:effectLst/>
                        </a:rPr>
                        <a:t>/17</a:t>
                      </a:r>
                      <a:endParaRPr lang="pt-BR" sz="900" b="1"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set/18</a:t>
                      </a:r>
                      <a:endParaRPr lang="pt-BR" sz="900" b="1"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out/18</a:t>
                      </a:r>
                      <a:endParaRPr lang="pt-BR" sz="900" b="1"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err="1" smtClean="0">
                          <a:solidFill>
                            <a:schemeClr val="tx1"/>
                          </a:solidFill>
                          <a:effectLst/>
                        </a:rPr>
                        <a:t>fev</a:t>
                      </a:r>
                      <a:r>
                        <a:rPr lang="pt-BR" sz="900" u="none" strike="noStrike" dirty="0" smtClean="0">
                          <a:solidFill>
                            <a:schemeClr val="tx1"/>
                          </a:solidFill>
                          <a:effectLst/>
                        </a:rPr>
                        <a:t>/19</a:t>
                      </a:r>
                      <a:endParaRPr lang="pt-BR" sz="900" b="1"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0" i="0" u="none" strike="noStrike" dirty="0" err="1" smtClean="0">
                          <a:solidFill>
                            <a:schemeClr val="tx1"/>
                          </a:solidFill>
                          <a:effectLst/>
                          <a:latin typeface="Arial" panose="020B0604020202020204" pitchFamily="34" charset="0"/>
                        </a:rPr>
                        <a:t>Abr</a:t>
                      </a:r>
                      <a:r>
                        <a:rPr lang="pt-BR" sz="900" b="0" i="0" u="none" strike="noStrike" dirty="0" smtClean="0">
                          <a:solidFill>
                            <a:schemeClr val="tx1"/>
                          </a:solidFill>
                          <a:effectLst/>
                          <a:latin typeface="Arial" panose="020B0604020202020204" pitchFamily="34" charset="0"/>
                        </a:rPr>
                        <a:t>/19</a:t>
                      </a: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1" i="0" u="none" strike="noStrike" dirty="0" err="1" smtClean="0">
                          <a:solidFill>
                            <a:srgbClr val="FF0000"/>
                          </a:solidFill>
                          <a:effectLst/>
                          <a:latin typeface="Arial" panose="020B0604020202020204" pitchFamily="34" charset="0"/>
                        </a:rPr>
                        <a:t>Fev</a:t>
                      </a:r>
                      <a:r>
                        <a:rPr lang="pt-BR" sz="900" b="1" i="0" u="none" strike="noStrike" dirty="0" smtClean="0">
                          <a:solidFill>
                            <a:srgbClr val="FF0000"/>
                          </a:solidFill>
                          <a:effectLst/>
                          <a:latin typeface="Arial" panose="020B0604020202020204" pitchFamily="34" charset="0"/>
                        </a:rPr>
                        <a:t>/20</a:t>
                      </a:r>
                      <a:endParaRPr lang="pt-BR" sz="900" b="1" i="0" u="none" strike="noStrike" dirty="0">
                        <a:solidFill>
                          <a:srgbClr val="FF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OBSERVAÇÃO </a:t>
                      </a:r>
                      <a:endParaRPr lang="pt-BR" sz="900" b="1" i="0" u="none" strike="noStrike">
                        <a:solidFill>
                          <a:srgbClr val="000000"/>
                        </a:solidFill>
                        <a:effectLst/>
                        <a:latin typeface="Arial" panose="020B0604020202020204" pitchFamily="34" charset="0"/>
                      </a:endParaRPr>
                    </a:p>
                  </a:txBody>
                  <a:tcPr marL="4799" marR="4799" marT="4798" marB="0" anchor="ctr"/>
                </a:tc>
                <a:extLst>
                  <a:ext uri="{0D108BD9-81ED-4DB2-BD59-A6C34878D82A}">
                    <a16:rowId xmlns:a16="http://schemas.microsoft.com/office/drawing/2014/main" val="10000"/>
                  </a:ext>
                </a:extLst>
              </a:tr>
              <a:tr h="416340">
                <a:tc>
                  <a:txBody>
                    <a:bodyPr/>
                    <a:lstStyle/>
                    <a:p>
                      <a:pPr algn="ctr" rtl="0" fontAlgn="ctr"/>
                      <a:r>
                        <a:rPr lang="pt-BR" sz="900" u="none" strike="noStrike">
                          <a:effectLst/>
                        </a:rPr>
                        <a:t>CACON </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181 * </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41**</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44**</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44**</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43**</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t-BR" sz="900" u="none" strike="noStrike" dirty="0" smtClean="0">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t-BR" sz="900" u="none" strike="noStrike" dirty="0" smtClean="0">
                          <a:effectLst/>
                        </a:rPr>
                        <a:t>44**</a:t>
                      </a:r>
                      <a:endParaRPr lang="pt-BR" sz="900" b="0" i="0" u="none" strike="noStrike" dirty="0" smtClean="0">
                        <a:solidFill>
                          <a:srgbClr val="000000"/>
                        </a:solidFill>
                        <a:effectLst/>
                        <a:latin typeface="Arial" panose="020B0604020202020204" pitchFamily="34" charset="0"/>
                      </a:endParaRPr>
                    </a:p>
                    <a:p>
                      <a:pPr algn="ctr" rtl="0" fontAlgn="ct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t-BR" sz="900" u="none" strike="noStrike" dirty="0" smtClean="0">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t-BR" sz="900" u="none" strike="noStrike" dirty="0" smtClean="0">
                          <a:effectLst/>
                        </a:rPr>
                        <a:t>44**</a:t>
                      </a:r>
                      <a:endParaRPr lang="pt-BR" sz="900" b="0" i="0" u="none" strike="noStrike" dirty="0" smtClean="0">
                        <a:solidFill>
                          <a:srgbClr val="000000"/>
                        </a:solidFill>
                        <a:effectLst/>
                        <a:latin typeface="Arial" panose="020B0604020202020204" pitchFamily="34" charset="0"/>
                      </a:endParaRPr>
                    </a:p>
                    <a:p>
                      <a:pPr algn="ctr" rtl="0" fontAlgn="ct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t-BR" sz="900" u="none" strike="noStrike" dirty="0" smtClean="0">
                        <a:solidFill>
                          <a:schemeClr val="tx1"/>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t-BR" sz="900" u="none" strike="noStrike" dirty="0" smtClean="0">
                          <a:solidFill>
                            <a:schemeClr val="tx1"/>
                          </a:solidFill>
                          <a:effectLst/>
                        </a:rPr>
                        <a:t>45</a:t>
                      </a:r>
                      <a:r>
                        <a:rPr lang="pt-BR" sz="900" u="none" strike="noStrike" dirty="0" smtClean="0">
                          <a:effectLst/>
                        </a:rPr>
                        <a:t>**</a:t>
                      </a:r>
                      <a:endParaRPr lang="pt-BR" sz="900" b="0" i="0" u="none" strike="noStrike" dirty="0" smtClean="0">
                        <a:solidFill>
                          <a:srgbClr val="000000"/>
                        </a:solidFill>
                        <a:effectLst/>
                        <a:latin typeface="Arial" panose="020B0604020202020204" pitchFamily="34" charset="0"/>
                      </a:endParaRPr>
                    </a:p>
                    <a:p>
                      <a:pPr algn="ctr" rtl="0" fontAlgn="ct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t-BR" sz="900" b="0" i="0" u="none" strike="noStrike" dirty="0" smtClean="0">
                        <a:solidFill>
                          <a:schemeClr val="tx1"/>
                        </a:solidFill>
                        <a:effectLst/>
                        <a:latin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t-BR" sz="900" b="0" i="0" u="none" strike="noStrike" dirty="0" smtClean="0">
                          <a:solidFill>
                            <a:schemeClr val="tx1"/>
                          </a:solidFill>
                          <a:effectLst/>
                          <a:latin typeface="Arial" panose="020B0604020202020204" pitchFamily="34" charset="0"/>
                        </a:rPr>
                        <a:t>45</a:t>
                      </a:r>
                      <a:r>
                        <a:rPr lang="pt-BR" sz="900" u="none" strike="noStrike" dirty="0" smtClean="0">
                          <a:solidFill>
                            <a:schemeClr val="tx1"/>
                          </a:solidFill>
                          <a:effectLst/>
                        </a:rPr>
                        <a:t>**</a:t>
                      </a:r>
                      <a:endParaRPr lang="pt-BR" sz="900" b="0" i="0" u="none" strike="noStrike" dirty="0" smtClean="0">
                        <a:solidFill>
                          <a:schemeClr val="tx1"/>
                        </a:solidFill>
                        <a:effectLst/>
                        <a:latin typeface="Arial" panose="020B0604020202020204" pitchFamily="34" charset="0"/>
                      </a:endParaRPr>
                    </a:p>
                    <a:p>
                      <a:pPr algn="ctr" rtl="0" fontAlgn="ct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0" i="0" u="none" strike="noStrike" dirty="0" smtClean="0">
                          <a:solidFill>
                            <a:srgbClr val="FF0000"/>
                          </a:solidFill>
                          <a:effectLst/>
                          <a:latin typeface="Arial" panose="020B0604020202020204" pitchFamily="34" charset="0"/>
                        </a:rPr>
                        <a:t>45**</a:t>
                      </a:r>
                      <a:endParaRPr lang="pt-BR" sz="900" b="0" i="0" u="none" strike="noStrike" dirty="0">
                        <a:solidFill>
                          <a:srgbClr val="FF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Até 2014, só CACON. </a:t>
                      </a:r>
                      <a:endParaRPr lang="pt-BR" sz="900" b="0" i="0" u="none" strike="noStrike" dirty="0">
                        <a:solidFill>
                          <a:srgbClr val="000000"/>
                        </a:solidFill>
                        <a:effectLst/>
                        <a:latin typeface="Arial" panose="020B0604020202020204" pitchFamily="34" charset="0"/>
                      </a:endParaRPr>
                    </a:p>
                  </a:txBody>
                  <a:tcPr marL="4799" marR="4799" marT="4798" marB="0" anchor="ctr"/>
                </a:tc>
                <a:extLst>
                  <a:ext uri="{0D108BD9-81ED-4DB2-BD59-A6C34878D82A}">
                    <a16:rowId xmlns:a16="http://schemas.microsoft.com/office/drawing/2014/main" val="10001"/>
                  </a:ext>
                </a:extLst>
              </a:tr>
              <a:tr h="416340">
                <a:tc>
                  <a:txBody>
                    <a:bodyPr/>
                    <a:lstStyle/>
                    <a:p>
                      <a:pPr algn="ctr" rtl="0" fontAlgn="ctr"/>
                      <a:r>
                        <a:rPr lang="pt-BR" sz="900" u="none" strike="noStrike" dirty="0">
                          <a:effectLst/>
                        </a:rPr>
                        <a:t>UNACON com RT </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 </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83</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101</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102</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113</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125</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111</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solidFill>
                            <a:schemeClr val="tx1"/>
                          </a:solidFill>
                          <a:effectLst/>
                        </a:rPr>
                        <a:t>111</a:t>
                      </a: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0" i="0" u="none" strike="noStrike" dirty="0" smtClean="0">
                          <a:solidFill>
                            <a:schemeClr val="tx1"/>
                          </a:solidFill>
                          <a:effectLst/>
                          <a:latin typeface="Arial" panose="020B0604020202020204" pitchFamily="34" charset="0"/>
                        </a:rPr>
                        <a:t>111</a:t>
                      </a: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0" i="0" u="none" strike="noStrike" dirty="0" smtClean="0">
                          <a:solidFill>
                            <a:srgbClr val="FF0000"/>
                          </a:solidFill>
                          <a:effectLst/>
                          <a:latin typeface="Arial" panose="020B0604020202020204" pitchFamily="34" charset="0"/>
                        </a:rPr>
                        <a:t>121</a:t>
                      </a:r>
                      <a:endParaRPr lang="pt-BR" sz="900" b="0" i="0" u="none" strike="noStrike" dirty="0">
                        <a:solidFill>
                          <a:srgbClr val="FF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Evolução para CACON e novos. </a:t>
                      </a:r>
                      <a:endParaRPr lang="pt-BR" sz="900" b="0" i="0" u="none" strike="noStrike" dirty="0">
                        <a:solidFill>
                          <a:srgbClr val="000000"/>
                        </a:solidFill>
                        <a:effectLst/>
                        <a:latin typeface="Arial" panose="020B0604020202020204" pitchFamily="34" charset="0"/>
                      </a:endParaRPr>
                    </a:p>
                  </a:txBody>
                  <a:tcPr marL="4799" marR="4799" marT="4798" marB="0" anchor="ctr"/>
                </a:tc>
                <a:extLst>
                  <a:ext uri="{0D108BD9-81ED-4DB2-BD59-A6C34878D82A}">
                    <a16:rowId xmlns:a16="http://schemas.microsoft.com/office/drawing/2014/main" val="10002"/>
                  </a:ext>
                </a:extLst>
              </a:tr>
              <a:tr h="553520">
                <a:tc>
                  <a:txBody>
                    <a:bodyPr/>
                    <a:lstStyle/>
                    <a:p>
                      <a:pPr algn="ctr" rtl="0" fontAlgn="ctr"/>
                      <a:r>
                        <a:rPr lang="pt-BR" sz="900" u="none" strike="noStrike" dirty="0">
                          <a:effectLst/>
                        </a:rPr>
                        <a:t>UNACON sem RT</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 -</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125</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1000" u="none" strike="noStrike" dirty="0">
                          <a:effectLst/>
                        </a:rPr>
                        <a:t>126</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130</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137</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144</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144</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smtClean="0">
                          <a:solidFill>
                            <a:schemeClr val="tx1"/>
                          </a:solidFill>
                          <a:effectLst/>
                        </a:rPr>
                        <a:t>147</a:t>
                      </a: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0" i="0" u="none" strike="noStrike" dirty="0" smtClean="0">
                          <a:solidFill>
                            <a:schemeClr val="tx1"/>
                          </a:solidFill>
                          <a:effectLst/>
                          <a:latin typeface="Arial" panose="020B0604020202020204" pitchFamily="34" charset="0"/>
                        </a:rPr>
                        <a:t>147</a:t>
                      </a: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0" i="0" u="none" strike="noStrike" dirty="0" smtClean="0">
                          <a:solidFill>
                            <a:srgbClr val="FF0000"/>
                          </a:solidFill>
                          <a:effectLst/>
                          <a:latin typeface="Arial" panose="020B0604020202020204" pitchFamily="34" charset="0"/>
                        </a:rPr>
                        <a:t>138</a:t>
                      </a:r>
                      <a:endParaRPr lang="pt-BR" sz="900" b="0" i="0" u="none" strike="noStrike" dirty="0">
                        <a:solidFill>
                          <a:srgbClr val="FF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Integração de serviços isolados e novos.</a:t>
                      </a:r>
                      <a:endParaRPr lang="pt-BR" sz="900" b="0" i="0" u="none" strike="noStrike" dirty="0">
                        <a:solidFill>
                          <a:srgbClr val="000000"/>
                        </a:solidFill>
                        <a:effectLst/>
                        <a:latin typeface="Arial" panose="020B0604020202020204" pitchFamily="34" charset="0"/>
                      </a:endParaRPr>
                    </a:p>
                  </a:txBody>
                  <a:tcPr marL="4799" marR="4799" marT="4798" marB="0" anchor="ctr"/>
                </a:tc>
                <a:extLst>
                  <a:ext uri="{0D108BD9-81ED-4DB2-BD59-A6C34878D82A}">
                    <a16:rowId xmlns:a16="http://schemas.microsoft.com/office/drawing/2014/main" val="10003"/>
                  </a:ext>
                </a:extLst>
              </a:tr>
              <a:tr h="141978">
                <a:tc>
                  <a:txBody>
                    <a:bodyPr/>
                    <a:lstStyle/>
                    <a:p>
                      <a:pPr algn="ctr" rtl="0" fontAlgn="ctr"/>
                      <a:r>
                        <a:rPr lang="pt-BR" sz="900" u="none" strike="noStrike" dirty="0">
                          <a:effectLst/>
                        </a:rPr>
                        <a:t>HG-CO </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 </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9</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7</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7</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6</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10</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6</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solidFill>
                            <a:schemeClr val="tx1"/>
                          </a:solidFill>
                          <a:effectLst/>
                        </a:rPr>
                        <a:t>6</a:t>
                      </a: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0" i="0" u="none" strike="noStrike" dirty="0" smtClean="0">
                          <a:solidFill>
                            <a:schemeClr val="tx1"/>
                          </a:solidFill>
                          <a:effectLst/>
                          <a:latin typeface="Arial" panose="020B0604020202020204" pitchFamily="34" charset="0"/>
                        </a:rPr>
                        <a:t>6</a:t>
                      </a:r>
                    </a:p>
                  </a:txBody>
                  <a:tcPr marL="4799" marR="4799" marT="4798" marB="0" anchor="ctr"/>
                </a:tc>
                <a:tc>
                  <a:txBody>
                    <a:bodyPr/>
                    <a:lstStyle/>
                    <a:p>
                      <a:pPr algn="ctr" rtl="0" fontAlgn="ctr"/>
                      <a:r>
                        <a:rPr lang="pt-BR" sz="900" b="0" i="0" u="none" strike="noStrike" dirty="0" smtClean="0">
                          <a:solidFill>
                            <a:srgbClr val="FF0000"/>
                          </a:solidFill>
                          <a:effectLst/>
                          <a:latin typeface="Arial" panose="020B0604020202020204" pitchFamily="34" charset="0"/>
                        </a:rPr>
                        <a:t>6</a:t>
                      </a:r>
                    </a:p>
                  </a:txBody>
                  <a:tcPr marL="4799" marR="4799" marT="4798" marB="0" anchor="ctr"/>
                </a:tc>
                <a:tc>
                  <a:txBody>
                    <a:bodyPr/>
                    <a:lstStyle/>
                    <a:p>
                      <a:pPr algn="ctr" rtl="0" fontAlgn="ctr"/>
                      <a:r>
                        <a:rPr lang="pt-BR" sz="900" u="none" strike="noStrike">
                          <a:effectLst/>
                        </a:rPr>
                        <a:t> </a:t>
                      </a:r>
                      <a:endParaRPr lang="pt-BR" sz="900" b="0" i="0" u="none" strike="noStrike">
                        <a:solidFill>
                          <a:srgbClr val="000000"/>
                        </a:solidFill>
                        <a:effectLst/>
                        <a:latin typeface="Arial" panose="020B0604020202020204" pitchFamily="34" charset="0"/>
                      </a:endParaRPr>
                    </a:p>
                  </a:txBody>
                  <a:tcPr marL="4799" marR="4799" marT="4798" marB="0" anchor="ctr"/>
                </a:tc>
                <a:extLst>
                  <a:ext uri="{0D108BD9-81ED-4DB2-BD59-A6C34878D82A}">
                    <a16:rowId xmlns:a16="http://schemas.microsoft.com/office/drawing/2014/main" val="10004"/>
                  </a:ext>
                </a:extLst>
              </a:tr>
              <a:tr h="279159">
                <a:tc>
                  <a:txBody>
                    <a:bodyPr/>
                    <a:lstStyle/>
                    <a:p>
                      <a:pPr algn="ctr" rtl="0" fontAlgn="ctr"/>
                      <a:r>
                        <a:rPr lang="pt-BR" sz="900" u="none" strike="noStrike" dirty="0">
                          <a:effectLst/>
                        </a:rPr>
                        <a:t>Serviço Isolado RT ou QT </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91</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21</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0</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0</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0</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0</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smtClean="0">
                          <a:effectLst/>
                        </a:rPr>
                        <a:t>0</a:t>
                      </a:r>
                      <a:r>
                        <a:rPr lang="pt-BR" sz="900" u="none" strike="noStrike" dirty="0">
                          <a:effectLst/>
                        </a:rPr>
                        <a:t> </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smtClean="0">
                          <a:solidFill>
                            <a:schemeClr val="tx1"/>
                          </a:solidFill>
                          <a:effectLst/>
                        </a:rPr>
                        <a:t>0</a:t>
                      </a: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0" i="0" u="none" strike="noStrike" dirty="0" smtClean="0">
                          <a:solidFill>
                            <a:schemeClr val="tx1"/>
                          </a:solidFill>
                          <a:effectLst/>
                          <a:latin typeface="Arial" panose="020B0604020202020204" pitchFamily="34" charset="0"/>
                        </a:rPr>
                        <a:t>0</a:t>
                      </a: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0" i="0" u="none" strike="noStrike" dirty="0" smtClean="0">
                          <a:solidFill>
                            <a:srgbClr val="FF0000"/>
                          </a:solidFill>
                          <a:effectLst/>
                          <a:latin typeface="Arial" panose="020B0604020202020204" pitchFamily="34" charset="0"/>
                        </a:rPr>
                        <a:t>0</a:t>
                      </a:r>
                    </a:p>
                  </a:txBody>
                  <a:tcPr marL="4799" marR="4799" marT="4798" marB="0" anchor="ctr"/>
                </a:tc>
                <a:tc>
                  <a:txBody>
                    <a:bodyPr/>
                    <a:lstStyle/>
                    <a:p>
                      <a:pPr algn="ctr" rtl="0" fontAlgn="ctr"/>
                      <a:r>
                        <a:rPr lang="pt-BR" sz="900" u="none" strike="noStrike" dirty="0">
                          <a:effectLst/>
                        </a:rPr>
                        <a:t> </a:t>
                      </a:r>
                      <a:endParaRPr lang="pt-BR" sz="900" b="0" i="0" u="none" strike="noStrike" dirty="0">
                        <a:solidFill>
                          <a:srgbClr val="000000"/>
                        </a:solidFill>
                        <a:effectLst/>
                        <a:latin typeface="Arial" panose="020B0604020202020204" pitchFamily="34" charset="0"/>
                      </a:endParaRPr>
                    </a:p>
                  </a:txBody>
                  <a:tcPr marL="4799" marR="4799" marT="4798" marB="0" anchor="ctr"/>
                </a:tc>
                <a:extLst>
                  <a:ext uri="{0D108BD9-81ED-4DB2-BD59-A6C34878D82A}">
                    <a16:rowId xmlns:a16="http://schemas.microsoft.com/office/drawing/2014/main" val="10005"/>
                  </a:ext>
                </a:extLst>
              </a:tr>
              <a:tr h="553520">
                <a:tc>
                  <a:txBody>
                    <a:bodyPr/>
                    <a:lstStyle/>
                    <a:p>
                      <a:pPr algn="ctr" rtl="0" fontAlgn="ctr"/>
                      <a:r>
                        <a:rPr lang="pt-BR" sz="900" u="none" strike="noStrike" dirty="0">
                          <a:effectLst/>
                        </a:rPr>
                        <a:t>Serviço Isolado de RT </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 -</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15∞ </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11</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10</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9</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8</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8</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solidFill>
                            <a:schemeClr val="tx1"/>
                          </a:solidFill>
                          <a:effectLst/>
                        </a:rPr>
                        <a:t>8</a:t>
                      </a: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0" i="0" u="none" strike="noStrike" dirty="0" smtClean="0">
                          <a:solidFill>
                            <a:schemeClr val="tx1"/>
                          </a:solidFill>
                          <a:effectLst/>
                          <a:latin typeface="Arial" panose="020B0604020202020204" pitchFamily="34" charset="0"/>
                        </a:rPr>
                        <a:t>8</a:t>
                      </a: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0" i="0" u="none" strike="noStrike" dirty="0" smtClean="0">
                          <a:solidFill>
                            <a:srgbClr val="FF0000"/>
                          </a:solidFill>
                          <a:effectLst/>
                          <a:latin typeface="Arial" panose="020B0604020202020204" pitchFamily="34" charset="0"/>
                        </a:rPr>
                        <a:t>7</a:t>
                      </a:r>
                      <a:endParaRPr lang="pt-BR" sz="900" b="0" i="0" u="none" strike="noStrike" dirty="0">
                        <a:solidFill>
                          <a:srgbClr val="FF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Prorrogado prazo por tempo indeterminado</a:t>
                      </a:r>
                      <a:endParaRPr lang="pt-BR" sz="900" b="0" i="0" u="none" strike="noStrike" dirty="0">
                        <a:solidFill>
                          <a:srgbClr val="000000"/>
                        </a:solidFill>
                        <a:effectLst/>
                        <a:latin typeface="Arial" panose="020B0604020202020204" pitchFamily="34" charset="0"/>
                      </a:endParaRPr>
                    </a:p>
                  </a:txBody>
                  <a:tcPr marL="4799" marR="4799" marT="4798" marB="0" anchor="ctr"/>
                </a:tc>
                <a:extLst>
                  <a:ext uri="{0D108BD9-81ED-4DB2-BD59-A6C34878D82A}">
                    <a16:rowId xmlns:a16="http://schemas.microsoft.com/office/drawing/2014/main" val="10006"/>
                  </a:ext>
                </a:extLst>
              </a:tr>
              <a:tr h="279159">
                <a:tc>
                  <a:txBody>
                    <a:bodyPr/>
                    <a:lstStyle/>
                    <a:p>
                      <a:pPr algn="ctr" rtl="0" fontAlgn="ctr"/>
                      <a:r>
                        <a:rPr lang="pt-BR" sz="900" u="none" strike="noStrike" dirty="0">
                          <a:effectLst/>
                        </a:rPr>
                        <a:t>Serviço Isolado de QT </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 -</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8∞ </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0</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0</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0</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0</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 </a:t>
                      </a:r>
                      <a:r>
                        <a:rPr lang="pt-BR" sz="900" u="none" strike="noStrike" dirty="0" smtClean="0">
                          <a:effectLst/>
                        </a:rPr>
                        <a:t>0</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smtClean="0">
                          <a:solidFill>
                            <a:schemeClr val="tx1"/>
                          </a:solidFill>
                          <a:effectLst/>
                        </a:rPr>
                        <a:t>0</a:t>
                      </a:r>
                      <a:r>
                        <a:rPr lang="pt-BR" sz="900" u="none" strike="noStrike" dirty="0">
                          <a:solidFill>
                            <a:schemeClr val="tx1"/>
                          </a:solidFill>
                          <a:effectLst/>
                        </a:rPr>
                        <a:t> </a:t>
                      </a: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0" i="0" u="none" strike="noStrike" dirty="0" smtClean="0">
                          <a:solidFill>
                            <a:schemeClr val="tx1"/>
                          </a:solidFill>
                          <a:effectLst/>
                          <a:latin typeface="Arial" panose="020B0604020202020204" pitchFamily="34" charset="0"/>
                        </a:rPr>
                        <a:t>0</a:t>
                      </a: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marL="0" algn="ctr" defTabSz="914400" rtl="0" eaLnBrk="1" fontAlgn="ctr" latinLnBrk="0" hangingPunct="1"/>
                      <a:r>
                        <a:rPr lang="pt-BR" sz="900" b="0" i="0" u="none" strike="noStrike" kern="1200" dirty="0" smtClean="0">
                          <a:solidFill>
                            <a:srgbClr val="FF0000"/>
                          </a:solidFill>
                          <a:effectLst/>
                          <a:latin typeface="Arial" panose="020B0604020202020204" pitchFamily="34" charset="0"/>
                          <a:ea typeface="+mn-ea"/>
                          <a:cs typeface="+mn-cs"/>
                        </a:rPr>
                        <a:t>0</a:t>
                      </a:r>
                      <a:endParaRPr lang="pt-BR" sz="900" b="0" i="0" u="none" strike="noStrike" kern="1200" dirty="0">
                        <a:solidFill>
                          <a:srgbClr val="FF0000"/>
                        </a:solidFill>
                        <a:effectLst/>
                        <a:latin typeface="Arial" panose="020B0604020202020204" pitchFamily="34" charset="0"/>
                        <a:ea typeface="+mn-ea"/>
                        <a:cs typeface="+mn-cs"/>
                      </a:endParaRPr>
                    </a:p>
                  </a:txBody>
                  <a:tcPr marL="4799" marR="4799" marT="4798" marB="0" anchor="ctr"/>
                </a:tc>
                <a:tc>
                  <a:txBody>
                    <a:bodyPr/>
                    <a:lstStyle/>
                    <a:p>
                      <a:pPr algn="ctr" rtl="0" fontAlgn="ctr"/>
                      <a:r>
                        <a:rPr lang="pt-BR" sz="1100" u="none" strike="noStrike" dirty="0">
                          <a:effectLst/>
                        </a:rPr>
                        <a:t> </a:t>
                      </a:r>
                      <a:endParaRPr lang="pt-BR" sz="1100" b="0" i="0" u="none" strike="noStrike" dirty="0">
                        <a:solidFill>
                          <a:srgbClr val="000000"/>
                        </a:solidFill>
                        <a:effectLst/>
                        <a:latin typeface="Arial" panose="020B0604020202020204" pitchFamily="34" charset="0"/>
                      </a:endParaRPr>
                    </a:p>
                  </a:txBody>
                  <a:tcPr marL="4799" marR="4799" marT="4798" marB="0" anchor="ctr"/>
                </a:tc>
                <a:extLst>
                  <a:ext uri="{0D108BD9-81ED-4DB2-BD59-A6C34878D82A}">
                    <a16:rowId xmlns:a16="http://schemas.microsoft.com/office/drawing/2014/main" val="10007"/>
                  </a:ext>
                </a:extLst>
              </a:tr>
              <a:tr h="827882">
                <a:tc>
                  <a:txBody>
                    <a:bodyPr/>
                    <a:lstStyle/>
                    <a:p>
                      <a:pPr algn="ctr" rtl="0" fontAlgn="ctr"/>
                      <a:r>
                        <a:rPr lang="pt-BR" sz="900" u="none" strike="noStrike">
                          <a:effectLst/>
                        </a:rPr>
                        <a:t>Estabelecimentos </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272</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275</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299</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a:effectLst/>
                        </a:rPr>
                        <a:t>304</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325</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336</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336</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smtClean="0">
                          <a:solidFill>
                            <a:schemeClr val="tx1"/>
                          </a:solidFill>
                          <a:effectLst/>
                        </a:rPr>
                        <a:t>340</a:t>
                      </a: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0" i="0" u="none" strike="noStrike" dirty="0" smtClean="0">
                          <a:solidFill>
                            <a:schemeClr val="tx1"/>
                          </a:solidFill>
                          <a:effectLst/>
                          <a:latin typeface="Arial" panose="020B0604020202020204" pitchFamily="34" charset="0"/>
                        </a:rPr>
                        <a:t>339</a:t>
                      </a: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0" i="0" u="none" strike="noStrike" dirty="0" smtClean="0">
                          <a:solidFill>
                            <a:srgbClr val="FF0000"/>
                          </a:solidFill>
                          <a:effectLst/>
                          <a:latin typeface="Arial" panose="020B0604020202020204" pitchFamily="34" charset="0"/>
                        </a:rPr>
                        <a:t>345</a:t>
                      </a:r>
                      <a:endParaRPr lang="pt-BR" sz="900" b="0" i="0" u="none" strike="noStrike" dirty="0">
                        <a:solidFill>
                          <a:srgbClr val="FF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Unificação de cadastros, integração de serviços isolados e novos. </a:t>
                      </a:r>
                      <a:endParaRPr lang="pt-BR" sz="900" b="0" i="0" u="none" strike="noStrike" dirty="0">
                        <a:solidFill>
                          <a:srgbClr val="000000"/>
                        </a:solidFill>
                        <a:effectLst/>
                        <a:latin typeface="Arial" panose="020B0604020202020204" pitchFamily="34" charset="0"/>
                      </a:endParaRPr>
                    </a:p>
                  </a:txBody>
                  <a:tcPr marL="4799" marR="4799" marT="4798" marB="0" anchor="ctr"/>
                </a:tc>
                <a:extLst>
                  <a:ext uri="{0D108BD9-81ED-4DB2-BD59-A6C34878D82A}">
                    <a16:rowId xmlns:a16="http://schemas.microsoft.com/office/drawing/2014/main" val="10008"/>
                  </a:ext>
                </a:extLst>
              </a:tr>
              <a:tr h="167082">
                <a:tc>
                  <a:txBody>
                    <a:bodyPr/>
                    <a:lstStyle/>
                    <a:p>
                      <a:pPr algn="ctr" rtl="0" fontAlgn="ctr"/>
                      <a:r>
                        <a:rPr lang="pt-BR" sz="900" u="none" strike="noStrike">
                          <a:effectLst/>
                        </a:rPr>
                        <a:t>Habilitações </a:t>
                      </a:r>
                      <a:endParaRPr lang="pt-BR" sz="900" b="0" i="0" u="none" strike="noStrike">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 </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258</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278</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283</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299</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305</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305</a:t>
                      </a:r>
                      <a:endParaRPr lang="pt-BR" sz="900" b="0" i="0" u="none" strike="noStrike" dirty="0">
                        <a:solidFill>
                          <a:srgbClr val="00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smtClean="0">
                          <a:solidFill>
                            <a:schemeClr val="tx1"/>
                          </a:solidFill>
                          <a:effectLst/>
                        </a:rPr>
                        <a:t>309</a:t>
                      </a: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0" i="0" u="none" strike="noStrike" dirty="0" smtClean="0">
                          <a:solidFill>
                            <a:schemeClr val="tx1"/>
                          </a:solidFill>
                          <a:effectLst/>
                          <a:latin typeface="Arial" panose="020B0604020202020204" pitchFamily="34" charset="0"/>
                        </a:rPr>
                        <a:t>309</a:t>
                      </a:r>
                      <a:endParaRPr lang="pt-BR" sz="900" b="0" i="0" u="none" strike="noStrike" dirty="0">
                        <a:solidFill>
                          <a:schemeClr val="tx1"/>
                        </a:solidFill>
                        <a:effectLst/>
                        <a:latin typeface="Arial" panose="020B0604020202020204" pitchFamily="34" charset="0"/>
                      </a:endParaRPr>
                    </a:p>
                  </a:txBody>
                  <a:tcPr marL="4799" marR="4799" marT="4798" marB="0" anchor="ctr"/>
                </a:tc>
                <a:tc>
                  <a:txBody>
                    <a:bodyPr/>
                    <a:lstStyle/>
                    <a:p>
                      <a:pPr algn="ctr" rtl="0" fontAlgn="ctr"/>
                      <a:r>
                        <a:rPr lang="pt-BR" sz="900" b="0" i="0" u="none" strike="noStrike" dirty="0" smtClean="0">
                          <a:solidFill>
                            <a:srgbClr val="FF0000"/>
                          </a:solidFill>
                          <a:effectLst/>
                          <a:latin typeface="Arial" panose="020B0604020202020204" pitchFamily="34" charset="0"/>
                        </a:rPr>
                        <a:t>310</a:t>
                      </a:r>
                      <a:endParaRPr lang="pt-BR" sz="900" b="0" i="0" u="none" strike="noStrike" dirty="0">
                        <a:solidFill>
                          <a:srgbClr val="FF0000"/>
                        </a:solidFill>
                        <a:effectLst/>
                        <a:latin typeface="Arial" panose="020B0604020202020204" pitchFamily="34" charset="0"/>
                      </a:endParaRPr>
                    </a:p>
                  </a:txBody>
                  <a:tcPr marL="4799" marR="4799" marT="4798" marB="0" anchor="ctr"/>
                </a:tc>
                <a:tc>
                  <a:txBody>
                    <a:bodyPr/>
                    <a:lstStyle/>
                    <a:p>
                      <a:pPr algn="ctr" rtl="0" fontAlgn="ctr"/>
                      <a:r>
                        <a:rPr lang="pt-BR" sz="900" u="none" strike="noStrike" dirty="0">
                          <a:effectLst/>
                        </a:rPr>
                        <a:t> </a:t>
                      </a:r>
                      <a:endParaRPr lang="pt-BR" sz="900" b="0" i="0" u="none" strike="noStrike" dirty="0">
                        <a:solidFill>
                          <a:srgbClr val="000000"/>
                        </a:solidFill>
                        <a:effectLst/>
                        <a:latin typeface="Arial" panose="020B0604020202020204" pitchFamily="34" charset="0"/>
                      </a:endParaRPr>
                    </a:p>
                  </a:txBody>
                  <a:tcPr marL="4799" marR="4799" marT="4798"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6732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60929" y="581144"/>
            <a:ext cx="6209649" cy="461665"/>
          </a:xfrm>
          <a:prstGeom prst="rect">
            <a:avLst/>
          </a:prstGeom>
        </p:spPr>
        <p:txBody>
          <a:bodyPr wrap="none">
            <a:spAutoFit/>
          </a:bodyPr>
          <a:lstStyle/>
          <a:p>
            <a:r>
              <a:rPr lang="pt-BR" sz="2400" dirty="0">
                <a:solidFill>
                  <a:srgbClr val="0070C0"/>
                </a:solidFill>
                <a:latin typeface="Calibri"/>
              </a:rPr>
              <a:t>A ALTA COMPLEXIDADE EM ONCOLOGIA NO SUS</a:t>
            </a:r>
          </a:p>
        </p:txBody>
      </p:sp>
      <p:pic>
        <p:nvPicPr>
          <p:cNvPr id="4" name="Imagem 3"/>
          <p:cNvPicPr>
            <a:picLocks noChangeAspect="1"/>
          </p:cNvPicPr>
          <p:nvPr/>
        </p:nvPicPr>
        <p:blipFill>
          <a:blip r:embed="rId2"/>
          <a:stretch>
            <a:fillRect/>
          </a:stretch>
        </p:blipFill>
        <p:spPr>
          <a:xfrm>
            <a:off x="1917807" y="1534470"/>
            <a:ext cx="3395766" cy="4566300"/>
          </a:xfrm>
          <a:prstGeom prst="rect">
            <a:avLst/>
          </a:prstGeom>
        </p:spPr>
      </p:pic>
      <p:sp>
        <p:nvSpPr>
          <p:cNvPr id="5" name="Retângulo 4"/>
          <p:cNvSpPr/>
          <p:nvPr/>
        </p:nvSpPr>
        <p:spPr>
          <a:xfrm>
            <a:off x="5581650" y="2362885"/>
            <a:ext cx="5276850" cy="646331"/>
          </a:xfrm>
          <a:prstGeom prst="rect">
            <a:avLst/>
          </a:prstGeom>
        </p:spPr>
        <p:txBody>
          <a:bodyPr wrap="square">
            <a:spAutoFit/>
          </a:bodyPr>
          <a:lstStyle/>
          <a:p>
            <a:r>
              <a:rPr lang="pt-BR" b="1" dirty="0" smtClean="0">
                <a:solidFill>
                  <a:srgbClr val="00B0F0"/>
                </a:solidFill>
              </a:rPr>
              <a:t>345 estabelecimentos /310 habilitações (sem os  7 SI-RT)</a:t>
            </a:r>
            <a:endParaRPr lang="pt-BR" b="1" dirty="0">
              <a:solidFill>
                <a:srgbClr val="00B0F0"/>
              </a:solidFill>
            </a:endParaRPr>
          </a:p>
        </p:txBody>
      </p:sp>
      <p:sp>
        <p:nvSpPr>
          <p:cNvPr id="7" name="Retângulo 6"/>
          <p:cNvSpPr/>
          <p:nvPr/>
        </p:nvSpPr>
        <p:spPr>
          <a:xfrm>
            <a:off x="5631180" y="3959960"/>
            <a:ext cx="5227320" cy="369332"/>
          </a:xfrm>
          <a:prstGeom prst="rect">
            <a:avLst/>
          </a:prstGeom>
          <a:solidFill>
            <a:schemeClr val="accent5">
              <a:lumMod val="40000"/>
              <a:lumOff val="60000"/>
            </a:schemeClr>
          </a:solidFill>
        </p:spPr>
        <p:txBody>
          <a:bodyPr wrap="square">
            <a:spAutoFit/>
          </a:bodyPr>
          <a:lstStyle/>
          <a:p>
            <a:pPr algn="ctr"/>
            <a:r>
              <a:rPr lang="pt-BR" b="1" dirty="0" smtClean="0">
                <a:solidFill>
                  <a:srgbClr val="00B0F0"/>
                </a:solidFill>
              </a:rPr>
              <a:t>SUS : &gt; 80% da cobertura populacional</a:t>
            </a:r>
            <a:endParaRPr lang="pt-BR" b="1" dirty="0">
              <a:solidFill>
                <a:srgbClr val="00B0F0"/>
              </a:solidFill>
            </a:endParaRPr>
          </a:p>
        </p:txBody>
      </p:sp>
    </p:spTree>
    <p:extLst>
      <p:ext uri="{BB962C8B-B14F-4D97-AF65-F5344CB8AC3E}">
        <p14:creationId xmlns:p14="http://schemas.microsoft.com/office/powerpoint/2010/main" val="86594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455475" y="908060"/>
            <a:ext cx="6997700" cy="476250"/>
          </a:xfrm>
          <a:prstGeom prst="rect">
            <a:avLst/>
          </a:prstGeom>
          <a:noFill/>
          <a:ln w="12700">
            <a:noFill/>
            <a:miter lim="800000"/>
            <a:headEnd/>
            <a:tailEnd/>
          </a:ln>
          <a:effectLst>
            <a:outerShdw dist="35921" dir="2700000" algn="ctr" rotWithShape="0">
              <a:schemeClr val="tx1"/>
            </a:outerShdw>
          </a:effectLst>
        </p:spPr>
        <p:txBody>
          <a:bodyPr lIns="90488" tIns="44450" rIns="90488" bIns="44450" anchor="ctr"/>
          <a:lstStyle/>
          <a:p>
            <a:pPr algn="ctr">
              <a:lnSpc>
                <a:spcPct val="90000"/>
              </a:lnSpc>
              <a:defRPr/>
            </a:pPr>
            <a:r>
              <a:rPr lang="pt-BR" sz="3200" dirty="0">
                <a:solidFill>
                  <a:srgbClr val="00B0F0"/>
                </a:solidFill>
                <a:latin typeface="Calibri" panose="020F0502020204030204" pitchFamily="34" charset="0"/>
                <a:cs typeface="Calibri" panose="020F0502020204030204" pitchFamily="34" charset="0"/>
              </a:rPr>
              <a:t>FONTES DE FINANCIAMENTO</a:t>
            </a:r>
          </a:p>
        </p:txBody>
      </p:sp>
      <p:sp>
        <p:nvSpPr>
          <p:cNvPr id="57347" name="Rectangle 6"/>
          <p:cNvSpPr>
            <a:spLocks noChangeArrowheads="1"/>
          </p:cNvSpPr>
          <p:nvPr/>
        </p:nvSpPr>
        <p:spPr bwMode="auto">
          <a:xfrm>
            <a:off x="589196" y="2375209"/>
            <a:ext cx="8316912" cy="405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30000"/>
              </a:spcBef>
              <a:buClr>
                <a:schemeClr val="accent2"/>
              </a:buClr>
              <a:buSzPct val="75000"/>
              <a:buFont typeface="Monotype Sorts"/>
              <a:buChar char="n"/>
              <a:defRPr/>
            </a:pPr>
            <a:r>
              <a:rPr lang="pt-BR" altLang="pt-BR" sz="2000" b="1" dirty="0">
                <a:cs typeface="Calibri" panose="020F0502020204030204" pitchFamily="34" charset="0"/>
              </a:rPr>
              <a:t>Ressarcimento por produção (tabela)      Incentivos    Incrementos</a:t>
            </a:r>
          </a:p>
          <a:p>
            <a:pPr eaLnBrk="1" hangingPunct="1">
              <a:spcBef>
                <a:spcPct val="30000"/>
              </a:spcBef>
              <a:buClr>
                <a:schemeClr val="accent2"/>
              </a:buClr>
              <a:buSzPct val="75000"/>
              <a:buFont typeface="Monotype Sorts"/>
              <a:buChar char="n"/>
              <a:defRPr/>
            </a:pPr>
            <a:r>
              <a:rPr lang="pt-BR" altLang="pt-BR" sz="2000" b="1" dirty="0" smtClean="0">
                <a:cs typeface="Calibri" panose="020F0502020204030204" pitchFamily="34" charset="0"/>
              </a:rPr>
              <a:t>Orçamentos </a:t>
            </a:r>
            <a:r>
              <a:rPr lang="pt-BR" altLang="pt-BR" sz="2000" b="1" dirty="0">
                <a:cs typeface="Calibri" panose="020F0502020204030204" pitchFamily="34" charset="0"/>
              </a:rPr>
              <a:t>públicos (unidades próprias – municipais/estaduais/federais)</a:t>
            </a:r>
          </a:p>
          <a:p>
            <a:pPr eaLnBrk="1" hangingPunct="1">
              <a:spcBef>
                <a:spcPct val="30000"/>
              </a:spcBef>
              <a:buClr>
                <a:schemeClr val="accent2"/>
              </a:buClr>
              <a:buSzPct val="75000"/>
              <a:buFont typeface="Monotype Sorts"/>
              <a:buChar char="n"/>
              <a:defRPr/>
            </a:pPr>
            <a:r>
              <a:rPr lang="pt-BR" altLang="pt-BR" sz="2000" b="1" dirty="0" smtClean="0">
                <a:cs typeface="Calibri" panose="020F0502020204030204" pitchFamily="34" charset="0"/>
              </a:rPr>
              <a:t> </a:t>
            </a:r>
            <a:r>
              <a:rPr lang="pt-BR" altLang="pt-BR" sz="2000" b="1" dirty="0">
                <a:cs typeface="Calibri" panose="020F0502020204030204" pitchFamily="34" charset="0"/>
              </a:rPr>
              <a:t>Investimentos (convênios) </a:t>
            </a:r>
          </a:p>
          <a:p>
            <a:pPr eaLnBrk="1" hangingPunct="1">
              <a:spcBef>
                <a:spcPct val="30000"/>
              </a:spcBef>
              <a:buClr>
                <a:schemeClr val="accent2"/>
              </a:buClr>
              <a:buSzPct val="75000"/>
              <a:buFont typeface="Monotype Sorts"/>
              <a:buChar char="n"/>
              <a:defRPr/>
            </a:pPr>
            <a:r>
              <a:rPr lang="pt-BR" altLang="pt-BR" sz="2000" b="1" dirty="0" smtClean="0">
                <a:cs typeface="Calibri" panose="020F0502020204030204" pitchFamily="34" charset="0"/>
              </a:rPr>
              <a:t> </a:t>
            </a:r>
            <a:r>
              <a:rPr lang="pt-BR" altLang="pt-BR" sz="2000" b="1" dirty="0">
                <a:cs typeface="Calibri" panose="020F0502020204030204" pitchFamily="34" charset="0"/>
              </a:rPr>
              <a:t>Emendas parlamentares</a:t>
            </a:r>
          </a:p>
          <a:p>
            <a:pPr eaLnBrk="1" hangingPunct="1">
              <a:spcBef>
                <a:spcPct val="30000"/>
              </a:spcBef>
              <a:buClr>
                <a:schemeClr val="accent2"/>
              </a:buClr>
              <a:buSzPct val="75000"/>
              <a:buFont typeface="Monotype Sorts"/>
              <a:buChar char="n"/>
              <a:defRPr/>
            </a:pPr>
            <a:r>
              <a:rPr lang="pt-BR" altLang="pt-BR" sz="2000" b="1" dirty="0" smtClean="0">
                <a:cs typeface="Calibri" panose="020F0502020204030204" pitchFamily="34" charset="0"/>
              </a:rPr>
              <a:t>Beneficência</a:t>
            </a:r>
            <a:endParaRPr lang="pt-BR" altLang="pt-BR" sz="2000" b="1" dirty="0">
              <a:cs typeface="Calibri" panose="020F0502020204030204" pitchFamily="34" charset="0"/>
            </a:endParaRPr>
          </a:p>
          <a:p>
            <a:pPr eaLnBrk="1" hangingPunct="1">
              <a:spcBef>
                <a:spcPct val="30000"/>
              </a:spcBef>
              <a:buClr>
                <a:schemeClr val="accent2"/>
              </a:buClr>
              <a:buSzPct val="75000"/>
              <a:buFont typeface="Monotype Sorts"/>
              <a:buChar char="n"/>
              <a:defRPr/>
            </a:pPr>
            <a:r>
              <a:rPr lang="pt-BR" altLang="pt-BR" sz="2000" b="1" dirty="0" smtClean="0">
                <a:cs typeface="Calibri" panose="020F0502020204030204" pitchFamily="34" charset="0"/>
              </a:rPr>
              <a:t> </a:t>
            </a:r>
            <a:r>
              <a:rPr lang="pt-BR" altLang="pt-BR" sz="2000" b="1" dirty="0">
                <a:cs typeface="Calibri" panose="020F0502020204030204" pitchFamily="34" charset="0"/>
              </a:rPr>
              <a:t>Filantropia (inclusive pelo </a:t>
            </a:r>
            <a:r>
              <a:rPr lang="pt-BR" altLang="pt-BR" sz="2000" b="1" dirty="0" err="1">
                <a:cs typeface="Calibri" panose="020F0502020204030204" pitchFamily="34" charset="0"/>
              </a:rPr>
              <a:t>Proadi</a:t>
            </a:r>
            <a:r>
              <a:rPr lang="pt-BR" altLang="pt-BR" sz="2000" b="1" dirty="0">
                <a:cs typeface="Calibri" panose="020F0502020204030204" pitchFamily="34" charset="0"/>
              </a:rPr>
              <a:t>)</a:t>
            </a:r>
          </a:p>
          <a:p>
            <a:pPr eaLnBrk="1" hangingPunct="1">
              <a:spcBef>
                <a:spcPct val="30000"/>
              </a:spcBef>
              <a:buClr>
                <a:schemeClr val="accent2"/>
              </a:buClr>
              <a:buSzPct val="75000"/>
              <a:buFont typeface="Monotype Sorts"/>
              <a:buChar char="n"/>
              <a:defRPr/>
            </a:pPr>
            <a:r>
              <a:rPr lang="pt-BR" altLang="pt-BR" sz="2000" b="1" dirty="0" smtClean="0">
                <a:cs typeface="Calibri" panose="020F0502020204030204" pitchFamily="34" charset="0"/>
              </a:rPr>
              <a:t> </a:t>
            </a:r>
            <a:r>
              <a:rPr lang="pt-BR" altLang="pt-BR" sz="2000" b="1" dirty="0">
                <a:cs typeface="Calibri" panose="020F0502020204030204" pitchFamily="34" charset="0"/>
              </a:rPr>
              <a:t>Captação social (inclusive pelo </a:t>
            </a:r>
            <a:r>
              <a:rPr lang="pt-BR" altLang="pt-BR" sz="2000" b="1" dirty="0" err="1">
                <a:cs typeface="Calibri" panose="020F0502020204030204" pitchFamily="34" charset="0"/>
              </a:rPr>
              <a:t>Pronon</a:t>
            </a:r>
            <a:r>
              <a:rPr lang="pt-BR" altLang="pt-BR" sz="2000" b="1" dirty="0">
                <a:cs typeface="Calibri" panose="020F0502020204030204" pitchFamily="34" charset="0"/>
              </a:rPr>
              <a:t>)</a:t>
            </a:r>
          </a:p>
          <a:p>
            <a:pPr eaLnBrk="1" hangingPunct="1">
              <a:spcBef>
                <a:spcPct val="30000"/>
              </a:spcBef>
              <a:buClr>
                <a:schemeClr val="accent2"/>
              </a:buClr>
              <a:buSzPct val="75000"/>
              <a:buFont typeface="Monotype Sorts"/>
              <a:buChar char="n"/>
              <a:defRPr/>
            </a:pPr>
            <a:r>
              <a:rPr lang="pt-BR" altLang="pt-BR" sz="2000" b="1" dirty="0" smtClean="0">
                <a:cs typeface="Calibri" panose="020F0502020204030204" pitchFamily="34" charset="0"/>
              </a:rPr>
              <a:t> </a:t>
            </a:r>
            <a:r>
              <a:rPr lang="pt-BR" altLang="pt-BR" sz="2000" b="1" dirty="0">
                <a:cs typeface="Calibri" panose="020F0502020204030204" pitchFamily="34" charset="0"/>
              </a:rPr>
              <a:t>Trabalho voluntário</a:t>
            </a:r>
          </a:p>
        </p:txBody>
      </p:sp>
      <p:sp>
        <p:nvSpPr>
          <p:cNvPr id="57348" name="Retângulo 1"/>
          <p:cNvSpPr>
            <a:spLocks noChangeArrowheads="1"/>
          </p:cNvSpPr>
          <p:nvPr/>
        </p:nvSpPr>
        <p:spPr bwMode="auto">
          <a:xfrm>
            <a:off x="7389967" y="3089061"/>
            <a:ext cx="3529012" cy="210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30000"/>
              </a:spcBef>
              <a:buClr>
                <a:schemeClr val="accent2"/>
              </a:buClr>
              <a:buSzPct val="75000"/>
              <a:buFont typeface="Monotype Sorts" pitchFamily="2" charset="2"/>
              <a:buChar char="n"/>
            </a:pPr>
            <a:r>
              <a:rPr lang="pt-BR" altLang="pt-BR" sz="1600" b="1" dirty="0">
                <a:solidFill>
                  <a:srgbClr val="C00000"/>
                </a:solidFill>
                <a:latin typeface="Arial" panose="020B0604020202020204" pitchFamily="34" charset="0"/>
              </a:rPr>
              <a:t> </a:t>
            </a:r>
            <a:r>
              <a:rPr lang="pt-BR" altLang="pt-BR" sz="2000" b="1" dirty="0">
                <a:solidFill>
                  <a:srgbClr val="C00000"/>
                </a:solidFill>
                <a:cs typeface="Calibri" panose="020F0502020204030204" pitchFamily="34" charset="0"/>
              </a:rPr>
              <a:t>Dupla porta (SUS e não SUS)</a:t>
            </a:r>
          </a:p>
          <a:p>
            <a:pPr eaLnBrk="1" hangingPunct="1">
              <a:spcBef>
                <a:spcPct val="30000"/>
              </a:spcBef>
              <a:buClr>
                <a:schemeClr val="accent2"/>
              </a:buClr>
              <a:buSzPct val="75000"/>
              <a:buFontTx/>
              <a:buNone/>
            </a:pPr>
            <a:endParaRPr lang="pt-BR" altLang="pt-BR" sz="2000" b="1" dirty="0">
              <a:solidFill>
                <a:srgbClr val="C00000"/>
              </a:solidFill>
              <a:cs typeface="Calibri" panose="020F0502020204030204" pitchFamily="34" charset="0"/>
            </a:endParaRPr>
          </a:p>
          <a:p>
            <a:pPr eaLnBrk="1" hangingPunct="1">
              <a:spcBef>
                <a:spcPct val="30000"/>
              </a:spcBef>
              <a:buClr>
                <a:schemeClr val="accent2"/>
              </a:buClr>
              <a:buSzPct val="75000"/>
              <a:buFont typeface="Monotype Sorts" pitchFamily="2" charset="2"/>
              <a:buChar char="n"/>
            </a:pPr>
            <a:r>
              <a:rPr lang="pt-BR" altLang="pt-BR" sz="2000" b="1" dirty="0">
                <a:solidFill>
                  <a:srgbClr val="C00000"/>
                </a:solidFill>
                <a:cs typeface="Calibri" panose="020F0502020204030204" pitchFamily="34" charset="0"/>
              </a:rPr>
              <a:t> Isenção de Imposto de Renda      (planos e seguros de saúde)</a:t>
            </a:r>
          </a:p>
          <a:p>
            <a:pPr eaLnBrk="1" hangingPunct="1">
              <a:spcBef>
                <a:spcPct val="30000"/>
              </a:spcBef>
              <a:buClr>
                <a:schemeClr val="accent2"/>
              </a:buClr>
              <a:buSzPct val="75000"/>
              <a:buFont typeface="Arial" panose="020B0604020202020204" pitchFamily="34" charset="0"/>
              <a:buNone/>
            </a:pPr>
            <a:endParaRPr lang="pt-BR" altLang="pt-BR" sz="1600" b="1" dirty="0">
              <a:solidFill>
                <a:srgbClr val="C00000"/>
              </a:solidFill>
              <a:latin typeface="Arial" panose="020B0604020202020204" pitchFamily="34" charset="0"/>
            </a:endParaRPr>
          </a:p>
          <a:p>
            <a:pPr eaLnBrk="1" hangingPunct="1">
              <a:spcBef>
                <a:spcPct val="30000"/>
              </a:spcBef>
              <a:buClr>
                <a:schemeClr val="accent2"/>
              </a:buClr>
              <a:buSzPct val="75000"/>
              <a:buNone/>
            </a:pPr>
            <a:endParaRPr lang="pt-BR" altLang="pt-BR" sz="1400" b="1" dirty="0">
              <a:solidFill>
                <a:srgbClr val="0070C0"/>
              </a:solidFill>
              <a:latin typeface="Arial" panose="020B0604020202020204" pitchFamily="34" charset="0"/>
            </a:endParaRPr>
          </a:p>
        </p:txBody>
      </p:sp>
    </p:spTree>
    <p:extLst>
      <p:ext uri="{BB962C8B-B14F-4D97-AF65-F5344CB8AC3E}">
        <p14:creationId xmlns:p14="http://schemas.microsoft.com/office/powerpoint/2010/main" val="907053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401444" y="227323"/>
            <a:ext cx="98465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pt-BR" altLang="pt-BR" sz="2400" dirty="0">
                <a:solidFill>
                  <a:srgbClr val="990000"/>
                </a:solidFill>
                <a:ea typeface="Segoe UI Historic" panose="020B0502040204020203" pitchFamily="34" charset="0"/>
                <a:cs typeface="Calibri" panose="020F0502020204030204" pitchFamily="34" charset="0"/>
              </a:rPr>
              <a:t>GASTOS FEDERAIS COM SERVIÇOS ONCOLÓGICOS NO SUS</a:t>
            </a:r>
          </a:p>
          <a:p>
            <a:pPr algn="ctr" eaLnBrk="1" hangingPunct="1">
              <a:spcBef>
                <a:spcPct val="0"/>
              </a:spcBef>
              <a:buFontTx/>
              <a:buNone/>
              <a:defRPr/>
            </a:pPr>
            <a:r>
              <a:rPr lang="pt-BR" altLang="pt-BR" sz="2400" dirty="0">
                <a:solidFill>
                  <a:srgbClr val="00B0F0"/>
                </a:solidFill>
                <a:ea typeface="Segoe UI Historic" panose="020B0502040204020203" pitchFamily="34" charset="0"/>
                <a:cs typeface="Calibri" panose="020F0502020204030204" pitchFamily="34" charset="0"/>
              </a:rPr>
              <a:t>Brasil - 1999 – 2019 – Em milhões de Reais</a:t>
            </a:r>
          </a:p>
        </p:txBody>
      </p:sp>
      <p:graphicFrame>
        <p:nvGraphicFramePr>
          <p:cNvPr id="58371" name="Gráfico 2"/>
          <p:cNvGraphicFramePr>
            <a:graphicFrameLocks/>
          </p:cNvGraphicFramePr>
          <p:nvPr/>
        </p:nvGraphicFramePr>
        <p:xfrm>
          <a:off x="3576639" y="1468439"/>
          <a:ext cx="4702175" cy="2276475"/>
        </p:xfrm>
        <a:graphic>
          <a:graphicData uri="http://schemas.openxmlformats.org/presentationml/2006/ole">
            <mc:AlternateContent xmlns:mc="http://schemas.openxmlformats.org/markup-compatibility/2006">
              <mc:Choice xmlns:v="urn:schemas-microsoft-com:vml" Requires="v">
                <p:oleObj spid="_x0000_s1042" name="Gráfico" r:id="rId3" imgW="4712616" imgH="2286198" progId="Excel.Chart.8">
                  <p:embed/>
                </p:oleObj>
              </mc:Choice>
              <mc:Fallback>
                <p:oleObj name="Gráfico" r:id="rId3" imgW="4712616" imgH="2286198" progId="Excel.Chart.8">
                  <p:embed/>
                  <p:pic>
                    <p:nvPicPr>
                      <p:cNvPr id="58371" name="Gráfico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639" y="1468439"/>
                        <a:ext cx="47021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Tabela 3"/>
          <p:cNvGraphicFramePr>
            <a:graphicFrameLocks noGrp="1"/>
          </p:cNvGraphicFramePr>
          <p:nvPr/>
        </p:nvGraphicFramePr>
        <p:xfrm>
          <a:off x="3627439" y="3919539"/>
          <a:ext cx="4600575" cy="2143125"/>
        </p:xfrm>
        <a:graphic>
          <a:graphicData uri="http://schemas.openxmlformats.org/drawingml/2006/table">
            <a:tbl>
              <a:tblPr/>
              <a:tblGrid>
                <a:gridCol w="457200">
                  <a:extLst>
                    <a:ext uri="{9D8B030D-6E8A-4147-A177-3AD203B41FA5}">
                      <a16:colId xmlns:a16="http://schemas.microsoft.com/office/drawing/2014/main" val="20000"/>
                    </a:ext>
                  </a:extLst>
                </a:gridCol>
                <a:gridCol w="1019175">
                  <a:extLst>
                    <a:ext uri="{9D8B030D-6E8A-4147-A177-3AD203B41FA5}">
                      <a16:colId xmlns:a16="http://schemas.microsoft.com/office/drawing/2014/main" val="20001"/>
                    </a:ext>
                  </a:extLst>
                </a:gridCol>
                <a:gridCol w="714375">
                  <a:extLst>
                    <a:ext uri="{9D8B030D-6E8A-4147-A177-3AD203B41FA5}">
                      <a16:colId xmlns:a16="http://schemas.microsoft.com/office/drawing/2014/main" val="20002"/>
                    </a:ext>
                  </a:extLst>
                </a:gridCol>
                <a:gridCol w="790575">
                  <a:extLst>
                    <a:ext uri="{9D8B030D-6E8A-4147-A177-3AD203B41FA5}">
                      <a16:colId xmlns:a16="http://schemas.microsoft.com/office/drawing/2014/main" val="20003"/>
                    </a:ext>
                  </a:extLst>
                </a:gridCol>
                <a:gridCol w="1019175">
                  <a:extLst>
                    <a:ext uri="{9D8B030D-6E8A-4147-A177-3AD203B41FA5}">
                      <a16:colId xmlns:a16="http://schemas.microsoft.com/office/drawing/2014/main" val="20004"/>
                    </a:ext>
                  </a:extLst>
                </a:gridCol>
                <a:gridCol w="600075">
                  <a:extLst>
                    <a:ext uri="{9D8B030D-6E8A-4147-A177-3AD203B41FA5}">
                      <a16:colId xmlns:a16="http://schemas.microsoft.com/office/drawing/2014/main" val="20005"/>
                    </a:ext>
                  </a:extLst>
                </a:gridCol>
              </a:tblGrid>
              <a:tr h="142875">
                <a:tc>
                  <a:txBody>
                    <a:bodyPr/>
                    <a:lstStyle/>
                    <a:p>
                      <a:pPr algn="ctr" fontAlgn="b"/>
                      <a:r>
                        <a:rPr lang="pt-BR" sz="800" b="1" i="0" u="none" strike="noStrike" dirty="0">
                          <a:solidFill>
                            <a:srgbClr val="000000"/>
                          </a:solidFill>
                          <a:effectLst/>
                          <a:latin typeface="Calibri" panose="020F0502020204030204" pitchFamily="34" charset="0"/>
                        </a:rPr>
                        <a:t>Ano</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Cirurgia Oncológica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Radioterapia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Quimioterapia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Iodoterapia do CDT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1" i="0" u="none" strike="noStrike">
                          <a:solidFill>
                            <a:srgbClr val="C00000"/>
                          </a:solidFill>
                          <a:effectLst/>
                          <a:latin typeface="Calibri" panose="020F0502020204030204" pitchFamily="34" charset="0"/>
                        </a:rPr>
                        <a:t>TOTAL</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2875">
                <a:tc>
                  <a:txBody>
                    <a:bodyPr/>
                    <a:lstStyle/>
                    <a:p>
                      <a:pPr algn="ctr" fontAlgn="b"/>
                      <a:r>
                        <a:rPr lang="pt-BR" sz="800" b="1" i="0" u="none" strike="noStrike">
                          <a:solidFill>
                            <a:srgbClr val="000000"/>
                          </a:solidFill>
                          <a:effectLst/>
                          <a:latin typeface="Calibri" panose="020F0502020204030204" pitchFamily="34" charset="0"/>
                        </a:rPr>
                        <a:t>1999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87,00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77,00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306,00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0,05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1" i="0" u="none" strike="noStrike">
                          <a:solidFill>
                            <a:srgbClr val="C00000"/>
                          </a:solidFill>
                          <a:effectLst/>
                          <a:latin typeface="Calibri" panose="020F0502020204030204" pitchFamily="34" charset="0"/>
                        </a:rPr>
                        <a:t>470,05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2875">
                <a:tc>
                  <a:txBody>
                    <a:bodyPr/>
                    <a:lstStyle/>
                    <a:p>
                      <a:pPr algn="ctr" fontAlgn="b"/>
                      <a:r>
                        <a:rPr lang="pt-BR" sz="800" b="1" i="0" u="none" strike="noStrike">
                          <a:solidFill>
                            <a:srgbClr val="000000"/>
                          </a:solidFill>
                          <a:effectLst/>
                          <a:latin typeface="Calibri" panose="020F0502020204030204" pitchFamily="34" charset="0"/>
                        </a:rPr>
                        <a:t>2006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146,00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146,50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966,80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1,50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1" i="0" u="none" strike="noStrike">
                          <a:solidFill>
                            <a:srgbClr val="C00000"/>
                          </a:solidFill>
                          <a:effectLst/>
                          <a:latin typeface="Calibri" panose="020F0502020204030204" pitchFamily="34" charset="0"/>
                        </a:rPr>
                        <a:t>1.260,80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2875">
                <a:tc>
                  <a:txBody>
                    <a:bodyPr/>
                    <a:lstStyle/>
                    <a:p>
                      <a:pPr algn="ctr" fontAlgn="b"/>
                      <a:r>
                        <a:rPr lang="pt-BR" sz="800" b="1" i="0" u="none" strike="noStrike">
                          <a:solidFill>
                            <a:srgbClr val="000000"/>
                          </a:solidFill>
                          <a:effectLst/>
                          <a:latin typeface="Calibri" panose="020F0502020204030204" pitchFamily="34" charset="0"/>
                        </a:rPr>
                        <a:t>2007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159,0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147,0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1.000,0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2,3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1" i="0" u="none" strike="noStrike">
                          <a:solidFill>
                            <a:srgbClr val="C00000"/>
                          </a:solidFill>
                          <a:effectLst/>
                          <a:latin typeface="Calibri" panose="020F0502020204030204" pitchFamily="34" charset="0"/>
                        </a:rPr>
                        <a:t>1.308,30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2875">
                <a:tc>
                  <a:txBody>
                    <a:bodyPr/>
                    <a:lstStyle/>
                    <a:p>
                      <a:pPr algn="ctr" fontAlgn="b"/>
                      <a:r>
                        <a:rPr lang="pt-BR" sz="800" b="1" i="0" u="none" strike="noStrike">
                          <a:solidFill>
                            <a:srgbClr val="000000"/>
                          </a:solidFill>
                          <a:effectLst/>
                          <a:latin typeface="Calibri" panose="020F0502020204030204" pitchFamily="34" charset="0"/>
                        </a:rPr>
                        <a:t>2009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172,8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163,7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1.228,4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4,1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1" i="0" u="none" strike="noStrike">
                          <a:solidFill>
                            <a:srgbClr val="C00000"/>
                          </a:solidFill>
                          <a:effectLst/>
                          <a:latin typeface="Calibri" panose="020F0502020204030204" pitchFamily="34" charset="0"/>
                        </a:rPr>
                        <a:t>1.569,00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2875">
                <a:tc>
                  <a:txBody>
                    <a:bodyPr/>
                    <a:lstStyle/>
                    <a:p>
                      <a:pPr algn="ctr" fontAlgn="b"/>
                      <a:r>
                        <a:rPr lang="pt-BR" sz="800" b="1" i="0" u="none" strike="noStrike">
                          <a:solidFill>
                            <a:srgbClr val="000000"/>
                          </a:solidFill>
                          <a:effectLst/>
                          <a:latin typeface="Calibri" panose="020F0502020204030204" pitchFamily="34" charset="0"/>
                        </a:rPr>
                        <a:t>2010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173,2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209,5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1.473,6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4,6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1" i="0" u="none" strike="noStrike">
                          <a:solidFill>
                            <a:srgbClr val="C00000"/>
                          </a:solidFill>
                          <a:effectLst/>
                          <a:latin typeface="Calibri" panose="020F0502020204030204" pitchFamily="34" charset="0"/>
                        </a:rPr>
                        <a:t>1.860,90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2875">
                <a:tc>
                  <a:txBody>
                    <a:bodyPr/>
                    <a:lstStyle/>
                    <a:p>
                      <a:pPr algn="ctr" fontAlgn="b"/>
                      <a:r>
                        <a:rPr lang="pt-BR" sz="800" b="1" i="0" u="none" strike="noStrike">
                          <a:solidFill>
                            <a:srgbClr val="000000"/>
                          </a:solidFill>
                          <a:effectLst/>
                          <a:latin typeface="Calibri" panose="020F0502020204030204" pitchFamily="34" charset="0"/>
                        </a:rPr>
                        <a:t>2011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173,9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349,5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1.630,5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4,8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1" i="0" u="none" strike="noStrike">
                          <a:solidFill>
                            <a:srgbClr val="C00000"/>
                          </a:solidFill>
                          <a:effectLst/>
                          <a:latin typeface="Calibri" panose="020F0502020204030204" pitchFamily="34" charset="0"/>
                        </a:rPr>
                        <a:t>2.158,70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2875">
                <a:tc>
                  <a:txBody>
                    <a:bodyPr/>
                    <a:lstStyle/>
                    <a:p>
                      <a:pPr algn="ctr" fontAlgn="b"/>
                      <a:r>
                        <a:rPr lang="pt-BR" sz="800" b="1" i="0" u="none" strike="noStrike">
                          <a:solidFill>
                            <a:srgbClr val="000000"/>
                          </a:solidFill>
                          <a:effectLst/>
                          <a:latin typeface="Calibri" panose="020F0502020204030204" pitchFamily="34" charset="0"/>
                        </a:rPr>
                        <a:t>2012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176,1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363,8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1.718,3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5,5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1" i="0" u="none" strike="noStrike">
                          <a:solidFill>
                            <a:srgbClr val="C00000"/>
                          </a:solidFill>
                          <a:effectLst/>
                          <a:latin typeface="Calibri" panose="020F0502020204030204" pitchFamily="34" charset="0"/>
                        </a:rPr>
                        <a:t>2.263,70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2875">
                <a:tc>
                  <a:txBody>
                    <a:bodyPr/>
                    <a:lstStyle/>
                    <a:p>
                      <a:pPr algn="ctr" fontAlgn="b"/>
                      <a:r>
                        <a:rPr lang="pt-BR" sz="800" b="1" i="0" u="none" strike="noStrike">
                          <a:solidFill>
                            <a:srgbClr val="000000"/>
                          </a:solidFill>
                          <a:effectLst/>
                          <a:latin typeface="Calibri" panose="020F0502020204030204" pitchFamily="34" charset="0"/>
                        </a:rPr>
                        <a:t>2013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399,4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391,3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1.840,0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5,9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1" i="0" u="none" strike="noStrike">
                          <a:solidFill>
                            <a:srgbClr val="C00000"/>
                          </a:solidFill>
                          <a:effectLst/>
                          <a:latin typeface="Calibri" panose="020F0502020204030204" pitchFamily="34" charset="0"/>
                        </a:rPr>
                        <a:t>2.636,60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2875">
                <a:tc>
                  <a:txBody>
                    <a:bodyPr/>
                    <a:lstStyle/>
                    <a:p>
                      <a:pPr algn="ctr" fontAlgn="b"/>
                      <a:r>
                        <a:rPr lang="pt-BR" sz="800" b="1" i="0" u="none" strike="noStrike">
                          <a:solidFill>
                            <a:srgbClr val="000000"/>
                          </a:solidFill>
                          <a:effectLst/>
                          <a:latin typeface="Calibri" panose="020F0502020204030204" pitchFamily="34" charset="0"/>
                        </a:rPr>
                        <a:t>2014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698,96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396,74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2.121,04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5,53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1" i="0" u="none" strike="noStrike">
                          <a:solidFill>
                            <a:srgbClr val="C00000"/>
                          </a:solidFill>
                          <a:effectLst/>
                          <a:latin typeface="Calibri" panose="020F0502020204030204" pitchFamily="34" charset="0"/>
                        </a:rPr>
                        <a:t>3.222,27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42875">
                <a:tc>
                  <a:txBody>
                    <a:bodyPr/>
                    <a:lstStyle/>
                    <a:p>
                      <a:pPr algn="ctr" fontAlgn="b"/>
                      <a:r>
                        <a:rPr lang="pt-BR" sz="800" b="1" i="0" u="none" strike="noStrike">
                          <a:solidFill>
                            <a:srgbClr val="000000"/>
                          </a:solidFill>
                          <a:effectLst/>
                          <a:latin typeface="Calibri" panose="020F0502020204030204" pitchFamily="34" charset="0"/>
                        </a:rPr>
                        <a:t>2015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823,71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407,87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2.043,03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5,64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1" i="0" u="none" strike="noStrike">
                          <a:solidFill>
                            <a:srgbClr val="C00000"/>
                          </a:solidFill>
                          <a:effectLst/>
                          <a:latin typeface="Calibri" panose="020F0502020204030204" pitchFamily="34" charset="0"/>
                        </a:rPr>
                        <a:t>3.280,25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42875">
                <a:tc>
                  <a:txBody>
                    <a:bodyPr/>
                    <a:lstStyle/>
                    <a:p>
                      <a:pPr algn="ctr" fontAlgn="b"/>
                      <a:r>
                        <a:rPr lang="pt-BR" sz="800" b="1" i="0" u="none" strike="noStrike">
                          <a:solidFill>
                            <a:srgbClr val="000000"/>
                          </a:solidFill>
                          <a:effectLst/>
                          <a:latin typeface="Calibri" panose="020F0502020204030204" pitchFamily="34" charset="0"/>
                        </a:rPr>
                        <a:t>2016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931,41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dirty="0">
                          <a:solidFill>
                            <a:srgbClr val="000000"/>
                          </a:solidFill>
                          <a:effectLst/>
                          <a:latin typeface="Calibri" panose="020F0502020204030204" pitchFamily="34" charset="0"/>
                        </a:rPr>
                        <a:t>480,90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2.115,17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4,97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1" i="0" u="none" strike="noStrike">
                          <a:solidFill>
                            <a:srgbClr val="C00000"/>
                          </a:solidFill>
                          <a:effectLst/>
                          <a:latin typeface="Calibri" panose="020F0502020204030204" pitchFamily="34" charset="0"/>
                        </a:rPr>
                        <a:t>3.532,45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42875">
                <a:tc>
                  <a:txBody>
                    <a:bodyPr/>
                    <a:lstStyle/>
                    <a:p>
                      <a:pPr algn="ctr" fontAlgn="b"/>
                      <a:r>
                        <a:rPr lang="pt-BR" sz="800" b="1" i="0" u="none" strike="noStrike">
                          <a:solidFill>
                            <a:srgbClr val="000000"/>
                          </a:solidFill>
                          <a:effectLst/>
                          <a:latin typeface="Calibri" panose="020F0502020204030204" pitchFamily="34" charset="0"/>
                        </a:rPr>
                        <a:t>2017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906,11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437,41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2.392,04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4,36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1" i="0" u="none" strike="noStrike">
                          <a:solidFill>
                            <a:srgbClr val="C00000"/>
                          </a:solidFill>
                          <a:effectLst/>
                          <a:latin typeface="Calibri" panose="020F0502020204030204" pitchFamily="34" charset="0"/>
                        </a:rPr>
                        <a:t>3.739,92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42875">
                <a:tc>
                  <a:txBody>
                    <a:bodyPr/>
                    <a:lstStyle/>
                    <a:p>
                      <a:pPr algn="ctr" fontAlgn="b"/>
                      <a:r>
                        <a:rPr lang="pt-BR" sz="800" b="1" i="0" u="none" strike="noStrike">
                          <a:solidFill>
                            <a:srgbClr val="000000"/>
                          </a:solidFill>
                          <a:effectLst/>
                          <a:latin typeface="Calibri" panose="020F0502020204030204" pitchFamily="34" charset="0"/>
                        </a:rPr>
                        <a:t>2018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929,66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453,51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2.474,54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4,62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1" i="0" u="none" strike="noStrike">
                          <a:solidFill>
                            <a:srgbClr val="C00000"/>
                          </a:solidFill>
                          <a:effectLst/>
                          <a:latin typeface="Calibri" panose="020F0502020204030204" pitchFamily="34" charset="0"/>
                        </a:rPr>
                        <a:t>3.862,33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42875">
                <a:tc>
                  <a:txBody>
                    <a:bodyPr/>
                    <a:lstStyle/>
                    <a:p>
                      <a:pPr algn="ctr" fontAlgn="b"/>
                      <a:r>
                        <a:rPr lang="pt-BR" sz="800" b="1" i="0" u="none" strike="noStrike">
                          <a:solidFill>
                            <a:srgbClr val="000000"/>
                          </a:solidFill>
                          <a:effectLst/>
                          <a:latin typeface="Calibri" panose="020F0502020204030204" pitchFamily="34" charset="0"/>
                        </a:rPr>
                        <a:t>2019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927,00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dirty="0">
                          <a:solidFill>
                            <a:srgbClr val="000000"/>
                          </a:solidFill>
                          <a:effectLst/>
                          <a:latin typeface="Calibri" panose="020F0502020204030204" pitchFamily="34" charset="0"/>
                        </a:rPr>
                        <a:t>449,00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2.373,00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0" i="0" u="none" strike="noStrike">
                          <a:solidFill>
                            <a:srgbClr val="000000"/>
                          </a:solidFill>
                          <a:effectLst/>
                          <a:latin typeface="Calibri" panose="020F0502020204030204" pitchFamily="34" charset="0"/>
                        </a:rPr>
                        <a:t>4,00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800" b="1" i="0" u="none" strike="noStrike" dirty="0">
                          <a:solidFill>
                            <a:srgbClr val="C00000"/>
                          </a:solidFill>
                          <a:effectLst/>
                          <a:latin typeface="Calibri" panose="020F0502020204030204" pitchFamily="34" charset="0"/>
                        </a:rPr>
                        <a:t>3.753,00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58486" name="Retângulo 2"/>
          <p:cNvSpPr>
            <a:spLocks noChangeArrowheads="1"/>
          </p:cNvSpPr>
          <p:nvPr/>
        </p:nvSpPr>
        <p:spPr bwMode="auto">
          <a:xfrm>
            <a:off x="4511675" y="6237288"/>
            <a:ext cx="28321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20000"/>
              </a:lnSpc>
              <a:spcBef>
                <a:spcPct val="0"/>
              </a:spcBef>
              <a:buFont typeface="Arial" panose="020B0604020202020204" pitchFamily="34" charset="0"/>
              <a:buNone/>
            </a:pPr>
            <a:r>
              <a:rPr lang="pt-BR" altLang="pt-BR" sz="1000">
                <a:solidFill>
                  <a:srgbClr val="C00000"/>
                </a:solidFill>
                <a:latin typeface="Arial" panose="020B0604020202020204" pitchFamily="34" charset="0"/>
              </a:rPr>
              <a:t>2019: de janeiro a dezembro, em 22/02/2020.</a:t>
            </a:r>
          </a:p>
        </p:txBody>
      </p:sp>
    </p:spTree>
    <p:extLst>
      <p:ext uri="{BB962C8B-B14F-4D97-AF65-F5344CB8AC3E}">
        <p14:creationId xmlns:p14="http://schemas.microsoft.com/office/powerpoint/2010/main" val="2638571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ítulo 1"/>
          <p:cNvSpPr>
            <a:spLocks noGrp="1"/>
          </p:cNvSpPr>
          <p:nvPr>
            <p:ph type="title"/>
          </p:nvPr>
        </p:nvSpPr>
        <p:spPr>
          <a:xfrm>
            <a:off x="3187351" y="1095697"/>
            <a:ext cx="5322887" cy="477838"/>
          </a:xfrm>
        </p:spPr>
        <p:txBody>
          <a:bodyPr/>
          <a:lstStyle/>
          <a:p>
            <a:r>
              <a:rPr lang="pt-BR" altLang="pt-BR" sz="2400" dirty="0">
                <a:solidFill>
                  <a:srgbClr val="00B0F0"/>
                </a:solidFill>
                <a:latin typeface="Calibri" panose="020F0502020204030204" pitchFamily="34" charset="0"/>
                <a:cs typeface="Calibri" panose="020F0502020204030204" pitchFamily="34" charset="0"/>
              </a:rPr>
              <a:t>GASTOS FEDERAIS COM SERVIÇOS ONCOLÓGICOS NO SUS</a:t>
            </a:r>
            <a:br>
              <a:rPr lang="pt-BR" altLang="pt-BR" sz="2400" dirty="0">
                <a:solidFill>
                  <a:srgbClr val="00B0F0"/>
                </a:solidFill>
                <a:latin typeface="Calibri" panose="020F0502020204030204" pitchFamily="34" charset="0"/>
                <a:cs typeface="Calibri" panose="020F0502020204030204" pitchFamily="34" charset="0"/>
              </a:rPr>
            </a:br>
            <a:r>
              <a:rPr lang="pt-BR" altLang="pt-BR" sz="2400" dirty="0">
                <a:solidFill>
                  <a:srgbClr val="00B0F0"/>
                </a:solidFill>
                <a:latin typeface="Calibri" panose="020F0502020204030204" pitchFamily="34" charset="0"/>
                <a:cs typeface="Calibri" panose="020F0502020204030204" pitchFamily="34" charset="0"/>
              </a:rPr>
              <a:t>BRASIL 1999 – 2009 – 2019</a:t>
            </a:r>
          </a:p>
        </p:txBody>
      </p:sp>
      <p:sp>
        <p:nvSpPr>
          <p:cNvPr id="3" name="Espaço Reservado para Conteúdo 2"/>
          <p:cNvSpPr>
            <a:spLocks noGrp="1"/>
          </p:cNvSpPr>
          <p:nvPr>
            <p:ph idx="1"/>
          </p:nvPr>
        </p:nvSpPr>
        <p:spPr>
          <a:xfrm>
            <a:off x="979410" y="4382430"/>
            <a:ext cx="4317420" cy="1059366"/>
          </a:xfrm>
        </p:spPr>
        <p:txBody>
          <a:bodyPr>
            <a:noAutofit/>
          </a:bodyPr>
          <a:lstStyle/>
          <a:p>
            <a:pPr marL="0" indent="0" algn="ctr">
              <a:buNone/>
              <a:defRPr/>
            </a:pPr>
            <a:endParaRPr lang="pt-BR" sz="900" b="1" dirty="0" smtClean="0">
              <a:solidFill>
                <a:srgbClr val="C00000"/>
              </a:solidFill>
            </a:endParaRPr>
          </a:p>
          <a:p>
            <a:pPr marL="0" indent="0" algn="ctr">
              <a:buNone/>
              <a:defRPr/>
            </a:pPr>
            <a:endParaRPr lang="pt-BR" sz="900" b="1" dirty="0">
              <a:solidFill>
                <a:srgbClr val="C00000"/>
              </a:solidFill>
            </a:endParaRPr>
          </a:p>
          <a:p>
            <a:pPr marL="0" indent="0" algn="ctr">
              <a:buNone/>
              <a:defRPr/>
            </a:pPr>
            <a:endParaRPr lang="pt-BR" sz="900" b="1" dirty="0" smtClean="0">
              <a:solidFill>
                <a:srgbClr val="C00000"/>
              </a:solidFill>
            </a:endParaRPr>
          </a:p>
          <a:p>
            <a:pPr marL="0" indent="0" algn="ctr">
              <a:buNone/>
              <a:defRPr/>
            </a:pPr>
            <a:r>
              <a:rPr lang="pt-BR" sz="900" b="1" dirty="0" smtClean="0">
                <a:solidFill>
                  <a:srgbClr val="C00000"/>
                </a:solidFill>
              </a:rPr>
              <a:t>Fonte CGAE/DAET/MS , março de 2020</a:t>
            </a:r>
            <a:endParaRPr lang="pt-BR" sz="900" b="1" dirty="0">
              <a:solidFill>
                <a:srgbClr val="C00000"/>
              </a:solidFill>
            </a:endParaRPr>
          </a:p>
          <a:p>
            <a:pPr marL="0" indent="0" algn="ctr">
              <a:buNone/>
              <a:defRPr/>
            </a:pPr>
            <a:endParaRPr lang="pt-BR" sz="900" b="1" dirty="0" smtClean="0">
              <a:solidFill>
                <a:srgbClr val="C00000"/>
              </a:solidFill>
            </a:endParaRPr>
          </a:p>
          <a:p>
            <a:pPr marL="0" indent="0" algn="ctr">
              <a:buNone/>
              <a:defRPr/>
            </a:pPr>
            <a:endParaRPr lang="pt-BR" sz="900" b="1" dirty="0" smtClean="0">
              <a:solidFill>
                <a:srgbClr val="C00000"/>
              </a:solidFill>
            </a:endParaRPr>
          </a:p>
          <a:p>
            <a:pPr marL="0" indent="0">
              <a:buNone/>
              <a:defRPr/>
            </a:pPr>
            <a:endParaRPr lang="pt-BR" sz="900" dirty="0"/>
          </a:p>
        </p:txBody>
      </p:sp>
      <p:graphicFrame>
        <p:nvGraphicFramePr>
          <p:cNvPr id="5" name="Tabela 4"/>
          <p:cNvGraphicFramePr>
            <a:graphicFrameLocks noGrp="1"/>
          </p:cNvGraphicFramePr>
          <p:nvPr>
            <p:extLst>
              <p:ext uri="{D42A27DB-BD31-4B8C-83A1-F6EECF244321}">
                <p14:modId xmlns:p14="http://schemas.microsoft.com/office/powerpoint/2010/main" val="132142293"/>
              </p:ext>
            </p:extLst>
          </p:nvPr>
        </p:nvGraphicFramePr>
        <p:xfrm>
          <a:off x="2176908" y="2727455"/>
          <a:ext cx="7343775" cy="2332894"/>
        </p:xfrm>
        <a:graphic>
          <a:graphicData uri="http://schemas.openxmlformats.org/drawingml/2006/table">
            <a:tbl>
              <a:tblPr firstRow="1" bandRow="1">
                <a:tableStyleId>{5940675A-B579-460E-94D1-54222C63F5DA}</a:tableStyleId>
              </a:tblPr>
              <a:tblGrid>
                <a:gridCol w="1658542">
                  <a:extLst>
                    <a:ext uri="{9D8B030D-6E8A-4147-A177-3AD203B41FA5}">
                      <a16:colId xmlns:a16="http://schemas.microsoft.com/office/drawing/2014/main" val="20000"/>
                    </a:ext>
                  </a:extLst>
                </a:gridCol>
                <a:gridCol w="1658542">
                  <a:extLst>
                    <a:ext uri="{9D8B030D-6E8A-4147-A177-3AD203B41FA5}">
                      <a16:colId xmlns:a16="http://schemas.microsoft.com/office/drawing/2014/main" val="20001"/>
                    </a:ext>
                  </a:extLst>
                </a:gridCol>
                <a:gridCol w="1724591">
                  <a:extLst>
                    <a:ext uri="{9D8B030D-6E8A-4147-A177-3AD203B41FA5}">
                      <a16:colId xmlns:a16="http://schemas.microsoft.com/office/drawing/2014/main" val="20002"/>
                    </a:ext>
                  </a:extLst>
                </a:gridCol>
                <a:gridCol w="2302100">
                  <a:extLst>
                    <a:ext uri="{9D8B030D-6E8A-4147-A177-3AD203B41FA5}">
                      <a16:colId xmlns:a16="http://schemas.microsoft.com/office/drawing/2014/main" val="20003"/>
                    </a:ext>
                  </a:extLst>
                </a:gridCol>
              </a:tblGrid>
              <a:tr h="0">
                <a:tc>
                  <a:txBody>
                    <a:bodyPr/>
                    <a:lstStyle/>
                    <a:p>
                      <a:pPr algn="ctr"/>
                      <a:endParaRPr lang="pt-BR" sz="1800" dirty="0"/>
                    </a:p>
                  </a:txBody>
                  <a:tcPr marL="51433" marR="51433" marT="34297" marB="34297"/>
                </a:tc>
                <a:tc>
                  <a:txBody>
                    <a:bodyPr/>
                    <a:lstStyle/>
                    <a:p>
                      <a:pPr algn="ctr"/>
                      <a:r>
                        <a:rPr lang="pt-BR" sz="1400" dirty="0" smtClean="0"/>
                        <a:t>1999</a:t>
                      </a:r>
                      <a:endParaRPr lang="pt-BR" sz="1400" dirty="0"/>
                    </a:p>
                  </a:txBody>
                  <a:tcPr marL="51433" marR="51433" marT="34297" marB="34297"/>
                </a:tc>
                <a:tc>
                  <a:txBody>
                    <a:bodyPr/>
                    <a:lstStyle/>
                    <a:p>
                      <a:pPr algn="ctr"/>
                      <a:r>
                        <a:rPr lang="pt-BR" sz="1400" dirty="0" smtClean="0"/>
                        <a:t>2009</a:t>
                      </a:r>
                      <a:endParaRPr lang="pt-BR" sz="1400" dirty="0"/>
                    </a:p>
                  </a:txBody>
                  <a:tcPr marL="51433" marR="51433" marT="34297" marB="34297"/>
                </a:tc>
                <a:tc>
                  <a:txBody>
                    <a:bodyPr/>
                    <a:lstStyle/>
                    <a:p>
                      <a:pPr algn="ctr"/>
                      <a:r>
                        <a:rPr lang="pt-BR" sz="1400" dirty="0" smtClean="0"/>
                        <a:t>2019 (*)</a:t>
                      </a:r>
                      <a:endParaRPr lang="pt-BR" sz="1400" dirty="0"/>
                    </a:p>
                  </a:txBody>
                  <a:tcPr marL="51433" marR="51433" marT="34297" marB="34297"/>
                </a:tc>
                <a:extLst>
                  <a:ext uri="{0D108BD9-81ED-4DB2-BD59-A6C34878D82A}">
                    <a16:rowId xmlns:a16="http://schemas.microsoft.com/office/drawing/2014/main" val="10000"/>
                  </a:ext>
                </a:extLst>
              </a:tr>
              <a:tr h="403925">
                <a:tc>
                  <a:txBody>
                    <a:bodyPr/>
                    <a:lstStyle/>
                    <a:p>
                      <a:r>
                        <a:rPr lang="pt-BR" sz="1400" dirty="0" smtClean="0"/>
                        <a:t>Cirurgia Oncológica</a:t>
                      </a:r>
                      <a:endParaRPr lang="pt-BR" sz="1400" baseline="30000" dirty="0"/>
                    </a:p>
                  </a:txBody>
                  <a:tcPr marL="51433" marR="51433" marT="34297" marB="34297"/>
                </a:tc>
                <a:tc>
                  <a:txBody>
                    <a:bodyPr/>
                    <a:lstStyle/>
                    <a:p>
                      <a:pPr algn="ctr"/>
                      <a:r>
                        <a:rPr lang="pt-BR" sz="1400" dirty="0" smtClean="0"/>
                        <a:t>R$ 87 milhões</a:t>
                      </a:r>
                      <a:endParaRPr lang="pt-BR" sz="1400" dirty="0"/>
                    </a:p>
                  </a:txBody>
                  <a:tcPr marL="51433" marR="51433" marT="34297" marB="34297"/>
                </a:tc>
                <a:tc>
                  <a:txBody>
                    <a:bodyPr/>
                    <a:lstStyle/>
                    <a:p>
                      <a:pPr algn="ctr"/>
                      <a:r>
                        <a:rPr lang="pt-BR" sz="1400" dirty="0" smtClean="0"/>
                        <a:t>R$</a:t>
                      </a:r>
                      <a:r>
                        <a:rPr lang="pt-BR" sz="1400" baseline="0" dirty="0" smtClean="0"/>
                        <a:t> 172,81 milhões</a:t>
                      </a:r>
                      <a:endParaRPr lang="pt-BR" sz="1400" dirty="0"/>
                    </a:p>
                  </a:txBody>
                  <a:tcPr marL="51433" marR="51433" marT="34297" marB="3429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smtClean="0"/>
                        <a:t> R$ 927</a:t>
                      </a:r>
                      <a:r>
                        <a:rPr lang="pt-BR" sz="1400" baseline="0" dirty="0" smtClean="0"/>
                        <a:t> </a:t>
                      </a:r>
                      <a:r>
                        <a:rPr lang="pt-BR" sz="1400" dirty="0" smtClean="0"/>
                        <a:t>milhões </a:t>
                      </a:r>
                      <a:r>
                        <a:rPr lang="pt-BR" sz="1400" baseline="30000" dirty="0" smtClean="0"/>
                        <a:t>1</a:t>
                      </a:r>
                      <a:endParaRPr lang="pt-BR" sz="1400" dirty="0" smtClean="0">
                        <a:solidFill>
                          <a:schemeClr val="tx1"/>
                        </a:solidFill>
                      </a:endParaRPr>
                    </a:p>
                  </a:txBody>
                  <a:tcPr marL="51433" marR="51433" marT="34297" marB="34297"/>
                </a:tc>
                <a:extLst>
                  <a:ext uri="{0D108BD9-81ED-4DB2-BD59-A6C34878D82A}">
                    <a16:rowId xmlns:a16="http://schemas.microsoft.com/office/drawing/2014/main" val="10001"/>
                  </a:ext>
                </a:extLst>
              </a:tr>
              <a:tr h="328609">
                <a:tc>
                  <a:txBody>
                    <a:bodyPr/>
                    <a:lstStyle/>
                    <a:p>
                      <a:r>
                        <a:rPr lang="pt-BR" sz="1400" dirty="0" smtClean="0"/>
                        <a:t>Radioterapia</a:t>
                      </a:r>
                    </a:p>
                  </a:txBody>
                  <a:tcPr marL="51433" marR="51433" marT="34297" marB="34297"/>
                </a:tc>
                <a:tc>
                  <a:txBody>
                    <a:bodyPr/>
                    <a:lstStyle/>
                    <a:p>
                      <a:pPr algn="ctr"/>
                      <a:r>
                        <a:rPr lang="pt-BR" sz="1400" dirty="0" smtClean="0"/>
                        <a:t>R$ 77  milhões</a:t>
                      </a:r>
                      <a:endParaRPr lang="pt-BR" sz="1400" dirty="0"/>
                    </a:p>
                  </a:txBody>
                  <a:tcPr marL="51433" marR="51433" marT="34297" marB="34297"/>
                </a:tc>
                <a:tc>
                  <a:txBody>
                    <a:bodyPr/>
                    <a:lstStyle/>
                    <a:p>
                      <a:pPr algn="ctr"/>
                      <a:r>
                        <a:rPr lang="pt-BR" sz="1400" dirty="0" smtClean="0"/>
                        <a:t>R$ 163,72 milhões</a:t>
                      </a:r>
                      <a:endParaRPr lang="pt-BR" sz="1400" dirty="0"/>
                    </a:p>
                  </a:txBody>
                  <a:tcPr marL="51433" marR="51433" marT="34297" marB="3429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smtClean="0"/>
                        <a:t> R$ 449 milhões </a:t>
                      </a:r>
                      <a:r>
                        <a:rPr lang="pt-BR" sz="1400" baseline="30000" dirty="0" smtClean="0"/>
                        <a:t>2 </a:t>
                      </a:r>
                      <a:endParaRPr lang="pt-BR" sz="1400" dirty="0" smtClean="0">
                        <a:solidFill>
                          <a:schemeClr val="tx1"/>
                        </a:solidFill>
                      </a:endParaRPr>
                    </a:p>
                  </a:txBody>
                  <a:tcPr marL="51433" marR="51433" marT="34297" marB="34297"/>
                </a:tc>
                <a:extLst>
                  <a:ext uri="{0D108BD9-81ED-4DB2-BD59-A6C34878D82A}">
                    <a16:rowId xmlns:a16="http://schemas.microsoft.com/office/drawing/2014/main" val="10002"/>
                  </a:ext>
                </a:extLst>
              </a:tr>
              <a:tr h="495384">
                <a:tc>
                  <a:txBody>
                    <a:bodyPr/>
                    <a:lstStyle/>
                    <a:p>
                      <a:r>
                        <a:rPr lang="pt-BR" sz="1400" dirty="0" smtClean="0"/>
                        <a:t>Quimioterapia</a:t>
                      </a:r>
                      <a:endParaRPr lang="pt-BR" sz="1400" dirty="0"/>
                    </a:p>
                  </a:txBody>
                  <a:tcPr marL="51433" marR="51433" marT="34297" marB="34297"/>
                </a:tc>
                <a:tc>
                  <a:txBody>
                    <a:bodyPr/>
                    <a:lstStyle/>
                    <a:p>
                      <a:pPr algn="ctr"/>
                      <a:r>
                        <a:rPr lang="pt-BR" sz="1400" dirty="0" smtClean="0"/>
                        <a:t>R$ 306 milhões</a:t>
                      </a:r>
                      <a:endParaRPr lang="pt-BR" sz="1400" dirty="0"/>
                    </a:p>
                  </a:txBody>
                  <a:tcPr marL="51433" marR="51433" marT="34297" marB="34297"/>
                </a:tc>
                <a:tc>
                  <a:txBody>
                    <a:bodyPr/>
                    <a:lstStyle/>
                    <a:p>
                      <a:pPr algn="ctr"/>
                      <a:r>
                        <a:rPr lang="pt-BR" sz="1400" dirty="0" smtClean="0"/>
                        <a:t>R$ 1.228,41</a:t>
                      </a:r>
                      <a:r>
                        <a:rPr lang="pt-BR" sz="1400" baseline="0" dirty="0" smtClean="0"/>
                        <a:t> milhões</a:t>
                      </a:r>
                      <a:endParaRPr lang="pt-BR" sz="1400" dirty="0"/>
                    </a:p>
                  </a:txBody>
                  <a:tcPr marL="51433" marR="51433" marT="34297" marB="34297"/>
                </a:tc>
                <a:tc>
                  <a:txBody>
                    <a:bodyPr/>
                    <a:lstStyle/>
                    <a:p>
                      <a:pPr algn="ctr"/>
                      <a:r>
                        <a:rPr lang="pt-BR" sz="1400" dirty="0" smtClean="0"/>
                        <a:t>R$ 2.373 milhões </a:t>
                      </a:r>
                      <a:r>
                        <a:rPr lang="pt-BR" sz="1400" baseline="30000" dirty="0" smtClean="0"/>
                        <a:t>3</a:t>
                      </a:r>
                    </a:p>
                    <a:p>
                      <a:pPr algn="ctr"/>
                      <a:endParaRPr lang="pt-BR" sz="1400" dirty="0" smtClean="0">
                        <a:solidFill>
                          <a:schemeClr val="tx1"/>
                        </a:solidFill>
                      </a:endParaRPr>
                    </a:p>
                  </a:txBody>
                  <a:tcPr marL="51433" marR="51433" marT="34297" marB="34297"/>
                </a:tc>
                <a:extLst>
                  <a:ext uri="{0D108BD9-81ED-4DB2-BD59-A6C34878D82A}">
                    <a16:rowId xmlns:a16="http://schemas.microsoft.com/office/drawing/2014/main" val="10003"/>
                  </a:ext>
                </a:extLst>
              </a:tr>
              <a:tr h="281989">
                <a:tc>
                  <a:txBody>
                    <a:bodyPr/>
                    <a:lstStyle/>
                    <a:p>
                      <a:r>
                        <a:rPr lang="pt-BR" sz="1400" dirty="0" err="1" smtClean="0"/>
                        <a:t>Iodoterapia</a:t>
                      </a:r>
                      <a:endParaRPr lang="pt-BR" sz="1400" dirty="0"/>
                    </a:p>
                  </a:txBody>
                  <a:tcPr marL="51433" marR="51433" marT="34297" marB="34297"/>
                </a:tc>
                <a:tc>
                  <a:txBody>
                    <a:bodyPr/>
                    <a:lstStyle/>
                    <a:p>
                      <a:pPr algn="ctr"/>
                      <a:r>
                        <a:rPr lang="pt-BR" sz="1400" dirty="0" smtClean="0"/>
                        <a:t>R$ 0,048 milhão</a:t>
                      </a:r>
                      <a:endParaRPr lang="pt-BR" sz="1400" dirty="0"/>
                    </a:p>
                  </a:txBody>
                  <a:tcPr marL="51433" marR="51433" marT="34297" marB="34297"/>
                </a:tc>
                <a:tc>
                  <a:txBody>
                    <a:bodyPr/>
                    <a:lstStyle/>
                    <a:p>
                      <a:pPr algn="ctr"/>
                      <a:r>
                        <a:rPr lang="pt-BR" sz="1400" dirty="0" smtClean="0"/>
                        <a:t>R$ 4,15 milhões</a:t>
                      </a:r>
                      <a:endParaRPr lang="pt-BR" sz="1400" dirty="0"/>
                    </a:p>
                  </a:txBody>
                  <a:tcPr marL="51433" marR="51433" marT="34297" marB="34297"/>
                </a:tc>
                <a:tc>
                  <a:txBody>
                    <a:bodyPr/>
                    <a:lstStyle/>
                    <a:p>
                      <a:pPr algn="ctr"/>
                      <a:r>
                        <a:rPr lang="pt-BR" sz="1400" dirty="0" smtClean="0"/>
                        <a:t> R$ 4 milhões </a:t>
                      </a:r>
                      <a:r>
                        <a:rPr lang="pt-BR" sz="1400" baseline="30000" dirty="0" smtClean="0"/>
                        <a:t>4</a:t>
                      </a:r>
                      <a:endParaRPr lang="pt-BR" sz="1400" dirty="0" smtClean="0">
                        <a:solidFill>
                          <a:schemeClr val="tx1"/>
                        </a:solidFill>
                      </a:endParaRPr>
                    </a:p>
                  </a:txBody>
                  <a:tcPr marL="51433" marR="51433" marT="34297" marB="34297"/>
                </a:tc>
                <a:extLst>
                  <a:ext uri="{0D108BD9-81ED-4DB2-BD59-A6C34878D82A}">
                    <a16:rowId xmlns:a16="http://schemas.microsoft.com/office/drawing/2014/main" val="10004"/>
                  </a:ext>
                </a:extLst>
              </a:tr>
              <a:tr h="388684">
                <a:tc>
                  <a:txBody>
                    <a:bodyPr/>
                    <a:lstStyle/>
                    <a:p>
                      <a:r>
                        <a:rPr lang="pt-BR" sz="1400" dirty="0" smtClean="0">
                          <a:solidFill>
                            <a:srgbClr val="C00000"/>
                          </a:solidFill>
                        </a:rPr>
                        <a:t>Total</a:t>
                      </a:r>
                      <a:endParaRPr lang="pt-BR" sz="1400" b="1" dirty="0">
                        <a:solidFill>
                          <a:srgbClr val="C00000"/>
                        </a:solidFill>
                      </a:endParaRPr>
                    </a:p>
                  </a:txBody>
                  <a:tcPr marL="51433" marR="51433" marT="34297" marB="34297"/>
                </a:tc>
                <a:tc>
                  <a:txBody>
                    <a:bodyPr/>
                    <a:lstStyle/>
                    <a:p>
                      <a:pPr algn="ctr"/>
                      <a:r>
                        <a:rPr lang="pt-BR" sz="1400" dirty="0" smtClean="0">
                          <a:solidFill>
                            <a:srgbClr val="C00000"/>
                          </a:solidFill>
                        </a:rPr>
                        <a:t>R$ 470,5  </a:t>
                      </a:r>
                      <a:r>
                        <a:rPr lang="pt-BR" sz="1400" baseline="0" dirty="0" smtClean="0">
                          <a:solidFill>
                            <a:srgbClr val="C00000"/>
                          </a:solidFill>
                        </a:rPr>
                        <a:t> m</a:t>
                      </a:r>
                      <a:r>
                        <a:rPr lang="pt-BR" sz="1400" dirty="0" smtClean="0">
                          <a:solidFill>
                            <a:srgbClr val="C00000"/>
                          </a:solidFill>
                        </a:rPr>
                        <a:t>ilhões</a:t>
                      </a:r>
                      <a:endParaRPr lang="pt-BR" sz="1400" b="1" dirty="0">
                        <a:solidFill>
                          <a:srgbClr val="C00000"/>
                        </a:solidFill>
                      </a:endParaRPr>
                    </a:p>
                  </a:txBody>
                  <a:tcPr marL="51433" marR="51433" marT="34297" marB="34297"/>
                </a:tc>
                <a:tc>
                  <a:txBody>
                    <a:bodyPr/>
                    <a:lstStyle/>
                    <a:p>
                      <a:pPr algn="ctr"/>
                      <a:r>
                        <a:rPr lang="pt-BR" sz="1400" dirty="0" smtClean="0">
                          <a:solidFill>
                            <a:srgbClr val="C00000"/>
                          </a:solidFill>
                        </a:rPr>
                        <a:t>R$ 1,6 bilhão</a:t>
                      </a:r>
                      <a:endParaRPr lang="pt-BR" sz="1400" b="1" dirty="0">
                        <a:solidFill>
                          <a:srgbClr val="C00000"/>
                        </a:solidFill>
                      </a:endParaRPr>
                    </a:p>
                  </a:txBody>
                  <a:tcPr marL="51433" marR="51433" marT="34297" marB="34297"/>
                </a:tc>
                <a:tc>
                  <a:txBody>
                    <a:bodyPr/>
                    <a:lstStyle/>
                    <a:p>
                      <a:pPr algn="ctr"/>
                      <a:r>
                        <a:rPr lang="pt-BR" sz="1400" dirty="0" smtClean="0">
                          <a:solidFill>
                            <a:srgbClr val="C00000"/>
                          </a:solidFill>
                        </a:rPr>
                        <a:t> R$ 3,75 bilhões</a:t>
                      </a:r>
                      <a:endParaRPr lang="pt-BR" sz="1400" b="1" dirty="0" smtClean="0">
                        <a:solidFill>
                          <a:srgbClr val="C00000"/>
                        </a:solidFill>
                      </a:endParaRPr>
                    </a:p>
                  </a:txBody>
                  <a:tcPr marL="51433" marR="51433" marT="34297" marB="34297"/>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65372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9" name="Rectangle 5"/>
          <p:cNvSpPr>
            <a:spLocks noChangeArrowheads="1"/>
          </p:cNvSpPr>
          <p:nvPr/>
        </p:nvSpPr>
        <p:spPr bwMode="auto">
          <a:xfrm>
            <a:off x="4146221" y="2571750"/>
            <a:ext cx="3521733" cy="1815882"/>
          </a:xfrm>
          <a:prstGeom prst="rect">
            <a:avLst/>
          </a:prstGeom>
          <a:noFill/>
          <a:ln w="9525">
            <a:noFill/>
            <a:miter lim="800000"/>
            <a:headEnd/>
            <a:tailEnd/>
          </a:ln>
          <a:effectLst/>
        </p:spPr>
        <p:txBody>
          <a:bodyPr wrap="none">
            <a:spAutoFit/>
          </a:bodyPr>
          <a:lstStyle/>
          <a:p>
            <a:pPr algn="ctr">
              <a:defRPr/>
            </a:pPr>
            <a:r>
              <a:rPr lang="pt-BR" sz="4400" b="1" dirty="0">
                <a:solidFill>
                  <a:srgbClr val="00B0F0"/>
                </a:solidFill>
                <a:effectLst>
                  <a:outerShdw blurRad="38100" dist="38100" dir="2700000" algn="tl">
                    <a:srgbClr val="C0C0C0"/>
                  </a:outerShdw>
                </a:effectLst>
                <a:latin typeface="Arial" charset="0"/>
                <a:cs typeface="Arial" charset="0"/>
              </a:rPr>
              <a:t>OBRIGADA!</a:t>
            </a:r>
          </a:p>
          <a:p>
            <a:pPr algn="ctr">
              <a:defRPr/>
            </a:pPr>
            <a:endParaRPr lang="pt-BR" sz="4400" b="1" dirty="0">
              <a:solidFill>
                <a:srgbClr val="00B0F0"/>
              </a:solidFill>
              <a:effectLst>
                <a:outerShdw blurRad="38100" dist="38100" dir="2700000" algn="tl">
                  <a:srgbClr val="C0C0C0"/>
                </a:outerShdw>
              </a:effectLst>
              <a:latin typeface="Arial" charset="0"/>
              <a:cs typeface="Arial" charset="0"/>
            </a:endParaRPr>
          </a:p>
          <a:p>
            <a:pPr algn="ctr">
              <a:defRPr/>
            </a:pPr>
            <a:r>
              <a:rPr lang="pt-BR" sz="2400" b="1" dirty="0" smtClean="0">
                <a:solidFill>
                  <a:srgbClr val="00B0F0"/>
                </a:solidFill>
                <a:effectLst>
                  <a:outerShdw blurRad="38100" dist="38100" dir="2700000" algn="tl">
                    <a:srgbClr val="C0C0C0"/>
                  </a:outerShdw>
                </a:effectLst>
                <a:latin typeface="Arial" charset="0"/>
                <a:cs typeface="Arial" charset="0"/>
              </a:rPr>
              <a:t>cgae@saude.gov.br</a:t>
            </a:r>
            <a:endParaRPr lang="pt-BR" sz="2400" b="1" dirty="0">
              <a:solidFill>
                <a:srgbClr val="00B0F0"/>
              </a:solidFill>
              <a:effectLst>
                <a:outerShdw blurRad="38100" dist="38100" dir="2700000" algn="tl">
                  <a:srgbClr val="C0C0C0"/>
                </a:outerShdw>
              </a:effectLst>
              <a:latin typeface="Arial" charset="0"/>
              <a:cs typeface="Arial" charset="0"/>
            </a:endParaRPr>
          </a:p>
        </p:txBody>
      </p:sp>
      <p:pic>
        <p:nvPicPr>
          <p:cNvPr id="60419" name="Image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12125" y="5876926"/>
            <a:ext cx="214788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559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dirty="0">
                <a:solidFill>
                  <a:srgbClr val="00B0F0"/>
                </a:solidFill>
                <a:latin typeface="Calibri"/>
                <a:ea typeface="+mn-ea"/>
                <a:cs typeface="+mn-cs"/>
              </a:rPr>
              <a:t>O Câncer de Colo de útero no Brasil</a:t>
            </a:r>
          </a:p>
        </p:txBody>
      </p:sp>
      <p:pic>
        <p:nvPicPr>
          <p:cNvPr id="4" name="Espaço Reservado para Conteúdo 3"/>
          <p:cNvPicPr>
            <a:picLocks noGrp="1" noChangeAspect="1"/>
          </p:cNvPicPr>
          <p:nvPr>
            <p:ph idx="1"/>
          </p:nvPr>
        </p:nvPicPr>
        <p:blipFill>
          <a:blip r:embed="rId2"/>
          <a:stretch>
            <a:fillRect/>
          </a:stretch>
        </p:blipFill>
        <p:spPr>
          <a:xfrm>
            <a:off x="1155700" y="2712435"/>
            <a:ext cx="8824913" cy="3198430"/>
          </a:xfrm>
          <a:prstGeom prst="rect">
            <a:avLst/>
          </a:prstGeom>
        </p:spPr>
      </p:pic>
      <p:cxnSp>
        <p:nvCxnSpPr>
          <p:cNvPr id="6" name="Conector reto 5"/>
          <p:cNvCxnSpPr/>
          <p:nvPr/>
        </p:nvCxnSpPr>
        <p:spPr>
          <a:xfrm>
            <a:off x="6389649" y="4215161"/>
            <a:ext cx="3378819" cy="0"/>
          </a:xfrm>
          <a:prstGeom prst="line">
            <a:avLst/>
          </a:prstGeom>
          <a:ln w="57150"/>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344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m 29">
            <a:extLst>
              <a:ext uri="{FF2B5EF4-FFF2-40B4-BE49-F238E27FC236}">
                <a16:creationId xmlns:a16="http://schemas.microsoft.com/office/drawing/2014/main" id="{8FF91CA4-388A-43A5-842D-AB761B67A40B}"/>
              </a:ext>
            </a:extLst>
          </p:cNvPr>
          <p:cNvPicPr>
            <a:picLocks noChangeAspect="1"/>
          </p:cNvPicPr>
          <p:nvPr/>
        </p:nvPicPr>
        <p:blipFill>
          <a:blip r:embed="rId3"/>
          <a:stretch>
            <a:fillRect/>
          </a:stretch>
        </p:blipFill>
        <p:spPr>
          <a:xfrm>
            <a:off x="2033280" y="1577559"/>
            <a:ext cx="3662746" cy="3397216"/>
          </a:xfrm>
          <a:prstGeom prst="rect">
            <a:avLst/>
          </a:prstGeom>
        </p:spPr>
      </p:pic>
      <p:pic>
        <p:nvPicPr>
          <p:cNvPr id="5122" name="Imagem 1">
            <a:extLst>
              <a:ext uri="{FF2B5EF4-FFF2-40B4-BE49-F238E27FC236}">
                <a16:creationId xmlns:a16="http://schemas.microsoft.com/office/drawing/2014/main" id="{75E67723-C95B-484C-8A4F-8960B31445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3064" y="1543285"/>
            <a:ext cx="3565655" cy="3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5" name="Text Box 3">
            <a:extLst>
              <a:ext uri="{FF2B5EF4-FFF2-40B4-BE49-F238E27FC236}">
                <a16:creationId xmlns:a16="http://schemas.microsoft.com/office/drawing/2014/main" id="{DB5A109F-0B8C-448B-AA08-CECF9D0CACBE}"/>
              </a:ext>
            </a:extLst>
          </p:cNvPr>
          <p:cNvSpPr txBox="1">
            <a:spLocks noChangeArrowheads="1"/>
          </p:cNvSpPr>
          <p:nvPr/>
        </p:nvSpPr>
        <p:spPr bwMode="auto">
          <a:xfrm>
            <a:off x="1671638" y="538103"/>
            <a:ext cx="3908425"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eaLnBrk="1" hangingPunct="1">
              <a:spcBef>
                <a:spcPct val="0"/>
              </a:spcBef>
              <a:buFontTx/>
              <a:buNone/>
            </a:pPr>
            <a:r>
              <a:rPr lang="pt-BR" altLang="pt-BR" dirty="0">
                <a:solidFill>
                  <a:srgbClr val="00B0F0"/>
                </a:solidFill>
                <a:latin typeface="Calibri"/>
              </a:rPr>
              <a:t>Casos de Câncer do Colo do Útero, 2020</a:t>
            </a:r>
          </a:p>
        </p:txBody>
      </p:sp>
      <p:sp>
        <p:nvSpPr>
          <p:cNvPr id="5143" name="Text Box 6">
            <a:extLst>
              <a:ext uri="{FF2B5EF4-FFF2-40B4-BE49-F238E27FC236}">
                <a16:creationId xmlns:a16="http://schemas.microsoft.com/office/drawing/2014/main" id="{F1A0F57D-D74B-4BC7-BECC-499B577CBDE9}"/>
              </a:ext>
            </a:extLst>
          </p:cNvPr>
          <p:cNvSpPr txBox="1">
            <a:spLocks noChangeArrowheads="1"/>
          </p:cNvSpPr>
          <p:nvPr/>
        </p:nvSpPr>
        <p:spPr bwMode="auto">
          <a:xfrm>
            <a:off x="6530975" y="569579"/>
            <a:ext cx="3906838"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a:spcBef>
                <a:spcPct val="0"/>
              </a:spcBef>
              <a:buNone/>
            </a:pPr>
            <a:r>
              <a:rPr lang="pt-BR" altLang="pt-BR" dirty="0">
                <a:solidFill>
                  <a:srgbClr val="00B0F0"/>
                </a:solidFill>
                <a:latin typeface="Calibri"/>
              </a:rPr>
              <a:t>Óbitos por Câncer do Colo do Útero, 2017</a:t>
            </a:r>
          </a:p>
        </p:txBody>
      </p:sp>
      <p:sp>
        <p:nvSpPr>
          <p:cNvPr id="5125" name="Text Box 7">
            <a:extLst>
              <a:ext uri="{FF2B5EF4-FFF2-40B4-BE49-F238E27FC236}">
                <a16:creationId xmlns:a16="http://schemas.microsoft.com/office/drawing/2014/main" id="{B662A2F3-E3FA-4749-9735-AC8359A4DC1C}"/>
              </a:ext>
            </a:extLst>
          </p:cNvPr>
          <p:cNvSpPr txBox="1">
            <a:spLocks noChangeArrowheads="1"/>
          </p:cNvSpPr>
          <p:nvPr/>
        </p:nvSpPr>
        <p:spPr bwMode="auto">
          <a:xfrm>
            <a:off x="2540000" y="6281739"/>
            <a:ext cx="59055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ts val="475"/>
              </a:spcBef>
              <a:buClr>
                <a:srgbClr val="000000"/>
              </a:buClr>
              <a:buNone/>
            </a:pPr>
            <a:r>
              <a:rPr lang="pt-BR" altLang="pt-BR" sz="900" dirty="0">
                <a:solidFill>
                  <a:srgbClr val="000000"/>
                </a:solidFill>
                <a:ea typeface="Microsoft YaHei" panose="020B0503020204020204" pitchFamily="34" charset="-122"/>
                <a:cs typeface="Lucida Sans Unicode" panose="020B0602030504020204" pitchFamily="34" charset="0"/>
              </a:rPr>
              <a:t>Taxas de incidência e de mortalidade ajustadas pela população padrão mundial, por 100 mil mulheres. Brasil e Regiões.</a:t>
            </a:r>
          </a:p>
          <a:p>
            <a:pPr>
              <a:spcBef>
                <a:spcPts val="475"/>
              </a:spcBef>
              <a:buClr>
                <a:srgbClr val="000000"/>
              </a:buClr>
              <a:buNone/>
            </a:pPr>
            <a:r>
              <a:rPr lang="pt-BR" altLang="pt-BR" sz="900" dirty="0">
                <a:solidFill>
                  <a:srgbClr val="000000"/>
                </a:solidFill>
                <a:ea typeface="Microsoft YaHei" panose="020B0503020204020204" pitchFamily="34" charset="-122"/>
                <a:cs typeface="Lucida Sans Unicode" panose="020B0602030504020204" pitchFamily="34" charset="0"/>
              </a:rPr>
              <a:t>Fonte: Atlas de mortalidade por câncer. INCA e Estimativas de câncer 2020. INCA</a:t>
            </a:r>
          </a:p>
        </p:txBody>
      </p:sp>
      <p:sp>
        <p:nvSpPr>
          <p:cNvPr id="7178" name="Text Box 10">
            <a:extLst>
              <a:ext uri="{FF2B5EF4-FFF2-40B4-BE49-F238E27FC236}">
                <a16:creationId xmlns:a16="http://schemas.microsoft.com/office/drawing/2014/main" id="{2B5633A9-7487-4A07-985C-A31AA278BCE8}"/>
              </a:ext>
            </a:extLst>
          </p:cNvPr>
          <p:cNvSpPr txBox="1">
            <a:spLocks noChangeArrowheads="1"/>
          </p:cNvSpPr>
          <p:nvPr/>
        </p:nvSpPr>
        <p:spPr bwMode="auto">
          <a:xfrm>
            <a:off x="1959769" y="3320257"/>
            <a:ext cx="23034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9pPr>
          </a:lstStyle>
          <a:p>
            <a:pPr>
              <a:buSzPct val="100000"/>
              <a:defRPr/>
            </a:pPr>
            <a:r>
              <a:rPr lang="pt-BR" altLang="pt-BR" sz="1600" dirty="0">
                <a:solidFill>
                  <a:srgbClr val="948A54"/>
                </a:solidFill>
              </a:rPr>
              <a:t>1º Mama</a:t>
            </a:r>
          </a:p>
          <a:p>
            <a:pPr>
              <a:buSzPct val="100000"/>
              <a:defRPr/>
            </a:pPr>
            <a:r>
              <a:rPr lang="pt-BR" altLang="pt-BR" sz="1600" dirty="0">
                <a:solidFill>
                  <a:srgbClr val="948A54"/>
                </a:solidFill>
              </a:rPr>
              <a:t>2º Cólon e reto</a:t>
            </a:r>
          </a:p>
          <a:p>
            <a:pPr>
              <a:buSzPct val="100000"/>
              <a:defRPr/>
            </a:pPr>
            <a:r>
              <a:rPr lang="pt-BR" altLang="pt-BR" sz="1600" dirty="0">
                <a:solidFill>
                  <a:srgbClr val="948A54"/>
                </a:solidFill>
                <a:effectLst>
                  <a:outerShdw blurRad="38100" dist="38100" dir="2700000" algn="tl">
                    <a:srgbClr val="C0C0C0"/>
                  </a:outerShdw>
                </a:effectLst>
              </a:rPr>
              <a:t>3º Colo do útero</a:t>
            </a:r>
          </a:p>
        </p:txBody>
      </p:sp>
      <p:sp>
        <p:nvSpPr>
          <p:cNvPr id="7179" name="Text Box 11">
            <a:extLst>
              <a:ext uri="{FF2B5EF4-FFF2-40B4-BE49-F238E27FC236}">
                <a16:creationId xmlns:a16="http://schemas.microsoft.com/office/drawing/2014/main" id="{DCDF06E7-AF73-4D3D-BE16-A18D2C14BC58}"/>
              </a:ext>
            </a:extLst>
          </p:cNvPr>
          <p:cNvSpPr txBox="1">
            <a:spLocks noChangeArrowheads="1"/>
          </p:cNvSpPr>
          <p:nvPr/>
        </p:nvSpPr>
        <p:spPr bwMode="auto">
          <a:xfrm>
            <a:off x="6593065" y="3261396"/>
            <a:ext cx="2303463" cy="1079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9pPr>
          </a:lstStyle>
          <a:p>
            <a:pPr>
              <a:buSzPct val="100000"/>
              <a:defRPr/>
            </a:pPr>
            <a:r>
              <a:rPr lang="pt-BR" altLang="pt-BR" sz="1600" dirty="0">
                <a:solidFill>
                  <a:srgbClr val="948A54"/>
                </a:solidFill>
              </a:rPr>
              <a:t>1º Mama</a:t>
            </a:r>
          </a:p>
          <a:p>
            <a:pPr>
              <a:buSzPct val="100000"/>
              <a:defRPr/>
            </a:pPr>
            <a:r>
              <a:rPr lang="pt-BR" altLang="pt-BR" sz="1600" dirty="0">
                <a:solidFill>
                  <a:srgbClr val="948A54"/>
                </a:solidFill>
              </a:rPr>
              <a:t>2º Pulmão</a:t>
            </a:r>
          </a:p>
          <a:p>
            <a:pPr>
              <a:buSzPct val="100000"/>
              <a:defRPr/>
            </a:pPr>
            <a:r>
              <a:rPr lang="pt-BR" altLang="pt-BR" sz="1600" dirty="0">
                <a:solidFill>
                  <a:srgbClr val="948A54"/>
                </a:solidFill>
              </a:rPr>
              <a:t>3º Cólon e reto</a:t>
            </a:r>
          </a:p>
          <a:p>
            <a:pPr>
              <a:buSzPct val="100000"/>
              <a:defRPr/>
            </a:pPr>
            <a:r>
              <a:rPr lang="pt-BR" altLang="pt-BR" sz="1600" dirty="0">
                <a:solidFill>
                  <a:srgbClr val="948A54"/>
                </a:solidFill>
                <a:effectLst>
                  <a:outerShdw blurRad="38100" dist="38100" dir="2700000" algn="tl">
                    <a:srgbClr val="C0C0C0"/>
                  </a:outerShdw>
                </a:effectLst>
              </a:rPr>
              <a:t>4º Colo do útero</a:t>
            </a:r>
          </a:p>
        </p:txBody>
      </p:sp>
      <p:sp>
        <p:nvSpPr>
          <p:cNvPr id="5129" name="Text Box 12">
            <a:extLst>
              <a:ext uri="{FF2B5EF4-FFF2-40B4-BE49-F238E27FC236}">
                <a16:creationId xmlns:a16="http://schemas.microsoft.com/office/drawing/2014/main" id="{D4A90939-60DA-4A44-A58E-1DB0BE21D389}"/>
              </a:ext>
            </a:extLst>
          </p:cNvPr>
          <p:cNvSpPr txBox="1">
            <a:spLocks noChangeArrowheads="1"/>
          </p:cNvSpPr>
          <p:nvPr/>
        </p:nvSpPr>
        <p:spPr bwMode="auto">
          <a:xfrm>
            <a:off x="1449388" y="5216941"/>
            <a:ext cx="9336799" cy="917575"/>
          </a:xfrm>
          <a:prstGeom prst="rect">
            <a:avLst/>
          </a:prstGeom>
          <a:solidFill>
            <a:srgbClr val="F2F2F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chemeClr val="tx1"/>
                </a:solidFill>
                <a:latin typeface="Calibri" panose="020F0502020204030204" pitchFamily="34" charset="0"/>
              </a:defRPr>
            </a:lvl9pPr>
          </a:lstStyle>
          <a:p>
            <a:pPr>
              <a:spcBef>
                <a:spcPct val="0"/>
              </a:spcBef>
              <a:buFontTx/>
              <a:buNone/>
            </a:pPr>
            <a:endParaRPr lang="pt-BR" altLang="pt-BR" sz="1800">
              <a:solidFill>
                <a:srgbClr val="E46C0A"/>
              </a:solidFill>
              <a:ea typeface="Microsoft YaHei" panose="020B0503020204020204" pitchFamily="34" charset="-122"/>
            </a:endParaRPr>
          </a:p>
          <a:p>
            <a:pPr>
              <a:spcBef>
                <a:spcPct val="0"/>
              </a:spcBef>
              <a:buFontTx/>
              <a:buNone/>
            </a:pPr>
            <a:endParaRPr lang="pt-BR" altLang="pt-BR" sz="1800">
              <a:solidFill>
                <a:srgbClr val="E46C0A"/>
              </a:solidFill>
              <a:ea typeface="Microsoft YaHei" panose="020B0503020204020204" pitchFamily="34" charset="-122"/>
            </a:endParaRPr>
          </a:p>
          <a:p>
            <a:pPr>
              <a:spcBef>
                <a:spcPct val="0"/>
              </a:spcBef>
              <a:buFontTx/>
              <a:buNone/>
            </a:pPr>
            <a:endParaRPr lang="pt-BR" altLang="pt-BR" sz="1800">
              <a:solidFill>
                <a:srgbClr val="E46C0A"/>
              </a:solidFill>
              <a:ea typeface="Microsoft YaHei" panose="020B0503020204020204" pitchFamily="34" charset="-122"/>
            </a:endParaRPr>
          </a:p>
        </p:txBody>
      </p:sp>
      <p:sp>
        <p:nvSpPr>
          <p:cNvPr id="7181" name="Text Box 13">
            <a:extLst>
              <a:ext uri="{FF2B5EF4-FFF2-40B4-BE49-F238E27FC236}">
                <a16:creationId xmlns:a16="http://schemas.microsoft.com/office/drawing/2014/main" id="{D06F3530-9D22-4059-A130-28C41A33F6A7}"/>
              </a:ext>
            </a:extLst>
          </p:cNvPr>
          <p:cNvSpPr txBox="1">
            <a:spLocks noChangeArrowheads="1"/>
          </p:cNvSpPr>
          <p:nvPr/>
        </p:nvSpPr>
        <p:spPr bwMode="auto">
          <a:xfrm>
            <a:off x="2189957" y="5222029"/>
            <a:ext cx="40322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9pPr>
          </a:lstStyle>
          <a:p>
            <a:pPr>
              <a:defRPr/>
            </a:pPr>
            <a:r>
              <a:rPr lang="pt-BR" altLang="pt-BR" sz="2400" b="1" dirty="0">
                <a:effectLst>
                  <a:outerShdw blurRad="38100" dist="38100" dir="2700000" algn="tl">
                    <a:srgbClr val="C0C0C0"/>
                  </a:outerShdw>
                </a:effectLst>
                <a:latin typeface="Arial Narrow" panose="020B0606020202030204" pitchFamily="34" charset="0"/>
              </a:rPr>
              <a:t>Brasil:</a:t>
            </a:r>
            <a:r>
              <a:rPr lang="pt-BR" altLang="pt-BR" sz="2000" b="1" dirty="0">
                <a:effectLst>
                  <a:outerShdw blurRad="38100" dist="38100" dir="2700000" algn="tl">
                    <a:srgbClr val="C0C0C0"/>
                  </a:outerShdw>
                </a:effectLst>
                <a:latin typeface="Arial Narrow" panose="020B0606020202030204" pitchFamily="34" charset="0"/>
              </a:rPr>
              <a:t>  </a:t>
            </a:r>
            <a:r>
              <a:rPr lang="pt-BR" altLang="pt-BR" sz="2400" b="1" dirty="0">
                <a:latin typeface="Arial Narrow" panose="020B0606020202030204" pitchFamily="34" charset="0"/>
                <a:ea typeface="Microsoft YaHei" panose="020B0503020204020204" pitchFamily="34" charset="-122"/>
              </a:rPr>
              <a:t>16.590 casos novos</a:t>
            </a:r>
          </a:p>
          <a:p>
            <a:pPr>
              <a:defRPr/>
            </a:pPr>
            <a:r>
              <a:rPr lang="pt-BR" altLang="pt-BR" sz="2000" b="1" dirty="0">
                <a:latin typeface="Arial Narrow" panose="020B0606020202030204" pitchFamily="34" charset="0"/>
                <a:ea typeface="Microsoft YaHei" panose="020B0503020204020204" pitchFamily="34" charset="-122"/>
              </a:rPr>
              <a:t>              12,6 / 100 mil mulheres</a:t>
            </a:r>
          </a:p>
          <a:p>
            <a:pPr algn="ctr">
              <a:buSzPct val="100000"/>
              <a:defRPr/>
            </a:pPr>
            <a:endParaRPr lang="pt-BR" altLang="pt-BR" sz="2000" b="1" dirty="0">
              <a:effectLst>
                <a:outerShdw blurRad="38100" dist="38100" dir="2700000" algn="tl">
                  <a:srgbClr val="C0C0C0"/>
                </a:outerShdw>
              </a:effectLst>
              <a:latin typeface="Arial Narrow" panose="020B0606020202030204" pitchFamily="34" charset="0"/>
            </a:endParaRPr>
          </a:p>
        </p:txBody>
      </p:sp>
      <p:sp>
        <p:nvSpPr>
          <p:cNvPr id="7182" name="Text Box 14">
            <a:extLst>
              <a:ext uri="{FF2B5EF4-FFF2-40B4-BE49-F238E27FC236}">
                <a16:creationId xmlns:a16="http://schemas.microsoft.com/office/drawing/2014/main" id="{9FF9B30A-7DBF-4535-8D2F-C92D45BF8244}"/>
              </a:ext>
            </a:extLst>
          </p:cNvPr>
          <p:cNvSpPr txBox="1">
            <a:spLocks noChangeArrowheads="1"/>
          </p:cNvSpPr>
          <p:nvPr/>
        </p:nvSpPr>
        <p:spPr bwMode="auto">
          <a:xfrm>
            <a:off x="6135688" y="5259389"/>
            <a:ext cx="4229100"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cs typeface="Arial" panose="020B0604020202020204" pitchFamily="34" charset="0"/>
              </a:defRPr>
            </a:lvl9pPr>
          </a:lstStyle>
          <a:p>
            <a:pPr algn="ctr">
              <a:buSzPct val="100000"/>
              <a:defRPr/>
            </a:pPr>
            <a:r>
              <a:rPr lang="pt-BR" altLang="pt-BR" sz="2400" b="1" dirty="0">
                <a:effectLst>
                  <a:outerShdw blurRad="38100" dist="38100" dir="2700000" algn="tl">
                    <a:srgbClr val="C0C0C0"/>
                  </a:outerShdw>
                </a:effectLst>
                <a:latin typeface="Arial Narrow" panose="020B0606020202030204" pitchFamily="34" charset="0"/>
              </a:rPr>
              <a:t>Brasil:  </a:t>
            </a:r>
            <a:r>
              <a:rPr lang="pt-BR" sz="2400" b="1" dirty="0">
                <a:effectLst>
                  <a:outerShdw blurRad="38100" dist="38100" dir="2700000" algn="tl">
                    <a:srgbClr val="C0C0C0"/>
                  </a:outerShdw>
                </a:effectLst>
                <a:latin typeface="Arial Narrow" panose="020B0606020202030204" pitchFamily="34" charset="0"/>
              </a:rPr>
              <a:t>6.385</a:t>
            </a:r>
            <a:r>
              <a:rPr lang="pt-BR" altLang="pt-BR" sz="2400" b="1" dirty="0">
                <a:effectLst>
                  <a:outerShdw blurRad="38100" dist="38100" dir="2700000" algn="tl">
                    <a:srgbClr val="C0C0C0"/>
                  </a:outerShdw>
                </a:effectLst>
                <a:latin typeface="Arial Narrow" panose="020B0606020202030204" pitchFamily="34" charset="0"/>
              </a:rPr>
              <a:t> óbitos</a:t>
            </a:r>
          </a:p>
          <a:p>
            <a:pPr algn="ctr">
              <a:buSzPct val="100000"/>
              <a:defRPr/>
            </a:pPr>
            <a:r>
              <a:rPr lang="pt-BR" altLang="pt-BR" sz="2000" b="1" dirty="0">
                <a:effectLst>
                  <a:outerShdw blurRad="38100" dist="38100" dir="2700000" algn="tl">
                    <a:srgbClr val="C0C0C0"/>
                  </a:outerShdw>
                </a:effectLst>
                <a:latin typeface="Arial Narrow" panose="020B0606020202030204" pitchFamily="34" charset="0"/>
              </a:rPr>
              <a:t>                  5,14 / 100 mil mulheres</a:t>
            </a:r>
          </a:p>
        </p:txBody>
      </p:sp>
      <p:sp>
        <p:nvSpPr>
          <p:cNvPr id="20" name="CaixaDeTexto 19">
            <a:extLst>
              <a:ext uri="{FF2B5EF4-FFF2-40B4-BE49-F238E27FC236}">
                <a16:creationId xmlns:a16="http://schemas.microsoft.com/office/drawing/2014/main" id="{F79BCD48-5BA7-456B-89B5-FEC38480AD3A}"/>
              </a:ext>
            </a:extLst>
          </p:cNvPr>
          <p:cNvSpPr txBox="1"/>
          <p:nvPr/>
        </p:nvSpPr>
        <p:spPr>
          <a:xfrm>
            <a:off x="3309939" y="2403475"/>
            <a:ext cx="681037" cy="338554"/>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defRPr/>
            </a:pPr>
            <a:r>
              <a:rPr lang="pt-BR" sz="1600" b="1" dirty="0">
                <a:solidFill>
                  <a:schemeClr val="bg1"/>
                </a:solidFill>
              </a:rPr>
              <a:t>26,24</a:t>
            </a:r>
          </a:p>
        </p:txBody>
      </p:sp>
      <p:sp>
        <p:nvSpPr>
          <p:cNvPr id="21" name="CaixaDeTexto 20">
            <a:extLst>
              <a:ext uri="{FF2B5EF4-FFF2-40B4-BE49-F238E27FC236}">
                <a16:creationId xmlns:a16="http://schemas.microsoft.com/office/drawing/2014/main" id="{ACC2D7A2-7B3E-4421-9843-BC4DB93A94FB}"/>
              </a:ext>
            </a:extLst>
          </p:cNvPr>
          <p:cNvSpPr txBox="1"/>
          <p:nvPr/>
        </p:nvSpPr>
        <p:spPr>
          <a:xfrm>
            <a:off x="4703764" y="2673350"/>
            <a:ext cx="682625" cy="338138"/>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defRPr/>
            </a:pPr>
            <a:r>
              <a:rPr lang="pt-BR" sz="1600" b="1" dirty="0">
                <a:solidFill>
                  <a:schemeClr val="bg1"/>
                </a:solidFill>
              </a:rPr>
              <a:t>16,1</a:t>
            </a:r>
          </a:p>
        </p:txBody>
      </p:sp>
      <p:sp>
        <p:nvSpPr>
          <p:cNvPr id="22" name="CaixaDeTexto 21">
            <a:extLst>
              <a:ext uri="{FF2B5EF4-FFF2-40B4-BE49-F238E27FC236}">
                <a16:creationId xmlns:a16="http://schemas.microsoft.com/office/drawing/2014/main" id="{C3CFB695-DD42-4AC3-9481-48B7F05C2243}"/>
              </a:ext>
            </a:extLst>
          </p:cNvPr>
          <p:cNvSpPr txBox="1"/>
          <p:nvPr/>
        </p:nvSpPr>
        <p:spPr>
          <a:xfrm>
            <a:off x="3625851" y="3062289"/>
            <a:ext cx="682625" cy="338137"/>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defRPr/>
            </a:pPr>
            <a:r>
              <a:rPr lang="pt-BR" sz="1600" b="1" dirty="0">
                <a:solidFill>
                  <a:schemeClr val="bg1"/>
                </a:solidFill>
              </a:rPr>
              <a:t>12,35</a:t>
            </a:r>
          </a:p>
        </p:txBody>
      </p:sp>
      <p:sp>
        <p:nvSpPr>
          <p:cNvPr id="23" name="CaixaDeTexto 22">
            <a:extLst>
              <a:ext uri="{FF2B5EF4-FFF2-40B4-BE49-F238E27FC236}">
                <a16:creationId xmlns:a16="http://schemas.microsoft.com/office/drawing/2014/main" id="{DCF9FDBB-5A8D-436D-A76C-359D621BAE43}"/>
              </a:ext>
            </a:extLst>
          </p:cNvPr>
          <p:cNvSpPr txBox="1"/>
          <p:nvPr/>
        </p:nvSpPr>
        <p:spPr>
          <a:xfrm>
            <a:off x="4433889" y="3624264"/>
            <a:ext cx="611187" cy="339725"/>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defRPr/>
            </a:pPr>
            <a:r>
              <a:rPr lang="pt-BR" sz="1600" b="1" dirty="0">
                <a:solidFill>
                  <a:schemeClr val="bg1"/>
                </a:solidFill>
              </a:rPr>
              <a:t>8,61</a:t>
            </a:r>
          </a:p>
        </p:txBody>
      </p:sp>
      <p:sp>
        <p:nvSpPr>
          <p:cNvPr id="24" name="CaixaDeTexto 23">
            <a:extLst>
              <a:ext uri="{FF2B5EF4-FFF2-40B4-BE49-F238E27FC236}">
                <a16:creationId xmlns:a16="http://schemas.microsoft.com/office/drawing/2014/main" id="{0ACBE35A-DDF2-4524-8202-F3713C752294}"/>
              </a:ext>
            </a:extLst>
          </p:cNvPr>
          <p:cNvSpPr txBox="1"/>
          <p:nvPr/>
        </p:nvSpPr>
        <p:spPr>
          <a:xfrm>
            <a:off x="3878264" y="4227514"/>
            <a:ext cx="655637" cy="338137"/>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defRPr/>
            </a:pPr>
            <a:r>
              <a:rPr lang="pt-BR" sz="1600" b="1" dirty="0">
                <a:solidFill>
                  <a:schemeClr val="bg1"/>
                </a:solidFill>
              </a:rPr>
              <a:t>12,6</a:t>
            </a:r>
          </a:p>
        </p:txBody>
      </p:sp>
      <p:sp>
        <p:nvSpPr>
          <p:cNvPr id="25" name="CaixaDeTexto 24">
            <a:extLst>
              <a:ext uri="{FF2B5EF4-FFF2-40B4-BE49-F238E27FC236}">
                <a16:creationId xmlns:a16="http://schemas.microsoft.com/office/drawing/2014/main" id="{0645CEF7-EEA0-4481-85DB-DF6FA3E21B89}"/>
              </a:ext>
            </a:extLst>
          </p:cNvPr>
          <p:cNvSpPr txBox="1"/>
          <p:nvPr/>
        </p:nvSpPr>
        <p:spPr>
          <a:xfrm>
            <a:off x="8162871" y="3011488"/>
            <a:ext cx="563562" cy="339725"/>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defPPr>
              <a:defRPr lang="pt-BR"/>
            </a:defPPr>
            <a:lvl1pPr>
              <a:defRPr sz="1600" b="1">
                <a:solidFill>
                  <a:schemeClr val="bg1"/>
                </a:solidFill>
              </a:defRPr>
            </a:lvl1pPr>
          </a:lstStyle>
          <a:p>
            <a:pPr>
              <a:defRPr/>
            </a:pPr>
            <a:r>
              <a:rPr lang="pt-BR" dirty="0"/>
              <a:t>5,33</a:t>
            </a:r>
          </a:p>
        </p:txBody>
      </p:sp>
      <p:sp>
        <p:nvSpPr>
          <p:cNvPr id="26" name="CaixaDeTexto 25">
            <a:extLst>
              <a:ext uri="{FF2B5EF4-FFF2-40B4-BE49-F238E27FC236}">
                <a16:creationId xmlns:a16="http://schemas.microsoft.com/office/drawing/2014/main" id="{08894333-E9E2-4C42-B733-EE9490A50522}"/>
              </a:ext>
            </a:extLst>
          </p:cNvPr>
          <p:cNvSpPr txBox="1"/>
          <p:nvPr/>
        </p:nvSpPr>
        <p:spPr>
          <a:xfrm>
            <a:off x="9221298" y="2554209"/>
            <a:ext cx="563563" cy="338137"/>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defPPr>
              <a:defRPr lang="pt-BR"/>
            </a:defPPr>
            <a:lvl1pPr>
              <a:defRPr sz="1600" b="1">
                <a:solidFill>
                  <a:schemeClr val="bg1"/>
                </a:solidFill>
              </a:defRPr>
            </a:lvl1pPr>
          </a:lstStyle>
          <a:p>
            <a:pPr>
              <a:defRPr/>
            </a:pPr>
            <a:r>
              <a:rPr lang="pt-BR" dirty="0"/>
              <a:t>6,49</a:t>
            </a:r>
          </a:p>
        </p:txBody>
      </p:sp>
      <p:sp>
        <p:nvSpPr>
          <p:cNvPr id="27" name="CaixaDeTexto 26">
            <a:extLst>
              <a:ext uri="{FF2B5EF4-FFF2-40B4-BE49-F238E27FC236}">
                <a16:creationId xmlns:a16="http://schemas.microsoft.com/office/drawing/2014/main" id="{E7419C3A-2217-4854-B158-3F4121ED42BC}"/>
              </a:ext>
            </a:extLst>
          </p:cNvPr>
          <p:cNvSpPr txBox="1"/>
          <p:nvPr/>
        </p:nvSpPr>
        <p:spPr>
          <a:xfrm>
            <a:off x="7720253" y="2282827"/>
            <a:ext cx="655638" cy="338137"/>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defRPr/>
            </a:pPr>
            <a:r>
              <a:rPr lang="pt-BR" sz="1600" b="1" dirty="0">
                <a:solidFill>
                  <a:schemeClr val="bg1"/>
                </a:solidFill>
              </a:rPr>
              <a:t>12,24</a:t>
            </a:r>
          </a:p>
        </p:txBody>
      </p:sp>
      <p:sp>
        <p:nvSpPr>
          <p:cNvPr id="28" name="CaixaDeTexto 27">
            <a:extLst>
              <a:ext uri="{FF2B5EF4-FFF2-40B4-BE49-F238E27FC236}">
                <a16:creationId xmlns:a16="http://schemas.microsoft.com/office/drawing/2014/main" id="{4274B13F-E8EA-4CA1-B940-1D08BDFCABCA}"/>
              </a:ext>
            </a:extLst>
          </p:cNvPr>
          <p:cNvSpPr txBox="1"/>
          <p:nvPr/>
        </p:nvSpPr>
        <p:spPr>
          <a:xfrm>
            <a:off x="8765382" y="3493311"/>
            <a:ext cx="565150" cy="338137"/>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defPPr>
              <a:defRPr lang="pt-BR"/>
            </a:defPPr>
            <a:lvl1pPr>
              <a:defRPr sz="1600" b="1">
                <a:solidFill>
                  <a:schemeClr val="bg1"/>
                </a:solidFill>
              </a:defRPr>
            </a:lvl1pPr>
          </a:lstStyle>
          <a:p>
            <a:pPr>
              <a:defRPr/>
            </a:pPr>
            <a:r>
              <a:rPr lang="pt-BR" dirty="0"/>
              <a:t>3,64</a:t>
            </a:r>
          </a:p>
        </p:txBody>
      </p:sp>
      <p:sp>
        <p:nvSpPr>
          <p:cNvPr id="29" name="CaixaDeTexto 28">
            <a:extLst>
              <a:ext uri="{FF2B5EF4-FFF2-40B4-BE49-F238E27FC236}">
                <a16:creationId xmlns:a16="http://schemas.microsoft.com/office/drawing/2014/main" id="{1D68848A-D3A9-47AB-982B-8696D9EB9740}"/>
              </a:ext>
            </a:extLst>
          </p:cNvPr>
          <p:cNvSpPr txBox="1"/>
          <p:nvPr/>
        </p:nvSpPr>
        <p:spPr>
          <a:xfrm>
            <a:off x="8332966" y="4188112"/>
            <a:ext cx="563562" cy="339725"/>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defPPr>
              <a:defRPr lang="pt-BR"/>
            </a:defPPr>
            <a:lvl1pPr>
              <a:defRPr sz="1600" b="1">
                <a:solidFill>
                  <a:schemeClr val="bg1"/>
                </a:solidFill>
              </a:defRPr>
            </a:lvl1pPr>
          </a:lstStyle>
          <a:p>
            <a:pPr>
              <a:defRPr/>
            </a:pPr>
            <a:r>
              <a:rPr lang="pt-BR" dirty="0"/>
              <a:t>4,82</a:t>
            </a:r>
          </a:p>
        </p:txBody>
      </p:sp>
    </p:spTree>
    <p:extLst>
      <p:ext uri="{BB962C8B-B14F-4D97-AF65-F5344CB8AC3E}">
        <p14:creationId xmlns:p14="http://schemas.microsoft.com/office/powerpoint/2010/main" val="122062850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24136A73-5EC7-4E6C-B0F8-06B69630B528}"/>
              </a:ext>
            </a:extLst>
          </p:cNvPr>
          <p:cNvGraphicFramePr>
            <a:graphicFrameLocks noGrp="1"/>
          </p:cNvGraphicFramePr>
          <p:nvPr>
            <p:extLst/>
          </p:nvPr>
        </p:nvGraphicFramePr>
        <p:xfrm>
          <a:off x="1950564" y="1585519"/>
          <a:ext cx="7931173" cy="475131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3">
            <a:extLst>
              <a:ext uri="{FF2B5EF4-FFF2-40B4-BE49-F238E27FC236}">
                <a16:creationId xmlns:a16="http://schemas.microsoft.com/office/drawing/2014/main" id="{C17E92C8-5644-4EF6-8808-6C7B0687B837}"/>
              </a:ext>
            </a:extLst>
          </p:cNvPr>
          <p:cNvSpPr txBox="1">
            <a:spLocks noChangeArrowheads="1"/>
          </p:cNvSpPr>
          <p:nvPr/>
        </p:nvSpPr>
        <p:spPr bwMode="auto">
          <a:xfrm rot="16200000">
            <a:off x="175873" y="3206908"/>
            <a:ext cx="2879725"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ct val="0"/>
              </a:spcBef>
              <a:buFontTx/>
              <a:buNone/>
            </a:pPr>
            <a:r>
              <a:rPr lang="pt-BR" altLang="pt-BR" sz="1400" dirty="0">
                <a:solidFill>
                  <a:schemeClr val="tx1">
                    <a:lumMod val="50000"/>
                    <a:lumOff val="50000"/>
                  </a:schemeClr>
                </a:solidFill>
                <a:latin typeface="Arial Narrow" panose="020B0606020202030204" pitchFamily="34" charset="0"/>
                <a:ea typeface="Microsoft YaHei" panose="020B0503020204020204" pitchFamily="34" charset="-122"/>
              </a:rPr>
              <a:t>Taxas por 100 mil mulheres</a:t>
            </a:r>
          </a:p>
        </p:txBody>
      </p:sp>
      <p:sp>
        <p:nvSpPr>
          <p:cNvPr id="4" name="CaixaDeTexto 3">
            <a:extLst>
              <a:ext uri="{FF2B5EF4-FFF2-40B4-BE49-F238E27FC236}">
                <a16:creationId xmlns:a16="http://schemas.microsoft.com/office/drawing/2014/main" id="{D3CE0C91-99CB-435A-A9A9-0C04A597B104}"/>
              </a:ext>
            </a:extLst>
          </p:cNvPr>
          <p:cNvSpPr txBox="1"/>
          <p:nvPr/>
        </p:nvSpPr>
        <p:spPr>
          <a:xfrm>
            <a:off x="2310263" y="2465429"/>
            <a:ext cx="431800" cy="261938"/>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pt-BR" sz="1100" b="1" dirty="0">
                <a:solidFill>
                  <a:schemeClr val="bg1"/>
                </a:solidFill>
              </a:rPr>
              <a:t>8,5</a:t>
            </a:r>
          </a:p>
        </p:txBody>
      </p:sp>
      <p:sp>
        <p:nvSpPr>
          <p:cNvPr id="5" name="Text Box 2">
            <a:extLst>
              <a:ext uri="{FF2B5EF4-FFF2-40B4-BE49-F238E27FC236}">
                <a16:creationId xmlns:a16="http://schemas.microsoft.com/office/drawing/2014/main" id="{616B9E8E-7BD4-4638-8639-2ABCB6CFFAC8}"/>
              </a:ext>
            </a:extLst>
          </p:cNvPr>
          <p:cNvSpPr txBox="1">
            <a:spLocks noChangeArrowheads="1"/>
          </p:cNvSpPr>
          <p:nvPr/>
        </p:nvSpPr>
        <p:spPr bwMode="auto">
          <a:xfrm>
            <a:off x="2742063" y="6406685"/>
            <a:ext cx="6683375"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625"/>
              </a:spcBef>
              <a:buNone/>
            </a:pPr>
            <a:r>
              <a:rPr lang="pt-BR" altLang="pt-BR" sz="1100" dirty="0">
                <a:solidFill>
                  <a:srgbClr val="000000"/>
                </a:solidFill>
                <a:latin typeface="Arial Narrow" panose="020B0606020202030204" pitchFamily="34" charset="0"/>
                <a:ea typeface="Microsoft YaHei" panose="020B0503020204020204" pitchFamily="34" charset="-122"/>
                <a:cs typeface="Lucida Sans Unicode" panose="020B0602030504020204" pitchFamily="34" charset="0"/>
              </a:rPr>
              <a:t>*taxas ajustadas pela pop mundial, por 100 mil mulheres. Fonte: Atlas de mortalidade, INCA/MS.</a:t>
            </a:r>
          </a:p>
        </p:txBody>
      </p:sp>
      <p:sp>
        <p:nvSpPr>
          <p:cNvPr id="6" name="Text Box 1">
            <a:extLst>
              <a:ext uri="{FF2B5EF4-FFF2-40B4-BE49-F238E27FC236}">
                <a16:creationId xmlns:a16="http://schemas.microsoft.com/office/drawing/2014/main" id="{1E53617E-9EF8-4737-BEAC-9C908BD96BF2}"/>
              </a:ext>
            </a:extLst>
          </p:cNvPr>
          <p:cNvSpPr txBox="1">
            <a:spLocks noChangeArrowheads="1"/>
          </p:cNvSpPr>
          <p:nvPr/>
        </p:nvSpPr>
        <p:spPr bwMode="auto">
          <a:xfrm>
            <a:off x="1770715" y="431607"/>
            <a:ext cx="7696200" cy="8318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defTabSz="457200">
              <a:spcBef>
                <a:spcPct val="0"/>
              </a:spcBef>
              <a:buSzPct val="100000"/>
              <a:defRPr/>
            </a:pPr>
            <a:r>
              <a:rPr lang="pt-BR" altLang="pt-BR" sz="3200" dirty="0">
                <a:solidFill>
                  <a:srgbClr val="00B0F0"/>
                </a:solidFill>
                <a:latin typeface="Calibri"/>
                <a:cs typeface="+mn-cs"/>
              </a:rPr>
              <a:t>Taxas de mortalidade por câncer do colo do útero. Brasil (geral e capitais), 1980 a 2017</a:t>
            </a:r>
          </a:p>
        </p:txBody>
      </p:sp>
    </p:spTree>
    <p:extLst>
      <p:ext uri="{BB962C8B-B14F-4D97-AF65-F5344CB8AC3E}">
        <p14:creationId xmlns:p14="http://schemas.microsoft.com/office/powerpoint/2010/main" val="1435269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id="{3CDEB48E-EB6A-46F4-B7EE-973775E62949}"/>
              </a:ext>
            </a:extLst>
          </p:cNvPr>
          <p:cNvSpPr txBox="1">
            <a:spLocks noChangeArrowheads="1"/>
          </p:cNvSpPr>
          <p:nvPr/>
        </p:nvSpPr>
        <p:spPr bwMode="auto">
          <a:xfrm>
            <a:off x="1971582" y="451732"/>
            <a:ext cx="7696200" cy="8318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algn="ctr">
              <a:spcBef>
                <a:spcPts val="1500"/>
              </a:spcBef>
              <a:buSzPct val="100000"/>
              <a:defRPr/>
            </a:pPr>
            <a:r>
              <a:rPr lang="pt-BR" altLang="pt-BR" sz="3200" dirty="0">
                <a:solidFill>
                  <a:srgbClr val="00B0F0"/>
                </a:solidFill>
                <a:latin typeface="Calibri"/>
                <a:cs typeface="+mn-cs"/>
              </a:rPr>
              <a:t>Taxas de mortalidade por câncer do colo do útero. Brasil e regiões, 1980 a 2017</a:t>
            </a:r>
          </a:p>
        </p:txBody>
      </p:sp>
      <p:pic>
        <p:nvPicPr>
          <p:cNvPr id="4" name="Imagem 3">
            <a:extLst>
              <a:ext uri="{FF2B5EF4-FFF2-40B4-BE49-F238E27FC236}">
                <a16:creationId xmlns:a16="http://schemas.microsoft.com/office/drawing/2014/main" id="{7253DE40-9431-4664-99B9-32F7C4C36CEA}"/>
              </a:ext>
            </a:extLst>
          </p:cNvPr>
          <p:cNvPicPr>
            <a:picLocks noChangeAspect="1"/>
          </p:cNvPicPr>
          <p:nvPr/>
        </p:nvPicPr>
        <p:blipFill>
          <a:blip r:embed="rId2"/>
          <a:stretch>
            <a:fillRect/>
          </a:stretch>
        </p:blipFill>
        <p:spPr>
          <a:xfrm>
            <a:off x="2099386" y="1442907"/>
            <a:ext cx="7440591" cy="4608206"/>
          </a:xfrm>
          <a:prstGeom prst="rect">
            <a:avLst/>
          </a:prstGeom>
        </p:spPr>
      </p:pic>
      <p:sp>
        <p:nvSpPr>
          <p:cNvPr id="8" name="Text Box 3">
            <a:extLst>
              <a:ext uri="{FF2B5EF4-FFF2-40B4-BE49-F238E27FC236}">
                <a16:creationId xmlns:a16="http://schemas.microsoft.com/office/drawing/2014/main" id="{58BC0A01-7913-45FD-930C-1CCCF0C77057}"/>
              </a:ext>
            </a:extLst>
          </p:cNvPr>
          <p:cNvSpPr txBox="1">
            <a:spLocks noChangeArrowheads="1"/>
          </p:cNvSpPr>
          <p:nvPr/>
        </p:nvSpPr>
        <p:spPr bwMode="auto">
          <a:xfrm rot="16200000">
            <a:off x="439620" y="3081073"/>
            <a:ext cx="2879725"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ct val="0"/>
              </a:spcBef>
              <a:buFontTx/>
              <a:buNone/>
            </a:pPr>
            <a:r>
              <a:rPr lang="pt-BR" altLang="pt-BR" sz="1400" dirty="0">
                <a:solidFill>
                  <a:schemeClr val="tx1">
                    <a:lumMod val="50000"/>
                    <a:lumOff val="50000"/>
                  </a:schemeClr>
                </a:solidFill>
                <a:latin typeface="Arial Narrow" panose="020B0606020202030204" pitchFamily="34" charset="0"/>
                <a:ea typeface="Microsoft YaHei" panose="020B0503020204020204" pitchFamily="34" charset="-122"/>
              </a:rPr>
              <a:t>Taxas por 100 mil mulheres</a:t>
            </a:r>
          </a:p>
        </p:txBody>
      </p:sp>
    </p:spTree>
    <p:extLst>
      <p:ext uri="{BB962C8B-B14F-4D97-AF65-F5344CB8AC3E}">
        <p14:creationId xmlns:p14="http://schemas.microsoft.com/office/powerpoint/2010/main" val="210818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dirty="0">
                <a:solidFill>
                  <a:srgbClr val="00B0F0"/>
                </a:solidFill>
                <a:latin typeface="Calibri"/>
                <a:ea typeface="+mn-ea"/>
                <a:cs typeface="+mn-cs"/>
              </a:rPr>
              <a:t>Prevenção primária do câncer do colo do útero </a:t>
            </a:r>
          </a:p>
        </p:txBody>
      </p:sp>
      <p:sp>
        <p:nvSpPr>
          <p:cNvPr id="3" name="Espaço Reservado para Conteúdo 2"/>
          <p:cNvSpPr>
            <a:spLocks noGrp="1"/>
          </p:cNvSpPr>
          <p:nvPr>
            <p:ph idx="1"/>
          </p:nvPr>
        </p:nvSpPr>
        <p:spPr>
          <a:xfrm>
            <a:off x="1154954" y="2434590"/>
            <a:ext cx="10195036" cy="3966210"/>
          </a:xfrm>
        </p:spPr>
        <p:txBody>
          <a:bodyPr>
            <a:normAutofit fontScale="77500" lnSpcReduction="20000"/>
          </a:bodyPr>
          <a:lstStyle/>
          <a:p>
            <a:pPr algn="just"/>
            <a:r>
              <a:rPr lang="pt-BR" dirty="0">
                <a:solidFill>
                  <a:srgbClr val="172938"/>
                </a:solidFill>
                <a:latin typeface="Calibri" panose="020F0502020204030204" pitchFamily="34" charset="0"/>
                <a:cs typeface="Calibri" panose="020F0502020204030204" pitchFamily="34" charset="0"/>
              </a:rPr>
              <a:t>A prevenção primária do câncer do colo do útero está relacionada à diminuição do risco de contágio pelo </a:t>
            </a:r>
            <a:r>
              <a:rPr lang="pt-BR" dirty="0" err="1">
                <a:solidFill>
                  <a:srgbClr val="172938"/>
                </a:solidFill>
                <a:latin typeface="Calibri" panose="020F0502020204030204" pitchFamily="34" charset="0"/>
                <a:cs typeface="Calibri" panose="020F0502020204030204" pitchFamily="34" charset="0"/>
              </a:rPr>
              <a:t>papilomavírus</a:t>
            </a:r>
            <a:r>
              <a:rPr lang="pt-BR" dirty="0">
                <a:solidFill>
                  <a:srgbClr val="172938"/>
                </a:solidFill>
                <a:latin typeface="Calibri" panose="020F0502020204030204" pitchFamily="34" charset="0"/>
                <a:cs typeface="Calibri" panose="020F0502020204030204" pitchFamily="34" charset="0"/>
              </a:rPr>
              <a:t> humano (HPV). A transmissão da infecção pelo HPV ocorre por via sexual, presumidamente através de abrasões microscópicas na mucosa ou na pele da região </a:t>
            </a:r>
            <a:r>
              <a:rPr lang="pt-BR" dirty="0" err="1">
                <a:solidFill>
                  <a:srgbClr val="172938"/>
                </a:solidFill>
                <a:latin typeface="Calibri" panose="020F0502020204030204" pitchFamily="34" charset="0"/>
                <a:cs typeface="Calibri" panose="020F0502020204030204" pitchFamily="34" charset="0"/>
              </a:rPr>
              <a:t>anogenital</a:t>
            </a:r>
            <a:r>
              <a:rPr lang="pt-BR" dirty="0">
                <a:solidFill>
                  <a:srgbClr val="172938"/>
                </a:solidFill>
                <a:latin typeface="Calibri" panose="020F0502020204030204" pitchFamily="34" charset="0"/>
                <a:cs typeface="Calibri" panose="020F0502020204030204" pitchFamily="34" charset="0"/>
              </a:rPr>
              <a:t>. Consequentemente, o uso de preservativos (camisinha) durante a relação sexual com penetração protege parcialmente do contágio pelo HPV, que também pode ocorrer através do contato com a pele da vulva, região perineal, perianal e bolsa escrotal. </a:t>
            </a:r>
          </a:p>
          <a:p>
            <a:pPr algn="just"/>
            <a:r>
              <a:rPr lang="pt-BR" dirty="0">
                <a:solidFill>
                  <a:srgbClr val="172938"/>
                </a:solidFill>
                <a:latin typeface="Calibri" panose="020F0502020204030204" pitchFamily="34" charset="0"/>
                <a:cs typeface="Calibri" panose="020F0502020204030204" pitchFamily="34" charset="0"/>
              </a:rPr>
              <a:t>A principal forma de prevenção, </a:t>
            </a:r>
            <a:r>
              <a:rPr lang="pt-BR" dirty="0" err="1">
                <a:solidFill>
                  <a:srgbClr val="172938"/>
                </a:solidFill>
                <a:latin typeface="Calibri" panose="020F0502020204030204" pitchFamily="34" charset="0"/>
                <a:cs typeface="Calibri" panose="020F0502020204030204" pitchFamily="34" charset="0"/>
              </a:rPr>
              <a:t>entretando</a:t>
            </a:r>
            <a:r>
              <a:rPr lang="pt-BR" dirty="0">
                <a:solidFill>
                  <a:srgbClr val="172938"/>
                </a:solidFill>
                <a:latin typeface="Calibri" panose="020F0502020204030204" pitchFamily="34" charset="0"/>
                <a:cs typeface="Calibri" panose="020F0502020204030204" pitchFamily="34" charset="0"/>
              </a:rPr>
              <a:t>, é a</a:t>
            </a:r>
            <a:r>
              <a:rPr lang="pt-BR" b="1" dirty="0">
                <a:solidFill>
                  <a:srgbClr val="172938"/>
                </a:solidFill>
                <a:latin typeface="Calibri" panose="020F0502020204030204" pitchFamily="34" charset="0"/>
                <a:cs typeface="Calibri" panose="020F0502020204030204" pitchFamily="34" charset="0"/>
              </a:rPr>
              <a:t> </a:t>
            </a:r>
            <a:r>
              <a:rPr lang="pt-BR" b="1" dirty="0">
                <a:solidFill>
                  <a:srgbClr val="B41728"/>
                </a:solidFill>
                <a:latin typeface="Calibri" panose="020F0502020204030204" pitchFamily="34" charset="0"/>
                <a:cs typeface="Calibri" panose="020F0502020204030204" pitchFamily="34" charset="0"/>
                <a:hlinkClick r:id="rId2"/>
              </a:rPr>
              <a:t>vacina contra o HPV</a:t>
            </a:r>
            <a:r>
              <a:rPr lang="pt-BR" b="1" dirty="0">
                <a:solidFill>
                  <a:srgbClr val="172938"/>
                </a:solidFill>
                <a:latin typeface="Calibri" panose="020F0502020204030204" pitchFamily="34" charset="0"/>
                <a:cs typeface="Calibri" panose="020F0502020204030204" pitchFamily="34" charset="0"/>
              </a:rPr>
              <a:t>. </a:t>
            </a:r>
            <a:r>
              <a:rPr lang="pt-BR" dirty="0">
                <a:solidFill>
                  <a:srgbClr val="172938"/>
                </a:solidFill>
                <a:latin typeface="Calibri" panose="020F0502020204030204" pitchFamily="34" charset="0"/>
                <a:cs typeface="Calibri" panose="020F0502020204030204" pitchFamily="34" charset="0"/>
              </a:rPr>
              <a:t>O Ministério da Saúde implementou no calendário vacinal, em 2014, a vacina tetravalente contra o HPV para meninas e em 2017, para meninos. Esta vacina protege contra os subtipos 6, 11, 16 e 18 do HPV. Os dois primeiros causam verrugas genitais e os dois últimos são responsáveis por cerca de 70% dos casos de câncer do colo do útero.</a:t>
            </a:r>
          </a:p>
          <a:p>
            <a:pPr algn="just"/>
            <a:r>
              <a:rPr lang="pt-BR" dirty="0">
                <a:solidFill>
                  <a:srgbClr val="172938"/>
                </a:solidFill>
                <a:latin typeface="Calibri" panose="020F0502020204030204" pitchFamily="34" charset="0"/>
                <a:cs typeface="Calibri" panose="020F0502020204030204" pitchFamily="34" charset="0"/>
              </a:rPr>
              <a:t>O grupo etário alvo da vacina é de 9 a 14 anos pois esta vacina é mais eficaz se usada antes do início da vida sexual. Devem ser tomadas duas doses, com intervalo de seis meses. Grupos especiais, como pessoas com imunodeficiência causada pelo HIV, devem seguir orientações específicas. </a:t>
            </a:r>
          </a:p>
          <a:p>
            <a:pPr algn="just"/>
            <a:r>
              <a:rPr lang="pt-BR" dirty="0">
                <a:solidFill>
                  <a:srgbClr val="172938"/>
                </a:solidFill>
                <a:latin typeface="Calibri" panose="020F0502020204030204" pitchFamily="34" charset="0"/>
                <a:cs typeface="Calibri" panose="020F0502020204030204" pitchFamily="34" charset="0"/>
              </a:rPr>
              <a:t>A meta é vacinar pelo menos 80% da população alvo para alcançar o objetivo de reduzir a incidência deste câncer nas próximas décadas no país. A vacinação, em conjunto com o exame preventivo (</a:t>
            </a:r>
            <a:r>
              <a:rPr lang="pt-BR" dirty="0" err="1">
                <a:solidFill>
                  <a:srgbClr val="172938"/>
                </a:solidFill>
                <a:latin typeface="Calibri" panose="020F0502020204030204" pitchFamily="34" charset="0"/>
                <a:cs typeface="Calibri" panose="020F0502020204030204" pitchFamily="34" charset="0"/>
              </a:rPr>
              <a:t>Papanicolaou</a:t>
            </a:r>
            <a:r>
              <a:rPr lang="pt-BR" dirty="0">
                <a:solidFill>
                  <a:srgbClr val="172938"/>
                </a:solidFill>
                <a:latin typeface="Calibri" panose="020F0502020204030204" pitchFamily="34" charset="0"/>
                <a:cs typeface="Calibri" panose="020F0502020204030204" pitchFamily="34" charset="0"/>
              </a:rPr>
              <a:t>), se complementam como ações de prevenção deste câncer. Mesmo as mulheres vacinadas, quando alcançarem a idade preconizada, deverão realizar o exame preventivo, pois a vacina não protege contra todos os subtipos </a:t>
            </a:r>
            <a:r>
              <a:rPr lang="pt-BR" dirty="0" err="1">
                <a:solidFill>
                  <a:srgbClr val="172938"/>
                </a:solidFill>
                <a:latin typeface="Calibri" panose="020F0502020204030204" pitchFamily="34" charset="0"/>
                <a:cs typeface="Calibri" panose="020F0502020204030204" pitchFamily="34" charset="0"/>
              </a:rPr>
              <a:t>oncogênicos</a:t>
            </a:r>
            <a:r>
              <a:rPr lang="pt-BR" dirty="0">
                <a:solidFill>
                  <a:srgbClr val="172938"/>
                </a:solidFill>
                <a:latin typeface="Calibri" panose="020F0502020204030204" pitchFamily="34" charset="0"/>
                <a:cs typeface="Calibri" panose="020F0502020204030204" pitchFamily="34" charset="0"/>
              </a:rPr>
              <a:t> do HPV</a:t>
            </a:r>
            <a:r>
              <a:rPr lang="pt-BR" dirty="0" smtClean="0">
                <a:solidFill>
                  <a:srgbClr val="172938"/>
                </a:solidFill>
                <a:latin typeface="Calibri" panose="020F0502020204030204" pitchFamily="34" charset="0"/>
                <a:cs typeface="Calibri" panose="020F0502020204030204" pitchFamily="34" charset="0"/>
              </a:rPr>
              <a:t>.</a:t>
            </a:r>
          </a:p>
          <a:p>
            <a:pPr marL="0" indent="0" algn="just">
              <a:buNone/>
            </a:pPr>
            <a:endParaRPr lang="pt-BR" dirty="0" smtClean="0">
              <a:solidFill>
                <a:srgbClr val="172938"/>
              </a:solidFill>
              <a:latin typeface="Calibri" panose="020F0502020204030204" pitchFamily="34" charset="0"/>
              <a:cs typeface="Calibri" panose="020F0502020204030204" pitchFamily="34" charset="0"/>
            </a:endParaRPr>
          </a:p>
          <a:p>
            <a:pPr marL="0" indent="0" algn="just">
              <a:buNone/>
            </a:pPr>
            <a:r>
              <a:rPr lang="pt-BR" dirty="0" err="1" smtClean="0">
                <a:solidFill>
                  <a:srgbClr val="172938"/>
                </a:solidFill>
                <a:latin typeface="Calibri" panose="020F0502020204030204" pitchFamily="34" charset="0"/>
                <a:cs typeface="Calibri" panose="020F0502020204030204" pitchFamily="34" charset="0"/>
              </a:rPr>
              <a:t>Fonte:INCA</a:t>
            </a:r>
            <a:r>
              <a:rPr lang="pt-BR" dirty="0" smtClean="0">
                <a:solidFill>
                  <a:srgbClr val="172938"/>
                </a:solidFill>
                <a:latin typeface="Calibri" panose="020F0502020204030204" pitchFamily="34" charset="0"/>
                <a:cs typeface="Calibri" panose="020F0502020204030204" pitchFamily="34" charset="0"/>
              </a:rPr>
              <a:t>/MS</a:t>
            </a:r>
            <a:endParaRPr lang="pt-BR" dirty="0">
              <a:solidFill>
                <a:srgbClr val="172938"/>
              </a:solidFill>
              <a:latin typeface="Calibri" panose="020F0502020204030204" pitchFamily="34" charset="0"/>
              <a:cs typeface="Calibri" panose="020F0502020204030204" pitchFamily="34" charset="0"/>
            </a:endParaRPr>
          </a:p>
          <a:p>
            <a:endParaRPr lang="pt-BR" dirty="0"/>
          </a:p>
        </p:txBody>
      </p:sp>
    </p:spTree>
    <p:extLst>
      <p:ext uri="{BB962C8B-B14F-4D97-AF65-F5344CB8AC3E}">
        <p14:creationId xmlns:p14="http://schemas.microsoft.com/office/powerpoint/2010/main" val="53991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1072" y="984820"/>
            <a:ext cx="8761413" cy="706964"/>
          </a:xfrm>
        </p:spPr>
        <p:txBody>
          <a:bodyPr/>
          <a:lstStyle/>
          <a:p>
            <a:r>
              <a:rPr lang="pt-BR" sz="3200" dirty="0">
                <a:solidFill>
                  <a:srgbClr val="00B0F0"/>
                </a:solidFill>
                <a:latin typeface="Calibri"/>
                <a:ea typeface="+mn-ea"/>
                <a:cs typeface="+mn-cs"/>
              </a:rPr>
              <a:t>DETECÇÃO PRECOCE E DIAGNÓSTICO</a:t>
            </a:r>
          </a:p>
        </p:txBody>
      </p:sp>
      <p:sp>
        <p:nvSpPr>
          <p:cNvPr id="3" name="Espaço Reservado para Conteúdo 2"/>
          <p:cNvSpPr>
            <a:spLocks noGrp="1"/>
          </p:cNvSpPr>
          <p:nvPr>
            <p:ph idx="1"/>
          </p:nvPr>
        </p:nvSpPr>
        <p:spPr/>
        <p:txBody>
          <a:bodyPr>
            <a:normAutofit fontScale="85000" lnSpcReduction="10000"/>
          </a:bodyPr>
          <a:lstStyle/>
          <a:p>
            <a:r>
              <a:rPr lang="pt-BR" dirty="0" smtClean="0">
                <a:latin typeface="Calibri" panose="020F0502020204030204" pitchFamily="34" charset="0"/>
                <a:cs typeface="Calibri" panose="020F0502020204030204" pitchFamily="34" charset="0"/>
              </a:rPr>
              <a:t>Detecção </a:t>
            </a:r>
            <a:r>
              <a:rPr lang="pt-BR" dirty="0">
                <a:latin typeface="Calibri" panose="020F0502020204030204" pitchFamily="34" charset="0"/>
                <a:cs typeface="Calibri" panose="020F0502020204030204" pitchFamily="34" charset="0"/>
              </a:rPr>
              <a:t>precoce são o diagnóstico precoce (abordagem de pessoas com sinais e/ou sintomas da doença</a:t>
            </a:r>
            <a:r>
              <a:rPr lang="pt-BR" dirty="0" smtClean="0">
                <a:latin typeface="Calibri" panose="020F0502020204030204" pitchFamily="34" charset="0"/>
                <a:cs typeface="Calibri" panose="020F0502020204030204" pitchFamily="34" charset="0"/>
              </a:rPr>
              <a:t>)</a:t>
            </a:r>
          </a:p>
          <a:p>
            <a:r>
              <a:rPr lang="pt-BR" dirty="0">
                <a:latin typeface="Calibri" panose="020F0502020204030204" pitchFamily="34" charset="0"/>
                <a:cs typeface="Calibri" panose="020F0502020204030204" pitchFamily="34" charset="0"/>
              </a:rPr>
              <a:t>R</a:t>
            </a:r>
            <a:r>
              <a:rPr lang="pt-BR" dirty="0" smtClean="0">
                <a:latin typeface="Calibri" panose="020F0502020204030204" pitchFamily="34" charset="0"/>
                <a:cs typeface="Calibri" panose="020F0502020204030204" pitchFamily="34" charset="0"/>
              </a:rPr>
              <a:t>astreamento </a:t>
            </a:r>
            <a:r>
              <a:rPr lang="pt-BR" dirty="0">
                <a:latin typeface="Calibri" panose="020F0502020204030204" pitchFamily="34" charset="0"/>
                <a:cs typeface="Calibri" panose="020F0502020204030204" pitchFamily="34" charset="0"/>
              </a:rPr>
              <a:t>(aplicação de um teste ou exame numa população assintomática, aparentemente saudável, com objetivo de identificar lesões sugestivas de câncer e encaminhá-la para investigação e tratamento). </a:t>
            </a:r>
            <a:endParaRPr lang="pt-BR" dirty="0" smtClean="0">
              <a:latin typeface="Calibri" panose="020F0502020204030204" pitchFamily="34" charset="0"/>
              <a:cs typeface="Calibri" panose="020F0502020204030204" pitchFamily="34" charset="0"/>
            </a:endParaRPr>
          </a:p>
          <a:p>
            <a:r>
              <a:rPr lang="pt-BR" dirty="0">
                <a:latin typeface="Calibri" panose="020F0502020204030204" pitchFamily="34" charset="0"/>
                <a:cs typeface="Calibri" panose="020F0502020204030204" pitchFamily="34" charset="0"/>
              </a:rPr>
              <a:t>O método de rastreamento do câncer do colo do útero no Brasil é o exame </a:t>
            </a:r>
            <a:r>
              <a:rPr lang="pt-BR" dirty="0" err="1">
                <a:latin typeface="Calibri" panose="020F0502020204030204" pitchFamily="34" charset="0"/>
                <a:cs typeface="Calibri" panose="020F0502020204030204" pitchFamily="34" charset="0"/>
              </a:rPr>
              <a:t>citopatológico</a:t>
            </a:r>
            <a:r>
              <a:rPr lang="pt-BR" dirty="0">
                <a:latin typeface="Calibri" panose="020F0502020204030204" pitchFamily="34" charset="0"/>
                <a:cs typeface="Calibri" panose="020F0502020204030204" pitchFamily="34" charset="0"/>
              </a:rPr>
              <a:t> (exame de </a:t>
            </a:r>
            <a:r>
              <a:rPr lang="pt-BR" dirty="0" err="1">
                <a:latin typeface="Calibri" panose="020F0502020204030204" pitchFamily="34" charset="0"/>
                <a:cs typeface="Calibri" panose="020F0502020204030204" pitchFamily="34" charset="0"/>
              </a:rPr>
              <a:t>Papanicolaou</a:t>
            </a:r>
            <a:r>
              <a:rPr lang="pt-BR" dirty="0">
                <a:latin typeface="Calibri" panose="020F0502020204030204" pitchFamily="34" charset="0"/>
                <a:cs typeface="Calibri" panose="020F0502020204030204" pitchFamily="34" charset="0"/>
              </a:rPr>
              <a:t>), que deve ser oferecido às mulheres na faixa etária de 25 a 64 anos e que já </a:t>
            </a:r>
            <a:r>
              <a:rPr lang="pt-BR" dirty="0" smtClean="0">
                <a:latin typeface="Calibri" panose="020F0502020204030204" pitchFamily="34" charset="0"/>
                <a:cs typeface="Calibri" panose="020F0502020204030204" pitchFamily="34" charset="0"/>
              </a:rPr>
              <a:t>tiveram </a:t>
            </a:r>
            <a:r>
              <a:rPr lang="pt-BR" dirty="0">
                <a:latin typeface="Calibri" panose="020F0502020204030204" pitchFamily="34" charset="0"/>
                <a:cs typeface="Calibri" panose="020F0502020204030204" pitchFamily="34" charset="0"/>
              </a:rPr>
              <a:t>atividade </a:t>
            </a:r>
            <a:r>
              <a:rPr lang="pt-BR" dirty="0" smtClean="0">
                <a:latin typeface="Calibri" panose="020F0502020204030204" pitchFamily="34" charset="0"/>
                <a:cs typeface="Calibri" panose="020F0502020204030204" pitchFamily="34" charset="0"/>
              </a:rPr>
              <a:t>sexual.</a:t>
            </a:r>
          </a:p>
          <a:p>
            <a:r>
              <a:rPr lang="pt-BR" dirty="0">
                <a:latin typeface="Calibri" panose="020F0502020204030204" pitchFamily="34" charset="0"/>
                <a:cs typeface="Calibri" panose="020F0502020204030204" pitchFamily="34" charset="0"/>
              </a:rPr>
              <a:t>A rotina recomendada para o rastreamento no Brasil é a repetição do exame </a:t>
            </a:r>
            <a:r>
              <a:rPr lang="pt-BR" dirty="0" err="1">
                <a:latin typeface="Calibri" panose="020F0502020204030204" pitchFamily="34" charset="0"/>
                <a:cs typeface="Calibri" panose="020F0502020204030204" pitchFamily="34" charset="0"/>
              </a:rPr>
              <a:t>Papanicolaou</a:t>
            </a:r>
            <a:r>
              <a:rPr lang="pt-BR" dirty="0">
                <a:latin typeface="Calibri" panose="020F0502020204030204" pitchFamily="34" charset="0"/>
                <a:cs typeface="Calibri" panose="020F0502020204030204" pitchFamily="34" charset="0"/>
              </a:rPr>
              <a:t> a cada três anos, após dois exames normais consecutivos realizados com um intervalo de um ano.</a:t>
            </a:r>
            <a:endParaRPr lang="pt-BR" dirty="0" smtClean="0">
              <a:latin typeface="Calibri" panose="020F0502020204030204" pitchFamily="34" charset="0"/>
              <a:cs typeface="Calibri" panose="020F0502020204030204" pitchFamily="34" charset="0"/>
            </a:endParaRPr>
          </a:p>
          <a:p>
            <a:endParaRPr lang="pt-BR" dirty="0">
              <a:latin typeface="Calibri" panose="020F0502020204030204" pitchFamily="34" charset="0"/>
              <a:cs typeface="Calibri" panose="020F0502020204030204" pitchFamily="34" charset="0"/>
            </a:endParaRPr>
          </a:p>
          <a:p>
            <a:pPr marL="0" indent="0">
              <a:buNone/>
            </a:pPr>
            <a:r>
              <a:rPr lang="pt-BR" sz="1000" dirty="0">
                <a:latin typeface="Calibri" panose="020F0502020204030204" pitchFamily="34" charset="0"/>
                <a:cs typeface="Calibri" panose="020F0502020204030204" pitchFamily="34" charset="0"/>
              </a:rPr>
              <a:t>BRASIL. Instituto Nacional de Câncer José Alencar Gomes da Silva. Coordenação de Prevenção e Vigilância. Divisão de Detecção Precoce e Apoio à Organização de Rede. Diretrizes brasileiras para o rastreamento do câncer do colo do útero. – 2. ed. rev. atual. – Rio de Janeiro: INCA, 2016.</a:t>
            </a:r>
          </a:p>
        </p:txBody>
      </p:sp>
    </p:spTree>
    <p:extLst>
      <p:ext uri="{BB962C8B-B14F-4D97-AF65-F5344CB8AC3E}">
        <p14:creationId xmlns:p14="http://schemas.microsoft.com/office/powerpoint/2010/main" val="415437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dirty="0">
                <a:solidFill>
                  <a:srgbClr val="00B0F0"/>
                </a:solidFill>
                <a:latin typeface="Calibri"/>
                <a:ea typeface="+mn-ea"/>
                <a:cs typeface="+mn-cs"/>
              </a:rPr>
              <a:t>DETECÇÃO PRECOCE E DIAGNÓSTICO</a:t>
            </a:r>
          </a:p>
        </p:txBody>
      </p:sp>
      <p:sp>
        <p:nvSpPr>
          <p:cNvPr id="3" name="Espaço Reservado para Conteúdo 2"/>
          <p:cNvSpPr>
            <a:spLocks noGrp="1"/>
          </p:cNvSpPr>
          <p:nvPr>
            <p:ph idx="1"/>
          </p:nvPr>
        </p:nvSpPr>
        <p:spPr>
          <a:xfrm>
            <a:off x="1154954" y="2335871"/>
            <a:ext cx="8825659" cy="3416300"/>
          </a:xfrm>
        </p:spPr>
        <p:txBody>
          <a:bodyPr>
            <a:normAutofit fontScale="85000" lnSpcReduction="10000"/>
          </a:bodyPr>
          <a:lstStyle/>
          <a:p>
            <a:r>
              <a:rPr lang="pt-BR" dirty="0"/>
              <a:t>As mulheres diagnosticadas com lesões </a:t>
            </a:r>
            <a:r>
              <a:rPr lang="pt-BR" dirty="0" err="1"/>
              <a:t>intraepiteliais</a:t>
            </a:r>
            <a:r>
              <a:rPr lang="pt-BR" dirty="0"/>
              <a:t> do colo do útero no rastreamento devem ser encaminhadas à unidade secundária para confirmação diagnóstica e tratamento, segundo as diretrizes clínicas </a:t>
            </a:r>
            <a:r>
              <a:rPr lang="pt-BR" dirty="0" smtClean="0"/>
              <a:t>estabelecidas</a:t>
            </a:r>
            <a:r>
              <a:rPr lang="pt-BR" baseline="30000" dirty="0" smtClean="0"/>
              <a:t>.</a:t>
            </a:r>
            <a:endParaRPr lang="pt-BR" baseline="30000" dirty="0"/>
          </a:p>
          <a:p>
            <a:r>
              <a:rPr lang="pt-BR" dirty="0"/>
              <a:t>As diretrizes brasileiras recomendam, após confirmação </a:t>
            </a:r>
            <a:r>
              <a:rPr lang="pt-BR" dirty="0" err="1"/>
              <a:t>colposcópica</a:t>
            </a:r>
            <a:r>
              <a:rPr lang="pt-BR" dirty="0"/>
              <a:t> ou histológica, o tratamento </a:t>
            </a:r>
            <a:r>
              <a:rPr lang="pt-BR" dirty="0" err="1"/>
              <a:t>excisional</a:t>
            </a:r>
            <a:r>
              <a:rPr lang="pt-BR" dirty="0"/>
              <a:t> das lesões </a:t>
            </a:r>
            <a:r>
              <a:rPr lang="pt-BR" dirty="0" err="1"/>
              <a:t>intraepiteliais</a:t>
            </a:r>
            <a:r>
              <a:rPr lang="pt-BR" dirty="0"/>
              <a:t> escamosas de alto grau, por meio de exérese da zona de transformação (EZT) por </a:t>
            </a:r>
            <a:r>
              <a:rPr lang="pt-BR" dirty="0" err="1" smtClean="0"/>
              <a:t>eletrocirurgia</a:t>
            </a:r>
            <a:r>
              <a:rPr lang="pt-BR" dirty="0" smtClean="0"/>
              <a:t>.</a:t>
            </a:r>
            <a:r>
              <a:rPr lang="pt-BR" dirty="0"/>
              <a:t> </a:t>
            </a:r>
          </a:p>
          <a:p>
            <a:r>
              <a:rPr lang="pt-BR" dirty="0" smtClean="0"/>
              <a:t>Quando a </a:t>
            </a:r>
            <a:r>
              <a:rPr lang="pt-BR" dirty="0" err="1" smtClean="0"/>
              <a:t>colposcopia</a:t>
            </a:r>
            <a:r>
              <a:rPr lang="pt-BR" dirty="0" smtClean="0"/>
              <a:t> é satisfatória, com achado anormal compatível com a citologia, restrito à </a:t>
            </a:r>
            <a:r>
              <a:rPr lang="pt-BR" dirty="0" err="1" smtClean="0"/>
              <a:t>ectocérvice</a:t>
            </a:r>
            <a:r>
              <a:rPr lang="pt-BR" dirty="0" smtClean="0"/>
              <a:t> ou até o primeiro centímetro do canal </a:t>
            </a:r>
            <a:r>
              <a:rPr lang="pt-BR" dirty="0" err="1" smtClean="0"/>
              <a:t>endocervical</a:t>
            </a:r>
            <a:r>
              <a:rPr lang="pt-BR" dirty="0" smtClean="0"/>
              <a:t>, o procedimento deve ser realizado </a:t>
            </a:r>
            <a:r>
              <a:rPr lang="pt-BR" dirty="0" err="1" smtClean="0"/>
              <a:t>ambulatorialmente</a:t>
            </a:r>
            <a:r>
              <a:rPr lang="pt-BR" dirty="0" smtClean="0"/>
              <a:t>, nas unidades de nível de atendimento secundário, permitindo o tratamento imediato das lesões - prática chamada “Ver e Tratar”</a:t>
            </a:r>
            <a:r>
              <a:rPr lang="pt-BR" baseline="30000" dirty="0" smtClean="0"/>
              <a:t>.</a:t>
            </a:r>
          </a:p>
          <a:p>
            <a:endParaRPr lang="pt-BR" dirty="0"/>
          </a:p>
          <a:p>
            <a:pPr marL="0" indent="0">
              <a:buNone/>
            </a:pPr>
            <a:r>
              <a:rPr lang="pt-BR" sz="1200" dirty="0">
                <a:latin typeface="Calibri" panose="020F0502020204030204" pitchFamily="34" charset="0"/>
                <a:cs typeface="Calibri" panose="020F0502020204030204" pitchFamily="34" charset="0"/>
              </a:rPr>
              <a:t>BRASIL. Instituto Nacional de Câncer José Alencar Gomes da Silva. Coordenação de Prevenção e Vigilância. Divisão de Detecção Precoce e Apoio à Organização de Rede. Diretrizes brasileiras para o rastreamento do câncer do colo do útero. – 2. ed. rev. atual. – Rio de Janeiro: INCA, 2016.</a:t>
            </a:r>
          </a:p>
          <a:p>
            <a:endParaRPr lang="pt-BR" dirty="0"/>
          </a:p>
        </p:txBody>
      </p:sp>
    </p:spTree>
    <p:extLst>
      <p:ext uri="{BB962C8B-B14F-4D97-AF65-F5344CB8AC3E}">
        <p14:creationId xmlns:p14="http://schemas.microsoft.com/office/powerpoint/2010/main" val="1283801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dirty="0">
                <a:solidFill>
                  <a:srgbClr val="00B0F0"/>
                </a:solidFill>
                <a:latin typeface="Calibri"/>
                <a:ea typeface="+mn-ea"/>
                <a:cs typeface="+mn-cs"/>
              </a:rPr>
              <a:t>TRATAMENTO</a:t>
            </a:r>
          </a:p>
        </p:txBody>
      </p:sp>
      <p:sp>
        <p:nvSpPr>
          <p:cNvPr id="4" name="Retângulo 3"/>
          <p:cNvSpPr/>
          <p:nvPr/>
        </p:nvSpPr>
        <p:spPr>
          <a:xfrm>
            <a:off x="624467" y="2230245"/>
            <a:ext cx="10727473" cy="4431983"/>
          </a:xfrm>
          <a:prstGeom prst="rect">
            <a:avLst/>
          </a:prstGeom>
        </p:spPr>
        <p:txBody>
          <a:bodyPr wrap="square">
            <a:spAutoFit/>
          </a:bodyPr>
          <a:lstStyle/>
          <a:p>
            <a:pPr algn="just">
              <a:lnSpc>
                <a:spcPct val="150000"/>
              </a:lnSpc>
            </a:pPr>
            <a:r>
              <a:rPr lang="pt-BR" dirty="0"/>
              <a:t>O tratamento do câncer do colo do útero, conforme prevê a Política Nacional de Atenção Oncológica, deve ser feito nas Unidades de Assistência de Alta Complexidade em Oncologia (</a:t>
            </a:r>
            <a:r>
              <a:rPr lang="pt-BR" dirty="0" err="1"/>
              <a:t>Unacon</a:t>
            </a:r>
            <a:r>
              <a:rPr lang="pt-BR" dirty="0"/>
              <a:t>) e nos Centros de Assistência de Alta Complexidade em Oncologia (</a:t>
            </a:r>
            <a:r>
              <a:rPr lang="pt-BR" dirty="0" err="1"/>
              <a:t>Cacon</a:t>
            </a:r>
            <a:r>
              <a:rPr lang="pt-BR" dirty="0"/>
              <a:t>), que fazem parte de hospitais de nível terciário. Este nível de atenção deve estar capacitado para determinar a extensão da neoplasia (</a:t>
            </a:r>
            <a:r>
              <a:rPr lang="pt-BR" dirty="0" err="1"/>
              <a:t>estadiamento</a:t>
            </a:r>
            <a:r>
              <a:rPr lang="pt-BR" dirty="0"/>
              <a:t>), tratar, cuidar e assegurar a qualidade da assistência oncológica</a:t>
            </a:r>
            <a:r>
              <a:rPr lang="pt-BR" dirty="0" smtClean="0"/>
              <a:t>.</a:t>
            </a:r>
          </a:p>
          <a:p>
            <a:endParaRPr lang="pt-BR" dirty="0" smtClean="0"/>
          </a:p>
          <a:p>
            <a:pPr>
              <a:spcBef>
                <a:spcPct val="0"/>
              </a:spcBef>
              <a:buFont typeface="Monotype Sorts" pitchFamily="2" charset="2"/>
              <a:buChar char="ð"/>
            </a:pPr>
            <a:r>
              <a:rPr lang="pt-BR" altLang="pt-BR" b="1" dirty="0">
                <a:solidFill>
                  <a:srgbClr val="00B0F0"/>
                </a:solidFill>
                <a:latin typeface="Calibri" panose="020F0502020204030204" pitchFamily="34" charset="0"/>
                <a:cs typeface="Calibri" panose="020F0502020204030204" pitchFamily="34" charset="0"/>
                <a:sym typeface="Monotype Sorts" pitchFamily="2" charset="2"/>
              </a:rPr>
              <a:t>Cirurgia</a:t>
            </a:r>
          </a:p>
          <a:p>
            <a:pPr>
              <a:spcBef>
                <a:spcPct val="0"/>
              </a:spcBef>
              <a:buFont typeface="Monotype Sorts" pitchFamily="2" charset="2"/>
              <a:buChar char="ð"/>
            </a:pPr>
            <a:r>
              <a:rPr lang="pt-BR" altLang="pt-BR" b="1" dirty="0">
                <a:solidFill>
                  <a:srgbClr val="00B0F0"/>
                </a:solidFill>
                <a:latin typeface="Calibri" panose="020F0502020204030204" pitchFamily="34" charset="0"/>
                <a:cs typeface="Calibri" panose="020F0502020204030204" pitchFamily="34" charset="0"/>
                <a:sym typeface="Monotype Sorts" pitchFamily="2" charset="2"/>
              </a:rPr>
              <a:t> Radioterapia</a:t>
            </a:r>
          </a:p>
          <a:p>
            <a:pPr>
              <a:spcBef>
                <a:spcPct val="0"/>
              </a:spcBef>
              <a:buFont typeface="Monotype Sorts" pitchFamily="2" charset="2"/>
              <a:buChar char="ð"/>
            </a:pPr>
            <a:r>
              <a:rPr lang="pt-BR" altLang="pt-BR" b="1" dirty="0">
                <a:solidFill>
                  <a:srgbClr val="00B0F0"/>
                </a:solidFill>
                <a:latin typeface="Calibri" panose="020F0502020204030204" pitchFamily="34" charset="0"/>
                <a:cs typeface="Calibri" panose="020F0502020204030204" pitchFamily="34" charset="0"/>
                <a:sym typeface="Monotype Sorts" pitchFamily="2" charset="2"/>
              </a:rPr>
              <a:t> Quimioterapia</a:t>
            </a:r>
          </a:p>
          <a:p>
            <a:endParaRPr lang="pt-BR" dirty="0" smtClean="0"/>
          </a:p>
          <a:p>
            <a:r>
              <a:rPr lang="pt-BR" sz="1200" dirty="0" smtClean="0">
                <a:latin typeface="Calibri" panose="020F0502020204030204" pitchFamily="34" charset="0"/>
                <a:cs typeface="Calibri" panose="020F0502020204030204" pitchFamily="34" charset="0"/>
              </a:rPr>
              <a:t>Fonte</a:t>
            </a:r>
            <a:r>
              <a:rPr lang="pt-BR" sz="1200" dirty="0">
                <a:latin typeface="Calibri" panose="020F0502020204030204" pitchFamily="34" charset="0"/>
                <a:cs typeface="Calibri" panose="020F0502020204030204" pitchFamily="34" charset="0"/>
              </a:rPr>
              <a:t>: Portaria </a:t>
            </a:r>
            <a:r>
              <a:rPr lang="pt-BR" sz="1200" dirty="0" smtClean="0">
                <a:latin typeface="Calibri" panose="020F0502020204030204" pitchFamily="34" charset="0"/>
                <a:cs typeface="Calibri" panose="020F0502020204030204" pitchFamily="34" charset="0"/>
              </a:rPr>
              <a:t>SAES/MS </a:t>
            </a:r>
            <a:r>
              <a:rPr lang="pt-BR" sz="1200" dirty="0">
                <a:latin typeface="Calibri" panose="020F0502020204030204" pitchFamily="34" charset="0"/>
                <a:cs typeface="Calibri" panose="020F0502020204030204" pitchFamily="34" charset="0"/>
              </a:rPr>
              <a:t>1.399/2019</a:t>
            </a:r>
          </a:p>
          <a:p>
            <a:endParaRPr lang="pt-BR" dirty="0"/>
          </a:p>
        </p:txBody>
      </p:sp>
    </p:spTree>
    <p:extLst>
      <p:ext uri="{BB962C8B-B14F-4D97-AF65-F5344CB8AC3E}">
        <p14:creationId xmlns:p14="http://schemas.microsoft.com/office/powerpoint/2010/main" val="347943441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Íon - Sala da Diretoria">
  <a:themeElements>
    <a:clrScheme name="Íon - Sala da Diretori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Íon - Sala da Diretori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 Sala da Diretori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204</TotalTime>
  <Words>1802</Words>
  <Application>Microsoft Office PowerPoint</Application>
  <PresentationFormat>Widescreen</PresentationFormat>
  <Paragraphs>360</Paragraphs>
  <Slides>16</Slides>
  <Notes>1</Notes>
  <HiddenSlides>0</HiddenSlides>
  <MMClips>0</MMClips>
  <ScaleCrop>false</ScaleCrop>
  <HeadingPairs>
    <vt:vector size="8" baseType="variant">
      <vt:variant>
        <vt:lpstr>Fontes usadas</vt:lpstr>
      </vt:variant>
      <vt:variant>
        <vt:i4>11</vt:i4>
      </vt:variant>
      <vt:variant>
        <vt:lpstr>Tema</vt:lpstr>
      </vt:variant>
      <vt:variant>
        <vt:i4>3</vt:i4>
      </vt:variant>
      <vt:variant>
        <vt:lpstr>Servidores OLE inseridos</vt:lpstr>
      </vt:variant>
      <vt:variant>
        <vt:i4>1</vt:i4>
      </vt:variant>
      <vt:variant>
        <vt:lpstr>Títulos de slides</vt:lpstr>
      </vt:variant>
      <vt:variant>
        <vt:i4>16</vt:i4>
      </vt:variant>
    </vt:vector>
  </HeadingPairs>
  <TitlesOfParts>
    <vt:vector size="31" baseType="lpstr">
      <vt:lpstr>Microsoft YaHei</vt:lpstr>
      <vt:lpstr>Arial</vt:lpstr>
      <vt:lpstr>Arial Narrow</vt:lpstr>
      <vt:lpstr>Calibri</vt:lpstr>
      <vt:lpstr>Calibri Light</vt:lpstr>
      <vt:lpstr>Century Gothic</vt:lpstr>
      <vt:lpstr>Lucida Sans Unicode</vt:lpstr>
      <vt:lpstr>Monotype Sorts</vt:lpstr>
      <vt:lpstr>Segoe UI Historic</vt:lpstr>
      <vt:lpstr>Times New Roman</vt:lpstr>
      <vt:lpstr>Wingdings 3</vt:lpstr>
      <vt:lpstr>1_Personalizar design</vt:lpstr>
      <vt:lpstr>2_Personalizar design</vt:lpstr>
      <vt:lpstr>Íon - Sala da Diretoria</vt:lpstr>
      <vt:lpstr>Gráfico</vt:lpstr>
      <vt:lpstr>Rede de Atenção à Saúde para o Controle do Câncer de Colo de útero </vt:lpstr>
      <vt:lpstr>O Câncer de Colo de útero no Brasil</vt:lpstr>
      <vt:lpstr>Apresentação do PowerPoint</vt:lpstr>
      <vt:lpstr>Apresentação do PowerPoint</vt:lpstr>
      <vt:lpstr>Apresentação do PowerPoint</vt:lpstr>
      <vt:lpstr>Prevenção primária do câncer do colo do útero </vt:lpstr>
      <vt:lpstr>DETECÇÃO PRECOCE E DIAGNÓSTICO</vt:lpstr>
      <vt:lpstr>DETECÇÃO PRECOCE E DIAGNÓSTICO</vt:lpstr>
      <vt:lpstr>TRATAMENTO</vt:lpstr>
      <vt:lpstr>Apresentação do PowerPoint</vt:lpstr>
      <vt:lpstr>Apresentação do PowerPoint</vt:lpstr>
      <vt:lpstr>Apresentação do PowerPoint</vt:lpstr>
      <vt:lpstr>Apresentação do PowerPoint</vt:lpstr>
      <vt:lpstr>Apresentação do PowerPoint</vt:lpstr>
      <vt:lpstr>GASTOS FEDERAIS COM SERVIÇOS ONCOLÓGICOS NO SUS BRASIL 1999 – 2009 – 2019</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 de Atenção à Saúde para o Controle do Câncer</dc:title>
  <dc:creator>Aline Leal Gonçalves Creder Lopes</dc:creator>
  <cp:lastModifiedBy>Aline Leal Gonçalves Creder Lopes</cp:lastModifiedBy>
  <cp:revision>20</cp:revision>
  <dcterms:created xsi:type="dcterms:W3CDTF">2020-03-10T12:07:09Z</dcterms:created>
  <dcterms:modified xsi:type="dcterms:W3CDTF">2020-03-10T16:48:01Z</dcterms:modified>
</cp:coreProperties>
</file>