
<file path=[Content_Types].xml><?xml version="1.0" encoding="utf-8"?>
<Types xmlns="http://schemas.openxmlformats.org/package/2006/content-types"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8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ef8ab97062_0_3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3ef8ab97062_0_3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ef8ab97062_0_38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ef8ab97062_0_38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ef8ab97062_0_1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ef8ab97062_0_1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1d6ab6aed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1d6ab6aed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0329cc3e0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0329cc3e0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0329cc3e0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0329cc3e0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f8ab97062_0_2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f8ab97062_0_2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f8ab97062_0_2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ef8ab97062_0_27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1d6ab6aed_0_1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f1d6ab6aed_0_1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f0944c69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f0944c69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(g3ef8cb5b572_14_0)">
  <p:cSld name="Generated (g3ef8cb5b572_14_0)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hyperlink" Target="https://portal.ciee.org.br/" TargetMode="Externa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drive.google.com/file/d/1hRLpGUvXHX0x2UBV3BdtrdFGEMFmh0_K/view" TargetMode="External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0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drive.google.com/file/d/1muqkhTCrM34e5RpoAo3PD_Ag6K7PJ8Qm/view" TargetMode="External"/><Relationship Id="rId5" Type="http://schemas.openxmlformats.org/officeDocument/2006/relationships/image" Target="../media/image1.pn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4" title="jovens-colete-roxo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50" y="1553952"/>
            <a:ext cx="7875937" cy="4072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41490">
            <a:off x="7538608" y="1878126"/>
            <a:ext cx="303382" cy="2105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" name="Google Shape;58;p14"/>
          <p:cNvCxnSpPr/>
          <p:nvPr/>
        </p:nvCxnSpPr>
        <p:spPr>
          <a:xfrm>
            <a:off x="816225" y="562652"/>
            <a:ext cx="0" cy="956700"/>
          </a:xfrm>
          <a:prstGeom prst="straightConnector1">
            <a:avLst/>
          </a:prstGeom>
          <a:solidFill>
            <a:srgbClr val="FFFFFF"/>
          </a:solidFill>
          <a:ln w="48225" cap="flat" cmpd="sng">
            <a:solidFill>
              <a:srgbClr val="8F6DE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14"/>
          <p:cNvSpPr txBox="1"/>
          <p:nvPr/>
        </p:nvSpPr>
        <p:spPr>
          <a:xfrm>
            <a:off x="985875" y="425325"/>
            <a:ext cx="7341900" cy="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519"/>
              </a:spcAft>
              <a:buNone/>
            </a:pPr>
            <a:r>
              <a:rPr lang="pt-BR" sz="3543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Programa </a:t>
            </a:r>
            <a:r>
              <a:rPr lang="pt-BR" sz="3543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Jovem Aprendiz</a:t>
            </a:r>
            <a:r>
              <a:rPr lang="pt-BR" sz="3543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 </a:t>
            </a:r>
            <a:r>
              <a:rPr lang="pt-BR" sz="3543">
                <a:solidFill>
                  <a:srgbClr val="B591C9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CIEE</a:t>
            </a:r>
            <a:endParaRPr sz="3543" b="0">
              <a:solidFill>
                <a:srgbClr val="B591C9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pic>
        <p:nvPicPr>
          <p:cNvPr id="60" name="Google Shape;60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42010">
            <a:off x="-1918251" y="2919799"/>
            <a:ext cx="5969445" cy="33578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985875" y="1092653"/>
            <a:ext cx="7077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pt-BR" sz="1300" b="1">
                <a:solidFill>
                  <a:srgbClr val="B591C9"/>
                </a:solidFill>
                <a:latin typeface="Inter"/>
                <a:ea typeface="Inter"/>
                <a:cs typeface="Inter"/>
                <a:sym typeface="Inter"/>
              </a:rPr>
              <a:t>HUMBERTO CASAGRANDE CEO | </a:t>
            </a:r>
            <a:r>
              <a:rPr lang="pt-BR" sz="1300">
                <a:solidFill>
                  <a:srgbClr val="B591C9"/>
                </a:solidFill>
                <a:latin typeface="Inter"/>
                <a:ea typeface="Inter"/>
                <a:cs typeface="Inter"/>
                <a:sym typeface="Inter"/>
              </a:rPr>
              <a:t>CENTRO DE INTEGRAÇÃO EMPRESA-ESCOLA - CIEE</a:t>
            </a:r>
            <a:endParaRPr sz="1300">
              <a:solidFill>
                <a:srgbClr val="B591C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2" name="Google Shape;62;p14" title="magnific_apague-o-logotipo-do-cole_y6jvkQsPW9.png"/>
          <p:cNvPicPr preferRelativeResize="0"/>
          <p:nvPr/>
        </p:nvPicPr>
        <p:blipFill rotWithShape="1">
          <a:blip r:embed="rId7">
            <a:alphaModFix/>
          </a:blip>
          <a:srcRect l="11852" t="35257" r="8821" b="21584"/>
          <a:stretch/>
        </p:blipFill>
        <p:spPr>
          <a:xfrm>
            <a:off x="430825" y="2682100"/>
            <a:ext cx="8041574" cy="2503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42010">
            <a:off x="-1918251" y="2919799"/>
            <a:ext cx="5969445" cy="3357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8438" y="2136327"/>
            <a:ext cx="1467126" cy="512282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3"/>
          <p:cNvSpPr txBox="1"/>
          <p:nvPr/>
        </p:nvSpPr>
        <p:spPr>
          <a:xfrm>
            <a:off x="4231160" y="2745564"/>
            <a:ext cx="794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175" tIns="43175" rIns="43175" bIns="431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33">
                <a:solidFill>
                  <a:srgbClr val="D6C2E3"/>
                </a:solidFill>
                <a:uFill>
                  <a:noFill/>
                </a:uFill>
                <a:latin typeface="Roboto Medium"/>
                <a:ea typeface="Roboto Medium"/>
                <a:cs typeface="Roboto Medium"/>
                <a:sym typeface="Roboto Mediu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ciee.online</a:t>
            </a:r>
            <a:endParaRPr sz="1133">
              <a:solidFill>
                <a:srgbClr val="D6C2E3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337" name="Google Shape;33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28713" y="2805987"/>
            <a:ext cx="102455" cy="140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0045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15"/>
          <p:cNvCxnSpPr/>
          <p:nvPr/>
        </p:nvCxnSpPr>
        <p:spPr>
          <a:xfrm>
            <a:off x="523875" y="556788"/>
            <a:ext cx="0" cy="952500"/>
          </a:xfrm>
          <a:prstGeom prst="straightConnector1">
            <a:avLst/>
          </a:prstGeom>
          <a:solidFill>
            <a:srgbClr val="FFFFFF"/>
          </a:solidFill>
          <a:ln w="38100" cap="flat" cmpd="sng">
            <a:solidFill>
              <a:srgbClr val="8F6DE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Google Shape;70;p15"/>
          <p:cNvSpPr txBox="1"/>
          <p:nvPr/>
        </p:nvSpPr>
        <p:spPr>
          <a:xfrm>
            <a:off x="666750" y="397989"/>
            <a:ext cx="4000500" cy="12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80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Programa </a:t>
            </a:r>
            <a:r>
              <a:rPr lang="pt-BR" sz="28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Jovem Aprendiz</a:t>
            </a:r>
            <a:r>
              <a:rPr lang="pt-BR" sz="280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 </a:t>
            </a:r>
            <a:r>
              <a:rPr lang="pt-BR" sz="2800">
                <a:solidFill>
                  <a:srgbClr val="B591C9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CIEE</a:t>
            </a:r>
            <a:endParaRPr sz="2800" b="0">
              <a:solidFill>
                <a:srgbClr val="B591C9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438975" y="2237075"/>
            <a:ext cx="52986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14325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Plus Jakarta Sans SemiBold"/>
              <a:buChar char="●"/>
            </a:pPr>
            <a:r>
              <a:rPr lang="pt-BR" sz="1350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Pautado na Lei 10.097/2000</a:t>
            </a:r>
            <a:endParaRPr sz="1350">
              <a:solidFill>
                <a:srgbClr val="FFFFFF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  <a:p>
            <a:pPr marL="457200" lvl="0" indent="-314325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Plus Jakarta Sans SemiBold"/>
              <a:buChar char="●"/>
            </a:pPr>
            <a:r>
              <a:rPr lang="pt-BR" sz="1350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Atende jovens de 14 a 24 anos incompletos</a:t>
            </a:r>
            <a:endParaRPr sz="1350">
              <a:solidFill>
                <a:srgbClr val="FFFFFF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  <a:p>
            <a:pPr marL="457200" lvl="0" indent="-314325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Plus Jakarta Sans SemiBold"/>
              <a:buChar char="●"/>
            </a:pPr>
            <a:r>
              <a:rPr lang="pt-BR" sz="1350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Jovens  cursando o ensino fundamental, médio ou já tenham concluído o ensino médio</a:t>
            </a:r>
            <a:endParaRPr sz="1350">
              <a:solidFill>
                <a:srgbClr val="FFFFFF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  <a:p>
            <a:pPr marL="457200" lvl="0" indent="-314325" algn="l" rtl="0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Clr>
                <a:srgbClr val="FFFFFF"/>
              </a:buClr>
              <a:buSzPts val="1350"/>
              <a:buFont typeface="Plus Jakarta Sans SemiBold"/>
              <a:buChar char="●"/>
            </a:pPr>
            <a:r>
              <a:rPr lang="pt-BR" sz="1350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Única forma legal de trabalho para adolescentes </a:t>
            </a:r>
            <a:br>
              <a:rPr lang="pt-BR" sz="1350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</a:br>
            <a:r>
              <a:rPr lang="pt-BR" sz="1350">
                <a:solidFill>
                  <a:srgbClr val="FFFFFF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de 14 a 17 anos</a:t>
            </a:r>
            <a:endParaRPr sz="1350">
              <a:solidFill>
                <a:srgbClr val="FFFFFF"/>
              </a:solidFill>
              <a:latin typeface="Plus Jakarta Sans SemiBold"/>
              <a:ea typeface="Plus Jakarta Sans SemiBold"/>
              <a:cs typeface="Plus Jakarta Sans SemiBold"/>
              <a:sym typeface="Plus Jakarta Sans SemiBold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50204" y="193163"/>
            <a:ext cx="711800" cy="1569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descr="deixe a imagem do slide 9 em 4k e arrume a iluminação, mas não altere as personagens e o conteudo da foto. Somente mexa na iluminação."/>
          <p:cNvPicPr preferRelativeResize="0"/>
          <p:nvPr/>
        </p:nvPicPr>
        <p:blipFill rotWithShape="1">
          <a:blip r:embed="rId5">
            <a:alphaModFix/>
          </a:blip>
          <a:srcRect r="59250"/>
          <a:stretch/>
        </p:blipFill>
        <p:spPr>
          <a:xfrm>
            <a:off x="5737575" y="475325"/>
            <a:ext cx="3406424" cy="46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16"/>
          <p:cNvGrpSpPr/>
          <p:nvPr/>
        </p:nvGrpSpPr>
        <p:grpSpPr>
          <a:xfrm>
            <a:off x="571500" y="428625"/>
            <a:ext cx="7953375" cy="523800"/>
            <a:chOff x="0" y="-47625"/>
            <a:chExt cx="7953375" cy="523800"/>
          </a:xfrm>
        </p:grpSpPr>
        <p:cxnSp>
          <p:nvCxnSpPr>
            <p:cNvPr id="81" name="Google Shape;81;p16"/>
            <p:cNvCxnSpPr/>
            <p:nvPr/>
          </p:nvCxnSpPr>
          <p:spPr>
            <a:xfrm>
              <a:off x="0" y="0"/>
              <a:ext cx="0" cy="381000"/>
            </a:xfrm>
            <a:prstGeom prst="straightConnector1">
              <a:avLst/>
            </a:prstGeom>
            <a:solidFill>
              <a:srgbClr val="FFFFFF"/>
            </a:solidFill>
            <a:ln w="38100" cap="rnd" cmpd="sng">
              <a:solidFill>
                <a:srgbClr val="8F6DED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2" name="Google Shape;82;p16"/>
            <p:cNvSpPr txBox="1"/>
            <p:nvPr/>
          </p:nvSpPr>
          <p:spPr>
            <a:xfrm>
              <a:off x="142875" y="-47625"/>
              <a:ext cx="7810500" cy="52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220" b="0">
                  <a:solidFill>
                    <a:srgbClr val="FFFFFF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Empregabilidade Jovem no Brasil</a:t>
              </a:r>
              <a:endParaRPr sz="222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925" b="1">
                  <a:solidFill>
                    <a:srgbClr val="B591C9"/>
                  </a:solidFill>
                  <a:latin typeface="Inter"/>
                  <a:ea typeface="Inter"/>
                  <a:cs typeface="Inter"/>
                  <a:sym typeface="Inter"/>
                </a:rPr>
                <a:t>O CENÁRIO E OS DADOS ESTRUTURAIS DE 2026</a:t>
              </a:r>
              <a:endParaRPr sz="925" b="1">
                <a:solidFill>
                  <a:srgbClr val="B591C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83" name="Google Shape;83;p16"/>
          <p:cNvSpPr txBox="1"/>
          <p:nvPr/>
        </p:nvSpPr>
        <p:spPr>
          <a:xfrm>
            <a:off x="571500" y="1133713"/>
            <a:ext cx="37743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71" b="1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Adolescentes e jovens </a:t>
            </a:r>
            <a:r>
              <a:rPr lang="pt-BR" sz="1071">
                <a:solidFill>
                  <a:srgbClr val="E2D9F3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de </a:t>
            </a:r>
            <a:r>
              <a:rPr lang="pt-BR" sz="1071" b="0">
                <a:solidFill>
                  <a:srgbClr val="E2D9F3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14 a 24 anos;</a:t>
            </a:r>
            <a:endParaRPr sz="1071" b="0">
              <a:solidFill>
                <a:srgbClr val="E2D9F3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71" b="1">
                <a:solidFill>
                  <a:schemeClr val="lt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32,9 Milhões</a:t>
            </a:r>
            <a:r>
              <a:rPr lang="pt-BR" sz="1071">
                <a:solidFill>
                  <a:srgbClr val="E2D9F3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 (15,4%) da população.</a:t>
            </a:r>
            <a:endParaRPr sz="1071">
              <a:solidFill>
                <a:srgbClr val="E2D9F3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71">
              <a:solidFill>
                <a:srgbClr val="E2D9F3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71">
              <a:solidFill>
                <a:srgbClr val="E2D9F3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</p:txBody>
      </p:sp>
      <p:grpSp>
        <p:nvGrpSpPr>
          <p:cNvPr id="84" name="Google Shape;84;p16"/>
          <p:cNvGrpSpPr/>
          <p:nvPr/>
        </p:nvGrpSpPr>
        <p:grpSpPr>
          <a:xfrm>
            <a:off x="561975" y="1704975"/>
            <a:ext cx="1305000" cy="1066800"/>
            <a:chOff x="-9525" y="-9525"/>
            <a:chExt cx="1305000" cy="1066800"/>
          </a:xfrm>
        </p:grpSpPr>
        <p:pic>
          <p:nvPicPr>
            <p:cNvPr id="85" name="Google Shape;85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525" y="-9525"/>
              <a:ext cx="1305000" cy="1066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16"/>
            <p:cNvSpPr txBox="1"/>
            <p:nvPr/>
          </p:nvSpPr>
          <p:spPr>
            <a:xfrm>
              <a:off x="0" y="0"/>
              <a:ext cx="1285800" cy="1047900"/>
            </a:xfrm>
            <a:prstGeom prst="rect">
              <a:avLst/>
            </a:prstGeom>
            <a:solidFill>
              <a:srgbClr val="200045">
                <a:alpha val="60000"/>
              </a:srgbClr>
            </a:solidFill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200" b="0">
                  <a:solidFill>
                    <a:srgbClr val="FFFFFF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12,8M</a:t>
              </a:r>
              <a:endParaRPr sz="22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39%</a:t>
              </a:r>
              <a:endParaRPr sz="12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00" b="0">
                  <a:solidFill>
                    <a:schemeClr val="lt1"/>
                  </a:solidFill>
                  <a:latin typeface="Plus Jakarta Sans ExtraBold"/>
                  <a:ea typeface="Plus Jakarta Sans ExtraBold"/>
                  <a:cs typeface="Plus Jakarta Sans ExtraBold"/>
                  <a:sym typeface="Plus Jakarta Sans ExtraBold"/>
                </a:rPr>
                <a:t>Somente estudam</a:t>
              </a:r>
              <a:endParaRPr sz="900" b="0">
                <a:solidFill>
                  <a:schemeClr val="lt1"/>
                </a:solidFill>
                <a:latin typeface="Plus Jakarta Sans ExtraBold"/>
                <a:ea typeface="Plus Jakarta Sans ExtraBold"/>
                <a:cs typeface="Plus Jakarta Sans ExtraBold"/>
                <a:sym typeface="Plus Jakarta Sans ExtraBold"/>
              </a:endParaRPr>
            </a:p>
          </p:txBody>
        </p:sp>
      </p:grpSp>
      <p:grpSp>
        <p:nvGrpSpPr>
          <p:cNvPr id="87" name="Google Shape;87;p16"/>
          <p:cNvGrpSpPr/>
          <p:nvPr/>
        </p:nvGrpSpPr>
        <p:grpSpPr>
          <a:xfrm>
            <a:off x="1990725" y="1704975"/>
            <a:ext cx="1305000" cy="1066800"/>
            <a:chOff x="-9525" y="-9525"/>
            <a:chExt cx="1305000" cy="1066800"/>
          </a:xfrm>
        </p:grpSpPr>
        <p:pic>
          <p:nvPicPr>
            <p:cNvPr id="88" name="Google Shape;88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525" y="-9525"/>
              <a:ext cx="1305000" cy="1066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16"/>
            <p:cNvSpPr txBox="1"/>
            <p:nvPr/>
          </p:nvSpPr>
          <p:spPr>
            <a:xfrm>
              <a:off x="0" y="0"/>
              <a:ext cx="1285800" cy="1047900"/>
            </a:xfrm>
            <a:prstGeom prst="rect">
              <a:avLst/>
            </a:prstGeom>
            <a:solidFill>
              <a:srgbClr val="200045">
                <a:alpha val="60000"/>
              </a:srgbClr>
            </a:solidFill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200" b="0">
                  <a:solidFill>
                    <a:srgbClr val="FFFFFF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9,6M</a:t>
              </a:r>
              <a:endParaRPr sz="22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29,1%</a:t>
              </a:r>
              <a:endParaRPr sz="12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00" b="0">
                  <a:solidFill>
                    <a:schemeClr val="lt1"/>
                  </a:solidFill>
                  <a:latin typeface="Plus Jakarta Sans ExtraBold"/>
                  <a:ea typeface="Plus Jakarta Sans ExtraBold"/>
                  <a:cs typeface="Plus Jakarta Sans ExtraBold"/>
                  <a:sym typeface="Plus Jakarta Sans ExtraBold"/>
                </a:rPr>
                <a:t>Somente trabalham</a:t>
              </a:r>
              <a:endParaRPr sz="900" b="0">
                <a:solidFill>
                  <a:schemeClr val="lt1"/>
                </a:solidFill>
                <a:latin typeface="Plus Jakarta Sans ExtraBold"/>
                <a:ea typeface="Plus Jakarta Sans ExtraBold"/>
                <a:cs typeface="Plus Jakarta Sans ExtraBold"/>
                <a:sym typeface="Plus Jakarta Sans ExtraBold"/>
              </a:endParaRPr>
            </a:p>
          </p:txBody>
        </p:sp>
      </p:grpSp>
      <p:grpSp>
        <p:nvGrpSpPr>
          <p:cNvPr id="90" name="Google Shape;90;p16"/>
          <p:cNvGrpSpPr/>
          <p:nvPr/>
        </p:nvGrpSpPr>
        <p:grpSpPr>
          <a:xfrm>
            <a:off x="3419475" y="1704975"/>
            <a:ext cx="1305000" cy="1066800"/>
            <a:chOff x="-9525" y="-9525"/>
            <a:chExt cx="1305000" cy="1066800"/>
          </a:xfrm>
        </p:grpSpPr>
        <p:pic>
          <p:nvPicPr>
            <p:cNvPr id="91" name="Google Shape;91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9525" y="-9525"/>
              <a:ext cx="1305000" cy="1066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" name="Google Shape;92;p16"/>
            <p:cNvSpPr txBox="1"/>
            <p:nvPr/>
          </p:nvSpPr>
          <p:spPr>
            <a:xfrm>
              <a:off x="0" y="0"/>
              <a:ext cx="1285800" cy="1047900"/>
            </a:xfrm>
            <a:prstGeom prst="rect">
              <a:avLst/>
            </a:prstGeom>
            <a:solidFill>
              <a:srgbClr val="200045">
                <a:alpha val="60000"/>
              </a:srgbClr>
            </a:solidFill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200" b="0">
                  <a:solidFill>
                    <a:srgbClr val="FFFFFF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4,3M</a:t>
              </a:r>
              <a:endParaRPr sz="22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ctr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12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13,2%</a:t>
              </a:r>
              <a:endParaRPr sz="12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00" b="0">
                  <a:solidFill>
                    <a:schemeClr val="lt1"/>
                  </a:solidFill>
                  <a:latin typeface="Plus Jakarta Sans ExtraBold"/>
                  <a:ea typeface="Plus Jakarta Sans ExtraBold"/>
                  <a:cs typeface="Plus Jakarta Sans ExtraBold"/>
                  <a:sym typeface="Plus Jakarta Sans ExtraBold"/>
                </a:rPr>
                <a:t>Estudam e trabalham</a:t>
              </a:r>
              <a:endParaRPr sz="900" b="0">
                <a:solidFill>
                  <a:schemeClr val="lt1"/>
                </a:solidFill>
                <a:latin typeface="Plus Jakarta Sans ExtraBold"/>
                <a:ea typeface="Plus Jakarta Sans ExtraBold"/>
                <a:cs typeface="Plus Jakarta Sans ExtraBold"/>
                <a:sym typeface="Plus Jakarta Sans ExtraBold"/>
              </a:endParaRPr>
            </a:p>
          </p:txBody>
        </p:sp>
      </p:grpSp>
      <p:grpSp>
        <p:nvGrpSpPr>
          <p:cNvPr id="93" name="Google Shape;93;p16"/>
          <p:cNvGrpSpPr/>
          <p:nvPr/>
        </p:nvGrpSpPr>
        <p:grpSpPr>
          <a:xfrm>
            <a:off x="561975" y="2895600"/>
            <a:ext cx="4162500" cy="1114500"/>
            <a:chOff x="-9525" y="-9525"/>
            <a:chExt cx="4162500" cy="1114500"/>
          </a:xfrm>
        </p:grpSpPr>
        <p:pic>
          <p:nvPicPr>
            <p:cNvPr id="94" name="Google Shape;94;p1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-9525" y="-9525"/>
              <a:ext cx="4162500" cy="111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16"/>
            <p:cNvSpPr txBox="1"/>
            <p:nvPr/>
          </p:nvSpPr>
          <p:spPr>
            <a:xfrm>
              <a:off x="0" y="0"/>
              <a:ext cx="4143300" cy="109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875" tIns="142875" rIns="142875" bIns="1428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22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6,2 M </a:t>
              </a:r>
              <a:r>
                <a:rPr lang="pt-BR" sz="12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(18,7%)</a:t>
              </a:r>
              <a:endParaRPr sz="222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900" b="0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  <a:t>Adolescentes e jovens que </a:t>
              </a:r>
              <a:r>
                <a:rPr lang="pt-BR" sz="900" b="1">
                  <a:solidFill>
                    <a:schemeClr val="lt1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não estudam e nem trabalham</a:t>
              </a:r>
              <a:r>
                <a:rPr lang="pt-BR" sz="900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  <a:t>.</a:t>
              </a:r>
              <a:endParaRPr sz="900" b="0">
                <a:solidFill>
                  <a:schemeClr val="lt1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endParaRPr>
            </a:p>
          </p:txBody>
        </p:sp>
      </p:grpSp>
      <p:grpSp>
        <p:nvGrpSpPr>
          <p:cNvPr id="96" name="Google Shape;96;p16"/>
          <p:cNvGrpSpPr/>
          <p:nvPr/>
        </p:nvGrpSpPr>
        <p:grpSpPr>
          <a:xfrm>
            <a:off x="4991100" y="1133475"/>
            <a:ext cx="3591000" cy="2876700"/>
            <a:chOff x="-9525" y="-9525"/>
            <a:chExt cx="3591000" cy="2876700"/>
          </a:xfrm>
        </p:grpSpPr>
        <p:pic>
          <p:nvPicPr>
            <p:cNvPr id="97" name="Google Shape;97;p1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-9525" y="-9525"/>
              <a:ext cx="3591000" cy="2876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" name="Google Shape;98;p16"/>
            <p:cNvSpPr txBox="1"/>
            <p:nvPr/>
          </p:nvSpPr>
          <p:spPr>
            <a:xfrm>
              <a:off x="0" y="0"/>
              <a:ext cx="3571800" cy="2857500"/>
            </a:xfrm>
            <a:prstGeom prst="rect">
              <a:avLst/>
            </a:prstGeom>
            <a:solidFill>
              <a:srgbClr val="200045">
                <a:alpha val="60000"/>
              </a:srgbClr>
            </a:solidFill>
            <a:ln>
              <a:noFill/>
            </a:ln>
          </p:spPr>
          <p:txBody>
            <a:bodyPr spcFirstLastPara="1" wrap="square" lIns="238125" tIns="285750" rIns="238125" bIns="2857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5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FORÇA DE TRABALHO OCUPADA</a:t>
              </a:r>
              <a:endParaRPr sz="95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3600" b="0">
                  <a:solidFill>
                    <a:srgbClr val="FFFFFF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13,9 M</a:t>
              </a:r>
              <a:endParaRPr sz="36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925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  <a:t>Estão ocupados (trabalhando)</a:t>
              </a:r>
              <a:br>
                <a:rPr lang="pt-BR" sz="925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</a:br>
              <a:endParaRPr sz="925">
                <a:solidFill>
                  <a:schemeClr val="lt1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pt-BR" sz="320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57%</a:t>
              </a:r>
              <a:endParaRPr sz="320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925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  <a:t>Dos jovens ocupados estão em empregos formais</a:t>
              </a:r>
              <a:endParaRPr sz="925">
                <a:solidFill>
                  <a:schemeClr val="lt1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endParaRPr>
            </a:p>
          </p:txBody>
        </p:sp>
      </p:grpSp>
      <p:sp>
        <p:nvSpPr>
          <p:cNvPr id="99" name="Google Shape;99;p16"/>
          <p:cNvSpPr txBox="1"/>
          <p:nvPr/>
        </p:nvSpPr>
        <p:spPr>
          <a:xfrm>
            <a:off x="571500" y="4524375"/>
            <a:ext cx="25860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50" b="1">
                <a:solidFill>
                  <a:srgbClr val="B591C9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Fonte dos dados: 1º tri. 2026 · MTE/PNAD</a:t>
            </a:r>
            <a:endParaRPr sz="850" b="1">
              <a:solidFill>
                <a:srgbClr val="B591C9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4762500" y="4524375"/>
            <a:ext cx="38100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50">
                <a:solidFill>
                  <a:srgbClr val="B591C9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Estudo MTE "Os Jovens no Brasil" · Junho 2026</a:t>
            </a:r>
            <a:endParaRPr sz="850">
              <a:solidFill>
                <a:srgbClr val="B591C9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 rotWithShape="1">
          <a:blip r:embed="rId7">
            <a:alphaModFix amt="15000"/>
          </a:blip>
          <a:srcRect t="100" b="100"/>
          <a:stretch/>
        </p:blipFill>
        <p:spPr>
          <a:xfrm>
            <a:off x="8572500" y="4000500"/>
            <a:ext cx="381000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3295727" y="1110471"/>
            <a:ext cx="667491" cy="436467"/>
          </a:xfrm>
          <a:custGeom>
            <a:avLst/>
            <a:gdLst/>
            <a:ahLst/>
            <a:cxnLst/>
            <a:rect l="l" t="t" r="r" b="b"/>
            <a:pathLst>
              <a:path w="1598781" h="959269" extrusionOk="0">
                <a:moveTo>
                  <a:pt x="0" y="0"/>
                </a:moveTo>
                <a:lnTo>
                  <a:pt x="1598781" y="0"/>
                </a:lnTo>
                <a:lnTo>
                  <a:pt x="1598781" y="959269"/>
                </a:lnTo>
                <a:lnTo>
                  <a:pt x="0" y="9592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02C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17"/>
          <p:cNvGrpSpPr/>
          <p:nvPr/>
        </p:nvGrpSpPr>
        <p:grpSpPr>
          <a:xfrm>
            <a:off x="571500" y="361950"/>
            <a:ext cx="8001000" cy="571500"/>
            <a:chOff x="571500" y="361950"/>
            <a:chExt cx="8001000" cy="571500"/>
          </a:xfrm>
        </p:grpSpPr>
        <p:cxnSp>
          <p:nvCxnSpPr>
            <p:cNvPr id="109" name="Google Shape;109;p17"/>
            <p:cNvCxnSpPr/>
            <p:nvPr/>
          </p:nvCxnSpPr>
          <p:spPr>
            <a:xfrm>
              <a:off x="571500" y="400050"/>
              <a:ext cx="0" cy="476400"/>
            </a:xfrm>
            <a:prstGeom prst="straightConnector1">
              <a:avLst/>
            </a:prstGeom>
            <a:solidFill>
              <a:srgbClr val="FFFFFF"/>
            </a:solidFill>
            <a:ln w="38100" cap="rnd" cmpd="sng">
              <a:solidFill>
                <a:srgbClr val="8F6DED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0" name="Google Shape;110;p17"/>
            <p:cNvSpPr txBox="1"/>
            <p:nvPr/>
          </p:nvSpPr>
          <p:spPr>
            <a:xfrm>
              <a:off x="723900" y="361950"/>
              <a:ext cx="78486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0">
                  <a:solidFill>
                    <a:srgbClr val="FFFFFF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O Cenário do Mercado para Jovens (2026)</a:t>
              </a:r>
              <a:endParaRPr sz="24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925" b="1">
                  <a:solidFill>
                    <a:srgbClr val="B591C9"/>
                  </a:solidFill>
                  <a:latin typeface="Inter"/>
                  <a:ea typeface="Inter"/>
                  <a:cs typeface="Inter"/>
                  <a:sym typeface="Inter"/>
                </a:rPr>
                <a:t>PRINCIPAIS OCUPAÇÕES E ESTRUTURA DOS POSTOS DE TRABALHO </a:t>
              </a:r>
              <a:r>
                <a:rPr lang="pt-BR" sz="925" b="1">
                  <a:solidFill>
                    <a:srgbClr val="FFC000"/>
                  </a:solidFill>
                  <a:latin typeface="Inter"/>
                  <a:ea typeface="Inter"/>
                  <a:cs typeface="Inter"/>
                  <a:sym typeface="Inter"/>
                </a:rPr>
                <a:t>NO BRASIL</a:t>
              </a:r>
              <a:endParaRPr sz="925" b="1">
                <a:solidFill>
                  <a:srgbClr val="FFC00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11" name="Google Shape;111;p17"/>
          <p:cNvGrpSpPr/>
          <p:nvPr/>
        </p:nvGrpSpPr>
        <p:grpSpPr>
          <a:xfrm>
            <a:off x="571500" y="1085661"/>
            <a:ext cx="2362200" cy="1295400"/>
            <a:chOff x="571500" y="1162050"/>
            <a:chExt cx="2362200" cy="1295400"/>
          </a:xfrm>
        </p:grpSpPr>
        <p:sp>
          <p:nvSpPr>
            <p:cNvPr id="112" name="Google Shape;112;p17"/>
            <p:cNvSpPr/>
            <p:nvPr/>
          </p:nvSpPr>
          <p:spPr>
            <a:xfrm>
              <a:off x="571500" y="1162050"/>
              <a:ext cx="2362200" cy="1295400"/>
            </a:xfrm>
            <a:prstGeom prst="roundRect">
              <a:avLst>
                <a:gd name="adj" fmla="val 11764"/>
              </a:avLst>
            </a:prstGeom>
            <a:solidFill>
              <a:srgbClr val="200045">
                <a:alpha val="60000"/>
              </a:srgbClr>
            </a:solidFill>
            <a:ln w="14300" cap="flat" cmpd="sng">
              <a:solidFill>
                <a:srgbClr val="3A11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7"/>
            <p:cNvSpPr txBox="1"/>
            <p:nvPr/>
          </p:nvSpPr>
          <p:spPr>
            <a:xfrm>
              <a:off x="723900" y="1295400"/>
              <a:ext cx="2057400" cy="102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96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11,6 mi</a:t>
              </a:r>
              <a:endParaRPr sz="296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925" b="1">
                  <a:solidFill>
                    <a:srgbClr val="E2D9F3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jovens em ocupações generalistas</a:t>
              </a:r>
              <a:endParaRPr sz="925" b="1">
                <a:solidFill>
                  <a:srgbClr val="E2D9F3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</p:txBody>
        </p:sp>
      </p:grpSp>
      <p:grpSp>
        <p:nvGrpSpPr>
          <p:cNvPr id="114" name="Google Shape;114;p17"/>
          <p:cNvGrpSpPr/>
          <p:nvPr/>
        </p:nvGrpSpPr>
        <p:grpSpPr>
          <a:xfrm>
            <a:off x="571500" y="2533461"/>
            <a:ext cx="2362200" cy="1295400"/>
            <a:chOff x="571500" y="2609850"/>
            <a:chExt cx="2362200" cy="1295400"/>
          </a:xfrm>
        </p:grpSpPr>
        <p:sp>
          <p:nvSpPr>
            <p:cNvPr id="115" name="Google Shape;115;p17"/>
            <p:cNvSpPr/>
            <p:nvPr/>
          </p:nvSpPr>
          <p:spPr>
            <a:xfrm>
              <a:off x="571500" y="2609850"/>
              <a:ext cx="2362200" cy="1295400"/>
            </a:xfrm>
            <a:prstGeom prst="roundRect">
              <a:avLst>
                <a:gd name="adj" fmla="val 11764"/>
              </a:avLst>
            </a:prstGeom>
            <a:solidFill>
              <a:srgbClr val="200045">
                <a:alpha val="60000"/>
              </a:srgbClr>
            </a:solidFill>
            <a:ln w="14300" cap="flat" cmpd="sng">
              <a:solidFill>
                <a:srgbClr val="3A11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7"/>
            <p:cNvSpPr txBox="1"/>
            <p:nvPr/>
          </p:nvSpPr>
          <p:spPr>
            <a:xfrm>
              <a:off x="723900" y="2743200"/>
              <a:ext cx="2057400" cy="102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96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84%</a:t>
              </a:r>
              <a:endParaRPr sz="296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925" b="1">
                  <a:solidFill>
                    <a:srgbClr val="E2D9F3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dos jovens ocupados estão neste grupo sem exigência de formação específica</a:t>
              </a:r>
              <a:endParaRPr sz="925" b="1">
                <a:solidFill>
                  <a:srgbClr val="E2D9F3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</p:txBody>
        </p:sp>
      </p:grpSp>
      <p:sp>
        <p:nvSpPr>
          <p:cNvPr id="117" name="Google Shape;117;p17"/>
          <p:cNvSpPr/>
          <p:nvPr/>
        </p:nvSpPr>
        <p:spPr>
          <a:xfrm>
            <a:off x="571500" y="3952875"/>
            <a:ext cx="8001000" cy="666900"/>
          </a:xfrm>
          <a:prstGeom prst="roundRect">
            <a:avLst>
              <a:gd name="adj" fmla="val 14285"/>
            </a:avLst>
          </a:prstGeom>
          <a:solidFill>
            <a:srgbClr val="200045">
              <a:alpha val="60000"/>
            </a:srgbClr>
          </a:solidFill>
          <a:ln w="14300" cap="flat" cmpd="sng">
            <a:solidFill>
              <a:srgbClr val="490E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571500" y="3952875"/>
            <a:ext cx="57300" cy="666900"/>
          </a:xfrm>
          <a:prstGeom prst="roundRect">
            <a:avLst>
              <a:gd name="adj" fmla="val 50000"/>
            </a:avLst>
          </a:prstGeom>
          <a:solidFill>
            <a:srgbClr val="F1C23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7"/>
          <p:cNvSpPr txBox="1"/>
          <p:nvPr/>
        </p:nvSpPr>
        <p:spPr>
          <a:xfrm>
            <a:off x="571500" y="4648200"/>
            <a:ext cx="38100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50" b="1">
                <a:solidFill>
                  <a:srgbClr val="B591C9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Fonte: IBGE/PNAD Contínua, 1º trim. 2026. Elaboração MTE/SEET.</a:t>
            </a:r>
            <a:endParaRPr sz="800" b="1">
              <a:solidFill>
                <a:srgbClr val="B591C9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781050" y="3952875"/>
            <a:ext cx="76011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1C232"/>
                </a:solidFill>
                <a:latin typeface="Plus Jakarta Sans ExtraBold"/>
                <a:ea typeface="Plus Jakarta Sans ExtraBold"/>
                <a:cs typeface="Plus Jakarta Sans ExtraBold"/>
                <a:sym typeface="Plus Jakarta Sans ExtraBold"/>
              </a:rPr>
              <a:t>6</a:t>
            </a:r>
            <a:r>
              <a:rPr lang="pt-BR" sz="1200" b="0">
                <a:solidFill>
                  <a:srgbClr val="F1C232"/>
                </a:solidFill>
                <a:latin typeface="Plus Jakarta Sans ExtraBold"/>
                <a:ea typeface="Plus Jakarta Sans ExtraBold"/>
                <a:cs typeface="Plus Jakarta Sans ExtraBold"/>
                <a:sym typeface="Plus Jakarta Sans ExtraBold"/>
              </a:rPr>
              <a:t> em cada 7 jovens ocupados</a:t>
            </a:r>
            <a:r>
              <a:rPr lang="pt-BR" sz="1150" b="0">
                <a:solidFill>
                  <a:srgbClr val="F1C232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 </a:t>
            </a:r>
            <a:r>
              <a:rPr lang="pt-BR" sz="1150" b="0">
                <a:solidFill>
                  <a:srgbClr val="FFFFFF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est</a:t>
            </a:r>
            <a:r>
              <a:rPr lang="pt-BR" sz="1150">
                <a:solidFill>
                  <a:srgbClr val="FFFFFF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ão</a:t>
            </a:r>
            <a:r>
              <a:rPr lang="pt-BR" sz="1150" b="0">
                <a:solidFill>
                  <a:srgbClr val="FFFFFF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rPr>
              <a:t> em função que não exige formação técnica ou superior. Diminuir essa parcela é o caminho para salários maiores e trabalho menos vulnerável à automação.</a:t>
            </a:r>
            <a:endParaRPr sz="1150" b="0">
              <a:solidFill>
                <a:srgbClr val="FFFFFF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</p:txBody>
      </p:sp>
      <p:grpSp>
        <p:nvGrpSpPr>
          <p:cNvPr id="121" name="Google Shape;121;p17"/>
          <p:cNvGrpSpPr/>
          <p:nvPr/>
        </p:nvGrpSpPr>
        <p:grpSpPr>
          <a:xfrm>
            <a:off x="3390900" y="1238061"/>
            <a:ext cx="4953000" cy="2495550"/>
            <a:chOff x="3390900" y="1314450"/>
            <a:chExt cx="4953000" cy="2495550"/>
          </a:xfrm>
        </p:grpSpPr>
        <p:sp>
          <p:nvSpPr>
            <p:cNvPr id="122" name="Google Shape;122;p17"/>
            <p:cNvSpPr txBox="1"/>
            <p:nvPr/>
          </p:nvSpPr>
          <p:spPr>
            <a:xfrm>
              <a:off x="3390900" y="1314450"/>
              <a:ext cx="4953000" cy="19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5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PRINCIPAIS OCUPAÇÕES DE JOVENS DE 14 A 24 ANOS (nº de ocupados)</a:t>
              </a:r>
              <a:endParaRPr sz="95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</p:txBody>
        </p:sp>
        <p:grpSp>
          <p:nvGrpSpPr>
            <p:cNvPr id="123" name="Google Shape;123;p17"/>
            <p:cNvGrpSpPr/>
            <p:nvPr/>
          </p:nvGrpSpPr>
          <p:grpSpPr>
            <a:xfrm>
              <a:off x="3390900" y="1657350"/>
              <a:ext cx="4686450" cy="228600"/>
              <a:chOff x="3390900" y="1657350"/>
              <a:chExt cx="4686450" cy="228600"/>
            </a:xfrm>
          </p:grpSpPr>
          <p:sp>
            <p:nvSpPr>
              <p:cNvPr id="124" name="Google Shape;124;p17"/>
              <p:cNvSpPr txBox="1"/>
              <p:nvPr/>
            </p:nvSpPr>
            <p:spPr>
              <a:xfrm>
                <a:off x="3390900" y="1657350"/>
                <a:ext cx="15240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50" b="1">
                    <a:solidFill>
                      <a:srgbClr val="E2D9F3"/>
                    </a:solidFill>
                    <a:latin typeface="Plus Jakarta Sans"/>
                    <a:ea typeface="Plus Jakarta Sans"/>
                    <a:cs typeface="Plus Jakarta Sans"/>
                    <a:sym typeface="Plus Jakarta Sans"/>
                  </a:rPr>
                  <a:t>Balconistas / vendedores</a:t>
                </a:r>
                <a:endParaRPr sz="850" b="1">
                  <a:solidFill>
                    <a:srgbClr val="E2D9F3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endParaRPr>
              </a:p>
            </p:txBody>
          </p:sp>
          <p:sp>
            <p:nvSpPr>
              <p:cNvPr id="125" name="Google Shape;125;p17"/>
              <p:cNvSpPr/>
              <p:nvPr/>
            </p:nvSpPr>
            <p:spPr>
              <a:xfrm>
                <a:off x="5029200" y="1685925"/>
                <a:ext cx="2286000" cy="171600"/>
              </a:xfrm>
              <a:prstGeom prst="roundRect">
                <a:avLst>
                  <a:gd name="adj" fmla="val 22222"/>
                </a:avLst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17"/>
              <p:cNvSpPr txBox="1"/>
              <p:nvPr/>
            </p:nvSpPr>
            <p:spPr>
              <a:xfrm>
                <a:off x="7410450" y="1657350"/>
                <a:ext cx="6669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950" b="0">
                    <a:solidFill>
                      <a:schemeClr val="lt1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1,24 mi</a:t>
                </a:r>
                <a:endParaRPr sz="95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</p:grpSp>
        <p:grpSp>
          <p:nvGrpSpPr>
            <p:cNvPr id="127" name="Google Shape;127;p17"/>
            <p:cNvGrpSpPr/>
            <p:nvPr/>
          </p:nvGrpSpPr>
          <p:grpSpPr>
            <a:xfrm>
              <a:off x="3390900" y="2000250"/>
              <a:ext cx="4372125" cy="228600"/>
              <a:chOff x="3390900" y="2000250"/>
              <a:chExt cx="4372125" cy="228600"/>
            </a:xfrm>
          </p:grpSpPr>
          <p:sp>
            <p:nvSpPr>
              <p:cNvPr id="128" name="Google Shape;128;p17"/>
              <p:cNvSpPr txBox="1"/>
              <p:nvPr/>
            </p:nvSpPr>
            <p:spPr>
              <a:xfrm>
                <a:off x="3390900" y="2000250"/>
                <a:ext cx="15240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50" b="1">
                    <a:solidFill>
                      <a:srgbClr val="E2D9F3"/>
                    </a:solidFill>
                    <a:latin typeface="Plus Jakarta Sans"/>
                    <a:ea typeface="Plus Jakarta Sans"/>
                    <a:cs typeface="Plus Jakarta Sans"/>
                    <a:sym typeface="Plus Jakarta Sans"/>
                  </a:rPr>
                  <a:t>Escriturários gerais</a:t>
                </a:r>
                <a:endParaRPr sz="850" b="1">
                  <a:solidFill>
                    <a:srgbClr val="E2D9F3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endParaRPr>
              </a:p>
            </p:txBody>
          </p:sp>
          <p:sp>
            <p:nvSpPr>
              <p:cNvPr id="129" name="Google Shape;129;p17"/>
              <p:cNvSpPr/>
              <p:nvPr/>
            </p:nvSpPr>
            <p:spPr>
              <a:xfrm>
                <a:off x="5029200" y="2028825"/>
                <a:ext cx="1971600" cy="171600"/>
              </a:xfrm>
              <a:prstGeom prst="roundRect">
                <a:avLst>
                  <a:gd name="adj" fmla="val 22222"/>
                </a:avLst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17"/>
              <p:cNvSpPr txBox="1"/>
              <p:nvPr/>
            </p:nvSpPr>
            <p:spPr>
              <a:xfrm>
                <a:off x="7096125" y="2000250"/>
                <a:ext cx="6669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950" b="0">
                    <a:solidFill>
                      <a:schemeClr val="lt1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1,07 mi</a:t>
                </a:r>
                <a:endParaRPr sz="95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</p:grpSp>
        <p:grpSp>
          <p:nvGrpSpPr>
            <p:cNvPr id="131" name="Google Shape;131;p17"/>
            <p:cNvGrpSpPr/>
            <p:nvPr/>
          </p:nvGrpSpPr>
          <p:grpSpPr>
            <a:xfrm>
              <a:off x="3390900" y="2343150"/>
              <a:ext cx="3124350" cy="228600"/>
              <a:chOff x="3390900" y="2343150"/>
              <a:chExt cx="3124350" cy="228600"/>
            </a:xfrm>
          </p:grpSpPr>
          <p:sp>
            <p:nvSpPr>
              <p:cNvPr id="132" name="Google Shape;132;p17"/>
              <p:cNvSpPr txBox="1"/>
              <p:nvPr/>
            </p:nvSpPr>
            <p:spPr>
              <a:xfrm>
                <a:off x="3390900" y="2343150"/>
                <a:ext cx="15240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50" b="1">
                    <a:solidFill>
                      <a:srgbClr val="E2D9F3"/>
                    </a:solidFill>
                    <a:latin typeface="Plus Jakarta Sans"/>
                    <a:ea typeface="Plus Jakarta Sans"/>
                    <a:cs typeface="Plus Jakarta Sans"/>
                    <a:sym typeface="Plus Jakarta Sans"/>
                  </a:rPr>
                  <a:t>Aux. construção de edifícios</a:t>
                </a:r>
                <a:endParaRPr sz="850" b="1">
                  <a:solidFill>
                    <a:srgbClr val="E2D9F3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endParaRPr>
              </a:p>
            </p:txBody>
          </p:sp>
          <p:sp>
            <p:nvSpPr>
              <p:cNvPr id="133" name="Google Shape;133;p17"/>
              <p:cNvSpPr/>
              <p:nvPr/>
            </p:nvSpPr>
            <p:spPr>
              <a:xfrm>
                <a:off x="5029200" y="2371725"/>
                <a:ext cx="723900" cy="171600"/>
              </a:xfrm>
              <a:prstGeom prst="roundRect">
                <a:avLst>
                  <a:gd name="adj" fmla="val 22222"/>
                </a:avLst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7"/>
              <p:cNvSpPr txBox="1"/>
              <p:nvPr/>
            </p:nvSpPr>
            <p:spPr>
              <a:xfrm>
                <a:off x="5848350" y="2343150"/>
                <a:ext cx="6669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950" b="0">
                    <a:solidFill>
                      <a:schemeClr val="lt1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394 mil</a:t>
                </a:r>
                <a:endParaRPr sz="95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</p:grpSp>
        <p:grpSp>
          <p:nvGrpSpPr>
            <p:cNvPr id="135" name="Google Shape;135;p17"/>
            <p:cNvGrpSpPr/>
            <p:nvPr/>
          </p:nvGrpSpPr>
          <p:grpSpPr>
            <a:xfrm>
              <a:off x="3390900" y="2686050"/>
              <a:ext cx="3114825" cy="228600"/>
              <a:chOff x="3390900" y="2686050"/>
              <a:chExt cx="3114825" cy="228600"/>
            </a:xfrm>
          </p:grpSpPr>
          <p:sp>
            <p:nvSpPr>
              <p:cNvPr id="136" name="Google Shape;136;p17"/>
              <p:cNvSpPr txBox="1"/>
              <p:nvPr/>
            </p:nvSpPr>
            <p:spPr>
              <a:xfrm>
                <a:off x="3390900" y="2686050"/>
                <a:ext cx="15240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50" b="1">
                    <a:solidFill>
                      <a:srgbClr val="E2D9F3"/>
                    </a:solidFill>
                    <a:latin typeface="Plus Jakarta Sans"/>
                    <a:ea typeface="Plus Jakarta Sans"/>
                    <a:cs typeface="Plus Jakarta Sans"/>
                    <a:sym typeface="Plus Jakarta Sans"/>
                  </a:rPr>
                  <a:t>Recepcionistas</a:t>
                </a:r>
                <a:endParaRPr sz="850" b="1">
                  <a:solidFill>
                    <a:srgbClr val="E2D9F3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endParaRPr>
              </a:p>
            </p:txBody>
          </p:sp>
          <p:sp>
            <p:nvSpPr>
              <p:cNvPr id="137" name="Google Shape;137;p17"/>
              <p:cNvSpPr/>
              <p:nvPr/>
            </p:nvSpPr>
            <p:spPr>
              <a:xfrm>
                <a:off x="5029200" y="2714625"/>
                <a:ext cx="714300" cy="171600"/>
              </a:xfrm>
              <a:prstGeom prst="roundRect">
                <a:avLst>
                  <a:gd name="adj" fmla="val 22222"/>
                </a:avLst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17"/>
              <p:cNvSpPr txBox="1"/>
              <p:nvPr/>
            </p:nvSpPr>
            <p:spPr>
              <a:xfrm>
                <a:off x="5838825" y="2686050"/>
                <a:ext cx="6669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950" b="0">
                    <a:solidFill>
                      <a:schemeClr val="lt1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391 mil</a:t>
                </a:r>
                <a:endParaRPr sz="95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</p:grpSp>
        <p:grpSp>
          <p:nvGrpSpPr>
            <p:cNvPr id="139" name="Google Shape;139;p17"/>
            <p:cNvGrpSpPr/>
            <p:nvPr/>
          </p:nvGrpSpPr>
          <p:grpSpPr>
            <a:xfrm>
              <a:off x="3390900" y="3028950"/>
              <a:ext cx="3076725" cy="228600"/>
              <a:chOff x="3390900" y="3028950"/>
              <a:chExt cx="3076725" cy="228600"/>
            </a:xfrm>
          </p:grpSpPr>
          <p:sp>
            <p:nvSpPr>
              <p:cNvPr id="140" name="Google Shape;140;p17"/>
              <p:cNvSpPr txBox="1"/>
              <p:nvPr/>
            </p:nvSpPr>
            <p:spPr>
              <a:xfrm>
                <a:off x="3390900" y="3028950"/>
                <a:ext cx="15240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850" b="1">
                    <a:solidFill>
                      <a:srgbClr val="E2D9F3"/>
                    </a:solidFill>
                    <a:latin typeface="Plus Jakarta Sans"/>
                    <a:ea typeface="Plus Jakarta Sans"/>
                    <a:cs typeface="Plus Jakarta Sans"/>
                    <a:sym typeface="Plus Jakarta Sans"/>
                  </a:rPr>
                  <a:t>Caixas / bilhetes</a:t>
                </a:r>
                <a:endParaRPr sz="850" b="1">
                  <a:solidFill>
                    <a:srgbClr val="E2D9F3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endParaRPr>
              </a:p>
            </p:txBody>
          </p:sp>
          <p:sp>
            <p:nvSpPr>
              <p:cNvPr id="141" name="Google Shape;141;p17"/>
              <p:cNvSpPr/>
              <p:nvPr/>
            </p:nvSpPr>
            <p:spPr>
              <a:xfrm>
                <a:off x="5029200" y="3057525"/>
                <a:ext cx="676200" cy="171600"/>
              </a:xfrm>
              <a:prstGeom prst="roundRect">
                <a:avLst>
                  <a:gd name="adj" fmla="val 22222"/>
                </a:avLst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17"/>
              <p:cNvSpPr txBox="1"/>
              <p:nvPr/>
            </p:nvSpPr>
            <p:spPr>
              <a:xfrm>
                <a:off x="5800725" y="3028950"/>
                <a:ext cx="66690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950" b="0">
                    <a:solidFill>
                      <a:schemeClr val="lt1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367 mil</a:t>
                </a:r>
                <a:endParaRPr sz="95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</p:grpSp>
        <p:sp>
          <p:nvSpPr>
            <p:cNvPr id="143" name="Google Shape;143;p17"/>
            <p:cNvSpPr txBox="1"/>
            <p:nvPr/>
          </p:nvSpPr>
          <p:spPr>
            <a:xfrm>
              <a:off x="3390900" y="3429000"/>
              <a:ext cx="4953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0" i="1">
                <a:solidFill>
                  <a:srgbClr val="B591C9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02C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7275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18"/>
          <p:cNvGrpSpPr/>
          <p:nvPr/>
        </p:nvGrpSpPr>
        <p:grpSpPr>
          <a:xfrm>
            <a:off x="571500" y="361950"/>
            <a:ext cx="8001000" cy="571500"/>
            <a:chOff x="571500" y="361950"/>
            <a:chExt cx="8001000" cy="571500"/>
          </a:xfrm>
        </p:grpSpPr>
        <p:cxnSp>
          <p:nvCxnSpPr>
            <p:cNvPr id="150" name="Google Shape;150;p18"/>
            <p:cNvCxnSpPr/>
            <p:nvPr/>
          </p:nvCxnSpPr>
          <p:spPr>
            <a:xfrm>
              <a:off x="571500" y="400050"/>
              <a:ext cx="0" cy="476400"/>
            </a:xfrm>
            <a:prstGeom prst="straightConnector1">
              <a:avLst/>
            </a:prstGeom>
            <a:solidFill>
              <a:srgbClr val="FFFFFF"/>
            </a:solidFill>
            <a:ln w="38100" cap="rnd" cmpd="sng">
              <a:solidFill>
                <a:srgbClr val="8F6DED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51" name="Google Shape;151;p18"/>
            <p:cNvSpPr txBox="1"/>
            <p:nvPr/>
          </p:nvSpPr>
          <p:spPr>
            <a:xfrm>
              <a:off x="723900" y="361950"/>
              <a:ext cx="78486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0">
                  <a:solidFill>
                    <a:srgbClr val="FFFFFF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O Cenário da Aprendizagem (2026)</a:t>
              </a:r>
              <a:endParaRPr sz="24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rgbClr val="B591C9"/>
                  </a:solidFill>
                  <a:latin typeface="Inter"/>
                  <a:ea typeface="Inter"/>
                  <a:cs typeface="Inter"/>
                  <a:sym typeface="Inter"/>
                </a:rPr>
                <a:t>DADOS E CONTRATOS DO </a:t>
              </a:r>
              <a:r>
                <a:rPr lang="pt-BR" sz="1000" b="1">
                  <a:solidFill>
                    <a:srgbClr val="FFC000"/>
                  </a:solidFill>
                  <a:latin typeface="Inter"/>
                  <a:ea typeface="Inter"/>
                  <a:cs typeface="Inter"/>
                  <a:sym typeface="Inter"/>
                </a:rPr>
                <a:t>PROGRAMA JOVEM APRENDIZ</a:t>
              </a:r>
              <a:endParaRPr sz="1000" b="1">
                <a:solidFill>
                  <a:srgbClr val="FFC00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52" name="Google Shape;152;p18"/>
          <p:cNvGrpSpPr/>
          <p:nvPr/>
        </p:nvGrpSpPr>
        <p:grpSpPr>
          <a:xfrm>
            <a:off x="571500" y="1085850"/>
            <a:ext cx="2476500" cy="1428900"/>
            <a:chOff x="571500" y="1085850"/>
            <a:chExt cx="2476500" cy="1428900"/>
          </a:xfrm>
        </p:grpSpPr>
        <p:sp>
          <p:nvSpPr>
            <p:cNvPr id="153" name="Google Shape;153;p18"/>
            <p:cNvSpPr/>
            <p:nvPr/>
          </p:nvSpPr>
          <p:spPr>
            <a:xfrm>
              <a:off x="571500" y="1085850"/>
              <a:ext cx="2476500" cy="1428900"/>
            </a:xfrm>
            <a:prstGeom prst="roundRect">
              <a:avLst>
                <a:gd name="adj" fmla="val 10666"/>
              </a:avLst>
            </a:prstGeom>
            <a:solidFill>
              <a:srgbClr val="200045">
                <a:alpha val="60000"/>
              </a:srgbClr>
            </a:solidFill>
            <a:ln w="143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8"/>
            <p:cNvSpPr txBox="1"/>
            <p:nvPr/>
          </p:nvSpPr>
          <p:spPr>
            <a:xfrm>
              <a:off x="762000" y="1276350"/>
              <a:ext cx="2095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7</a:t>
              </a:r>
              <a:r>
                <a:rPr lang="pt-BR" sz="320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08</a:t>
              </a:r>
              <a:r>
                <a:rPr lang="pt-BR" sz="320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 mil</a:t>
              </a:r>
              <a:endParaRPr sz="320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rgbClr val="FFFFFF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jovens aprendizes ativos</a:t>
              </a:r>
              <a:endParaRPr sz="1000" b="1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50" b="0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  <a:t>no mercado de trabalho (</a:t>
              </a:r>
              <a:r>
                <a:rPr lang="pt-BR" sz="950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  <a:t>Mar/</a:t>
              </a:r>
              <a:r>
                <a:rPr lang="pt-BR" sz="950" b="0">
                  <a:solidFill>
                    <a:schemeClr val="lt1"/>
                  </a:solidFill>
                  <a:latin typeface="Plus Jakarta Sans Medium"/>
                  <a:ea typeface="Plus Jakarta Sans Medium"/>
                  <a:cs typeface="Plus Jakarta Sans Medium"/>
                  <a:sym typeface="Plus Jakarta Sans Medium"/>
                </a:rPr>
                <a:t> 2026)</a:t>
              </a:r>
              <a:endParaRPr sz="950" b="0">
                <a:solidFill>
                  <a:schemeClr val="lt1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endParaRPr>
            </a:p>
          </p:txBody>
        </p:sp>
      </p:grpSp>
      <p:grpSp>
        <p:nvGrpSpPr>
          <p:cNvPr id="155" name="Google Shape;155;p18"/>
          <p:cNvGrpSpPr/>
          <p:nvPr/>
        </p:nvGrpSpPr>
        <p:grpSpPr>
          <a:xfrm>
            <a:off x="3333750" y="1085850"/>
            <a:ext cx="2476500" cy="1428900"/>
            <a:chOff x="3333750" y="1085850"/>
            <a:chExt cx="2476500" cy="1428900"/>
          </a:xfrm>
        </p:grpSpPr>
        <p:sp>
          <p:nvSpPr>
            <p:cNvPr id="156" name="Google Shape;156;p18"/>
            <p:cNvSpPr/>
            <p:nvPr/>
          </p:nvSpPr>
          <p:spPr>
            <a:xfrm>
              <a:off x="3333750" y="1085850"/>
              <a:ext cx="2476500" cy="1428900"/>
            </a:xfrm>
            <a:prstGeom prst="roundRect">
              <a:avLst>
                <a:gd name="adj" fmla="val 10666"/>
              </a:avLst>
            </a:prstGeom>
            <a:solidFill>
              <a:srgbClr val="200045">
                <a:alpha val="60000"/>
              </a:srgbClr>
            </a:solidFill>
            <a:ln w="143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8"/>
            <p:cNvSpPr txBox="1"/>
            <p:nvPr/>
          </p:nvSpPr>
          <p:spPr>
            <a:xfrm>
              <a:off x="3524250" y="1276350"/>
              <a:ext cx="2095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471 mil</a:t>
              </a:r>
              <a:endParaRPr sz="320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1000" b="1">
                  <a:solidFill>
                    <a:srgbClr val="FFFFFF"/>
                  </a:solidFill>
                  <a:latin typeface="Plus Jakarta Sans"/>
                  <a:ea typeface="Plus Jakarta Sans"/>
                  <a:cs typeface="Plus Jakarta Sans"/>
                  <a:sym typeface="Plus Jakarta Sans"/>
                </a:rPr>
                <a:t>adolescentes de 14 a 17 anos</a:t>
              </a:r>
              <a:endParaRPr sz="1000" b="1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endParaRPr sz="950" b="0">
                <a:solidFill>
                  <a:srgbClr val="E2D9F3"/>
                </a:solidFill>
                <a:latin typeface="Plus Jakarta Sans Medium"/>
                <a:ea typeface="Plus Jakarta Sans Medium"/>
                <a:cs typeface="Plus Jakarta Sans Medium"/>
                <a:sym typeface="Plus Jakarta Sans Medium"/>
              </a:endParaRPr>
            </a:p>
          </p:txBody>
        </p:sp>
      </p:grpSp>
      <p:sp>
        <p:nvSpPr>
          <p:cNvPr id="158" name="Google Shape;158;p18"/>
          <p:cNvSpPr/>
          <p:nvPr/>
        </p:nvSpPr>
        <p:spPr>
          <a:xfrm>
            <a:off x="6096000" y="1085850"/>
            <a:ext cx="2476500" cy="1428900"/>
          </a:xfrm>
          <a:prstGeom prst="roundRect">
            <a:avLst>
              <a:gd name="adj" fmla="val 10666"/>
            </a:avLst>
          </a:prstGeom>
          <a:solidFill>
            <a:srgbClr val="200045">
              <a:alpha val="60000"/>
            </a:srgbClr>
          </a:solidFill>
          <a:ln w="14300" cap="flat" cmpd="sng">
            <a:solidFill>
              <a:srgbClr val="490E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" name="Google Shape;159;p18"/>
          <p:cNvGrpSpPr/>
          <p:nvPr/>
        </p:nvGrpSpPr>
        <p:grpSpPr>
          <a:xfrm>
            <a:off x="2294521" y="3211558"/>
            <a:ext cx="6201575" cy="1254964"/>
            <a:chOff x="571500" y="2705100"/>
            <a:chExt cx="8001000" cy="1619100"/>
          </a:xfrm>
        </p:grpSpPr>
        <p:sp>
          <p:nvSpPr>
            <p:cNvPr id="160" name="Google Shape;160;p18"/>
            <p:cNvSpPr/>
            <p:nvPr/>
          </p:nvSpPr>
          <p:spPr>
            <a:xfrm>
              <a:off x="571500" y="2705100"/>
              <a:ext cx="8001000" cy="1619100"/>
            </a:xfrm>
            <a:prstGeom prst="roundRect">
              <a:avLst>
                <a:gd name="adj" fmla="val 9411"/>
              </a:avLst>
            </a:prstGeom>
            <a:solidFill>
              <a:srgbClr val="200045">
                <a:alpha val="60000"/>
              </a:srgbClr>
            </a:solidFill>
            <a:ln w="1107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85"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571500" y="2705100"/>
              <a:ext cx="76200" cy="1619100"/>
            </a:xfrm>
            <a:prstGeom prst="roundRect">
              <a:avLst>
                <a:gd name="adj" fmla="val 50000"/>
              </a:avLst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85">
                <a:solidFill>
                  <a:srgbClr val="F1C232"/>
                </a:solidFill>
              </a:endParaRPr>
            </a:p>
          </p:txBody>
        </p:sp>
        <p:sp>
          <p:nvSpPr>
            <p:cNvPr id="162" name="Google Shape;162;p18"/>
            <p:cNvSpPr txBox="1"/>
            <p:nvPr/>
          </p:nvSpPr>
          <p:spPr>
            <a:xfrm>
              <a:off x="857250" y="2990850"/>
              <a:ext cx="7429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354378" lvl="0" indent="-334691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80"/>
                <a:buFont typeface="Inter Black"/>
                <a:buChar char="+"/>
              </a:pPr>
              <a:r>
                <a:rPr lang="pt-BR" sz="248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de 165</a:t>
              </a:r>
              <a:r>
                <a:rPr lang="pt-BR" sz="248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 mil</a:t>
              </a:r>
              <a:endParaRPr sz="248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581"/>
                </a:spcBef>
                <a:spcAft>
                  <a:spcPts val="0"/>
                </a:spcAft>
                <a:buNone/>
              </a:pPr>
              <a:r>
                <a:rPr lang="pt-BR" sz="891" b="0">
                  <a:solidFill>
                    <a:srgbClr val="FFFFFF"/>
                  </a:solidFill>
                  <a:latin typeface="Plus Jakarta Sans ExtraBold"/>
                  <a:ea typeface="Plus Jakarta Sans ExtraBold"/>
                  <a:cs typeface="Plus Jakarta Sans ExtraBold"/>
                  <a:sym typeface="Plus Jakarta Sans ExtraBold"/>
                </a:rPr>
                <a:t>Aprendizes ativos atualmente no </a:t>
              </a:r>
              <a:r>
                <a:rPr lang="pt-BR" sz="891" b="0">
                  <a:solidFill>
                    <a:schemeClr val="lt1"/>
                  </a:solidFill>
                  <a:latin typeface="Plus Jakarta Sans ExtraBold"/>
                  <a:ea typeface="Plus Jakarta Sans ExtraBold"/>
                  <a:cs typeface="Plus Jakarta Sans ExtraBold"/>
                  <a:sym typeface="Plus Jakarta Sans ExtraBold"/>
                </a:rPr>
                <a:t>Mundo do Trabalho</a:t>
              </a:r>
              <a:r>
                <a:rPr lang="pt-BR" sz="891" b="0">
                  <a:solidFill>
                    <a:srgbClr val="FFFFFF"/>
                  </a:solidFill>
                  <a:latin typeface="Plus Jakarta Sans ExtraBold"/>
                  <a:ea typeface="Plus Jakarta Sans ExtraBold"/>
                  <a:cs typeface="Plus Jakarta Sans ExtraBold"/>
                  <a:sym typeface="Plus Jakarta Sans ExtraBold"/>
                </a:rPr>
                <a:t> através do </a:t>
              </a:r>
              <a:r>
                <a:rPr lang="pt-BR" sz="891" b="0">
                  <a:solidFill>
                    <a:srgbClr val="FFC000"/>
                  </a:solidFill>
                  <a:latin typeface="Plus Jakarta Sans ExtraBold"/>
                  <a:ea typeface="Plus Jakarta Sans ExtraBold"/>
                  <a:cs typeface="Plus Jakarta Sans ExtraBold"/>
                  <a:sym typeface="Plus Jakarta Sans ExtraBold"/>
                </a:rPr>
                <a:t>Programa Jovem Aprendiz CIEE.</a:t>
              </a:r>
              <a:endParaRPr sz="891" b="0">
                <a:solidFill>
                  <a:srgbClr val="FFC000"/>
                </a:solidFill>
                <a:latin typeface="Plus Jakarta Sans ExtraBold"/>
                <a:ea typeface="Plus Jakarta Sans ExtraBold"/>
                <a:cs typeface="Plus Jakarta Sans ExtraBold"/>
                <a:sym typeface="Plus Jakarta Sans ExtraBold"/>
              </a:endParaRPr>
            </a:p>
          </p:txBody>
        </p:sp>
      </p:grpSp>
      <p:sp>
        <p:nvSpPr>
          <p:cNvPr id="163" name="Google Shape;163;p18"/>
          <p:cNvSpPr txBox="1"/>
          <p:nvPr/>
        </p:nvSpPr>
        <p:spPr>
          <a:xfrm>
            <a:off x="636250" y="2647161"/>
            <a:ext cx="8916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50" b="1" i="1">
                <a:solidFill>
                  <a:srgbClr val="B591C9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Fonte: MTE</a:t>
            </a:r>
            <a:endParaRPr sz="850" b="1">
              <a:solidFill>
                <a:srgbClr val="B591C9"/>
              </a:solidFill>
              <a:latin typeface="Plus Jakarta Sans"/>
              <a:ea typeface="Plus Jakarta Sans"/>
              <a:cs typeface="Plus Jakarta Sans"/>
              <a:sym typeface="Plus Jakarta Sans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6294975" y="1174512"/>
            <a:ext cx="16749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53%</a:t>
            </a:r>
            <a:endParaRPr sz="3200" b="0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marL="0" lvl="0" indent="0" algn="l" rtl="0">
              <a:spcBef>
                <a:spcPts val="45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rgbClr val="FFFF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são meninas</a:t>
            </a:r>
            <a:endParaRPr sz="950" b="0">
              <a:solidFill>
                <a:srgbClr val="E2D9F3"/>
              </a:solidFill>
              <a:latin typeface="Plus Jakarta Sans Medium"/>
              <a:ea typeface="Plus Jakarta Sans Medium"/>
              <a:cs typeface="Plus Jakarta Sans Medium"/>
              <a:sym typeface="Plus Jakarta Sans Medium"/>
            </a:endParaRPr>
          </a:p>
        </p:txBody>
      </p:sp>
      <p:pic>
        <p:nvPicPr>
          <p:cNvPr id="165" name="Google Shape;16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42010">
            <a:off x="-1725554" y="3038944"/>
            <a:ext cx="4869805" cy="2739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0045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p19"/>
          <p:cNvCxnSpPr/>
          <p:nvPr/>
        </p:nvCxnSpPr>
        <p:spPr>
          <a:xfrm>
            <a:off x="523875" y="476250"/>
            <a:ext cx="0" cy="619200"/>
          </a:xfrm>
          <a:prstGeom prst="straightConnector1">
            <a:avLst/>
          </a:prstGeom>
          <a:solidFill>
            <a:srgbClr val="FFFFFF"/>
          </a:solidFill>
          <a:ln w="38100" cap="rnd" cmpd="sng">
            <a:solidFill>
              <a:srgbClr val="8F6DE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2" name="Google Shape;172;p19"/>
          <p:cNvSpPr txBox="1"/>
          <p:nvPr/>
        </p:nvSpPr>
        <p:spPr>
          <a:xfrm>
            <a:off x="666750" y="428625"/>
            <a:ext cx="78105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PROGRAMA JOVEM APRENDIZ CIEE</a:t>
            </a:r>
            <a:endParaRPr sz="2200" b="0">
              <a:solidFill>
                <a:srgbClr val="FFFFFF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marL="0" lvl="0" indent="0" algn="l" rtl="0">
              <a:spcBef>
                <a:spcPts val="150"/>
              </a:spcBef>
              <a:spcAft>
                <a:spcPts val="0"/>
              </a:spcAft>
              <a:buNone/>
            </a:pPr>
            <a:r>
              <a:rPr lang="pt-BR" sz="1100" b="1">
                <a:solidFill>
                  <a:srgbClr val="FFC000"/>
                </a:solidFill>
                <a:latin typeface="Inter"/>
                <a:ea typeface="Inter"/>
                <a:cs typeface="Inter"/>
                <a:sym typeface="Inter"/>
              </a:rPr>
              <a:t>AVALIAÇÃO DE APRENDIZES EGRESSOS</a:t>
            </a:r>
            <a:endParaRPr sz="1100" b="1">
              <a:solidFill>
                <a:srgbClr val="FFC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666750" y="1190625"/>
            <a:ext cx="78105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Pesquisa realizada com Aprendizes que completaram 6 meses de finalização do contrato de aprendizagem. (Recorte do ano de 2025)</a:t>
            </a:r>
            <a:endParaRPr sz="1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19"/>
          <p:cNvGrpSpPr/>
          <p:nvPr/>
        </p:nvGrpSpPr>
        <p:grpSpPr>
          <a:xfrm>
            <a:off x="2571675" y="3533850"/>
            <a:ext cx="1714500" cy="1047900"/>
            <a:chOff x="523875" y="1714500"/>
            <a:chExt cx="1714500" cy="1047900"/>
          </a:xfrm>
        </p:grpSpPr>
        <p:sp>
          <p:nvSpPr>
            <p:cNvPr id="175" name="Google Shape;175;p19"/>
            <p:cNvSpPr/>
            <p:nvPr/>
          </p:nvSpPr>
          <p:spPr>
            <a:xfrm>
              <a:off x="523875" y="1714500"/>
              <a:ext cx="1714500" cy="1047900"/>
            </a:xfrm>
            <a:prstGeom prst="roundRect">
              <a:avLst>
                <a:gd name="adj" fmla="val 14545"/>
              </a:avLst>
            </a:prstGeom>
            <a:solidFill>
              <a:srgbClr val="000000">
                <a:alpha val="0"/>
              </a:srgbClr>
            </a:solidFill>
            <a:ln w="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76" name="Google Shape;176;p19"/>
            <p:cNvSpPr txBox="1"/>
            <p:nvPr/>
          </p:nvSpPr>
          <p:spPr>
            <a:xfrm>
              <a:off x="666750" y="1857375"/>
              <a:ext cx="14289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220" b="0">
                  <a:solidFill>
                    <a:srgbClr val="FFFFFF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4.342</a:t>
              </a:r>
              <a:endParaRPr sz="222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879" b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Respondentes entre janeiro e dezembro de 2025</a:t>
              </a:r>
              <a:endParaRPr sz="879" b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7" name="Google Shape;177;p19"/>
          <p:cNvGrpSpPr/>
          <p:nvPr/>
        </p:nvGrpSpPr>
        <p:grpSpPr>
          <a:xfrm>
            <a:off x="2428875" y="1714500"/>
            <a:ext cx="2000100" cy="1428900"/>
            <a:chOff x="2428875" y="1714500"/>
            <a:chExt cx="2000100" cy="1428900"/>
          </a:xfrm>
        </p:grpSpPr>
        <p:sp>
          <p:nvSpPr>
            <p:cNvPr id="178" name="Google Shape;178;p19"/>
            <p:cNvSpPr/>
            <p:nvPr/>
          </p:nvSpPr>
          <p:spPr>
            <a:xfrm>
              <a:off x="2428875" y="1714500"/>
              <a:ext cx="2000100" cy="1428900"/>
            </a:xfrm>
            <a:prstGeom prst="roundRect">
              <a:avLst>
                <a:gd name="adj" fmla="val 10666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9"/>
            <p:cNvSpPr txBox="1"/>
            <p:nvPr/>
          </p:nvSpPr>
          <p:spPr>
            <a:xfrm>
              <a:off x="2571750" y="1857375"/>
              <a:ext cx="1714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Sexo</a:t>
              </a:r>
              <a:endParaRPr sz="11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4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63%</a:t>
              </a:r>
              <a:r>
                <a:rPr lang="pt-BR" sz="10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Feminino</a:t>
              </a:r>
              <a:endParaRPr>
                <a:solidFill>
                  <a:schemeClr val="lt1"/>
                </a:solidFill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lang="pt-BR" sz="14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37%</a:t>
              </a:r>
              <a:r>
                <a:rPr lang="pt-BR" sz="10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Masculino</a:t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180" name="Google Shape;180;p19"/>
          <p:cNvGrpSpPr/>
          <p:nvPr/>
        </p:nvGrpSpPr>
        <p:grpSpPr>
          <a:xfrm>
            <a:off x="4575163" y="1700825"/>
            <a:ext cx="2000100" cy="1428900"/>
            <a:chOff x="4619625" y="1714500"/>
            <a:chExt cx="2000100" cy="1428900"/>
          </a:xfrm>
        </p:grpSpPr>
        <p:sp>
          <p:nvSpPr>
            <p:cNvPr id="181" name="Google Shape;181;p19"/>
            <p:cNvSpPr/>
            <p:nvPr/>
          </p:nvSpPr>
          <p:spPr>
            <a:xfrm>
              <a:off x="4619625" y="1714500"/>
              <a:ext cx="2000100" cy="1428900"/>
            </a:xfrm>
            <a:prstGeom prst="roundRect">
              <a:avLst>
                <a:gd name="adj" fmla="val 10666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9"/>
            <p:cNvSpPr txBox="1"/>
            <p:nvPr/>
          </p:nvSpPr>
          <p:spPr>
            <a:xfrm>
              <a:off x="4762500" y="1857375"/>
              <a:ext cx="1714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Faixa etária</a:t>
              </a:r>
              <a:endParaRPr sz="11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4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12,5%</a:t>
              </a:r>
              <a:r>
                <a:rPr lang="pt-BR" sz="10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 a 17 anos</a:t>
              </a:r>
              <a:endParaRPr>
                <a:solidFill>
                  <a:schemeClr val="lt1"/>
                </a:solidFill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14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87%</a:t>
              </a:r>
              <a:r>
                <a:rPr lang="pt-BR" sz="10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18 a 24 anos</a:t>
              </a:r>
              <a:endParaRPr>
                <a:solidFill>
                  <a:schemeClr val="lt1"/>
                </a:solidFill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lang="pt-BR" sz="14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0,5%</a:t>
              </a:r>
              <a:r>
                <a:rPr lang="pt-BR" sz="10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Acima de 24</a:t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183" name="Google Shape;183;p19"/>
          <p:cNvGrpSpPr/>
          <p:nvPr/>
        </p:nvGrpSpPr>
        <p:grpSpPr>
          <a:xfrm>
            <a:off x="6721478" y="1714478"/>
            <a:ext cx="2000136" cy="1428955"/>
            <a:chOff x="523875" y="2857500"/>
            <a:chExt cx="1714500" cy="2047800"/>
          </a:xfrm>
        </p:grpSpPr>
        <p:sp>
          <p:nvSpPr>
            <p:cNvPr id="184" name="Google Shape;184;p19"/>
            <p:cNvSpPr/>
            <p:nvPr/>
          </p:nvSpPr>
          <p:spPr>
            <a:xfrm>
              <a:off x="523875" y="2857500"/>
              <a:ext cx="1714500" cy="2047800"/>
            </a:xfrm>
            <a:prstGeom prst="roundRect">
              <a:avLst>
                <a:gd name="adj" fmla="val 8888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 txBox="1"/>
            <p:nvPr/>
          </p:nvSpPr>
          <p:spPr>
            <a:xfrm>
              <a:off x="666750" y="3000375"/>
              <a:ext cx="1428900" cy="176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Cor | Raça</a:t>
              </a:r>
              <a:endParaRPr sz="11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pt-BR" sz="11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44% </a:t>
              </a:r>
              <a:r>
                <a:rPr lang="pt-BR" sz="879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Branca</a:t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11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38% </a:t>
              </a:r>
              <a:r>
                <a:rPr lang="pt-BR" sz="879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Parda</a:t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11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16%</a:t>
              </a:r>
              <a:r>
                <a:rPr lang="pt-BR" sz="1100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pt-BR" sz="879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Preta</a:t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11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1,5% </a:t>
              </a:r>
              <a:r>
                <a:rPr lang="pt-BR" sz="879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Amarela</a:t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pt-BR" sz="1100" b="1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0,5% </a:t>
              </a:r>
              <a:r>
                <a:rPr lang="pt-BR" sz="879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Indígena</a:t>
              </a:r>
              <a:endPara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86" name="Google Shape;186;p19"/>
          <p:cNvGrpSpPr/>
          <p:nvPr/>
        </p:nvGrpSpPr>
        <p:grpSpPr>
          <a:xfrm>
            <a:off x="4531057" y="3286275"/>
            <a:ext cx="4190580" cy="350902"/>
            <a:chOff x="523875" y="1809748"/>
            <a:chExt cx="8096175" cy="619202"/>
          </a:xfrm>
        </p:grpSpPr>
        <p:sp>
          <p:nvSpPr>
            <p:cNvPr id="187" name="Google Shape;187;p19"/>
            <p:cNvSpPr/>
            <p:nvPr/>
          </p:nvSpPr>
          <p:spPr>
            <a:xfrm>
              <a:off x="523875" y="1809750"/>
              <a:ext cx="17145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9"/>
            <p:cNvSpPr txBox="1"/>
            <p:nvPr/>
          </p:nvSpPr>
          <p:spPr>
            <a:xfrm>
              <a:off x="666750" y="180975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2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50,</a:t>
              </a:r>
              <a:r>
                <a:rPr lang="pt-BR" sz="102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29</a:t>
              </a:r>
              <a:r>
                <a:rPr lang="pt-BR" sz="102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%</a:t>
              </a:r>
              <a:endParaRPr sz="102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95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Ensino Médio</a:t>
              </a:r>
              <a:endParaRPr sz="595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2381250" y="1809750"/>
              <a:ext cx="62388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9"/>
            <p:cNvSpPr/>
            <p:nvPr/>
          </p:nvSpPr>
          <p:spPr>
            <a:xfrm>
              <a:off x="2381230" y="1809748"/>
              <a:ext cx="3312300" cy="619200"/>
            </a:xfrm>
            <a:prstGeom prst="roundRect">
              <a:avLst>
                <a:gd name="adj" fmla="val 18461"/>
              </a:avLst>
            </a:prstGeom>
            <a:solidFill>
              <a:srgbClr val="8F6DE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19"/>
          <p:cNvGrpSpPr/>
          <p:nvPr/>
        </p:nvGrpSpPr>
        <p:grpSpPr>
          <a:xfrm>
            <a:off x="4531057" y="3718102"/>
            <a:ext cx="4190580" cy="350901"/>
            <a:chOff x="523875" y="2571750"/>
            <a:chExt cx="8096175" cy="619200"/>
          </a:xfrm>
        </p:grpSpPr>
        <p:sp>
          <p:nvSpPr>
            <p:cNvPr id="192" name="Google Shape;192;p19"/>
            <p:cNvSpPr/>
            <p:nvPr/>
          </p:nvSpPr>
          <p:spPr>
            <a:xfrm>
              <a:off x="523875" y="2571750"/>
              <a:ext cx="17145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9"/>
            <p:cNvSpPr txBox="1"/>
            <p:nvPr/>
          </p:nvSpPr>
          <p:spPr>
            <a:xfrm>
              <a:off x="666750" y="257175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2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38,</a:t>
              </a:r>
              <a:r>
                <a:rPr lang="pt-BR" sz="102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38</a:t>
              </a:r>
              <a:r>
                <a:rPr lang="pt-BR" sz="102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%</a:t>
              </a:r>
              <a:endParaRPr sz="102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95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Ensino Superior</a:t>
              </a:r>
              <a:endParaRPr sz="595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9"/>
            <p:cNvSpPr/>
            <p:nvPr/>
          </p:nvSpPr>
          <p:spPr>
            <a:xfrm>
              <a:off x="2381250" y="2571750"/>
              <a:ext cx="62388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9"/>
            <p:cNvSpPr/>
            <p:nvPr/>
          </p:nvSpPr>
          <p:spPr>
            <a:xfrm>
              <a:off x="2381250" y="2571750"/>
              <a:ext cx="2395500" cy="619200"/>
            </a:xfrm>
            <a:prstGeom prst="roundRect">
              <a:avLst>
                <a:gd name="adj" fmla="val 18461"/>
              </a:avLst>
            </a:prstGeom>
            <a:solidFill>
              <a:srgbClr val="B591C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196;p19"/>
          <p:cNvGrpSpPr/>
          <p:nvPr/>
        </p:nvGrpSpPr>
        <p:grpSpPr>
          <a:xfrm>
            <a:off x="4531057" y="4149927"/>
            <a:ext cx="4190580" cy="350901"/>
            <a:chOff x="523875" y="3333750"/>
            <a:chExt cx="8096175" cy="619200"/>
          </a:xfrm>
        </p:grpSpPr>
        <p:sp>
          <p:nvSpPr>
            <p:cNvPr id="197" name="Google Shape;197;p19"/>
            <p:cNvSpPr/>
            <p:nvPr/>
          </p:nvSpPr>
          <p:spPr>
            <a:xfrm>
              <a:off x="523875" y="3333750"/>
              <a:ext cx="17145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9"/>
            <p:cNvSpPr txBox="1"/>
            <p:nvPr/>
          </p:nvSpPr>
          <p:spPr>
            <a:xfrm>
              <a:off x="666750" y="333375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2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9,33%</a:t>
              </a:r>
              <a:endParaRPr sz="102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95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Ensino Técnico</a:t>
              </a:r>
              <a:endParaRPr sz="595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9"/>
            <p:cNvSpPr/>
            <p:nvPr/>
          </p:nvSpPr>
          <p:spPr>
            <a:xfrm>
              <a:off x="2381250" y="3333750"/>
              <a:ext cx="62388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9"/>
            <p:cNvSpPr/>
            <p:nvPr/>
          </p:nvSpPr>
          <p:spPr>
            <a:xfrm>
              <a:off x="2381250" y="3333750"/>
              <a:ext cx="580200" cy="619200"/>
            </a:xfrm>
            <a:prstGeom prst="roundRect">
              <a:avLst>
                <a:gd name="adj" fmla="val 19704"/>
              </a:avLst>
            </a:prstGeom>
            <a:solidFill>
              <a:srgbClr val="490E6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19"/>
          <p:cNvGrpSpPr/>
          <p:nvPr/>
        </p:nvGrpSpPr>
        <p:grpSpPr>
          <a:xfrm>
            <a:off x="4531057" y="4581752"/>
            <a:ext cx="4190580" cy="350901"/>
            <a:chOff x="523875" y="4095750"/>
            <a:chExt cx="8096175" cy="619200"/>
          </a:xfrm>
        </p:grpSpPr>
        <p:sp>
          <p:nvSpPr>
            <p:cNvPr id="202" name="Google Shape;202;p19"/>
            <p:cNvSpPr/>
            <p:nvPr/>
          </p:nvSpPr>
          <p:spPr>
            <a:xfrm>
              <a:off x="523875" y="4095750"/>
              <a:ext cx="17145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9"/>
            <p:cNvSpPr txBox="1"/>
            <p:nvPr/>
          </p:nvSpPr>
          <p:spPr>
            <a:xfrm>
              <a:off x="666750" y="4095750"/>
              <a:ext cx="1428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02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2,0%</a:t>
              </a:r>
              <a:endParaRPr sz="102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595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EJA- Educação de Jovens e Adultos</a:t>
              </a:r>
              <a:endParaRPr sz="595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9"/>
            <p:cNvSpPr/>
            <p:nvPr/>
          </p:nvSpPr>
          <p:spPr>
            <a:xfrm>
              <a:off x="2381250" y="4095750"/>
              <a:ext cx="6238800" cy="619200"/>
            </a:xfrm>
            <a:prstGeom prst="roundRect">
              <a:avLst>
                <a:gd name="adj" fmla="val 18461"/>
              </a:avLst>
            </a:prstGeom>
            <a:solidFill>
              <a:srgbClr val="15002D"/>
            </a:solidFill>
            <a:ln w="8100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9"/>
            <p:cNvSpPr/>
            <p:nvPr/>
          </p:nvSpPr>
          <p:spPr>
            <a:xfrm>
              <a:off x="2381250" y="4095750"/>
              <a:ext cx="142800" cy="6192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6" name="Google Shape;206;p19"/>
          <p:cNvPicPr preferRelativeResize="0"/>
          <p:nvPr/>
        </p:nvPicPr>
        <p:blipFill rotWithShape="1">
          <a:blip r:embed="rId4">
            <a:alphaModFix/>
          </a:blip>
          <a:srcRect b="14501"/>
          <a:stretch/>
        </p:blipFill>
        <p:spPr>
          <a:xfrm>
            <a:off x="0" y="1427074"/>
            <a:ext cx="2723026" cy="3716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0004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2" name="Google Shape;21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606725" y="542211"/>
            <a:ext cx="2912400" cy="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PROGRAMA JOVEM</a:t>
            </a:r>
            <a:endParaRPr sz="1800">
              <a:solidFill>
                <a:srgbClr val="FFFFFF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APRENDIZ CIEE</a:t>
            </a:r>
            <a:endParaRPr sz="1800" b="0">
              <a:solidFill>
                <a:srgbClr val="FFFFFF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marL="0" lvl="0" indent="0" algn="l" rtl="0">
              <a:spcBef>
                <a:spcPts val="150"/>
              </a:spcBef>
              <a:spcAft>
                <a:spcPts val="0"/>
              </a:spcAft>
              <a:buNone/>
            </a:pPr>
            <a:r>
              <a:rPr lang="pt-BR" sz="1000" b="1">
                <a:solidFill>
                  <a:srgbClr val="FFC000"/>
                </a:solidFill>
                <a:latin typeface="Inter"/>
                <a:ea typeface="Inter"/>
                <a:cs typeface="Inter"/>
                <a:sym typeface="Inter"/>
              </a:rPr>
              <a:t>AVALIAÇÃO DE APRENDIZES EGRESSOS</a:t>
            </a:r>
            <a:endParaRPr sz="1000" b="1">
              <a:solidFill>
                <a:srgbClr val="FFC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14" name="Google Shape;214;p20"/>
          <p:cNvGrpSpPr/>
          <p:nvPr/>
        </p:nvGrpSpPr>
        <p:grpSpPr>
          <a:xfrm>
            <a:off x="561925" y="1692936"/>
            <a:ext cx="1714500" cy="1428900"/>
            <a:chOff x="523875" y="1238250"/>
            <a:chExt cx="1714500" cy="1428900"/>
          </a:xfrm>
        </p:grpSpPr>
        <p:sp>
          <p:nvSpPr>
            <p:cNvPr id="215" name="Google Shape;215;p20"/>
            <p:cNvSpPr/>
            <p:nvPr/>
          </p:nvSpPr>
          <p:spPr>
            <a:xfrm>
              <a:off x="523875" y="1238250"/>
              <a:ext cx="1714500" cy="1428900"/>
            </a:xfrm>
            <a:prstGeom prst="roundRect">
              <a:avLst>
                <a:gd name="adj" fmla="val 10666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0"/>
            <p:cNvSpPr txBox="1"/>
            <p:nvPr/>
          </p:nvSpPr>
          <p:spPr>
            <a:xfrm>
              <a:off x="666750" y="1381125"/>
              <a:ext cx="1428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00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63%</a:t>
              </a:r>
              <a:endParaRPr sz="300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83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dos aprendizes afirmam estar exercendo função remunerada.</a:t>
              </a:r>
              <a:endParaRPr sz="83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0"/>
          <p:cNvGrpSpPr/>
          <p:nvPr/>
        </p:nvGrpSpPr>
        <p:grpSpPr>
          <a:xfrm>
            <a:off x="2429175" y="1692936"/>
            <a:ext cx="1714500" cy="1428900"/>
            <a:chOff x="6905625" y="1238250"/>
            <a:chExt cx="1714500" cy="1428900"/>
          </a:xfrm>
        </p:grpSpPr>
        <p:sp>
          <p:nvSpPr>
            <p:cNvPr id="218" name="Google Shape;218;p20"/>
            <p:cNvSpPr/>
            <p:nvPr/>
          </p:nvSpPr>
          <p:spPr>
            <a:xfrm>
              <a:off x="6905625" y="1238250"/>
              <a:ext cx="1714500" cy="1428900"/>
            </a:xfrm>
            <a:prstGeom prst="roundRect">
              <a:avLst>
                <a:gd name="adj" fmla="val 10666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0"/>
            <p:cNvSpPr txBox="1"/>
            <p:nvPr/>
          </p:nvSpPr>
          <p:spPr>
            <a:xfrm>
              <a:off x="7048500" y="1381125"/>
              <a:ext cx="1428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000" b="0">
                  <a:solidFill>
                    <a:schemeClr val="lt1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30%</a:t>
              </a:r>
              <a:endParaRPr sz="300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endParaRPr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83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dos aprendizes afirmam ter sido efetivados na empresa em que exerceram as atividades como Jovem Aprendiz</a:t>
              </a:r>
              <a:endParaRPr sz="83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20"/>
          <p:cNvGrpSpPr/>
          <p:nvPr/>
        </p:nvGrpSpPr>
        <p:grpSpPr>
          <a:xfrm>
            <a:off x="4333875" y="985724"/>
            <a:ext cx="4286400" cy="2286000"/>
            <a:chOff x="2428875" y="1238250"/>
            <a:chExt cx="4286400" cy="2286000"/>
          </a:xfrm>
        </p:grpSpPr>
        <p:sp>
          <p:nvSpPr>
            <p:cNvPr id="221" name="Google Shape;221;p20"/>
            <p:cNvSpPr/>
            <p:nvPr/>
          </p:nvSpPr>
          <p:spPr>
            <a:xfrm>
              <a:off x="2428875" y="1238250"/>
              <a:ext cx="4286400" cy="2286000"/>
            </a:xfrm>
            <a:prstGeom prst="roundRect">
              <a:avLst>
                <a:gd name="adj" fmla="val 6666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0"/>
            <p:cNvSpPr txBox="1"/>
            <p:nvPr/>
          </p:nvSpPr>
          <p:spPr>
            <a:xfrm>
              <a:off x="2619375" y="1381125"/>
              <a:ext cx="3905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Trabalho Atual dos Aprendizes Egressos</a:t>
              </a:r>
              <a:endParaRPr sz="11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</p:txBody>
        </p:sp>
        <p:sp>
          <p:nvSpPr>
            <p:cNvPr id="223" name="Google Shape;223;p20"/>
            <p:cNvSpPr/>
            <p:nvPr/>
          </p:nvSpPr>
          <p:spPr>
            <a:xfrm>
              <a:off x="2952750" y="1857375"/>
              <a:ext cx="952500" cy="952500"/>
            </a:xfrm>
            <a:prstGeom prst="ellipse">
              <a:avLst/>
            </a:prstGeom>
            <a:solidFill>
              <a:srgbClr val="3A115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24" name="Google Shape;224;p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52750" y="1857375"/>
              <a:ext cx="952500" cy="952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" name="Google Shape;225;p2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05138" y="1857375"/>
              <a:ext cx="900000" cy="480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2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419475" y="1857375"/>
              <a:ext cx="423900" cy="338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7" name="Google Shape;227;p2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662363" y="2066925"/>
              <a:ext cx="243000" cy="457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" name="Google Shape;228;p2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90938" y="2152650"/>
              <a:ext cx="209700" cy="128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20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705225" y="2238375"/>
              <a:ext cx="200100" cy="95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0" name="Google Shape;230;p20"/>
            <p:cNvSpPr txBox="1"/>
            <p:nvPr/>
          </p:nvSpPr>
          <p:spPr>
            <a:xfrm>
              <a:off x="4143375" y="1714500"/>
              <a:ext cx="24765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E66A20"/>
                  </a:solidFill>
                  <a:latin typeface="Arial"/>
                  <a:ea typeface="Arial"/>
                  <a:cs typeface="Arial"/>
                  <a:sym typeface="Arial"/>
                </a:rPr>
                <a:t>■ 57,6% </a:t>
              </a:r>
              <a:r>
                <a:rPr lang="pt-BR" sz="900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CLT (Não aprendiz)</a:t>
              </a:r>
              <a:endParaRPr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EE9FA4"/>
                  </a:solidFill>
                  <a:latin typeface="Arial"/>
                  <a:ea typeface="Arial"/>
                  <a:cs typeface="Arial"/>
                  <a:sym typeface="Arial"/>
                </a:rPr>
                <a:t>■ 17,1% </a:t>
              </a:r>
              <a:r>
                <a:rPr lang="pt-BR" sz="900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Estágio</a:t>
              </a:r>
              <a:endParaRPr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93C47D"/>
                  </a:solidFill>
                  <a:latin typeface="Arial"/>
                  <a:ea typeface="Arial"/>
                  <a:cs typeface="Arial"/>
                  <a:sym typeface="Arial"/>
                </a:rPr>
                <a:t>■ 15,9% </a:t>
              </a:r>
              <a:r>
                <a:rPr lang="pt-BR" sz="900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Jovem Aprendiz</a:t>
              </a:r>
              <a:endParaRPr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F1C232"/>
                  </a:solidFill>
                  <a:latin typeface="Arial"/>
                  <a:ea typeface="Arial"/>
                  <a:cs typeface="Arial"/>
                  <a:sym typeface="Arial"/>
                </a:rPr>
                <a:t>■ 3,2% </a:t>
              </a:r>
              <a:r>
                <a:rPr lang="pt-BR" sz="900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Autônomo</a:t>
              </a:r>
              <a:endParaRPr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900" b="1">
                  <a:solidFill>
                    <a:srgbClr val="CA2765"/>
                  </a:solidFill>
                  <a:latin typeface="Arial"/>
                  <a:ea typeface="Arial"/>
                  <a:cs typeface="Arial"/>
                  <a:sym typeface="Arial"/>
                </a:rPr>
                <a:t>■ 3,0% </a:t>
              </a:r>
              <a:r>
                <a:rPr lang="pt-BR" sz="900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Trabalho informal</a:t>
              </a:r>
              <a:endParaRPr/>
            </a:p>
            <a:p>
              <a:pPr marL="0" lvl="0" indent="0" algn="l" rtl="0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pt-BR" sz="7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Outros: Funcionário público, Empreendedor, Militar, Trainee</a:t>
              </a:r>
              <a:endParaRPr sz="75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20"/>
          <p:cNvGrpSpPr/>
          <p:nvPr/>
        </p:nvGrpSpPr>
        <p:grpSpPr>
          <a:xfrm>
            <a:off x="523875" y="3390711"/>
            <a:ext cx="3619500" cy="1285800"/>
            <a:chOff x="523875" y="3619500"/>
            <a:chExt cx="3619500" cy="1285800"/>
          </a:xfrm>
        </p:grpSpPr>
        <p:sp>
          <p:nvSpPr>
            <p:cNvPr id="232" name="Google Shape;232;p20"/>
            <p:cNvSpPr/>
            <p:nvPr/>
          </p:nvSpPr>
          <p:spPr>
            <a:xfrm>
              <a:off x="523875" y="3619500"/>
              <a:ext cx="3619500" cy="1285800"/>
            </a:xfrm>
            <a:prstGeom prst="roundRect">
              <a:avLst>
                <a:gd name="adj" fmla="val 11851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0"/>
            <p:cNvSpPr txBox="1"/>
            <p:nvPr/>
          </p:nvSpPr>
          <p:spPr>
            <a:xfrm>
              <a:off x="714375" y="3762375"/>
              <a:ext cx="32385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Valor da Remuneração Mensal Atual</a:t>
              </a:r>
              <a:endParaRPr sz="11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10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52,5% </a:t>
              </a:r>
              <a:r>
                <a:rPr lang="pt-BR" sz="9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 1 a 2 salários mínimos</a:t>
              </a:r>
              <a:endParaRPr>
                <a:solidFill>
                  <a:schemeClr val="lt1"/>
                </a:solidFill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10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42,5% </a:t>
              </a:r>
              <a:r>
                <a:rPr lang="pt-BR" sz="9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Até um salário mínimo</a:t>
              </a:r>
              <a:endParaRPr>
                <a:solidFill>
                  <a:schemeClr val="lt1"/>
                </a:solidFill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lang="pt-BR" sz="10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5% </a:t>
              </a:r>
              <a:r>
                <a:rPr lang="pt-BR" sz="9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 2 a 3 salários mínimos</a:t>
              </a: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234" name="Google Shape;234;p20"/>
          <p:cNvGrpSpPr/>
          <p:nvPr/>
        </p:nvGrpSpPr>
        <p:grpSpPr>
          <a:xfrm>
            <a:off x="4333875" y="3390711"/>
            <a:ext cx="4286400" cy="1285800"/>
            <a:chOff x="4333875" y="3619500"/>
            <a:chExt cx="4286400" cy="1285800"/>
          </a:xfrm>
        </p:grpSpPr>
        <p:sp>
          <p:nvSpPr>
            <p:cNvPr id="235" name="Google Shape;235;p20"/>
            <p:cNvSpPr/>
            <p:nvPr/>
          </p:nvSpPr>
          <p:spPr>
            <a:xfrm>
              <a:off x="4333875" y="3619500"/>
              <a:ext cx="4286400" cy="1285800"/>
            </a:xfrm>
            <a:prstGeom prst="roundRect">
              <a:avLst>
                <a:gd name="adj" fmla="val 11851"/>
              </a:avLst>
            </a:prstGeom>
            <a:solidFill>
              <a:srgbClr val="15002D">
                <a:alpha val="60000"/>
              </a:srgbClr>
            </a:solidFill>
            <a:ln w="9525" cap="flat" cmpd="sng">
              <a:solidFill>
                <a:srgbClr val="490E6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0"/>
            <p:cNvSpPr txBox="1"/>
            <p:nvPr/>
          </p:nvSpPr>
          <p:spPr>
            <a:xfrm>
              <a:off x="4524375" y="3762375"/>
              <a:ext cx="3905400" cy="10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1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Principal destinação da remuneração atual</a:t>
              </a:r>
              <a:endParaRPr sz="11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pt-BR" sz="10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56,5% </a:t>
              </a:r>
              <a:r>
                <a:rPr lang="pt-BR" sz="9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Gastos com sustento pessoal (despesas fixas e não fixas)</a:t>
              </a:r>
              <a:endParaRPr>
                <a:solidFill>
                  <a:schemeClr val="lt1"/>
                </a:solidFill>
              </a:endParaRPr>
            </a:p>
            <a:p>
              <a:pPr marL="0" lvl="0" indent="0" algn="l" rtl="0">
                <a:spcBef>
                  <a:spcPts val="450"/>
                </a:spcBef>
                <a:spcAft>
                  <a:spcPts val="450"/>
                </a:spcAft>
                <a:buNone/>
              </a:pPr>
              <a:r>
                <a:rPr lang="pt-BR" sz="1000" b="0">
                  <a:solidFill>
                    <a:schemeClr val="lt1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43,5% </a:t>
              </a:r>
              <a:r>
                <a:rPr lang="pt-BR" sz="95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Gastos com o sustento familiar (parcial ou total)</a:t>
              </a:r>
              <a:endParaRPr>
                <a:solidFill>
                  <a:schemeClr val="lt1"/>
                </a:solidFill>
              </a:endParaRPr>
            </a:p>
          </p:txBody>
        </p:sp>
      </p:grpSp>
      <p:pic>
        <p:nvPicPr>
          <p:cNvPr id="237" name="Google Shape;237;p20"/>
          <p:cNvPicPr preferRelativeResize="0"/>
          <p:nvPr/>
        </p:nvPicPr>
        <p:blipFill rotWithShape="1">
          <a:blip r:embed="rId10">
            <a:alphaModFix/>
          </a:blip>
          <a:srcRect l="10"/>
          <a:stretch/>
        </p:blipFill>
        <p:spPr>
          <a:xfrm>
            <a:off x="8810475" y="188000"/>
            <a:ext cx="711600" cy="1568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8" name="Google Shape;238;p20"/>
          <p:cNvCxnSpPr/>
          <p:nvPr/>
        </p:nvCxnSpPr>
        <p:spPr>
          <a:xfrm>
            <a:off x="523875" y="511673"/>
            <a:ext cx="0" cy="764400"/>
          </a:xfrm>
          <a:prstGeom prst="straightConnector1">
            <a:avLst/>
          </a:prstGeom>
          <a:solidFill>
            <a:srgbClr val="FFFFFF"/>
          </a:solidFill>
          <a:ln w="38100" cap="flat" cmpd="sng">
            <a:solidFill>
              <a:srgbClr val="8F6DED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0004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4" name="Google Shape;24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</p:pic>
      <p:cxnSp>
        <p:nvCxnSpPr>
          <p:cNvPr id="245" name="Google Shape;245;p21"/>
          <p:cNvCxnSpPr/>
          <p:nvPr/>
        </p:nvCxnSpPr>
        <p:spPr>
          <a:xfrm>
            <a:off x="523875" y="476250"/>
            <a:ext cx="0" cy="619200"/>
          </a:xfrm>
          <a:prstGeom prst="straightConnector1">
            <a:avLst/>
          </a:prstGeom>
          <a:solidFill>
            <a:srgbClr val="FFFFFF"/>
          </a:solidFill>
          <a:ln w="38100" cap="rnd" cmpd="sng">
            <a:solidFill>
              <a:srgbClr val="8F6DE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6" name="Google Shape;246;p21"/>
          <p:cNvSpPr txBox="1"/>
          <p:nvPr/>
        </p:nvSpPr>
        <p:spPr>
          <a:xfrm>
            <a:off x="666750" y="428625"/>
            <a:ext cx="47625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50" b="0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DESTAQUES - PESQUISA DE EGRESSOS</a:t>
            </a:r>
            <a:endParaRPr sz="1850" b="0">
              <a:solidFill>
                <a:srgbClr val="FFFFFF"/>
              </a:solidFill>
              <a:latin typeface="Inter Black"/>
              <a:ea typeface="Inter Black"/>
              <a:cs typeface="Inter Black"/>
              <a:sym typeface="Inter Black"/>
            </a:endParaRPr>
          </a:p>
          <a:p>
            <a:pPr marL="0" lvl="0" indent="0" algn="l" rtl="0">
              <a:spcBef>
                <a:spcPts val="225"/>
              </a:spcBef>
              <a:spcAft>
                <a:spcPts val="0"/>
              </a:spcAft>
              <a:buNone/>
            </a:pPr>
            <a:r>
              <a:rPr lang="pt-BR" sz="925" b="1">
                <a:solidFill>
                  <a:srgbClr val="B591C9"/>
                </a:solidFill>
                <a:latin typeface="Inter"/>
                <a:ea typeface="Inter"/>
                <a:cs typeface="Inter"/>
                <a:sym typeface="Inter"/>
              </a:rPr>
              <a:t>MONITORAMENTO E AVALIAÇÃO - PROGRAMA JOVEM APRENDIZ CIEE</a:t>
            </a:r>
            <a:endParaRPr sz="925" b="1">
              <a:solidFill>
                <a:srgbClr val="B591C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7" name="Google Shape;247;p21"/>
          <p:cNvSpPr txBox="1"/>
          <p:nvPr/>
        </p:nvSpPr>
        <p:spPr>
          <a:xfrm>
            <a:off x="666750" y="1123950"/>
            <a:ext cx="78105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0">
                <a:solidFill>
                  <a:srgbClr val="FFC00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Avaliação dos egressos </a:t>
            </a:r>
            <a:r>
              <a:rPr lang="pt-BR" sz="13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em relação à participação no Programa</a:t>
            </a:r>
            <a:endParaRPr sz="1300" b="0">
              <a:solidFill>
                <a:schemeClr val="lt1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248" name="Google Shape;248;p21"/>
          <p:cNvSpPr/>
          <p:nvPr/>
        </p:nvSpPr>
        <p:spPr>
          <a:xfrm>
            <a:off x="523875" y="1571625"/>
            <a:ext cx="5762700" cy="3095700"/>
          </a:xfrm>
          <a:prstGeom prst="roundRect">
            <a:avLst>
              <a:gd name="adj" fmla="val 4923"/>
            </a:avLst>
          </a:prstGeom>
          <a:solidFill>
            <a:srgbClr val="15002D">
              <a:alpha val="60000"/>
            </a:srgbClr>
          </a:solidFill>
          <a:ln w="9525" cap="flat" cmpd="sng">
            <a:solidFill>
              <a:srgbClr val="490E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1"/>
          <p:cNvSpPr/>
          <p:nvPr/>
        </p:nvSpPr>
        <p:spPr>
          <a:xfrm>
            <a:off x="619125" y="4324350"/>
            <a:ext cx="3157500" cy="171600"/>
          </a:xfrm>
          <a:prstGeom prst="roundRect">
            <a:avLst>
              <a:gd name="adj" fmla="val 22222"/>
            </a:avLst>
          </a:prstGeom>
          <a:solidFill>
            <a:srgbClr val="15002D"/>
          </a:solidFill>
          <a:ln w="4775" cap="flat" cmpd="sng">
            <a:solidFill>
              <a:srgbClr val="490E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1"/>
          <p:cNvSpPr/>
          <p:nvPr/>
        </p:nvSpPr>
        <p:spPr>
          <a:xfrm>
            <a:off x="762000" y="4362450"/>
            <a:ext cx="95400" cy="95400"/>
          </a:xfrm>
          <a:prstGeom prst="ellipse">
            <a:avLst/>
          </a:prstGeom>
          <a:solidFill>
            <a:srgbClr val="00339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1"/>
          <p:cNvSpPr/>
          <p:nvPr/>
        </p:nvSpPr>
        <p:spPr>
          <a:xfrm>
            <a:off x="1440180" y="4362450"/>
            <a:ext cx="95400" cy="954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1"/>
          <p:cNvSpPr/>
          <p:nvPr/>
        </p:nvSpPr>
        <p:spPr>
          <a:xfrm>
            <a:off x="2245043" y="4362450"/>
            <a:ext cx="95400" cy="95400"/>
          </a:xfrm>
          <a:prstGeom prst="ellipse">
            <a:avLst/>
          </a:prstGeom>
          <a:solidFill>
            <a:srgbClr val="F8A0A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1"/>
          <p:cNvSpPr/>
          <p:nvPr/>
        </p:nvSpPr>
        <p:spPr>
          <a:xfrm>
            <a:off x="3061335" y="4362450"/>
            <a:ext cx="95400" cy="95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1"/>
          <p:cNvSpPr txBox="1"/>
          <p:nvPr/>
        </p:nvSpPr>
        <p:spPr>
          <a:xfrm>
            <a:off x="806767" y="4263390"/>
            <a:ext cx="597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Concordo</a:t>
            </a:r>
            <a:endParaRPr sz="700" b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1"/>
          <p:cNvSpPr txBox="1"/>
          <p:nvPr/>
        </p:nvSpPr>
        <p:spPr>
          <a:xfrm>
            <a:off x="1502093" y="4263390"/>
            <a:ext cx="735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Conc. Parcial</a:t>
            </a:r>
            <a:endParaRPr sz="700" b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1"/>
          <p:cNvSpPr txBox="1"/>
          <p:nvPr/>
        </p:nvSpPr>
        <p:spPr>
          <a:xfrm>
            <a:off x="2299335" y="4263390"/>
            <a:ext cx="735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Disc. Parcial</a:t>
            </a:r>
            <a:endParaRPr sz="700" b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1"/>
          <p:cNvSpPr txBox="1"/>
          <p:nvPr/>
        </p:nvSpPr>
        <p:spPr>
          <a:xfrm>
            <a:off x="3162300" y="4263390"/>
            <a:ext cx="597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Discordo</a:t>
            </a:r>
            <a:endParaRPr sz="700" b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1"/>
          <p:cNvSpPr/>
          <p:nvPr/>
        </p:nvSpPr>
        <p:spPr>
          <a:xfrm>
            <a:off x="6477000" y="1571625"/>
            <a:ext cx="2143200" cy="3095700"/>
          </a:xfrm>
          <a:prstGeom prst="roundRect">
            <a:avLst>
              <a:gd name="adj" fmla="val 7111"/>
            </a:avLst>
          </a:prstGeom>
          <a:solidFill>
            <a:srgbClr val="15002D">
              <a:alpha val="60000"/>
            </a:srgbClr>
          </a:solidFill>
          <a:ln w="9525" cap="flat" cmpd="sng">
            <a:solidFill>
              <a:srgbClr val="490E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1"/>
          <p:cNvSpPr txBox="1"/>
          <p:nvPr/>
        </p:nvSpPr>
        <p:spPr>
          <a:xfrm>
            <a:off x="6667500" y="1857375"/>
            <a:ext cx="17622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>
                <a:solidFill>
                  <a:schemeClr val="lt1"/>
                </a:solidFill>
                <a:latin typeface="Inter Black"/>
                <a:ea typeface="Inter Black"/>
                <a:cs typeface="Inter Black"/>
                <a:sym typeface="Inter Black"/>
              </a:rPr>
              <a:t>70%</a:t>
            </a:r>
            <a:endParaRPr sz="3500" b="0">
              <a:solidFill>
                <a:schemeClr val="lt1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260" name="Google Shape;260;p21"/>
          <p:cNvSpPr txBox="1"/>
          <p:nvPr/>
        </p:nvSpPr>
        <p:spPr>
          <a:xfrm>
            <a:off x="6667500" y="2524125"/>
            <a:ext cx="17622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Nível de Satisfação</a:t>
            </a:r>
            <a:endParaRPr sz="1100" b="0">
              <a:solidFill>
                <a:schemeClr val="lt1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spcBef>
                <a:spcPts val="338"/>
              </a:spcBef>
              <a:spcAft>
                <a:spcPts val="0"/>
              </a:spcAft>
              <a:buNone/>
            </a:pPr>
            <a:r>
              <a:rPr lang="pt-BR" sz="925" b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dos aprendizes ao finalizarem o programa</a:t>
            </a:r>
            <a:endParaRPr sz="925" b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1" name="Google Shape;261;p21"/>
          <p:cNvPicPr preferRelativeResize="0"/>
          <p:nvPr/>
        </p:nvPicPr>
        <p:blipFill rotWithShape="1">
          <a:blip r:embed="rId4">
            <a:alphaModFix/>
          </a:blip>
          <a:srcRect t="16994" b="17745"/>
          <a:stretch/>
        </p:blipFill>
        <p:spPr>
          <a:xfrm>
            <a:off x="7810500" y="1247775"/>
            <a:ext cx="9906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21"/>
          <p:cNvGrpSpPr/>
          <p:nvPr/>
        </p:nvGrpSpPr>
        <p:grpSpPr>
          <a:xfrm>
            <a:off x="692403" y="1759025"/>
            <a:ext cx="5425631" cy="2433825"/>
            <a:chOff x="619116" y="1733550"/>
            <a:chExt cx="5425631" cy="2433825"/>
          </a:xfrm>
        </p:grpSpPr>
        <p:sp>
          <p:nvSpPr>
            <p:cNvPr id="263" name="Google Shape;263;p21"/>
            <p:cNvSpPr/>
            <p:nvPr/>
          </p:nvSpPr>
          <p:spPr>
            <a:xfrm>
              <a:off x="619116" y="3600450"/>
              <a:ext cx="697800" cy="19200"/>
            </a:xfrm>
            <a:prstGeom prst="rect">
              <a:avLst/>
            </a:prstGeom>
            <a:solidFill>
              <a:srgbClr val="490E6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1"/>
            <p:cNvSpPr/>
            <p:nvPr/>
          </p:nvSpPr>
          <p:spPr>
            <a:xfrm>
              <a:off x="718776" y="2009775"/>
              <a:ext cx="159600" cy="1590600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1"/>
            <p:cNvSpPr/>
            <p:nvPr/>
          </p:nvSpPr>
          <p:spPr>
            <a:xfrm>
              <a:off x="898164" y="2733675"/>
              <a:ext cx="159600" cy="8667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1"/>
            <p:cNvSpPr/>
            <p:nvPr/>
          </p:nvSpPr>
          <p:spPr>
            <a:xfrm>
              <a:off x="1077552" y="3524250"/>
              <a:ext cx="159600" cy="76200"/>
            </a:xfrm>
            <a:prstGeom prst="rect">
              <a:avLst/>
            </a:prstGeom>
            <a:solidFill>
              <a:srgbClr val="F8A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1"/>
            <p:cNvSpPr/>
            <p:nvPr/>
          </p:nvSpPr>
          <p:spPr>
            <a:xfrm>
              <a:off x="1256940" y="3524250"/>
              <a:ext cx="159600" cy="76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1"/>
            <p:cNvSpPr txBox="1"/>
            <p:nvPr/>
          </p:nvSpPr>
          <p:spPr>
            <a:xfrm>
              <a:off x="619116" y="186690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60,7%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1"/>
            <p:cNvSpPr txBox="1"/>
            <p:nvPr/>
          </p:nvSpPr>
          <p:spPr>
            <a:xfrm>
              <a:off x="798504" y="259080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33,1%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1"/>
            <p:cNvSpPr txBox="1"/>
            <p:nvPr/>
          </p:nvSpPr>
          <p:spPr>
            <a:xfrm>
              <a:off x="977892" y="33813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8A0A0"/>
                  </a:solidFill>
                  <a:latin typeface="Arial"/>
                  <a:ea typeface="Arial"/>
                  <a:cs typeface="Arial"/>
                  <a:sym typeface="Arial"/>
                </a:rPr>
                <a:t>3,1%</a:t>
              </a:r>
              <a:endParaRPr sz="650" b="1">
                <a:solidFill>
                  <a:srgbClr val="F8A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1"/>
            <p:cNvSpPr txBox="1"/>
            <p:nvPr/>
          </p:nvSpPr>
          <p:spPr>
            <a:xfrm>
              <a:off x="1191231" y="33813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3,1%</a:t>
              </a:r>
              <a:endParaRPr sz="65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1"/>
            <p:cNvSpPr txBox="1"/>
            <p:nvPr/>
          </p:nvSpPr>
          <p:spPr>
            <a:xfrm>
              <a:off x="657837" y="3662475"/>
              <a:ext cx="697800" cy="50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Contribuiu </a:t>
              </a:r>
              <a:b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para o meu desenvolvimento pessoal;</a:t>
              </a:r>
              <a:endParaRPr sz="694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1"/>
            <p:cNvSpPr/>
            <p:nvPr/>
          </p:nvSpPr>
          <p:spPr>
            <a:xfrm>
              <a:off x="1548676" y="3600450"/>
              <a:ext cx="697800" cy="19200"/>
            </a:xfrm>
            <a:prstGeom prst="rect">
              <a:avLst/>
            </a:prstGeom>
            <a:solidFill>
              <a:srgbClr val="490E6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1"/>
            <p:cNvSpPr/>
            <p:nvPr/>
          </p:nvSpPr>
          <p:spPr>
            <a:xfrm>
              <a:off x="1648336" y="1876425"/>
              <a:ext cx="159600" cy="1724100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1"/>
            <p:cNvSpPr/>
            <p:nvPr/>
          </p:nvSpPr>
          <p:spPr>
            <a:xfrm>
              <a:off x="1827724" y="2847975"/>
              <a:ext cx="159600" cy="7524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1"/>
            <p:cNvSpPr/>
            <p:nvPr/>
          </p:nvSpPr>
          <p:spPr>
            <a:xfrm>
              <a:off x="2007112" y="3533775"/>
              <a:ext cx="159600" cy="66600"/>
            </a:xfrm>
            <a:prstGeom prst="rect">
              <a:avLst/>
            </a:prstGeom>
            <a:solidFill>
              <a:srgbClr val="F8A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1"/>
            <p:cNvSpPr/>
            <p:nvPr/>
          </p:nvSpPr>
          <p:spPr>
            <a:xfrm>
              <a:off x="2186500" y="3533775"/>
              <a:ext cx="159600" cy="66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1"/>
            <p:cNvSpPr txBox="1"/>
            <p:nvPr/>
          </p:nvSpPr>
          <p:spPr>
            <a:xfrm>
              <a:off x="1548676" y="173355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65,9%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1"/>
            <p:cNvSpPr txBox="1"/>
            <p:nvPr/>
          </p:nvSpPr>
          <p:spPr>
            <a:xfrm>
              <a:off x="1728064" y="270510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28,8%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1"/>
            <p:cNvSpPr txBox="1"/>
            <p:nvPr/>
          </p:nvSpPr>
          <p:spPr>
            <a:xfrm>
              <a:off x="1907452" y="339090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8A0A0"/>
                  </a:solidFill>
                  <a:latin typeface="Arial"/>
                  <a:ea typeface="Arial"/>
                  <a:cs typeface="Arial"/>
                  <a:sym typeface="Arial"/>
                </a:rPr>
                <a:t>2,7%</a:t>
              </a:r>
              <a:endParaRPr sz="650" b="1">
                <a:solidFill>
                  <a:srgbClr val="F8A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1"/>
            <p:cNvSpPr txBox="1"/>
            <p:nvPr/>
          </p:nvSpPr>
          <p:spPr>
            <a:xfrm>
              <a:off x="2137766" y="339090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2,5%</a:t>
              </a:r>
              <a:endParaRPr sz="65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1"/>
            <p:cNvSpPr txBox="1"/>
            <p:nvPr/>
          </p:nvSpPr>
          <p:spPr>
            <a:xfrm>
              <a:off x="1634252" y="3650150"/>
              <a:ext cx="597300" cy="50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Contribuiu para o meu desenvolvimento profissional;</a:t>
              </a:r>
              <a:endParaRPr sz="694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2476798" y="3600450"/>
              <a:ext cx="697800" cy="19200"/>
            </a:xfrm>
            <a:prstGeom prst="rect">
              <a:avLst/>
            </a:prstGeom>
            <a:solidFill>
              <a:srgbClr val="490E6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2576458" y="2190750"/>
              <a:ext cx="159600" cy="1409700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2755846" y="2600325"/>
              <a:ext cx="159600" cy="10002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2935234" y="3476625"/>
              <a:ext cx="159600" cy="123900"/>
            </a:xfrm>
            <a:prstGeom prst="rect">
              <a:avLst/>
            </a:prstGeom>
            <a:solidFill>
              <a:srgbClr val="F8A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3114622" y="3524250"/>
              <a:ext cx="159600" cy="76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1"/>
            <p:cNvSpPr txBox="1"/>
            <p:nvPr/>
          </p:nvSpPr>
          <p:spPr>
            <a:xfrm>
              <a:off x="2476798" y="20478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53,8%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1"/>
            <p:cNvSpPr txBox="1"/>
            <p:nvPr/>
          </p:nvSpPr>
          <p:spPr>
            <a:xfrm>
              <a:off x="2656186" y="245745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38,1%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1"/>
            <p:cNvSpPr txBox="1"/>
            <p:nvPr/>
          </p:nvSpPr>
          <p:spPr>
            <a:xfrm>
              <a:off x="2835574" y="333375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8A0A0"/>
                  </a:solidFill>
                  <a:latin typeface="Arial"/>
                  <a:ea typeface="Arial"/>
                  <a:cs typeface="Arial"/>
                  <a:sym typeface="Arial"/>
                </a:rPr>
                <a:t>4,9%</a:t>
              </a:r>
              <a:endParaRPr sz="650" b="1">
                <a:solidFill>
                  <a:srgbClr val="F8A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1"/>
            <p:cNvSpPr txBox="1"/>
            <p:nvPr/>
          </p:nvSpPr>
          <p:spPr>
            <a:xfrm>
              <a:off x="3040425" y="33813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3,1%</a:t>
              </a:r>
              <a:endParaRPr sz="65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1"/>
            <p:cNvSpPr txBox="1"/>
            <p:nvPr/>
          </p:nvSpPr>
          <p:spPr>
            <a:xfrm>
              <a:off x="2593349" y="3667125"/>
              <a:ext cx="6978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Contribuiu para o desenvolvimento da minha autonomia;</a:t>
              </a:r>
              <a:endParaRPr sz="694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1"/>
            <p:cNvSpPr/>
            <p:nvPr/>
          </p:nvSpPr>
          <p:spPr>
            <a:xfrm>
              <a:off x="3364297" y="3600450"/>
              <a:ext cx="697800" cy="19200"/>
            </a:xfrm>
            <a:prstGeom prst="rect">
              <a:avLst/>
            </a:prstGeom>
            <a:solidFill>
              <a:srgbClr val="490E6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1"/>
            <p:cNvSpPr/>
            <p:nvPr/>
          </p:nvSpPr>
          <p:spPr>
            <a:xfrm>
              <a:off x="3463957" y="2400300"/>
              <a:ext cx="159600" cy="1200300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1"/>
            <p:cNvSpPr/>
            <p:nvPr/>
          </p:nvSpPr>
          <p:spPr>
            <a:xfrm>
              <a:off x="3643345" y="2619375"/>
              <a:ext cx="159600" cy="981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1"/>
            <p:cNvSpPr/>
            <p:nvPr/>
          </p:nvSpPr>
          <p:spPr>
            <a:xfrm>
              <a:off x="3822733" y="3295650"/>
              <a:ext cx="159600" cy="304800"/>
            </a:xfrm>
            <a:prstGeom prst="rect">
              <a:avLst/>
            </a:prstGeom>
            <a:solidFill>
              <a:srgbClr val="F8A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1"/>
            <p:cNvSpPr/>
            <p:nvPr/>
          </p:nvSpPr>
          <p:spPr>
            <a:xfrm>
              <a:off x="4002121" y="3467100"/>
              <a:ext cx="159600" cy="1335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1"/>
            <p:cNvSpPr txBox="1"/>
            <p:nvPr/>
          </p:nvSpPr>
          <p:spPr>
            <a:xfrm>
              <a:off x="3364297" y="225742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45,7%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1"/>
            <p:cNvSpPr txBox="1"/>
            <p:nvPr/>
          </p:nvSpPr>
          <p:spPr>
            <a:xfrm>
              <a:off x="3543685" y="247650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37,5%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1"/>
            <p:cNvSpPr txBox="1"/>
            <p:nvPr/>
          </p:nvSpPr>
          <p:spPr>
            <a:xfrm>
              <a:off x="3723073" y="31527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8A0A0"/>
                  </a:solidFill>
                  <a:latin typeface="Arial"/>
                  <a:ea typeface="Arial"/>
                  <a:cs typeface="Arial"/>
                  <a:sym typeface="Arial"/>
                </a:rPr>
                <a:t>11,8%</a:t>
              </a:r>
              <a:endParaRPr sz="650" b="1">
                <a:solidFill>
                  <a:srgbClr val="F8A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1"/>
            <p:cNvSpPr txBox="1"/>
            <p:nvPr/>
          </p:nvSpPr>
          <p:spPr>
            <a:xfrm>
              <a:off x="3927924" y="332422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5,1%</a:t>
              </a:r>
              <a:endParaRPr sz="65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1"/>
            <p:cNvSpPr txBox="1"/>
            <p:nvPr/>
          </p:nvSpPr>
          <p:spPr>
            <a:xfrm>
              <a:off x="3473822" y="3667125"/>
              <a:ext cx="6978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 programa possibilitou a ampliação da minha renda familiar;</a:t>
              </a:r>
              <a:endParaRPr sz="694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1"/>
            <p:cNvSpPr/>
            <p:nvPr/>
          </p:nvSpPr>
          <p:spPr>
            <a:xfrm>
              <a:off x="4234821" y="3600450"/>
              <a:ext cx="697800" cy="19200"/>
            </a:xfrm>
            <a:prstGeom prst="rect">
              <a:avLst/>
            </a:prstGeom>
            <a:solidFill>
              <a:srgbClr val="490E6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1"/>
            <p:cNvSpPr/>
            <p:nvPr/>
          </p:nvSpPr>
          <p:spPr>
            <a:xfrm>
              <a:off x="4334481" y="2428875"/>
              <a:ext cx="159600" cy="1171500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1"/>
            <p:cNvSpPr/>
            <p:nvPr/>
          </p:nvSpPr>
          <p:spPr>
            <a:xfrm>
              <a:off x="4513869" y="2552700"/>
              <a:ext cx="159600" cy="10479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1"/>
            <p:cNvSpPr/>
            <p:nvPr/>
          </p:nvSpPr>
          <p:spPr>
            <a:xfrm>
              <a:off x="4693257" y="3333750"/>
              <a:ext cx="159600" cy="266700"/>
            </a:xfrm>
            <a:prstGeom prst="rect">
              <a:avLst/>
            </a:prstGeom>
            <a:solidFill>
              <a:srgbClr val="F8A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1"/>
            <p:cNvSpPr/>
            <p:nvPr/>
          </p:nvSpPr>
          <p:spPr>
            <a:xfrm>
              <a:off x="4872645" y="3476625"/>
              <a:ext cx="159600" cy="1239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1"/>
            <p:cNvSpPr txBox="1"/>
            <p:nvPr/>
          </p:nvSpPr>
          <p:spPr>
            <a:xfrm>
              <a:off x="4234821" y="228600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44,7%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1"/>
            <p:cNvSpPr txBox="1"/>
            <p:nvPr/>
          </p:nvSpPr>
          <p:spPr>
            <a:xfrm>
              <a:off x="4414209" y="240982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40,1%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1"/>
            <p:cNvSpPr txBox="1"/>
            <p:nvPr/>
          </p:nvSpPr>
          <p:spPr>
            <a:xfrm>
              <a:off x="4593597" y="31908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8A0A0"/>
                  </a:solidFill>
                  <a:latin typeface="Arial"/>
                  <a:ea typeface="Arial"/>
                  <a:cs typeface="Arial"/>
                  <a:sym typeface="Arial"/>
                </a:rPr>
                <a:t>10,3%</a:t>
              </a:r>
              <a:endParaRPr sz="650" b="1">
                <a:solidFill>
                  <a:srgbClr val="F8A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1"/>
            <p:cNvSpPr txBox="1"/>
            <p:nvPr/>
          </p:nvSpPr>
          <p:spPr>
            <a:xfrm>
              <a:off x="4789960" y="333375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4,8%</a:t>
              </a:r>
              <a:endParaRPr sz="65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 txBox="1"/>
            <p:nvPr/>
          </p:nvSpPr>
          <p:spPr>
            <a:xfrm>
              <a:off x="4345133" y="3675613"/>
              <a:ext cx="6978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Melhorei meu convívio familiar, comunitário, escolar e profissional;</a:t>
              </a:r>
              <a:endParaRPr sz="694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1"/>
            <p:cNvSpPr/>
            <p:nvPr/>
          </p:nvSpPr>
          <p:spPr>
            <a:xfrm>
              <a:off x="5122320" y="3600450"/>
              <a:ext cx="697800" cy="19200"/>
            </a:xfrm>
            <a:prstGeom prst="rect">
              <a:avLst/>
            </a:prstGeom>
            <a:solidFill>
              <a:srgbClr val="490E6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1"/>
            <p:cNvSpPr/>
            <p:nvPr/>
          </p:nvSpPr>
          <p:spPr>
            <a:xfrm>
              <a:off x="5221980" y="2400300"/>
              <a:ext cx="159600" cy="1200300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5401368" y="2686050"/>
              <a:ext cx="159600" cy="9144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5580756" y="3286125"/>
              <a:ext cx="159600" cy="314400"/>
            </a:xfrm>
            <a:prstGeom prst="rect">
              <a:avLst/>
            </a:prstGeom>
            <a:solidFill>
              <a:srgbClr val="F8A0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1"/>
            <p:cNvSpPr/>
            <p:nvPr/>
          </p:nvSpPr>
          <p:spPr>
            <a:xfrm>
              <a:off x="5760144" y="3409950"/>
              <a:ext cx="159600" cy="1905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1"/>
            <p:cNvSpPr txBox="1"/>
            <p:nvPr/>
          </p:nvSpPr>
          <p:spPr>
            <a:xfrm>
              <a:off x="5122320" y="225742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45,7%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1"/>
            <p:cNvSpPr txBox="1"/>
            <p:nvPr/>
          </p:nvSpPr>
          <p:spPr>
            <a:xfrm>
              <a:off x="5301708" y="25431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35,0%</a:t>
              </a:r>
              <a:endParaRPr sz="6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1"/>
            <p:cNvSpPr txBox="1"/>
            <p:nvPr/>
          </p:nvSpPr>
          <p:spPr>
            <a:xfrm>
              <a:off x="5481096" y="3143250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8A0A0"/>
                  </a:solidFill>
                  <a:latin typeface="Arial"/>
                  <a:ea typeface="Arial"/>
                  <a:cs typeface="Arial"/>
                  <a:sym typeface="Arial"/>
                </a:rPr>
                <a:t>12,1%</a:t>
              </a:r>
              <a:endParaRPr sz="650" b="1">
                <a:solidFill>
                  <a:srgbClr val="F8A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 txBox="1"/>
            <p:nvPr/>
          </p:nvSpPr>
          <p:spPr>
            <a:xfrm>
              <a:off x="5685947" y="3267075"/>
              <a:ext cx="358800" cy="1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5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7,3%</a:t>
              </a:r>
              <a:endParaRPr sz="65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 txBox="1"/>
            <p:nvPr/>
          </p:nvSpPr>
          <p:spPr>
            <a:xfrm>
              <a:off x="5241895" y="3667125"/>
              <a:ext cx="697800" cy="43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94" b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 programa estimulou a continuidade ou retomada dos meus estudos.</a:t>
              </a:r>
              <a:endParaRPr sz="694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2" title="SHORT_Iniciativa Jovem Aprendiz.mp4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2" title="SHORT_Iniciativa Jovem Aprendiz.mp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HORT_Iniciativa Jovem Aprendiz">
            <a:hlinkClick r:id="" action="ppaction://media"/>
            <a:extLst>
              <a:ext uri="{FF2B5EF4-FFF2-40B4-BE49-F238E27FC236}">
                <a16:creationId xmlns:a16="http://schemas.microsoft.com/office/drawing/2014/main" id="{ABE93357-C29D-A72E-8748-1FFC182EFA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33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726</Words>
  <Application>Microsoft Office PowerPoint</Application>
  <PresentationFormat>Apresentação na tela (16:9)</PresentationFormat>
  <Paragraphs>148</Paragraphs>
  <Slides>10</Slides>
  <Notes>10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Arial</vt:lpstr>
      <vt:lpstr>Inter</vt:lpstr>
      <vt:lpstr>Inter Black</vt:lpstr>
      <vt:lpstr>Inter ExtraBold</vt:lpstr>
      <vt:lpstr>Plus Jakarta Sans</vt:lpstr>
      <vt:lpstr>Plus Jakarta Sans ExtraBold</vt:lpstr>
      <vt:lpstr>Plus Jakarta Sans Medium</vt:lpstr>
      <vt:lpstr>Plus Jakarta Sans SemiBold</vt:lpstr>
      <vt:lpstr>Roboto</vt:lpstr>
      <vt:lpstr>Roboto Medium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Renato de Jesus Gomes da Silva</cp:lastModifiedBy>
  <cp:revision>1</cp:revision>
  <dcterms:modified xsi:type="dcterms:W3CDTF">2026-07-06T18:23:51Z</dcterms:modified>
</cp:coreProperties>
</file>