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7" r:id="rId2"/>
    <p:sldId id="283" r:id="rId3"/>
    <p:sldId id="274" r:id="rId4"/>
    <p:sldId id="256" r:id="rId5"/>
    <p:sldId id="257" r:id="rId6"/>
    <p:sldId id="285" r:id="rId7"/>
    <p:sldId id="279" r:id="rId8"/>
    <p:sldId id="280" r:id="rId9"/>
    <p:sldId id="281" r:id="rId10"/>
    <p:sldId id="282" r:id="rId11"/>
    <p:sldId id="263" r:id="rId12"/>
    <p:sldId id="284" r:id="rId13"/>
    <p:sldId id="276" r:id="rId14"/>
    <p:sldId id="270" r:id="rId15"/>
    <p:sldId id="271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exio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7427462400620443E-2"/>
          <c:y val="0.10311730350103966"/>
          <c:w val="0.94057383146532236"/>
          <c:h val="0.86981925563817231"/>
        </c:manualLayout>
      </c:layout>
      <c:lineChart>
        <c:grouping val="standard"/>
        <c:varyColors val="0"/>
        <c:ser>
          <c:idx val="0"/>
          <c:order val="0"/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Plan1!$L$5:$L$12</c:f>
              <c:numCache>
                <c:formatCode>General</c:formatCode>
                <c:ptCount val="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</c:numCache>
            </c:numRef>
          </c:cat>
          <c:val>
            <c:numRef>
              <c:f>Plan1!$M$5:$M$12</c:f>
              <c:numCache>
                <c:formatCode>General</c:formatCode>
                <c:ptCount val="8"/>
                <c:pt idx="0">
                  <c:v>0</c:v>
                </c:pt>
                <c:pt idx="1">
                  <c:v>3</c:v>
                </c:pt>
                <c:pt idx="2">
                  <c:v>5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3</c:v>
                </c:pt>
                <c:pt idx="7">
                  <c:v>2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6327936"/>
        <c:axId val="79143680"/>
      </c:lineChart>
      <c:catAx>
        <c:axId val="76327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9143680"/>
        <c:crosses val="autoZero"/>
        <c:auto val="1"/>
        <c:lblAlgn val="ctr"/>
        <c:lblOffset val="100"/>
        <c:noMultiLvlLbl val="0"/>
      </c:catAx>
      <c:valAx>
        <c:axId val="791436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763279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11-17T16:54:28.626" idx="1">
    <p:pos x="5511" y="1236"/>
    <p:text>Doesn;t this just show that the enitre Brazilina market is unattractive to most innovators, orhpan or not?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0E3F8D-6A71-4C63-BBF0-6DD591F57678}" type="datetimeFigureOut">
              <a:rPr lang="pt-BR" smtClean="0"/>
              <a:t>16/12/2014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2BB9C3-B514-4779-AE40-3B7AF73D8F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8273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BB9C3-B514-4779-AE40-3B7AF73D8F80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194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7F2D3-B610-4A8D-9900-727A6CA690E5}" type="datetimeFigureOut">
              <a:rPr lang="pt-BR" smtClean="0"/>
              <a:t>16/12/2014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92CB-92E2-421B-A396-1D8DCAA4F2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3008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7F2D3-B610-4A8D-9900-727A6CA690E5}" type="datetimeFigureOut">
              <a:rPr lang="pt-BR" smtClean="0"/>
              <a:t>16/12/2014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92CB-92E2-421B-A396-1D8DCAA4F2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3445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7F2D3-B610-4A8D-9900-727A6CA690E5}" type="datetimeFigureOut">
              <a:rPr lang="pt-BR" smtClean="0"/>
              <a:t>16/12/2014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92CB-92E2-421B-A396-1D8DCAA4F2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5400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7F2D3-B610-4A8D-9900-727A6CA690E5}" type="datetimeFigureOut">
              <a:rPr lang="pt-BR" smtClean="0"/>
              <a:t>16/12/2014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92CB-92E2-421B-A396-1D8DCAA4F2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9260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7F2D3-B610-4A8D-9900-727A6CA690E5}" type="datetimeFigureOut">
              <a:rPr lang="pt-BR" smtClean="0"/>
              <a:t>16/12/2014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92CB-92E2-421B-A396-1D8DCAA4F2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6221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7F2D3-B610-4A8D-9900-727A6CA690E5}" type="datetimeFigureOut">
              <a:rPr lang="pt-BR" smtClean="0"/>
              <a:t>16/12/2014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92CB-92E2-421B-A396-1D8DCAA4F2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8272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7F2D3-B610-4A8D-9900-727A6CA690E5}" type="datetimeFigureOut">
              <a:rPr lang="pt-BR" smtClean="0"/>
              <a:t>16/12/2014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92CB-92E2-421B-A396-1D8DCAA4F2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6916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7F2D3-B610-4A8D-9900-727A6CA690E5}" type="datetimeFigureOut">
              <a:rPr lang="pt-BR" smtClean="0"/>
              <a:t>16/12/2014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92CB-92E2-421B-A396-1D8DCAA4F2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4408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7F2D3-B610-4A8D-9900-727A6CA690E5}" type="datetimeFigureOut">
              <a:rPr lang="pt-BR" smtClean="0"/>
              <a:t>16/12/2014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92CB-92E2-421B-A396-1D8DCAA4F2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008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7F2D3-B610-4A8D-9900-727A6CA690E5}" type="datetimeFigureOut">
              <a:rPr lang="pt-BR" smtClean="0"/>
              <a:t>16/12/2014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92CB-92E2-421B-A396-1D8DCAA4F2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3832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7F2D3-B610-4A8D-9900-727A6CA690E5}" type="datetimeFigureOut">
              <a:rPr lang="pt-BR" smtClean="0"/>
              <a:t>16/12/2014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92CB-92E2-421B-A396-1D8DCAA4F2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8014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7F2D3-B610-4A8D-9900-727A6CA690E5}" type="datetimeFigureOut">
              <a:rPr lang="pt-BR" smtClean="0"/>
              <a:t>16/12/2014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992CB-92E2-421B-A396-1D8DCAA4F2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8781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farma.org.br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nicaltrials.gov.br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clinicaltrials.gov.br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Imagem 28" descr="Lab Experiment - 8432116 - peque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24" b="4987"/>
          <a:stretch>
            <a:fillRect/>
          </a:stretch>
        </p:blipFill>
        <p:spPr bwMode="auto">
          <a:xfrm>
            <a:off x="125412" y="188640"/>
            <a:ext cx="8911084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376598" y="2970210"/>
            <a:ext cx="640871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defRPr/>
            </a:pPr>
            <a:r>
              <a:rPr lang="en-US" altLang="pt-BR" sz="4000" b="1" i="1" dirty="0" err="1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Audiência</a:t>
            </a:r>
            <a:r>
              <a:rPr lang="en-US" altLang="pt-BR" sz="4000" b="1" i="1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 </a:t>
            </a:r>
            <a:r>
              <a:rPr lang="en-US" altLang="pt-BR" sz="4000" b="1" i="1" dirty="0" err="1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Pública</a:t>
            </a:r>
            <a:r>
              <a:rPr lang="en-US" altLang="pt-BR" sz="4000" b="1" i="1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 </a:t>
            </a:r>
          </a:p>
          <a:p>
            <a:pPr algn="ctr" eaLnBrk="0" hangingPunct="0">
              <a:defRPr/>
            </a:pPr>
            <a:r>
              <a:rPr lang="pt-BR" sz="2800" b="1" i="1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“Acesso a medicamentos órfãos por portadores de doenças raras</a:t>
            </a:r>
            <a:r>
              <a:rPr lang="pt-BR" sz="2800" b="1" i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”</a:t>
            </a:r>
          </a:p>
          <a:p>
            <a:pPr algn="ctr" eaLnBrk="0" hangingPunct="0">
              <a:defRPr/>
            </a:pPr>
            <a:r>
              <a:rPr lang="pt-BR" altLang="pt-BR" sz="2800" b="1" i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Senador Cícero Lucena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472" y="5949280"/>
            <a:ext cx="2642964" cy="59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82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Imagem 28" descr="Lab Experiment - 8432116 - peque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24" b="4987"/>
          <a:stretch>
            <a:fillRect/>
          </a:stretch>
        </p:blipFill>
        <p:spPr bwMode="auto">
          <a:xfrm>
            <a:off x="158006" y="1028343"/>
            <a:ext cx="8734473" cy="672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05481" y="2780928"/>
            <a:ext cx="82089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sz="1600" b="1" dirty="0"/>
              <a:t>PLS 530/13 </a:t>
            </a:r>
            <a:r>
              <a:rPr lang="pt-BR" sz="1400" dirty="0"/>
              <a:t>- Institui a Política Nacional para Doenças </a:t>
            </a:r>
            <a:r>
              <a:rPr lang="pt-BR" sz="1400" dirty="0" smtClean="0"/>
              <a:t>Raras no </a:t>
            </a:r>
            <a:r>
              <a:rPr lang="pt-BR" sz="1400" dirty="0"/>
              <a:t>âmbito do Sistema Único de Saúde; altera </a:t>
            </a:r>
            <a:r>
              <a:rPr lang="pt-BR" sz="1400" dirty="0" smtClean="0"/>
              <a:t>a Lei </a:t>
            </a:r>
            <a:r>
              <a:rPr lang="pt-BR" sz="1400" dirty="0"/>
              <a:t>nº 6.360, de 23 de setembro de 1976, </a:t>
            </a:r>
            <a:r>
              <a:rPr lang="pt-BR" sz="1400" dirty="0" smtClean="0"/>
              <a:t>para dispor </a:t>
            </a:r>
            <a:r>
              <a:rPr lang="pt-BR" sz="1400" dirty="0"/>
              <a:t>sobre registro e importação, por </a:t>
            </a:r>
            <a:r>
              <a:rPr lang="pt-BR" sz="1400" dirty="0" smtClean="0"/>
              <a:t>pessoa física</a:t>
            </a:r>
            <a:r>
              <a:rPr lang="pt-BR" sz="1400" dirty="0"/>
              <a:t>, de medicamentos órfãos; e altera a Lei </a:t>
            </a:r>
            <a:r>
              <a:rPr lang="pt-BR" sz="1400" dirty="0" smtClean="0"/>
              <a:t>nº 8.080</a:t>
            </a:r>
            <a:r>
              <a:rPr lang="pt-BR" sz="1400" dirty="0"/>
              <a:t>, de 19 de setembro de 1990, para </a:t>
            </a:r>
            <a:r>
              <a:rPr lang="pt-BR" sz="1400" dirty="0" smtClean="0"/>
              <a:t>prever critério </a:t>
            </a:r>
            <a:r>
              <a:rPr lang="pt-BR" sz="1400" dirty="0"/>
              <a:t>diferenciado para avaliação </a:t>
            </a:r>
            <a:r>
              <a:rPr lang="pt-BR" sz="1400" dirty="0" smtClean="0"/>
              <a:t>de medicamentos </a:t>
            </a:r>
            <a:r>
              <a:rPr lang="pt-BR" sz="1400" dirty="0"/>
              <a:t>órfãos</a:t>
            </a:r>
            <a:r>
              <a:rPr lang="pt-BR" sz="1400" dirty="0" smtClean="0"/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pt-BR" sz="14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1600" b="1" dirty="0"/>
              <a:t>PL </a:t>
            </a:r>
            <a:r>
              <a:rPr lang="pt-BR" sz="1600" b="1" dirty="0" smtClean="0"/>
              <a:t>1606/11 - </a:t>
            </a:r>
            <a:r>
              <a:rPr lang="pt-BR" sz="1400" dirty="0"/>
              <a:t>Institui a Política Nacional para Doenças Raras no Sistema Único de Saúde, o SUS.</a:t>
            </a:r>
          </a:p>
        </p:txBody>
      </p:sp>
      <p:sp>
        <p:nvSpPr>
          <p:cNvPr id="6" name="Retângulo 5"/>
          <p:cNvSpPr/>
          <p:nvPr/>
        </p:nvSpPr>
        <p:spPr>
          <a:xfrm>
            <a:off x="158006" y="2098729"/>
            <a:ext cx="32618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u="sng" dirty="0"/>
              <a:t>Os avanços no </a:t>
            </a:r>
            <a:r>
              <a:rPr lang="pt-BR" sz="1600" b="1" u="sng" dirty="0" smtClean="0"/>
              <a:t>Congresso Nacional:</a:t>
            </a:r>
            <a:endParaRPr lang="pt-BR" sz="1600" b="1" u="sng" dirty="0"/>
          </a:p>
        </p:txBody>
      </p:sp>
      <p:sp>
        <p:nvSpPr>
          <p:cNvPr id="7" name="TextBox 15"/>
          <p:cNvSpPr txBox="1">
            <a:spLocks noChangeArrowheads="1"/>
          </p:cNvSpPr>
          <p:nvPr/>
        </p:nvSpPr>
        <p:spPr bwMode="auto">
          <a:xfrm>
            <a:off x="4168800" y="184668"/>
            <a:ext cx="472367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>
              <a:defRPr/>
            </a:pPr>
            <a:r>
              <a:rPr lang="en-US" altLang="pt-BR" sz="1600" b="1" dirty="0" err="1" smtClean="0">
                <a:solidFill>
                  <a:srgbClr val="D4D2D0">
                    <a:lumMod val="75000"/>
                  </a:srgbClr>
                </a:solidFill>
                <a:latin typeface="Century Gothic" pitchFamily="34" charset="0"/>
                <a:cs typeface="Arial" pitchFamily="34" charset="0"/>
              </a:rPr>
              <a:t>Audiência</a:t>
            </a:r>
            <a:r>
              <a:rPr lang="en-US" altLang="pt-BR" sz="1600" b="1" dirty="0" smtClean="0">
                <a:solidFill>
                  <a:srgbClr val="D4D2D0">
                    <a:lumMod val="75000"/>
                  </a:srgbClr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en-US" altLang="pt-BR" sz="1600" b="1" dirty="0" err="1" smtClean="0">
                <a:solidFill>
                  <a:srgbClr val="D4D2D0">
                    <a:lumMod val="75000"/>
                  </a:srgbClr>
                </a:solidFill>
                <a:latin typeface="Century Gothic" pitchFamily="34" charset="0"/>
                <a:cs typeface="Arial" pitchFamily="34" charset="0"/>
              </a:rPr>
              <a:t>Pública</a:t>
            </a:r>
            <a:r>
              <a:rPr lang="en-US" altLang="pt-BR" sz="1600" b="1" dirty="0" smtClean="0">
                <a:solidFill>
                  <a:srgbClr val="D4D2D0">
                    <a:lumMod val="75000"/>
                  </a:srgbClr>
                </a:solidFill>
                <a:latin typeface="Century Gothic" pitchFamily="34" charset="0"/>
                <a:cs typeface="Arial" pitchFamily="34" charset="0"/>
              </a:rPr>
              <a:t> </a:t>
            </a:r>
          </a:p>
          <a:p>
            <a:pPr algn="r" eaLnBrk="0" hangingPunct="0">
              <a:defRPr/>
            </a:pPr>
            <a:r>
              <a:rPr lang="pt-BR" sz="1200" b="1" dirty="0" smtClean="0">
                <a:solidFill>
                  <a:srgbClr val="D4D2D0">
                    <a:lumMod val="75000"/>
                  </a:srgbClr>
                </a:solidFill>
                <a:latin typeface="Century Gothic" pitchFamily="34" charset="0"/>
                <a:cs typeface="Arial" pitchFamily="34" charset="0"/>
              </a:rPr>
              <a:t>“</a:t>
            </a:r>
            <a:r>
              <a:rPr lang="pt-BR" sz="1200" b="1" dirty="0">
                <a:solidFill>
                  <a:srgbClr val="D4D2D0">
                    <a:lumMod val="75000"/>
                  </a:srgbClr>
                </a:solidFill>
                <a:latin typeface="Century Gothic" pitchFamily="34" charset="0"/>
                <a:cs typeface="Arial" pitchFamily="34" charset="0"/>
              </a:rPr>
              <a:t>acesso a medicamentos órfãos por portadores de doenças raras”</a:t>
            </a:r>
            <a:endParaRPr lang="en-US" altLang="pt-BR" sz="1200" b="1" dirty="0">
              <a:solidFill>
                <a:srgbClr val="D4D2D0">
                  <a:lumMod val="75000"/>
                </a:srgbClr>
              </a:solidFill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83" y="377225"/>
            <a:ext cx="1378082" cy="31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78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ângulo 31"/>
          <p:cNvSpPr/>
          <p:nvPr/>
        </p:nvSpPr>
        <p:spPr>
          <a:xfrm>
            <a:off x="8101013" y="5589588"/>
            <a:ext cx="647700" cy="86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38" name="CaixaDeTexto 37"/>
          <p:cNvSpPr txBox="1"/>
          <p:nvPr/>
        </p:nvSpPr>
        <p:spPr>
          <a:xfrm>
            <a:off x="267775" y="1761321"/>
            <a:ext cx="8401470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pt-BR" b="1" dirty="0" smtClean="0"/>
              <a:t>Desafio Regulatório para a garantia do acesso:</a:t>
            </a:r>
          </a:p>
          <a:p>
            <a:pPr eaLnBrk="0" hangingPunct="0">
              <a:defRPr/>
            </a:pPr>
            <a:endParaRPr lang="pt-BR" sz="1600" b="1" dirty="0"/>
          </a:p>
          <a:p>
            <a:pPr marL="285750" indent="-285750" eaLnBrk="0" hangingPunct="0">
              <a:buFont typeface="Arial" panose="020B0604020202020204" pitchFamily="34" charset="0"/>
              <a:buChar char="•"/>
              <a:defRPr/>
            </a:pPr>
            <a:r>
              <a:rPr lang="pt-BR" sz="1400" dirty="0" smtClean="0"/>
              <a:t>A regulamentação sanitária no Brasil conta com um quadro de técnicos respeitados e qualificados, porém não consegue dar conta de executar as regulamentações que ela mesmo cria e apresenta prazos de resolução muito acima da média mundial;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  <a:defRPr/>
            </a:pPr>
            <a:endParaRPr lang="pt-BR" sz="1400" dirty="0" smtClean="0"/>
          </a:p>
          <a:p>
            <a:pPr marL="285750" indent="-285750" eaLnBrk="0" hangingPunct="0">
              <a:buFont typeface="Arial" panose="020B0604020202020204" pitchFamily="34" charset="0"/>
              <a:buChar char="•"/>
              <a:defRPr/>
            </a:pPr>
            <a:r>
              <a:rPr lang="pt-BR" sz="1400" dirty="0" smtClean="0"/>
              <a:t>Os </a:t>
            </a:r>
            <a:r>
              <a:rPr lang="pt-BR" sz="1400" dirty="0" smtClean="0"/>
              <a:t>mecanismos brasileiros de regulação econômica de medicamentos foram concebidas para lidar com tratamentos destinados as doenças de alta prevalência. Esse modelo de precificação, no entanto, não deveria ser aplicado à medicamentos órfãos, uma vez que o modelo econômico é totalmente diferente;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  <a:defRPr/>
            </a:pPr>
            <a:endParaRPr lang="pt-BR" sz="1400" dirty="0"/>
          </a:p>
          <a:p>
            <a:pPr marL="285750" indent="-285750" eaLnBrk="0" hangingPunct="0">
              <a:buFont typeface="Arial" panose="020B0604020202020204" pitchFamily="34" charset="0"/>
              <a:buChar char="•"/>
              <a:defRPr/>
            </a:pPr>
            <a:r>
              <a:rPr lang="pt-BR" sz="1400" dirty="0" smtClean="0"/>
              <a:t>No período de 2004/2011, a ANVISA relatou que apenas 2 medicamentos órfãos receberam preço na CMED na categoria I (inovador e patenteado). Isso pode ser um mais indicador de que o atual modelo de precificação acaba por impedir a entrada de terapias inovadoras e necessárias ao mercado brasileiro;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  <a:defRPr/>
            </a:pPr>
            <a:endParaRPr lang="pt-BR" sz="1400" dirty="0" smtClean="0"/>
          </a:p>
          <a:p>
            <a:pPr marL="285750" indent="-285750" eaLnBrk="0" hangingPunct="0">
              <a:buFont typeface="Arial" panose="020B0604020202020204" pitchFamily="34" charset="0"/>
              <a:buChar char="•"/>
              <a:defRPr/>
            </a:pPr>
            <a:r>
              <a:rPr lang="pt-BR" sz="1400" dirty="0" smtClean="0"/>
              <a:t>O atual modelo brasileiro de </a:t>
            </a:r>
            <a:r>
              <a:rPr lang="pt-BR" sz="1400" dirty="0" smtClean="0"/>
              <a:t>precificação  </a:t>
            </a:r>
            <a:r>
              <a:rPr lang="pt-BR" sz="1400" dirty="0" err="1" smtClean="0"/>
              <a:t>è</a:t>
            </a:r>
            <a:r>
              <a:rPr lang="pt-BR" sz="1400" dirty="0" smtClean="0"/>
              <a:t> um elemento importante de redução da </a:t>
            </a:r>
            <a:r>
              <a:rPr lang="pt-BR" sz="1400" dirty="0"/>
              <a:t>atratividade para o </a:t>
            </a:r>
            <a:r>
              <a:rPr lang="pt-BR" sz="1400" dirty="0" smtClean="0"/>
              <a:t>mercado, </a:t>
            </a:r>
            <a:r>
              <a:rPr lang="pt-BR" sz="1400" dirty="0" smtClean="0"/>
              <a:t>impacta no </a:t>
            </a:r>
            <a:r>
              <a:rPr lang="pt-BR" sz="1400" dirty="0" smtClean="0"/>
              <a:t>planejamento da indústria e fazendo-as rever ou abandonar planos de investimentos no Brasil. Isso se dá também porque os descontos obrigatórios são os mesmos praticados aos medicamentos que tratam doenças de alta </a:t>
            </a:r>
            <a:r>
              <a:rPr lang="pt-BR" sz="1400" dirty="0" smtClean="0"/>
              <a:t>prevalência.</a:t>
            </a:r>
            <a:endParaRPr lang="pt-BR" sz="1400" dirty="0"/>
          </a:p>
        </p:txBody>
      </p:sp>
      <p:pic>
        <p:nvPicPr>
          <p:cNvPr id="7" name="Imagem 28" descr="Lab Experiment - 8432116 - peque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24" b="4987"/>
          <a:stretch>
            <a:fillRect/>
          </a:stretch>
        </p:blipFill>
        <p:spPr bwMode="auto">
          <a:xfrm>
            <a:off x="139701" y="781607"/>
            <a:ext cx="8609012" cy="45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5"/>
          <p:cNvSpPr txBox="1">
            <a:spLocks noChangeArrowheads="1"/>
          </p:cNvSpPr>
          <p:nvPr/>
        </p:nvSpPr>
        <p:spPr bwMode="auto">
          <a:xfrm>
            <a:off x="4168800" y="80717"/>
            <a:ext cx="459821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>
              <a:defRPr/>
            </a:pPr>
            <a:r>
              <a:rPr lang="en-US" altLang="pt-BR" sz="1600" b="1" dirty="0" err="1" smtClean="0">
                <a:solidFill>
                  <a:srgbClr val="D4D2D0">
                    <a:lumMod val="75000"/>
                  </a:srgbClr>
                </a:solidFill>
                <a:latin typeface="Century Gothic" pitchFamily="34" charset="0"/>
                <a:cs typeface="Arial" pitchFamily="34" charset="0"/>
              </a:rPr>
              <a:t>Audiência</a:t>
            </a:r>
            <a:r>
              <a:rPr lang="en-US" altLang="pt-BR" sz="1600" b="1" dirty="0" smtClean="0">
                <a:solidFill>
                  <a:srgbClr val="D4D2D0">
                    <a:lumMod val="75000"/>
                  </a:srgbClr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en-US" altLang="pt-BR" sz="1600" b="1" dirty="0" err="1" smtClean="0">
                <a:solidFill>
                  <a:srgbClr val="D4D2D0">
                    <a:lumMod val="75000"/>
                  </a:srgbClr>
                </a:solidFill>
                <a:latin typeface="Century Gothic" pitchFamily="34" charset="0"/>
                <a:cs typeface="Arial" pitchFamily="34" charset="0"/>
              </a:rPr>
              <a:t>Pública</a:t>
            </a:r>
            <a:r>
              <a:rPr lang="en-US" altLang="pt-BR" sz="1600" b="1" dirty="0" smtClean="0">
                <a:solidFill>
                  <a:srgbClr val="D4D2D0">
                    <a:lumMod val="75000"/>
                  </a:srgbClr>
                </a:solidFill>
                <a:latin typeface="Century Gothic" pitchFamily="34" charset="0"/>
                <a:cs typeface="Arial" pitchFamily="34" charset="0"/>
              </a:rPr>
              <a:t> </a:t>
            </a:r>
          </a:p>
          <a:p>
            <a:pPr algn="r" eaLnBrk="0" hangingPunct="0">
              <a:defRPr/>
            </a:pPr>
            <a:r>
              <a:rPr lang="pt-BR" sz="1200" b="1" dirty="0" smtClean="0">
                <a:solidFill>
                  <a:srgbClr val="D4D2D0">
                    <a:lumMod val="75000"/>
                  </a:srgbClr>
                </a:solidFill>
                <a:latin typeface="Century Gothic" pitchFamily="34" charset="0"/>
                <a:cs typeface="Arial" pitchFamily="34" charset="0"/>
              </a:rPr>
              <a:t>“</a:t>
            </a:r>
            <a:r>
              <a:rPr lang="pt-BR" sz="1200" b="1" dirty="0">
                <a:solidFill>
                  <a:srgbClr val="D4D2D0">
                    <a:lumMod val="75000"/>
                  </a:srgbClr>
                </a:solidFill>
                <a:latin typeface="Century Gothic" pitchFamily="34" charset="0"/>
                <a:cs typeface="Arial" pitchFamily="34" charset="0"/>
              </a:rPr>
              <a:t>A</a:t>
            </a:r>
            <a:r>
              <a:rPr lang="pt-BR" sz="1200" b="1" dirty="0" smtClean="0">
                <a:solidFill>
                  <a:srgbClr val="D4D2D0">
                    <a:lumMod val="75000"/>
                  </a:srgbClr>
                </a:solidFill>
                <a:latin typeface="Century Gothic" pitchFamily="34" charset="0"/>
                <a:cs typeface="Arial" pitchFamily="34" charset="0"/>
              </a:rPr>
              <a:t>cesso </a:t>
            </a:r>
            <a:r>
              <a:rPr lang="pt-BR" sz="1200" b="1" dirty="0">
                <a:solidFill>
                  <a:srgbClr val="D4D2D0">
                    <a:lumMod val="75000"/>
                  </a:srgbClr>
                </a:solidFill>
                <a:latin typeface="Century Gothic" pitchFamily="34" charset="0"/>
                <a:cs typeface="Arial" pitchFamily="34" charset="0"/>
              </a:rPr>
              <a:t>a medicamentos órfãos por portadores de doenças raras”</a:t>
            </a:r>
            <a:endParaRPr lang="en-US" altLang="pt-BR" sz="1200" b="1" dirty="0">
              <a:solidFill>
                <a:srgbClr val="D4D2D0">
                  <a:lumMod val="75000"/>
                </a:srgbClr>
              </a:solidFill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83" y="377225"/>
            <a:ext cx="1378082" cy="31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12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61881" y="1487287"/>
            <a:ext cx="8439075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 preço de referência internacional da CMED tem o potencial de impactar negativamente a atratividade do mercado brasileiro para as empresas de  medicamentos órfãos</a:t>
            </a:r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74224" y="2420888"/>
            <a:ext cx="8426731" cy="73866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Número de produtos considerados Categoria I (medicamentos inovadores), analisado pelo Departamento de Avaliação Econômica de Novas Tecnologias (GERAE), no período de março de 2004 a dezembro de 2011.</a:t>
            </a:r>
            <a:endParaRPr lang="pt-BR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0348644"/>
              </p:ext>
            </p:extLst>
          </p:nvPr>
        </p:nvGraphicFramePr>
        <p:xfrm>
          <a:off x="413752" y="2687616"/>
          <a:ext cx="8334712" cy="3754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tângulo 6"/>
          <p:cNvSpPr/>
          <p:nvPr/>
        </p:nvSpPr>
        <p:spPr>
          <a:xfrm>
            <a:off x="395536" y="2695440"/>
            <a:ext cx="8352928" cy="3816424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ixaDeTexto 7"/>
          <p:cNvSpPr txBox="1"/>
          <p:nvPr/>
        </p:nvSpPr>
        <p:spPr>
          <a:xfrm>
            <a:off x="309275" y="6567917"/>
            <a:ext cx="3034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Fonte: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Relatório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Anvisa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Dezembro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2013.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m 28" descr="Lab Experiment - 8432116 - pequen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24" b="4987"/>
          <a:stretch>
            <a:fillRect/>
          </a:stretch>
        </p:blipFill>
        <p:spPr bwMode="auto">
          <a:xfrm>
            <a:off x="191945" y="719622"/>
            <a:ext cx="8609012" cy="54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4077277" y="0"/>
            <a:ext cx="472367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>
              <a:defRPr/>
            </a:pPr>
            <a:r>
              <a:rPr lang="en-US" altLang="pt-BR" sz="1600" b="1" dirty="0" err="1" smtClean="0">
                <a:solidFill>
                  <a:srgbClr val="D4D2D0">
                    <a:lumMod val="75000"/>
                  </a:srgbClr>
                </a:solidFill>
                <a:latin typeface="Century Gothic" pitchFamily="34" charset="0"/>
                <a:cs typeface="Arial" pitchFamily="34" charset="0"/>
              </a:rPr>
              <a:t>Audiência</a:t>
            </a:r>
            <a:r>
              <a:rPr lang="en-US" altLang="pt-BR" sz="1600" b="1" dirty="0" smtClean="0">
                <a:solidFill>
                  <a:srgbClr val="D4D2D0">
                    <a:lumMod val="75000"/>
                  </a:srgbClr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en-US" altLang="pt-BR" sz="1600" b="1" dirty="0" err="1" smtClean="0">
                <a:solidFill>
                  <a:srgbClr val="D4D2D0">
                    <a:lumMod val="75000"/>
                  </a:srgbClr>
                </a:solidFill>
                <a:latin typeface="Century Gothic" pitchFamily="34" charset="0"/>
                <a:cs typeface="Arial" pitchFamily="34" charset="0"/>
              </a:rPr>
              <a:t>Pública</a:t>
            </a:r>
            <a:r>
              <a:rPr lang="en-US" altLang="pt-BR" sz="1600" b="1" dirty="0" smtClean="0">
                <a:solidFill>
                  <a:srgbClr val="D4D2D0">
                    <a:lumMod val="75000"/>
                  </a:srgbClr>
                </a:solidFill>
                <a:latin typeface="Century Gothic" pitchFamily="34" charset="0"/>
                <a:cs typeface="Arial" pitchFamily="34" charset="0"/>
              </a:rPr>
              <a:t> </a:t>
            </a:r>
          </a:p>
          <a:p>
            <a:pPr algn="r" eaLnBrk="0" hangingPunct="0">
              <a:defRPr/>
            </a:pPr>
            <a:r>
              <a:rPr lang="pt-BR" sz="1200" b="1" dirty="0" smtClean="0">
                <a:solidFill>
                  <a:srgbClr val="D4D2D0">
                    <a:lumMod val="75000"/>
                  </a:srgbClr>
                </a:solidFill>
                <a:latin typeface="Century Gothic" pitchFamily="34" charset="0"/>
                <a:cs typeface="Arial" pitchFamily="34" charset="0"/>
              </a:rPr>
              <a:t>“</a:t>
            </a:r>
            <a:r>
              <a:rPr lang="pt-BR" sz="1200" b="1" dirty="0">
                <a:solidFill>
                  <a:srgbClr val="D4D2D0">
                    <a:lumMod val="75000"/>
                  </a:srgbClr>
                </a:solidFill>
                <a:latin typeface="Century Gothic" pitchFamily="34" charset="0"/>
                <a:cs typeface="Arial" pitchFamily="34" charset="0"/>
              </a:rPr>
              <a:t>acesso a medicamentos órfãos por portadores de doenças raras”</a:t>
            </a:r>
            <a:endParaRPr lang="en-US" altLang="pt-BR" sz="1200" b="1" dirty="0">
              <a:solidFill>
                <a:srgbClr val="D4D2D0">
                  <a:lumMod val="75000"/>
                </a:srgbClr>
              </a:solidFill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45" y="353943"/>
            <a:ext cx="1378082" cy="31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49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ângulo 31"/>
          <p:cNvSpPr/>
          <p:nvPr/>
        </p:nvSpPr>
        <p:spPr>
          <a:xfrm>
            <a:off x="8101013" y="5589588"/>
            <a:ext cx="647700" cy="86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38" name="CaixaDeTexto 37"/>
          <p:cNvSpPr txBox="1"/>
          <p:nvPr/>
        </p:nvSpPr>
        <p:spPr>
          <a:xfrm>
            <a:off x="347243" y="1801892"/>
            <a:ext cx="8401470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pt-BR" b="1" dirty="0"/>
              <a:t>Desafio da CONITEC para a garantia do acesso:</a:t>
            </a:r>
          </a:p>
          <a:p>
            <a:pPr eaLnBrk="0" hangingPunct="0">
              <a:defRPr/>
            </a:pPr>
            <a:endParaRPr lang="pt-BR" b="1" dirty="0"/>
          </a:p>
          <a:p>
            <a:pPr marL="285750" indent="-285750" algn="just" eaLnBrk="0" hangingPunct="0">
              <a:buFont typeface="Arial" panose="020B0604020202020204" pitchFamily="34" charset="0"/>
              <a:buChar char="•"/>
              <a:defRPr/>
            </a:pPr>
            <a:r>
              <a:rPr lang="pt-BR" sz="1400" dirty="0" smtClean="0"/>
              <a:t>Aperfeiçoamento</a:t>
            </a:r>
            <a:r>
              <a:rPr lang="pt-BR" sz="1400" dirty="0" smtClean="0"/>
              <a:t> , a luz das doenças raras, na  análise  dos processos., sustentabilidade </a:t>
            </a:r>
            <a:r>
              <a:rPr lang="pt-BR" sz="1400" dirty="0"/>
              <a:t>financeira, negociações e </a:t>
            </a:r>
            <a:r>
              <a:rPr lang="pt-BR" sz="1400" dirty="0" err="1"/>
              <a:t>pactuações</a:t>
            </a:r>
            <a:r>
              <a:rPr lang="pt-BR" sz="1400" dirty="0" smtClean="0"/>
              <a:t>;</a:t>
            </a:r>
          </a:p>
          <a:p>
            <a:pPr marL="285750" indent="-285750" algn="just" eaLnBrk="0" hangingPunct="0">
              <a:buFont typeface="Arial" panose="020B0604020202020204" pitchFamily="34" charset="0"/>
              <a:buChar char="•"/>
              <a:defRPr/>
            </a:pPr>
            <a:r>
              <a:rPr lang="pt-BR" sz="1400" dirty="0" smtClean="0"/>
              <a:t>Incluir   </a:t>
            </a:r>
            <a:r>
              <a:rPr lang="pt-BR" sz="1400" dirty="0" smtClean="0"/>
              <a:t>gradualmente  no SUS , os </a:t>
            </a:r>
            <a:r>
              <a:rPr lang="pt-BR" sz="1400" dirty="0" smtClean="0"/>
              <a:t>medicamentos disponíveis que já são comercializados no Brasil;</a:t>
            </a:r>
          </a:p>
          <a:p>
            <a:pPr marL="285750" indent="-285750" algn="just" eaLnBrk="0" hangingPunct="0">
              <a:buFont typeface="Arial" panose="020B0604020202020204" pitchFamily="34" charset="0"/>
              <a:buChar char="•"/>
              <a:defRPr/>
            </a:pPr>
            <a:r>
              <a:rPr lang="pt-BR" sz="1400" dirty="0" smtClean="0"/>
              <a:t>Qualificar  </a:t>
            </a:r>
            <a:r>
              <a:rPr lang="pt-BR" sz="1400" dirty="0"/>
              <a:t>do termo “doença rara” nos </a:t>
            </a:r>
            <a:r>
              <a:rPr lang="pt-BR" sz="1400" dirty="0" err="1"/>
              <a:t>PCDT’s</a:t>
            </a:r>
            <a:r>
              <a:rPr lang="pt-BR" sz="1400" dirty="0"/>
              <a:t> (novos e em revisões) que definam critérios de cuidado e assistência, com base na classificação de prevalência da Portaria 199/14</a:t>
            </a:r>
            <a:r>
              <a:rPr lang="pt-BR" sz="1400" dirty="0" smtClean="0"/>
              <a:t>;</a:t>
            </a:r>
          </a:p>
          <a:p>
            <a:pPr marL="285750" indent="-285750" algn="just" eaLnBrk="0" hangingPunct="0">
              <a:buFont typeface="Arial" panose="020B0604020202020204" pitchFamily="34" charset="0"/>
              <a:buChar char="•"/>
              <a:defRPr/>
            </a:pPr>
            <a:r>
              <a:rPr lang="pt-BR" sz="1400" dirty="0" smtClean="0"/>
              <a:t>Ampliar </a:t>
            </a:r>
            <a:r>
              <a:rPr lang="pt-BR" sz="1400" dirty="0"/>
              <a:t>do diálogo com a </a:t>
            </a:r>
            <a:r>
              <a:rPr lang="pt-BR" sz="1400" dirty="0" smtClean="0"/>
              <a:t>indústria e com as Associações de Pacientes, com o objetivo de garantir  ações cada vez mais eficientes.</a:t>
            </a:r>
            <a:endParaRPr lang="pt-BR" sz="1400" dirty="0"/>
          </a:p>
          <a:p>
            <a:pPr marL="285750" indent="-285750" eaLnBrk="0" hangingPunct="0">
              <a:buFont typeface="Arial" panose="020B0604020202020204" pitchFamily="34" charset="0"/>
              <a:buChar char="•"/>
              <a:defRPr/>
            </a:pPr>
            <a:endParaRPr lang="pt-BR" sz="1400" dirty="0"/>
          </a:p>
        </p:txBody>
      </p:sp>
      <p:pic>
        <p:nvPicPr>
          <p:cNvPr id="7" name="Imagem 28" descr="Lab Experiment - 8432116 - peque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24" b="4987"/>
          <a:stretch>
            <a:fillRect/>
          </a:stretch>
        </p:blipFill>
        <p:spPr bwMode="auto">
          <a:xfrm>
            <a:off x="139701" y="781607"/>
            <a:ext cx="8609012" cy="45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5"/>
          <p:cNvSpPr txBox="1">
            <a:spLocks noChangeArrowheads="1"/>
          </p:cNvSpPr>
          <p:nvPr/>
        </p:nvSpPr>
        <p:spPr bwMode="auto">
          <a:xfrm>
            <a:off x="4168800" y="80717"/>
            <a:ext cx="459821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>
              <a:defRPr/>
            </a:pPr>
            <a:r>
              <a:rPr lang="en-US" altLang="pt-BR" sz="1600" b="1" dirty="0" err="1" smtClean="0">
                <a:solidFill>
                  <a:srgbClr val="D4D2D0">
                    <a:lumMod val="75000"/>
                  </a:srgbClr>
                </a:solidFill>
                <a:latin typeface="Century Gothic" pitchFamily="34" charset="0"/>
                <a:cs typeface="Arial" pitchFamily="34" charset="0"/>
              </a:rPr>
              <a:t>Audiência</a:t>
            </a:r>
            <a:r>
              <a:rPr lang="en-US" altLang="pt-BR" sz="1600" b="1" dirty="0" smtClean="0">
                <a:solidFill>
                  <a:srgbClr val="D4D2D0">
                    <a:lumMod val="75000"/>
                  </a:srgbClr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en-US" altLang="pt-BR" sz="1600" b="1" dirty="0" err="1" smtClean="0">
                <a:solidFill>
                  <a:srgbClr val="D4D2D0">
                    <a:lumMod val="75000"/>
                  </a:srgbClr>
                </a:solidFill>
                <a:latin typeface="Century Gothic" pitchFamily="34" charset="0"/>
                <a:cs typeface="Arial" pitchFamily="34" charset="0"/>
              </a:rPr>
              <a:t>Pública</a:t>
            </a:r>
            <a:r>
              <a:rPr lang="en-US" altLang="pt-BR" sz="1600" b="1" dirty="0" smtClean="0">
                <a:solidFill>
                  <a:srgbClr val="D4D2D0">
                    <a:lumMod val="75000"/>
                  </a:srgbClr>
                </a:solidFill>
                <a:latin typeface="Century Gothic" pitchFamily="34" charset="0"/>
                <a:cs typeface="Arial" pitchFamily="34" charset="0"/>
              </a:rPr>
              <a:t> </a:t>
            </a:r>
          </a:p>
          <a:p>
            <a:pPr algn="r" eaLnBrk="0" hangingPunct="0">
              <a:defRPr/>
            </a:pPr>
            <a:r>
              <a:rPr lang="pt-BR" sz="1200" b="1" dirty="0" smtClean="0">
                <a:solidFill>
                  <a:srgbClr val="D4D2D0">
                    <a:lumMod val="75000"/>
                  </a:srgbClr>
                </a:solidFill>
                <a:latin typeface="Century Gothic" pitchFamily="34" charset="0"/>
                <a:cs typeface="Arial" pitchFamily="34" charset="0"/>
              </a:rPr>
              <a:t>“</a:t>
            </a:r>
            <a:r>
              <a:rPr lang="pt-BR" sz="1200" b="1" dirty="0">
                <a:solidFill>
                  <a:srgbClr val="D4D2D0">
                    <a:lumMod val="75000"/>
                  </a:srgbClr>
                </a:solidFill>
                <a:latin typeface="Century Gothic" pitchFamily="34" charset="0"/>
                <a:cs typeface="Arial" pitchFamily="34" charset="0"/>
              </a:rPr>
              <a:t>acesso a medicamentos órfãos por portadores de doenças raras”</a:t>
            </a:r>
            <a:endParaRPr lang="en-US" altLang="pt-BR" sz="1200" b="1" dirty="0">
              <a:solidFill>
                <a:srgbClr val="D4D2D0">
                  <a:lumMod val="75000"/>
                </a:srgbClr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97061" y="4005064"/>
            <a:ext cx="8301834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pt-BR" b="1" dirty="0"/>
              <a:t>Desafio </a:t>
            </a:r>
            <a:r>
              <a:rPr lang="pt-BR" b="1" dirty="0" smtClean="0"/>
              <a:t>do Ministério da Saúde – Coordenação de alta complexidade - </a:t>
            </a:r>
            <a:r>
              <a:rPr lang="pt-BR" b="1" dirty="0"/>
              <a:t>para a garantia do acesso</a:t>
            </a:r>
            <a:r>
              <a:rPr lang="pt-BR" b="1" dirty="0" smtClean="0"/>
              <a:t>:</a:t>
            </a:r>
          </a:p>
          <a:p>
            <a:pPr eaLnBrk="0" hangingPunct="0">
              <a:defRPr/>
            </a:pPr>
            <a:endParaRPr lang="pt-BR" b="1" dirty="0"/>
          </a:p>
          <a:p>
            <a:pPr marL="285750" indent="-285750" eaLnBrk="0" hangingPunct="0">
              <a:buFont typeface="Arial" panose="020B0604020202020204" pitchFamily="34" charset="0"/>
              <a:buChar char="•"/>
              <a:defRPr/>
            </a:pPr>
            <a:r>
              <a:rPr lang="pt-BR" sz="1400" dirty="0"/>
              <a:t>Ampliar os esforços para que os estados e municípios implementem os credenciamentos dos serviços definidos na Portaria </a:t>
            </a:r>
            <a:r>
              <a:rPr lang="pt-BR" sz="1400" dirty="0" smtClean="0"/>
              <a:t>199/14 de forma eficiente;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  <a:defRPr/>
            </a:pPr>
            <a:r>
              <a:rPr lang="pt-BR" sz="1400" dirty="0" smtClean="0"/>
              <a:t>Definir </a:t>
            </a:r>
            <a:r>
              <a:rPr lang="pt-BR" sz="1400" dirty="0"/>
              <a:t> </a:t>
            </a:r>
            <a:r>
              <a:rPr lang="pt-BR" sz="1400" dirty="0" smtClean="0"/>
              <a:t>o cuidado aos pacientes com tumores raros  na </a:t>
            </a:r>
            <a:r>
              <a:rPr lang="pt-BR" sz="1400" dirty="0" smtClean="0"/>
              <a:t>Política </a:t>
            </a:r>
            <a:r>
              <a:rPr lang="pt-BR" sz="1400" dirty="0"/>
              <a:t>Pública </a:t>
            </a:r>
            <a:r>
              <a:rPr lang="pt-BR" sz="1400" dirty="0" smtClean="0"/>
              <a:t> mais adequada ;</a:t>
            </a:r>
            <a:endParaRPr lang="pt-BR" sz="1400" dirty="0" smtClean="0"/>
          </a:p>
          <a:p>
            <a:pPr marL="285750" indent="-285750" eaLnBrk="0" hangingPunct="0">
              <a:buFont typeface="Arial" panose="020B0604020202020204" pitchFamily="34" charset="0"/>
              <a:buChar char="•"/>
              <a:defRPr/>
            </a:pPr>
            <a:r>
              <a:rPr lang="pt-BR" sz="1400" dirty="0" smtClean="0"/>
              <a:t>Articular </a:t>
            </a:r>
            <a:r>
              <a:rPr lang="pt-BR" sz="1400" dirty="0" smtClean="0"/>
              <a:t>os </a:t>
            </a:r>
            <a:r>
              <a:rPr lang="pt-BR" sz="1400" dirty="0" smtClean="0"/>
              <a:t>Incentivos </a:t>
            </a:r>
            <a:r>
              <a:rPr lang="pt-BR" sz="1400" dirty="0" smtClean="0"/>
              <a:t>em pesquisa clínica específicas para doenças raras, com parcerias que envolvam autoridades de saúde, centros de pesquisa, profissionais e pesquisadores, pacientes, associação de familiares e a indústria farmacêutica; </a:t>
            </a:r>
            <a:endParaRPr lang="pt-BR" sz="1400" dirty="0"/>
          </a:p>
          <a:p>
            <a:pPr marL="285750" indent="-285750" eaLnBrk="0" hangingPunct="0">
              <a:buFont typeface="Arial" panose="020B0604020202020204" pitchFamily="34" charset="0"/>
              <a:buChar char="•"/>
              <a:defRPr/>
            </a:pPr>
            <a:endParaRPr lang="pt-BR" sz="1400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83" y="377225"/>
            <a:ext cx="1378082" cy="31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80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Imagem 28" descr="Lab Experiment - 8432116 - peque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24" b="4987"/>
          <a:stretch>
            <a:fillRect/>
          </a:stretch>
        </p:blipFill>
        <p:spPr bwMode="auto">
          <a:xfrm>
            <a:off x="158006" y="1028343"/>
            <a:ext cx="8734473" cy="672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5"/>
          <p:cNvSpPr txBox="1">
            <a:spLocks noChangeArrowheads="1"/>
          </p:cNvSpPr>
          <p:nvPr/>
        </p:nvSpPr>
        <p:spPr bwMode="auto">
          <a:xfrm>
            <a:off x="4168800" y="184668"/>
            <a:ext cx="472367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>
              <a:defRPr/>
            </a:pPr>
            <a:r>
              <a:rPr lang="en-US" altLang="pt-BR" sz="1600" b="1" dirty="0" err="1" smtClean="0">
                <a:solidFill>
                  <a:srgbClr val="D4D2D0">
                    <a:lumMod val="75000"/>
                  </a:srgbClr>
                </a:solidFill>
                <a:latin typeface="Century Gothic" pitchFamily="34" charset="0"/>
                <a:cs typeface="Arial" pitchFamily="34" charset="0"/>
              </a:rPr>
              <a:t>Audiência</a:t>
            </a:r>
            <a:r>
              <a:rPr lang="en-US" altLang="pt-BR" sz="1600" b="1" dirty="0" smtClean="0">
                <a:solidFill>
                  <a:srgbClr val="D4D2D0">
                    <a:lumMod val="75000"/>
                  </a:srgbClr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en-US" altLang="pt-BR" sz="1600" b="1" dirty="0" err="1" smtClean="0">
                <a:solidFill>
                  <a:srgbClr val="D4D2D0">
                    <a:lumMod val="75000"/>
                  </a:srgbClr>
                </a:solidFill>
                <a:latin typeface="Century Gothic" pitchFamily="34" charset="0"/>
                <a:cs typeface="Arial" pitchFamily="34" charset="0"/>
              </a:rPr>
              <a:t>Pública</a:t>
            </a:r>
            <a:r>
              <a:rPr lang="en-US" altLang="pt-BR" sz="1600" b="1" dirty="0" smtClean="0">
                <a:solidFill>
                  <a:srgbClr val="D4D2D0">
                    <a:lumMod val="75000"/>
                  </a:srgbClr>
                </a:solidFill>
                <a:latin typeface="Century Gothic" pitchFamily="34" charset="0"/>
                <a:cs typeface="Arial" pitchFamily="34" charset="0"/>
              </a:rPr>
              <a:t> </a:t>
            </a:r>
          </a:p>
          <a:p>
            <a:pPr algn="r" eaLnBrk="0" hangingPunct="0">
              <a:defRPr/>
            </a:pPr>
            <a:r>
              <a:rPr lang="pt-BR" sz="1200" b="1" dirty="0" smtClean="0">
                <a:solidFill>
                  <a:srgbClr val="D4D2D0">
                    <a:lumMod val="75000"/>
                  </a:srgbClr>
                </a:solidFill>
                <a:latin typeface="Century Gothic" pitchFamily="34" charset="0"/>
                <a:cs typeface="Arial" pitchFamily="34" charset="0"/>
              </a:rPr>
              <a:t>“</a:t>
            </a:r>
            <a:r>
              <a:rPr lang="pt-BR" sz="1200" b="1" dirty="0">
                <a:solidFill>
                  <a:srgbClr val="D4D2D0">
                    <a:lumMod val="75000"/>
                  </a:srgbClr>
                </a:solidFill>
                <a:latin typeface="Century Gothic" pitchFamily="34" charset="0"/>
                <a:cs typeface="Arial" pitchFamily="34" charset="0"/>
              </a:rPr>
              <a:t>acesso a medicamentos órfãos por portadores de doenças raras”</a:t>
            </a:r>
            <a:endParaRPr lang="en-US" altLang="pt-BR" sz="1200" b="1" dirty="0">
              <a:solidFill>
                <a:srgbClr val="D4D2D0">
                  <a:lumMod val="75000"/>
                </a:srgbClr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20786" y="1628800"/>
            <a:ext cx="8208912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Questões a </a:t>
            </a:r>
            <a:r>
              <a:rPr lang="pt-BR" b="1" dirty="0" smtClean="0"/>
              <a:t>discutir para avançar:</a:t>
            </a:r>
            <a:endParaRPr lang="pt-BR" b="1" dirty="0" smtClean="0"/>
          </a:p>
          <a:p>
            <a:endParaRPr lang="pt-BR" dirty="0" smtClean="0"/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1600" dirty="0"/>
              <a:t>Necessidade de marco regulatório brasileiro  específico, que considere as características únicas das drogas órfãs;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1600" dirty="0" smtClean="0"/>
              <a:t>Necessidade de </a:t>
            </a:r>
            <a:r>
              <a:rPr lang="pt-BR" sz="1600" dirty="0" smtClean="0"/>
              <a:t>fomentar </a:t>
            </a:r>
            <a:r>
              <a:rPr lang="pt-BR" sz="1600" dirty="0" smtClean="0"/>
              <a:t> </a:t>
            </a:r>
            <a:r>
              <a:rPr lang="pt-BR" sz="1600" dirty="0"/>
              <a:t>incentivos </a:t>
            </a:r>
            <a:r>
              <a:rPr lang="pt-BR" sz="1600" dirty="0" smtClean="0"/>
              <a:t> , assim como no mundo , para ampliar a disponibilidade de </a:t>
            </a:r>
            <a:r>
              <a:rPr lang="pt-BR" sz="1600" dirty="0"/>
              <a:t>novos medicamentos órfãos para o </a:t>
            </a:r>
            <a:r>
              <a:rPr lang="pt-BR" sz="1600" dirty="0" smtClean="0"/>
              <a:t>mercado. O atual modelo </a:t>
            </a:r>
            <a:r>
              <a:rPr lang="pt-BR" sz="1600" dirty="0"/>
              <a:t>faz com que o Brasil tenda a focar excessivamente no preço</a:t>
            </a:r>
            <a:r>
              <a:rPr lang="pt-BR" sz="1600" dirty="0" smtClean="0"/>
              <a:t>, e não no custo do paciente. </a:t>
            </a:r>
            <a:r>
              <a:rPr lang="pt-BR" sz="1600" dirty="0"/>
              <a:t>perdendo de vista o valor que esses tratamentos trazem para </a:t>
            </a:r>
            <a:r>
              <a:rPr lang="pt-BR" sz="1600" dirty="0" smtClean="0"/>
              <a:t>as pessoas com doenças raras </a:t>
            </a:r>
            <a:r>
              <a:rPr lang="pt-BR" sz="1600" dirty="0" smtClean="0"/>
              <a:t> </a:t>
            </a:r>
            <a:r>
              <a:rPr lang="pt-BR" sz="1600" dirty="0"/>
              <a:t>e suas famílias;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1600" dirty="0" smtClean="0"/>
              <a:t>Ampliação de acesso a medicamentos de maneira gradual no SUS, já que existem 14 </a:t>
            </a:r>
            <a:r>
              <a:rPr lang="pt-BR" sz="1600" dirty="0"/>
              <a:t>medicamentos órfãos sendo </a:t>
            </a:r>
            <a:r>
              <a:rPr lang="pt-BR" sz="1600" dirty="0" smtClean="0"/>
              <a:t>comercializados </a:t>
            </a:r>
            <a:r>
              <a:rPr lang="pt-BR" sz="1600" dirty="0"/>
              <a:t>no Brasil </a:t>
            </a:r>
            <a:r>
              <a:rPr lang="pt-BR" sz="1600" dirty="0" smtClean="0"/>
              <a:t>(Interfarma, 2013) e a única doença </a:t>
            </a:r>
            <a:r>
              <a:rPr lang="pt-BR" sz="1600" dirty="0"/>
              <a:t>rara que </a:t>
            </a:r>
            <a:r>
              <a:rPr lang="pt-BR" sz="1600" dirty="0" smtClean="0"/>
              <a:t>possui </a:t>
            </a:r>
            <a:r>
              <a:rPr lang="pt-BR" sz="1600" u="sng" dirty="0"/>
              <a:t>medicamento órfão</a:t>
            </a:r>
            <a:r>
              <a:rPr lang="pt-BR" sz="1600" dirty="0"/>
              <a:t> incorporado é Gaucher;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1600" dirty="0"/>
              <a:t>Definição </a:t>
            </a:r>
            <a:r>
              <a:rPr lang="pt-BR" sz="1600" dirty="0" smtClean="0"/>
              <a:t>da qualificação “doença rara” </a:t>
            </a:r>
            <a:r>
              <a:rPr lang="pt-BR" sz="1600" dirty="0"/>
              <a:t>nos </a:t>
            </a:r>
            <a:r>
              <a:rPr lang="pt-BR" sz="1600" dirty="0" err="1"/>
              <a:t>PCDT’s</a:t>
            </a:r>
            <a:r>
              <a:rPr lang="pt-BR" sz="1600" dirty="0"/>
              <a:t> resultantes da CP nº 20/14;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1600" dirty="0"/>
              <a:t>Definição </a:t>
            </a:r>
            <a:r>
              <a:rPr lang="pt-BR" sz="1600" dirty="0" smtClean="0"/>
              <a:t>do </a:t>
            </a:r>
            <a:r>
              <a:rPr lang="pt-BR" sz="1600" dirty="0"/>
              <a:t>cuidado para </a:t>
            </a:r>
            <a:r>
              <a:rPr lang="pt-BR" sz="1600" dirty="0" smtClean="0"/>
              <a:t>os tumores </a:t>
            </a:r>
            <a:r>
              <a:rPr lang="pt-BR" sz="1600" dirty="0"/>
              <a:t>raros </a:t>
            </a:r>
            <a:r>
              <a:rPr lang="pt-BR" sz="1600" dirty="0" smtClean="0"/>
              <a:t>- em </a:t>
            </a:r>
            <a:r>
              <a:rPr lang="pt-BR" sz="1600" dirty="0"/>
              <a:t>qual Política Pública </a:t>
            </a:r>
            <a:r>
              <a:rPr lang="pt-BR" sz="1600" dirty="0" smtClean="0"/>
              <a:t> </a:t>
            </a:r>
            <a:r>
              <a:rPr lang="pt-BR" sz="1600" dirty="0"/>
              <a:t>serão contemplados</a:t>
            </a:r>
            <a:r>
              <a:rPr lang="pt-BR" sz="1600" dirty="0" smtClean="0"/>
              <a:t>;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1600" dirty="0" smtClean="0"/>
              <a:t>Articulação </a:t>
            </a:r>
            <a:r>
              <a:rPr lang="pt-BR" sz="1600" dirty="0" smtClean="0"/>
              <a:t>no</a:t>
            </a:r>
            <a:r>
              <a:rPr lang="pt-BR" sz="1600" dirty="0" smtClean="0"/>
              <a:t>  </a:t>
            </a:r>
            <a:r>
              <a:rPr lang="pt-BR" sz="1600" dirty="0" smtClean="0"/>
              <a:t>Ministério da </a:t>
            </a:r>
            <a:r>
              <a:rPr lang="pt-BR" sz="1600" dirty="0"/>
              <a:t>S</a:t>
            </a:r>
            <a:r>
              <a:rPr lang="pt-BR" sz="1600" dirty="0" smtClean="0"/>
              <a:t>aúde para ampliar a Pesquisa </a:t>
            </a:r>
            <a:r>
              <a:rPr lang="pt-BR" sz="1600" dirty="0"/>
              <a:t>C</a:t>
            </a:r>
            <a:r>
              <a:rPr lang="pt-BR" sz="1600" dirty="0" smtClean="0"/>
              <a:t>línica no </a:t>
            </a:r>
            <a:r>
              <a:rPr lang="pt-BR" sz="1600" dirty="0" smtClean="0"/>
              <a:t>Brasil</a:t>
            </a:r>
            <a:r>
              <a:rPr lang="pt-BR" sz="1600" smtClean="0"/>
              <a:t>, voltada para </a:t>
            </a:r>
            <a:r>
              <a:rPr lang="pt-BR" sz="1600" dirty="0" smtClean="0"/>
              <a:t>as doenças raras.</a:t>
            </a:r>
            <a:endParaRPr lang="pt-BR" sz="16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24" y="532389"/>
            <a:ext cx="1378082" cy="31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34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Imagem 28" descr="Lab Experiment - 8432116 - peque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24" b="4987"/>
          <a:stretch>
            <a:fillRect/>
          </a:stretch>
        </p:blipFill>
        <p:spPr bwMode="auto">
          <a:xfrm>
            <a:off x="158006" y="1028343"/>
            <a:ext cx="8806482" cy="672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5"/>
          <p:cNvSpPr txBox="1">
            <a:spLocks noChangeArrowheads="1"/>
          </p:cNvSpPr>
          <p:nvPr/>
        </p:nvSpPr>
        <p:spPr bwMode="auto">
          <a:xfrm>
            <a:off x="4168800" y="184668"/>
            <a:ext cx="472367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>
              <a:defRPr/>
            </a:pPr>
            <a:r>
              <a:rPr lang="en-US" altLang="pt-BR" sz="1600" b="1" dirty="0" err="1" smtClean="0">
                <a:solidFill>
                  <a:srgbClr val="D4D2D0">
                    <a:lumMod val="75000"/>
                  </a:srgbClr>
                </a:solidFill>
                <a:latin typeface="Century Gothic" pitchFamily="34" charset="0"/>
                <a:cs typeface="Arial" pitchFamily="34" charset="0"/>
              </a:rPr>
              <a:t>Audiência</a:t>
            </a:r>
            <a:r>
              <a:rPr lang="en-US" altLang="pt-BR" sz="1600" b="1" dirty="0" smtClean="0">
                <a:solidFill>
                  <a:srgbClr val="D4D2D0">
                    <a:lumMod val="75000"/>
                  </a:srgbClr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en-US" altLang="pt-BR" sz="1600" b="1" dirty="0" err="1" smtClean="0">
                <a:solidFill>
                  <a:srgbClr val="D4D2D0">
                    <a:lumMod val="75000"/>
                  </a:srgbClr>
                </a:solidFill>
                <a:latin typeface="Century Gothic" pitchFamily="34" charset="0"/>
                <a:cs typeface="Arial" pitchFamily="34" charset="0"/>
              </a:rPr>
              <a:t>Pública</a:t>
            </a:r>
            <a:r>
              <a:rPr lang="en-US" altLang="pt-BR" sz="1600" b="1" dirty="0" smtClean="0">
                <a:solidFill>
                  <a:srgbClr val="D4D2D0">
                    <a:lumMod val="75000"/>
                  </a:srgbClr>
                </a:solidFill>
                <a:latin typeface="Century Gothic" pitchFamily="34" charset="0"/>
                <a:cs typeface="Arial" pitchFamily="34" charset="0"/>
              </a:rPr>
              <a:t> </a:t>
            </a:r>
          </a:p>
          <a:p>
            <a:pPr algn="r" eaLnBrk="0" hangingPunct="0">
              <a:defRPr/>
            </a:pPr>
            <a:r>
              <a:rPr lang="pt-BR" sz="1200" b="1" dirty="0" smtClean="0">
                <a:solidFill>
                  <a:srgbClr val="D4D2D0">
                    <a:lumMod val="75000"/>
                  </a:srgbClr>
                </a:solidFill>
                <a:latin typeface="Century Gothic" pitchFamily="34" charset="0"/>
                <a:cs typeface="Arial" pitchFamily="34" charset="0"/>
              </a:rPr>
              <a:t>“</a:t>
            </a:r>
            <a:r>
              <a:rPr lang="pt-BR" sz="1200" b="1" dirty="0">
                <a:solidFill>
                  <a:srgbClr val="D4D2D0">
                    <a:lumMod val="75000"/>
                  </a:srgbClr>
                </a:solidFill>
                <a:latin typeface="Century Gothic" pitchFamily="34" charset="0"/>
                <a:cs typeface="Arial" pitchFamily="34" charset="0"/>
              </a:rPr>
              <a:t>acesso a medicamentos órfãos por portadores de doenças raras”</a:t>
            </a:r>
            <a:endParaRPr lang="en-US" altLang="pt-BR" sz="1200" b="1" dirty="0">
              <a:solidFill>
                <a:srgbClr val="D4D2D0">
                  <a:lumMod val="75000"/>
                </a:srgbClr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6" name="TextBox 10"/>
          <p:cNvSpPr txBox="1"/>
          <p:nvPr/>
        </p:nvSpPr>
        <p:spPr>
          <a:xfrm>
            <a:off x="2735" y="364502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entury Gothic"/>
                <a:cs typeface="Century Gothic"/>
              </a:rPr>
              <a:t>MARIA JOSÉ DELGADO FAGUNDES</a:t>
            </a:r>
            <a:endParaRPr lang="en-US" sz="3200" b="1" dirty="0">
              <a:latin typeface="Century Gothic"/>
              <a:cs typeface="Century Gothi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-2914" y="2780928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Century Gothic"/>
                <a:cs typeface="Century Gothic"/>
              </a:rPr>
              <a:t>OBRIGADA</a:t>
            </a:r>
            <a:endParaRPr lang="en-US" sz="6000" b="1" dirty="0">
              <a:latin typeface="Century Gothic"/>
              <a:cs typeface="Century Gothic"/>
            </a:endParaRPr>
          </a:p>
        </p:txBody>
      </p:sp>
      <p:cxnSp>
        <p:nvCxnSpPr>
          <p:cNvPr id="10" name="Straight Connector 3"/>
          <p:cNvCxnSpPr/>
          <p:nvPr/>
        </p:nvCxnSpPr>
        <p:spPr>
          <a:xfrm>
            <a:off x="1857418" y="3550369"/>
            <a:ext cx="5423335" cy="0"/>
          </a:xfrm>
          <a:prstGeom prst="line">
            <a:avLst/>
          </a:prstGeom>
          <a:ln>
            <a:solidFill>
              <a:srgbClr val="005847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06" y="538611"/>
            <a:ext cx="1378082" cy="31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22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Imagem 28" descr="Lab Experiment - 8432116 - peque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24" b="4987"/>
          <a:stretch>
            <a:fillRect/>
          </a:stretch>
        </p:blipFill>
        <p:spPr bwMode="auto">
          <a:xfrm>
            <a:off x="125412" y="188641"/>
            <a:ext cx="8911084" cy="1152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68486" y="1772816"/>
            <a:ext cx="830797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/>
              <a:t>Fundada em 1990, a Interfarma – Associação da Indústria Farmacêutica de Pesquisa é uma entidade setorial, sem fins lucrativos, que representa empresas e pesquisadores nacionais ou estrangeiros responsáveis pela inovação em saúde no Brasil, os quais buscam promover e incentivar o desenvolvimento, no país, da indústria de pesquisa científica e tecnológica voltada para a produção de insumos farmacêuticos, matérias-primas, medicamentos e produtos para a saúde </a:t>
            </a:r>
            <a:r>
              <a:rPr lang="pt-BR" sz="1400" dirty="0" smtClean="0"/>
              <a:t>humana;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4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1400" dirty="0" smtClean="0"/>
              <a:t>55 empresas </a:t>
            </a:r>
            <a:r>
              <a:rPr lang="pt-BR" sz="1400" dirty="0"/>
              <a:t>associadas, que representam: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sz="1400" dirty="0"/>
              <a:t>80% dos medicamentos de referência do mercado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sz="1400" dirty="0"/>
              <a:t>33% dos genéricos produzidos por empresas que passaram a ser controladas pelos laboratórios associados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sz="1400" dirty="0"/>
              <a:t>46% da produção de medicamentos isentos de prescrição do mercado brasileiro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sz="1400" dirty="0"/>
              <a:t>52 % dos medicamentos tarjados </a:t>
            </a:r>
          </a:p>
        </p:txBody>
      </p:sp>
      <p:sp>
        <p:nvSpPr>
          <p:cNvPr id="3" name="Retângulo 2"/>
          <p:cNvSpPr/>
          <p:nvPr/>
        </p:nvSpPr>
        <p:spPr>
          <a:xfrm>
            <a:off x="-108520" y="5008578"/>
            <a:ext cx="83529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400" dirty="0"/>
              <a:t>Além disso, 14 medicamentos órfãos registrados no Brasil são de associadas da Interfarma</a:t>
            </a:r>
          </a:p>
        </p:txBody>
      </p:sp>
      <p:pic>
        <p:nvPicPr>
          <p:cNvPr id="7" name="Imagem 6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788" y="5949280"/>
            <a:ext cx="2840327" cy="63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24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Imagem 28" descr="Lab Experiment - 8432116 - peque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24" b="4987"/>
          <a:stretch>
            <a:fillRect/>
          </a:stretch>
        </p:blipFill>
        <p:spPr bwMode="auto">
          <a:xfrm>
            <a:off x="119256" y="887327"/>
            <a:ext cx="8773224" cy="453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159403" y="3429000"/>
            <a:ext cx="42379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i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Os gastos mundiais da indústria Farmacêutica em Pesquisa e Desenvolvimento em 2011 foi de US$135 bilhões</a:t>
            </a:r>
            <a:endParaRPr lang="pt-BR" sz="1600" b="1" i="1" dirty="0">
              <a:solidFill>
                <a:prstClr val="black">
                  <a:lumMod val="75000"/>
                  <a:lumOff val="25000"/>
                </a:prstClr>
              </a:solidFill>
              <a:cs typeface="Arial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60" y="1988840"/>
            <a:ext cx="3499852" cy="4701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3855567" y="6474554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100" dirty="0">
                <a:solidFill>
                  <a:srgbClr val="FF0000"/>
                </a:solidFill>
              </a:rPr>
              <a:t>Fonte</a:t>
            </a:r>
            <a:r>
              <a:rPr lang="pt-BR" sz="1100" dirty="0"/>
              <a:t>: </a:t>
            </a:r>
            <a:r>
              <a:rPr lang="pt-BR" sz="1100" dirty="0" err="1" smtClean="0"/>
              <a:t>Evaluate</a:t>
            </a:r>
            <a:r>
              <a:rPr lang="pt-BR" sz="1100" dirty="0" smtClean="0"/>
              <a:t> </a:t>
            </a:r>
            <a:r>
              <a:rPr lang="pt-BR" sz="1100" dirty="0"/>
              <a:t>Pharma, </a:t>
            </a:r>
            <a:r>
              <a:rPr lang="pt-BR" sz="1100" dirty="0" smtClean="0"/>
              <a:t>2010 in </a:t>
            </a:r>
            <a:r>
              <a:rPr lang="pt-BR" sz="1100" dirty="0"/>
              <a:t>Guia Interfarma 2013</a:t>
            </a:r>
          </a:p>
          <a:p>
            <a:endParaRPr lang="pt-BR" sz="1100" dirty="0"/>
          </a:p>
        </p:txBody>
      </p:sp>
      <p:sp>
        <p:nvSpPr>
          <p:cNvPr id="7" name="Retângulo 6"/>
          <p:cNvSpPr/>
          <p:nvPr/>
        </p:nvSpPr>
        <p:spPr>
          <a:xfrm>
            <a:off x="218654" y="1484784"/>
            <a:ext cx="95379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" indent="0">
              <a:buNone/>
            </a:pPr>
            <a:r>
              <a:rPr lang="pt-BR" b="1" i="1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Nossas Associadas tem o compromisso com cada vez mais  inovação...</a:t>
            </a:r>
          </a:p>
        </p:txBody>
      </p:sp>
      <p:sp>
        <p:nvSpPr>
          <p:cNvPr id="8" name="TextBox 15"/>
          <p:cNvSpPr txBox="1">
            <a:spLocks noChangeArrowheads="1"/>
          </p:cNvSpPr>
          <p:nvPr/>
        </p:nvSpPr>
        <p:spPr bwMode="auto">
          <a:xfrm>
            <a:off x="4168800" y="178446"/>
            <a:ext cx="47236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>
              <a:defRPr/>
            </a:pPr>
            <a:r>
              <a:rPr lang="en-US" altLang="pt-BR" sz="1600" b="1" dirty="0" err="1" smtClean="0">
                <a:solidFill>
                  <a:srgbClr val="D4D2D0">
                    <a:lumMod val="75000"/>
                  </a:srgbClr>
                </a:solidFill>
                <a:latin typeface="Century Gothic" pitchFamily="34" charset="0"/>
                <a:cs typeface="Arial" pitchFamily="34" charset="0"/>
              </a:rPr>
              <a:t>Audiência</a:t>
            </a:r>
            <a:r>
              <a:rPr lang="en-US" altLang="pt-BR" sz="1600" b="1" dirty="0" smtClean="0">
                <a:solidFill>
                  <a:srgbClr val="D4D2D0">
                    <a:lumMod val="75000"/>
                  </a:srgbClr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en-US" altLang="pt-BR" sz="1600" b="1" dirty="0" err="1" smtClean="0">
                <a:solidFill>
                  <a:srgbClr val="D4D2D0">
                    <a:lumMod val="75000"/>
                  </a:srgbClr>
                </a:solidFill>
                <a:latin typeface="Century Gothic" pitchFamily="34" charset="0"/>
                <a:cs typeface="Arial" pitchFamily="34" charset="0"/>
              </a:rPr>
              <a:t>Pública</a:t>
            </a:r>
            <a:r>
              <a:rPr lang="en-US" altLang="pt-BR" sz="1600" b="1" dirty="0" smtClean="0">
                <a:solidFill>
                  <a:srgbClr val="D4D2D0">
                    <a:lumMod val="75000"/>
                  </a:srgbClr>
                </a:solidFill>
                <a:latin typeface="Century Gothic" pitchFamily="34" charset="0"/>
                <a:cs typeface="Arial" pitchFamily="34" charset="0"/>
              </a:rPr>
              <a:t> </a:t>
            </a:r>
          </a:p>
          <a:p>
            <a:pPr algn="r" eaLnBrk="0" hangingPunct="0">
              <a:defRPr/>
            </a:pPr>
            <a:r>
              <a:rPr lang="pt-BR" sz="1200" b="1" dirty="0" smtClean="0">
                <a:solidFill>
                  <a:srgbClr val="D4D2D0">
                    <a:lumMod val="75000"/>
                  </a:srgbClr>
                </a:solidFill>
                <a:latin typeface="Century Gothic" pitchFamily="34" charset="0"/>
                <a:cs typeface="Arial" pitchFamily="34" charset="0"/>
              </a:rPr>
              <a:t>“</a:t>
            </a:r>
            <a:r>
              <a:rPr lang="pt-BR" sz="1200" b="1" dirty="0">
                <a:solidFill>
                  <a:srgbClr val="D4D2D0">
                    <a:lumMod val="75000"/>
                  </a:srgbClr>
                </a:solidFill>
                <a:latin typeface="Century Gothic" pitchFamily="34" charset="0"/>
                <a:cs typeface="Arial" pitchFamily="34" charset="0"/>
              </a:rPr>
              <a:t>acesso a medicamentos órfãos por portadores de doenças raras”</a:t>
            </a:r>
            <a:endParaRPr lang="en-US" altLang="pt-BR" sz="1200" b="1" dirty="0">
              <a:solidFill>
                <a:srgbClr val="D4D2D0">
                  <a:lumMod val="75000"/>
                </a:srgbClr>
              </a:solidFill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60" y="377225"/>
            <a:ext cx="1378082" cy="31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72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59026"/>
            <a:ext cx="8280920" cy="4024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CaixaDeTexto 37"/>
          <p:cNvSpPr txBox="1"/>
          <p:nvPr/>
        </p:nvSpPr>
        <p:spPr>
          <a:xfrm>
            <a:off x="3140075" y="6583045"/>
            <a:ext cx="286385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pt-BR" sz="11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Fonte:  </a:t>
            </a:r>
            <a:r>
              <a:rPr lang="pt-BR" sz="1100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  <a:hlinkClick r:id="rId3"/>
              </a:rPr>
              <a:t>www.clinicaltrials.gov.br</a:t>
            </a:r>
            <a:r>
              <a:rPr lang="pt-BR" sz="1100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 </a:t>
            </a:r>
            <a:r>
              <a:rPr lang="pt-BR" sz="11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 </a:t>
            </a:r>
            <a:endParaRPr lang="pt-BR" sz="2400" dirty="0">
              <a:solidFill>
                <a:prstClr val="black">
                  <a:lumMod val="75000"/>
                  <a:lumOff val="25000"/>
                </a:prstClr>
              </a:solidFill>
              <a:cs typeface="Arial" pitchFamily="34" charset="0"/>
            </a:endParaRPr>
          </a:p>
        </p:txBody>
      </p:sp>
      <p:pic>
        <p:nvPicPr>
          <p:cNvPr id="19462" name="Imagem 28" descr="Lab Experiment - 8432116 - pequen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24" b="4987"/>
          <a:stretch>
            <a:fillRect/>
          </a:stretch>
        </p:blipFill>
        <p:spPr bwMode="auto">
          <a:xfrm>
            <a:off x="125412" y="912079"/>
            <a:ext cx="876706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trela de 12 Pontos 1"/>
          <p:cNvSpPr/>
          <p:nvPr/>
        </p:nvSpPr>
        <p:spPr>
          <a:xfrm rot="171884">
            <a:off x="490493" y="5154840"/>
            <a:ext cx="1759004" cy="1569869"/>
          </a:xfrm>
          <a:prstGeom prst="star12">
            <a:avLst>
              <a:gd name="adj" fmla="val 41140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732467" y="5585831"/>
            <a:ext cx="1311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i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237 estudos</a:t>
            </a:r>
            <a:endParaRPr lang="pt-BR" sz="2000" b="1" i="1" dirty="0">
              <a:solidFill>
                <a:prstClr val="black">
                  <a:lumMod val="75000"/>
                  <a:lumOff val="25000"/>
                </a:prstClr>
              </a:solidFill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98168" y="2200066"/>
            <a:ext cx="47464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i="1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Estudos no mundo sobre </a:t>
            </a:r>
            <a:r>
              <a:rPr lang="pt-BR" sz="1600" b="1" i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Drogas Órfãs</a:t>
            </a:r>
            <a:endParaRPr lang="pt-BR" sz="1600" b="1" i="1" dirty="0">
              <a:solidFill>
                <a:prstClr val="black">
                  <a:lumMod val="75000"/>
                  <a:lumOff val="25000"/>
                </a:prstClr>
              </a:solidFill>
              <a:cs typeface="Arial" pitchFamily="34" charset="0"/>
            </a:endParaRPr>
          </a:p>
        </p:txBody>
      </p:sp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4168800" y="178446"/>
            <a:ext cx="472367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>
              <a:defRPr/>
            </a:pPr>
            <a:r>
              <a:rPr lang="en-US" altLang="pt-BR" sz="1600" b="1" dirty="0" err="1" smtClean="0">
                <a:solidFill>
                  <a:srgbClr val="D4D2D0">
                    <a:lumMod val="75000"/>
                  </a:srgbClr>
                </a:solidFill>
                <a:latin typeface="Century Gothic" pitchFamily="34" charset="0"/>
                <a:cs typeface="Arial" pitchFamily="34" charset="0"/>
              </a:rPr>
              <a:t>Audiência</a:t>
            </a:r>
            <a:r>
              <a:rPr lang="en-US" altLang="pt-BR" sz="1600" b="1" dirty="0" smtClean="0">
                <a:solidFill>
                  <a:srgbClr val="D4D2D0">
                    <a:lumMod val="75000"/>
                  </a:srgbClr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en-US" altLang="pt-BR" sz="1600" b="1" dirty="0" err="1" smtClean="0">
                <a:solidFill>
                  <a:srgbClr val="D4D2D0">
                    <a:lumMod val="75000"/>
                  </a:srgbClr>
                </a:solidFill>
                <a:latin typeface="Century Gothic" pitchFamily="34" charset="0"/>
                <a:cs typeface="Arial" pitchFamily="34" charset="0"/>
              </a:rPr>
              <a:t>Pública</a:t>
            </a:r>
            <a:r>
              <a:rPr lang="en-US" altLang="pt-BR" sz="1600" b="1" dirty="0" smtClean="0">
                <a:solidFill>
                  <a:srgbClr val="D4D2D0">
                    <a:lumMod val="75000"/>
                  </a:srgbClr>
                </a:solidFill>
                <a:latin typeface="Century Gothic" pitchFamily="34" charset="0"/>
                <a:cs typeface="Arial" pitchFamily="34" charset="0"/>
              </a:rPr>
              <a:t> </a:t>
            </a:r>
          </a:p>
          <a:p>
            <a:pPr algn="r" eaLnBrk="0" hangingPunct="0">
              <a:defRPr/>
            </a:pPr>
            <a:r>
              <a:rPr lang="pt-BR" sz="1200" b="1" dirty="0" smtClean="0">
                <a:solidFill>
                  <a:srgbClr val="D4D2D0">
                    <a:lumMod val="75000"/>
                  </a:srgbClr>
                </a:solidFill>
                <a:latin typeface="Century Gothic" pitchFamily="34" charset="0"/>
                <a:cs typeface="Arial" pitchFamily="34" charset="0"/>
              </a:rPr>
              <a:t>“</a:t>
            </a:r>
            <a:r>
              <a:rPr lang="pt-BR" sz="1200" b="1" dirty="0">
                <a:solidFill>
                  <a:srgbClr val="D4D2D0">
                    <a:lumMod val="75000"/>
                  </a:srgbClr>
                </a:solidFill>
                <a:latin typeface="Century Gothic" pitchFamily="34" charset="0"/>
                <a:cs typeface="Arial" pitchFamily="34" charset="0"/>
              </a:rPr>
              <a:t>acesso a medicamentos órfãos por portadores de doenças raras”</a:t>
            </a:r>
            <a:endParaRPr lang="en-US" altLang="pt-BR" sz="1200" b="1" dirty="0">
              <a:solidFill>
                <a:srgbClr val="D4D2D0">
                  <a:lumMod val="75000"/>
                </a:srgbClr>
              </a:solidFill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83" y="377225"/>
            <a:ext cx="1378082" cy="31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41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aixaDeTexto 37"/>
          <p:cNvSpPr txBox="1"/>
          <p:nvPr/>
        </p:nvSpPr>
        <p:spPr>
          <a:xfrm>
            <a:off x="539552" y="6237312"/>
            <a:ext cx="286385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pt-BR" sz="11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Fonte:  </a:t>
            </a:r>
            <a:r>
              <a:rPr lang="pt-BR" sz="1100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  <a:hlinkClick r:id="rId2"/>
              </a:rPr>
              <a:t>www.clinicaltrials.gov.br</a:t>
            </a:r>
            <a:r>
              <a:rPr lang="pt-BR" sz="1100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 </a:t>
            </a:r>
            <a:r>
              <a:rPr lang="pt-BR" sz="11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 </a:t>
            </a:r>
            <a:endParaRPr lang="pt-BR" sz="2400" dirty="0">
              <a:solidFill>
                <a:prstClr val="black">
                  <a:lumMod val="75000"/>
                  <a:lumOff val="25000"/>
                </a:prstClr>
              </a:solidFill>
              <a:cs typeface="Arial" pitchFamily="34" charset="0"/>
            </a:endParaRPr>
          </a:p>
        </p:txBody>
      </p:sp>
      <p:pic>
        <p:nvPicPr>
          <p:cNvPr id="19462" name="Imagem 28" descr="Lab Experiment - 8432116 - pequen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24" b="4987"/>
          <a:stretch>
            <a:fillRect/>
          </a:stretch>
        </p:blipFill>
        <p:spPr bwMode="auto">
          <a:xfrm>
            <a:off x="125413" y="912079"/>
            <a:ext cx="8609012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trela de 12 Pontos 1"/>
          <p:cNvSpPr/>
          <p:nvPr/>
        </p:nvSpPr>
        <p:spPr>
          <a:xfrm rot="171884">
            <a:off x="867658" y="3873019"/>
            <a:ext cx="2004404" cy="1811270"/>
          </a:xfrm>
          <a:prstGeom prst="star12">
            <a:avLst>
              <a:gd name="adj" fmla="val 41140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1159011" y="4424711"/>
            <a:ext cx="14216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i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4  </a:t>
            </a:r>
            <a:r>
              <a:rPr lang="pt-BR" sz="2000" b="1" i="1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estudos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41573" y="2780928"/>
            <a:ext cx="3388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i="1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Estudos no </a:t>
            </a:r>
            <a:r>
              <a:rPr lang="pt-BR" sz="1600" b="1" i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Brasil </a:t>
            </a:r>
            <a:r>
              <a:rPr lang="pt-BR" sz="1600" b="1" i="1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sobre </a:t>
            </a:r>
            <a:r>
              <a:rPr lang="pt-BR" sz="1600" b="1" i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Drogas Órfãs</a:t>
            </a:r>
            <a:endParaRPr lang="pt-BR" sz="1600" b="1" i="1" dirty="0">
              <a:solidFill>
                <a:prstClr val="black">
                  <a:lumMod val="75000"/>
                  <a:lumOff val="25000"/>
                </a:prstClr>
              </a:solidFill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140337"/>
            <a:ext cx="3703137" cy="4673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4168800" y="178446"/>
            <a:ext cx="459821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>
              <a:defRPr/>
            </a:pPr>
            <a:r>
              <a:rPr lang="en-US" altLang="pt-BR" sz="1600" b="1" dirty="0" err="1" smtClean="0">
                <a:solidFill>
                  <a:srgbClr val="D4D2D0">
                    <a:lumMod val="75000"/>
                  </a:srgbClr>
                </a:solidFill>
                <a:latin typeface="Century Gothic" pitchFamily="34" charset="0"/>
                <a:cs typeface="Arial" pitchFamily="34" charset="0"/>
              </a:rPr>
              <a:t>Audiência</a:t>
            </a:r>
            <a:r>
              <a:rPr lang="en-US" altLang="pt-BR" sz="1600" b="1" dirty="0" smtClean="0">
                <a:solidFill>
                  <a:srgbClr val="D4D2D0">
                    <a:lumMod val="75000"/>
                  </a:srgbClr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en-US" altLang="pt-BR" sz="1600" b="1" dirty="0" err="1" smtClean="0">
                <a:solidFill>
                  <a:srgbClr val="D4D2D0">
                    <a:lumMod val="75000"/>
                  </a:srgbClr>
                </a:solidFill>
                <a:latin typeface="Century Gothic" pitchFamily="34" charset="0"/>
                <a:cs typeface="Arial" pitchFamily="34" charset="0"/>
              </a:rPr>
              <a:t>Pública</a:t>
            </a:r>
            <a:r>
              <a:rPr lang="en-US" altLang="pt-BR" sz="1600" b="1" dirty="0" smtClean="0">
                <a:solidFill>
                  <a:srgbClr val="D4D2D0">
                    <a:lumMod val="75000"/>
                  </a:srgbClr>
                </a:solidFill>
                <a:latin typeface="Century Gothic" pitchFamily="34" charset="0"/>
                <a:cs typeface="Arial" pitchFamily="34" charset="0"/>
              </a:rPr>
              <a:t> </a:t>
            </a:r>
          </a:p>
          <a:p>
            <a:pPr algn="r" eaLnBrk="0" hangingPunct="0">
              <a:defRPr/>
            </a:pPr>
            <a:r>
              <a:rPr lang="pt-BR" sz="1200" b="1" dirty="0" smtClean="0">
                <a:solidFill>
                  <a:srgbClr val="D4D2D0">
                    <a:lumMod val="75000"/>
                  </a:srgbClr>
                </a:solidFill>
                <a:latin typeface="Century Gothic" pitchFamily="34" charset="0"/>
                <a:cs typeface="Arial" pitchFamily="34" charset="0"/>
              </a:rPr>
              <a:t>“</a:t>
            </a:r>
            <a:r>
              <a:rPr lang="pt-BR" sz="1200" b="1" dirty="0">
                <a:solidFill>
                  <a:srgbClr val="D4D2D0">
                    <a:lumMod val="75000"/>
                  </a:srgbClr>
                </a:solidFill>
                <a:latin typeface="Century Gothic" pitchFamily="34" charset="0"/>
                <a:cs typeface="Arial" pitchFamily="34" charset="0"/>
              </a:rPr>
              <a:t>acesso a medicamentos órfãos por portadores de doenças raras”</a:t>
            </a:r>
            <a:endParaRPr lang="en-US" altLang="pt-BR" sz="1200" b="1" dirty="0">
              <a:solidFill>
                <a:srgbClr val="D4D2D0">
                  <a:lumMod val="75000"/>
                </a:srgbClr>
              </a:solidFill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83" y="377225"/>
            <a:ext cx="1378082" cy="31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68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Título 1"/>
          <p:cNvSpPr>
            <a:spLocks noGrp="1"/>
          </p:cNvSpPr>
          <p:nvPr>
            <p:ph type="title"/>
          </p:nvPr>
        </p:nvSpPr>
        <p:spPr>
          <a:xfrm>
            <a:off x="611188" y="2133600"/>
            <a:ext cx="7467600" cy="70961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t-BR" sz="2200" b="1" dirty="0" smtClean="0"/>
              <a:t>Principais fatores que influenciam na decisão de investir em P&amp;D no Brasil</a:t>
            </a:r>
          </a:p>
        </p:txBody>
      </p:sp>
      <p:grpSp>
        <p:nvGrpSpPr>
          <p:cNvPr id="22531" name="Grupo 7"/>
          <p:cNvGrpSpPr>
            <a:grpSpLocks/>
          </p:cNvGrpSpPr>
          <p:nvPr/>
        </p:nvGrpSpPr>
        <p:grpSpPr bwMode="auto">
          <a:xfrm>
            <a:off x="1042988" y="2924175"/>
            <a:ext cx="7200900" cy="3744913"/>
            <a:chOff x="827584" y="2708920"/>
            <a:chExt cx="7452320" cy="3757341"/>
          </a:xfrm>
        </p:grpSpPr>
        <p:pic>
          <p:nvPicPr>
            <p:cNvPr id="2253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2708920"/>
              <a:ext cx="7452320" cy="3757341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bg1"/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tângulo 3"/>
            <p:cNvSpPr/>
            <p:nvPr/>
          </p:nvSpPr>
          <p:spPr>
            <a:xfrm>
              <a:off x="899873" y="3728292"/>
              <a:ext cx="7056374" cy="288292"/>
            </a:xfrm>
            <a:prstGeom prst="rect">
              <a:avLst/>
            </a:prstGeom>
            <a:noFill/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  <p:sp>
        <p:nvSpPr>
          <p:cNvPr id="6" name="CaixaDeTexto 5"/>
          <p:cNvSpPr txBox="1"/>
          <p:nvPr/>
        </p:nvSpPr>
        <p:spPr>
          <a:xfrm rot="5400000">
            <a:off x="6212681" y="4310857"/>
            <a:ext cx="45815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900" b="1" dirty="0">
                <a:latin typeface="+mn-lt"/>
              </a:rPr>
              <a:t>Fonte:</a:t>
            </a:r>
            <a:r>
              <a:rPr lang="pt-BR" sz="900" dirty="0">
                <a:latin typeface="+mn-lt"/>
              </a:rPr>
              <a:t> SENNES, Ricardo; BRITTO FILHO, Antonio B.; Inovações Tecnológicas no Brasil, 2011.</a:t>
            </a:r>
          </a:p>
        </p:txBody>
      </p:sp>
      <p:pic>
        <p:nvPicPr>
          <p:cNvPr id="22533" name="Imagem 6" descr="Lab Experiment - 8432116 - pequen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24" b="4987"/>
          <a:stretch>
            <a:fillRect/>
          </a:stretch>
        </p:blipFill>
        <p:spPr bwMode="auto">
          <a:xfrm>
            <a:off x="125413" y="908050"/>
            <a:ext cx="8609012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4168800" y="178446"/>
            <a:ext cx="459821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>
              <a:defRPr/>
            </a:pPr>
            <a:r>
              <a:rPr lang="en-US" altLang="pt-BR" sz="1600" b="1" dirty="0" err="1" smtClean="0">
                <a:solidFill>
                  <a:srgbClr val="D4D2D0">
                    <a:lumMod val="75000"/>
                  </a:srgbClr>
                </a:solidFill>
                <a:latin typeface="Century Gothic" pitchFamily="34" charset="0"/>
                <a:cs typeface="Arial" pitchFamily="34" charset="0"/>
              </a:rPr>
              <a:t>Audiência</a:t>
            </a:r>
            <a:r>
              <a:rPr lang="en-US" altLang="pt-BR" sz="1600" b="1" dirty="0" smtClean="0">
                <a:solidFill>
                  <a:srgbClr val="D4D2D0">
                    <a:lumMod val="75000"/>
                  </a:srgbClr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en-US" altLang="pt-BR" sz="1600" b="1" dirty="0" err="1" smtClean="0">
                <a:solidFill>
                  <a:srgbClr val="D4D2D0">
                    <a:lumMod val="75000"/>
                  </a:srgbClr>
                </a:solidFill>
                <a:latin typeface="Century Gothic" pitchFamily="34" charset="0"/>
                <a:cs typeface="Arial" pitchFamily="34" charset="0"/>
              </a:rPr>
              <a:t>Pública</a:t>
            </a:r>
            <a:r>
              <a:rPr lang="en-US" altLang="pt-BR" sz="1600" b="1" dirty="0" smtClean="0">
                <a:solidFill>
                  <a:srgbClr val="D4D2D0">
                    <a:lumMod val="75000"/>
                  </a:srgbClr>
                </a:solidFill>
                <a:latin typeface="Century Gothic" pitchFamily="34" charset="0"/>
                <a:cs typeface="Arial" pitchFamily="34" charset="0"/>
              </a:rPr>
              <a:t> </a:t>
            </a:r>
          </a:p>
          <a:p>
            <a:pPr algn="r" eaLnBrk="0" hangingPunct="0">
              <a:defRPr/>
            </a:pPr>
            <a:r>
              <a:rPr lang="pt-BR" sz="1200" b="1" dirty="0" smtClean="0">
                <a:solidFill>
                  <a:srgbClr val="D4D2D0">
                    <a:lumMod val="75000"/>
                  </a:srgbClr>
                </a:solidFill>
                <a:latin typeface="Century Gothic" pitchFamily="34" charset="0"/>
                <a:cs typeface="Arial" pitchFamily="34" charset="0"/>
              </a:rPr>
              <a:t>“</a:t>
            </a:r>
            <a:r>
              <a:rPr lang="pt-BR" sz="1200" b="1" dirty="0">
                <a:solidFill>
                  <a:srgbClr val="D4D2D0">
                    <a:lumMod val="75000"/>
                  </a:srgbClr>
                </a:solidFill>
                <a:latin typeface="Century Gothic" pitchFamily="34" charset="0"/>
                <a:cs typeface="Arial" pitchFamily="34" charset="0"/>
              </a:rPr>
              <a:t>acesso a medicamentos órfãos por portadores de doenças raras”</a:t>
            </a:r>
            <a:endParaRPr lang="en-US" altLang="pt-BR" sz="1200" b="1" dirty="0">
              <a:solidFill>
                <a:srgbClr val="D4D2D0">
                  <a:lumMod val="75000"/>
                </a:srgbClr>
              </a:solidFill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83" y="377225"/>
            <a:ext cx="1378082" cy="31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52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Imagem 28" descr="Lab Experiment - 8432116 - peque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24" b="4987"/>
          <a:stretch>
            <a:fillRect/>
          </a:stretch>
        </p:blipFill>
        <p:spPr bwMode="auto">
          <a:xfrm>
            <a:off x="125413" y="912079"/>
            <a:ext cx="8609012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25412" y="2558438"/>
            <a:ext cx="7974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Antecedentes para o cenário Legislativo mundial para Drogas Órfãs:</a:t>
            </a:r>
            <a:endParaRPr lang="pt-BR" b="1" dirty="0"/>
          </a:p>
        </p:txBody>
      </p:sp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4168800" y="178446"/>
            <a:ext cx="459821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>
              <a:defRPr/>
            </a:pPr>
            <a:r>
              <a:rPr lang="en-US" altLang="pt-BR" sz="1600" b="1" dirty="0" err="1" smtClean="0">
                <a:solidFill>
                  <a:srgbClr val="D4D2D0">
                    <a:lumMod val="75000"/>
                  </a:srgbClr>
                </a:solidFill>
                <a:latin typeface="Century Gothic" pitchFamily="34" charset="0"/>
                <a:cs typeface="Arial" pitchFamily="34" charset="0"/>
              </a:rPr>
              <a:t>Audiência</a:t>
            </a:r>
            <a:r>
              <a:rPr lang="en-US" altLang="pt-BR" sz="1600" b="1" dirty="0" smtClean="0">
                <a:solidFill>
                  <a:srgbClr val="D4D2D0">
                    <a:lumMod val="75000"/>
                  </a:srgbClr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en-US" altLang="pt-BR" sz="1600" b="1" dirty="0" err="1" smtClean="0">
                <a:solidFill>
                  <a:srgbClr val="D4D2D0">
                    <a:lumMod val="75000"/>
                  </a:srgbClr>
                </a:solidFill>
                <a:latin typeface="Century Gothic" pitchFamily="34" charset="0"/>
                <a:cs typeface="Arial" pitchFamily="34" charset="0"/>
              </a:rPr>
              <a:t>Pública</a:t>
            </a:r>
            <a:r>
              <a:rPr lang="en-US" altLang="pt-BR" sz="1600" b="1" dirty="0" smtClean="0">
                <a:solidFill>
                  <a:srgbClr val="D4D2D0">
                    <a:lumMod val="75000"/>
                  </a:srgbClr>
                </a:solidFill>
                <a:latin typeface="Century Gothic" pitchFamily="34" charset="0"/>
                <a:cs typeface="Arial" pitchFamily="34" charset="0"/>
              </a:rPr>
              <a:t> </a:t>
            </a:r>
          </a:p>
          <a:p>
            <a:pPr algn="r" eaLnBrk="0" hangingPunct="0">
              <a:defRPr/>
            </a:pPr>
            <a:r>
              <a:rPr lang="pt-BR" sz="1200" b="1" dirty="0" smtClean="0">
                <a:solidFill>
                  <a:srgbClr val="D4D2D0">
                    <a:lumMod val="75000"/>
                  </a:srgbClr>
                </a:solidFill>
                <a:latin typeface="Century Gothic" pitchFamily="34" charset="0"/>
                <a:cs typeface="Arial" pitchFamily="34" charset="0"/>
              </a:rPr>
              <a:t>“</a:t>
            </a:r>
            <a:r>
              <a:rPr lang="pt-BR" sz="1200" b="1" dirty="0">
                <a:solidFill>
                  <a:srgbClr val="D4D2D0">
                    <a:lumMod val="75000"/>
                  </a:srgbClr>
                </a:solidFill>
                <a:latin typeface="Century Gothic" pitchFamily="34" charset="0"/>
                <a:cs typeface="Arial" pitchFamily="34" charset="0"/>
              </a:rPr>
              <a:t>acesso a medicamentos órfãos por portadores de doenças raras”</a:t>
            </a:r>
            <a:endParaRPr lang="en-US" altLang="pt-BR" sz="1200" b="1" dirty="0">
              <a:solidFill>
                <a:srgbClr val="D4D2D0">
                  <a:lumMod val="75000"/>
                </a:srgbClr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62666" y="3212976"/>
            <a:ext cx="860901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0" hangingPunct="0">
              <a:buFont typeface="Arial" panose="020B0604020202020204" pitchFamily="34" charset="0"/>
              <a:buChar char="•"/>
              <a:defRPr/>
            </a:pPr>
            <a:r>
              <a:rPr lang="pt-BR" sz="1400" dirty="0" smtClean="0"/>
              <a:t>Considerando que: 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sz="1400" dirty="0"/>
              <a:t>Medicamentos órfãos tendem a ser o único tratamento disponível para doenças muito complexas e desconhecidas e, por essa razão, precisam ser encarados de maneira diferenciada; 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sz="1400" dirty="0" smtClean="0"/>
              <a:t>O pequeno número de medicamentos órfãos disponível reflete a complexidade das doenças raras e </a:t>
            </a:r>
            <a:r>
              <a:rPr lang="pt-BR" sz="1400" dirty="0" err="1" smtClean="0"/>
              <a:t>ultrararas</a:t>
            </a:r>
            <a:r>
              <a:rPr lang="pt-BR" sz="1400" dirty="0" smtClean="0"/>
              <a:t> e a falta de conhecimento científicos sobre elas;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sz="1400" dirty="0" smtClean="0"/>
              <a:t>Desenvolver </a:t>
            </a:r>
            <a:r>
              <a:rPr lang="pt-BR" sz="1400" dirty="0"/>
              <a:t>esses tratamentos exige altos investimentos em pesquisa e desenvolvimento (P&amp;D) e tecnologia do estado da arte, para um número muito pequeno de pacientes no </a:t>
            </a:r>
            <a:r>
              <a:rPr lang="pt-BR" sz="1400" dirty="0" smtClean="0"/>
              <a:t>mundo;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sz="1400" dirty="0" smtClean="0"/>
              <a:t>O estudo das doenças complexas e desconhecidas pode acabar por limitar a quantidade de produtos nos portfólios e o equilíbrio entre perdas e ganhos de diferentes produtos;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  <a:defRPr/>
            </a:pPr>
            <a:endParaRPr lang="pt-BR" sz="1400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83" y="377225"/>
            <a:ext cx="1378082" cy="31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29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Imagem 28" descr="Lab Experiment - 8432116 - pequen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24" b="4987"/>
          <a:stretch>
            <a:fillRect/>
          </a:stretch>
        </p:blipFill>
        <p:spPr bwMode="auto">
          <a:xfrm>
            <a:off x="125413" y="912079"/>
            <a:ext cx="8609012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11558" y="2167211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Cenário Legislativo mundial para Drogas </a:t>
            </a:r>
            <a:r>
              <a:rPr lang="pt-BR" b="1" dirty="0" smtClean="0"/>
              <a:t>Órfãs</a:t>
            </a:r>
            <a:endParaRPr lang="pt-BR" b="1" dirty="0"/>
          </a:p>
        </p:txBody>
      </p:sp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4168800" y="178446"/>
            <a:ext cx="459821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>
              <a:defRPr/>
            </a:pPr>
            <a:r>
              <a:rPr lang="en-US" altLang="pt-BR" sz="1600" b="1" dirty="0" err="1" smtClean="0">
                <a:solidFill>
                  <a:srgbClr val="D4D2D0">
                    <a:lumMod val="75000"/>
                  </a:srgbClr>
                </a:solidFill>
                <a:latin typeface="Century Gothic" pitchFamily="34" charset="0"/>
                <a:cs typeface="Arial" pitchFamily="34" charset="0"/>
              </a:rPr>
              <a:t>Audiência</a:t>
            </a:r>
            <a:r>
              <a:rPr lang="en-US" altLang="pt-BR" sz="1600" b="1" dirty="0" smtClean="0">
                <a:solidFill>
                  <a:srgbClr val="D4D2D0">
                    <a:lumMod val="75000"/>
                  </a:srgbClr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en-US" altLang="pt-BR" sz="1600" b="1" dirty="0" err="1" smtClean="0">
                <a:solidFill>
                  <a:srgbClr val="D4D2D0">
                    <a:lumMod val="75000"/>
                  </a:srgbClr>
                </a:solidFill>
                <a:latin typeface="Century Gothic" pitchFamily="34" charset="0"/>
                <a:cs typeface="Arial" pitchFamily="34" charset="0"/>
              </a:rPr>
              <a:t>Pública</a:t>
            </a:r>
            <a:r>
              <a:rPr lang="en-US" altLang="pt-BR" sz="1600" b="1" dirty="0" smtClean="0">
                <a:solidFill>
                  <a:srgbClr val="D4D2D0">
                    <a:lumMod val="75000"/>
                  </a:srgbClr>
                </a:solidFill>
                <a:latin typeface="Century Gothic" pitchFamily="34" charset="0"/>
                <a:cs typeface="Arial" pitchFamily="34" charset="0"/>
              </a:rPr>
              <a:t> </a:t>
            </a:r>
          </a:p>
          <a:p>
            <a:pPr algn="r" eaLnBrk="0" hangingPunct="0">
              <a:defRPr/>
            </a:pPr>
            <a:r>
              <a:rPr lang="pt-BR" sz="1200" b="1" dirty="0" smtClean="0">
                <a:solidFill>
                  <a:srgbClr val="D4D2D0">
                    <a:lumMod val="75000"/>
                  </a:srgbClr>
                </a:solidFill>
                <a:latin typeface="Century Gothic" pitchFamily="34" charset="0"/>
                <a:cs typeface="Arial" pitchFamily="34" charset="0"/>
              </a:rPr>
              <a:t>“</a:t>
            </a:r>
            <a:r>
              <a:rPr lang="pt-BR" sz="1200" b="1" dirty="0">
                <a:solidFill>
                  <a:srgbClr val="D4D2D0">
                    <a:lumMod val="75000"/>
                  </a:srgbClr>
                </a:solidFill>
                <a:latin typeface="Century Gothic" pitchFamily="34" charset="0"/>
                <a:cs typeface="Arial" pitchFamily="34" charset="0"/>
              </a:rPr>
              <a:t>acesso a medicamentos órfãos por portadores de doenças raras”</a:t>
            </a:r>
            <a:endParaRPr lang="en-US" altLang="pt-BR" sz="1200" b="1" dirty="0">
              <a:solidFill>
                <a:srgbClr val="D4D2D0">
                  <a:lumMod val="75000"/>
                </a:srgbClr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42279" y="2658215"/>
            <a:ext cx="8492146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eaLnBrk="0" hangingPunct="0">
              <a:buFont typeface="Arial" panose="020B0604020202020204" pitchFamily="34" charset="0"/>
              <a:buChar char="•"/>
              <a:defRPr/>
            </a:pPr>
            <a:r>
              <a:rPr lang="pt-BR" sz="1400" dirty="0"/>
              <a:t>Assim, é possível inferir que no cenário mundial a adoção de marco regulatório propiciou a solução permanente e sustentável sobre o problema do acesso</a:t>
            </a:r>
            <a:r>
              <a:rPr lang="pt-BR" sz="1400" dirty="0" smtClean="0"/>
              <a:t>: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  <a:defRPr/>
            </a:pPr>
            <a:endParaRPr lang="pt-BR" sz="1400" dirty="0"/>
          </a:p>
          <a:p>
            <a:pPr marL="742950" lvl="1" indent="-285750" algn="just" eaLnBrk="0" hangingPunct="0">
              <a:buFont typeface="Wingdings" panose="05000000000000000000" pitchFamily="2" charset="2"/>
              <a:buChar char="ü"/>
              <a:defRPr/>
            </a:pPr>
            <a:r>
              <a:rPr lang="pt-BR" sz="1400" b="1" u="sng" dirty="0" err="1"/>
              <a:t>Orphan</a:t>
            </a:r>
            <a:r>
              <a:rPr lang="pt-BR" sz="1400" b="1" u="sng" dirty="0"/>
              <a:t> </a:t>
            </a:r>
            <a:r>
              <a:rPr lang="pt-BR" sz="1400" b="1" u="sng" dirty="0" err="1"/>
              <a:t>Drugs</a:t>
            </a:r>
            <a:r>
              <a:rPr lang="pt-BR" sz="1400" b="1" u="sng" dirty="0"/>
              <a:t> </a:t>
            </a:r>
            <a:r>
              <a:rPr lang="pt-BR" sz="1400" b="1" u="sng" dirty="0" err="1"/>
              <a:t>Act</a:t>
            </a:r>
            <a:r>
              <a:rPr lang="pt-BR" sz="1400" b="1" i="1" u="sng" dirty="0"/>
              <a:t> 1983 (EUA)</a:t>
            </a:r>
            <a:r>
              <a:rPr lang="pt-BR" sz="1400" i="1" u="sng" dirty="0"/>
              <a:t> – deu celeridade ao </a:t>
            </a:r>
            <a:r>
              <a:rPr lang="pt-BR" sz="1400" i="1" u="sng" dirty="0" smtClean="0"/>
              <a:t>registro, </a:t>
            </a:r>
            <a:r>
              <a:rPr lang="pt-BR" sz="1400" i="1" u="sng" dirty="0"/>
              <a:t>linhas especiais de financiamento para </a:t>
            </a:r>
            <a:r>
              <a:rPr lang="pt-BR" sz="1400" i="1" u="sng" dirty="0" smtClean="0"/>
              <a:t>pesquisas, </a:t>
            </a:r>
            <a:r>
              <a:rPr lang="pt-BR" sz="1400" i="1" u="sng" dirty="0"/>
              <a:t>impostos diferenciados para </a:t>
            </a:r>
            <a:r>
              <a:rPr lang="pt-BR" sz="1400" i="1" u="sng" dirty="0" smtClean="0"/>
              <a:t>licenciamento e 10 anos de comercialização exclusiva;</a:t>
            </a:r>
          </a:p>
          <a:p>
            <a:pPr marL="742950" lvl="1" indent="-285750" algn="just" eaLnBrk="0" hangingPunct="0">
              <a:buFont typeface="Wingdings" panose="05000000000000000000" pitchFamily="2" charset="2"/>
              <a:buChar char="ü"/>
              <a:defRPr/>
            </a:pPr>
            <a:endParaRPr lang="pt-BR" sz="1400" i="1" u="sng" dirty="0"/>
          </a:p>
          <a:p>
            <a:pPr marL="742950" lvl="1" indent="-285750" algn="just" eaLnBrk="0" hangingPunct="0">
              <a:buFont typeface="Wingdings" panose="05000000000000000000" pitchFamily="2" charset="2"/>
              <a:buChar char="ü"/>
              <a:defRPr/>
            </a:pPr>
            <a:r>
              <a:rPr lang="pt-BR" sz="1400" b="1" i="1" u="sng" dirty="0" err="1"/>
              <a:t>Regulation</a:t>
            </a:r>
            <a:r>
              <a:rPr lang="pt-BR" sz="1400" b="1" i="1" u="sng" dirty="0"/>
              <a:t> (EC) 141/2000 (União Europeia)</a:t>
            </a:r>
            <a:r>
              <a:rPr lang="pt-BR" sz="1400" i="1" u="sng" dirty="0"/>
              <a:t> –  taxas especiais, processos rápidos de registro, exclusividade de </a:t>
            </a:r>
            <a:r>
              <a:rPr lang="pt-BR" sz="1400" i="1" u="sng" dirty="0" smtClean="0"/>
              <a:t>mercado, </a:t>
            </a:r>
            <a:r>
              <a:rPr lang="pt-BR" sz="1400" i="1" u="sng" dirty="0"/>
              <a:t>possibilidade de consultoria cientifica durante a fase de </a:t>
            </a:r>
            <a:r>
              <a:rPr lang="pt-BR" sz="1400" i="1" u="sng" dirty="0" smtClean="0"/>
              <a:t>pesquisa e </a:t>
            </a:r>
            <a:r>
              <a:rPr lang="pt-BR" sz="1400" i="1" u="sng" dirty="0"/>
              <a:t>10 anos de comercialização exclusiva</a:t>
            </a:r>
            <a:endParaRPr lang="pt-BR" sz="1400" dirty="0"/>
          </a:p>
          <a:p>
            <a:pPr marL="742950" lvl="1" indent="-285750" eaLnBrk="0" hangingPunct="0">
              <a:buFont typeface="Wingdings" panose="05000000000000000000" pitchFamily="2" charset="2"/>
              <a:buChar char="ü"/>
              <a:defRPr/>
            </a:pPr>
            <a:endParaRPr lang="pt-BR" sz="1400" i="1" u="sng" dirty="0"/>
          </a:p>
          <a:p>
            <a:pPr marL="742950" lvl="1" indent="-285750" eaLnBrk="0" hangingPunct="0">
              <a:buFont typeface="Wingdings" panose="05000000000000000000" pitchFamily="2" charset="2"/>
              <a:buChar char="ü"/>
              <a:defRPr/>
            </a:pPr>
            <a:r>
              <a:rPr lang="pt-BR" sz="1400" b="1" i="1" u="sng" dirty="0" err="1"/>
              <a:t>Pharmaceutical</a:t>
            </a:r>
            <a:r>
              <a:rPr lang="pt-BR" sz="1400" b="1" i="1" u="sng" dirty="0"/>
              <a:t> </a:t>
            </a:r>
            <a:r>
              <a:rPr lang="pt-BR" sz="1400" b="1" i="1" u="sng" dirty="0" err="1"/>
              <a:t>Affair</a:t>
            </a:r>
            <a:r>
              <a:rPr lang="pt-BR" sz="1400" b="1" i="1" u="sng" dirty="0"/>
              <a:t> Law 1993 (Japão)</a:t>
            </a:r>
            <a:r>
              <a:rPr lang="pt-BR" sz="1400" i="1" u="sng" dirty="0"/>
              <a:t>; </a:t>
            </a:r>
            <a:endParaRPr lang="pt-BR" sz="1400" i="1" u="sng" dirty="0" smtClean="0"/>
          </a:p>
          <a:p>
            <a:pPr marL="742950" lvl="1" indent="-285750" eaLnBrk="0" hangingPunct="0">
              <a:buFont typeface="Wingdings" panose="05000000000000000000" pitchFamily="2" charset="2"/>
              <a:buChar char="ü"/>
              <a:defRPr/>
            </a:pPr>
            <a:endParaRPr lang="pt-BR" sz="1400" i="1" u="sng" dirty="0"/>
          </a:p>
          <a:p>
            <a:pPr marL="742950" lvl="1" indent="-285750" eaLnBrk="0" hangingPunct="0">
              <a:buFont typeface="Wingdings" panose="05000000000000000000" pitchFamily="2" charset="2"/>
              <a:buChar char="ü"/>
              <a:defRPr/>
            </a:pPr>
            <a:r>
              <a:rPr lang="pt-BR" sz="1400" b="1" i="1" u="sng" dirty="0" err="1"/>
              <a:t>Therapeutic</a:t>
            </a:r>
            <a:r>
              <a:rPr lang="pt-BR" sz="1400" b="1" i="1" u="sng" dirty="0"/>
              <a:t> </a:t>
            </a:r>
            <a:r>
              <a:rPr lang="pt-BR" sz="1400" b="1" i="1" u="sng" dirty="0" err="1"/>
              <a:t>Goods</a:t>
            </a:r>
            <a:r>
              <a:rPr lang="pt-BR" sz="1400" b="1" i="1" u="sng" dirty="0"/>
              <a:t> </a:t>
            </a:r>
            <a:r>
              <a:rPr lang="pt-BR" sz="1400" b="1" i="1" u="sng" dirty="0" err="1"/>
              <a:t>Regulations</a:t>
            </a:r>
            <a:r>
              <a:rPr lang="pt-BR" sz="1400" b="1" i="1" u="sng" dirty="0"/>
              <a:t> 1990 (Austrália)</a:t>
            </a:r>
            <a:r>
              <a:rPr lang="pt-BR" sz="1400" i="1" u="sng" dirty="0"/>
              <a:t>; </a:t>
            </a:r>
            <a:endParaRPr lang="pt-BR" sz="1400" i="1" u="sng" dirty="0" smtClean="0"/>
          </a:p>
          <a:p>
            <a:pPr marL="742950" lvl="1" indent="-285750" eaLnBrk="0" hangingPunct="0">
              <a:buFont typeface="Wingdings" panose="05000000000000000000" pitchFamily="2" charset="2"/>
              <a:buChar char="ü"/>
              <a:defRPr/>
            </a:pPr>
            <a:endParaRPr lang="pt-BR" sz="1400" i="1" u="sng" dirty="0"/>
          </a:p>
          <a:p>
            <a:pPr marL="285750" indent="-285750" eaLnBrk="0" hangingPunct="0">
              <a:buFont typeface="Arial" panose="020B0604020202020204" pitchFamily="34" charset="0"/>
              <a:buChar char="•"/>
              <a:defRPr/>
            </a:pPr>
            <a:endParaRPr lang="pt-BR" sz="14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83" y="377225"/>
            <a:ext cx="1378082" cy="31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62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Imagem 28" descr="Lab Experiment - 8432116 - peque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24" b="4987"/>
          <a:stretch>
            <a:fillRect/>
          </a:stretch>
        </p:blipFill>
        <p:spPr bwMode="auto">
          <a:xfrm>
            <a:off x="158006" y="1028343"/>
            <a:ext cx="8734473" cy="672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05481" y="2780928"/>
            <a:ext cx="82089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sz="1400" b="1" dirty="0" smtClean="0"/>
              <a:t>PORTARIA </a:t>
            </a:r>
            <a:r>
              <a:rPr lang="pt-BR" sz="1400" b="1" dirty="0"/>
              <a:t>199/2014 </a:t>
            </a:r>
            <a:r>
              <a:rPr lang="pt-BR" sz="1400" dirty="0"/>
              <a:t>- Politica Nacional de Atenção Integral às Pessoas com Doenças Raras;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pt-BR" sz="14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1400" b="1" dirty="0" smtClean="0"/>
              <a:t>PORTARIA </a:t>
            </a:r>
            <a:r>
              <a:rPr lang="pt-BR" sz="1400" b="1" dirty="0"/>
              <a:t>Nº 2.439/2005 </a:t>
            </a:r>
            <a:r>
              <a:rPr lang="pt-BR" sz="1400" dirty="0"/>
              <a:t>- Política Nacional de Atenção Oncológica e rede de Atenção Oncológica - PORTARIA SAS/MS nº 741/2005;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pt-BR" sz="14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1400" b="1" dirty="0" smtClean="0"/>
              <a:t>RDC </a:t>
            </a:r>
            <a:r>
              <a:rPr lang="pt-BR" sz="1400" b="1" dirty="0"/>
              <a:t>57/2013- </a:t>
            </a:r>
            <a:r>
              <a:rPr lang="pt-BR" sz="1400" dirty="0"/>
              <a:t>Dispõe sobre a priorização da análise técnica de petições de registro, pós-registro e anuência prévia em pesquisa clínica de medicamentos protocoladas para análise pela Gerência-Geral de Medicamentos. Aguardando a publicação da IN referente a esta resolução.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pt-BR" sz="14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1400" b="1" dirty="0" smtClean="0"/>
              <a:t>RDC </a:t>
            </a:r>
            <a:r>
              <a:rPr lang="pt-BR" sz="1400" b="1" dirty="0"/>
              <a:t>Nº 8/ 2014 </a:t>
            </a:r>
            <a:r>
              <a:rPr lang="pt-BR" sz="1400" dirty="0"/>
              <a:t>- Autorizar a importação dos medicamentos constantes na lista de medicamentos liberados em caráter excepcional 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pt-BR" sz="14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1400" b="1" dirty="0" smtClean="0"/>
              <a:t>IN </a:t>
            </a:r>
            <a:r>
              <a:rPr lang="pt-BR" sz="1400" b="1" dirty="0"/>
              <a:t>nº 1/2014- </a:t>
            </a:r>
            <a:r>
              <a:rPr lang="pt-BR" sz="1400" dirty="0"/>
              <a:t>Dispõe sobre a lista de medicamentos liberados para importação em caráter excepcional</a:t>
            </a:r>
            <a:r>
              <a:rPr lang="pt-BR" sz="1400" dirty="0" smtClean="0"/>
              <a:t>;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pt-BR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pt-BR" sz="1400" b="1" dirty="0" smtClean="0"/>
              <a:t>CP nº20/2014 –</a:t>
            </a:r>
            <a:r>
              <a:rPr lang="pt-BR" sz="1400" dirty="0" smtClean="0"/>
              <a:t> Dispõe sobre proposta de priorização </a:t>
            </a:r>
            <a:r>
              <a:rPr lang="pt-BR" sz="1400" dirty="0"/>
              <a:t>de Protocolos e Diretrizes Terapêuticas para Atenção Integral às Pessoas com Doenças Raras </a:t>
            </a:r>
          </a:p>
        </p:txBody>
      </p:sp>
      <p:sp>
        <p:nvSpPr>
          <p:cNvPr id="6" name="Retângulo 5"/>
          <p:cNvSpPr/>
          <p:nvPr/>
        </p:nvSpPr>
        <p:spPr>
          <a:xfrm>
            <a:off x="158006" y="2098729"/>
            <a:ext cx="29018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u="sng" dirty="0"/>
              <a:t>Os avanços no Executivo:</a:t>
            </a:r>
          </a:p>
        </p:txBody>
      </p:sp>
      <p:sp>
        <p:nvSpPr>
          <p:cNvPr id="7" name="TextBox 15"/>
          <p:cNvSpPr txBox="1">
            <a:spLocks noChangeArrowheads="1"/>
          </p:cNvSpPr>
          <p:nvPr/>
        </p:nvSpPr>
        <p:spPr bwMode="auto">
          <a:xfrm>
            <a:off x="4168800" y="184668"/>
            <a:ext cx="472367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>
              <a:defRPr/>
            </a:pPr>
            <a:r>
              <a:rPr lang="en-US" altLang="pt-BR" sz="1600" b="1" dirty="0" err="1" smtClean="0">
                <a:solidFill>
                  <a:srgbClr val="D4D2D0">
                    <a:lumMod val="75000"/>
                  </a:srgbClr>
                </a:solidFill>
                <a:latin typeface="Century Gothic" pitchFamily="34" charset="0"/>
                <a:cs typeface="Arial" pitchFamily="34" charset="0"/>
              </a:rPr>
              <a:t>Audiência</a:t>
            </a:r>
            <a:r>
              <a:rPr lang="en-US" altLang="pt-BR" sz="1600" b="1" dirty="0" smtClean="0">
                <a:solidFill>
                  <a:srgbClr val="D4D2D0">
                    <a:lumMod val="75000"/>
                  </a:srgbClr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en-US" altLang="pt-BR" sz="1600" b="1" dirty="0" err="1" smtClean="0">
                <a:solidFill>
                  <a:srgbClr val="D4D2D0">
                    <a:lumMod val="75000"/>
                  </a:srgbClr>
                </a:solidFill>
                <a:latin typeface="Century Gothic" pitchFamily="34" charset="0"/>
                <a:cs typeface="Arial" pitchFamily="34" charset="0"/>
              </a:rPr>
              <a:t>Pública</a:t>
            </a:r>
            <a:r>
              <a:rPr lang="en-US" altLang="pt-BR" sz="1600" b="1" dirty="0" smtClean="0">
                <a:solidFill>
                  <a:srgbClr val="D4D2D0">
                    <a:lumMod val="75000"/>
                  </a:srgbClr>
                </a:solidFill>
                <a:latin typeface="Century Gothic" pitchFamily="34" charset="0"/>
                <a:cs typeface="Arial" pitchFamily="34" charset="0"/>
              </a:rPr>
              <a:t> </a:t>
            </a:r>
          </a:p>
          <a:p>
            <a:pPr algn="r" eaLnBrk="0" hangingPunct="0">
              <a:defRPr/>
            </a:pPr>
            <a:r>
              <a:rPr lang="pt-BR" sz="1200" b="1" dirty="0" smtClean="0">
                <a:solidFill>
                  <a:srgbClr val="D4D2D0">
                    <a:lumMod val="75000"/>
                  </a:srgbClr>
                </a:solidFill>
                <a:latin typeface="Century Gothic" pitchFamily="34" charset="0"/>
                <a:cs typeface="Arial" pitchFamily="34" charset="0"/>
              </a:rPr>
              <a:t>“</a:t>
            </a:r>
            <a:r>
              <a:rPr lang="pt-BR" sz="1200" b="1" dirty="0">
                <a:solidFill>
                  <a:srgbClr val="D4D2D0">
                    <a:lumMod val="75000"/>
                  </a:srgbClr>
                </a:solidFill>
                <a:latin typeface="Century Gothic" pitchFamily="34" charset="0"/>
                <a:cs typeface="Arial" pitchFamily="34" charset="0"/>
              </a:rPr>
              <a:t>acesso a medicamentos órfãos por portadores de doenças raras”</a:t>
            </a:r>
            <a:endParaRPr lang="en-US" altLang="pt-BR" sz="1200" b="1" dirty="0">
              <a:solidFill>
                <a:srgbClr val="D4D2D0">
                  <a:lumMod val="75000"/>
                </a:srgbClr>
              </a:solidFill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83" y="377225"/>
            <a:ext cx="1378082" cy="31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86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1517</Words>
  <Application>Microsoft Office PowerPoint</Application>
  <PresentationFormat>Apresentação na tela (4:3)</PresentationFormat>
  <Paragraphs>115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Principais fatores que influenciam na decisão de investir em P&amp;D no Brasil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Marcela Simões</dc:creator>
  <cp:lastModifiedBy>conass</cp:lastModifiedBy>
  <cp:revision>27</cp:revision>
  <dcterms:created xsi:type="dcterms:W3CDTF">2014-12-12T18:30:44Z</dcterms:created>
  <dcterms:modified xsi:type="dcterms:W3CDTF">2014-12-16T03:16:16Z</dcterms:modified>
</cp:coreProperties>
</file>