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2" r:id="rId2"/>
    <p:sldMasterId id="2147483674" r:id="rId3"/>
  </p:sldMasterIdLst>
  <p:notesMasterIdLst>
    <p:notesMasterId r:id="rId15"/>
  </p:notesMasterIdLst>
  <p:sldIdLst>
    <p:sldId id="257" r:id="rId4"/>
    <p:sldId id="296" r:id="rId5"/>
    <p:sldId id="298" r:id="rId6"/>
    <p:sldId id="270" r:id="rId7"/>
    <p:sldId id="276" r:id="rId8"/>
    <p:sldId id="299" r:id="rId9"/>
    <p:sldId id="301" r:id="rId10"/>
    <p:sldId id="300" r:id="rId11"/>
    <p:sldId id="295" r:id="rId12"/>
    <p:sldId id="283" r:id="rId13"/>
    <p:sldId id="29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200"/>
    <a:srgbClr val="DDDDDD"/>
    <a:srgbClr val="8AB4E2"/>
    <a:srgbClr val="508FD4"/>
    <a:srgbClr val="000000"/>
    <a:srgbClr val="944D00"/>
    <a:srgbClr val="FFC27F"/>
    <a:srgbClr val="FF9900"/>
    <a:srgbClr val="5E9923"/>
    <a:srgbClr val="BB5B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60387" autoAdjust="0"/>
  </p:normalViewPr>
  <p:slideViewPr>
    <p:cSldViewPr>
      <p:cViewPr varScale="1">
        <p:scale>
          <a:sx n="39" d="100"/>
          <a:sy n="39" d="100"/>
        </p:scale>
        <p:origin x="-22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F3E1A-F44A-4BDC-BFDE-3CE901F7CC0B}" type="datetimeFigureOut">
              <a:rPr lang="en-US" smtClean="0"/>
              <a:pPr/>
              <a:t>4/29/2014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E1359-2DA2-4102-8E5F-3C314329F38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704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4/29/2014 9:02 AM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1359-2DA2-4102-8E5F-3C314329F38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1359-2DA2-4102-8E5F-3C314329F38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1359-2DA2-4102-8E5F-3C314329F38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1359-2DA2-4102-8E5F-3C314329F38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1359-2DA2-4102-8E5F-3C314329F38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1359-2DA2-4102-8E5F-3C314329F38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1359-2DA2-4102-8E5F-3C314329F38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E1359-2DA2-4102-8E5F-3C314329F38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ítulo e Conteúdo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ítulo e Conteúdo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pt-BR" noProof="0" smtClean="0"/>
              <a:t>Clique para editar os estilos do texto mestre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s &quot;especiais&quot; 2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ar para slides com Código de Soft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5330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&quot;especiais&quot; 1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Imprime em ESCALA DE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25" descr="7-00029_BAK_v03TO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6855296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dirty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62241" y="6021289"/>
            <a:ext cx="1481759" cy="857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533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24" Type="http://schemas.openxmlformats.org/officeDocument/2006/relationships/image" Target="../media/image31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54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cs typeface="Arial"/>
              </a:rPr>
              <a:t>Convivência entre TV e banda larga móvel</a:t>
            </a:r>
            <a:endParaRPr lang="pt-BR" sz="5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entury Gothic" pitchFamily="34" charset="0"/>
              <a:cs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1293812"/>
          </a:xfrm>
        </p:spPr>
        <p:txBody>
          <a:bodyPr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b="1" i="0" dirty="0" smtClean="0">
                <a:solidFill>
                  <a:srgbClr val="000000"/>
                </a:solidFill>
              </a:rPr>
              <a:t>Ana Eliza Faria e Silva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2800" b="0" i="1" dirty="0" smtClean="0">
                <a:solidFill>
                  <a:srgbClr val="000000"/>
                </a:solidFill>
              </a:rPr>
              <a:t>Diretora de Tecnologia</a:t>
            </a:r>
            <a:endParaRPr lang="pt-BR" b="0" i="1" dirty="0" smtClean="0">
              <a:solidFill>
                <a:srgbClr val="000000"/>
              </a:solidFill>
            </a:endParaRP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b="0" i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endParaRPr lang="pt-BR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mages (1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1" cy="602128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 bwMode="auto">
          <a:xfrm>
            <a:off x="0" y="-27384"/>
            <a:ext cx="9144000" cy="6021288"/>
          </a:xfrm>
          <a:prstGeom prst="rect">
            <a:avLst/>
          </a:prstGeom>
          <a:solidFill>
            <a:srgbClr val="508FD4">
              <a:alpha val="60000"/>
            </a:srgbClr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1000" y="3074327"/>
            <a:ext cx="8382000" cy="463204"/>
          </a:xfrm>
        </p:spPr>
        <p:txBody>
          <a:bodyPr anchor="ctr"/>
          <a:lstStyle/>
          <a:p>
            <a:pPr lvl="1"/>
            <a:endParaRPr lang="pt-BR" sz="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pt-BR" sz="2000" dirty="0" smtClean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539552" y="1484784"/>
            <a:ext cx="7992888" cy="747897"/>
          </a:xfrm>
        </p:spPr>
        <p:txBody>
          <a:bodyPr/>
          <a:lstStyle/>
          <a:p>
            <a:pPr algn="ctr"/>
            <a:r>
              <a:rPr lang="pt-B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MITIGAÇÃO É NECESSÁRIA</a:t>
            </a:r>
            <a:endParaRPr lang="pt-BR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ítulo 5"/>
          <p:cNvSpPr txBox="1">
            <a:spLocks/>
          </p:cNvSpPr>
          <p:nvPr/>
        </p:nvSpPr>
        <p:spPr>
          <a:xfrm>
            <a:off x="467544" y="1484784"/>
            <a:ext cx="7992888" cy="149579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-150" normalizeH="0" baseline="0" noProof="0" dirty="0" smtClean="0">
                <a:ln w="3175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MITIGAÇÃO TEM ESCOPO ABRANGENTE</a:t>
            </a:r>
            <a:endParaRPr kumimoji="0" lang="pt-BR" sz="5400" b="0" i="0" u="none" strike="noStrike" kern="1200" cap="none" spc="-150" normalizeH="0" baseline="0" noProof="0" dirty="0">
              <a:ln w="3175"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0" y="72008"/>
            <a:ext cx="9144000" cy="5877272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3645024"/>
            <a:ext cx="8382000" cy="1828193"/>
          </a:xfrm>
        </p:spPr>
        <p:txBody>
          <a:bodyPr/>
          <a:lstStyle/>
          <a:p>
            <a:pPr algn="ctr">
              <a:buNone/>
            </a:pPr>
            <a:r>
              <a:rPr lang="pt-BR" sz="44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Espectro livre de interferência para continuidade do serviço </a:t>
            </a:r>
            <a:r>
              <a:rPr lang="pt-BR" sz="4400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tv</a:t>
            </a:r>
            <a:r>
              <a:rPr lang="pt-BR" sz="44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aberta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 descr="C:\Users\afaria\Picture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48679"/>
            <a:ext cx="4427984" cy="2973537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5496" y="6237312"/>
            <a:ext cx="4995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ANA ELIZA FARIA E SILVA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encrypted-tbn1.gstatic.com/images?q=tbn:ANd9GcSqGzZmexUv-1XbXkKeCflDSKo7QaEvBdnCzxDCWIvwJBiql1H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10305731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60040" y="1484784"/>
            <a:ext cx="8388424" cy="199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INCERTEZAS NA CONSTRUÇÃO DA CONVIVÊNCIA</a:t>
            </a:r>
            <a:endParaRPr lang="pt-BR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23528" y="1484784"/>
            <a:ext cx="8388424" cy="977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CONVIVÊNCIA É UM DESAFIO</a:t>
            </a:r>
            <a:endParaRPr lang="pt-BR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688" y="465931"/>
            <a:ext cx="86868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6855296" cy="830997"/>
          </a:xfrm>
        </p:spPr>
        <p:txBody>
          <a:bodyPr/>
          <a:lstStyle/>
          <a:p>
            <a:r>
              <a:rPr lang="pt-BR" sz="6000" i="1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Convivência</a:t>
            </a:r>
            <a:endParaRPr lang="pt-BR" sz="6000" i="1" dirty="0"/>
          </a:p>
        </p:txBody>
      </p:sp>
      <p:sp>
        <p:nvSpPr>
          <p:cNvPr id="13315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08289"/>
            <a:ext cx="8382000" cy="3747180"/>
          </a:xfrm>
        </p:spPr>
        <p:txBody>
          <a:bodyPr anchor="ctr"/>
          <a:lstStyle/>
          <a:p>
            <a:pPr>
              <a:buNone/>
            </a:pPr>
            <a:endParaRPr lang="pt-BR" sz="1100" b="1" dirty="0" smtClean="0"/>
          </a:p>
          <a:p>
            <a:r>
              <a:rPr lang="pt-BR" dirty="0" smtClean="0"/>
              <a:t>Níveis de potência 4G/LTE que causam saturação dos receptores de TV;</a:t>
            </a:r>
          </a:p>
          <a:p>
            <a:endParaRPr lang="pt-BR" dirty="0" smtClean="0"/>
          </a:p>
          <a:p>
            <a:r>
              <a:rPr lang="pt-BR" dirty="0" smtClean="0"/>
              <a:t>Relações de proteção para os canais adjacentes;</a:t>
            </a:r>
          </a:p>
          <a:p>
            <a:endParaRPr lang="pt-BR" dirty="0" smtClean="0"/>
          </a:p>
          <a:p>
            <a:r>
              <a:rPr lang="pt-BR" dirty="0" smtClean="0"/>
              <a:t>Canais afetados pelo batimento de </a:t>
            </a:r>
            <a:r>
              <a:rPr lang="pt-BR" dirty="0" err="1" smtClean="0"/>
              <a:t>frequência</a:t>
            </a:r>
            <a:r>
              <a:rPr lang="pt-BR" dirty="0" smtClean="0"/>
              <a:t> imagem.</a:t>
            </a:r>
          </a:p>
        </p:txBody>
      </p:sp>
      <p:pic>
        <p:nvPicPr>
          <p:cNvPr id="5" name="Imagem 4" descr="Mackenzie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88640"/>
            <a:ext cx="1440160" cy="14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9" name="Espaço Reservado para Conteúdo 28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43198"/>
          </a:xfrm>
        </p:spPr>
        <p:txBody>
          <a:bodyPr/>
          <a:lstStyle/>
          <a:p>
            <a:r>
              <a:rPr lang="pt-BR" dirty="0" smtClean="0"/>
              <a:t>Antenas </a:t>
            </a:r>
            <a:endParaRPr lang="pt-BR" dirty="0"/>
          </a:p>
        </p:txBody>
      </p:sp>
      <p:sp>
        <p:nvSpPr>
          <p:cNvPr id="32" name="Retângulo 31"/>
          <p:cNvSpPr/>
          <p:nvPr/>
        </p:nvSpPr>
        <p:spPr bwMode="auto">
          <a:xfrm>
            <a:off x="0" y="-27384"/>
            <a:ext cx="9144000" cy="6885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-180528" y="0"/>
            <a:ext cx="9616378" cy="6885384"/>
            <a:chOff x="-180528" y="0"/>
            <a:chExt cx="9616378" cy="6885384"/>
          </a:xfrm>
        </p:grpSpPr>
        <p:pic>
          <p:nvPicPr>
            <p:cNvPr id="34" name="Imagem 33" descr="images (1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8104" y="2852936"/>
              <a:ext cx="1267372" cy="15121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5" name="Imagem 34" descr="images (3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8064" y="1484784"/>
              <a:ext cx="1555254" cy="12123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6" name="Imagem 35" descr="images (4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96336" y="5157192"/>
              <a:ext cx="1839514" cy="17008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7" name="Imagem 36" descr="images (6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60032" y="5661248"/>
              <a:ext cx="1728192" cy="11967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8" name="Imagem 37" descr="images (9)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8511" y="5523627"/>
              <a:ext cx="1721881" cy="12897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9" name="Imagem 38" descr="images (14)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01788" y="1484784"/>
              <a:ext cx="1710190" cy="13681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0" name="Imagem 39" descr="images (15)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32923" y="2348880"/>
              <a:ext cx="1711077" cy="17110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1" name="Imagem 40" descr="images (17)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40352" y="3969568"/>
              <a:ext cx="1403648" cy="14036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2" name="Imagem 41" descr="images (18)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62385" y="0"/>
              <a:ext cx="1481615" cy="11852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3" name="Imagem 42" descr="download (2)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24128" y="4293096"/>
              <a:ext cx="1581602" cy="15816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" name="Imagem 43" descr="images (16)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-180528" y="5453336"/>
              <a:ext cx="1404664" cy="14046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5" name="Imagem 44" descr="images (7)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88224" y="3717032"/>
              <a:ext cx="1368152" cy="16463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Imagem 45" descr="download (5).jp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32240" y="1268760"/>
              <a:ext cx="1296144" cy="12961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Imagem 46" descr="images (13).jp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4208" y="2492896"/>
              <a:ext cx="1728192" cy="17281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8" name="Imagem 47" descr="download (1)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18520" y="5373216"/>
              <a:ext cx="1485528" cy="13415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9" name="Imagem 48" descr="images (2)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39952" y="4390603"/>
              <a:ext cx="1804784" cy="15586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0" name="Imagem 49" descr="download (3)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07704" y="4725144"/>
              <a:ext cx="1855093" cy="18550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1" name="Imagem 50" descr="images (5)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99792" y="3573016"/>
              <a:ext cx="1927101" cy="19271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2" name="Imagem 51" descr="download (4).jp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5496" y="3933056"/>
              <a:ext cx="1281077" cy="15121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3" name="Imagem 52" descr="images (10).jp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03648" y="3717032"/>
              <a:ext cx="1972444" cy="15841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4" name="Imagem 53" descr="images (12).jp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7584" y="5121696"/>
              <a:ext cx="1763688" cy="17636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5" name="Imagem 54" descr="images (8).jp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094584" y="3311624"/>
              <a:ext cx="1341512" cy="13415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6" name="CaixaDeTexto 55"/>
          <p:cNvSpPr txBox="1"/>
          <p:nvPr/>
        </p:nvSpPr>
        <p:spPr>
          <a:xfrm>
            <a:off x="251520" y="302049"/>
            <a:ext cx="4896544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ANTENA INTERNA PARA RECEPÇÃO DE TELEVISÃO</a:t>
            </a:r>
            <a:endParaRPr lang="pt-BR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8279784" cy="337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9781"/>
            <a:ext cx="2520280" cy="266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395536" y="260648"/>
            <a:ext cx="237680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PESQUISA </a:t>
            </a:r>
            <a:br>
              <a:rPr lang="pt-BR" sz="4000" dirty="0" smtClean="0"/>
            </a:br>
            <a:r>
              <a:rPr lang="pt-BR" sz="4000" dirty="0" smtClean="0"/>
              <a:t>IBOPE </a:t>
            </a:r>
          </a:p>
          <a:p>
            <a:r>
              <a:rPr lang="pt-BR" sz="4000" dirty="0" smtClean="0"/>
              <a:t>São Paulo</a:t>
            </a:r>
          </a:p>
          <a:p>
            <a:r>
              <a:rPr lang="pt-BR" sz="4000" dirty="0" smtClean="0"/>
              <a:t>2014</a:t>
            </a:r>
            <a:endParaRPr lang="pt-BR" sz="4000" dirty="0"/>
          </a:p>
        </p:txBody>
      </p:sp>
      <p:sp>
        <p:nvSpPr>
          <p:cNvPr id="13" name="Retângulo 12"/>
          <p:cNvSpPr/>
          <p:nvPr/>
        </p:nvSpPr>
        <p:spPr bwMode="auto">
          <a:xfrm>
            <a:off x="323528" y="2924944"/>
            <a:ext cx="8424936" cy="3456384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4170" y="1052736"/>
            <a:ext cx="15883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0914" y="1124744"/>
            <a:ext cx="192731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4235" y="1052736"/>
            <a:ext cx="192021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08720"/>
            <a:ext cx="72008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9781"/>
            <a:ext cx="2520280" cy="266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23528" y="260648"/>
            <a:ext cx="55446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PESQUISA </a:t>
            </a:r>
            <a:br>
              <a:rPr lang="pt-BR" sz="4000" dirty="0" smtClean="0"/>
            </a:br>
            <a:r>
              <a:rPr lang="pt-BR" sz="4000" dirty="0" smtClean="0"/>
              <a:t>IBOPE </a:t>
            </a:r>
          </a:p>
          <a:p>
            <a:r>
              <a:rPr lang="pt-BR" sz="4000" dirty="0" smtClean="0"/>
              <a:t>São Paulo</a:t>
            </a:r>
          </a:p>
          <a:p>
            <a:r>
              <a:rPr lang="pt-BR" sz="4000" dirty="0" smtClean="0"/>
              <a:t>2014</a:t>
            </a:r>
            <a:endParaRPr lang="pt-BR" sz="4000" dirty="0"/>
          </a:p>
        </p:txBody>
      </p:sp>
      <p:sp>
        <p:nvSpPr>
          <p:cNvPr id="8" name="Retângulo 7"/>
          <p:cNvSpPr/>
          <p:nvPr/>
        </p:nvSpPr>
        <p:spPr bwMode="auto">
          <a:xfrm>
            <a:off x="3635896" y="764704"/>
            <a:ext cx="576064" cy="36004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 bwMode="auto">
          <a:xfrm>
            <a:off x="0" y="0"/>
            <a:ext cx="9828584" cy="685800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628650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70% </a:t>
            </a:r>
            <a:r>
              <a:rPr lang="pt-BR" sz="4000" dirty="0" smtClean="0">
                <a:solidFill>
                  <a:schemeClr val="tx1"/>
                </a:solidFill>
                <a:latin typeface="Century Gothic" pitchFamily="34" charset="0"/>
              </a:rPr>
              <a:t>dos domicílios recebem TV aberta do ar</a:t>
            </a:r>
            <a:endParaRPr lang="pt-BR" sz="40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628650" defTabSz="914099" fontAlgn="base">
              <a:spcBef>
                <a:spcPct val="0"/>
              </a:spcBef>
              <a:spcAft>
                <a:spcPct val="0"/>
              </a:spcAft>
            </a:pPr>
            <a:endParaRPr lang="pt-BR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628650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50% </a:t>
            </a:r>
            <a:r>
              <a:rPr lang="pt-BR" sz="4000" dirty="0" smtClean="0">
                <a:solidFill>
                  <a:schemeClr val="tx1"/>
                </a:solidFill>
                <a:latin typeface="Century Gothic" pitchFamily="34" charset="0"/>
              </a:rPr>
              <a:t>dos domicílios recebem </a:t>
            </a:r>
            <a:r>
              <a:rPr lang="pt-BR" sz="4000" b="1" dirty="0" smtClean="0">
                <a:solidFill>
                  <a:schemeClr val="tx1"/>
                </a:solidFill>
                <a:latin typeface="Century Gothic" pitchFamily="34" charset="0"/>
              </a:rPr>
              <a:t>exclusivamente  TV aberta</a:t>
            </a:r>
          </a:p>
          <a:p>
            <a:pPr marL="628650" defTabSz="914099" fontAlgn="base">
              <a:spcBef>
                <a:spcPct val="0"/>
              </a:spcBef>
              <a:spcAft>
                <a:spcPct val="0"/>
              </a:spcAft>
            </a:pPr>
            <a:endParaRPr lang="pt-BR" sz="4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628650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25% </a:t>
            </a:r>
            <a:r>
              <a:rPr lang="pt-BR" sz="4000" dirty="0" smtClean="0">
                <a:solidFill>
                  <a:schemeClr val="tx1"/>
                </a:solidFill>
                <a:latin typeface="Century Gothic" pitchFamily="34" charset="0"/>
              </a:rPr>
              <a:t>dos domicílios dependem </a:t>
            </a:r>
            <a:r>
              <a:rPr lang="pt-BR" sz="4000" b="1" dirty="0" smtClean="0">
                <a:solidFill>
                  <a:schemeClr val="tx1"/>
                </a:solidFill>
                <a:latin typeface="Century Gothic" pitchFamily="34" charset="0"/>
              </a:rPr>
              <a:t>exclusivamente de antena interna</a:t>
            </a:r>
            <a:r>
              <a:rPr lang="pt-BR" sz="4000" dirty="0" smtClean="0">
                <a:solidFill>
                  <a:schemeClr val="tx1"/>
                </a:solidFill>
                <a:latin typeface="Century Gothic" pitchFamily="34" charset="0"/>
              </a:rPr>
              <a:t> para a recepção do sinal de TV aberta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3008" y="1700808"/>
            <a:ext cx="4263008" cy="4801314"/>
          </a:xfrm>
        </p:spPr>
        <p:txBody>
          <a:bodyPr/>
          <a:lstStyle/>
          <a:p>
            <a:pPr marL="0" indent="0">
              <a:buNone/>
            </a:pPr>
            <a:r>
              <a:rPr lang="pt-BR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FILTROS: </a:t>
            </a:r>
            <a:r>
              <a:rPr lang="pt-BR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são imprescindíveis, mas sozinhos não asseguram a convivência</a:t>
            </a:r>
          </a:p>
          <a:p>
            <a:pPr>
              <a:buNone/>
            </a:pPr>
            <a:endParaRPr lang="pt-BR" sz="4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sz="4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pt-BR" sz="4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1475" y="1181129"/>
            <a:ext cx="4415021" cy="3472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86789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ranco com fonte Courier para slides de código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EEFD162-EDAF-40F1-8DE6-8C07E9AEC8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TS010286789</Template>
  <TotalTime>1433</TotalTime>
  <Words>248</Words>
  <Application>Microsoft Office PowerPoint</Application>
  <PresentationFormat>Apresentação na tela (4:3)</PresentationFormat>
  <Paragraphs>44</Paragraphs>
  <Slides>11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3" baseType="lpstr">
      <vt:lpstr>TS010286789</vt:lpstr>
      <vt:lpstr>Branco com fonte Courier para slides de código</vt:lpstr>
      <vt:lpstr>Convivência entre TV e banda larga móvel</vt:lpstr>
      <vt:lpstr>Slide 2</vt:lpstr>
      <vt:lpstr>Slide 3</vt:lpstr>
      <vt:lpstr>Convivência</vt:lpstr>
      <vt:lpstr>Slide 5</vt:lpstr>
      <vt:lpstr>Slide 6</vt:lpstr>
      <vt:lpstr>Slide 7</vt:lpstr>
      <vt:lpstr>Slide 8</vt:lpstr>
      <vt:lpstr>Slide 9</vt:lpstr>
      <vt:lpstr>MITIGAÇÃO É NECESSÁRIA</vt:lpstr>
      <vt:lpstr>Slide 11</vt:lpstr>
    </vt:vector>
  </TitlesOfParts>
  <Company>Globo Comunicação e Participações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Tv Globo</dc:creator>
  <cp:lastModifiedBy>Tv Globo</cp:lastModifiedBy>
  <cp:revision>62</cp:revision>
  <dcterms:created xsi:type="dcterms:W3CDTF">2014-02-11T15:07:13Z</dcterms:created>
  <dcterms:modified xsi:type="dcterms:W3CDTF">2014-04-29T12:03:20Z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TC102867899990</vt:lpwstr>
  </property>
</Properties>
</file>