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2" r:id="rId2"/>
    <p:sldMasterId id="2147483674" r:id="rId3"/>
  </p:sldMasterIdLst>
  <p:notesMasterIdLst>
    <p:notesMasterId r:id="rId15"/>
  </p:notesMasterIdLst>
  <p:sldIdLst>
    <p:sldId id="257" r:id="rId4"/>
    <p:sldId id="296" r:id="rId5"/>
    <p:sldId id="298" r:id="rId6"/>
    <p:sldId id="270" r:id="rId7"/>
    <p:sldId id="276" r:id="rId8"/>
    <p:sldId id="299" r:id="rId9"/>
    <p:sldId id="301" r:id="rId10"/>
    <p:sldId id="300" r:id="rId11"/>
    <p:sldId id="295" r:id="rId12"/>
    <p:sldId id="283" r:id="rId13"/>
    <p:sldId id="297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C200"/>
    <a:srgbClr val="DDDDDD"/>
    <a:srgbClr val="8AB4E2"/>
    <a:srgbClr val="508FD4"/>
    <a:srgbClr val="000000"/>
    <a:srgbClr val="944D00"/>
    <a:srgbClr val="FFC27F"/>
    <a:srgbClr val="FF9900"/>
    <a:srgbClr val="5E9923"/>
    <a:srgbClr val="BB5B2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3" autoAdjust="0"/>
    <p:restoredTop sz="60387" autoAdjust="0"/>
  </p:normalViewPr>
  <p:slideViewPr>
    <p:cSldViewPr>
      <p:cViewPr varScale="1">
        <p:scale>
          <a:sx n="39" d="100"/>
          <a:sy n="39" d="100"/>
        </p:scale>
        <p:origin x="-220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29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2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0F3E1A-F44A-4BDC-BFDE-3CE901F7CC0B}" type="datetimeFigureOut">
              <a:rPr lang="en-US" smtClean="0"/>
              <a:pPr/>
              <a:t>4/29/2014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BE1359-2DA2-4102-8E5F-3C314329F38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370434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800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algn="r" defTabSz="914400">
              <a:buNone/>
            </a:pPr>
            <a:fld id="{81331B57-0BE5-4F82-AA58-76F53EFF3ADA}" type="datetime8">
              <a:rPr lang="en-US" sz="1200" b="0" i="0">
                <a:latin typeface="Calibri"/>
                <a:ea typeface="+mn-ea"/>
                <a:cs typeface="+mn-cs"/>
              </a:rPr>
              <a:pPr algn="r" defTabSz="914400">
                <a:buNone/>
              </a:pPr>
              <a:t>4/29/2014 9:02 AM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0" y="8685213"/>
            <a:ext cx="6172200" cy="457200"/>
          </a:xfrm>
        </p:spPr>
        <p:txBody>
          <a:bodyPr/>
          <a:lstStyle/>
          <a:p>
            <a:pPr algn="l" defTabSz="914400">
              <a:buNone/>
            </a:pPr>
            <a:r>
              <a:rPr lang="en-US" sz="500" b="0" i="0">
                <a:solidFill>
                  <a:srgbClr val="000000"/>
                </a:solidFill>
                <a:latin typeface="Calibri"/>
                <a:ea typeface="+mn-ea"/>
                <a:cs typeface="+mn-cs"/>
              </a:rPr>
              <a:t>© 2007 Microsoft Corporation. Todos os direitos reservados. Microsoft, Windows, Windows Vista e outros nomes de produtos são ou podem ser marcas registradas e/ou marcas comerciais nos Estados Unidos e/ou em outros países.</a:t>
            </a:r>
          </a:p>
          <a:p>
            <a:pPr algn="l" defTabSz="914400">
              <a:buNone/>
            </a:pPr>
            <a:r>
              <a:rPr lang="en-US" sz="500" b="0" i="0">
                <a:solidFill>
                  <a:srgbClr val="000000"/>
                </a:solidFill>
                <a:latin typeface="Calibri"/>
                <a:ea typeface="+mn-ea"/>
                <a:cs typeface="+mn-cs"/>
              </a:rPr>
              <a:t>As informações contidas neste documento têm finalidades meramente informativas e representam a visão atual da Microsoft Corporation, na data desta apresentação.  Como a Microsoft precisa responder às constantes mudanças nas condições de mercado, o conteúdo do documento não deve ser interpretado como um compromisso por parte da Microsoft, e a Microsoft não pode garantir a exatidão de qualquer informação fornecida após a data desta apresentação.  </a:t>
            </a:r>
            <a:br>
              <a:rPr lang="en-US" sz="500" b="0" i="0">
                <a:solidFill>
                  <a:srgbClr val="000000"/>
                </a:solidFill>
                <a:latin typeface="Calibri"/>
                <a:ea typeface="+mn-ea"/>
                <a:cs typeface="+mn-cs"/>
              </a:rPr>
            </a:br>
            <a:r>
              <a:rPr lang="en-US" sz="500" b="0" i="0">
                <a:solidFill>
                  <a:srgbClr val="000000"/>
                </a:solidFill>
                <a:latin typeface="Calibri"/>
                <a:ea typeface="+mn-ea"/>
                <a:cs typeface="+mn-cs"/>
              </a:rPr>
              <a:t>A MICROSOFT NÃO OFERECE NENHUMA GARANTIA, SEJA EXPRESSA, IMPLÍCITA OU LEGAL, CONCERNENTE ÀS INFORMAÇÕES DESTA APRESENTAÇÃO.</a:t>
            </a:r>
          </a:p>
          <a:p>
            <a:pPr algn="l" defTabSz="914400">
              <a:buNone/>
            </a:pPr>
            <a:endParaRPr lang="en-US" sz="500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>
          <a:xfrm>
            <a:off x="6172199" y="8685213"/>
            <a:ext cx="684213" cy="457200"/>
          </a:xfrm>
        </p:spPr>
        <p:txBody>
          <a:bodyPr/>
          <a:lstStyle/>
          <a:p>
            <a:pPr algn="r" defTabSz="914400">
              <a:buNone/>
            </a:pPr>
            <a:fld id="{EC87E0CF-87F6-4B58-B8B8-DCAB2DAAF3CA}" type="slidenum">
              <a:rPr lang="en-US" sz="1200" b="0" i="0">
                <a:latin typeface="Calibri"/>
                <a:ea typeface="+mn-ea"/>
                <a:cs typeface="+mn-cs"/>
              </a:rPr>
              <a:pPr algn="r" defTabSz="914400">
                <a:buNone/>
              </a:pPr>
              <a:t>1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E1359-2DA2-4102-8E5F-3C314329F386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E1359-2DA2-4102-8E5F-3C314329F386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E1359-2DA2-4102-8E5F-3C314329F386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E1359-2DA2-4102-8E5F-3C314329F386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E1359-2DA2-4102-8E5F-3C314329F386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E1359-2DA2-4102-8E5F-3C314329F386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E1359-2DA2-4102-8E5F-3C314329F386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E1359-2DA2-4102-8E5F-3C314329F386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30250" y="1905000"/>
            <a:ext cx="7681913" cy="15234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pt-BR" noProof="0" smtClean="0"/>
              <a:t>Clique para editar o estilo do título mestre</a:t>
            </a:r>
            <a:endParaRPr lang="pt-BR" noProof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30249" y="4344988"/>
            <a:ext cx="7681913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noProof="0" smtClean="0"/>
              <a:t>Clique para editar o estilo do subtítulo mestre</a:t>
            </a:r>
            <a:endParaRPr lang="pt-BR" noProof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ítulo e Conteúdo">
    <p:bg bwMode="black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pt-BR" noProof="0" smtClean="0"/>
              <a:t>Clique para editar o estilo do título mestre</a:t>
            </a:r>
            <a:endParaRPr lang="pt-BR" noProof="0"/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1pPr>
            <a:lvl2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4pPr>
            <a:lvl5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ítulo e Conteúdo">
    <p:bg bwMode="black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pt-BR" noProof="0" smtClean="0"/>
              <a:t>Clique para editar o estilo do título mestre</a:t>
            </a:r>
            <a:endParaRPr lang="pt-BR" noProof="0"/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1pPr>
            <a:lvl2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4pPr>
            <a:lvl5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 dirty="0"/>
          </a:p>
        </p:txBody>
      </p:sp>
      <p:sp>
        <p:nvSpPr>
          <p:cNvPr id="4" name="Espaço Reservado para Texto 6"/>
          <p:cNvSpPr>
            <a:spLocks noGrp="1"/>
          </p:cNvSpPr>
          <p:nvPr>
            <p:ph type="body" sz="quarter" idx="11"/>
          </p:nvPr>
        </p:nvSpPr>
        <p:spPr>
          <a:xfrm>
            <a:off x="0" y="6238875"/>
            <a:ext cx="9144001" cy="619125"/>
          </a:xfrm>
          <a:solidFill>
            <a:srgbClr val="FFFF99"/>
          </a:solidFill>
        </p:spPr>
        <p:txBody>
          <a:bodyPr wrap="square" lIns="152394" tIns="76197" rIns="152394" bIns="76197" anchor="b" anchorCtr="0">
            <a:noAutofit/>
          </a:bodyPr>
          <a:lstStyle>
            <a:lvl1pPr algn="r">
              <a:buFont typeface="Arial" pitchFamily="34" charset="0"/>
              <a:buNone/>
              <a:defRPr>
                <a:solidFill>
                  <a:srgbClr val="000000"/>
                </a:solidFill>
                <a:effectLst/>
                <a:latin typeface="+mj-lt"/>
              </a:defRPr>
            </a:lvl1pPr>
          </a:lstStyle>
          <a:p>
            <a:pPr lvl="0"/>
            <a:r>
              <a:rPr lang="pt-BR" noProof="0" smtClean="0"/>
              <a:t>Clique para editar os estilos do texto mestre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s &quot;especiais&quot; 2_Demo, Vídeo etc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pt-BR" noProof="0" smtClean="0"/>
              <a:t>Clique para editar o estilo do título mestre</a:t>
            </a:r>
            <a:endParaRPr lang="pt-BR" noProof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68955" y="4344988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noProof="0" smtClean="0"/>
              <a:t>Clique para editar o estilo do subtítulo mestre</a:t>
            </a:r>
            <a:endParaRPr lang="pt-BR" noProof="0"/>
          </a:p>
        </p:txBody>
      </p:sp>
      <p:sp>
        <p:nvSpPr>
          <p:cNvPr id="7" name="Espaço Reservado para Texto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10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pt-BR" noProof="0" smtClean="0"/>
              <a:t>clique para…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sar para slides com Código de Softw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 smtClean="0"/>
              <a:t>Clique para editar o estilo do título Mestre</a:t>
            </a:r>
            <a:endParaRPr lang="pt-BR" noProof="0"/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sz="quarter" idx="10"/>
          </p:nvPr>
        </p:nvSpPr>
        <p:spPr>
          <a:xfrm>
            <a:off x="722313" y="1905000"/>
            <a:ext cx="8040688" cy="2533001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s &quot;especiais&quot; 1_Demo, Vídeo etc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pt-BR" noProof="0" smtClean="0"/>
              <a:t>Clique para editar o estilo do título mestre</a:t>
            </a:r>
            <a:endParaRPr lang="pt-BR" noProof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68955" y="4344988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noProof="0" smtClean="0"/>
              <a:t>Clique para editar o estilo do subtítulo mestre</a:t>
            </a:r>
            <a:endParaRPr lang="pt-BR" noProof="0"/>
          </a:p>
        </p:txBody>
      </p:sp>
      <p:sp>
        <p:nvSpPr>
          <p:cNvPr id="7" name="Espaço Reservado para Texto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10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pt-BR" noProof="0" smtClean="0"/>
              <a:t>clique para…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 smtClean="0"/>
              <a:t>Clique para editar o estilo do título mestre</a:t>
            </a:r>
            <a:endParaRPr lang="pt-BR" noProof="0"/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 smtClean="0"/>
              <a:t>Clique para editar o estilo do título mestre</a:t>
            </a:r>
            <a:endParaRPr lang="pt-BR" noProof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1000" y="1412875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is Conteú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 smtClean="0"/>
              <a:t>Clique para editar o estilo do título mestre</a:t>
            </a:r>
            <a:endParaRPr lang="pt-BR" noProof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381000" y="1411553"/>
            <a:ext cx="4114800" cy="2129814"/>
          </a:xfrm>
        </p:spPr>
        <p:txBody>
          <a:bodyPr/>
          <a:lstStyle>
            <a:lvl1pPr marL="339976" indent="-339976">
              <a:lnSpc>
                <a:spcPct val="90000"/>
              </a:lnSpc>
              <a:defRPr sz="2800"/>
            </a:lvl1pPr>
            <a:lvl2pPr marL="673338" indent="-325424">
              <a:lnSpc>
                <a:spcPct val="90000"/>
              </a:lnSpc>
              <a:defRPr sz="2400"/>
            </a:lvl2pPr>
            <a:lvl3pPr marL="953785" indent="-288384">
              <a:lnSpc>
                <a:spcPct val="90000"/>
              </a:lnSpc>
              <a:defRPr sz="2000"/>
            </a:lvl3pPr>
            <a:lvl4pPr marL="1227618" indent="-273833">
              <a:lnSpc>
                <a:spcPct val="90000"/>
              </a:lnSpc>
              <a:defRPr sz="1800"/>
            </a:lvl4pPr>
            <a:lvl5pPr marL="1516002" indent="-280447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11553"/>
            <a:ext cx="4114800" cy="2129814"/>
          </a:xfrm>
        </p:spPr>
        <p:txBody>
          <a:bodyPr/>
          <a:lstStyle>
            <a:lvl1pPr marL="347914" indent="-347914">
              <a:lnSpc>
                <a:spcPct val="90000"/>
              </a:lnSpc>
              <a:defRPr sz="2800"/>
            </a:lvl1pPr>
            <a:lvl2pPr marL="673338" indent="-339976">
              <a:lnSpc>
                <a:spcPct val="90000"/>
              </a:lnSpc>
              <a:defRPr sz="2400"/>
            </a:lvl2pPr>
            <a:lvl3pPr marL="961722" indent="-302936">
              <a:lnSpc>
                <a:spcPct val="90000"/>
              </a:lnSpc>
              <a:defRPr sz="2000"/>
            </a:lvl3pPr>
            <a:lvl4pPr marL="1227618" indent="-265896">
              <a:lnSpc>
                <a:spcPct val="90000"/>
              </a:lnSpc>
              <a:defRPr sz="1800"/>
            </a:lvl4pPr>
            <a:lvl5pPr marL="1516002" indent="-273833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noProof="0" smtClean="0"/>
              <a:t>Clique para editar o estilo do título mestre</a:t>
            </a:r>
            <a:endParaRPr lang="pt-BR" noProof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81000" y="1411553"/>
            <a:ext cx="4114800" cy="692498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pt-BR" noProof="0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380999" y="2174875"/>
            <a:ext cx="4114800" cy="1855893"/>
          </a:xfrm>
        </p:spPr>
        <p:txBody>
          <a:bodyPr/>
          <a:lstStyle>
            <a:lvl1pPr marL="281770" indent="-281770">
              <a:defRPr sz="2300"/>
            </a:lvl1pPr>
            <a:lvl2pPr marL="562218" indent="-265896">
              <a:defRPr sz="2000"/>
            </a:lvl2pPr>
            <a:lvl3pPr marL="813562" indent="-243407">
              <a:defRPr sz="1800"/>
            </a:lvl3pPr>
            <a:lvl4pPr marL="1050354" indent="-228856">
              <a:defRPr sz="1700"/>
            </a:lvl4pPr>
            <a:lvl5pPr marL="1279210" indent="-206367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981" y="1411553"/>
            <a:ext cx="4117019" cy="692498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pt-BR" noProof="0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117974" cy="1855893"/>
          </a:xfrm>
        </p:spPr>
        <p:txBody>
          <a:bodyPr/>
          <a:lstStyle>
            <a:lvl1pPr marL="296321" indent="-296321">
              <a:defRPr sz="2300"/>
            </a:lvl1pPr>
            <a:lvl2pPr marL="570155" indent="-273833">
              <a:defRPr sz="2000"/>
            </a:lvl2pPr>
            <a:lvl3pPr marL="821499" indent="-244730">
              <a:defRPr sz="1800"/>
            </a:lvl3pPr>
            <a:lvl4pPr marL="1050354" indent="-236793">
              <a:defRPr sz="1700"/>
            </a:lvl4pPr>
            <a:lvl5pPr marL="1279210" indent="-220919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 smtClean="0"/>
              <a:t>Clique para editar o estilo do título mestre</a:t>
            </a:r>
            <a:endParaRPr lang="pt-BR" noProof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ALKIN - Imprime em ESCALA DE CINZ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25" descr="7-00029_BAK_v03TOP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-15875" y="6007100"/>
            <a:ext cx="9159875" cy="849313"/>
          </a:xfrm>
          <a:prstGeom prst="rect">
            <a:avLst/>
          </a:prstGeom>
          <a:noFill/>
        </p:spPr>
      </p:pic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6855296" cy="132959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pt-BR" noProof="0" dirty="0" smtClean="0"/>
              <a:t>Clique para editar o estilo do título Mestre</a:t>
            </a:r>
            <a:endParaRPr lang="pt-BR" noProof="0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81000" y="1412875"/>
            <a:ext cx="8382000" cy="2135969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662241" y="6021289"/>
            <a:ext cx="1481759" cy="857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61" r:id="rId12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50" dirty="0" smtClean="0">
          <a:ln w="3175">
            <a:noFill/>
          </a:ln>
          <a:gradFill>
            <a:gsLst>
              <a:gs pos="0">
                <a:srgbClr val="2E59B0"/>
              </a:gs>
              <a:gs pos="49000">
                <a:srgbClr val="161D32"/>
              </a:gs>
              <a:gs pos="100000">
                <a:srgbClr val="000000"/>
              </a:gs>
            </a:gsLst>
            <a:lin ang="5400000" scaled="0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</p:titleStyle>
    <p:bodyStyle>
      <a:lvl1pPr marL="396875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7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8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8888" indent="-344488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8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4963" indent="-3460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8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941513" indent="-336550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8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white rectangle.png"/>
          <p:cNvPicPr>
            <a:picLocks noChangeAspect="1"/>
          </p:cNvPicPr>
          <p:nvPr/>
        </p:nvPicPr>
        <p:blipFill>
          <a:blip r:embed="rId4" cstate="print"/>
          <a:srcRect b="10453"/>
          <a:stretch>
            <a:fillRect/>
          </a:stretch>
        </p:blipFill>
        <p:spPr>
          <a:xfrm>
            <a:off x="0" y="1299706"/>
            <a:ext cx="9144000" cy="5558294"/>
          </a:xfrm>
          <a:prstGeom prst="rect">
            <a:avLst/>
          </a:prstGeom>
        </p:spPr>
      </p:pic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132959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pt-BR" noProof="0" smtClean="0"/>
              <a:t>Clique para editar o estilo do título Mestre</a:t>
            </a:r>
            <a:endParaRPr lang="pt-BR" noProof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2" y="1905000"/>
            <a:ext cx="8040688" cy="25330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25" dirty="0" smtClean="0">
          <a:ln w="3175">
            <a:noFill/>
          </a:ln>
          <a:gradFill>
            <a:gsLst>
              <a:gs pos="0">
                <a:srgbClr val="2E59B0"/>
              </a:gs>
              <a:gs pos="49000">
                <a:srgbClr val="161D32"/>
              </a:gs>
              <a:gs pos="100000">
                <a:srgbClr val="000000"/>
              </a:gs>
            </a:gsLst>
            <a:lin ang="5400000" scaled="0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</p:titleStyle>
    <p:bodyStyle>
      <a:lvl1pPr marL="0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30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1pPr>
      <a:lvl2pPr marL="384954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8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2pPr>
      <a:lvl3pPr marL="761970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3pPr>
      <a:lvl4pPr marL="1094009" indent="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4pPr>
      <a:lvl5pPr marL="1426047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20.jpeg"/><Relationship Id="rId18" Type="http://schemas.openxmlformats.org/officeDocument/2006/relationships/image" Target="../media/image25.jpeg"/><Relationship Id="rId3" Type="http://schemas.openxmlformats.org/officeDocument/2006/relationships/image" Target="../media/image10.jpeg"/><Relationship Id="rId21" Type="http://schemas.openxmlformats.org/officeDocument/2006/relationships/image" Target="../media/image28.jpeg"/><Relationship Id="rId7" Type="http://schemas.openxmlformats.org/officeDocument/2006/relationships/image" Target="../media/image14.jpeg"/><Relationship Id="rId12" Type="http://schemas.openxmlformats.org/officeDocument/2006/relationships/image" Target="../media/image19.jpeg"/><Relationship Id="rId17" Type="http://schemas.openxmlformats.org/officeDocument/2006/relationships/image" Target="../media/image24.jpe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3.jpeg"/><Relationship Id="rId20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eg"/><Relationship Id="rId11" Type="http://schemas.openxmlformats.org/officeDocument/2006/relationships/image" Target="../media/image18.jpeg"/><Relationship Id="rId24" Type="http://schemas.openxmlformats.org/officeDocument/2006/relationships/image" Target="../media/image31.jpeg"/><Relationship Id="rId5" Type="http://schemas.openxmlformats.org/officeDocument/2006/relationships/image" Target="../media/image12.jpeg"/><Relationship Id="rId15" Type="http://schemas.openxmlformats.org/officeDocument/2006/relationships/image" Target="../media/image22.jpeg"/><Relationship Id="rId23" Type="http://schemas.openxmlformats.org/officeDocument/2006/relationships/image" Target="../media/image30.jpeg"/><Relationship Id="rId10" Type="http://schemas.openxmlformats.org/officeDocument/2006/relationships/image" Target="../media/image17.jpeg"/><Relationship Id="rId19" Type="http://schemas.openxmlformats.org/officeDocument/2006/relationships/image" Target="../media/image26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Relationship Id="rId14" Type="http://schemas.openxmlformats.org/officeDocument/2006/relationships/image" Target="../media/image21.jpeg"/><Relationship Id="rId22" Type="http://schemas.openxmlformats.org/officeDocument/2006/relationships/image" Target="../media/image2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pt-BR" sz="5400" b="0" i="0" spc="-150" dirty="0" smtClean="0">
                <a:effectLst>
                  <a:outerShdw blurRad="50800" dist="38100" dir="2700000" algn="tl">
                    <a:prstClr val="black">
                      <a:alpha val="40000"/>
                    </a:prstClr>
                  </a:outerShdw>
                </a:effectLst>
                <a:latin typeface="Century Gothic" pitchFamily="34" charset="0"/>
                <a:cs typeface="Arial"/>
              </a:rPr>
              <a:t>Convivência entre TV e banda larga móvel</a:t>
            </a:r>
            <a:endParaRPr lang="pt-BR" sz="5400" b="0" i="0" spc="-150" dirty="0">
              <a:effectLst>
                <a:outerShdw blurRad="50800" dist="38100" dir="2700000" algn="tl">
                  <a:prstClr val="black">
                    <a:alpha val="40000"/>
                  </a:prstClr>
                </a:outerShdw>
              </a:effectLst>
              <a:latin typeface="Century Gothic" pitchFamily="34" charset="0"/>
              <a:cs typeface="Arial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30249" y="4344988"/>
            <a:ext cx="7681913" cy="1293812"/>
          </a:xfrm>
        </p:spPr>
        <p:txBody>
          <a:bodyPr>
            <a:normAutofit/>
          </a:bodyPr>
          <a:lstStyle/>
          <a:p>
            <a:pPr marL="0" indent="0" algn="l">
              <a:lnSpc>
                <a:spcPct val="90000"/>
              </a:lnSpc>
              <a:spcBef>
                <a:spcPts val="0"/>
              </a:spcBef>
              <a:buNone/>
            </a:pPr>
            <a:r>
              <a:rPr lang="pt-BR" b="1" i="0" dirty="0" smtClean="0">
                <a:solidFill>
                  <a:srgbClr val="000000"/>
                </a:solidFill>
              </a:rPr>
              <a:t>Ana Eliza Faria e Silva</a:t>
            </a:r>
          </a:p>
          <a:p>
            <a:pPr marL="0" indent="0" algn="l">
              <a:lnSpc>
                <a:spcPct val="90000"/>
              </a:lnSpc>
              <a:spcBef>
                <a:spcPts val="0"/>
              </a:spcBef>
              <a:buNone/>
            </a:pPr>
            <a:r>
              <a:rPr lang="pt-BR" sz="2800" b="0" i="1" dirty="0" smtClean="0">
                <a:solidFill>
                  <a:srgbClr val="000000"/>
                </a:solidFill>
              </a:rPr>
              <a:t>Diretora de Tecnologia</a:t>
            </a:r>
            <a:endParaRPr lang="pt-BR" b="0" i="1" dirty="0" smtClean="0">
              <a:solidFill>
                <a:srgbClr val="000000"/>
              </a:solidFill>
            </a:endParaRPr>
          </a:p>
          <a:p>
            <a:pPr marL="0" indent="0" algn="l">
              <a:lnSpc>
                <a:spcPct val="90000"/>
              </a:lnSpc>
              <a:spcBef>
                <a:spcPts val="0"/>
              </a:spcBef>
              <a:buNone/>
            </a:pPr>
            <a:r>
              <a:rPr lang="pt-BR" b="0" i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SET</a:t>
            </a:r>
            <a:endParaRPr lang="pt-BR" b="0" i="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images (19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1"/>
            <a:ext cx="9144001" cy="6021289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 bwMode="auto">
          <a:xfrm>
            <a:off x="0" y="-27384"/>
            <a:ext cx="9144000" cy="6021288"/>
          </a:xfrm>
          <a:prstGeom prst="rect">
            <a:avLst/>
          </a:prstGeom>
          <a:solidFill>
            <a:srgbClr val="508FD4">
              <a:alpha val="60000"/>
            </a:srgbClr>
          </a:solidFill>
          <a:ln>
            <a:headEnd type="none" w="med" len="med"/>
            <a:tailEnd type="none" w="med" len="med"/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pt-BR" sz="2300" dirty="0" smtClean="0">
              <a:solidFill>
                <a:schemeClr val="tx1"/>
              </a:solidFill>
              <a:latin typeface="Segoe" pitchFamily="34" charset="0"/>
            </a:endParaRP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381000" y="3074327"/>
            <a:ext cx="8382000" cy="463204"/>
          </a:xfrm>
        </p:spPr>
        <p:txBody>
          <a:bodyPr anchor="ctr"/>
          <a:lstStyle/>
          <a:p>
            <a:pPr lvl="1"/>
            <a:endParaRPr lang="pt-BR" sz="9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pt-BR" sz="2000" dirty="0" smtClean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539552" y="1484784"/>
            <a:ext cx="7992888" cy="747897"/>
          </a:xfrm>
        </p:spPr>
        <p:txBody>
          <a:bodyPr/>
          <a:lstStyle/>
          <a:p>
            <a:pPr algn="ctr"/>
            <a:r>
              <a:rPr lang="pt-BR" sz="5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MITIGAÇÃO É NECESSÁRIA</a:t>
            </a:r>
            <a:endParaRPr lang="pt-BR" sz="5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ítulo 5"/>
          <p:cNvSpPr txBox="1">
            <a:spLocks/>
          </p:cNvSpPr>
          <p:nvPr/>
        </p:nvSpPr>
        <p:spPr>
          <a:xfrm>
            <a:off x="467544" y="1484784"/>
            <a:ext cx="7992888" cy="149579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0" marR="0" lvl="0" indent="0" algn="ctr" defTabSz="914363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5400" b="0" i="0" u="none" strike="noStrike" kern="1200" cap="none" spc="-150" normalizeH="0" baseline="0" noProof="0" dirty="0" smtClean="0">
                <a:ln w="3175"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n-ea"/>
                <a:cs typeface="Arial" charset="0"/>
              </a:rPr>
              <a:t>MITIGAÇÃO TEM ESCOPO ABRANGENTE</a:t>
            </a:r>
            <a:endParaRPr kumimoji="0" lang="pt-BR" sz="5400" b="0" i="0" u="none" strike="noStrike" kern="1200" cap="none" spc="-150" normalizeH="0" baseline="0" noProof="0" dirty="0">
              <a:ln w="3175"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n-ea"/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 bwMode="auto">
          <a:xfrm>
            <a:off x="0" y="72008"/>
            <a:ext cx="9144000" cy="5877272"/>
          </a:xfrm>
          <a:prstGeom prst="rect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pt-BR" sz="2300" dirty="0" smtClean="0">
              <a:solidFill>
                <a:schemeClr val="tx1"/>
              </a:solidFill>
              <a:latin typeface="Segoe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3645024"/>
            <a:ext cx="8382000" cy="1828193"/>
          </a:xfrm>
        </p:spPr>
        <p:txBody>
          <a:bodyPr/>
          <a:lstStyle/>
          <a:p>
            <a:pPr algn="ctr">
              <a:buNone/>
            </a:pPr>
            <a:r>
              <a:rPr lang="pt-BR" sz="4400" dirty="0" smtClean="0">
                <a:latin typeface="Century Gothic" pitchFamily="34" charset="0"/>
                <a:ea typeface="Verdana" pitchFamily="34" charset="0"/>
                <a:cs typeface="Verdana" pitchFamily="34" charset="0"/>
              </a:rPr>
              <a:t>Espectro livre de interferência para continuidade do serviço </a:t>
            </a:r>
            <a:r>
              <a:rPr lang="pt-BR" sz="4400" dirty="0" err="1" smtClean="0">
                <a:latin typeface="Century Gothic" pitchFamily="34" charset="0"/>
                <a:ea typeface="Verdana" pitchFamily="34" charset="0"/>
                <a:cs typeface="Verdana" pitchFamily="34" charset="0"/>
              </a:rPr>
              <a:t>tv</a:t>
            </a:r>
            <a:r>
              <a:rPr lang="pt-BR" sz="4400" dirty="0" smtClean="0">
                <a:latin typeface="Century Gothic" pitchFamily="34" charset="0"/>
                <a:ea typeface="Verdana" pitchFamily="34" charset="0"/>
                <a:cs typeface="Verdana" pitchFamily="34" charset="0"/>
              </a:rPr>
              <a:t> aberta</a:t>
            </a:r>
          </a:p>
        </p:txBody>
      </p:sp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5720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3" name="Picture 3" descr="C:\Users\afaria\Pictures\image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548679"/>
            <a:ext cx="4427984" cy="2973537"/>
          </a:xfrm>
          <a:prstGeom prst="rect">
            <a:avLst/>
          </a:prstGeom>
          <a:noFill/>
        </p:spPr>
      </p:pic>
      <p:sp>
        <p:nvSpPr>
          <p:cNvPr id="6" name="CaixaDeTexto 5"/>
          <p:cNvSpPr txBox="1"/>
          <p:nvPr/>
        </p:nvSpPr>
        <p:spPr>
          <a:xfrm>
            <a:off x="35496" y="6237312"/>
            <a:ext cx="49952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ANA ELIZA FARIA E SILVA</a:t>
            </a:r>
            <a:endParaRPr lang="pt-BR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https://encrypted-tbn1.gstatic.com/images?q=tbn:ANd9GcSqGzZmexUv-1XbXkKeCflDSKo7QaEvBdnCzxDCWIvwJBiql1H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7384"/>
            <a:ext cx="10305731" cy="6858000"/>
          </a:xfrm>
          <a:prstGeom prst="rect">
            <a:avLst/>
          </a:prstGeom>
          <a:noFill/>
        </p:spPr>
      </p:pic>
      <p:sp>
        <p:nvSpPr>
          <p:cNvPr id="6" name="CaixaDeTexto 5"/>
          <p:cNvSpPr txBox="1"/>
          <p:nvPr/>
        </p:nvSpPr>
        <p:spPr>
          <a:xfrm>
            <a:off x="360040" y="1484784"/>
            <a:ext cx="8388424" cy="1992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INCERTEZAS NA CONSTRUÇÃO DA CONVIVÊNCIA</a:t>
            </a:r>
            <a:endParaRPr lang="pt-BR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cxnSp>
        <p:nvCxnSpPr>
          <p:cNvPr id="8" name="Conector reto 7"/>
          <p:cNvCxnSpPr/>
          <p:nvPr/>
        </p:nvCxnSpPr>
        <p:spPr>
          <a:xfrm>
            <a:off x="9144000" y="0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/>
        </p:nvSpPr>
        <p:spPr>
          <a:xfrm>
            <a:off x="323528" y="1484784"/>
            <a:ext cx="8388424" cy="9770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CONVIVÊNCIA É UM DESAFIO</a:t>
            </a:r>
            <a:endParaRPr lang="pt-BR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83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688" y="465931"/>
            <a:ext cx="8686800" cy="526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381000" y="230188"/>
            <a:ext cx="6855296" cy="830997"/>
          </a:xfrm>
        </p:spPr>
        <p:txBody>
          <a:bodyPr/>
          <a:lstStyle/>
          <a:p>
            <a:r>
              <a:rPr lang="pt-BR" sz="6000" i="1" dirty="0" smtClean="0">
                <a:effectLst>
                  <a:outerShdw blurRad="50800" dist="38100" dir="2700000" algn="tl">
                    <a:prstClr val="black">
                      <a:alpha val="40000"/>
                    </a:prstClr>
                  </a:outerShdw>
                </a:effectLst>
                <a:cs typeface="Arial"/>
              </a:rPr>
              <a:t>Convivência</a:t>
            </a:r>
            <a:endParaRPr lang="pt-BR" sz="6000" i="1" dirty="0"/>
          </a:p>
        </p:txBody>
      </p:sp>
      <p:sp>
        <p:nvSpPr>
          <p:cNvPr id="13315" name="Content Placeholder 2"/>
          <p:cNvSpPr>
            <a:spLocks noGrp="1"/>
          </p:cNvSpPr>
          <p:nvPr>
            <p:ph type="body" sz="quarter" idx="10"/>
          </p:nvPr>
        </p:nvSpPr>
        <p:spPr>
          <a:xfrm>
            <a:off x="381000" y="1408289"/>
            <a:ext cx="8382000" cy="3747180"/>
          </a:xfrm>
        </p:spPr>
        <p:txBody>
          <a:bodyPr anchor="ctr"/>
          <a:lstStyle/>
          <a:p>
            <a:pPr>
              <a:buNone/>
            </a:pPr>
            <a:endParaRPr lang="pt-BR" sz="1100" b="1" dirty="0" smtClean="0"/>
          </a:p>
          <a:p>
            <a:r>
              <a:rPr lang="pt-BR" dirty="0" smtClean="0"/>
              <a:t>Níveis de potência 4G/LTE que causam saturação dos receptores de TV;</a:t>
            </a:r>
          </a:p>
          <a:p>
            <a:endParaRPr lang="pt-BR" dirty="0" smtClean="0"/>
          </a:p>
          <a:p>
            <a:r>
              <a:rPr lang="pt-BR" dirty="0" smtClean="0"/>
              <a:t>Relações de proteção para os canais adjacentes;</a:t>
            </a:r>
          </a:p>
          <a:p>
            <a:endParaRPr lang="pt-BR" dirty="0" smtClean="0"/>
          </a:p>
          <a:p>
            <a:r>
              <a:rPr lang="pt-BR" dirty="0" smtClean="0"/>
              <a:t>Canais afetados pelo batimento de </a:t>
            </a:r>
            <a:r>
              <a:rPr lang="pt-BR" dirty="0" err="1" smtClean="0"/>
              <a:t>frequência</a:t>
            </a:r>
            <a:r>
              <a:rPr lang="pt-BR" dirty="0" smtClean="0"/>
              <a:t> imagem.</a:t>
            </a:r>
          </a:p>
        </p:txBody>
      </p:sp>
      <p:pic>
        <p:nvPicPr>
          <p:cNvPr id="5" name="Imagem 4" descr="Mackenzie_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08304" y="188640"/>
            <a:ext cx="1440160" cy="14361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ítulo 2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29" name="Espaço Reservado para Conteúdo 28"/>
          <p:cNvSpPr>
            <a:spLocks noGrp="1"/>
          </p:cNvSpPr>
          <p:nvPr>
            <p:ph idx="1"/>
          </p:nvPr>
        </p:nvSpPr>
        <p:spPr>
          <a:xfrm>
            <a:off x="381000" y="1412875"/>
            <a:ext cx="8382000" cy="443198"/>
          </a:xfrm>
        </p:spPr>
        <p:txBody>
          <a:bodyPr/>
          <a:lstStyle/>
          <a:p>
            <a:r>
              <a:rPr lang="pt-BR" dirty="0" smtClean="0"/>
              <a:t>Antenas </a:t>
            </a:r>
            <a:endParaRPr lang="pt-BR" dirty="0"/>
          </a:p>
        </p:txBody>
      </p:sp>
      <p:sp>
        <p:nvSpPr>
          <p:cNvPr id="32" name="Retângulo 31"/>
          <p:cNvSpPr/>
          <p:nvPr/>
        </p:nvSpPr>
        <p:spPr bwMode="auto">
          <a:xfrm>
            <a:off x="0" y="-27384"/>
            <a:ext cx="9144000" cy="68853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headEnd type="none" w="med" len="med"/>
            <a:tailEnd type="none" w="med" len="med"/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pt-BR" sz="2300" dirty="0" smtClean="0">
              <a:solidFill>
                <a:schemeClr val="tx1"/>
              </a:solidFill>
              <a:latin typeface="Segoe" pitchFamily="34" charset="0"/>
            </a:endParaRPr>
          </a:p>
        </p:txBody>
      </p:sp>
      <p:grpSp>
        <p:nvGrpSpPr>
          <p:cNvPr id="33" name="Grupo 32"/>
          <p:cNvGrpSpPr/>
          <p:nvPr/>
        </p:nvGrpSpPr>
        <p:grpSpPr>
          <a:xfrm>
            <a:off x="-180528" y="0"/>
            <a:ext cx="9616378" cy="6885384"/>
            <a:chOff x="-180528" y="0"/>
            <a:chExt cx="9616378" cy="6885384"/>
          </a:xfrm>
        </p:grpSpPr>
        <p:pic>
          <p:nvPicPr>
            <p:cNvPr id="34" name="Imagem 33" descr="images (1)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08104" y="2852936"/>
              <a:ext cx="1267372" cy="151216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35" name="Imagem 34" descr="images (3)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48064" y="1484784"/>
              <a:ext cx="1555254" cy="121236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36" name="Imagem 35" descr="images (4)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96336" y="5157192"/>
              <a:ext cx="1839514" cy="170080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37" name="Imagem 36" descr="images (6).jp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60032" y="5661248"/>
              <a:ext cx="1728192" cy="119675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38" name="Imagem 37" descr="images (9)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78511" y="5523627"/>
              <a:ext cx="1721881" cy="128974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39" name="Imagem 38" descr="images (14).jp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601788" y="1484784"/>
              <a:ext cx="1710190" cy="136815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40" name="Imagem 39" descr="images (15).jpg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432923" y="2348880"/>
              <a:ext cx="1711077" cy="171107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41" name="Imagem 40" descr="images (17).jpg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740352" y="3969568"/>
              <a:ext cx="1403648" cy="140364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42" name="Imagem 41" descr="images (18).jpg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662385" y="0"/>
              <a:ext cx="1481615" cy="118529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43" name="Imagem 42" descr="download (2).jpg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724128" y="4293096"/>
              <a:ext cx="1581602" cy="158160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44" name="Imagem 43" descr="images (16).jpg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-180528" y="5453336"/>
              <a:ext cx="1404664" cy="140466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45" name="Imagem 44" descr="images (7).jpg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588224" y="3717032"/>
              <a:ext cx="1368152" cy="164631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46" name="Imagem 45" descr="download (5).jpg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732240" y="1268760"/>
              <a:ext cx="1296144" cy="129614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47" name="Imagem 46" descr="images (13).jpg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444208" y="2492896"/>
              <a:ext cx="1728192" cy="172819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48" name="Imagem 47" descr="download (1).jpg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518520" y="5373216"/>
              <a:ext cx="1485528" cy="134151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49" name="Imagem 48" descr="images (2).jpg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139952" y="4390603"/>
              <a:ext cx="1804784" cy="155867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50" name="Imagem 49" descr="download (3).jpg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907704" y="4725144"/>
              <a:ext cx="1855093" cy="185509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51" name="Imagem 50" descr="images (5).jpg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699792" y="3573016"/>
              <a:ext cx="1927101" cy="192710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52" name="Imagem 51" descr="download (4).jpg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5496" y="3933056"/>
              <a:ext cx="1281077" cy="151216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53" name="Imagem 52" descr="images (10).jpg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403648" y="3717032"/>
              <a:ext cx="1972444" cy="158417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54" name="Imagem 53" descr="images (12).jpg"/>
            <p:cNvPicPr>
              <a:picLocks noChangeAspect="1"/>
            </p:cNvPicPr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27584" y="5121696"/>
              <a:ext cx="1763688" cy="176368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55" name="Imagem 54" descr="images (8).jpg"/>
            <p:cNvPicPr>
              <a:picLocks noChangeAspect="1"/>
            </p:cNvPicPr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094584" y="3311624"/>
              <a:ext cx="1341512" cy="134151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56" name="CaixaDeTexto 55"/>
          <p:cNvSpPr txBox="1"/>
          <p:nvPr/>
        </p:nvSpPr>
        <p:spPr>
          <a:xfrm>
            <a:off x="251520" y="302049"/>
            <a:ext cx="4896544" cy="2766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4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ANTENA INTERNA PARA RECEPÇÃO DE TELEVISÃO</a:t>
            </a:r>
            <a:endParaRPr lang="pt-BR" sz="40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pt-BR" sz="2300" dirty="0" smtClean="0">
              <a:solidFill>
                <a:schemeClr val="tx1"/>
              </a:solidFill>
              <a:latin typeface="Segoe" pitchFamily="34" charset="0"/>
            </a:endParaRPr>
          </a:p>
        </p:txBody>
      </p:sp>
      <p:pic>
        <p:nvPicPr>
          <p:cNvPr id="573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996952"/>
            <a:ext cx="8279784" cy="3372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51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89781"/>
            <a:ext cx="2520280" cy="2663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aixaDeTexto 11"/>
          <p:cNvSpPr txBox="1"/>
          <p:nvPr/>
        </p:nvSpPr>
        <p:spPr>
          <a:xfrm>
            <a:off x="395536" y="260648"/>
            <a:ext cx="2376805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 smtClean="0"/>
              <a:t>PESQUISA </a:t>
            </a:r>
            <a:br>
              <a:rPr lang="pt-BR" sz="4000" dirty="0" smtClean="0"/>
            </a:br>
            <a:r>
              <a:rPr lang="pt-BR" sz="4000" dirty="0" smtClean="0"/>
              <a:t>IBOPE </a:t>
            </a:r>
          </a:p>
          <a:p>
            <a:r>
              <a:rPr lang="pt-BR" sz="4000" dirty="0" smtClean="0"/>
              <a:t>São Paulo</a:t>
            </a:r>
          </a:p>
          <a:p>
            <a:r>
              <a:rPr lang="pt-BR" sz="4000" dirty="0" smtClean="0"/>
              <a:t>2014</a:t>
            </a:r>
            <a:endParaRPr lang="pt-BR" sz="4000" dirty="0"/>
          </a:p>
        </p:txBody>
      </p:sp>
      <p:sp>
        <p:nvSpPr>
          <p:cNvPr id="13" name="Retângulo 12"/>
          <p:cNvSpPr/>
          <p:nvPr/>
        </p:nvSpPr>
        <p:spPr bwMode="auto">
          <a:xfrm>
            <a:off x="323528" y="2924944"/>
            <a:ext cx="8424936" cy="3456384"/>
          </a:xfrm>
          <a:prstGeom prst="rect">
            <a:avLst/>
          </a:prstGeom>
          <a:noFill/>
          <a:ln>
            <a:solidFill>
              <a:srgbClr val="0070C0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pt-BR" sz="2300" dirty="0" smtClean="0">
              <a:solidFill>
                <a:schemeClr val="tx1"/>
              </a:solidFill>
              <a:latin typeface="Segoe" pitchFamily="34" charset="0"/>
            </a:endParaRPr>
          </a:p>
        </p:txBody>
      </p:sp>
      <p:pic>
        <p:nvPicPr>
          <p:cNvPr id="57353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34170" y="1052736"/>
            <a:ext cx="1588320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54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60914" y="1124744"/>
            <a:ext cx="1927310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55" name="Picture 1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84235" y="1052736"/>
            <a:ext cx="1920213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Retângulo 3"/>
          <p:cNvSpPr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pt-BR" sz="2300" dirty="0" smtClean="0">
              <a:solidFill>
                <a:schemeClr val="tx1"/>
              </a:solidFill>
              <a:latin typeface="Segoe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908720"/>
            <a:ext cx="7200800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9781"/>
            <a:ext cx="2520280" cy="2663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ixaDeTexto 6"/>
          <p:cNvSpPr txBox="1"/>
          <p:nvPr/>
        </p:nvSpPr>
        <p:spPr>
          <a:xfrm>
            <a:off x="323528" y="260648"/>
            <a:ext cx="554461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/>
              <a:t>PESQUISA </a:t>
            </a:r>
            <a:br>
              <a:rPr lang="pt-BR" sz="4000" dirty="0" smtClean="0"/>
            </a:br>
            <a:r>
              <a:rPr lang="pt-BR" sz="4000" dirty="0" smtClean="0"/>
              <a:t>IBOPE </a:t>
            </a:r>
          </a:p>
          <a:p>
            <a:r>
              <a:rPr lang="pt-BR" sz="4000" dirty="0" smtClean="0"/>
              <a:t>São Paulo</a:t>
            </a:r>
          </a:p>
          <a:p>
            <a:r>
              <a:rPr lang="pt-BR" sz="4000" dirty="0" smtClean="0"/>
              <a:t>2014</a:t>
            </a:r>
            <a:endParaRPr lang="pt-BR" sz="4000" dirty="0"/>
          </a:p>
        </p:txBody>
      </p:sp>
      <p:sp>
        <p:nvSpPr>
          <p:cNvPr id="8" name="Retângulo 7"/>
          <p:cNvSpPr/>
          <p:nvPr/>
        </p:nvSpPr>
        <p:spPr bwMode="auto">
          <a:xfrm>
            <a:off x="3635896" y="764704"/>
            <a:ext cx="576064" cy="360040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pt-BR" sz="2300" dirty="0" smtClean="0">
              <a:solidFill>
                <a:schemeClr val="tx1"/>
              </a:solidFill>
              <a:latin typeface="Segoe" pitchFamily="34" charset="0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Retângulo 3"/>
          <p:cNvSpPr/>
          <p:nvPr/>
        </p:nvSpPr>
        <p:spPr bwMode="auto">
          <a:xfrm>
            <a:off x="0" y="0"/>
            <a:ext cx="9828584" cy="6858000"/>
          </a:xfrm>
          <a:prstGeom prst="rect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marL="628650" defTabSz="914099" fontAlgn="base">
              <a:spcBef>
                <a:spcPct val="0"/>
              </a:spcBef>
              <a:spcAft>
                <a:spcPct val="0"/>
              </a:spcAft>
            </a:pPr>
            <a:r>
              <a:rPr lang="pt-B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70% </a:t>
            </a:r>
            <a:r>
              <a:rPr lang="pt-BR" sz="4000" dirty="0" smtClean="0">
                <a:solidFill>
                  <a:schemeClr val="tx1"/>
                </a:solidFill>
                <a:latin typeface="Century Gothic" pitchFamily="34" charset="0"/>
              </a:rPr>
              <a:t>dos domicílios recebem TV aberta do ar</a:t>
            </a:r>
            <a:endParaRPr lang="pt-BR" sz="4000" b="1" dirty="0" smtClean="0">
              <a:solidFill>
                <a:schemeClr val="tx1"/>
              </a:solidFill>
              <a:latin typeface="Century Gothic" pitchFamily="34" charset="0"/>
            </a:endParaRPr>
          </a:p>
          <a:p>
            <a:pPr marL="628650" defTabSz="914099" fontAlgn="base">
              <a:spcBef>
                <a:spcPct val="0"/>
              </a:spcBef>
              <a:spcAft>
                <a:spcPct val="0"/>
              </a:spcAft>
            </a:pPr>
            <a:endParaRPr lang="pt-BR" sz="4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  <a:p>
            <a:pPr marL="628650" defTabSz="914099" fontAlgn="base">
              <a:spcBef>
                <a:spcPct val="0"/>
              </a:spcBef>
              <a:spcAft>
                <a:spcPct val="0"/>
              </a:spcAft>
            </a:pPr>
            <a:r>
              <a:rPr lang="pt-B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50% </a:t>
            </a:r>
            <a:r>
              <a:rPr lang="pt-BR" sz="4000" dirty="0" smtClean="0">
                <a:solidFill>
                  <a:schemeClr val="tx1"/>
                </a:solidFill>
                <a:latin typeface="Century Gothic" pitchFamily="34" charset="0"/>
              </a:rPr>
              <a:t>dos domicílios recebem </a:t>
            </a:r>
            <a:r>
              <a:rPr lang="pt-BR" sz="4000" b="1" dirty="0" smtClean="0">
                <a:solidFill>
                  <a:schemeClr val="tx1"/>
                </a:solidFill>
                <a:latin typeface="Century Gothic" pitchFamily="34" charset="0"/>
              </a:rPr>
              <a:t>exclusivamente  TV aberta</a:t>
            </a:r>
          </a:p>
          <a:p>
            <a:pPr marL="628650" defTabSz="914099" fontAlgn="base">
              <a:spcBef>
                <a:spcPct val="0"/>
              </a:spcBef>
              <a:spcAft>
                <a:spcPct val="0"/>
              </a:spcAft>
            </a:pPr>
            <a:endParaRPr lang="pt-BR" sz="4000" dirty="0" smtClean="0">
              <a:solidFill>
                <a:schemeClr val="tx1"/>
              </a:solidFill>
              <a:latin typeface="Century Gothic" pitchFamily="34" charset="0"/>
            </a:endParaRPr>
          </a:p>
          <a:p>
            <a:pPr marL="628650" defTabSz="914099" fontAlgn="base">
              <a:spcBef>
                <a:spcPct val="0"/>
              </a:spcBef>
              <a:spcAft>
                <a:spcPct val="0"/>
              </a:spcAft>
            </a:pPr>
            <a:r>
              <a:rPr lang="pt-B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25% </a:t>
            </a:r>
            <a:r>
              <a:rPr lang="pt-BR" sz="4000" dirty="0" smtClean="0">
                <a:solidFill>
                  <a:schemeClr val="tx1"/>
                </a:solidFill>
                <a:latin typeface="Century Gothic" pitchFamily="34" charset="0"/>
              </a:rPr>
              <a:t>dos domicílios dependem </a:t>
            </a:r>
            <a:r>
              <a:rPr lang="pt-BR" sz="4000" b="1" dirty="0" smtClean="0">
                <a:solidFill>
                  <a:schemeClr val="tx1"/>
                </a:solidFill>
                <a:latin typeface="Century Gothic" pitchFamily="34" charset="0"/>
              </a:rPr>
              <a:t>exclusivamente de antena interna</a:t>
            </a:r>
            <a:r>
              <a:rPr lang="pt-BR" sz="4000" dirty="0" smtClean="0">
                <a:solidFill>
                  <a:schemeClr val="tx1"/>
                </a:solidFill>
                <a:latin typeface="Century Gothic" pitchFamily="34" charset="0"/>
              </a:rPr>
              <a:t> para a recepção do sinal de TV aberta 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3008" y="1700808"/>
            <a:ext cx="4263008" cy="4801314"/>
          </a:xfrm>
        </p:spPr>
        <p:txBody>
          <a:bodyPr/>
          <a:lstStyle/>
          <a:p>
            <a:pPr marL="0" indent="0">
              <a:buNone/>
            </a:pPr>
            <a:r>
              <a:rPr lang="pt-BR" sz="40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FILTROS: </a:t>
            </a:r>
            <a:r>
              <a:rPr lang="pt-BR" sz="4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são imprescindíveis, mas sozinhos não asseguram a convivência</a:t>
            </a:r>
          </a:p>
          <a:p>
            <a:pPr>
              <a:buNone/>
            </a:pPr>
            <a:endParaRPr lang="pt-BR" sz="40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pt-BR" sz="40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None/>
            </a:pPr>
            <a:endParaRPr lang="pt-BR" sz="40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21475" y="1181129"/>
            <a:ext cx="4415021" cy="34720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S010286789">
  <a:themeElements>
    <a:clrScheme name="White - blue accents template template">
      <a:dk1>
        <a:srgbClr val="000000"/>
      </a:dk1>
      <a:lt1>
        <a:srgbClr val="FFFFFF"/>
      </a:lt1>
      <a:dk2>
        <a:srgbClr val="1D4775"/>
      </a:dk2>
      <a:lt2>
        <a:srgbClr val="FEF194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A061C3"/>
      </a:accent6>
      <a:hlink>
        <a:srgbClr val="1D4775"/>
      </a:hlink>
      <a:folHlink>
        <a:srgbClr val="1D477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91436" tIns="45718" rIns="91436" bIns="45718" numCol="1" rtlCol="0" anchor="ctr" anchorCtr="0" compatLnSpc="1">
        <a:prstTxWarp prst="textNoShape">
          <a:avLst/>
        </a:prstTxWarp>
      </a:bodyPr>
      <a:lstStyle>
        <a:defPPr algn="ctr" defTabSz="914099" fontAlgn="base">
          <a:spcBef>
            <a:spcPct val="0"/>
          </a:spcBef>
          <a:spcAft>
            <a:spcPct val="0"/>
          </a:spcAft>
          <a:defRPr sz="2300" dirty="0" smtClean="0">
            <a:solidFill>
              <a:schemeClr val="tx1"/>
            </a:solidFill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Branco com fonte Courier para slides de código">
  <a:themeElements>
    <a:clrScheme name="Blue Template-Template">
      <a:dk1>
        <a:srgbClr val="000000"/>
      </a:dk1>
      <a:lt1>
        <a:srgbClr val="FFFFFF"/>
      </a:lt1>
      <a:dk2>
        <a:srgbClr val="050595"/>
      </a:dk2>
      <a:lt2>
        <a:srgbClr val="FFFFFF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7D3DA1"/>
      </a:accent6>
      <a:hlink>
        <a:srgbClr val="F3EB4F"/>
      </a:hlink>
      <a:folHlink>
        <a:srgbClr val="7DDD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109728" tIns="54864" rIns="109728" bIns="54864" numCol="1" rtlCol="0" anchor="ctr" anchorCtr="0" compatLnSpc="1">
        <a:prstTxWarp prst="textNoShape">
          <a:avLst/>
        </a:prstTxWarp>
      </a:bodyPr>
      <a:lstStyle>
        <a:defPPr marL="0" marR="0" indent="0" algn="ctr" defTabSz="10969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800" b="0" i="0" u="none" strike="noStrike" cap="none" normalizeH="0" baseline="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7EEFD162-EDAF-40F1-8DE6-8C07E9AEC85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TS010286789</Template>
  <TotalTime>1433</TotalTime>
  <Words>248</Words>
  <Application>Microsoft Office PowerPoint</Application>
  <PresentationFormat>Apresentação na tela (4:3)</PresentationFormat>
  <Paragraphs>44</Paragraphs>
  <Slides>11</Slides>
  <Notes>9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slides</vt:lpstr>
      </vt:variant>
      <vt:variant>
        <vt:i4>11</vt:i4>
      </vt:variant>
    </vt:vector>
  </HeadingPairs>
  <TitlesOfParts>
    <vt:vector size="13" baseType="lpstr">
      <vt:lpstr>TS010286789</vt:lpstr>
      <vt:lpstr>Branco com fonte Courier para slides de código</vt:lpstr>
      <vt:lpstr>Convivência entre TV e banda larga móvel</vt:lpstr>
      <vt:lpstr>Slide 2</vt:lpstr>
      <vt:lpstr>Slide 3</vt:lpstr>
      <vt:lpstr>Convivência</vt:lpstr>
      <vt:lpstr>Slide 5</vt:lpstr>
      <vt:lpstr>Slide 6</vt:lpstr>
      <vt:lpstr>Slide 7</vt:lpstr>
      <vt:lpstr>Slide 8</vt:lpstr>
      <vt:lpstr>Slide 9</vt:lpstr>
      <vt:lpstr>MITIGAÇÃO É NECESSÁRIA</vt:lpstr>
      <vt:lpstr>Slide 11</vt:lpstr>
    </vt:vector>
  </TitlesOfParts>
  <Company>Globo Comunicação e Participações S.A.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da Apresentação</dc:title>
  <dc:creator>Tv Globo</dc:creator>
  <cp:lastModifiedBy>Tv Globo</cp:lastModifiedBy>
  <cp:revision>62</cp:revision>
  <dcterms:created xsi:type="dcterms:W3CDTF">2014-02-11T15:07:13Z</dcterms:created>
  <dcterms:modified xsi:type="dcterms:W3CDTF">2014-04-29T12:03:20Z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TC102867899990</vt:lpwstr>
  </property>
</Properties>
</file>