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4"/>
  </p:notesMasterIdLst>
  <p:sldIdLst>
    <p:sldId id="256" r:id="rId2"/>
    <p:sldId id="360" r:id="rId3"/>
    <p:sldId id="361" r:id="rId4"/>
    <p:sldId id="281" r:id="rId5"/>
    <p:sldId id="349" r:id="rId6"/>
    <p:sldId id="351" r:id="rId7"/>
    <p:sldId id="350" r:id="rId8"/>
    <p:sldId id="354" r:id="rId9"/>
    <p:sldId id="355" r:id="rId10"/>
    <p:sldId id="353" r:id="rId11"/>
    <p:sldId id="352" r:id="rId12"/>
    <p:sldId id="260" r:id="rId13"/>
    <p:sldId id="261"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7" r:id="rId62"/>
    <p:sldId id="358" r:id="rId63"/>
    <p:sldId id="357" r:id="rId64"/>
    <p:sldId id="359" r:id="rId65"/>
    <p:sldId id="341" r:id="rId66"/>
    <p:sldId id="363" r:id="rId67"/>
    <p:sldId id="365" r:id="rId68"/>
    <p:sldId id="366" r:id="rId69"/>
    <p:sldId id="340" r:id="rId70"/>
    <p:sldId id="346" r:id="rId71"/>
    <p:sldId id="347" r:id="rId72"/>
    <p:sldId id="356" r:id="rId7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43"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Amelia\Documents\2012%20Amelia\Cursos%20e%20palestras%202012\IBASE-FASE-BSB\Pasta%20apoio%20texto.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4.xml.rels><?xml version="1.0" encoding="UTF-8" standalone="yes"?>
<Relationships xmlns="http://schemas.openxmlformats.org/package/2006/relationships"><Relationship Id="rId2" Type="http://schemas.openxmlformats.org/officeDocument/2006/relationships/oleObject" Target="file:///C:\Users\Amelia\Documents\2012%20Amelia\Cursos%20e%20palestras%202012\IBASE-FASE-BSB\Pasta%20apoio%20texto.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melia\Documents\2013%20Amelia\Cursos%20e%20Palestras\Parauapebas\Pasta%20apoio%20texto.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Planilha_do_Microsoft_Excel3.xlsx"/></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Excel4.xlsx"/></Relationships>
</file>

<file path=ppt/charts/_rels/chart8.xml.rels><?xml version="1.0" encoding="UTF-8" standalone="yes"?>
<Relationships xmlns="http://schemas.openxmlformats.org/package/2006/relationships"><Relationship Id="rId1" Type="http://schemas.openxmlformats.org/officeDocument/2006/relationships/package" Target="../embeddings/Planilha_do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a:t>CFEM - 2004-2012</a:t>
            </a:r>
          </a:p>
          <a:p>
            <a:pPr>
              <a:defRPr/>
            </a:pPr>
            <a:r>
              <a:rPr lang="en-US" sz="1600" b="0"/>
              <a:t>em R$ milhões</a:t>
            </a:r>
          </a:p>
        </c:rich>
      </c:tx>
      <c:layout>
        <c:manualLayout>
          <c:xMode val="edge"/>
          <c:yMode val="edge"/>
          <c:x val="0.36236230174410616"/>
          <c:y val="1.0744020910064263E-2"/>
        </c:manualLayout>
      </c:layout>
      <c:overlay val="0"/>
    </c:title>
    <c:autoTitleDeleted val="0"/>
    <c:plotArea>
      <c:layout/>
      <c:barChart>
        <c:barDir val="bar"/>
        <c:grouping val="clustered"/>
        <c:varyColors val="0"/>
        <c:ser>
          <c:idx val="0"/>
          <c:order val="0"/>
          <c:tx>
            <c:strRef>
              <c:f>Plan1!$C$60</c:f>
              <c:strCache>
                <c:ptCount val="1"/>
                <c:pt idx="0">
                  <c:v>CFEM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Plan1!$B$61:$B$69</c:f>
              <c:numCache>
                <c:formatCode>General</c:formatCode>
                <c:ptCount val="9"/>
                <c:pt idx="0">
                  <c:v>2012</c:v>
                </c:pt>
                <c:pt idx="1">
                  <c:v>2011</c:v>
                </c:pt>
                <c:pt idx="2">
                  <c:v>2010</c:v>
                </c:pt>
                <c:pt idx="3">
                  <c:v>2009</c:v>
                </c:pt>
                <c:pt idx="4">
                  <c:v>2008</c:v>
                </c:pt>
                <c:pt idx="5">
                  <c:v>2007</c:v>
                </c:pt>
                <c:pt idx="6">
                  <c:v>2006</c:v>
                </c:pt>
                <c:pt idx="7">
                  <c:v>2005</c:v>
                </c:pt>
                <c:pt idx="8">
                  <c:v>2004</c:v>
                </c:pt>
              </c:numCache>
            </c:numRef>
          </c:cat>
          <c:val>
            <c:numRef>
              <c:f>Plan1!$C$61:$C$69</c:f>
              <c:numCache>
                <c:formatCode>#,##0</c:formatCode>
                <c:ptCount val="9"/>
                <c:pt idx="0">
                  <c:v>1834.94235897</c:v>
                </c:pt>
                <c:pt idx="1">
                  <c:v>1560.7626836900001</c:v>
                </c:pt>
                <c:pt idx="2">
                  <c:v>1083.1423214599988</c:v>
                </c:pt>
                <c:pt idx="3">
                  <c:v>742.73114098000008</c:v>
                </c:pt>
                <c:pt idx="4">
                  <c:v>857.81943162000005</c:v>
                </c:pt>
                <c:pt idx="5">
                  <c:v>547.26164557000004</c:v>
                </c:pt>
                <c:pt idx="6">
                  <c:v>465.88128812000002</c:v>
                </c:pt>
                <c:pt idx="7">
                  <c:v>406.04769466000033</c:v>
                </c:pt>
                <c:pt idx="8">
                  <c:v>326.07861499999973</c:v>
                </c:pt>
              </c:numCache>
            </c:numRef>
          </c:val>
        </c:ser>
        <c:dLbls>
          <c:showLegendKey val="0"/>
          <c:showVal val="1"/>
          <c:showCatName val="0"/>
          <c:showSerName val="0"/>
          <c:showPercent val="0"/>
          <c:showBubbleSize val="0"/>
        </c:dLbls>
        <c:gapWidth val="150"/>
        <c:overlap val="-25"/>
        <c:axId val="2104249616"/>
        <c:axId val="2104249072"/>
      </c:barChart>
      <c:catAx>
        <c:axId val="2104249616"/>
        <c:scaling>
          <c:orientation val="minMax"/>
        </c:scaling>
        <c:delete val="0"/>
        <c:axPos val="l"/>
        <c:numFmt formatCode="General" sourceLinked="1"/>
        <c:majorTickMark val="none"/>
        <c:minorTickMark val="none"/>
        <c:tickLblPos val="nextTo"/>
        <c:crossAx val="2104249072"/>
        <c:crosses val="autoZero"/>
        <c:auto val="1"/>
        <c:lblAlgn val="ctr"/>
        <c:lblOffset val="100"/>
        <c:noMultiLvlLbl val="0"/>
      </c:catAx>
      <c:valAx>
        <c:axId val="2104249072"/>
        <c:scaling>
          <c:orientation val="minMax"/>
        </c:scaling>
        <c:delete val="1"/>
        <c:axPos val="b"/>
        <c:numFmt formatCode="#,##0" sourceLinked="1"/>
        <c:majorTickMark val="none"/>
        <c:minorTickMark val="none"/>
        <c:tickLblPos val="nextTo"/>
        <c:crossAx val="21042496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0"/>
          <c:dLbls>
            <c:spPr>
              <a:noFill/>
              <a:ln>
                <a:noFill/>
              </a:ln>
              <a:effectLst/>
            </c:spPr>
            <c:txPr>
              <a:bodyPr/>
              <a:lstStyle/>
              <a:p>
                <a:pPr>
                  <a:defRPr sz="1050"/>
                </a:pPr>
                <a:endParaRPr lang="pt-B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Plan3!$B$48:$B$60</c:f>
              <c:strCache>
                <c:ptCount val="13"/>
                <c:pt idx="0">
                  <c:v>Minas Gerais</c:v>
                </c:pt>
                <c:pt idx="1">
                  <c:v>Pará</c:v>
                </c:pt>
                <c:pt idx="2">
                  <c:v>Goiás</c:v>
                </c:pt>
                <c:pt idx="3">
                  <c:v>São Paulo</c:v>
                </c:pt>
                <c:pt idx="4">
                  <c:v>Bahia</c:v>
                </c:pt>
                <c:pt idx="5">
                  <c:v>Mato Grosso do Sul</c:v>
                </c:pt>
                <c:pt idx="6">
                  <c:v>Sergipe</c:v>
                </c:pt>
                <c:pt idx="7">
                  <c:v>Rio de Janeiro</c:v>
                </c:pt>
                <c:pt idx="8">
                  <c:v>Amapá</c:v>
                </c:pt>
                <c:pt idx="9">
                  <c:v>Santa Catarina</c:v>
                </c:pt>
                <c:pt idx="10">
                  <c:v>Rio Grande do Sul</c:v>
                </c:pt>
                <c:pt idx="11">
                  <c:v>Paraná</c:v>
                </c:pt>
                <c:pt idx="12">
                  <c:v>Mato Grosso</c:v>
                </c:pt>
              </c:strCache>
            </c:strRef>
          </c:cat>
          <c:val>
            <c:numRef>
              <c:f>Plan3!$C$48:$C$60</c:f>
              <c:numCache>
                <c:formatCode>#,##0.00</c:formatCode>
                <c:ptCount val="13"/>
                <c:pt idx="0">
                  <c:v>973891091.10000002</c:v>
                </c:pt>
                <c:pt idx="1">
                  <c:v>523542131.47000003</c:v>
                </c:pt>
                <c:pt idx="2">
                  <c:v>73513986.359999999</c:v>
                </c:pt>
                <c:pt idx="3">
                  <c:v>51538947.920000002</c:v>
                </c:pt>
                <c:pt idx="4">
                  <c:v>37200401.530000001</c:v>
                </c:pt>
                <c:pt idx="5">
                  <c:v>19562837.690000001</c:v>
                </c:pt>
                <c:pt idx="6">
                  <c:v>17716362.539999999</c:v>
                </c:pt>
                <c:pt idx="7">
                  <c:v>16643399.94999999</c:v>
                </c:pt>
                <c:pt idx="8">
                  <c:v>16486838.76</c:v>
                </c:pt>
                <c:pt idx="9">
                  <c:v>15250810.11999999</c:v>
                </c:pt>
                <c:pt idx="10">
                  <c:v>14083630.970000004</c:v>
                </c:pt>
                <c:pt idx="11">
                  <c:v>10586156.43</c:v>
                </c:pt>
                <c:pt idx="12">
                  <c:v>10374125.44999999</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dLbl>
              <c:idx val="0"/>
              <c:spPr/>
              <c:txPr>
                <a:bodyPr/>
                <a:lstStyle/>
                <a:p>
                  <a:pPr>
                    <a:defRPr sz="1200" b="1">
                      <a:solidFill>
                        <a:schemeClr val="tx1"/>
                      </a:solidFill>
                    </a:defRPr>
                  </a:pPr>
                  <a:endParaRPr lang="pt-BR"/>
                </a:p>
              </c:txPr>
              <c:showLegendKey val="0"/>
              <c:showVal val="0"/>
              <c:showCatName val="1"/>
              <c:showSerName val="0"/>
              <c:showPercent val="1"/>
              <c:showBubbleSize val="0"/>
            </c:dLbl>
            <c:dLbl>
              <c:idx val="2"/>
              <c:layout>
                <c:manualLayout>
                  <c:x val="-2.1845012141615849E-3"/>
                  <c:y val="-0.11254381437614415"/>
                </c:manualLayout>
              </c:layou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6.8851014894509045E-3"/>
                  <c:y val="4.5683936566752688E-2"/>
                </c:manualLayout>
              </c:layout>
              <c:tx>
                <c:rich>
                  <a:bodyPr/>
                  <a:lstStyle/>
                  <a:p>
                    <a:r>
                      <a:rPr lang="en-US" sz="1100">
                        <a:solidFill>
                          <a:schemeClr val="tx1"/>
                        </a:solidFill>
                      </a:rPr>
                      <a:t>CANAÃ DOS CARAJÁS - PA</a:t>
                    </a:r>
                    <a:r>
                      <a:rPr lang="en-US">
                        <a:solidFill>
                          <a:schemeClr val="tx1"/>
                        </a:solidFill>
                      </a:rPr>
                      <a:t>
3%</a:t>
                    </a:r>
                    <a:endParaRPr lang="en-US"/>
                  </a:p>
                </c:rich>
              </c:tx>
              <c:showLegendKey val="0"/>
              <c:showVal val="0"/>
              <c:showCatName val="1"/>
              <c:showSerName val="0"/>
              <c:showPercent val="1"/>
              <c:showBubbleSize val="0"/>
              <c:extLst>
                <c:ext xmlns:c15="http://schemas.microsoft.com/office/drawing/2012/chart" uri="{CE6537A1-D6FC-4f65-9D91-7224C49458BB}">
                  <c15:layout/>
                </c:ext>
              </c:extLst>
            </c:dLbl>
            <c:dLbl>
              <c:idx val="12"/>
              <c:layout/>
              <c:tx>
                <c:rich>
                  <a:bodyPr/>
                  <a:lstStyle/>
                  <a:p>
                    <a:r>
                      <a:rPr lang="en-US" sz="1200">
                        <a:solidFill>
                          <a:schemeClr val="tx1"/>
                        </a:solidFill>
                      </a:rPr>
                      <a:t>PARAGOMINAS - PA</a:t>
                    </a:r>
                    <a:r>
                      <a:rPr lang="en-US">
                        <a:solidFill>
                          <a:schemeClr val="tx1"/>
                        </a:solidFill>
                      </a:rPr>
                      <a:t>
1%</a:t>
                    </a:r>
                    <a:endParaRPr lang="en-US"/>
                  </a:p>
                </c:rich>
              </c:tx>
              <c:showLegendKey val="0"/>
              <c:showVal val="0"/>
              <c:showCatName val="1"/>
              <c:showSerName val="0"/>
              <c:showPercent val="1"/>
              <c:showBubbleSize val="0"/>
              <c:extLst>
                <c:ext xmlns:c15="http://schemas.microsoft.com/office/drawing/2012/chart" uri="{CE6537A1-D6FC-4f65-9D91-7224C49458BB}">
                  <c15:layout/>
                </c:ext>
              </c:extLst>
            </c:dLbl>
            <c:dLbl>
              <c:idx val="14"/>
              <c:layout>
                <c:manualLayout>
                  <c:x val="0.19905035654656919"/>
                  <c:y val="3.4096032113632845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050" b="1">
                    <a:solidFill>
                      <a:schemeClr val="tx1"/>
                    </a:solidFill>
                  </a:defRPr>
                </a:pPr>
                <a:endParaRPr lang="pt-B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Plan2!$C$27:$C$41</c:f>
              <c:strCache>
                <c:ptCount val="15"/>
                <c:pt idx="0">
                  <c:v>PARAUAPEBAS - PA</c:v>
                </c:pt>
                <c:pt idx="1">
                  <c:v>NOVA LIMA - MG</c:v>
                </c:pt>
                <c:pt idx="2">
                  <c:v>ITABIRA - MG</c:v>
                </c:pt>
                <c:pt idx="3">
                  <c:v>MARIANA - MG</c:v>
                </c:pt>
                <c:pt idx="4">
                  <c:v>SÃO GONÇALO DO RIO ABAIXO - MG</c:v>
                </c:pt>
                <c:pt idx="5">
                  <c:v>ITABIRITO - MG</c:v>
                </c:pt>
                <c:pt idx="6">
                  <c:v>BRUMADINHO - MG</c:v>
                </c:pt>
                <c:pt idx="7">
                  <c:v>CONGONHAS - MG</c:v>
                </c:pt>
                <c:pt idx="8">
                  <c:v>OURO PRETO - MG</c:v>
                </c:pt>
                <c:pt idx="9">
                  <c:v>CANAÃ DOS CARAJÁS - PA</c:v>
                </c:pt>
                <c:pt idx="10">
                  <c:v>ALTO HORIZONTE - GO</c:v>
                </c:pt>
                <c:pt idx="11">
                  <c:v>ITATIAIUÇU - MG</c:v>
                </c:pt>
                <c:pt idx="12">
                  <c:v>PARAGOMINAS - PA</c:v>
                </c:pt>
                <c:pt idx="13">
                  <c:v>BARÃO DE COCAIS - MG</c:v>
                </c:pt>
                <c:pt idx="14">
                  <c:v>PARACATU - MG</c:v>
                </c:pt>
              </c:strCache>
            </c:strRef>
          </c:cat>
          <c:val>
            <c:numRef>
              <c:f>Plan2!$D$27:$D$41</c:f>
              <c:numCache>
                <c:formatCode>0</c:formatCode>
                <c:ptCount val="15"/>
                <c:pt idx="0">
                  <c:v>427.08603555999957</c:v>
                </c:pt>
                <c:pt idx="1">
                  <c:v>188.47501742</c:v>
                </c:pt>
                <c:pt idx="2">
                  <c:v>132.52592428</c:v>
                </c:pt>
                <c:pt idx="3">
                  <c:v>118.96325187000002</c:v>
                </c:pt>
                <c:pt idx="4">
                  <c:v>114.67605101999987</c:v>
                </c:pt>
                <c:pt idx="5">
                  <c:v>75.930760090000007</c:v>
                </c:pt>
                <c:pt idx="6">
                  <c:v>70.318513409999994</c:v>
                </c:pt>
                <c:pt idx="7">
                  <c:v>62.979665479999994</c:v>
                </c:pt>
                <c:pt idx="8">
                  <c:v>37.397577130000002</c:v>
                </c:pt>
                <c:pt idx="9">
                  <c:v>36.867859489999994</c:v>
                </c:pt>
                <c:pt idx="10">
                  <c:v>28.897242129999999</c:v>
                </c:pt>
                <c:pt idx="11">
                  <c:v>19.300835050000018</c:v>
                </c:pt>
                <c:pt idx="12">
                  <c:v>18.70925424</c:v>
                </c:pt>
                <c:pt idx="13">
                  <c:v>17.549753949999989</c:v>
                </c:pt>
                <c:pt idx="14">
                  <c:v>17.418588019999987</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71421848730011"/>
          <c:y val="4.3055555555555493E-2"/>
          <c:w val="0.51446702220704488"/>
          <c:h val="0.95694444444444515"/>
        </c:manualLayout>
      </c:layout>
      <c:pieChart>
        <c:varyColors val="1"/>
        <c:ser>
          <c:idx val="0"/>
          <c:order val="0"/>
          <c:dPt>
            <c:idx val="10"/>
            <c:bubble3D val="0"/>
            <c:explosion val="11"/>
          </c:dPt>
          <c:dLbls>
            <c:dLbl>
              <c:idx val="0"/>
              <c:layout>
                <c:manualLayout>
                  <c:x val="-0.20518040534613449"/>
                  <c:y val="-0.16224431321084867"/>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3134935781430391E-2"/>
                  <c:y val="8.19658792650918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8.2923361269992722E-4"/>
                  <c:y val="2.175918635170603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7819407217907133E-3"/>
                  <c:y val="3.005555555555555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5615698902123864E-2"/>
                  <c:y val="4.417825896762904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1.3583874298908387E-2"/>
                  <c:y val="-3.8810148731408581E-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Plan4!$B$101:$B$111</c:f>
              <c:strCache>
                <c:ptCount val="11"/>
                <c:pt idx="0">
                  <c:v>FERRO</c:v>
                </c:pt>
                <c:pt idx="1">
                  <c:v>COBRE</c:v>
                </c:pt>
                <c:pt idx="2">
                  <c:v>OURO</c:v>
                </c:pt>
                <c:pt idx="3">
                  <c:v>ALUMÍNIO</c:v>
                </c:pt>
                <c:pt idx="4">
                  <c:v>GRANITO</c:v>
                </c:pt>
                <c:pt idx="5">
                  <c:v>CALCÁRIO </c:v>
                </c:pt>
                <c:pt idx="6">
                  <c:v>AREIA</c:v>
                </c:pt>
                <c:pt idx="7">
                  <c:v>FOSFATO</c:v>
                </c:pt>
                <c:pt idx="8">
                  <c:v>NÍQUEL</c:v>
                </c:pt>
                <c:pt idx="9">
                  <c:v>MANGANÊS</c:v>
                </c:pt>
                <c:pt idx="10">
                  <c:v>OUTROS</c:v>
                </c:pt>
              </c:strCache>
            </c:strRef>
          </c:cat>
          <c:val>
            <c:numRef>
              <c:f>Plan4!$C$101:$C$111</c:f>
              <c:numCache>
                <c:formatCode>#,##0.00</c:formatCode>
                <c:ptCount val="11"/>
                <c:pt idx="0">
                  <c:v>1315651029.6099999</c:v>
                </c:pt>
                <c:pt idx="1">
                  <c:v>74247201.590000004</c:v>
                </c:pt>
                <c:pt idx="2">
                  <c:v>51092917.82</c:v>
                </c:pt>
                <c:pt idx="3">
                  <c:v>47571258.510000005</c:v>
                </c:pt>
                <c:pt idx="4">
                  <c:v>41564784.540000007</c:v>
                </c:pt>
                <c:pt idx="5">
                  <c:v>40110780.260000013</c:v>
                </c:pt>
                <c:pt idx="6">
                  <c:v>26875520.370000001</c:v>
                </c:pt>
                <c:pt idx="7">
                  <c:v>26556312.510000005</c:v>
                </c:pt>
                <c:pt idx="8">
                  <c:v>25499451.309999999</c:v>
                </c:pt>
                <c:pt idx="9">
                  <c:v>22316971.68</c:v>
                </c:pt>
                <c:pt idx="10">
                  <c:v>153713969.38000041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000"/>
      </a:pPr>
      <a:endParaRPr lang="pt-B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CFEM 20102</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7975766344746597"/>
          <c:y val="0.2512548742114693"/>
          <c:w val="0.6934397637333275"/>
          <c:h val="0.62234694850524186"/>
        </c:manualLayout>
      </c:layout>
      <c:pie3DChart>
        <c:varyColors val="1"/>
        <c:ser>
          <c:idx val="0"/>
          <c:order val="0"/>
          <c:dLbls>
            <c:dLbl>
              <c:idx val="0"/>
              <c:layout>
                <c:manualLayout>
                  <c:x val="-0.21225103214773131"/>
                  <c:y val="-0.24049984191746623"/>
                </c:manualLayout>
              </c:layout>
              <c:spPr/>
              <c:txPr>
                <a:bodyPr/>
                <a:lstStyle/>
                <a:p>
                  <a:pPr>
                    <a:defRPr sz="900">
                      <a:solidFill>
                        <a:schemeClr val="bg1"/>
                      </a:solidFill>
                    </a:defRPr>
                  </a:pPr>
                  <a:endParaRPr lang="pt-BR"/>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0.12024716810158693"/>
                  <c:y val="6.302359351147406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1.8765968572190594E-2"/>
                  <c:y val="-4.1297821375673338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6.2564931609081775E-2"/>
                  <c:y val="-3.2982116653300565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5669345481286173"/>
                  <c:y val="-7.0249497548278569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0.29669075940488981"/>
                  <c:y val="-2.772376893056674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pPr>
                <a:endParaRPr lang="pt-BR"/>
              </a:p>
            </c:txPr>
            <c:showLegendKey val="0"/>
            <c:showVal val="0"/>
            <c:showCatName val="1"/>
            <c:showSerName val="0"/>
            <c:showPercent val="1"/>
            <c:showBubbleSize val="0"/>
            <c:showLeaderLines val="1"/>
            <c:extLst>
              <c:ext xmlns:c15="http://schemas.microsoft.com/office/drawing/2012/chart" uri="{CE6537A1-D6FC-4f65-9D91-7224C49458BB}"/>
            </c:extLst>
          </c:dLbls>
          <c:cat>
            <c:strRef>
              <c:f>Plan1!$B$39:$B$45</c:f>
              <c:strCache>
                <c:ptCount val="7"/>
                <c:pt idx="0">
                  <c:v>PARAUAPEBAS</c:v>
                </c:pt>
                <c:pt idx="1">
                  <c:v>CANAÃ DOS CARAJÁS</c:v>
                </c:pt>
                <c:pt idx="2">
                  <c:v>PARAGOMINAS</c:v>
                </c:pt>
                <c:pt idx="3">
                  <c:v>MARABÁ</c:v>
                </c:pt>
                <c:pt idx="4">
                  <c:v>JURUTI</c:v>
                </c:pt>
                <c:pt idx="5">
                  <c:v>ORIXIMINÁ</c:v>
                </c:pt>
                <c:pt idx="6">
                  <c:v>IPIXUNA DO PARÁ</c:v>
                </c:pt>
              </c:strCache>
            </c:strRef>
          </c:cat>
          <c:val>
            <c:numRef>
              <c:f>Plan1!$C$39:$C$45</c:f>
              <c:numCache>
                <c:formatCode>#,##0</c:formatCode>
                <c:ptCount val="7"/>
                <c:pt idx="0">
                  <c:v>427086036</c:v>
                </c:pt>
                <c:pt idx="1">
                  <c:v>36867859</c:v>
                </c:pt>
                <c:pt idx="2">
                  <c:v>18709254</c:v>
                </c:pt>
                <c:pt idx="3">
                  <c:v>4161875</c:v>
                </c:pt>
                <c:pt idx="4">
                  <c:v>10798449</c:v>
                </c:pt>
                <c:pt idx="5">
                  <c:v>12523607</c:v>
                </c:pt>
                <c:pt idx="6">
                  <c:v>6349958</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Jan/jul 2013</a:t>
            </a:r>
          </a:p>
        </c:rich>
      </c:tx>
      <c:layout>
        <c:manualLayout>
          <c:xMode val="edge"/>
          <c:yMode val="edge"/>
          <c:x val="0.34522676393392054"/>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2867647058823528"/>
          <c:y val="0.2741656138400263"/>
          <c:w val="0.77696078431372562"/>
          <c:h val="0.66658001951199264"/>
        </c:manualLayout>
      </c:layout>
      <c:pie3DChart>
        <c:varyColors val="1"/>
        <c:ser>
          <c:idx val="0"/>
          <c:order val="0"/>
          <c:dPt>
            <c:idx val="0"/>
            <c:bubble3D val="0"/>
            <c:explosion val="6"/>
          </c:dPt>
          <c:dLbls>
            <c:dLbl>
              <c:idx val="0"/>
              <c:layout>
                <c:manualLayout>
                  <c:x val="-0.16679983016828795"/>
                  <c:y val="-0.31362838691850087"/>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9508124903504709"/>
                  <c:y val="0.1449626921198144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6.5875791261386443E-2"/>
                  <c:y val="-4.5354324516712334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431746950748802"/>
                  <c:y val="-1.4597679148680785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3.9811641191909851E-2"/>
                  <c:y val="-0.10969256733972037"/>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382007488034584"/>
                  <c:y val="-4.5539996991013791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0.36638133009109158"/>
                  <c:y val="3.8748207100170059E-3"/>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pPr>
                <a:endParaRPr lang="pt-BR"/>
              </a:p>
            </c:txPr>
            <c:showLegendKey val="0"/>
            <c:showVal val="0"/>
            <c:showCatName val="1"/>
            <c:showSerName val="0"/>
            <c:showPercent val="1"/>
            <c:showBubbleSize val="0"/>
            <c:showLeaderLines val="1"/>
            <c:extLst>
              <c:ext xmlns:c15="http://schemas.microsoft.com/office/drawing/2012/chart" uri="{CE6537A1-D6FC-4f65-9D91-7224C49458BB}"/>
            </c:extLst>
          </c:dLbls>
          <c:cat>
            <c:strRef>
              <c:f>Plan1!$D$50:$D$56</c:f>
              <c:strCache>
                <c:ptCount val="7"/>
                <c:pt idx="0">
                  <c:v>PARAUAPEBAS</c:v>
                </c:pt>
                <c:pt idx="1">
                  <c:v>CANAÃ DOS CARAJÁS</c:v>
                </c:pt>
                <c:pt idx="2">
                  <c:v>PARAGOMINAS</c:v>
                </c:pt>
                <c:pt idx="3">
                  <c:v>MARABÁ</c:v>
                </c:pt>
                <c:pt idx="4">
                  <c:v>JURUTI</c:v>
                </c:pt>
                <c:pt idx="5">
                  <c:v>ORIXIMINÁ</c:v>
                </c:pt>
                <c:pt idx="6">
                  <c:v>IPIXUNA DO PARÁ</c:v>
                </c:pt>
              </c:strCache>
            </c:strRef>
          </c:cat>
          <c:val>
            <c:numRef>
              <c:f>Plan1!$E$50:$E$56</c:f>
              <c:numCache>
                <c:formatCode>#,##0</c:formatCode>
                <c:ptCount val="7"/>
                <c:pt idx="0">
                  <c:v>522037546</c:v>
                </c:pt>
                <c:pt idx="1">
                  <c:v>25630814</c:v>
                </c:pt>
                <c:pt idx="2">
                  <c:v>9717840</c:v>
                </c:pt>
                <c:pt idx="3">
                  <c:v>9325368</c:v>
                </c:pt>
                <c:pt idx="4">
                  <c:v>5936875</c:v>
                </c:pt>
                <c:pt idx="5">
                  <c:v>3992726</c:v>
                </c:pt>
                <c:pt idx="6">
                  <c:v>3792045</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Jan/jul</a:t>
            </a:r>
            <a:r>
              <a:rPr lang="pt-BR" baseline="0"/>
              <a:t> 2012</a:t>
            </a:r>
            <a:endParaRPr lang="pt-B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544539777355417"/>
          <c:y val="0.28563005597073526"/>
          <c:w val="0.71408055027604311"/>
          <c:h val="0.62340037241276669"/>
        </c:manualLayout>
      </c:layout>
      <c:pie3DChart>
        <c:varyColors val="1"/>
        <c:ser>
          <c:idx val="0"/>
          <c:order val="0"/>
          <c:dLbls>
            <c:dLbl>
              <c:idx val="0"/>
              <c:layout>
                <c:manualLayout>
                  <c:x val="-0.26585908226988902"/>
                  <c:y val="-0.1984429792724523"/>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Plan1!$C$66:$C$72</c:f>
              <c:strCache>
                <c:ptCount val="7"/>
                <c:pt idx="0">
                  <c:v>PARAUAPEBAS</c:v>
                </c:pt>
                <c:pt idx="1">
                  <c:v>CANAÃ DOS CARAJÁS</c:v>
                </c:pt>
                <c:pt idx="2">
                  <c:v>PARAGOMINAS</c:v>
                </c:pt>
                <c:pt idx="3">
                  <c:v>MARABÁ</c:v>
                </c:pt>
                <c:pt idx="4">
                  <c:v>JURUTI</c:v>
                </c:pt>
                <c:pt idx="5">
                  <c:v>ORIXIMINÁ</c:v>
                </c:pt>
                <c:pt idx="6">
                  <c:v>IPIXUNA DO PARÁ</c:v>
                </c:pt>
              </c:strCache>
            </c:strRef>
          </c:cat>
          <c:val>
            <c:numRef>
              <c:f>Plan1!$D$66:$D$72</c:f>
              <c:numCache>
                <c:formatCode>#,##0</c:formatCode>
                <c:ptCount val="7"/>
                <c:pt idx="0">
                  <c:v>183769171</c:v>
                </c:pt>
                <c:pt idx="1">
                  <c:v>18469918</c:v>
                </c:pt>
                <c:pt idx="2">
                  <c:v>10471250</c:v>
                </c:pt>
                <c:pt idx="3">
                  <c:v>715167</c:v>
                </c:pt>
                <c:pt idx="4">
                  <c:v>6070288</c:v>
                </c:pt>
                <c:pt idx="5">
                  <c:v>7346934</c:v>
                </c:pt>
                <c:pt idx="6">
                  <c:v>3519640</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43E60-6540-4DCF-9C76-05BCCCD70B4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t-BR"/>
        </a:p>
      </dgm:t>
    </dgm:pt>
    <dgm:pt modelId="{DFE8622F-99CD-449D-A69D-DDAD1F2F0584}">
      <dgm:prSet custT="1"/>
      <dgm:spPr>
        <a:solidFill>
          <a:schemeClr val="accent5">
            <a:lumMod val="20000"/>
            <a:lumOff val="80000"/>
          </a:schemeClr>
        </a:solidFill>
      </dgm:spPr>
      <dgm:t>
        <a:bodyPr/>
        <a:lstStyle/>
        <a:p>
          <a:pPr rtl="0"/>
          <a:r>
            <a:rPr lang="pt-BR" sz="1600" dirty="0" smtClean="0">
              <a:solidFill>
                <a:srgbClr val="002060"/>
              </a:solidFill>
            </a:rPr>
            <a:t>PROSPECÇÃO </a:t>
          </a:r>
          <a:endParaRPr lang="pt-BR" sz="1600" dirty="0">
            <a:solidFill>
              <a:srgbClr val="002060"/>
            </a:solidFill>
          </a:endParaRPr>
        </a:p>
      </dgm:t>
    </dgm:pt>
    <dgm:pt modelId="{2DF570C5-E999-4F4B-84B9-1F5F753BC9BE}" type="parTrans" cxnId="{232FDF9F-EE6C-4466-A96C-E2ACA383CB13}">
      <dgm:prSet/>
      <dgm:spPr/>
      <dgm:t>
        <a:bodyPr/>
        <a:lstStyle/>
        <a:p>
          <a:endParaRPr lang="pt-BR"/>
        </a:p>
      </dgm:t>
    </dgm:pt>
    <dgm:pt modelId="{51FCFC90-3B25-425D-956A-A358B8A58FCD}" type="sibTrans" cxnId="{232FDF9F-EE6C-4466-A96C-E2ACA383CB13}">
      <dgm:prSet/>
      <dgm:spPr/>
      <dgm:t>
        <a:bodyPr/>
        <a:lstStyle/>
        <a:p>
          <a:endParaRPr lang="pt-BR"/>
        </a:p>
      </dgm:t>
    </dgm:pt>
    <dgm:pt modelId="{5C8C2DF5-7472-4429-B7F9-983FC595E31D}">
      <dgm:prSet/>
      <dgm:spPr>
        <a:solidFill>
          <a:schemeClr val="accent5">
            <a:lumMod val="75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pt-BR" dirty="0" smtClean="0">
              <a:solidFill>
                <a:srgbClr val="002060"/>
              </a:solidFill>
            </a:rPr>
            <a:t>TRANSFORMAÇÃO</a:t>
          </a:r>
        </a:p>
        <a:p>
          <a:pPr defTabSz="622300" rtl="0">
            <a:lnSpc>
              <a:spcPct val="90000"/>
            </a:lnSpc>
            <a:spcBef>
              <a:spcPct val="0"/>
            </a:spcBef>
            <a:spcAft>
              <a:spcPct val="35000"/>
            </a:spcAft>
          </a:pPr>
          <a:endParaRPr lang="pt-BR" dirty="0"/>
        </a:p>
      </dgm:t>
    </dgm:pt>
    <dgm:pt modelId="{BCF640CD-FC70-45CC-8D5C-CAEBDF7664E0}" type="parTrans" cxnId="{C1DDD118-3C0E-4506-B369-24CC1BB5929A}">
      <dgm:prSet/>
      <dgm:spPr/>
      <dgm:t>
        <a:bodyPr/>
        <a:lstStyle/>
        <a:p>
          <a:endParaRPr lang="pt-BR"/>
        </a:p>
      </dgm:t>
    </dgm:pt>
    <dgm:pt modelId="{02C33415-8780-4DF5-8D84-F81DEC03175F}" type="sibTrans" cxnId="{C1DDD118-3C0E-4506-B369-24CC1BB5929A}">
      <dgm:prSet/>
      <dgm:spPr/>
      <dgm:t>
        <a:bodyPr/>
        <a:lstStyle/>
        <a:p>
          <a:endParaRPr lang="pt-BR"/>
        </a:p>
      </dgm:t>
    </dgm:pt>
    <dgm:pt modelId="{FAFB8870-8A21-4E7F-9729-6A5099EBD360}">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1600" dirty="0" smtClean="0">
              <a:solidFill>
                <a:srgbClr val="002060"/>
              </a:solidFill>
            </a:rPr>
            <a:t>MINERAÇÃO</a:t>
          </a:r>
        </a:p>
        <a:p>
          <a:pPr defTabSz="622300">
            <a:lnSpc>
              <a:spcPct val="90000"/>
            </a:lnSpc>
            <a:spcBef>
              <a:spcPct val="0"/>
            </a:spcBef>
            <a:spcAft>
              <a:spcPct val="35000"/>
            </a:spcAft>
          </a:pPr>
          <a:endParaRPr lang="pt-BR" sz="1400" dirty="0">
            <a:solidFill>
              <a:srgbClr val="002060"/>
            </a:solidFill>
          </a:endParaRPr>
        </a:p>
      </dgm:t>
    </dgm:pt>
    <dgm:pt modelId="{C50AE7D8-F95C-49AE-B999-6276646726AB}" type="parTrans" cxnId="{402DE835-9D95-425D-B1FC-59BC21B695A4}">
      <dgm:prSet/>
      <dgm:spPr/>
      <dgm:t>
        <a:bodyPr/>
        <a:lstStyle/>
        <a:p>
          <a:endParaRPr lang="pt-BR"/>
        </a:p>
      </dgm:t>
    </dgm:pt>
    <dgm:pt modelId="{D43238F8-0170-452F-824C-13F7BC8E79D5}" type="sibTrans" cxnId="{402DE835-9D95-425D-B1FC-59BC21B695A4}">
      <dgm:prSet/>
      <dgm:spPr/>
      <dgm:t>
        <a:bodyPr/>
        <a:lstStyle/>
        <a:p>
          <a:endParaRPr lang="pt-BR"/>
        </a:p>
      </dgm:t>
    </dgm:pt>
    <dgm:pt modelId="{1E78D4EF-8AFA-462E-AEC3-3A144C6CE980}">
      <dgm:prSet custT="1"/>
      <dgm:spPr>
        <a:solidFill>
          <a:schemeClr val="accent5">
            <a:lumMod val="40000"/>
            <a:lumOff val="60000"/>
          </a:schemeClr>
        </a:solidFill>
      </dgm:spPr>
      <dgm:t>
        <a:bodyPr/>
        <a:lstStyle/>
        <a:p>
          <a:r>
            <a:rPr lang="pt-BR" sz="1600" dirty="0" smtClean="0">
              <a:solidFill>
                <a:srgbClr val="002060"/>
              </a:solidFill>
            </a:rPr>
            <a:t>PESQUISA</a:t>
          </a:r>
          <a:endParaRPr lang="pt-BR" sz="1600" dirty="0">
            <a:solidFill>
              <a:srgbClr val="002060"/>
            </a:solidFill>
          </a:endParaRPr>
        </a:p>
      </dgm:t>
    </dgm:pt>
    <dgm:pt modelId="{161AD86F-F96D-49B9-8035-A7339C1EC3AB}" type="parTrans" cxnId="{7B2D41D2-7A9A-47F4-A141-28F02664BF97}">
      <dgm:prSet/>
      <dgm:spPr/>
      <dgm:t>
        <a:bodyPr/>
        <a:lstStyle/>
        <a:p>
          <a:endParaRPr lang="pt-BR"/>
        </a:p>
      </dgm:t>
    </dgm:pt>
    <dgm:pt modelId="{CD194260-80B3-4643-9610-76C7A3F46BAC}" type="sibTrans" cxnId="{7B2D41D2-7A9A-47F4-A141-28F02664BF97}">
      <dgm:prSet/>
      <dgm:spPr/>
      <dgm:t>
        <a:bodyPr/>
        <a:lstStyle/>
        <a:p>
          <a:endParaRPr lang="pt-BR"/>
        </a:p>
      </dgm:t>
    </dgm:pt>
    <dgm:pt modelId="{84B3915A-34B2-4F6B-8A16-95F2321BC685}" type="pres">
      <dgm:prSet presAssocID="{0C643E60-6540-4DCF-9C76-05BCCCD70B41}" presName="CompostProcess" presStyleCnt="0">
        <dgm:presLayoutVars>
          <dgm:dir/>
          <dgm:resizeHandles val="exact"/>
        </dgm:presLayoutVars>
      </dgm:prSet>
      <dgm:spPr/>
      <dgm:t>
        <a:bodyPr/>
        <a:lstStyle/>
        <a:p>
          <a:endParaRPr lang="pt-BR"/>
        </a:p>
      </dgm:t>
    </dgm:pt>
    <dgm:pt modelId="{AEB303DD-159C-4D08-A3C5-191C3A1BDC57}" type="pres">
      <dgm:prSet presAssocID="{0C643E60-6540-4DCF-9C76-05BCCCD70B41}" presName="arrow" presStyleLbl="bgShp" presStyleIdx="0" presStyleCnt="1"/>
      <dgm:spPr>
        <a:solidFill>
          <a:schemeClr val="accent2">
            <a:lumMod val="20000"/>
            <a:lumOff val="80000"/>
          </a:schemeClr>
        </a:solidFill>
        <a:ln>
          <a:solidFill>
            <a:schemeClr val="accent2">
              <a:lumMod val="75000"/>
            </a:schemeClr>
          </a:solidFill>
        </a:ln>
      </dgm:spPr>
    </dgm:pt>
    <dgm:pt modelId="{377A0B3E-3CAE-482A-9D6D-FAFF68CD3735}" type="pres">
      <dgm:prSet presAssocID="{0C643E60-6540-4DCF-9C76-05BCCCD70B41}" presName="linearProcess" presStyleCnt="0"/>
      <dgm:spPr/>
    </dgm:pt>
    <dgm:pt modelId="{5883BB06-84E4-4412-A210-42A8ACD19EE3}" type="pres">
      <dgm:prSet presAssocID="{DFE8622F-99CD-449D-A69D-DDAD1F2F0584}" presName="textNode" presStyleLbl="node1" presStyleIdx="0" presStyleCnt="4">
        <dgm:presLayoutVars>
          <dgm:bulletEnabled val="1"/>
        </dgm:presLayoutVars>
      </dgm:prSet>
      <dgm:spPr/>
      <dgm:t>
        <a:bodyPr/>
        <a:lstStyle/>
        <a:p>
          <a:endParaRPr lang="pt-BR"/>
        </a:p>
      </dgm:t>
    </dgm:pt>
    <dgm:pt modelId="{D0D0AC98-6BBB-4899-AC34-E5F2863898FA}" type="pres">
      <dgm:prSet presAssocID="{51FCFC90-3B25-425D-956A-A358B8A58FCD}" presName="sibTrans" presStyleCnt="0"/>
      <dgm:spPr/>
    </dgm:pt>
    <dgm:pt modelId="{7DE74C3A-CE76-462D-ABAF-104A3B927B0F}" type="pres">
      <dgm:prSet presAssocID="{1E78D4EF-8AFA-462E-AEC3-3A144C6CE980}" presName="textNode" presStyleLbl="node1" presStyleIdx="1" presStyleCnt="4" custLinFactNeighborX="74784" custLinFactNeighborY="-496">
        <dgm:presLayoutVars>
          <dgm:bulletEnabled val="1"/>
        </dgm:presLayoutVars>
      </dgm:prSet>
      <dgm:spPr/>
      <dgm:t>
        <a:bodyPr/>
        <a:lstStyle/>
        <a:p>
          <a:endParaRPr lang="pt-BR"/>
        </a:p>
      </dgm:t>
    </dgm:pt>
    <dgm:pt modelId="{079AF3A9-BAAF-4CE2-BF31-15BD2AC5570F}" type="pres">
      <dgm:prSet presAssocID="{CD194260-80B3-4643-9610-76C7A3F46BAC}" presName="sibTrans" presStyleCnt="0"/>
      <dgm:spPr/>
    </dgm:pt>
    <dgm:pt modelId="{1E5D5881-2CD8-493F-938F-0A8C980AAA97}" type="pres">
      <dgm:prSet presAssocID="{FAFB8870-8A21-4E7F-9729-6A5099EBD360}" presName="textNode" presStyleLbl="node1" presStyleIdx="2" presStyleCnt="4" custLinFactNeighborX="-7707" custLinFactNeighborY="-496">
        <dgm:presLayoutVars>
          <dgm:bulletEnabled val="1"/>
        </dgm:presLayoutVars>
      </dgm:prSet>
      <dgm:spPr/>
      <dgm:t>
        <a:bodyPr/>
        <a:lstStyle/>
        <a:p>
          <a:endParaRPr lang="pt-BR"/>
        </a:p>
      </dgm:t>
    </dgm:pt>
    <dgm:pt modelId="{F3237967-42FB-420F-BF6B-3B88FB207A70}" type="pres">
      <dgm:prSet presAssocID="{D43238F8-0170-452F-824C-13F7BC8E79D5}" presName="sibTrans" presStyleCnt="0"/>
      <dgm:spPr/>
    </dgm:pt>
    <dgm:pt modelId="{1C26B10C-4F89-473E-BFB2-67B3A30FCC0F}" type="pres">
      <dgm:prSet presAssocID="{5C8C2DF5-7472-4429-B7F9-983FC595E31D}" presName="textNode" presStyleLbl="node1" presStyleIdx="3" presStyleCnt="4" custLinFactNeighborX="-22497" custLinFactNeighborY="-496">
        <dgm:presLayoutVars>
          <dgm:bulletEnabled val="1"/>
        </dgm:presLayoutVars>
      </dgm:prSet>
      <dgm:spPr>
        <a:prstGeom prst="flowChartAlternateProcess">
          <a:avLst/>
        </a:prstGeom>
      </dgm:spPr>
      <dgm:t>
        <a:bodyPr/>
        <a:lstStyle/>
        <a:p>
          <a:endParaRPr lang="pt-BR"/>
        </a:p>
      </dgm:t>
    </dgm:pt>
  </dgm:ptLst>
  <dgm:cxnLst>
    <dgm:cxn modelId="{1CCA73D2-05D5-430C-A14C-A6FE343A3022}" type="presOf" srcId="{5C8C2DF5-7472-4429-B7F9-983FC595E31D}" destId="{1C26B10C-4F89-473E-BFB2-67B3A30FCC0F}" srcOrd="0" destOrd="0" presId="urn:microsoft.com/office/officeart/2005/8/layout/hProcess9"/>
    <dgm:cxn modelId="{7B2D41D2-7A9A-47F4-A141-28F02664BF97}" srcId="{0C643E60-6540-4DCF-9C76-05BCCCD70B41}" destId="{1E78D4EF-8AFA-462E-AEC3-3A144C6CE980}" srcOrd="1" destOrd="0" parTransId="{161AD86F-F96D-49B9-8035-A7339C1EC3AB}" sibTransId="{CD194260-80B3-4643-9610-76C7A3F46BAC}"/>
    <dgm:cxn modelId="{232FDF9F-EE6C-4466-A96C-E2ACA383CB13}" srcId="{0C643E60-6540-4DCF-9C76-05BCCCD70B41}" destId="{DFE8622F-99CD-449D-A69D-DDAD1F2F0584}" srcOrd="0" destOrd="0" parTransId="{2DF570C5-E999-4F4B-84B9-1F5F753BC9BE}" sibTransId="{51FCFC90-3B25-425D-956A-A358B8A58FCD}"/>
    <dgm:cxn modelId="{51199CE4-5526-40F5-82A4-87D0696594EE}" type="presOf" srcId="{1E78D4EF-8AFA-462E-AEC3-3A144C6CE980}" destId="{7DE74C3A-CE76-462D-ABAF-104A3B927B0F}" srcOrd="0" destOrd="0" presId="urn:microsoft.com/office/officeart/2005/8/layout/hProcess9"/>
    <dgm:cxn modelId="{8930665F-CEA1-408C-BA10-3EF0E1A8AA8A}" type="presOf" srcId="{DFE8622F-99CD-449D-A69D-DDAD1F2F0584}" destId="{5883BB06-84E4-4412-A210-42A8ACD19EE3}" srcOrd="0" destOrd="0" presId="urn:microsoft.com/office/officeart/2005/8/layout/hProcess9"/>
    <dgm:cxn modelId="{34C5BD1B-EC05-4A4C-8283-193FBC6C809A}" type="presOf" srcId="{FAFB8870-8A21-4E7F-9729-6A5099EBD360}" destId="{1E5D5881-2CD8-493F-938F-0A8C980AAA97}" srcOrd="0" destOrd="0" presId="urn:microsoft.com/office/officeart/2005/8/layout/hProcess9"/>
    <dgm:cxn modelId="{C1DDD118-3C0E-4506-B369-24CC1BB5929A}" srcId="{0C643E60-6540-4DCF-9C76-05BCCCD70B41}" destId="{5C8C2DF5-7472-4429-B7F9-983FC595E31D}" srcOrd="3" destOrd="0" parTransId="{BCF640CD-FC70-45CC-8D5C-CAEBDF7664E0}" sibTransId="{02C33415-8780-4DF5-8D84-F81DEC03175F}"/>
    <dgm:cxn modelId="{A1FF885C-A5E4-43D4-B3E7-1F4A49F13B2F}" type="presOf" srcId="{0C643E60-6540-4DCF-9C76-05BCCCD70B41}" destId="{84B3915A-34B2-4F6B-8A16-95F2321BC685}" srcOrd="0" destOrd="0" presId="urn:microsoft.com/office/officeart/2005/8/layout/hProcess9"/>
    <dgm:cxn modelId="{402DE835-9D95-425D-B1FC-59BC21B695A4}" srcId="{0C643E60-6540-4DCF-9C76-05BCCCD70B41}" destId="{FAFB8870-8A21-4E7F-9729-6A5099EBD360}" srcOrd="2" destOrd="0" parTransId="{C50AE7D8-F95C-49AE-B999-6276646726AB}" sibTransId="{D43238F8-0170-452F-824C-13F7BC8E79D5}"/>
    <dgm:cxn modelId="{DC99BD17-A050-43FC-A44D-460092BFD8B1}" type="presParOf" srcId="{84B3915A-34B2-4F6B-8A16-95F2321BC685}" destId="{AEB303DD-159C-4D08-A3C5-191C3A1BDC57}" srcOrd="0" destOrd="0" presId="urn:microsoft.com/office/officeart/2005/8/layout/hProcess9"/>
    <dgm:cxn modelId="{251C4E20-FBAE-475A-87E4-895CA3813ADA}" type="presParOf" srcId="{84B3915A-34B2-4F6B-8A16-95F2321BC685}" destId="{377A0B3E-3CAE-482A-9D6D-FAFF68CD3735}" srcOrd="1" destOrd="0" presId="urn:microsoft.com/office/officeart/2005/8/layout/hProcess9"/>
    <dgm:cxn modelId="{029A9279-4340-47A1-9737-593F86C1288C}" type="presParOf" srcId="{377A0B3E-3CAE-482A-9D6D-FAFF68CD3735}" destId="{5883BB06-84E4-4412-A210-42A8ACD19EE3}" srcOrd="0" destOrd="0" presId="urn:microsoft.com/office/officeart/2005/8/layout/hProcess9"/>
    <dgm:cxn modelId="{5A9A3D10-701D-493C-8668-4831608F178D}" type="presParOf" srcId="{377A0B3E-3CAE-482A-9D6D-FAFF68CD3735}" destId="{D0D0AC98-6BBB-4899-AC34-E5F2863898FA}" srcOrd="1" destOrd="0" presId="urn:microsoft.com/office/officeart/2005/8/layout/hProcess9"/>
    <dgm:cxn modelId="{7B25A6CF-73CA-40C6-8068-4D8910DF00EC}" type="presParOf" srcId="{377A0B3E-3CAE-482A-9D6D-FAFF68CD3735}" destId="{7DE74C3A-CE76-462D-ABAF-104A3B927B0F}" srcOrd="2" destOrd="0" presId="urn:microsoft.com/office/officeart/2005/8/layout/hProcess9"/>
    <dgm:cxn modelId="{BCFE9556-CB90-4C1D-8F45-F72559CA61F5}" type="presParOf" srcId="{377A0B3E-3CAE-482A-9D6D-FAFF68CD3735}" destId="{079AF3A9-BAAF-4CE2-BF31-15BD2AC5570F}" srcOrd="3" destOrd="0" presId="urn:microsoft.com/office/officeart/2005/8/layout/hProcess9"/>
    <dgm:cxn modelId="{54578D93-1344-4468-AA77-3C4E523B6551}" type="presParOf" srcId="{377A0B3E-3CAE-482A-9D6D-FAFF68CD3735}" destId="{1E5D5881-2CD8-493F-938F-0A8C980AAA97}" srcOrd="4" destOrd="0" presId="urn:microsoft.com/office/officeart/2005/8/layout/hProcess9"/>
    <dgm:cxn modelId="{3F8461D5-79D9-41E5-A8C7-354FD32BF606}" type="presParOf" srcId="{377A0B3E-3CAE-482A-9D6D-FAFF68CD3735}" destId="{F3237967-42FB-420F-BF6B-3B88FB207A70}" srcOrd="5" destOrd="0" presId="urn:microsoft.com/office/officeart/2005/8/layout/hProcess9"/>
    <dgm:cxn modelId="{1DC4DCB9-473E-4707-8EFE-28435F0EDA18}" type="presParOf" srcId="{377A0B3E-3CAE-482A-9D6D-FAFF68CD3735}" destId="{1C26B10C-4F89-473E-BFB2-67B3A30FCC0F}" srcOrd="6" destOrd="0" presId="urn:microsoft.com/office/officeart/2005/8/layout/hProcess9"/>
  </dgm:cxnLst>
  <dgm:bg>
    <a:solidFill>
      <a:schemeClr val="accent3">
        <a:lumMod val="75000"/>
      </a:schemeClr>
    </a:solidFill>
  </dgm:bg>
  <dgm:whole>
    <a:ln>
      <a:solidFill>
        <a:srgbClr val="7030A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70E7B-B139-47AD-AE96-198CB87F042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pt-BR"/>
        </a:p>
      </dgm:t>
    </dgm:pt>
    <dgm:pt modelId="{663B528A-E7E5-43C6-A7AC-4D27BA3A8F5D}">
      <dgm:prSet custT="1"/>
      <dgm:spPr>
        <a:solidFill>
          <a:schemeClr val="accent2">
            <a:lumMod val="40000"/>
            <a:lumOff val="60000"/>
          </a:schemeClr>
        </a:solidFill>
      </dgm:spPr>
      <dgm:t>
        <a:bodyPr/>
        <a:lstStyle/>
        <a:p>
          <a:r>
            <a:rPr lang="pt-BR" sz="1050" b="1" dirty="0" smtClean="0">
              <a:solidFill>
                <a:srgbClr val="002060"/>
              </a:solidFill>
            </a:rPr>
            <a:t>Local</a:t>
          </a:r>
          <a:r>
            <a:rPr lang="pt-BR" sz="1200" b="1" dirty="0" smtClean="0">
              <a:solidFill>
                <a:srgbClr val="002060"/>
              </a:solidFill>
            </a:rPr>
            <a:t> </a:t>
          </a:r>
          <a:endParaRPr lang="pt-BR" sz="1100" b="1" dirty="0">
            <a:solidFill>
              <a:srgbClr val="002060"/>
            </a:solidFill>
          </a:endParaRPr>
        </a:p>
      </dgm:t>
    </dgm:pt>
    <dgm:pt modelId="{A2ABBAEA-0BB9-49BC-851D-D9162AA29302}" type="parTrans" cxnId="{D6228376-9467-406E-AA29-ED2E76625EE5}">
      <dgm:prSet/>
      <dgm:spPr/>
      <dgm:t>
        <a:bodyPr/>
        <a:lstStyle/>
        <a:p>
          <a:endParaRPr lang="pt-BR"/>
        </a:p>
      </dgm:t>
    </dgm:pt>
    <dgm:pt modelId="{9AACD8F3-82C2-46BC-92F9-8DE214FD06AC}" type="sibTrans" cxnId="{D6228376-9467-406E-AA29-ED2E76625EE5}">
      <dgm:prSet/>
      <dgm:spPr/>
      <dgm:t>
        <a:bodyPr/>
        <a:lstStyle/>
        <a:p>
          <a:endParaRPr lang="pt-BR"/>
        </a:p>
      </dgm:t>
    </dgm:pt>
    <dgm:pt modelId="{384F9152-D398-427F-928A-A8331BC1445F}">
      <dgm:prSet custT="1"/>
      <dgm:spPr>
        <a:solidFill>
          <a:schemeClr val="accent2">
            <a:lumMod val="60000"/>
            <a:lumOff val="4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pt-BR" sz="800" b="1" dirty="0" smtClean="0">
              <a:solidFill>
                <a:srgbClr val="002060"/>
              </a:solidFill>
            </a:rPr>
            <a:t>Regional</a:t>
          </a:r>
          <a:r>
            <a:rPr lang="pt-BR" sz="800" dirty="0" smtClean="0"/>
            <a:t> </a:t>
          </a:r>
        </a:p>
        <a:p>
          <a:pPr defTabSz="444500">
            <a:lnSpc>
              <a:spcPct val="90000"/>
            </a:lnSpc>
            <a:spcBef>
              <a:spcPct val="0"/>
            </a:spcBef>
            <a:spcAft>
              <a:spcPct val="35000"/>
            </a:spcAft>
          </a:pPr>
          <a:endParaRPr lang="pt-BR" sz="800" dirty="0"/>
        </a:p>
      </dgm:t>
    </dgm:pt>
    <dgm:pt modelId="{AC729ED8-4839-45E1-97A7-BB624B789BE8}" type="parTrans" cxnId="{838D3A9D-8202-471A-BAB2-352B2AF584C5}">
      <dgm:prSet/>
      <dgm:spPr/>
      <dgm:t>
        <a:bodyPr/>
        <a:lstStyle/>
        <a:p>
          <a:endParaRPr lang="pt-BR"/>
        </a:p>
      </dgm:t>
    </dgm:pt>
    <dgm:pt modelId="{541CED57-A7C9-4F7A-B360-9586F2888B85}" type="sibTrans" cxnId="{838D3A9D-8202-471A-BAB2-352B2AF584C5}">
      <dgm:prSet/>
      <dgm:spPr/>
      <dgm:t>
        <a:bodyPr/>
        <a:lstStyle/>
        <a:p>
          <a:endParaRPr lang="pt-BR"/>
        </a:p>
      </dgm:t>
    </dgm:pt>
    <dgm:pt modelId="{C8EFFE0F-A41C-444D-B8AC-1AD117C39BC8}">
      <dgm:prSet/>
      <dgm:spPr>
        <a:solidFill>
          <a:schemeClr val="accent2">
            <a:lumMod val="75000"/>
          </a:schemeClr>
        </a:solidFill>
      </dgm:spPr>
      <dgm:t>
        <a:bodyPr/>
        <a:lstStyle/>
        <a:p>
          <a:r>
            <a:rPr lang="pt-BR" b="1" dirty="0" smtClean="0">
              <a:solidFill>
                <a:srgbClr val="002060"/>
              </a:solidFill>
            </a:rPr>
            <a:t>Nacional</a:t>
          </a:r>
          <a:endParaRPr lang="pt-BR" b="1" dirty="0">
            <a:solidFill>
              <a:srgbClr val="002060"/>
            </a:solidFill>
          </a:endParaRPr>
        </a:p>
      </dgm:t>
    </dgm:pt>
    <dgm:pt modelId="{C70E8116-0664-405D-BD0C-1F6F3386F437}" type="parTrans" cxnId="{69192909-C910-4AF4-95F9-4AAE524E05A2}">
      <dgm:prSet/>
      <dgm:spPr/>
      <dgm:t>
        <a:bodyPr/>
        <a:lstStyle/>
        <a:p>
          <a:endParaRPr lang="pt-BR"/>
        </a:p>
      </dgm:t>
    </dgm:pt>
    <dgm:pt modelId="{23E6445F-66EF-4715-AC23-CF906A83318A}" type="sibTrans" cxnId="{69192909-C910-4AF4-95F9-4AAE524E05A2}">
      <dgm:prSet/>
      <dgm:spPr/>
      <dgm:t>
        <a:bodyPr/>
        <a:lstStyle/>
        <a:p>
          <a:endParaRPr lang="pt-BR"/>
        </a:p>
      </dgm:t>
    </dgm:pt>
    <dgm:pt modelId="{7B3308A5-7610-4BC2-9243-72122607C175}">
      <dgm:prSet custT="1"/>
      <dgm:spPr>
        <a:solidFill>
          <a:schemeClr val="accent2">
            <a:lumMod val="75000"/>
          </a:schemeClr>
        </a:solidFill>
      </dgm:spPr>
      <dgm:t>
        <a:bodyPr/>
        <a:lstStyle/>
        <a:p>
          <a:r>
            <a:rPr lang="pt-BR" sz="900" b="1" dirty="0" smtClean="0">
              <a:solidFill>
                <a:srgbClr val="002060"/>
              </a:solidFill>
            </a:rPr>
            <a:t>Global</a:t>
          </a:r>
          <a:endParaRPr lang="pt-BR" sz="900" b="1" dirty="0">
            <a:solidFill>
              <a:srgbClr val="002060"/>
            </a:solidFill>
          </a:endParaRPr>
        </a:p>
      </dgm:t>
    </dgm:pt>
    <dgm:pt modelId="{755E0FBE-2E2C-411B-B8DF-E1A005747C85}" type="parTrans" cxnId="{67CC2024-9113-4BB1-BEB4-27058DE2CB3D}">
      <dgm:prSet/>
      <dgm:spPr/>
      <dgm:t>
        <a:bodyPr/>
        <a:lstStyle/>
        <a:p>
          <a:endParaRPr lang="pt-BR"/>
        </a:p>
      </dgm:t>
    </dgm:pt>
    <dgm:pt modelId="{C399E6F8-FC00-4485-90B9-B77F2DF61DEB}" type="sibTrans" cxnId="{67CC2024-9113-4BB1-BEB4-27058DE2CB3D}">
      <dgm:prSet/>
      <dgm:spPr/>
      <dgm:t>
        <a:bodyPr/>
        <a:lstStyle/>
        <a:p>
          <a:endParaRPr lang="pt-BR"/>
        </a:p>
      </dgm:t>
    </dgm:pt>
    <dgm:pt modelId="{DBEF8380-42A2-4538-B712-DE7A7099ECAF}" type="pres">
      <dgm:prSet presAssocID="{B2270E7B-B139-47AD-AE96-198CB87F042F}" presName="linearFlow" presStyleCnt="0">
        <dgm:presLayoutVars>
          <dgm:resizeHandles val="exact"/>
        </dgm:presLayoutVars>
      </dgm:prSet>
      <dgm:spPr/>
      <dgm:t>
        <a:bodyPr/>
        <a:lstStyle/>
        <a:p>
          <a:endParaRPr lang="pt-BR"/>
        </a:p>
      </dgm:t>
    </dgm:pt>
    <dgm:pt modelId="{5B50E769-B188-42BA-B81B-FFAC2D6DC7A0}" type="pres">
      <dgm:prSet presAssocID="{663B528A-E7E5-43C6-A7AC-4D27BA3A8F5D}" presName="node" presStyleLbl="node1" presStyleIdx="0" presStyleCnt="4">
        <dgm:presLayoutVars>
          <dgm:bulletEnabled val="1"/>
        </dgm:presLayoutVars>
      </dgm:prSet>
      <dgm:spPr/>
      <dgm:t>
        <a:bodyPr/>
        <a:lstStyle/>
        <a:p>
          <a:endParaRPr lang="pt-BR"/>
        </a:p>
      </dgm:t>
    </dgm:pt>
    <dgm:pt modelId="{B99F7808-6017-45ED-B8DA-C520EC4D82E9}" type="pres">
      <dgm:prSet presAssocID="{9AACD8F3-82C2-46BC-92F9-8DE214FD06AC}" presName="sibTrans" presStyleLbl="sibTrans2D1" presStyleIdx="0" presStyleCnt="3"/>
      <dgm:spPr/>
      <dgm:t>
        <a:bodyPr/>
        <a:lstStyle/>
        <a:p>
          <a:endParaRPr lang="pt-BR"/>
        </a:p>
      </dgm:t>
    </dgm:pt>
    <dgm:pt modelId="{6CABA45F-13B5-45A9-B8DA-B9978AA62733}" type="pres">
      <dgm:prSet presAssocID="{9AACD8F3-82C2-46BC-92F9-8DE214FD06AC}" presName="connectorText" presStyleLbl="sibTrans2D1" presStyleIdx="0" presStyleCnt="3"/>
      <dgm:spPr/>
      <dgm:t>
        <a:bodyPr/>
        <a:lstStyle/>
        <a:p>
          <a:endParaRPr lang="pt-BR"/>
        </a:p>
      </dgm:t>
    </dgm:pt>
    <dgm:pt modelId="{A6FD7E9F-C43E-459A-9CF9-3E3BD5BC5A1E}" type="pres">
      <dgm:prSet presAssocID="{384F9152-D398-427F-928A-A8331BC1445F}" presName="node" presStyleLbl="node1" presStyleIdx="1" presStyleCnt="4" custLinFactNeighborY="3580">
        <dgm:presLayoutVars>
          <dgm:bulletEnabled val="1"/>
        </dgm:presLayoutVars>
      </dgm:prSet>
      <dgm:spPr/>
      <dgm:t>
        <a:bodyPr/>
        <a:lstStyle/>
        <a:p>
          <a:endParaRPr lang="pt-BR"/>
        </a:p>
      </dgm:t>
    </dgm:pt>
    <dgm:pt modelId="{ABAA4242-3D05-4B94-AA6B-EC7E22AB337E}" type="pres">
      <dgm:prSet presAssocID="{541CED57-A7C9-4F7A-B360-9586F2888B85}" presName="sibTrans" presStyleLbl="sibTrans2D1" presStyleIdx="1" presStyleCnt="3"/>
      <dgm:spPr/>
      <dgm:t>
        <a:bodyPr/>
        <a:lstStyle/>
        <a:p>
          <a:endParaRPr lang="pt-BR"/>
        </a:p>
      </dgm:t>
    </dgm:pt>
    <dgm:pt modelId="{8A9CCEE6-7CE4-4189-AFA9-8617B1CF61E8}" type="pres">
      <dgm:prSet presAssocID="{541CED57-A7C9-4F7A-B360-9586F2888B85}" presName="connectorText" presStyleLbl="sibTrans2D1" presStyleIdx="1" presStyleCnt="3"/>
      <dgm:spPr/>
      <dgm:t>
        <a:bodyPr/>
        <a:lstStyle/>
        <a:p>
          <a:endParaRPr lang="pt-BR"/>
        </a:p>
      </dgm:t>
    </dgm:pt>
    <dgm:pt modelId="{E93C0809-7AFF-4EEB-A7AF-C6506B0FFDEB}" type="pres">
      <dgm:prSet presAssocID="{C8EFFE0F-A41C-444D-B8AC-1AD117C39BC8}" presName="node" presStyleLbl="node1" presStyleIdx="2" presStyleCnt="4" custLinFactNeighborY="7698">
        <dgm:presLayoutVars>
          <dgm:bulletEnabled val="1"/>
        </dgm:presLayoutVars>
      </dgm:prSet>
      <dgm:spPr/>
      <dgm:t>
        <a:bodyPr/>
        <a:lstStyle/>
        <a:p>
          <a:endParaRPr lang="pt-BR"/>
        </a:p>
      </dgm:t>
    </dgm:pt>
    <dgm:pt modelId="{2A38E39F-87C9-4FAE-887E-C90072147733}" type="pres">
      <dgm:prSet presAssocID="{23E6445F-66EF-4715-AC23-CF906A83318A}" presName="sibTrans" presStyleLbl="sibTrans2D1" presStyleIdx="2" presStyleCnt="3"/>
      <dgm:spPr/>
      <dgm:t>
        <a:bodyPr/>
        <a:lstStyle/>
        <a:p>
          <a:endParaRPr lang="pt-BR"/>
        </a:p>
      </dgm:t>
    </dgm:pt>
    <dgm:pt modelId="{535F2A85-D699-4581-B1F0-E3A4C3662F5B}" type="pres">
      <dgm:prSet presAssocID="{23E6445F-66EF-4715-AC23-CF906A83318A}" presName="connectorText" presStyleLbl="sibTrans2D1" presStyleIdx="2" presStyleCnt="3"/>
      <dgm:spPr/>
      <dgm:t>
        <a:bodyPr/>
        <a:lstStyle/>
        <a:p>
          <a:endParaRPr lang="pt-BR"/>
        </a:p>
      </dgm:t>
    </dgm:pt>
    <dgm:pt modelId="{FFF76A31-33A5-4ED5-8437-2F8E3728034B}" type="pres">
      <dgm:prSet presAssocID="{7B3308A5-7610-4BC2-9243-72122607C175}" presName="node" presStyleLbl="node1" presStyleIdx="3" presStyleCnt="4">
        <dgm:presLayoutVars>
          <dgm:bulletEnabled val="1"/>
        </dgm:presLayoutVars>
      </dgm:prSet>
      <dgm:spPr/>
      <dgm:t>
        <a:bodyPr/>
        <a:lstStyle/>
        <a:p>
          <a:endParaRPr lang="pt-BR"/>
        </a:p>
      </dgm:t>
    </dgm:pt>
  </dgm:ptLst>
  <dgm:cxnLst>
    <dgm:cxn modelId="{D6228376-9467-406E-AA29-ED2E76625EE5}" srcId="{B2270E7B-B139-47AD-AE96-198CB87F042F}" destId="{663B528A-E7E5-43C6-A7AC-4D27BA3A8F5D}" srcOrd="0" destOrd="0" parTransId="{A2ABBAEA-0BB9-49BC-851D-D9162AA29302}" sibTransId="{9AACD8F3-82C2-46BC-92F9-8DE214FD06AC}"/>
    <dgm:cxn modelId="{DCA5C727-887C-41B7-9298-AF23516D2F8A}" type="presOf" srcId="{9AACD8F3-82C2-46BC-92F9-8DE214FD06AC}" destId="{B99F7808-6017-45ED-B8DA-C520EC4D82E9}" srcOrd="0" destOrd="0" presId="urn:microsoft.com/office/officeart/2005/8/layout/process2"/>
    <dgm:cxn modelId="{69192909-C910-4AF4-95F9-4AAE524E05A2}" srcId="{B2270E7B-B139-47AD-AE96-198CB87F042F}" destId="{C8EFFE0F-A41C-444D-B8AC-1AD117C39BC8}" srcOrd="2" destOrd="0" parTransId="{C70E8116-0664-405D-BD0C-1F6F3386F437}" sibTransId="{23E6445F-66EF-4715-AC23-CF906A83318A}"/>
    <dgm:cxn modelId="{EFFA0BA5-7E9B-4068-B584-2481A6BF2688}" type="presOf" srcId="{B2270E7B-B139-47AD-AE96-198CB87F042F}" destId="{DBEF8380-42A2-4538-B712-DE7A7099ECAF}" srcOrd="0" destOrd="0" presId="urn:microsoft.com/office/officeart/2005/8/layout/process2"/>
    <dgm:cxn modelId="{7BCAD026-B4F3-4F7D-88F2-C29B62E86B83}" type="presOf" srcId="{384F9152-D398-427F-928A-A8331BC1445F}" destId="{A6FD7E9F-C43E-459A-9CF9-3E3BD5BC5A1E}" srcOrd="0" destOrd="0" presId="urn:microsoft.com/office/officeart/2005/8/layout/process2"/>
    <dgm:cxn modelId="{5E091BD8-720F-4FCD-8663-3A0E10268B8A}" type="presOf" srcId="{9AACD8F3-82C2-46BC-92F9-8DE214FD06AC}" destId="{6CABA45F-13B5-45A9-B8DA-B9978AA62733}" srcOrd="1" destOrd="0" presId="urn:microsoft.com/office/officeart/2005/8/layout/process2"/>
    <dgm:cxn modelId="{67CC2024-9113-4BB1-BEB4-27058DE2CB3D}" srcId="{B2270E7B-B139-47AD-AE96-198CB87F042F}" destId="{7B3308A5-7610-4BC2-9243-72122607C175}" srcOrd="3" destOrd="0" parTransId="{755E0FBE-2E2C-411B-B8DF-E1A005747C85}" sibTransId="{C399E6F8-FC00-4485-90B9-B77F2DF61DEB}"/>
    <dgm:cxn modelId="{AAF1F54E-2F4E-4FB3-A712-28327A17FF53}" type="presOf" srcId="{7B3308A5-7610-4BC2-9243-72122607C175}" destId="{FFF76A31-33A5-4ED5-8437-2F8E3728034B}" srcOrd="0" destOrd="0" presId="urn:microsoft.com/office/officeart/2005/8/layout/process2"/>
    <dgm:cxn modelId="{9A7450A4-8BD0-4A8E-AD7B-DEEA5BCA1CD0}" type="presOf" srcId="{541CED57-A7C9-4F7A-B360-9586F2888B85}" destId="{ABAA4242-3D05-4B94-AA6B-EC7E22AB337E}" srcOrd="0" destOrd="0" presId="urn:microsoft.com/office/officeart/2005/8/layout/process2"/>
    <dgm:cxn modelId="{CD14BEF3-9C00-4AF5-9688-4FFBFE52BEC1}" type="presOf" srcId="{23E6445F-66EF-4715-AC23-CF906A83318A}" destId="{2A38E39F-87C9-4FAE-887E-C90072147733}" srcOrd="0" destOrd="0" presId="urn:microsoft.com/office/officeart/2005/8/layout/process2"/>
    <dgm:cxn modelId="{FA2826DC-8FD2-4D64-B565-DF7F26C5F678}" type="presOf" srcId="{541CED57-A7C9-4F7A-B360-9586F2888B85}" destId="{8A9CCEE6-7CE4-4189-AFA9-8617B1CF61E8}" srcOrd="1" destOrd="0" presId="urn:microsoft.com/office/officeart/2005/8/layout/process2"/>
    <dgm:cxn modelId="{838D3A9D-8202-471A-BAB2-352B2AF584C5}" srcId="{B2270E7B-B139-47AD-AE96-198CB87F042F}" destId="{384F9152-D398-427F-928A-A8331BC1445F}" srcOrd="1" destOrd="0" parTransId="{AC729ED8-4839-45E1-97A7-BB624B789BE8}" sibTransId="{541CED57-A7C9-4F7A-B360-9586F2888B85}"/>
    <dgm:cxn modelId="{8180AE7C-54A9-41BE-9721-8A155AED87F0}" type="presOf" srcId="{663B528A-E7E5-43C6-A7AC-4D27BA3A8F5D}" destId="{5B50E769-B188-42BA-B81B-FFAC2D6DC7A0}" srcOrd="0" destOrd="0" presId="urn:microsoft.com/office/officeart/2005/8/layout/process2"/>
    <dgm:cxn modelId="{96D54080-FA79-4B0D-927B-0688002AD37E}" type="presOf" srcId="{23E6445F-66EF-4715-AC23-CF906A83318A}" destId="{535F2A85-D699-4581-B1F0-E3A4C3662F5B}" srcOrd="1" destOrd="0" presId="urn:microsoft.com/office/officeart/2005/8/layout/process2"/>
    <dgm:cxn modelId="{05213F9F-EAAB-40EF-95DF-790B87E4F12E}" type="presOf" srcId="{C8EFFE0F-A41C-444D-B8AC-1AD117C39BC8}" destId="{E93C0809-7AFF-4EEB-A7AF-C6506B0FFDEB}" srcOrd="0" destOrd="0" presId="urn:microsoft.com/office/officeart/2005/8/layout/process2"/>
    <dgm:cxn modelId="{030F9B3D-DBD1-4E5A-ADD0-96FA24CA8275}" type="presParOf" srcId="{DBEF8380-42A2-4538-B712-DE7A7099ECAF}" destId="{5B50E769-B188-42BA-B81B-FFAC2D6DC7A0}" srcOrd="0" destOrd="0" presId="urn:microsoft.com/office/officeart/2005/8/layout/process2"/>
    <dgm:cxn modelId="{22A2817C-F426-4895-95E6-6A54218EBD3E}" type="presParOf" srcId="{DBEF8380-42A2-4538-B712-DE7A7099ECAF}" destId="{B99F7808-6017-45ED-B8DA-C520EC4D82E9}" srcOrd="1" destOrd="0" presId="urn:microsoft.com/office/officeart/2005/8/layout/process2"/>
    <dgm:cxn modelId="{99ABB185-1225-4A85-B8D9-CBBEE65A2CE0}" type="presParOf" srcId="{B99F7808-6017-45ED-B8DA-C520EC4D82E9}" destId="{6CABA45F-13B5-45A9-B8DA-B9978AA62733}" srcOrd="0" destOrd="0" presId="urn:microsoft.com/office/officeart/2005/8/layout/process2"/>
    <dgm:cxn modelId="{D467270F-C902-48DF-9313-5A26C10E50FF}" type="presParOf" srcId="{DBEF8380-42A2-4538-B712-DE7A7099ECAF}" destId="{A6FD7E9F-C43E-459A-9CF9-3E3BD5BC5A1E}" srcOrd="2" destOrd="0" presId="urn:microsoft.com/office/officeart/2005/8/layout/process2"/>
    <dgm:cxn modelId="{39D6BE85-5099-4CD2-95D4-D340406EFA8A}" type="presParOf" srcId="{DBEF8380-42A2-4538-B712-DE7A7099ECAF}" destId="{ABAA4242-3D05-4B94-AA6B-EC7E22AB337E}" srcOrd="3" destOrd="0" presId="urn:microsoft.com/office/officeart/2005/8/layout/process2"/>
    <dgm:cxn modelId="{9A160A07-3BAE-47F4-952E-05F8AF230174}" type="presParOf" srcId="{ABAA4242-3D05-4B94-AA6B-EC7E22AB337E}" destId="{8A9CCEE6-7CE4-4189-AFA9-8617B1CF61E8}" srcOrd="0" destOrd="0" presId="urn:microsoft.com/office/officeart/2005/8/layout/process2"/>
    <dgm:cxn modelId="{91B1506A-08CA-47F9-ACA4-CC4048AA8297}" type="presParOf" srcId="{DBEF8380-42A2-4538-B712-DE7A7099ECAF}" destId="{E93C0809-7AFF-4EEB-A7AF-C6506B0FFDEB}" srcOrd="4" destOrd="0" presId="urn:microsoft.com/office/officeart/2005/8/layout/process2"/>
    <dgm:cxn modelId="{D8BF3FB6-76F2-4CAC-9A22-54471BEB12CE}" type="presParOf" srcId="{DBEF8380-42A2-4538-B712-DE7A7099ECAF}" destId="{2A38E39F-87C9-4FAE-887E-C90072147733}" srcOrd="5" destOrd="0" presId="urn:microsoft.com/office/officeart/2005/8/layout/process2"/>
    <dgm:cxn modelId="{252BFD74-D758-4BF7-8FB3-FD316FE7E969}" type="presParOf" srcId="{2A38E39F-87C9-4FAE-887E-C90072147733}" destId="{535F2A85-D699-4581-B1F0-E3A4C3662F5B}" srcOrd="0" destOrd="0" presId="urn:microsoft.com/office/officeart/2005/8/layout/process2"/>
    <dgm:cxn modelId="{8F3397AA-5AC4-4215-8F2B-0C666C82B585}" type="presParOf" srcId="{DBEF8380-42A2-4538-B712-DE7A7099ECAF}" destId="{FFF76A31-33A5-4ED5-8437-2F8E3728034B}" srcOrd="6" destOrd="0" presId="urn:microsoft.com/office/officeart/2005/8/layout/process2"/>
  </dgm:cxnLst>
  <dgm:bg>
    <a:solidFill>
      <a:schemeClr val="accent2">
        <a:lumMod val="50000"/>
      </a:schemeClr>
    </a:solidFill>
  </dgm:bg>
  <dgm:whole>
    <a:ln>
      <a:solidFill>
        <a:srgbClr val="7030A0"/>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303DD-159C-4D08-A3C5-191C3A1BDC57}">
      <dsp:nvSpPr>
        <dsp:cNvPr id="0" name=""/>
        <dsp:cNvSpPr/>
      </dsp:nvSpPr>
      <dsp:spPr>
        <a:xfrm>
          <a:off x="602348" y="0"/>
          <a:ext cx="6826620" cy="3595694"/>
        </a:xfrm>
        <a:prstGeom prst="rightArrow">
          <a:avLst/>
        </a:prstGeom>
        <a:solidFill>
          <a:schemeClr val="accent2">
            <a:lumMod val="20000"/>
            <a:lumOff val="80000"/>
          </a:schemeClr>
        </a:solidFill>
        <a:ln>
          <a:solidFill>
            <a:schemeClr val="accent2">
              <a:lumMod val="75000"/>
            </a:schemeClr>
          </a:solidFill>
        </a:ln>
        <a:effectLst/>
      </dsp:spPr>
      <dsp:style>
        <a:lnRef idx="0">
          <a:scrgbClr r="0" g="0" b="0"/>
        </a:lnRef>
        <a:fillRef idx="1">
          <a:scrgbClr r="0" g="0" b="0"/>
        </a:fillRef>
        <a:effectRef idx="0">
          <a:scrgbClr r="0" g="0" b="0"/>
        </a:effectRef>
        <a:fontRef idx="minor"/>
      </dsp:style>
    </dsp:sp>
    <dsp:sp modelId="{5883BB06-84E4-4412-A210-42A8ACD19EE3}">
      <dsp:nvSpPr>
        <dsp:cNvPr id="0" name=""/>
        <dsp:cNvSpPr/>
      </dsp:nvSpPr>
      <dsp:spPr>
        <a:xfrm>
          <a:off x="4730" y="1078708"/>
          <a:ext cx="1924435" cy="1438277"/>
        </a:xfrm>
        <a:prstGeom prst="roundRect">
          <a:avLst/>
        </a:prstGeom>
        <a:solidFill>
          <a:schemeClr val="accent5">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kern="1200" dirty="0" smtClean="0">
              <a:solidFill>
                <a:srgbClr val="002060"/>
              </a:solidFill>
            </a:rPr>
            <a:t>PROSPECÇÃO </a:t>
          </a:r>
          <a:endParaRPr lang="pt-BR" sz="1600" kern="1200" dirty="0">
            <a:solidFill>
              <a:srgbClr val="002060"/>
            </a:solidFill>
          </a:endParaRPr>
        </a:p>
      </dsp:txBody>
      <dsp:txXfrm>
        <a:off x="74941" y="1148919"/>
        <a:ext cx="1784013" cy="1297855"/>
      </dsp:txXfrm>
    </dsp:sp>
    <dsp:sp modelId="{7DE74C3A-CE76-462D-ABAF-104A3B927B0F}">
      <dsp:nvSpPr>
        <dsp:cNvPr id="0" name=""/>
        <dsp:cNvSpPr/>
      </dsp:nvSpPr>
      <dsp:spPr>
        <a:xfrm>
          <a:off x="2117999" y="1071574"/>
          <a:ext cx="1924435" cy="1438277"/>
        </a:xfrm>
        <a:prstGeom prst="roundRect">
          <a:avLst/>
        </a:prstGeom>
        <a:solidFill>
          <a:schemeClr val="accent5">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rgbClr val="002060"/>
              </a:solidFill>
            </a:rPr>
            <a:t>PESQUISA</a:t>
          </a:r>
          <a:endParaRPr lang="pt-BR" sz="1600" kern="1200" dirty="0">
            <a:solidFill>
              <a:srgbClr val="002060"/>
            </a:solidFill>
          </a:endParaRPr>
        </a:p>
      </dsp:txBody>
      <dsp:txXfrm>
        <a:off x="2188210" y="1141785"/>
        <a:ext cx="1784013" cy="1297855"/>
      </dsp:txXfrm>
    </dsp:sp>
    <dsp:sp modelId="{1E5D5881-2CD8-493F-938F-0A8C980AAA97}">
      <dsp:nvSpPr>
        <dsp:cNvPr id="0" name=""/>
        <dsp:cNvSpPr/>
      </dsp:nvSpPr>
      <dsp:spPr>
        <a:xfrm>
          <a:off x="4061351" y="1071574"/>
          <a:ext cx="1924435" cy="1438277"/>
        </a:xfrm>
        <a:prstGeom prst="roundRect">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t-BR" sz="1600" kern="1200" dirty="0" smtClean="0">
              <a:solidFill>
                <a:srgbClr val="002060"/>
              </a:solidFill>
            </a:rPr>
            <a:t>MINERAÇÃO</a:t>
          </a:r>
        </a:p>
        <a:p>
          <a:pPr lvl="0" algn="ctr" defTabSz="622300">
            <a:lnSpc>
              <a:spcPct val="90000"/>
            </a:lnSpc>
            <a:spcBef>
              <a:spcPct val="0"/>
            </a:spcBef>
            <a:spcAft>
              <a:spcPct val="35000"/>
            </a:spcAft>
          </a:pPr>
          <a:endParaRPr lang="pt-BR" sz="1400" kern="1200" dirty="0">
            <a:solidFill>
              <a:srgbClr val="002060"/>
            </a:solidFill>
          </a:endParaRPr>
        </a:p>
      </dsp:txBody>
      <dsp:txXfrm>
        <a:off x="4131562" y="1141785"/>
        <a:ext cx="1784013" cy="1297855"/>
      </dsp:txXfrm>
    </dsp:sp>
    <dsp:sp modelId="{1C26B10C-4F89-473E-BFB2-67B3A30FCC0F}">
      <dsp:nvSpPr>
        <dsp:cNvPr id="0" name=""/>
        <dsp:cNvSpPr/>
      </dsp:nvSpPr>
      <dsp:spPr>
        <a:xfrm>
          <a:off x="6077846" y="1071574"/>
          <a:ext cx="1924435" cy="1438277"/>
        </a:xfrm>
        <a:prstGeom prst="flowChartAlternateProcess">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1600" kern="1200" dirty="0" smtClean="0">
              <a:solidFill>
                <a:srgbClr val="002060"/>
              </a:solidFill>
            </a:rPr>
            <a:t>TRANSFORMAÇÃO</a:t>
          </a:r>
        </a:p>
        <a:p>
          <a:pPr lvl="0" algn="ctr" defTabSz="622300" rtl="0">
            <a:lnSpc>
              <a:spcPct val="90000"/>
            </a:lnSpc>
            <a:spcBef>
              <a:spcPct val="0"/>
            </a:spcBef>
            <a:spcAft>
              <a:spcPct val="35000"/>
            </a:spcAft>
          </a:pPr>
          <a:endParaRPr lang="pt-BR" sz="1600" kern="1200" dirty="0"/>
        </a:p>
      </dsp:txBody>
      <dsp:txXfrm>
        <a:off x="6148055" y="1141783"/>
        <a:ext cx="1784017" cy="1297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0E769-B188-42BA-B81B-FFAC2D6DC7A0}">
      <dsp:nvSpPr>
        <dsp:cNvPr id="0" name=""/>
        <dsp:cNvSpPr/>
      </dsp:nvSpPr>
      <dsp:spPr>
        <a:xfrm>
          <a:off x="0" y="1641"/>
          <a:ext cx="571504" cy="610746"/>
        </a:xfrm>
        <a:prstGeom prst="roundRect">
          <a:avLst>
            <a:gd name="adj" fmla="val 10000"/>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t-BR" sz="1050" b="1" kern="1200" dirty="0" smtClean="0">
              <a:solidFill>
                <a:srgbClr val="002060"/>
              </a:solidFill>
            </a:rPr>
            <a:t>Local</a:t>
          </a:r>
          <a:r>
            <a:rPr lang="pt-BR" sz="1200" b="1" kern="1200" dirty="0" smtClean="0">
              <a:solidFill>
                <a:srgbClr val="002060"/>
              </a:solidFill>
            </a:rPr>
            <a:t> </a:t>
          </a:r>
          <a:endParaRPr lang="pt-BR" sz="1100" b="1" kern="1200" dirty="0">
            <a:solidFill>
              <a:srgbClr val="002060"/>
            </a:solidFill>
          </a:endParaRPr>
        </a:p>
      </dsp:txBody>
      <dsp:txXfrm>
        <a:off x="16739" y="18380"/>
        <a:ext cx="538026" cy="577268"/>
      </dsp:txXfrm>
    </dsp:sp>
    <dsp:sp modelId="{B99F7808-6017-45ED-B8DA-C520EC4D82E9}">
      <dsp:nvSpPr>
        <dsp:cNvPr id="0" name=""/>
        <dsp:cNvSpPr/>
      </dsp:nvSpPr>
      <dsp:spPr>
        <a:xfrm rot="5400000">
          <a:off x="167137" y="633122"/>
          <a:ext cx="237229" cy="2748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5400000">
        <a:off x="203301" y="651926"/>
        <a:ext cx="164901" cy="166060"/>
      </dsp:txXfrm>
    </dsp:sp>
    <dsp:sp modelId="{A6FD7E9F-C43E-459A-9CF9-3E3BD5BC5A1E}">
      <dsp:nvSpPr>
        <dsp:cNvPr id="0" name=""/>
        <dsp:cNvSpPr/>
      </dsp:nvSpPr>
      <dsp:spPr>
        <a:xfrm>
          <a:off x="0" y="928693"/>
          <a:ext cx="571504" cy="610746"/>
        </a:xfrm>
        <a:prstGeom prst="roundRect">
          <a:avLst>
            <a:gd name="adj" fmla="val 10000"/>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800" b="1" kern="1200" dirty="0" smtClean="0">
              <a:solidFill>
                <a:srgbClr val="002060"/>
              </a:solidFill>
            </a:rPr>
            <a:t>Regional</a:t>
          </a:r>
          <a:r>
            <a:rPr lang="pt-BR" sz="800" kern="1200" dirty="0" smtClean="0"/>
            <a:t> </a:t>
          </a:r>
        </a:p>
        <a:p>
          <a:pPr lvl="0" algn="ctr" defTabSz="444500">
            <a:lnSpc>
              <a:spcPct val="90000"/>
            </a:lnSpc>
            <a:spcBef>
              <a:spcPct val="0"/>
            </a:spcBef>
            <a:spcAft>
              <a:spcPct val="35000"/>
            </a:spcAft>
          </a:pPr>
          <a:endParaRPr lang="pt-BR" sz="800" kern="1200" dirty="0"/>
        </a:p>
      </dsp:txBody>
      <dsp:txXfrm>
        <a:off x="16739" y="945432"/>
        <a:ext cx="538026" cy="577268"/>
      </dsp:txXfrm>
    </dsp:sp>
    <dsp:sp modelId="{ABAA4242-3D05-4B94-AA6B-EC7E22AB337E}">
      <dsp:nvSpPr>
        <dsp:cNvPr id="0" name=""/>
        <dsp:cNvSpPr/>
      </dsp:nvSpPr>
      <dsp:spPr>
        <a:xfrm rot="5400000">
          <a:off x="166521" y="1560996"/>
          <a:ext cx="238461" cy="2748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5400000">
        <a:off x="203301" y="1579183"/>
        <a:ext cx="164901" cy="166923"/>
      </dsp:txXfrm>
    </dsp:sp>
    <dsp:sp modelId="{E93C0809-7AFF-4EEB-A7AF-C6506B0FFDEB}">
      <dsp:nvSpPr>
        <dsp:cNvPr id="0" name=""/>
        <dsp:cNvSpPr/>
      </dsp:nvSpPr>
      <dsp:spPr>
        <a:xfrm>
          <a:off x="0" y="1857388"/>
          <a:ext cx="571504" cy="610746"/>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t-BR" sz="900" b="1" kern="1200" dirty="0" smtClean="0">
              <a:solidFill>
                <a:srgbClr val="002060"/>
              </a:solidFill>
            </a:rPr>
            <a:t>Nacional</a:t>
          </a:r>
          <a:endParaRPr lang="pt-BR" sz="900" b="1" kern="1200" dirty="0">
            <a:solidFill>
              <a:srgbClr val="002060"/>
            </a:solidFill>
          </a:endParaRPr>
        </a:p>
      </dsp:txBody>
      <dsp:txXfrm>
        <a:off x="16739" y="1874127"/>
        <a:ext cx="538026" cy="577268"/>
      </dsp:txXfrm>
    </dsp:sp>
    <dsp:sp modelId="{2A38E39F-87C9-4FAE-887E-C90072147733}">
      <dsp:nvSpPr>
        <dsp:cNvPr id="0" name=""/>
        <dsp:cNvSpPr/>
      </dsp:nvSpPr>
      <dsp:spPr>
        <a:xfrm rot="5400000">
          <a:off x="180052" y="2471649"/>
          <a:ext cx="211399" cy="2748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5400000">
        <a:off x="203301" y="2503367"/>
        <a:ext cx="164901" cy="147979"/>
      </dsp:txXfrm>
    </dsp:sp>
    <dsp:sp modelId="{FFF76A31-33A5-4ED5-8437-2F8E3728034B}">
      <dsp:nvSpPr>
        <dsp:cNvPr id="0" name=""/>
        <dsp:cNvSpPr/>
      </dsp:nvSpPr>
      <dsp:spPr>
        <a:xfrm>
          <a:off x="0" y="2749999"/>
          <a:ext cx="571504" cy="610746"/>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t-BR" sz="900" b="1" kern="1200" dirty="0" smtClean="0">
              <a:solidFill>
                <a:srgbClr val="002060"/>
              </a:solidFill>
            </a:rPr>
            <a:t>Global</a:t>
          </a:r>
          <a:endParaRPr lang="pt-BR" sz="900" b="1" kern="1200" dirty="0">
            <a:solidFill>
              <a:srgbClr val="002060"/>
            </a:solidFill>
          </a:endParaRPr>
        </a:p>
      </dsp:txBody>
      <dsp:txXfrm>
        <a:off x="16739" y="2766738"/>
        <a:ext cx="538026" cy="5772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217747-1F8C-4921-B929-11DA5F01D02C}" type="datetimeFigureOut">
              <a:rPr lang="pt-BR" smtClean="0"/>
              <a:pPr/>
              <a:t>06/08/2013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473C3-A132-4D55-808E-E595CE694B01}" type="slidenum">
              <a:rPr lang="pt-BR" smtClean="0"/>
              <a:pPr/>
              <a:t>‹nº›</a:t>
            </a:fld>
            <a:endParaRPr lang="pt-BR"/>
          </a:p>
        </p:txBody>
      </p:sp>
    </p:spTree>
    <p:extLst>
      <p:ext uri="{BB962C8B-B14F-4D97-AF65-F5344CB8AC3E}">
        <p14:creationId xmlns:p14="http://schemas.microsoft.com/office/powerpoint/2010/main" val="121474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BFD44A-C17B-493B-842E-74EF4BB387AF}" type="slidenum">
              <a:rPr lang="pt-BR" smtClean="0"/>
              <a:pPr eaLnBrk="1" hangingPunct="1"/>
              <a:t>31</a:t>
            </a:fld>
            <a:endParaRPr lang="pt-B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smtClean="0">
                <a:latin typeface="Arial" pitchFamily="34" charset="0"/>
              </a:rPr>
              <a:t>NASGJHDGHFGJ</a:t>
            </a:r>
          </a:p>
        </p:txBody>
      </p:sp>
    </p:spTree>
    <p:extLst>
      <p:ext uri="{BB962C8B-B14F-4D97-AF65-F5344CB8AC3E}">
        <p14:creationId xmlns:p14="http://schemas.microsoft.com/office/powerpoint/2010/main" val="387636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779B75-AB76-4ADB-88B4-9A958985BBD9}" type="slidenum">
              <a:rPr lang="pt-BR" smtClean="0"/>
              <a:pPr eaLnBrk="1" hangingPunct="1"/>
              <a:t>36</a:t>
            </a:fld>
            <a:endParaRPr lang="pt-BR" smtClean="0"/>
          </a:p>
        </p:txBody>
      </p:sp>
      <p:sp>
        <p:nvSpPr>
          <p:cNvPr id="59395"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5988" y="4341813"/>
            <a:ext cx="5026025" cy="4116387"/>
          </a:xfrm>
          <a:solidFill>
            <a:srgbClr val="FFFFFF"/>
          </a:solidFill>
          <a:ln>
            <a:solidFill>
              <a:srgbClr val="000000"/>
            </a:solidFill>
            <a:miter lim="800000"/>
            <a:headEnd/>
            <a:tailEnd/>
          </a:ln>
        </p:spPr>
        <p:txBody>
          <a:bodyPr wrap="square" lIns="92088" tIns="46043" rIns="92088" bIns="46043"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23284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DFEB34-350A-46D7-A831-045456EBFEB6}" type="slidenum">
              <a:rPr lang="pt-BR" smtClean="0"/>
              <a:pPr eaLnBrk="1" hangingPunct="1"/>
              <a:t>40</a:t>
            </a:fld>
            <a:endParaRPr lang="pt-B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latin typeface="Arial" pitchFamily="34" charset="0"/>
            </a:endParaRPr>
          </a:p>
        </p:txBody>
      </p:sp>
    </p:spTree>
    <p:extLst>
      <p:ext uri="{BB962C8B-B14F-4D97-AF65-F5344CB8AC3E}">
        <p14:creationId xmlns:p14="http://schemas.microsoft.com/office/powerpoint/2010/main" val="129641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A3C3BB2D-7774-441D-85D0-FE7540517208}" type="slidenum">
              <a:rPr lang="pt-BR" smtClean="0"/>
              <a:pPr/>
              <a:t>63</a:t>
            </a:fld>
            <a:endParaRPr lang="pt-BR"/>
          </a:p>
        </p:txBody>
      </p:sp>
    </p:spTree>
    <p:extLst>
      <p:ext uri="{BB962C8B-B14F-4D97-AF65-F5344CB8AC3E}">
        <p14:creationId xmlns:p14="http://schemas.microsoft.com/office/powerpoint/2010/main" val="112707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CF5075F-279C-409F-A821-2248BA54561A}" type="datetimeFigureOut">
              <a:rPr lang="pt-BR" smtClean="0"/>
              <a:pPr/>
              <a:t>06/08/2013</a:t>
            </a:fld>
            <a:endParaRPr lang="pt-BR"/>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DAA0D2-7559-4ACA-92CD-B41C0D04677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CF5075F-279C-409F-A821-2248BA54561A}" type="datetimeFigureOut">
              <a:rPr lang="pt-BR" smtClean="0"/>
              <a:pPr/>
              <a:t>06/08/2013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7DAA0D2-7559-4ACA-92CD-B41C0D04677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DCF5075F-279C-409F-A821-2248BA54561A}" type="datetimeFigureOut">
              <a:rPr lang="pt-BR" smtClean="0"/>
              <a:pPr/>
              <a:t>06/08/2013</a:t>
            </a:fld>
            <a:endParaRPr lang="pt-BR"/>
          </a:p>
        </p:txBody>
      </p:sp>
      <p:sp>
        <p:nvSpPr>
          <p:cNvPr id="5" name="Espaço Reservado para Rodapé 4"/>
          <p:cNvSpPr>
            <a:spLocks noGrp="1"/>
          </p:cNvSpPr>
          <p:nvPr>
            <p:ph type="ftr" sz="quarter" idx="11"/>
          </p:nvPr>
        </p:nvSpPr>
        <p:spPr>
          <a:xfrm>
            <a:off x="457201" y="6248207"/>
            <a:ext cx="5573483" cy="365125"/>
          </a:xfrm>
        </p:spPr>
        <p:txBody>
          <a:bodyPr/>
          <a:lstStyle/>
          <a:p>
            <a:endParaRPr lang="pt-BR"/>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27DAA0D2-7559-4ACA-92CD-B41C0D046776}"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481138"/>
            <a:ext cx="8229600" cy="4525962"/>
          </a:xfrm>
        </p:spPr>
        <p:txBody>
          <a:bodyPr>
            <a:normAutofit/>
          </a:bodyPr>
          <a:lstStyle/>
          <a:p>
            <a:pPr lvl="0"/>
            <a:endParaRPr lang="pt-BR" noProof="0"/>
          </a:p>
        </p:txBody>
      </p:sp>
      <p:sp>
        <p:nvSpPr>
          <p:cNvPr id="4" name="Espaço Reservado para Data 9"/>
          <p:cNvSpPr>
            <a:spLocks noGrp="1"/>
          </p:cNvSpPr>
          <p:nvPr>
            <p:ph type="dt" sz="half" idx="10"/>
          </p:nvPr>
        </p:nvSpPr>
        <p:spPr/>
        <p:txBody>
          <a:bodyPr/>
          <a:lstStyle>
            <a:lvl1pPr>
              <a:defRPr/>
            </a:lvl1pPr>
          </a:lstStyle>
          <a:p>
            <a:pPr>
              <a:defRPr/>
            </a:pPr>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DE6677B5-1940-40C7-95DB-177B7AF93445}" type="slidenum">
              <a:rPr lang="pt-BR"/>
              <a:pPr>
                <a:defRPr/>
              </a:pPr>
              <a:t>‹nº›</a:t>
            </a:fld>
            <a:endParaRPr lang="pt-BR"/>
          </a:p>
        </p:txBody>
      </p:sp>
    </p:spTree>
    <p:extLst>
      <p:ext uri="{BB962C8B-B14F-4D97-AF65-F5344CB8AC3E}">
        <p14:creationId xmlns:p14="http://schemas.microsoft.com/office/powerpoint/2010/main" val="298057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DCF5075F-279C-409F-A821-2248BA54561A}" type="datetimeFigureOut">
              <a:rPr lang="pt-BR" smtClean="0"/>
              <a:pPr/>
              <a:t>06/08/2013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27DAA0D2-7559-4ACA-92CD-B41C0D046776}" type="slidenum">
              <a:rPr lang="pt-BR" smtClean="0"/>
              <a:pPr/>
              <a:t>‹nº›</a:t>
            </a:fld>
            <a:endParaRPr lang="pt-BR"/>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título mestre</a:t>
            </a:r>
            <a:endParaRPr kumimoji="0" lang="en-US"/>
          </a:p>
        </p:txBody>
      </p:sp>
      <p:sp>
        <p:nvSpPr>
          <p:cNvPr id="12" name="Espaço Reservado para Data 11"/>
          <p:cNvSpPr>
            <a:spLocks noGrp="1"/>
          </p:cNvSpPr>
          <p:nvPr>
            <p:ph type="dt" sz="half" idx="10"/>
          </p:nvPr>
        </p:nvSpPr>
        <p:spPr/>
        <p:txBody>
          <a:bodyPr/>
          <a:lstStyle/>
          <a:p>
            <a:fld id="{DCF5075F-279C-409F-A821-2248BA54561A}" type="datetimeFigureOut">
              <a:rPr lang="pt-BR" smtClean="0"/>
              <a:pPr/>
              <a:t>06/08/2013</a:t>
            </a:fld>
            <a:endParaRPr lang="pt-BR"/>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DAA0D2-7559-4ACA-92CD-B41C0D046776}" type="slidenum">
              <a:rPr lang="pt-BR" smtClean="0"/>
              <a:pPr/>
              <a:t>‹nº›</a:t>
            </a:fld>
            <a:endParaRPr lang="pt-BR"/>
          </a:p>
        </p:txBody>
      </p:sp>
      <p:sp>
        <p:nvSpPr>
          <p:cNvPr id="14" name="Espaço Reservado para Rodapé 13"/>
          <p:cNvSpPr>
            <a:spLocks noGrp="1"/>
          </p:cNvSpPr>
          <p:nvPr>
            <p:ph type="ftr" sz="quarter" idx="12"/>
          </p:nvPr>
        </p:nvSpPr>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DCF5075F-279C-409F-A821-2248BA54561A}" type="datetimeFigureOut">
              <a:rPr lang="pt-BR" smtClean="0"/>
              <a:pPr/>
              <a:t>06/08/2013</a:t>
            </a:fld>
            <a:endParaRPr lang="pt-BR"/>
          </a:p>
        </p:txBody>
      </p:sp>
      <p:sp>
        <p:nvSpPr>
          <p:cNvPr id="10" name="Espaço Reservado para Número de Slide 9"/>
          <p:cNvSpPr>
            <a:spLocks noGrp="1"/>
          </p:cNvSpPr>
          <p:nvPr>
            <p:ph type="sldNum" sz="quarter" idx="16"/>
          </p:nvPr>
        </p:nvSpPr>
        <p:spPr/>
        <p:txBody>
          <a:bodyPr rtlCol="0"/>
          <a:lstStyle/>
          <a:p>
            <a:fld id="{27DAA0D2-7559-4ACA-92CD-B41C0D046776}" type="slidenum">
              <a:rPr lang="pt-BR" smtClean="0"/>
              <a:pPr/>
              <a:t>‹nº›</a:t>
            </a:fld>
            <a:endParaRPr lang="pt-BR"/>
          </a:p>
        </p:txBody>
      </p:sp>
      <p:sp>
        <p:nvSpPr>
          <p:cNvPr id="12" name="Espaço Reservado para Rodapé 11"/>
          <p:cNvSpPr>
            <a:spLocks noGrp="1"/>
          </p:cNvSpPr>
          <p:nvPr>
            <p:ph type="ftr" sz="quarter" idx="17"/>
          </p:nvPr>
        </p:nvSpPr>
        <p:spPr/>
        <p:txBody>
          <a:bodyPr rtlCol="0"/>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DCF5075F-279C-409F-A821-2248BA54561A}" type="datetimeFigureOut">
              <a:rPr lang="pt-BR" smtClean="0"/>
              <a:pPr/>
              <a:t>06/08/2013</a:t>
            </a:fld>
            <a:endParaRPr lang="pt-BR"/>
          </a:p>
        </p:txBody>
      </p:sp>
      <p:sp>
        <p:nvSpPr>
          <p:cNvPr id="12" name="Espaço Reservado para Número de Slide 11"/>
          <p:cNvSpPr>
            <a:spLocks noGrp="1"/>
          </p:cNvSpPr>
          <p:nvPr>
            <p:ph type="sldNum" sz="quarter" idx="16"/>
          </p:nvPr>
        </p:nvSpPr>
        <p:spPr/>
        <p:txBody>
          <a:bodyPr rtlCol="0"/>
          <a:lstStyle/>
          <a:p>
            <a:fld id="{27DAA0D2-7559-4ACA-92CD-B41C0D046776}" type="slidenum">
              <a:rPr lang="pt-BR" smtClean="0"/>
              <a:pPr/>
              <a:t>‹nº›</a:t>
            </a:fld>
            <a:endParaRPr lang="pt-BR"/>
          </a:p>
        </p:txBody>
      </p:sp>
      <p:sp>
        <p:nvSpPr>
          <p:cNvPr id="14" name="Espaço Reservado para Rodapé 13"/>
          <p:cNvSpPr>
            <a:spLocks noGrp="1"/>
          </p:cNvSpPr>
          <p:nvPr>
            <p:ph type="ftr" sz="quarter" idx="17"/>
          </p:nvPr>
        </p:nvSpPr>
        <p:spPr/>
        <p:txBody>
          <a:bodyPr rtlCol="0"/>
          <a:lstStyle/>
          <a:p>
            <a:endParaRPr lang="pt-BR"/>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DCF5075F-279C-409F-A821-2248BA54561A}" type="datetimeFigureOut">
              <a:rPr lang="pt-BR" smtClean="0"/>
              <a:pPr/>
              <a:t>06/08/2013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27DAA0D2-7559-4ACA-92CD-B41C0D04677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CF5075F-279C-409F-A821-2248BA54561A}" type="datetimeFigureOut">
              <a:rPr lang="pt-BR" smtClean="0"/>
              <a:pPr/>
              <a:t>06/08/2013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27DAA0D2-7559-4ACA-92CD-B41C0D04677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DCF5075F-279C-409F-A821-2248BA54561A}" type="datetimeFigureOut">
              <a:rPr lang="pt-BR" smtClean="0"/>
              <a:pPr/>
              <a:t>06/08/2013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27DAA0D2-7559-4ACA-92CD-B41C0D046776}" type="slidenum">
              <a:rPr lang="pt-BR" smtClean="0"/>
              <a:pPr/>
              <a:t>‹nº›</a:t>
            </a:fld>
            <a:endParaRPr lang="pt-BR"/>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6248400"/>
            <a:ext cx="2667000" cy="365125"/>
          </a:xfrm>
        </p:spPr>
        <p:txBody>
          <a:bodyPr rtlCol="0"/>
          <a:lstStyle/>
          <a:p>
            <a:fld id="{DCF5075F-279C-409F-A821-2248BA54561A}" type="datetimeFigureOut">
              <a:rPr lang="pt-BR" smtClean="0"/>
              <a:pPr/>
              <a:t>06/08/2013</a:t>
            </a:fld>
            <a:endParaRPr lang="pt-BR"/>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27DAA0D2-7559-4ACA-92CD-B41C0D046776}" type="slidenum">
              <a:rPr lang="pt-BR" smtClean="0"/>
              <a:pPr/>
              <a:t>‹nº›</a:t>
            </a:fld>
            <a:endParaRPr lang="pt-BR"/>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CF5075F-279C-409F-A821-2248BA54561A}" type="datetimeFigureOut">
              <a:rPr lang="pt-BR" smtClean="0"/>
              <a:pPr/>
              <a:t>06/08/2013</a:t>
            </a:fld>
            <a:endParaRPr lang="pt-BR"/>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DAA0D2-7559-4ACA-92CD-B41C0D04677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Planilha_do_Microsoft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aps.google.com/maps?ll=-2.159346,-45.357926&amp;z=6&amp;t=m&amp;hl=pt&amp;mapclient=apiv3"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mameliaenriquez@gmail.Com" TargetMode="External"/><Relationship Id="rId2" Type="http://schemas.openxmlformats.org/officeDocument/2006/relationships/hyperlink" Target="mailto:amelia.enriquez@seicom.pa.gov.br"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2132856"/>
            <a:ext cx="7772400" cy="1470025"/>
          </a:xfrm>
        </p:spPr>
        <p:txBody>
          <a:bodyPr>
            <a:normAutofit fontScale="90000"/>
          </a:bodyPr>
          <a:lstStyle/>
          <a:p>
            <a:r>
              <a:rPr lang="pt-BR" b="1" i="1" dirty="0"/>
              <a:t>Análise dos impactos imediatos e futuros da proposta de Marco Regulatório para a mineração e para a economia do Brasil</a:t>
            </a:r>
            <a:endParaRPr lang="pt-BR" dirty="0"/>
          </a:p>
        </p:txBody>
      </p:sp>
      <p:sp>
        <p:nvSpPr>
          <p:cNvPr id="3" name="Subtítulo 2"/>
          <p:cNvSpPr>
            <a:spLocks noGrp="1"/>
          </p:cNvSpPr>
          <p:nvPr>
            <p:ph type="subTitle" idx="1"/>
          </p:nvPr>
        </p:nvSpPr>
        <p:spPr>
          <a:xfrm>
            <a:off x="395536" y="4365104"/>
            <a:ext cx="6400800" cy="1752600"/>
          </a:xfrm>
        </p:spPr>
        <p:txBody>
          <a:bodyPr>
            <a:normAutofit/>
          </a:bodyPr>
          <a:lstStyle/>
          <a:p>
            <a:r>
              <a:rPr lang="pt-BR" sz="2400" dirty="0" smtClean="0"/>
              <a:t>MARIA Amélia Enríquez </a:t>
            </a:r>
          </a:p>
          <a:p>
            <a:r>
              <a:rPr lang="pt-BR" sz="1800" dirty="0" smtClean="0"/>
              <a:t>(ex-assessora da SGM/MME)</a:t>
            </a:r>
          </a:p>
          <a:p>
            <a:r>
              <a:rPr lang="pt-BR" sz="1800" dirty="0" smtClean="0"/>
              <a:t>amelia@ufpa.br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032" y="4797152"/>
            <a:ext cx="5435968" cy="119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67544" y="1916832"/>
            <a:ext cx="7704856" cy="653778"/>
          </a:xfrm>
        </p:spPr>
        <p:txBody>
          <a:bodyPr lIns="91440" rIns="91440" bIns="45720"/>
          <a:lstStyle/>
          <a:p>
            <a:pPr eaLnBrk="1" hangingPunct="1"/>
            <a:r>
              <a:rPr lang="pt-BR" sz="2100" dirty="0" smtClean="0"/>
              <a:t>Bauxita e ferro </a:t>
            </a:r>
          </a:p>
        </p:txBody>
      </p:sp>
      <p:pic>
        <p:nvPicPr>
          <p:cNvPr id="26627" name="Picture 2"/>
          <p:cNvPicPr>
            <a:picLocks noGrp="1" noChangeAspect="1" noChangeArrowheads="1"/>
          </p:cNvPicPr>
          <p:nvPr>
            <p:ph idx="1"/>
          </p:nvPr>
        </p:nvPicPr>
        <p:blipFill>
          <a:blip r:embed="rId2" cstate="print">
            <a:lum bright="-6000" contrast="-32000"/>
            <a:extLst>
              <a:ext uri="{28A0092B-C50C-407E-A947-70E740481C1C}">
                <a14:useLocalDpi xmlns:a14="http://schemas.microsoft.com/office/drawing/2010/main" val="0"/>
              </a:ext>
            </a:extLst>
          </a:blip>
          <a:srcRect/>
          <a:stretch>
            <a:fillRect/>
          </a:stretch>
        </p:blipFill>
        <p:spPr>
          <a:xfrm>
            <a:off x="323528" y="1628800"/>
            <a:ext cx="8496944" cy="4786312"/>
          </a:xfrm>
          <a:solidFill>
            <a:srgbClr val="FFFFCC">
              <a:alpha val="10196"/>
            </a:srgbClr>
          </a:solidFill>
          <a:ln>
            <a:solidFill>
              <a:schemeClr val="bg2"/>
            </a:solidFill>
            <a:miter lim="800000"/>
            <a:headEnd/>
            <a:tailEnd/>
          </a:ln>
        </p:spPr>
      </p:pic>
      <p:sp>
        <p:nvSpPr>
          <p:cNvPr id="4" name="Rectangle 2"/>
          <p:cNvSpPr txBox="1">
            <a:spLocks/>
          </p:cNvSpPr>
          <p:nvPr/>
        </p:nvSpPr>
        <p:spPr bwMode="auto">
          <a:xfrm>
            <a:off x="0" y="571480"/>
            <a:ext cx="9144000" cy="714375"/>
          </a:xfrm>
          <a:prstGeom prst="rect">
            <a:avLst/>
          </a:prstGeom>
          <a:noFill/>
          <a:ln w="9525">
            <a:noFill/>
            <a:miter lim="800000"/>
            <a:headEnd/>
            <a:tailEnd/>
          </a:ln>
        </p:spPr>
        <p:txBody>
          <a:bodyPr anchor="b"/>
          <a:lstStyle/>
          <a:p>
            <a:pPr algn="ctr">
              <a:defRPr/>
            </a:pPr>
            <a:r>
              <a:rPr lang="pt-BR" sz="3200" b="1" dirty="0">
                <a:solidFill>
                  <a:schemeClr val="tx2"/>
                </a:solidFill>
                <a:latin typeface="+mj-lt"/>
                <a:ea typeface="+mj-ea"/>
                <a:cs typeface="+mj-cs"/>
              </a:rPr>
              <a:t>Simulação </a:t>
            </a:r>
            <a:r>
              <a:rPr lang="pt-BR" sz="3200" b="1" dirty="0" smtClean="0">
                <a:solidFill>
                  <a:schemeClr val="tx2"/>
                </a:solidFill>
                <a:latin typeface="+mj-lt"/>
                <a:ea typeface="+mj-ea"/>
                <a:cs typeface="+mj-cs"/>
              </a:rPr>
              <a:t>de </a:t>
            </a:r>
            <a:r>
              <a:rPr lang="pt-BR" sz="3200" b="1" dirty="0">
                <a:solidFill>
                  <a:schemeClr val="tx2"/>
                </a:solidFill>
                <a:latin typeface="+mj-lt"/>
                <a:ea typeface="+mj-ea"/>
                <a:cs typeface="+mj-cs"/>
              </a:rPr>
              <a:t>r</a:t>
            </a:r>
            <a:r>
              <a:rPr lang="pt-BR" sz="3200" b="1" dirty="0" smtClean="0">
                <a:solidFill>
                  <a:schemeClr val="tx2"/>
                </a:solidFill>
                <a:latin typeface="+mj-lt"/>
                <a:ea typeface="+mj-ea"/>
                <a:cs typeface="+mj-cs"/>
              </a:rPr>
              <a:t>ecolhimento do </a:t>
            </a:r>
            <a:r>
              <a:rPr lang="pt-BR" sz="3200" b="1" i="1" dirty="0" smtClean="0">
                <a:solidFill>
                  <a:schemeClr val="tx2"/>
                </a:solidFill>
                <a:latin typeface="+mj-lt"/>
                <a:ea typeface="+mj-ea"/>
                <a:cs typeface="+mj-cs"/>
              </a:rPr>
              <a:t>royalty </a:t>
            </a:r>
            <a:r>
              <a:rPr lang="pt-BR" sz="3200" b="1" dirty="0" smtClean="0">
                <a:solidFill>
                  <a:schemeClr val="tx2"/>
                </a:solidFill>
                <a:latin typeface="+mj-lt"/>
                <a:ea typeface="+mj-ea"/>
                <a:cs typeface="+mj-cs"/>
              </a:rPr>
              <a:t>mineral – casos do ferro e bauxita</a:t>
            </a:r>
            <a:endParaRPr lang="pt-BR" sz="3200" b="1" dirty="0">
              <a:solidFill>
                <a:schemeClr val="tx2"/>
              </a:solidFill>
              <a:latin typeface="+mj-lt"/>
              <a:ea typeface="+mj-ea"/>
              <a:cs typeface="+mj-cs"/>
            </a:endParaRPr>
          </a:p>
        </p:txBody>
      </p:sp>
    </p:spTree>
    <p:extLst>
      <p:ext uri="{BB962C8B-B14F-4D97-AF65-F5344CB8AC3E}">
        <p14:creationId xmlns:p14="http://schemas.microsoft.com/office/powerpoint/2010/main" val="105783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As mudanças propostas</a:t>
            </a:r>
            <a:endParaRPr lang="pt-BR" dirty="0"/>
          </a:p>
        </p:txBody>
      </p:sp>
      <p:sp>
        <p:nvSpPr>
          <p:cNvPr id="3" name="Espaço Reservado para Conteúdo 2"/>
          <p:cNvSpPr>
            <a:spLocks noGrp="1"/>
          </p:cNvSpPr>
          <p:nvPr>
            <p:ph sz="quarter" idx="1"/>
          </p:nvPr>
        </p:nvSpPr>
        <p:spPr>
          <a:xfrm>
            <a:off x="612648" y="1600200"/>
            <a:ext cx="8153400" cy="5141168"/>
          </a:xfrm>
        </p:spPr>
        <p:txBody>
          <a:bodyPr>
            <a:normAutofit fontScale="62500" lnSpcReduction="20000"/>
          </a:bodyPr>
          <a:lstStyle/>
          <a:p>
            <a:r>
              <a:rPr lang="pt-BR" dirty="0" smtClean="0"/>
              <a:t>No sistema de outorga:</a:t>
            </a:r>
          </a:p>
          <a:p>
            <a:pPr lvl="1"/>
            <a:r>
              <a:rPr lang="pt-BR" dirty="0" smtClean="0"/>
              <a:t>Substituição do regime de concessão pelo de contrato de </a:t>
            </a:r>
            <a:r>
              <a:rPr lang="pt-BR" dirty="0" smtClean="0"/>
              <a:t>lavra</a:t>
            </a:r>
            <a:endParaRPr lang="pt-BR" dirty="0" smtClean="0"/>
          </a:p>
          <a:p>
            <a:pPr lvl="1"/>
            <a:r>
              <a:rPr lang="pt-BR" dirty="0" smtClean="0"/>
              <a:t>Inclusão de prazo para o contrato (40 anos)</a:t>
            </a:r>
          </a:p>
          <a:p>
            <a:pPr lvl="1"/>
            <a:r>
              <a:rPr lang="pt-BR" dirty="0" smtClean="0"/>
              <a:t>Acesso às áreas por meio de licitação e de chamada pública</a:t>
            </a:r>
          </a:p>
          <a:p>
            <a:pPr lvl="1"/>
            <a:r>
              <a:rPr lang="pt-BR" dirty="0" smtClean="0"/>
              <a:t>Inclusão de novos encargos – bônus de assinatura, bônus de descoberta, participação no resultado da lavra</a:t>
            </a:r>
          </a:p>
          <a:p>
            <a:pPr lvl="1"/>
            <a:r>
              <a:rPr lang="pt-BR" dirty="0" smtClean="0"/>
              <a:t>Introdução de programa exploratório mínimo</a:t>
            </a:r>
          </a:p>
          <a:p>
            <a:pPr lvl="1"/>
            <a:r>
              <a:rPr lang="pt-BR" dirty="0" smtClean="0"/>
              <a:t>Acervo técnico é considerado parte integrante dos recursos minerais de titularidade da União</a:t>
            </a:r>
          </a:p>
          <a:p>
            <a:pPr lvl="1"/>
            <a:r>
              <a:rPr lang="pt-BR" dirty="0" smtClean="0"/>
              <a:t>A transferência de titularidade é possível com anuência da ANM</a:t>
            </a:r>
          </a:p>
          <a:p>
            <a:r>
              <a:rPr lang="pt-BR" dirty="0" smtClean="0"/>
              <a:t>Possíveis efeitos</a:t>
            </a:r>
          </a:p>
          <a:p>
            <a:pPr lvl="1"/>
            <a:r>
              <a:rPr lang="pt-BR" dirty="0" smtClean="0"/>
              <a:t>Econômicos</a:t>
            </a:r>
          </a:p>
          <a:p>
            <a:pPr lvl="2"/>
            <a:r>
              <a:rPr lang="pt-BR" dirty="0" smtClean="0"/>
              <a:t>No curto prazo </a:t>
            </a:r>
          </a:p>
          <a:p>
            <a:pPr lvl="3"/>
            <a:r>
              <a:rPr lang="pt-BR" dirty="0" smtClean="0"/>
              <a:t>readequação dos investimentos, com viés de reforço aos grandes grupos</a:t>
            </a:r>
          </a:p>
          <a:p>
            <a:pPr lvl="3"/>
            <a:r>
              <a:rPr lang="pt-BR" dirty="0"/>
              <a:t>A possibilidade de participação da pequena mineração ficará na dependência  </a:t>
            </a:r>
            <a:r>
              <a:rPr lang="pt-BR" dirty="0" smtClean="0"/>
              <a:t>da </a:t>
            </a:r>
            <a:r>
              <a:rPr lang="pt-BR" dirty="0" smtClean="0"/>
              <a:t>regulamentação </a:t>
            </a:r>
            <a:r>
              <a:rPr lang="pt-BR" dirty="0"/>
              <a:t>dar um tratamento diferenciado</a:t>
            </a:r>
          </a:p>
          <a:p>
            <a:pPr lvl="3"/>
            <a:r>
              <a:rPr lang="pt-BR" dirty="0" smtClean="0"/>
              <a:t>Priorização de instrumentos de comando e controle em detrimento aos instrumentos de mercado </a:t>
            </a:r>
          </a:p>
          <a:p>
            <a:pPr lvl="3"/>
            <a:r>
              <a:rPr lang="pt-BR" dirty="0" smtClean="0"/>
              <a:t>Aumento de controle estatal – burocratização, o que pode desestimular investimentos</a:t>
            </a:r>
          </a:p>
          <a:p>
            <a:pPr lvl="2"/>
            <a:r>
              <a:rPr lang="pt-BR" dirty="0" smtClean="0"/>
              <a:t>No longo prazo </a:t>
            </a:r>
          </a:p>
          <a:p>
            <a:pPr lvl="3"/>
            <a:r>
              <a:rPr lang="pt-BR" dirty="0" smtClean="0"/>
              <a:t> acomodação às regras. Regras estáveis e claras são favoráveis aos investimento, desde que haja normalidade de acesso às áreas e as garantias que os contratos serão respeitados</a:t>
            </a:r>
          </a:p>
          <a:p>
            <a:pPr marL="365760" lvl="1" indent="0">
              <a:buNone/>
            </a:pPr>
            <a:endParaRPr lang="pt-BR" dirty="0" smtClean="0"/>
          </a:p>
          <a:p>
            <a:pPr lvl="1"/>
            <a:endParaRPr lang="pt-BR" dirty="0" smtClean="0"/>
          </a:p>
          <a:p>
            <a:pPr lvl="1"/>
            <a:endParaRPr lang="pt-BR" dirty="0"/>
          </a:p>
        </p:txBody>
      </p:sp>
    </p:spTree>
    <p:extLst>
      <p:ext uri="{BB962C8B-B14F-4D97-AF65-F5344CB8AC3E}">
        <p14:creationId xmlns:p14="http://schemas.microsoft.com/office/powerpoint/2010/main" val="216332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As mudanças propostas</a:t>
            </a:r>
          </a:p>
        </p:txBody>
      </p:sp>
      <p:sp>
        <p:nvSpPr>
          <p:cNvPr id="3" name="Espaço Reservado para Conteúdo 2"/>
          <p:cNvSpPr>
            <a:spLocks noGrp="1"/>
          </p:cNvSpPr>
          <p:nvPr>
            <p:ph sz="quarter" idx="1"/>
          </p:nvPr>
        </p:nvSpPr>
        <p:spPr/>
        <p:txBody>
          <a:bodyPr>
            <a:normAutofit fontScale="92500" lnSpcReduction="10000"/>
          </a:bodyPr>
          <a:lstStyle/>
          <a:p>
            <a:r>
              <a:rPr lang="pt-BR" dirty="0" smtClean="0"/>
              <a:t>Nos órgãos de controle</a:t>
            </a:r>
          </a:p>
          <a:p>
            <a:pPr lvl="1"/>
            <a:r>
              <a:rPr lang="pt-BR" dirty="0" smtClean="0"/>
              <a:t>Criação </a:t>
            </a:r>
            <a:r>
              <a:rPr lang="pt-BR" dirty="0"/>
              <a:t>d</a:t>
            </a:r>
            <a:r>
              <a:rPr lang="pt-BR" dirty="0" smtClean="0"/>
              <a:t>o Conselho Nacional de Política Mineral (CNPM)</a:t>
            </a:r>
          </a:p>
          <a:p>
            <a:pPr lvl="1"/>
            <a:r>
              <a:rPr lang="pt-BR" dirty="0" smtClean="0"/>
              <a:t>Transformação de uma autarquia (DNPM) em agencia reguladora – Agência nacional de Mineração (AMN)</a:t>
            </a:r>
          </a:p>
          <a:p>
            <a:r>
              <a:rPr lang="pt-BR" dirty="0" smtClean="0"/>
              <a:t>Possíveis </a:t>
            </a:r>
            <a:r>
              <a:rPr lang="pt-BR" dirty="0"/>
              <a:t>efeitos</a:t>
            </a:r>
          </a:p>
          <a:p>
            <a:pPr lvl="1"/>
            <a:r>
              <a:rPr lang="pt-BR" dirty="0"/>
              <a:t>Econômicos</a:t>
            </a:r>
          </a:p>
          <a:p>
            <a:pPr lvl="2"/>
            <a:r>
              <a:rPr lang="pt-BR" dirty="0"/>
              <a:t>No curto prazo </a:t>
            </a:r>
          </a:p>
          <a:p>
            <a:pPr lvl="3"/>
            <a:r>
              <a:rPr lang="pt-BR" dirty="0" smtClean="0"/>
              <a:t>Centralização das decisões de políticas no CNPM - aumento </a:t>
            </a:r>
            <a:r>
              <a:rPr lang="pt-BR" dirty="0"/>
              <a:t>de controle estatal </a:t>
            </a:r>
            <a:r>
              <a:rPr lang="pt-BR" dirty="0" smtClean="0"/>
              <a:t>– burocratização</a:t>
            </a:r>
          </a:p>
          <a:p>
            <a:pPr lvl="3"/>
            <a:r>
              <a:rPr lang="pt-BR" dirty="0" smtClean="0"/>
              <a:t>Maior controle do conhecimento do subsolo – acervo das empresas.</a:t>
            </a:r>
          </a:p>
          <a:p>
            <a:pPr lvl="3"/>
            <a:endParaRPr lang="pt-BR" dirty="0"/>
          </a:p>
          <a:p>
            <a:pPr lvl="2"/>
            <a:r>
              <a:rPr lang="pt-BR" dirty="0"/>
              <a:t>No longo prazo </a:t>
            </a:r>
            <a:r>
              <a:rPr lang="pt-BR" dirty="0" smtClean="0"/>
              <a:t> </a:t>
            </a:r>
            <a:endParaRPr lang="pt-BR" dirty="0"/>
          </a:p>
          <a:p>
            <a:endParaRPr lang="pt-BR" dirty="0" smtClean="0"/>
          </a:p>
          <a:p>
            <a:pPr lvl="1"/>
            <a:endParaRPr lang="pt-BR" dirty="0"/>
          </a:p>
        </p:txBody>
      </p:sp>
    </p:spTree>
    <p:extLst>
      <p:ext uri="{BB962C8B-B14F-4D97-AF65-F5344CB8AC3E}">
        <p14:creationId xmlns:p14="http://schemas.microsoft.com/office/powerpoint/2010/main" val="102694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As mudanças propostas</a:t>
            </a:r>
          </a:p>
        </p:txBody>
      </p:sp>
      <p:sp>
        <p:nvSpPr>
          <p:cNvPr id="3" name="Espaço Reservado para Conteúdo 2"/>
          <p:cNvSpPr>
            <a:spLocks noGrp="1"/>
          </p:cNvSpPr>
          <p:nvPr>
            <p:ph sz="quarter" idx="1"/>
          </p:nvPr>
        </p:nvSpPr>
        <p:spPr/>
        <p:txBody>
          <a:bodyPr>
            <a:normAutofit lnSpcReduction="10000"/>
          </a:bodyPr>
          <a:lstStyle/>
          <a:p>
            <a:r>
              <a:rPr lang="pt-BR" dirty="0" smtClean="0"/>
              <a:t>No sistema da CFEM</a:t>
            </a:r>
          </a:p>
          <a:p>
            <a:pPr marL="514350" indent="-514350">
              <a:buFont typeface="Calibri" pitchFamily="34" charset="0"/>
              <a:buAutoNum type="arabicPeriod"/>
            </a:pPr>
            <a:r>
              <a:rPr lang="pt-BR" sz="3600" dirty="0"/>
              <a:t>O atual marco legal dos royalties  da mineração - CFEM</a:t>
            </a:r>
          </a:p>
          <a:p>
            <a:pPr lvl="2">
              <a:buFont typeface="Wingdings" pitchFamily="2" charset="2"/>
              <a:buChar char="ü"/>
            </a:pPr>
            <a:r>
              <a:rPr lang="pt-BR" sz="3200" dirty="0"/>
              <a:t>Art. 20 da Constituição Federal, Leis 7.990 e 8.001  e Decreto n</a:t>
            </a:r>
            <a:r>
              <a:rPr lang="pt-BR" sz="3200" baseline="30000" dirty="0"/>
              <a:t>o</a:t>
            </a:r>
            <a:r>
              <a:rPr lang="pt-BR" sz="3200" dirty="0"/>
              <a:t>1</a:t>
            </a:r>
          </a:p>
          <a:p>
            <a:pPr marL="514350" indent="-514350">
              <a:buFont typeface="Calibri" pitchFamily="34" charset="0"/>
              <a:buAutoNum type="arabicPeriod"/>
            </a:pPr>
            <a:r>
              <a:rPr lang="pt-BR" sz="3600" dirty="0"/>
              <a:t>Principais Indicadores</a:t>
            </a:r>
          </a:p>
          <a:p>
            <a:pPr marL="514350" indent="-514350">
              <a:buFont typeface="Calibri" pitchFamily="34" charset="0"/>
              <a:buAutoNum type="arabicPeriod"/>
            </a:pPr>
            <a:r>
              <a:rPr lang="pt-BR" sz="3600" b="1" dirty="0">
                <a:solidFill>
                  <a:srgbClr val="FF0000"/>
                </a:solidFill>
              </a:rPr>
              <a:t>Fragilidades do Atual Modelo</a:t>
            </a:r>
          </a:p>
          <a:p>
            <a:pPr marL="514350" indent="-514350">
              <a:buFont typeface="Calibri" pitchFamily="34" charset="0"/>
              <a:buAutoNum type="arabicPeriod"/>
            </a:pPr>
            <a:r>
              <a:rPr lang="pt-BR" sz="3600" dirty="0"/>
              <a:t>Propostas originais e do PL 5807</a:t>
            </a:r>
          </a:p>
          <a:p>
            <a:pPr lvl="1"/>
            <a:endParaRPr lang="pt-BR" dirty="0" smtClean="0"/>
          </a:p>
          <a:p>
            <a:pPr lvl="1"/>
            <a:endParaRPr lang="pt-BR" dirty="0"/>
          </a:p>
        </p:txBody>
      </p:sp>
    </p:spTree>
    <p:extLst>
      <p:ext uri="{BB962C8B-B14F-4D97-AF65-F5344CB8AC3E}">
        <p14:creationId xmlns:p14="http://schemas.microsoft.com/office/powerpoint/2010/main" val="161709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503040" y="214290"/>
            <a:ext cx="8640960" cy="1143000"/>
          </a:xfrm>
        </p:spPr>
        <p:txBody>
          <a:bodyPr lIns="91440" rIns="91440" bIns="45720">
            <a:normAutofit/>
          </a:bodyPr>
          <a:lstStyle/>
          <a:p>
            <a:r>
              <a:rPr lang="pt-BR" sz="3600" dirty="0"/>
              <a:t>Por que é necessário mudar a </a:t>
            </a:r>
            <a:r>
              <a:rPr lang="pt-BR" sz="3600" dirty="0" smtClean="0"/>
              <a:t>CFEM?</a:t>
            </a:r>
          </a:p>
        </p:txBody>
      </p:sp>
      <p:sp>
        <p:nvSpPr>
          <p:cNvPr id="12291" name="Rectangle 3"/>
          <p:cNvSpPr>
            <a:spLocks noGrp="1"/>
          </p:cNvSpPr>
          <p:nvPr>
            <p:ph sz="quarter" idx="1"/>
          </p:nvPr>
        </p:nvSpPr>
        <p:spPr>
          <a:xfrm>
            <a:off x="323528" y="1643050"/>
            <a:ext cx="8463314" cy="4641639"/>
          </a:xfrm>
        </p:spPr>
        <p:txBody>
          <a:bodyPr>
            <a:noAutofit/>
          </a:bodyPr>
          <a:lstStyle/>
          <a:p>
            <a:pPr marL="814320" lvl="2" indent="-457200">
              <a:spcBef>
                <a:spcPts val="600"/>
              </a:spcBef>
              <a:spcAft>
                <a:spcPts val="600"/>
              </a:spcAft>
              <a:defRPr/>
            </a:pPr>
            <a:r>
              <a:rPr lang="pt-BR" sz="2400" dirty="0" smtClean="0">
                <a:latin typeface="+mj-lt"/>
              </a:rPr>
              <a:t>Os fundamentos de oferta e demanda de bens minerais indicam demanda crescente</a:t>
            </a:r>
          </a:p>
          <a:p>
            <a:pPr marL="814320" lvl="2" indent="-457200">
              <a:spcBef>
                <a:spcPts val="600"/>
              </a:spcBef>
              <a:spcAft>
                <a:spcPts val="600"/>
              </a:spcAft>
              <a:defRPr/>
            </a:pPr>
            <a:r>
              <a:rPr lang="pt-BR" sz="2400" dirty="0" smtClean="0">
                <a:latin typeface="+mj-lt"/>
              </a:rPr>
              <a:t>A legislação vigente gera incertezas e </a:t>
            </a:r>
            <a:r>
              <a:rPr lang="pt-BR" sz="2400" dirty="0" err="1" smtClean="0">
                <a:latin typeface="+mj-lt"/>
              </a:rPr>
              <a:t>judicializações</a:t>
            </a:r>
            <a:r>
              <a:rPr lang="pt-BR" sz="2400" dirty="0">
                <a:latin typeface="+mj-lt"/>
              </a:rPr>
              <a:t> </a:t>
            </a:r>
            <a:r>
              <a:rPr lang="pt-BR" sz="2400" dirty="0" smtClean="0">
                <a:latin typeface="+mj-lt"/>
              </a:rPr>
              <a:t>e dificulta a fiscalização</a:t>
            </a:r>
          </a:p>
          <a:p>
            <a:pPr marL="814320" lvl="2" indent="-457200">
              <a:spcBef>
                <a:spcPts val="600"/>
              </a:spcBef>
              <a:spcAft>
                <a:spcPts val="600"/>
              </a:spcAft>
              <a:defRPr/>
            </a:pPr>
            <a:r>
              <a:rPr lang="pt-BR" sz="2400" dirty="0" smtClean="0">
                <a:latin typeface="+mj-lt"/>
              </a:rPr>
              <a:t>A </a:t>
            </a:r>
            <a:r>
              <a:rPr lang="pt-BR" sz="2400" dirty="0" smtClean="0">
                <a:latin typeface="+mj-lt"/>
              </a:rPr>
              <a:t>diferenciação de alíquotas </a:t>
            </a:r>
            <a:r>
              <a:rPr lang="pt-BR" sz="2400" dirty="0">
                <a:latin typeface="+mj-lt"/>
              </a:rPr>
              <a:t>não respeita qualquer critério técnico ou </a:t>
            </a:r>
            <a:r>
              <a:rPr lang="pt-BR" sz="2400" dirty="0" smtClean="0">
                <a:latin typeface="+mj-lt"/>
              </a:rPr>
              <a:t>econômico </a:t>
            </a:r>
          </a:p>
          <a:p>
            <a:pPr marL="814320" lvl="2" indent="-457200">
              <a:spcBef>
                <a:spcPts val="600"/>
              </a:spcBef>
              <a:spcAft>
                <a:spcPts val="600"/>
              </a:spcAft>
              <a:defRPr/>
            </a:pPr>
            <a:r>
              <a:rPr lang="pt-BR" sz="2400" dirty="0" smtClean="0">
                <a:latin typeface="+mj-lt"/>
              </a:rPr>
              <a:t>Não contribui para agregar valor aos bens minerais</a:t>
            </a:r>
          </a:p>
          <a:p>
            <a:pPr marL="814320" lvl="2" indent="-457200">
              <a:spcBef>
                <a:spcPts val="600"/>
              </a:spcBef>
              <a:spcAft>
                <a:spcPts val="600"/>
              </a:spcAft>
              <a:defRPr/>
            </a:pPr>
            <a:r>
              <a:rPr lang="pt-BR" sz="2400" dirty="0" smtClean="0">
                <a:latin typeface="+mj-lt"/>
              </a:rPr>
              <a:t>Não incentiva a aplicação dos recursos em estratégias alternativas de desenvolvimento</a:t>
            </a:r>
          </a:p>
          <a:p>
            <a:pPr marL="814320" lvl="2" indent="-457200">
              <a:spcBef>
                <a:spcPts val="600"/>
              </a:spcBef>
              <a:spcAft>
                <a:spcPts val="600"/>
              </a:spcAft>
              <a:defRPr/>
            </a:pPr>
            <a:r>
              <a:rPr lang="pt-BR" sz="2400" b="1" dirty="0" smtClean="0">
                <a:solidFill>
                  <a:srgbClr val="FF0000"/>
                </a:solidFill>
                <a:latin typeface="+mj-lt"/>
              </a:rPr>
              <a:t>Não distribui equitativamente a renda mineral</a:t>
            </a:r>
            <a:endParaRPr lang="pt-BR" sz="2400" dirty="0" smtClean="0">
              <a:latin typeface="+mj-lt"/>
            </a:endParaRPr>
          </a:p>
          <a:p>
            <a:pPr marL="540000" lvl="1" indent="-457200" algn="just" eaLnBrk="1" fontAlgn="auto" hangingPunct="1">
              <a:spcBef>
                <a:spcPts val="600"/>
              </a:spcBef>
              <a:spcAft>
                <a:spcPts val="600"/>
              </a:spcAft>
              <a:buFont typeface="Arial" pitchFamily="34" charset="0"/>
              <a:buChar char="•"/>
              <a:defRPr/>
            </a:pPr>
            <a:endParaRPr lang="pt-BR" sz="1800" dirty="0" smtClean="0"/>
          </a:p>
          <a:p>
            <a:pPr marL="849313" lvl="1" indent="-457200" algn="just" eaLnBrk="1" fontAlgn="auto" hangingPunct="1">
              <a:spcBef>
                <a:spcPts val="1200"/>
              </a:spcBef>
              <a:spcAft>
                <a:spcPts val="1200"/>
              </a:spcAft>
              <a:buFont typeface="Arial" pitchFamily="34" charset="0"/>
              <a:buChar char="•"/>
              <a:defRPr/>
            </a:pPr>
            <a:endParaRPr lang="pt-BR" sz="1800" dirty="0" smtClean="0"/>
          </a:p>
          <a:p>
            <a:pPr marL="849313" lvl="1" indent="-457200" algn="just" eaLnBrk="1" fontAlgn="auto" hangingPunct="1">
              <a:lnSpc>
                <a:spcPct val="70000"/>
              </a:lnSpc>
              <a:spcAft>
                <a:spcPts val="0"/>
              </a:spcAft>
              <a:buFont typeface="Verdana" pitchFamily="34" charset="0"/>
              <a:buNone/>
              <a:defRPr/>
            </a:pPr>
            <a:endParaRPr lang="pt-BR" sz="1800" dirty="0" smtClean="0"/>
          </a:p>
        </p:txBody>
      </p:sp>
    </p:spTree>
    <p:extLst>
      <p:ext uri="{BB962C8B-B14F-4D97-AF65-F5344CB8AC3E}">
        <p14:creationId xmlns:p14="http://schemas.microsoft.com/office/powerpoint/2010/main" val="788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23850" y="404813"/>
            <a:ext cx="8820150" cy="581025"/>
          </a:xfrm>
          <a:solidFill>
            <a:schemeClr val="accent1">
              <a:lumMod val="40000"/>
              <a:lumOff val="60000"/>
              <a:alpha val="67000"/>
            </a:schemeClr>
          </a:solidFill>
        </p:spPr>
        <p:txBody>
          <a:bodyPr>
            <a:noAutofit/>
          </a:bodyPr>
          <a:lstStyle/>
          <a:p>
            <a:pPr algn="l" eaLnBrk="1" hangingPunct="1">
              <a:defRPr/>
            </a:pPr>
            <a:r>
              <a:rPr lang="pt-BR" sz="3600" dirty="0" smtClean="0">
                <a:solidFill>
                  <a:srgbClr val="C00000"/>
                </a:solidFill>
              </a:rPr>
              <a:t>Reformas em outros países</a:t>
            </a:r>
            <a:endParaRPr lang="pt-BR" sz="3600" dirty="0" smtClean="0">
              <a:solidFill>
                <a:srgbClr val="C00000"/>
              </a:solidFill>
              <a:ea typeface="+mn-ea"/>
              <a:cs typeface="+mn-cs"/>
            </a:endParaRPr>
          </a:p>
        </p:txBody>
      </p:sp>
      <p:graphicFrame>
        <p:nvGraphicFramePr>
          <p:cNvPr id="3" name="Tabela 2"/>
          <p:cNvGraphicFramePr>
            <a:graphicFrameLocks noGrp="1"/>
          </p:cNvGraphicFramePr>
          <p:nvPr/>
        </p:nvGraphicFramePr>
        <p:xfrm>
          <a:off x="323850" y="1196975"/>
          <a:ext cx="8569325" cy="5643563"/>
        </p:xfrm>
        <a:graphic>
          <a:graphicData uri="http://schemas.openxmlformats.org/drawingml/2006/table">
            <a:tbl>
              <a:tblPr firstRow="1" firstCol="1" bandRow="1"/>
              <a:tblGrid>
                <a:gridCol w="2016919"/>
                <a:gridCol w="2159727"/>
                <a:gridCol w="4392679"/>
              </a:tblGrid>
              <a:tr h="311469">
                <a:tc>
                  <a:txBody>
                    <a:bodyPr/>
                    <a:lstStyle/>
                    <a:p>
                      <a:pPr algn="ctr" rtl="0" fontAlgn="ctr"/>
                      <a:r>
                        <a:rPr lang="pt-BR" sz="2000" b="0" i="0" u="none" strike="noStrike" dirty="0">
                          <a:solidFill>
                            <a:srgbClr val="002060"/>
                          </a:solidFill>
                          <a:effectLst/>
                          <a:latin typeface="Calibri"/>
                        </a:rPr>
                        <a:t>País</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pt-BR" sz="1600" b="0" i="0" u="none" strike="noStrike" dirty="0">
                          <a:solidFill>
                            <a:srgbClr val="FFFFFF"/>
                          </a:solidFill>
                          <a:effectLst/>
                          <a:latin typeface="Calibri"/>
                        </a:rPr>
                        <a:t>Data da Reforma</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pt-BR" sz="1400" b="1" i="0" u="none" strike="noStrike" dirty="0">
                          <a:solidFill>
                            <a:srgbClr val="FFFFFF"/>
                          </a:solidFill>
                          <a:effectLst/>
                          <a:latin typeface="Calibri"/>
                        </a:rPr>
                        <a:t>Reforma</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433403">
                <a:tc rowSpan="5">
                  <a:txBody>
                    <a:bodyPr/>
                    <a:lstStyle/>
                    <a:p>
                      <a:pPr algn="ctr" rtl="0" fontAlgn="ctr"/>
                      <a:r>
                        <a:rPr lang="pt-BR" sz="2000" b="0" i="0" u="none" strike="noStrike" dirty="0">
                          <a:solidFill>
                            <a:srgbClr val="002060"/>
                          </a:solidFill>
                          <a:effectLst/>
                          <a:latin typeface="Calibri"/>
                        </a:rPr>
                        <a:t>Índia</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4">
                  <a:txBody>
                    <a:bodyPr/>
                    <a:lstStyle/>
                    <a:p>
                      <a:pPr algn="ctr" rtl="0" fontAlgn="ctr"/>
                      <a:r>
                        <a:rPr lang="pt-BR" sz="1600" b="0" i="0" u="none" strike="noStrike" dirty="0">
                          <a:solidFill>
                            <a:srgbClr val="000000"/>
                          </a:solidFill>
                          <a:effectLst/>
                          <a:latin typeface="Calibri"/>
                        </a:rPr>
                        <a:t>2009</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l" rtl="0" fontAlgn="ctr"/>
                      <a:r>
                        <a:rPr lang="pt-BR" sz="1400" b="1" i="0" u="none" strike="noStrike" dirty="0">
                          <a:solidFill>
                            <a:srgbClr val="000000"/>
                          </a:solidFill>
                          <a:effectLst/>
                          <a:latin typeface="Calibri"/>
                        </a:rPr>
                        <a:t>Alíquota variável sobre receita bruta, a depender do grau de agregação de valor. </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r>
              <a:tr h="220019">
                <a:tc vMerge="1">
                  <a:txBody>
                    <a:bodyPr/>
                    <a:lstStyle/>
                    <a:p>
                      <a:endParaRPr lang="pt-BR"/>
                    </a:p>
                  </a:txBody>
                  <a:tcPr/>
                </a:tc>
                <a:tc vMerge="1">
                  <a:txBody>
                    <a:bodyPr/>
                    <a:lstStyle/>
                    <a:p>
                      <a:endParaRPr lang="pt-BR"/>
                    </a:p>
                  </a:txBody>
                  <a:tcPr/>
                </a:tc>
                <a:tc>
                  <a:txBody>
                    <a:bodyPr/>
                    <a:lstStyle/>
                    <a:p>
                      <a:pPr algn="l" rtl="0" fontAlgn="ctr">
                        <a:buClr>
                          <a:srgbClr val="000000"/>
                        </a:buClr>
                        <a:buSzPts val="1200"/>
                        <a:buFont typeface="Arial"/>
                        <a:buChar char="•"/>
                      </a:pPr>
                      <a:r>
                        <a:rPr lang="pt-BR" sz="1400" b="1" i="0" u="none" strike="noStrike" dirty="0">
                          <a:solidFill>
                            <a:srgbClr val="000000"/>
                          </a:solidFill>
                          <a:effectLst/>
                          <a:latin typeface="Calibri"/>
                        </a:rPr>
                        <a:t>Bauxita: 12,5%</a:t>
                      </a:r>
                      <a:endParaRPr lang="pt-BR" sz="1400" b="1" i="0" u="none" strike="noStrike" dirty="0">
                        <a:solidFill>
                          <a:srgbClr val="000000"/>
                        </a:solidFill>
                        <a:effectLst/>
                        <a:latin typeface="Arial"/>
                      </a:endParaRPr>
                    </a:p>
                  </a:txBody>
                  <a:tcPr marL="238917"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0019">
                <a:tc vMerge="1">
                  <a:txBody>
                    <a:bodyPr/>
                    <a:lstStyle/>
                    <a:p>
                      <a:endParaRPr lang="pt-BR"/>
                    </a:p>
                  </a:txBody>
                  <a:tcPr/>
                </a:tc>
                <a:tc vMerge="1">
                  <a:txBody>
                    <a:bodyPr/>
                    <a:lstStyle/>
                    <a:p>
                      <a:endParaRPr lang="pt-BR"/>
                    </a:p>
                  </a:txBody>
                  <a:tcPr/>
                </a:tc>
                <a:tc>
                  <a:txBody>
                    <a:bodyPr/>
                    <a:lstStyle/>
                    <a:p>
                      <a:pPr algn="l" rtl="0" fontAlgn="ctr">
                        <a:buClr>
                          <a:srgbClr val="000000"/>
                        </a:buClr>
                        <a:buSzPts val="1200"/>
                        <a:buFont typeface="Arial"/>
                        <a:buChar char="•"/>
                      </a:pPr>
                      <a:r>
                        <a:rPr lang="pt-BR" sz="1400" b="1" i="0" u="none" strike="noStrike" dirty="0">
                          <a:solidFill>
                            <a:srgbClr val="000000"/>
                          </a:solidFill>
                          <a:effectLst/>
                          <a:latin typeface="Calibri"/>
                        </a:rPr>
                        <a:t>Ouro: 2%</a:t>
                      </a:r>
                      <a:endParaRPr lang="pt-BR" sz="1400" b="1" i="0" u="none" strike="noStrike" dirty="0">
                        <a:solidFill>
                          <a:srgbClr val="000000"/>
                        </a:solidFill>
                        <a:effectLst/>
                        <a:latin typeface="Arial"/>
                      </a:endParaRPr>
                    </a:p>
                  </a:txBody>
                  <a:tcPr marL="238917"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0019">
                <a:tc vMerge="1">
                  <a:txBody>
                    <a:bodyPr/>
                    <a:lstStyle/>
                    <a:p>
                      <a:endParaRPr lang="pt-BR"/>
                    </a:p>
                  </a:txBody>
                  <a:tcPr/>
                </a:tc>
                <a:tc vMerge="1">
                  <a:txBody>
                    <a:bodyPr/>
                    <a:lstStyle/>
                    <a:p>
                      <a:endParaRPr lang="pt-BR"/>
                    </a:p>
                  </a:txBody>
                  <a:tcPr/>
                </a:tc>
                <a:tc>
                  <a:txBody>
                    <a:bodyPr/>
                    <a:lstStyle/>
                    <a:p>
                      <a:pPr algn="l" rtl="0" fontAlgn="ctr">
                        <a:buClr>
                          <a:srgbClr val="000000"/>
                        </a:buClr>
                        <a:buSzPts val="1200"/>
                        <a:buFont typeface="Arial"/>
                        <a:buChar char="•"/>
                      </a:pPr>
                      <a:r>
                        <a:rPr lang="pt-BR" sz="1400" b="1" i="0" u="none" strike="noStrike" dirty="0">
                          <a:solidFill>
                            <a:srgbClr val="000000"/>
                          </a:solidFill>
                          <a:effectLst/>
                          <a:latin typeface="Calibri"/>
                        </a:rPr>
                        <a:t>Ferro: 10%</a:t>
                      </a:r>
                      <a:endParaRPr lang="pt-BR" sz="1400" b="1" i="0" u="none" strike="noStrike" dirty="0">
                        <a:solidFill>
                          <a:srgbClr val="000000"/>
                        </a:solidFill>
                        <a:effectLst/>
                        <a:latin typeface="Arial"/>
                      </a:endParaRPr>
                    </a:p>
                  </a:txBody>
                  <a:tcPr marL="238917"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D8E8"/>
                    </a:solidFill>
                  </a:tcPr>
                </a:tc>
              </a:tr>
              <a:tr h="433403">
                <a:tc vMerge="1">
                  <a:txBody>
                    <a:bodyPr/>
                    <a:lstStyle/>
                    <a:p>
                      <a:endParaRPr lang="pt-BR"/>
                    </a:p>
                  </a:txBody>
                  <a:tcPr/>
                </a:tc>
                <a:tc>
                  <a:txBody>
                    <a:bodyPr/>
                    <a:lstStyle/>
                    <a:p>
                      <a:pPr algn="ctr" rtl="0" fontAlgn="ctr"/>
                      <a:r>
                        <a:rPr lang="pt-BR" sz="1600" b="0" i="0" u="none" strike="noStrike" dirty="0">
                          <a:solidFill>
                            <a:srgbClr val="000000"/>
                          </a:solidFill>
                          <a:effectLst/>
                          <a:latin typeface="Calibri"/>
                        </a:rPr>
                        <a:t>2011</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pt-BR" sz="1400" b="1" i="0" u="none" strike="noStrike" dirty="0">
                          <a:solidFill>
                            <a:srgbClr val="000000"/>
                          </a:solidFill>
                          <a:effectLst/>
                          <a:latin typeface="Calibri"/>
                        </a:rPr>
                        <a:t>Mais imposto de exportação do </a:t>
                      </a:r>
                      <a:r>
                        <a:rPr lang="pt-BR" sz="1400" b="1" i="0" u="none" strike="noStrike" dirty="0" smtClean="0">
                          <a:solidFill>
                            <a:srgbClr val="000000"/>
                          </a:solidFill>
                          <a:effectLst/>
                          <a:latin typeface="Calibri"/>
                        </a:rPr>
                        <a:t>ferro  </a:t>
                      </a:r>
                      <a:r>
                        <a:rPr lang="pt-BR" sz="1400" b="1" i="0" u="none" strike="noStrike" dirty="0">
                          <a:solidFill>
                            <a:srgbClr val="000000"/>
                          </a:solidFill>
                          <a:effectLst/>
                          <a:latin typeface="Calibri"/>
                        </a:rPr>
                        <a:t>fino e </a:t>
                      </a:r>
                      <a:r>
                        <a:rPr lang="pt-BR" sz="1400" b="1" i="0" u="none" strike="noStrike" dirty="0" smtClean="0">
                          <a:solidFill>
                            <a:srgbClr val="000000"/>
                          </a:solidFill>
                          <a:effectLst/>
                          <a:latin typeface="Calibri"/>
                        </a:rPr>
                        <a:t>granulado  </a:t>
                      </a:r>
                      <a:r>
                        <a:rPr lang="pt-BR" sz="1400" b="1" i="0" u="none" strike="noStrike" dirty="0">
                          <a:solidFill>
                            <a:srgbClr val="000000"/>
                          </a:solidFill>
                          <a:effectLst/>
                          <a:latin typeface="Calibri"/>
                        </a:rPr>
                        <a:t>para 20% (de 5% e 15%)</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11469">
                <a:tc>
                  <a:txBody>
                    <a:bodyPr/>
                    <a:lstStyle/>
                    <a:p>
                      <a:pPr algn="ctr" rtl="0" fontAlgn="ctr"/>
                      <a:r>
                        <a:rPr lang="pt-BR" sz="2000" b="0" i="0" u="none" strike="noStrike" dirty="0">
                          <a:solidFill>
                            <a:srgbClr val="002060"/>
                          </a:solidFill>
                          <a:effectLst/>
                          <a:latin typeface="Calibri"/>
                        </a:rPr>
                        <a:t>EUA (Nevada)</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pt-BR" sz="1600" b="0" i="0" u="none" strike="noStrike" dirty="0">
                          <a:solidFill>
                            <a:srgbClr val="000000"/>
                          </a:solidFill>
                          <a:effectLst/>
                          <a:latin typeface="Calibri"/>
                        </a:rPr>
                        <a:t>2010</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pt-BR" sz="1400" b="1" i="0" u="none" strike="noStrike" dirty="0">
                          <a:solidFill>
                            <a:srgbClr val="000000"/>
                          </a:solidFill>
                          <a:effectLst/>
                          <a:latin typeface="Calibri"/>
                        </a:rPr>
                        <a:t>5% da receita bruta</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433403">
                <a:tc rowSpan="6">
                  <a:txBody>
                    <a:bodyPr/>
                    <a:lstStyle/>
                    <a:p>
                      <a:pPr algn="ctr" rtl="0" fontAlgn="ctr"/>
                      <a:r>
                        <a:rPr lang="pt-BR" sz="2000" b="0" i="0" u="none" strike="noStrike" dirty="0">
                          <a:solidFill>
                            <a:srgbClr val="002060"/>
                          </a:solidFill>
                          <a:effectLst/>
                          <a:latin typeface="Calibri"/>
                        </a:rPr>
                        <a:t>Austrália</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5">
                  <a:txBody>
                    <a:bodyPr/>
                    <a:lstStyle/>
                    <a:p>
                      <a:pPr algn="ctr" rtl="0" fontAlgn="ctr"/>
                      <a:r>
                        <a:rPr lang="pt-BR" sz="1600" b="0" i="0" u="none" strike="noStrike" dirty="0">
                          <a:solidFill>
                            <a:srgbClr val="000000"/>
                          </a:solidFill>
                          <a:effectLst/>
                          <a:latin typeface="Calibri"/>
                        </a:rPr>
                        <a:t>Antes 2010</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l" rtl="0" fontAlgn="ctr"/>
                      <a:r>
                        <a:rPr lang="pt-BR" sz="1400" b="1" i="0" u="none" strike="noStrike" dirty="0">
                          <a:solidFill>
                            <a:srgbClr val="000000"/>
                          </a:solidFill>
                          <a:effectLst/>
                          <a:latin typeface="Calibri"/>
                        </a:rPr>
                        <a:t>Alíquota variável sobre receita bruta, a depender do grau de agregação de valor</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0D8E8"/>
                    </a:solidFill>
                  </a:tcPr>
                </a:tc>
              </a:tr>
              <a:tr h="220019">
                <a:tc vMerge="1">
                  <a:txBody>
                    <a:bodyPr/>
                    <a:lstStyle/>
                    <a:p>
                      <a:endParaRPr lang="pt-BR"/>
                    </a:p>
                  </a:txBody>
                  <a:tcPr/>
                </a:tc>
                <a:tc vMerge="1">
                  <a:txBody>
                    <a:bodyPr/>
                    <a:lstStyle/>
                    <a:p>
                      <a:endParaRPr lang="pt-BR"/>
                    </a:p>
                  </a:txBody>
                  <a:tcPr/>
                </a:tc>
                <a:tc>
                  <a:txBody>
                    <a:bodyPr/>
                    <a:lstStyle/>
                    <a:p>
                      <a:pPr algn="l" rtl="0" fontAlgn="ctr">
                        <a:buClr>
                          <a:srgbClr val="000000"/>
                        </a:buClr>
                        <a:buSzPts val="1200"/>
                        <a:buFont typeface="Arial"/>
                        <a:buChar char="•"/>
                      </a:pPr>
                      <a:r>
                        <a:rPr lang="pt-BR" sz="1400" b="1" i="0" u="none" strike="noStrike">
                          <a:solidFill>
                            <a:srgbClr val="000000"/>
                          </a:solidFill>
                          <a:effectLst/>
                          <a:latin typeface="Calibri"/>
                        </a:rPr>
                        <a:t>Bauxita;7,5 a 10%</a:t>
                      </a:r>
                      <a:endParaRPr lang="pt-BR" sz="1400" b="1" i="0" u="none" strike="noStrike">
                        <a:solidFill>
                          <a:srgbClr val="000000"/>
                        </a:solidFill>
                        <a:effectLst/>
                        <a:latin typeface="Arial"/>
                      </a:endParaRPr>
                    </a:p>
                  </a:txBody>
                  <a:tcPr marL="238917"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0019">
                <a:tc vMerge="1">
                  <a:txBody>
                    <a:bodyPr/>
                    <a:lstStyle/>
                    <a:p>
                      <a:endParaRPr lang="pt-BR"/>
                    </a:p>
                  </a:txBody>
                  <a:tcPr/>
                </a:tc>
                <a:tc vMerge="1">
                  <a:txBody>
                    <a:bodyPr/>
                    <a:lstStyle/>
                    <a:p>
                      <a:endParaRPr lang="pt-BR"/>
                    </a:p>
                  </a:txBody>
                  <a:tcPr/>
                </a:tc>
                <a:tc>
                  <a:txBody>
                    <a:bodyPr/>
                    <a:lstStyle/>
                    <a:p>
                      <a:pPr algn="l" rtl="0" fontAlgn="ctr">
                        <a:buClr>
                          <a:srgbClr val="000000"/>
                        </a:buClr>
                        <a:buSzPts val="1200"/>
                        <a:buFont typeface="Arial"/>
                        <a:buChar char="•"/>
                      </a:pPr>
                      <a:r>
                        <a:rPr lang="pt-BR" sz="1400" b="1" i="0" u="none" strike="noStrike" dirty="0">
                          <a:solidFill>
                            <a:srgbClr val="000000"/>
                          </a:solidFill>
                          <a:effectLst/>
                          <a:latin typeface="Calibri"/>
                        </a:rPr>
                        <a:t>Carvão:6,2 a 8,2% </a:t>
                      </a:r>
                      <a:endParaRPr lang="pt-BR" sz="1400" b="1" i="0" u="none" strike="noStrike" dirty="0">
                        <a:solidFill>
                          <a:srgbClr val="000000"/>
                        </a:solidFill>
                        <a:effectLst/>
                        <a:latin typeface="Arial"/>
                      </a:endParaRPr>
                    </a:p>
                  </a:txBody>
                  <a:tcPr marL="238917"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0019">
                <a:tc vMerge="1">
                  <a:txBody>
                    <a:bodyPr/>
                    <a:lstStyle/>
                    <a:p>
                      <a:endParaRPr lang="pt-BR"/>
                    </a:p>
                  </a:txBody>
                  <a:tcPr/>
                </a:tc>
                <a:tc vMerge="1">
                  <a:txBody>
                    <a:bodyPr/>
                    <a:lstStyle/>
                    <a:p>
                      <a:endParaRPr lang="pt-BR"/>
                    </a:p>
                  </a:txBody>
                  <a:tcPr/>
                </a:tc>
                <a:tc>
                  <a:txBody>
                    <a:bodyPr/>
                    <a:lstStyle/>
                    <a:p>
                      <a:pPr algn="l" rtl="0" fontAlgn="ctr">
                        <a:buClr>
                          <a:srgbClr val="000000"/>
                        </a:buClr>
                        <a:buSzPts val="1200"/>
                        <a:buFont typeface="Arial"/>
                        <a:buChar char="•"/>
                      </a:pPr>
                      <a:r>
                        <a:rPr lang="pt-BR" sz="1400" b="1" i="0" u="none" strike="noStrike" dirty="0">
                          <a:solidFill>
                            <a:srgbClr val="000000"/>
                          </a:solidFill>
                          <a:effectLst/>
                          <a:latin typeface="Calibri"/>
                        </a:rPr>
                        <a:t>Cobre: 2,5 a 5%</a:t>
                      </a:r>
                      <a:endParaRPr lang="pt-BR" sz="1400" b="1" i="0" u="none" strike="noStrike" dirty="0">
                        <a:solidFill>
                          <a:srgbClr val="000000"/>
                        </a:solidFill>
                        <a:effectLst/>
                        <a:latin typeface="Arial"/>
                      </a:endParaRPr>
                    </a:p>
                  </a:txBody>
                  <a:tcPr marL="238917"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0D8E8"/>
                    </a:solidFill>
                  </a:tcPr>
                </a:tc>
              </a:tr>
              <a:tr h="220019">
                <a:tc vMerge="1">
                  <a:txBody>
                    <a:bodyPr/>
                    <a:lstStyle/>
                    <a:p>
                      <a:endParaRPr lang="pt-BR"/>
                    </a:p>
                  </a:txBody>
                  <a:tcPr/>
                </a:tc>
                <a:tc vMerge="1">
                  <a:txBody>
                    <a:bodyPr/>
                    <a:lstStyle/>
                    <a:p>
                      <a:endParaRPr lang="pt-BR"/>
                    </a:p>
                  </a:txBody>
                  <a:tcPr/>
                </a:tc>
                <a:tc>
                  <a:txBody>
                    <a:bodyPr/>
                    <a:lstStyle/>
                    <a:p>
                      <a:pPr algn="l" rtl="0" fontAlgn="ctr">
                        <a:buClr>
                          <a:srgbClr val="000000"/>
                        </a:buClr>
                        <a:buSzPts val="1200"/>
                        <a:buFont typeface="Arial"/>
                        <a:buChar char="•"/>
                      </a:pPr>
                      <a:r>
                        <a:rPr lang="pt-BR" sz="1400" b="1" i="0" u="none" strike="noStrike" dirty="0">
                          <a:solidFill>
                            <a:srgbClr val="000000"/>
                          </a:solidFill>
                          <a:effectLst/>
                          <a:latin typeface="Calibri"/>
                        </a:rPr>
                        <a:t>Ferro: 2,75 a 7,5% </a:t>
                      </a:r>
                      <a:endParaRPr lang="pt-BR" sz="1400" b="1" i="0" u="none" strike="noStrike" dirty="0">
                        <a:solidFill>
                          <a:srgbClr val="000000"/>
                        </a:solidFill>
                        <a:effectLst/>
                        <a:latin typeface="Arial"/>
                      </a:endParaRPr>
                    </a:p>
                  </a:txBody>
                  <a:tcPr marL="238917"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D8E8"/>
                    </a:solidFill>
                  </a:tcPr>
                </a:tc>
              </a:tr>
              <a:tr h="494370">
                <a:tc vMerge="1">
                  <a:txBody>
                    <a:bodyPr/>
                    <a:lstStyle/>
                    <a:p>
                      <a:endParaRPr lang="pt-BR"/>
                    </a:p>
                  </a:txBody>
                  <a:tcPr/>
                </a:tc>
                <a:tc>
                  <a:txBody>
                    <a:bodyPr/>
                    <a:lstStyle/>
                    <a:p>
                      <a:pPr algn="ctr" rtl="0" fontAlgn="ctr"/>
                      <a:r>
                        <a:rPr lang="pt-BR" sz="1600" b="0" i="0" u="none" strike="noStrike" dirty="0">
                          <a:solidFill>
                            <a:srgbClr val="000000"/>
                          </a:solidFill>
                          <a:effectLst/>
                          <a:latin typeface="Calibri"/>
                        </a:rPr>
                        <a:t>2010 (em discussão no Congresso)</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pt-BR" sz="1400" b="1" i="0" u="none" strike="noStrike" dirty="0" err="1">
                          <a:solidFill>
                            <a:srgbClr val="000000"/>
                          </a:solidFill>
                          <a:effectLst/>
                          <a:latin typeface="Calibri"/>
                        </a:rPr>
                        <a:t>Super</a:t>
                      </a:r>
                      <a:r>
                        <a:rPr lang="pt-BR" sz="1400" b="1" i="0" u="none" strike="noStrike" dirty="0">
                          <a:solidFill>
                            <a:srgbClr val="000000"/>
                          </a:solidFill>
                          <a:effectLst/>
                          <a:latin typeface="Calibri"/>
                        </a:rPr>
                        <a:t> Profit </a:t>
                      </a:r>
                      <a:r>
                        <a:rPr lang="pt-BR" sz="1400" b="1" i="0" u="none" strike="noStrike" dirty="0" err="1">
                          <a:solidFill>
                            <a:srgbClr val="000000"/>
                          </a:solidFill>
                          <a:effectLst/>
                          <a:latin typeface="Calibri"/>
                        </a:rPr>
                        <a:t>Tax</a:t>
                      </a:r>
                      <a:r>
                        <a:rPr lang="pt-BR" sz="1400" b="1" i="0" u="none" strike="noStrike" dirty="0">
                          <a:solidFill>
                            <a:srgbClr val="000000"/>
                          </a:solidFill>
                          <a:effectLst/>
                          <a:latin typeface="Calibri"/>
                        </a:rPr>
                        <a:t> – 30%  da parcela acima do lucro normal </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50502">
                <a:tc rowSpan="3">
                  <a:txBody>
                    <a:bodyPr/>
                    <a:lstStyle/>
                    <a:p>
                      <a:pPr algn="ctr" rtl="0" fontAlgn="ctr"/>
                      <a:r>
                        <a:rPr lang="pt-BR" sz="2000" b="0" i="0" u="none" strike="noStrike">
                          <a:solidFill>
                            <a:srgbClr val="002060"/>
                          </a:solidFill>
                          <a:effectLst/>
                          <a:latin typeface="Calibri"/>
                        </a:rPr>
                        <a:t>Chile (concentrado de cobre)</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pt-BR" sz="1600" b="0" i="0" u="none" strike="noStrike" dirty="0">
                          <a:solidFill>
                            <a:srgbClr val="000000"/>
                          </a:solidFill>
                          <a:effectLst/>
                          <a:latin typeface="Calibri"/>
                        </a:rPr>
                        <a:t>Antes 2010</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l" rtl="0" fontAlgn="ctr"/>
                      <a:r>
                        <a:rPr lang="pt-BR" sz="1400" b="1" i="0" u="none" strike="noStrike" dirty="0">
                          <a:solidFill>
                            <a:srgbClr val="000000"/>
                          </a:solidFill>
                          <a:effectLst/>
                          <a:latin typeface="Calibri"/>
                        </a:rPr>
                        <a:t>4 a 5% - receita bruta com deduções</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r h="250502">
                <a:tc vMerge="1">
                  <a:txBody>
                    <a:bodyPr/>
                    <a:lstStyle/>
                    <a:p>
                      <a:endParaRPr lang="pt-BR"/>
                    </a:p>
                  </a:txBody>
                  <a:tcPr/>
                </a:tc>
                <a:tc>
                  <a:txBody>
                    <a:bodyPr/>
                    <a:lstStyle/>
                    <a:p>
                      <a:pPr algn="ctr" rtl="0" fontAlgn="ctr"/>
                      <a:r>
                        <a:rPr lang="pt-BR" sz="1600" b="0" i="0" u="none" strike="noStrike">
                          <a:solidFill>
                            <a:srgbClr val="000000"/>
                          </a:solidFill>
                          <a:effectLst/>
                          <a:latin typeface="Calibri"/>
                        </a:rPr>
                        <a:t>2010</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l" rtl="0" fontAlgn="ctr"/>
                      <a:r>
                        <a:rPr lang="pt-BR" sz="1400" b="1" i="0" u="none" strike="noStrike" dirty="0">
                          <a:solidFill>
                            <a:srgbClr val="000000"/>
                          </a:solidFill>
                          <a:effectLst/>
                          <a:latin typeface="Calibri"/>
                        </a:rPr>
                        <a:t>4 a 9% - receita bruta com deduções</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r h="250502">
                <a:tc vMerge="1">
                  <a:txBody>
                    <a:bodyPr/>
                    <a:lstStyle/>
                    <a:p>
                      <a:endParaRPr lang="pt-BR"/>
                    </a:p>
                  </a:txBody>
                  <a:tcPr/>
                </a:tc>
                <a:tc>
                  <a:txBody>
                    <a:bodyPr/>
                    <a:lstStyle/>
                    <a:p>
                      <a:pPr algn="ctr" rtl="0" fontAlgn="ctr"/>
                      <a:r>
                        <a:rPr lang="pt-BR" sz="1600" b="0" i="0" u="none" strike="noStrike">
                          <a:solidFill>
                            <a:srgbClr val="000000"/>
                          </a:solidFill>
                          <a:effectLst/>
                          <a:latin typeface="Calibri"/>
                        </a:rPr>
                        <a:t>Após 2018</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pt-BR" sz="1400" b="1" i="0" u="none" strike="noStrike" dirty="0">
                          <a:solidFill>
                            <a:srgbClr val="000000"/>
                          </a:solidFill>
                          <a:effectLst/>
                          <a:latin typeface="Calibri"/>
                        </a:rPr>
                        <a:t>5 a 15% - receita bruta com deduções</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50502">
                <a:tc rowSpan="2">
                  <a:txBody>
                    <a:bodyPr/>
                    <a:lstStyle/>
                    <a:p>
                      <a:pPr algn="ctr" rtl="0" fontAlgn="ctr"/>
                      <a:r>
                        <a:rPr lang="pt-BR" sz="2000" b="0" i="0" u="none" strike="noStrike" dirty="0">
                          <a:solidFill>
                            <a:srgbClr val="002060"/>
                          </a:solidFill>
                          <a:effectLst/>
                          <a:latin typeface="Calibri"/>
                        </a:rPr>
                        <a:t>Canadá (Quebec)</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pt-BR" sz="1600" b="0" i="0" u="none" strike="noStrike" dirty="0">
                          <a:solidFill>
                            <a:srgbClr val="000000"/>
                          </a:solidFill>
                          <a:effectLst/>
                          <a:latin typeface="Calibri"/>
                        </a:rPr>
                        <a:t>Antes 2010</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l" rtl="0" fontAlgn="ctr"/>
                      <a:r>
                        <a:rPr lang="pt-BR" sz="1400" b="1" i="0" u="none" strike="noStrike" dirty="0">
                          <a:solidFill>
                            <a:srgbClr val="000000"/>
                          </a:solidFill>
                          <a:effectLst/>
                          <a:latin typeface="Calibri"/>
                        </a:rPr>
                        <a:t>12% do lucro</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r>
              <a:tr h="250502">
                <a:tc vMerge="1">
                  <a:txBody>
                    <a:bodyPr/>
                    <a:lstStyle/>
                    <a:p>
                      <a:endParaRPr lang="pt-BR"/>
                    </a:p>
                  </a:txBody>
                  <a:tcPr/>
                </a:tc>
                <a:tc>
                  <a:txBody>
                    <a:bodyPr/>
                    <a:lstStyle/>
                    <a:p>
                      <a:pPr algn="ctr" rtl="0" fontAlgn="ctr"/>
                      <a:r>
                        <a:rPr lang="pt-BR" sz="1600" b="0" i="0" u="none" strike="noStrike">
                          <a:solidFill>
                            <a:srgbClr val="000000"/>
                          </a:solidFill>
                          <a:effectLst/>
                          <a:latin typeface="Calibri"/>
                        </a:rPr>
                        <a:t>2010</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l" rtl="0" fontAlgn="ctr"/>
                      <a:r>
                        <a:rPr lang="pt-BR" sz="1400" b="1" i="0" u="none" strike="noStrike" dirty="0">
                          <a:solidFill>
                            <a:srgbClr val="000000"/>
                          </a:solidFill>
                          <a:effectLst/>
                          <a:latin typeface="Calibri"/>
                        </a:rPr>
                        <a:t>16% do lucro</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r>
              <a:tr h="433403">
                <a:tc>
                  <a:txBody>
                    <a:bodyPr/>
                    <a:lstStyle/>
                    <a:p>
                      <a:pPr algn="ctr" rtl="0" fontAlgn="ctr"/>
                      <a:r>
                        <a:rPr lang="pt-BR" sz="2000" b="0" i="0" u="none" strike="noStrike" dirty="0">
                          <a:solidFill>
                            <a:srgbClr val="002060"/>
                          </a:solidFill>
                          <a:effectLst/>
                          <a:latin typeface="Calibri"/>
                        </a:rPr>
                        <a:t>África do Sul</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pt-BR" sz="1600" b="0" i="0" u="none" strike="noStrike" dirty="0">
                          <a:solidFill>
                            <a:srgbClr val="000000"/>
                          </a:solidFill>
                          <a:effectLst/>
                          <a:latin typeface="Calibri"/>
                        </a:rPr>
                        <a:t>2008</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alpha val="49000"/>
                      </a:srgbClr>
                    </a:solidFill>
                  </a:tcPr>
                </a:tc>
                <a:tc>
                  <a:txBody>
                    <a:bodyPr/>
                    <a:lstStyle/>
                    <a:p>
                      <a:pPr algn="l" rtl="0" fontAlgn="ctr"/>
                      <a:r>
                        <a:rPr lang="pt-BR" sz="1400" b="1" i="0" u="none" strike="noStrike" dirty="0">
                          <a:solidFill>
                            <a:srgbClr val="000000"/>
                          </a:solidFill>
                          <a:effectLst/>
                          <a:latin typeface="Calibri"/>
                        </a:rPr>
                        <a:t>0,5% fixa + parte variável 9,0% a 12,5% da receita bruta, ponderada pelo EBITDA</a:t>
                      </a:r>
                    </a:p>
                  </a:txBody>
                  <a:tcPr marL="6636" marR="6636" marT="6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alpha val="49000"/>
                      </a:srgbClr>
                    </a:solidFill>
                  </a:tcPr>
                </a:tc>
              </a:tr>
            </a:tbl>
          </a:graphicData>
        </a:graphic>
      </p:graphicFrame>
    </p:spTree>
    <p:extLst>
      <p:ext uri="{BB962C8B-B14F-4D97-AF65-F5344CB8AC3E}">
        <p14:creationId xmlns:p14="http://schemas.microsoft.com/office/powerpoint/2010/main" val="31203186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395536" y="11584"/>
            <a:ext cx="8229600" cy="1143000"/>
          </a:xfrm>
        </p:spPr>
        <p:txBody>
          <a:bodyPr>
            <a:normAutofit/>
          </a:bodyPr>
          <a:lstStyle/>
          <a:p>
            <a:pPr algn="l"/>
            <a:r>
              <a:rPr lang="pt-BR" sz="4000" dirty="0" smtClean="0"/>
              <a:t>Atual marco legal da CFEM</a:t>
            </a:r>
          </a:p>
        </p:txBody>
      </p:sp>
      <p:sp>
        <p:nvSpPr>
          <p:cNvPr id="7171" name="Espaço Reservado para Conteúdo 2"/>
          <p:cNvSpPr>
            <a:spLocks noGrp="1"/>
          </p:cNvSpPr>
          <p:nvPr>
            <p:ph idx="1"/>
          </p:nvPr>
        </p:nvSpPr>
        <p:spPr>
          <a:xfrm>
            <a:off x="395288" y="1628775"/>
            <a:ext cx="8229600" cy="4389438"/>
          </a:xfrm>
        </p:spPr>
        <p:txBody>
          <a:bodyPr>
            <a:normAutofit fontScale="92500"/>
          </a:bodyPr>
          <a:lstStyle/>
          <a:p>
            <a:pPr>
              <a:lnSpc>
                <a:spcPct val="90000"/>
              </a:lnSpc>
            </a:pPr>
            <a:r>
              <a:rPr lang="pt-BR" dirty="0" err="1" smtClean="0"/>
              <a:t>Art</a:t>
            </a:r>
            <a:r>
              <a:rPr lang="pt-BR" dirty="0" smtClean="0"/>
              <a:t> 20 da Constituição Federal</a:t>
            </a:r>
            <a:r>
              <a:rPr lang="pt-BR" sz="2500" dirty="0" smtClean="0"/>
              <a:t> </a:t>
            </a:r>
          </a:p>
          <a:p>
            <a:pPr lvl="1">
              <a:lnSpc>
                <a:spcPct val="90000"/>
              </a:lnSpc>
            </a:pPr>
            <a:r>
              <a:rPr lang="pt-BR" sz="2300" dirty="0" smtClean="0"/>
              <a:t>§ 1º “É assegurada nos termos da lei, aos Estados, Distrito Federal e aos Municípios, bem como a órgãos da administração direta da União, </a:t>
            </a:r>
            <a:r>
              <a:rPr lang="pt-BR" sz="2300" b="1" i="1" u="sng" dirty="0" smtClean="0"/>
              <a:t>participação no resultado</a:t>
            </a:r>
            <a:r>
              <a:rPr lang="pt-BR" sz="2300" dirty="0" smtClean="0"/>
              <a:t> da exploração de petróleo ou gás natural, de recursos hídricos par fins de geração de energia elétrica e de outros recursos minerais no respectivo território, plataforma continental, mar territorial ou zona econômica exclusiva, </a:t>
            </a:r>
            <a:r>
              <a:rPr lang="pt-BR" sz="2300" b="1" u="sng" dirty="0" smtClean="0"/>
              <a:t>OU</a:t>
            </a:r>
            <a:r>
              <a:rPr lang="pt-BR" sz="2300" dirty="0" smtClean="0"/>
              <a:t> </a:t>
            </a:r>
            <a:r>
              <a:rPr lang="pt-BR" sz="2300" b="1" i="1" u="sng" dirty="0" smtClean="0"/>
              <a:t>compensação financeira</a:t>
            </a:r>
            <a:r>
              <a:rPr lang="pt-BR" sz="2300" dirty="0" smtClean="0"/>
              <a:t> por essa exploração” </a:t>
            </a:r>
          </a:p>
          <a:p>
            <a:pPr>
              <a:lnSpc>
                <a:spcPct val="90000"/>
              </a:lnSpc>
            </a:pPr>
            <a:r>
              <a:rPr lang="pt-BR" sz="2400" b="1" dirty="0" smtClean="0"/>
              <a:t>Implicações</a:t>
            </a:r>
          </a:p>
          <a:p>
            <a:pPr lvl="2">
              <a:lnSpc>
                <a:spcPct val="90000"/>
              </a:lnSpc>
            </a:pPr>
            <a:r>
              <a:rPr lang="pt-BR" dirty="0" smtClean="0">
                <a:cs typeface="Arial" pitchFamily="34" charset="0"/>
              </a:rPr>
              <a:t>PARTICIPAÇÃO -&gt; pressupõe um resultado objetivo (receita bruta, receita operacional, lucro etc.)</a:t>
            </a:r>
          </a:p>
          <a:p>
            <a:pPr lvl="2">
              <a:lnSpc>
                <a:spcPct val="90000"/>
              </a:lnSpc>
            </a:pPr>
            <a:r>
              <a:rPr lang="pt-BR" dirty="0" smtClean="0">
                <a:cs typeface="Arial" pitchFamily="34" charset="0"/>
              </a:rPr>
              <a:t>COMPENSAÇÃO -&gt; pode, ou não, haver resultado. O que assegura o seu recolhimento é a existência da lavra</a:t>
            </a:r>
          </a:p>
          <a:p>
            <a:endParaRPr lang="pt-BR" dirty="0" smtClean="0"/>
          </a:p>
          <a:p>
            <a:endParaRPr lang="pt-BR" dirty="0" smtClean="0"/>
          </a:p>
        </p:txBody>
      </p:sp>
    </p:spTree>
    <p:extLst>
      <p:ext uri="{BB962C8B-B14F-4D97-AF65-F5344CB8AC3E}">
        <p14:creationId xmlns:p14="http://schemas.microsoft.com/office/powerpoint/2010/main" val="124353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157733" y="548680"/>
            <a:ext cx="8964488" cy="758952"/>
          </a:xfrm>
        </p:spPr>
        <p:txBody>
          <a:bodyPr>
            <a:normAutofit/>
          </a:bodyPr>
          <a:lstStyle/>
          <a:p>
            <a:r>
              <a:rPr lang="pt-BR" sz="4200" b="1" dirty="0" smtClean="0"/>
              <a:t>Lei nº 7.990, </a:t>
            </a:r>
            <a:r>
              <a:rPr lang="pt-BR" sz="3100" b="1" dirty="0" smtClean="0"/>
              <a:t>de 28 de Dezembro de1989</a:t>
            </a:r>
          </a:p>
        </p:txBody>
      </p:sp>
      <p:sp>
        <p:nvSpPr>
          <p:cNvPr id="8195" name="Rectangle 3"/>
          <p:cNvSpPr>
            <a:spLocks noGrp="1"/>
          </p:cNvSpPr>
          <p:nvPr>
            <p:ph type="body" idx="1"/>
          </p:nvPr>
        </p:nvSpPr>
        <p:spPr/>
        <p:txBody>
          <a:bodyPr>
            <a:normAutofit lnSpcReduction="10000"/>
          </a:bodyPr>
          <a:lstStyle/>
          <a:p>
            <a:r>
              <a:rPr lang="pt-BR" b="1" i="1" dirty="0" smtClean="0"/>
              <a:t>Institui, para os Estados, Distrito Federal e Municípios, compensação financeira</a:t>
            </a:r>
            <a:r>
              <a:rPr lang="pt-BR" sz="2200" b="1" i="1" dirty="0" smtClean="0"/>
              <a:t> ...</a:t>
            </a:r>
            <a:r>
              <a:rPr lang="pt-BR" sz="2200" i="1" dirty="0" smtClean="0"/>
              <a:t>pelo resultado da exploração de petróleo ou gás natural, de recursos hídricos para fins de geração de energia elétrica, de recursos minerais em seus respectivos territórios, plataformas continental, mar territorial ou zona econômica exclusiva, e dá outras providências.</a:t>
            </a:r>
          </a:p>
          <a:p>
            <a:r>
              <a:rPr lang="pt-BR" sz="2200" dirty="0" smtClean="0"/>
              <a:t> </a:t>
            </a:r>
          </a:p>
          <a:p>
            <a:pPr lvl="1"/>
            <a:r>
              <a:rPr lang="pt-BR" sz="2000" b="1" dirty="0" smtClean="0"/>
              <a:t>Art. </a:t>
            </a:r>
            <a:r>
              <a:rPr lang="pt-BR" sz="2000" dirty="0" smtClean="0"/>
              <a:t>6º A compensação financeira pela exploração de recursos minerais, para fins de aproveitamento econômico, </a:t>
            </a:r>
            <a:r>
              <a:rPr lang="pt-BR" b="1" dirty="0" smtClean="0">
                <a:solidFill>
                  <a:srgbClr val="FF0000"/>
                </a:solidFill>
              </a:rPr>
              <a:t>será  de até 3% (três por cento) sobre o valor do faturamento líquido</a:t>
            </a:r>
            <a:r>
              <a:rPr lang="pt-BR" sz="2000" dirty="0" smtClean="0">
                <a:solidFill>
                  <a:srgbClr val="FF0000"/>
                </a:solidFill>
              </a:rPr>
              <a:t> </a:t>
            </a:r>
            <a:r>
              <a:rPr lang="pt-BR" sz="2000" dirty="0" smtClean="0"/>
              <a:t>resultante da venda do produto mineral, obtido após a última etapa do processo de beneficiamento adotado e antes de sua transformação industrial </a:t>
            </a:r>
          </a:p>
        </p:txBody>
      </p:sp>
    </p:spTree>
    <p:extLst>
      <p:ext uri="{BB962C8B-B14F-4D97-AF65-F5344CB8AC3E}">
        <p14:creationId xmlns:p14="http://schemas.microsoft.com/office/powerpoint/2010/main" val="204643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07504" y="188640"/>
            <a:ext cx="8229600" cy="1143000"/>
          </a:xfrm>
        </p:spPr>
        <p:txBody>
          <a:bodyPr>
            <a:normAutofit fontScale="90000"/>
          </a:bodyPr>
          <a:lstStyle/>
          <a:p>
            <a:r>
              <a:rPr lang="pt-BR" sz="4600" b="1" dirty="0" smtClean="0">
                <a:solidFill>
                  <a:schemeClr val="tx1"/>
                </a:solidFill>
              </a:rPr>
              <a:t>.</a:t>
            </a:r>
            <a:r>
              <a:rPr lang="pt-BR" sz="4600" dirty="0" smtClean="0">
                <a:solidFill>
                  <a:schemeClr val="tx1"/>
                </a:solidFill>
              </a:rPr>
              <a:t/>
            </a:r>
            <a:br>
              <a:rPr lang="pt-BR" sz="4600" dirty="0" smtClean="0">
                <a:solidFill>
                  <a:schemeClr val="tx1"/>
                </a:solidFill>
              </a:rPr>
            </a:br>
            <a:r>
              <a:rPr lang="pt-BR" sz="4000" dirty="0" smtClean="0">
                <a:solidFill>
                  <a:schemeClr val="tx1"/>
                </a:solidFill>
              </a:rPr>
              <a:t>Lei n</a:t>
            </a:r>
            <a:r>
              <a:rPr lang="pt-BR" sz="4000" baseline="30000" dirty="0" smtClean="0">
                <a:solidFill>
                  <a:schemeClr val="tx1"/>
                </a:solidFill>
              </a:rPr>
              <a:t>o</a:t>
            </a:r>
            <a:r>
              <a:rPr lang="pt-BR" sz="4000" dirty="0" smtClean="0">
                <a:solidFill>
                  <a:schemeClr val="tx1"/>
                </a:solidFill>
              </a:rPr>
              <a:t> 8.001 de 13 de março de 1990</a:t>
            </a:r>
            <a:endParaRPr lang="pt-BR" sz="4000" b="1" dirty="0" smtClean="0">
              <a:solidFill>
                <a:schemeClr val="tx1"/>
              </a:solidFill>
            </a:endParaRPr>
          </a:p>
        </p:txBody>
      </p:sp>
      <p:sp>
        <p:nvSpPr>
          <p:cNvPr id="9219" name="Rectangle 3"/>
          <p:cNvSpPr>
            <a:spLocks noGrp="1"/>
          </p:cNvSpPr>
          <p:nvPr>
            <p:ph type="body" idx="1"/>
          </p:nvPr>
        </p:nvSpPr>
        <p:spPr>
          <a:xfrm>
            <a:off x="-108520" y="1412776"/>
            <a:ext cx="9144000" cy="5661025"/>
          </a:xfrm>
        </p:spPr>
        <p:txBody>
          <a:bodyPr>
            <a:normAutofit/>
          </a:bodyPr>
          <a:lstStyle/>
          <a:p>
            <a:pPr>
              <a:lnSpc>
                <a:spcPct val="80000"/>
              </a:lnSpc>
            </a:pPr>
            <a:r>
              <a:rPr lang="pt-BR" sz="1800" dirty="0" smtClean="0"/>
              <a:t>Define os </a:t>
            </a:r>
            <a:r>
              <a:rPr lang="pt-BR" sz="1800" u="sng" dirty="0" smtClean="0"/>
              <a:t>percentuais </a:t>
            </a:r>
            <a:r>
              <a:rPr lang="pt-BR" sz="1800" dirty="0" smtClean="0"/>
              <a:t>da distribuição da compensação financeira, </a:t>
            </a:r>
            <a:r>
              <a:rPr lang="pt-BR" sz="1800" dirty="0" smtClean="0">
                <a:solidFill>
                  <a:srgbClr val="FF0000"/>
                </a:solidFill>
              </a:rPr>
              <a:t>de acordo com as classes de substâncias minerais</a:t>
            </a:r>
            <a:r>
              <a:rPr lang="pt-BR" sz="1800" dirty="0" smtClean="0"/>
              <a:t>: </a:t>
            </a:r>
          </a:p>
          <a:p>
            <a:pPr lvl="1">
              <a:lnSpc>
                <a:spcPct val="80000"/>
              </a:lnSpc>
            </a:pPr>
            <a:r>
              <a:rPr lang="pt-BR" sz="1800" dirty="0" smtClean="0">
                <a:solidFill>
                  <a:schemeClr val="tx1"/>
                </a:solidFill>
              </a:rPr>
              <a:t>I - minério de alumínio, manganês, sal-gema e potássio: </a:t>
            </a:r>
            <a:r>
              <a:rPr lang="pt-BR" sz="1800" b="1" u="sng" dirty="0" smtClean="0">
                <a:solidFill>
                  <a:schemeClr val="tx1"/>
                </a:solidFill>
              </a:rPr>
              <a:t>3% (três por cento); </a:t>
            </a:r>
          </a:p>
          <a:p>
            <a:pPr lvl="1">
              <a:lnSpc>
                <a:spcPct val="80000"/>
              </a:lnSpc>
            </a:pPr>
            <a:r>
              <a:rPr lang="pt-BR" sz="1800" dirty="0" smtClean="0">
                <a:solidFill>
                  <a:schemeClr val="tx1"/>
                </a:solidFill>
              </a:rPr>
              <a:t>II - ferro, fertilizante, carvão e demais substâncias minerais: </a:t>
            </a:r>
            <a:r>
              <a:rPr lang="pt-BR" sz="1800" b="1" u="sng" dirty="0" smtClean="0">
                <a:solidFill>
                  <a:schemeClr val="tx1"/>
                </a:solidFill>
              </a:rPr>
              <a:t>2% (dois por cento),; </a:t>
            </a:r>
          </a:p>
          <a:p>
            <a:pPr lvl="1">
              <a:lnSpc>
                <a:spcPct val="80000"/>
              </a:lnSpc>
            </a:pPr>
            <a:r>
              <a:rPr lang="pt-BR" sz="1800" dirty="0" smtClean="0">
                <a:solidFill>
                  <a:schemeClr val="tx1"/>
                </a:solidFill>
              </a:rPr>
              <a:t>III - pedras preciosas, pedras coradas lapidáveis, carbonados e metais nobres: </a:t>
            </a:r>
            <a:r>
              <a:rPr lang="pt-BR" sz="1800" b="1" u="sng" dirty="0" smtClean="0">
                <a:solidFill>
                  <a:schemeClr val="tx1"/>
                </a:solidFill>
              </a:rPr>
              <a:t>0,2% (dois décimos por cento)</a:t>
            </a:r>
            <a:r>
              <a:rPr lang="pt-BR" sz="1800" dirty="0" smtClean="0">
                <a:solidFill>
                  <a:schemeClr val="tx1"/>
                </a:solidFill>
              </a:rPr>
              <a:t>; </a:t>
            </a:r>
          </a:p>
          <a:p>
            <a:pPr lvl="1">
              <a:lnSpc>
                <a:spcPct val="80000"/>
              </a:lnSpc>
            </a:pPr>
            <a:r>
              <a:rPr lang="pt-BR" sz="1800" dirty="0" smtClean="0">
                <a:solidFill>
                  <a:schemeClr val="tx1"/>
                </a:solidFill>
              </a:rPr>
              <a:t>IV - ouro: </a:t>
            </a:r>
            <a:r>
              <a:rPr lang="pt-BR" sz="1800" b="1" u="sng" dirty="0" smtClean="0">
                <a:solidFill>
                  <a:schemeClr val="tx1"/>
                </a:solidFill>
              </a:rPr>
              <a:t>1% (um por cento</a:t>
            </a:r>
            <a:r>
              <a:rPr lang="pt-BR" sz="1800" dirty="0" smtClean="0">
                <a:solidFill>
                  <a:schemeClr val="tx1"/>
                </a:solidFill>
              </a:rPr>
              <a:t>), quando extraído por empresas mineradoras, isentos os garimpeiros.</a:t>
            </a:r>
          </a:p>
          <a:p>
            <a:pPr lvl="1">
              <a:lnSpc>
                <a:spcPct val="80000"/>
              </a:lnSpc>
            </a:pPr>
            <a:endParaRPr lang="pt-BR" sz="1800" dirty="0" smtClean="0"/>
          </a:p>
          <a:p>
            <a:pPr>
              <a:lnSpc>
                <a:spcPct val="80000"/>
              </a:lnSpc>
            </a:pPr>
            <a:r>
              <a:rPr lang="pt-BR" sz="1800" dirty="0" smtClean="0"/>
              <a:t> A </a:t>
            </a:r>
            <a:r>
              <a:rPr lang="pt-BR" sz="1800" u="sng" dirty="0" smtClean="0">
                <a:solidFill>
                  <a:srgbClr val="FF0000"/>
                </a:solidFill>
              </a:rPr>
              <a:t>distribuição</a:t>
            </a:r>
            <a:r>
              <a:rPr lang="pt-BR" sz="1800" dirty="0" smtClean="0"/>
              <a:t> da compensação financeira será feita da seguinte forma:</a:t>
            </a:r>
          </a:p>
          <a:p>
            <a:pPr lvl="1">
              <a:lnSpc>
                <a:spcPct val="80000"/>
              </a:lnSpc>
            </a:pPr>
            <a:r>
              <a:rPr lang="pt-BR" sz="1800" dirty="0" smtClean="0"/>
              <a:t>I - </a:t>
            </a:r>
            <a:r>
              <a:rPr lang="pt-BR" sz="1800" u="sng" dirty="0" smtClean="0">
                <a:solidFill>
                  <a:srgbClr val="FF0000"/>
                </a:solidFill>
              </a:rPr>
              <a:t>23% (vinte e três por cento) para os Estados e o Distrito Federal</a:t>
            </a:r>
            <a:r>
              <a:rPr lang="pt-BR" sz="1800" dirty="0" smtClean="0"/>
              <a:t>; </a:t>
            </a:r>
          </a:p>
          <a:p>
            <a:pPr lvl="1">
              <a:lnSpc>
                <a:spcPct val="80000"/>
              </a:lnSpc>
            </a:pPr>
            <a:r>
              <a:rPr lang="pt-BR" sz="1800" dirty="0" smtClean="0"/>
              <a:t>II - </a:t>
            </a:r>
            <a:r>
              <a:rPr lang="pt-BR" sz="1800" b="1" dirty="0" smtClean="0">
                <a:solidFill>
                  <a:srgbClr val="FF0000"/>
                </a:solidFill>
              </a:rPr>
              <a:t>65% (sessenta e cinco por cento) para os Municípios</a:t>
            </a:r>
            <a:r>
              <a:rPr lang="pt-BR" sz="1800" dirty="0" smtClean="0"/>
              <a:t>; </a:t>
            </a:r>
          </a:p>
          <a:p>
            <a:pPr lvl="1">
              <a:lnSpc>
                <a:spcPct val="80000"/>
              </a:lnSpc>
            </a:pPr>
            <a:r>
              <a:rPr lang="pt-BR" sz="1800" dirty="0" smtClean="0"/>
              <a:t>II-A. 2% (dois por cento) para o Fundo Nacional de Desenvolvimento Científico e Tecnológico - FNDCT, </a:t>
            </a:r>
          </a:p>
          <a:p>
            <a:pPr lvl="1">
              <a:lnSpc>
                <a:spcPct val="80000"/>
              </a:lnSpc>
            </a:pPr>
            <a:r>
              <a:rPr lang="pt-BR" sz="1800" dirty="0" smtClean="0"/>
              <a:t>III - </a:t>
            </a:r>
            <a:r>
              <a:rPr lang="pt-BR" sz="1800" b="1" dirty="0" smtClean="0">
                <a:solidFill>
                  <a:srgbClr val="FF0000"/>
                </a:solidFill>
              </a:rPr>
              <a:t>12% (doze por cento) para o Departamento Nacional de Produção Mineral - DNPM, </a:t>
            </a:r>
            <a:r>
              <a:rPr lang="pt-BR" sz="1800" dirty="0" smtClean="0"/>
              <a:t>que destinará 2% (dois por cento) à proteção ambiental nas regiões mineradoras, por intermédio do Instituto Brasileiro do Meio Ambiente e dos Recursos Naturais Renováveis - Ibama ou de outro órgão federal competente, que o substituir</a:t>
            </a:r>
            <a:r>
              <a:rPr lang="pt-BR" sz="1600" dirty="0" smtClean="0"/>
              <a:t>.</a:t>
            </a:r>
          </a:p>
        </p:txBody>
      </p:sp>
    </p:spTree>
    <p:extLst>
      <p:ext uri="{BB962C8B-B14F-4D97-AF65-F5344CB8AC3E}">
        <p14:creationId xmlns:p14="http://schemas.microsoft.com/office/powerpoint/2010/main" val="394470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54" y="116632"/>
            <a:ext cx="8964612" cy="1143000"/>
          </a:xfrm>
        </p:spPr>
        <p:txBody>
          <a:bodyPr>
            <a:normAutofit/>
          </a:bodyPr>
          <a:lstStyle/>
          <a:p>
            <a:r>
              <a:rPr lang="pt-BR" sz="3600" b="1" dirty="0" smtClean="0"/>
              <a:t>Decreto nº 1, </a:t>
            </a:r>
            <a:r>
              <a:rPr lang="pt-BR" sz="2800" b="1" dirty="0" smtClean="0"/>
              <a:t>de </a:t>
            </a:r>
            <a:r>
              <a:rPr lang="pt-BR" sz="2400" b="1" dirty="0" smtClean="0"/>
              <a:t>11</a:t>
            </a:r>
            <a:r>
              <a:rPr lang="pt-BR" sz="2800" b="1" dirty="0" smtClean="0"/>
              <a:t> de Janeiro de 1991</a:t>
            </a:r>
            <a:r>
              <a:rPr lang="pt-BR" sz="2800" dirty="0" smtClean="0"/>
              <a:t> </a:t>
            </a:r>
          </a:p>
        </p:txBody>
      </p:sp>
      <p:sp>
        <p:nvSpPr>
          <p:cNvPr id="10243" name="Rectangle 3"/>
          <p:cNvSpPr>
            <a:spLocks noGrp="1"/>
          </p:cNvSpPr>
          <p:nvPr>
            <p:ph type="body" idx="1"/>
          </p:nvPr>
        </p:nvSpPr>
        <p:spPr>
          <a:xfrm>
            <a:off x="395288" y="1412875"/>
            <a:ext cx="8497887" cy="5184775"/>
          </a:xfrm>
        </p:spPr>
        <p:txBody>
          <a:bodyPr>
            <a:normAutofit/>
          </a:bodyPr>
          <a:lstStyle/>
          <a:p>
            <a:pPr>
              <a:lnSpc>
                <a:spcPct val="90000"/>
              </a:lnSpc>
            </a:pPr>
            <a:r>
              <a:rPr lang="pt-BR" sz="2000" b="1" dirty="0" smtClean="0"/>
              <a:t>Art. 14</a:t>
            </a:r>
            <a:r>
              <a:rPr lang="pt-BR" sz="2000" dirty="0" smtClean="0"/>
              <a:t> - Para efeito do disposto no artigo anterior, considera-se: </a:t>
            </a:r>
          </a:p>
          <a:p>
            <a:pPr>
              <a:lnSpc>
                <a:spcPct val="90000"/>
              </a:lnSpc>
            </a:pPr>
            <a:r>
              <a:rPr lang="pt-BR" sz="2000" dirty="0" smtClean="0"/>
              <a:t>       </a:t>
            </a:r>
            <a:r>
              <a:rPr lang="pt-BR" sz="2000" b="1" dirty="0" smtClean="0"/>
              <a:t>I</a:t>
            </a:r>
            <a:r>
              <a:rPr lang="pt-BR" sz="2000" dirty="0" smtClean="0"/>
              <a:t> - </a:t>
            </a:r>
            <a:r>
              <a:rPr lang="pt-BR" sz="2000" b="1" dirty="0" smtClean="0">
                <a:solidFill>
                  <a:srgbClr val="FF0000"/>
                </a:solidFill>
              </a:rPr>
              <a:t>atividade de exploração de recursos minerais</a:t>
            </a:r>
            <a:r>
              <a:rPr lang="pt-BR" sz="2000" dirty="0" smtClean="0"/>
              <a:t>, a retirada de substâncias minerais da jazida, mina, salina ou outro depósito mineral para fins de aproveitamento econômico; </a:t>
            </a:r>
          </a:p>
          <a:p>
            <a:pPr>
              <a:lnSpc>
                <a:spcPct val="90000"/>
              </a:lnSpc>
            </a:pPr>
            <a:r>
              <a:rPr lang="pt-BR" sz="2000" dirty="0" smtClean="0"/>
              <a:t>       </a:t>
            </a:r>
            <a:r>
              <a:rPr lang="pt-BR" sz="2000" b="1" dirty="0" smtClean="0"/>
              <a:t>II</a:t>
            </a:r>
            <a:r>
              <a:rPr lang="pt-BR" sz="2000" dirty="0" smtClean="0"/>
              <a:t> </a:t>
            </a:r>
            <a:r>
              <a:rPr lang="pt-BR" sz="2000" dirty="0" smtClean="0">
                <a:solidFill>
                  <a:srgbClr val="FF0000"/>
                </a:solidFill>
              </a:rPr>
              <a:t>- </a:t>
            </a:r>
            <a:r>
              <a:rPr lang="pt-BR" sz="2000" b="1" dirty="0" smtClean="0">
                <a:solidFill>
                  <a:srgbClr val="FF0000"/>
                </a:solidFill>
              </a:rPr>
              <a:t>faturamento líquido</a:t>
            </a:r>
            <a:r>
              <a:rPr lang="pt-BR" sz="2000" dirty="0" smtClean="0"/>
              <a:t>, o total das receitas de venda, excluídos os tributos incidentes sobre a comercialização do produto mineral, as despesas de transporte e as de seguro; </a:t>
            </a:r>
          </a:p>
          <a:p>
            <a:pPr>
              <a:lnSpc>
                <a:spcPct val="90000"/>
              </a:lnSpc>
            </a:pPr>
            <a:r>
              <a:rPr lang="pt-BR" sz="2000" dirty="0" smtClean="0"/>
              <a:t>       </a:t>
            </a:r>
            <a:r>
              <a:rPr lang="pt-BR" sz="2000" b="1" dirty="0" smtClean="0"/>
              <a:t>III</a:t>
            </a:r>
            <a:r>
              <a:rPr lang="pt-BR" sz="2000" dirty="0" smtClean="0"/>
              <a:t> - </a:t>
            </a:r>
            <a:r>
              <a:rPr lang="pt-BR" sz="2000" b="1" dirty="0" smtClean="0">
                <a:solidFill>
                  <a:srgbClr val="FF0000"/>
                </a:solidFill>
              </a:rPr>
              <a:t>processo de beneficiamento</a:t>
            </a:r>
            <a:r>
              <a:rPr lang="pt-BR" sz="2000" dirty="0" smtClean="0"/>
              <a:t>, aquele realizado por fragmentação, pulverização, classificação, concentração, separação magnética, flotação, homogeneização, aglomeração ou aglutinação, briquetagem, nodulação, sinterização, </a:t>
            </a:r>
            <a:r>
              <a:rPr lang="pt-BR" sz="2000" dirty="0" err="1" smtClean="0"/>
              <a:t>pelotização</a:t>
            </a:r>
            <a:r>
              <a:rPr lang="pt-BR" sz="2000" dirty="0" smtClean="0"/>
              <a:t>, ativação </a:t>
            </a:r>
            <a:r>
              <a:rPr lang="pt-BR" sz="2000" dirty="0" err="1" smtClean="0"/>
              <a:t>coqueificação</a:t>
            </a:r>
            <a:r>
              <a:rPr lang="pt-BR" sz="2000" dirty="0" smtClean="0"/>
              <a:t>, calcinação, desaguamento, inclusive secagem, desidratação, filtragem, </a:t>
            </a:r>
            <a:r>
              <a:rPr lang="pt-BR" sz="2000" dirty="0" err="1" smtClean="0"/>
              <a:t>levigação</a:t>
            </a:r>
            <a:r>
              <a:rPr lang="pt-BR" sz="2000" dirty="0" smtClean="0"/>
              <a:t>, bem como qualquer outro processo de beneficiamento, ainda que exija adição ou retirada de outras substâncias, desde que não resulte na descaracterização mineralógica das substâncias minerais processadas ou que não impliquem na sua inclusão no campo de incidência do Imposto sobre Produtos Industrializados - IPI. </a:t>
            </a:r>
          </a:p>
        </p:txBody>
      </p:sp>
    </p:spTree>
    <p:extLst>
      <p:ext uri="{BB962C8B-B14F-4D97-AF65-F5344CB8AC3E}">
        <p14:creationId xmlns:p14="http://schemas.microsoft.com/office/powerpoint/2010/main" val="296432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Reflexões </a:t>
            </a:r>
            <a:r>
              <a:rPr lang="pt-BR" dirty="0" smtClean="0"/>
              <a:t>iniciais</a:t>
            </a:r>
            <a:endParaRPr lang="pt-BR" dirty="0"/>
          </a:p>
        </p:txBody>
      </p:sp>
      <p:graphicFrame>
        <p:nvGraphicFramePr>
          <p:cNvPr id="4" name="Espaço Reservado para Conteúdo 3"/>
          <p:cNvGraphicFramePr>
            <a:graphicFrameLocks noGrp="1"/>
          </p:cNvGraphicFramePr>
          <p:nvPr>
            <p:ph sz="quarter" idx="1"/>
          </p:nvPr>
        </p:nvGraphicFramePr>
        <p:xfrm>
          <a:off x="714348" y="2714620"/>
          <a:ext cx="8031318" cy="3595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p:cNvSpPr/>
          <p:nvPr/>
        </p:nvSpPr>
        <p:spPr>
          <a:xfrm>
            <a:off x="714348" y="1428736"/>
            <a:ext cx="7929618" cy="1200329"/>
          </a:xfrm>
          <a:prstGeom prst="rect">
            <a:avLst/>
          </a:prstGeom>
        </p:spPr>
        <p:txBody>
          <a:bodyPr wrap="square">
            <a:spAutoFit/>
          </a:bodyPr>
          <a:lstStyle/>
          <a:p>
            <a:r>
              <a:rPr lang="pt-BR" sz="2400" dirty="0" smtClean="0">
                <a:solidFill>
                  <a:srgbClr val="7030A0"/>
                </a:solidFill>
              </a:rPr>
              <a:t>1) Dificuldade de elaborar uma política pública que contemple os interesses </a:t>
            </a:r>
            <a:r>
              <a:rPr lang="pt-BR" sz="2400" dirty="0" smtClean="0">
                <a:solidFill>
                  <a:srgbClr val="7030A0"/>
                </a:solidFill>
              </a:rPr>
              <a:t>dos diversos grupos </a:t>
            </a:r>
            <a:r>
              <a:rPr lang="pt-BR" sz="2400" dirty="0" smtClean="0">
                <a:solidFill>
                  <a:srgbClr val="7030A0"/>
                </a:solidFill>
              </a:rPr>
              <a:t>envolvidos  - há trade-</a:t>
            </a:r>
            <a:r>
              <a:rPr lang="pt-BR" sz="2400" dirty="0" err="1" smtClean="0">
                <a:solidFill>
                  <a:srgbClr val="7030A0"/>
                </a:solidFill>
              </a:rPr>
              <a:t>offs</a:t>
            </a:r>
            <a:r>
              <a:rPr lang="pt-BR" sz="2400" dirty="0" smtClean="0">
                <a:solidFill>
                  <a:srgbClr val="7030A0"/>
                </a:solidFill>
              </a:rPr>
              <a:t> relevantes.</a:t>
            </a:r>
            <a:endParaRPr lang="pt-BR" sz="2400" dirty="0">
              <a:solidFill>
                <a:srgbClr val="7030A0"/>
              </a:solidFill>
            </a:endParaRPr>
          </a:p>
        </p:txBody>
      </p:sp>
      <p:sp>
        <p:nvSpPr>
          <p:cNvPr id="6" name="CaixaDeTexto 5"/>
          <p:cNvSpPr txBox="1"/>
          <p:nvPr/>
        </p:nvSpPr>
        <p:spPr>
          <a:xfrm>
            <a:off x="2143108" y="2714620"/>
            <a:ext cx="4000528"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pt-BR" dirty="0" smtClean="0">
                <a:solidFill>
                  <a:srgbClr val="002060"/>
                </a:solidFill>
              </a:rPr>
              <a:t>COMPETIVIDADE</a:t>
            </a:r>
          </a:p>
          <a:p>
            <a:pPr algn="ctr"/>
            <a:r>
              <a:rPr lang="pt-BR" dirty="0" smtClean="0">
                <a:solidFill>
                  <a:srgbClr val="002060"/>
                </a:solidFill>
              </a:rPr>
              <a:t>eficiência</a:t>
            </a:r>
            <a:r>
              <a:rPr lang="pt-BR" dirty="0" smtClean="0">
                <a:solidFill>
                  <a:srgbClr val="002060"/>
                </a:solidFill>
              </a:rPr>
              <a:t>, </a:t>
            </a:r>
            <a:r>
              <a:rPr lang="pt-BR" dirty="0" smtClean="0">
                <a:solidFill>
                  <a:srgbClr val="002060"/>
                </a:solidFill>
              </a:rPr>
              <a:t>produtividade, máximo valor aos </a:t>
            </a:r>
            <a:r>
              <a:rPr lang="pt-BR" i="1" dirty="0" err="1" smtClean="0">
                <a:solidFill>
                  <a:srgbClr val="002060"/>
                </a:solidFill>
              </a:rPr>
              <a:t>shareholders</a:t>
            </a:r>
            <a:endParaRPr lang="pt-BR" i="1" dirty="0">
              <a:solidFill>
                <a:srgbClr val="002060"/>
              </a:solidFill>
            </a:endParaRPr>
          </a:p>
        </p:txBody>
      </p:sp>
      <p:sp>
        <p:nvSpPr>
          <p:cNvPr id="7" name="CaixaDeTexto 6"/>
          <p:cNvSpPr txBox="1"/>
          <p:nvPr/>
        </p:nvSpPr>
        <p:spPr>
          <a:xfrm>
            <a:off x="1928794" y="5643578"/>
            <a:ext cx="5072098"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t-BR" dirty="0" smtClean="0">
                <a:solidFill>
                  <a:srgbClr val="002060"/>
                </a:solidFill>
              </a:rPr>
              <a:t>DESENVOLVIMENTO</a:t>
            </a:r>
            <a:endParaRPr lang="pt-BR" dirty="0" smtClean="0">
              <a:solidFill>
                <a:srgbClr val="002060"/>
              </a:solidFill>
            </a:endParaRPr>
          </a:p>
          <a:p>
            <a:pPr algn="ctr"/>
            <a:r>
              <a:rPr lang="pt-BR" dirty="0" smtClean="0">
                <a:solidFill>
                  <a:srgbClr val="002060"/>
                </a:solidFill>
              </a:rPr>
              <a:t>igualdade de oportunidades, justiça </a:t>
            </a:r>
            <a:r>
              <a:rPr lang="pt-BR" dirty="0" err="1" smtClean="0">
                <a:solidFill>
                  <a:srgbClr val="002060"/>
                </a:solidFill>
              </a:rPr>
              <a:t>socioamabiental</a:t>
            </a:r>
            <a:r>
              <a:rPr lang="pt-BR" dirty="0" smtClean="0">
                <a:solidFill>
                  <a:srgbClr val="002060"/>
                </a:solidFill>
              </a:rPr>
              <a:t>, repartição de benefícios </a:t>
            </a:r>
            <a:endParaRPr lang="pt-BR" dirty="0">
              <a:solidFill>
                <a:srgbClr val="002060"/>
              </a:solidFill>
            </a:endParaRPr>
          </a:p>
        </p:txBody>
      </p:sp>
      <p:graphicFrame>
        <p:nvGraphicFramePr>
          <p:cNvPr id="10" name="Diagrama 9"/>
          <p:cNvGraphicFramePr/>
          <p:nvPr/>
        </p:nvGraphicFramePr>
        <p:xfrm>
          <a:off x="0" y="2857496"/>
          <a:ext cx="571504" cy="3362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251520" y="188640"/>
            <a:ext cx="8229600" cy="1143000"/>
          </a:xfrm>
        </p:spPr>
        <p:txBody>
          <a:bodyPr>
            <a:normAutofit/>
          </a:bodyPr>
          <a:lstStyle/>
          <a:p>
            <a:r>
              <a:rPr lang="pt-BR" dirty="0" smtClean="0"/>
              <a:t>CFEM: Principais Indicadores</a:t>
            </a:r>
          </a:p>
        </p:txBody>
      </p:sp>
      <p:sp>
        <p:nvSpPr>
          <p:cNvPr id="11267" name="Rectangle 3"/>
          <p:cNvSpPr>
            <a:spLocks noGrp="1"/>
          </p:cNvSpPr>
          <p:nvPr>
            <p:ph type="body" idx="1"/>
          </p:nvPr>
        </p:nvSpPr>
        <p:spPr>
          <a:xfrm>
            <a:off x="1043608" y="1961456"/>
            <a:ext cx="8928992" cy="4896544"/>
          </a:xfrm>
        </p:spPr>
        <p:txBody>
          <a:bodyPr/>
          <a:lstStyle/>
          <a:p>
            <a:pPr marL="495300" indent="-495300">
              <a:buFont typeface="Wingdings 2" pitchFamily="18" charset="2"/>
              <a:buAutoNum type="arabicPeriod"/>
            </a:pPr>
            <a:r>
              <a:rPr lang="pt-BR" sz="3200" dirty="0" smtClean="0"/>
              <a:t>Série de valores arrecadados</a:t>
            </a:r>
          </a:p>
          <a:p>
            <a:pPr marL="495300" indent="-495300">
              <a:buFont typeface="Wingdings 2" pitchFamily="18" charset="2"/>
              <a:buAutoNum type="arabicPeriod"/>
            </a:pPr>
            <a:r>
              <a:rPr lang="pt-BR" sz="3200" dirty="0" smtClean="0"/>
              <a:t>Distribuição das cotas</a:t>
            </a:r>
          </a:p>
          <a:p>
            <a:pPr marL="495300" indent="-495300">
              <a:buFont typeface="Wingdings 2" pitchFamily="18" charset="2"/>
              <a:buAutoNum type="arabicPeriod"/>
            </a:pPr>
            <a:r>
              <a:rPr lang="pt-BR" sz="3200" dirty="0" smtClean="0"/>
              <a:t>Distribuição por Estado</a:t>
            </a:r>
          </a:p>
          <a:p>
            <a:pPr marL="495300" indent="-495300">
              <a:buFont typeface="Wingdings 2" pitchFamily="18" charset="2"/>
              <a:buAutoNum type="arabicPeriod"/>
            </a:pPr>
            <a:r>
              <a:rPr lang="pt-BR" sz="3200" dirty="0" smtClean="0"/>
              <a:t>Distribuição por Município</a:t>
            </a:r>
          </a:p>
          <a:p>
            <a:pPr marL="495300" indent="-495300">
              <a:buFont typeface="Wingdings 2" pitchFamily="18" charset="2"/>
              <a:buAutoNum type="arabicPeriod"/>
            </a:pPr>
            <a:r>
              <a:rPr lang="pt-BR" sz="3200" dirty="0" smtClean="0"/>
              <a:t>Distribuição por substância</a:t>
            </a:r>
            <a:endParaRPr lang="pt-BR" sz="3800" dirty="0" smtClean="0"/>
          </a:p>
          <a:p>
            <a:pPr marL="495300" indent="-495300">
              <a:buFont typeface="Wingdings 2" pitchFamily="18" charset="2"/>
              <a:buAutoNum type="arabicPeriod"/>
            </a:pPr>
            <a:endParaRPr lang="pt-BR" sz="3800" dirty="0" smtClean="0"/>
          </a:p>
        </p:txBody>
      </p:sp>
    </p:spTree>
    <p:extLst>
      <p:ext uri="{BB962C8B-B14F-4D97-AF65-F5344CB8AC3E}">
        <p14:creationId xmlns:p14="http://schemas.microsoft.com/office/powerpoint/2010/main" val="49740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07950" y="142852"/>
            <a:ext cx="9036050" cy="1143000"/>
          </a:xfrm>
        </p:spPr>
        <p:txBody>
          <a:bodyPr>
            <a:normAutofit/>
          </a:bodyPr>
          <a:lstStyle/>
          <a:p>
            <a:r>
              <a:rPr lang="pt-BR" sz="3200" b="1" dirty="0" smtClean="0"/>
              <a:t>CFEM: Distribuição das cotas</a:t>
            </a:r>
            <a:endParaRPr lang="pt-BR" sz="4400" dirty="0" smtClean="0"/>
          </a:p>
        </p:txBody>
      </p:sp>
      <p:graphicFrame>
        <p:nvGraphicFramePr>
          <p:cNvPr id="14339" name="Espaço Reservado para Conteúdo 4"/>
          <p:cNvGraphicFramePr>
            <a:graphicFrameLocks noGrp="1"/>
          </p:cNvGraphicFramePr>
          <p:nvPr>
            <p:ph idx="1"/>
            <p:extLst>
              <p:ext uri="{D42A27DB-BD31-4B8C-83A1-F6EECF244321}">
                <p14:modId xmlns:p14="http://schemas.microsoft.com/office/powerpoint/2010/main" val="1597262483"/>
              </p:ext>
            </p:extLst>
          </p:nvPr>
        </p:nvGraphicFramePr>
        <p:xfrm>
          <a:off x="539552" y="1700808"/>
          <a:ext cx="8280921" cy="4728170"/>
        </p:xfrm>
        <a:graphic>
          <a:graphicData uri="http://schemas.openxmlformats.org/presentationml/2006/ole">
            <mc:AlternateContent xmlns:mc="http://schemas.openxmlformats.org/markup-compatibility/2006">
              <mc:Choice xmlns:v="urn:schemas-microsoft-com:vml" Requires="v">
                <p:oleObj spid="_x0000_s1057" name="Planilha" r:id="rId3" imgW="9067935" imgH="5210206" progId="Excel.Sheet.8">
                  <p:embed/>
                </p:oleObj>
              </mc:Choice>
              <mc:Fallback>
                <p:oleObj name="Planilha" r:id="rId3" imgW="9067935" imgH="5210206" progId="Excel.Sheet.8">
                  <p:embed/>
                  <p:pic>
                    <p:nvPicPr>
                      <p:cNvPr id="0" name="Picture 19"/>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00808"/>
                        <a:ext cx="8280921" cy="4728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023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48680"/>
            <a:ext cx="8534400" cy="758952"/>
          </a:xfrm>
        </p:spPr>
        <p:txBody>
          <a:bodyPr>
            <a:normAutofit fontScale="90000"/>
          </a:bodyPr>
          <a:lstStyle/>
          <a:p>
            <a:pPr algn="l"/>
            <a:r>
              <a:rPr lang="pt-BR" sz="3600" dirty="0"/>
              <a:t>CFEM : série de valores arrecadados (</a:t>
            </a:r>
            <a:r>
              <a:rPr lang="pt-BR" sz="3600" dirty="0" err="1"/>
              <a:t>Dipar</a:t>
            </a:r>
            <a:r>
              <a:rPr lang="pt-BR" sz="3600" dirty="0"/>
              <a:t>/DNPM</a:t>
            </a:r>
            <a:r>
              <a:rPr lang="pt-BR" sz="3600" dirty="0" smtClean="0"/>
              <a:t>) </a:t>
            </a:r>
            <a:r>
              <a:rPr lang="pt-BR" sz="2700" dirty="0" smtClean="0"/>
              <a:t>2000=136 milhões/ 2012=1,84 bilhão</a:t>
            </a:r>
            <a:endParaRPr lang="pt-BR" sz="2700" dirty="0"/>
          </a:p>
        </p:txBody>
      </p:sp>
      <p:graphicFrame>
        <p:nvGraphicFramePr>
          <p:cNvPr id="5" name="Espaço Reservado para Conteúdo 4"/>
          <p:cNvGraphicFramePr>
            <a:graphicFrameLocks noGrp="1"/>
          </p:cNvGraphicFramePr>
          <p:nvPr>
            <p:ph sz="quarter" idx="1"/>
            <p:extLst>
              <p:ext uri="{D42A27DB-BD31-4B8C-83A1-F6EECF244321}">
                <p14:modId xmlns:p14="http://schemas.microsoft.com/office/powerpoint/2010/main" val="3859432042"/>
              </p:ext>
            </p:extLst>
          </p:nvPr>
        </p:nvGraphicFramePr>
        <p:xfrm>
          <a:off x="179512" y="1527174"/>
          <a:ext cx="8784975" cy="4710138"/>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438505" y="6382998"/>
            <a:ext cx="3917471" cy="307777"/>
          </a:xfrm>
          <a:prstGeom prst="rect">
            <a:avLst/>
          </a:prstGeom>
          <a:noFill/>
        </p:spPr>
        <p:txBody>
          <a:bodyPr wrap="square" rtlCol="0">
            <a:spAutoFit/>
          </a:bodyPr>
          <a:lstStyle/>
          <a:p>
            <a:r>
              <a:rPr lang="pt-BR" sz="1400" dirty="0" smtClean="0"/>
              <a:t>Fonte: </a:t>
            </a:r>
            <a:r>
              <a:rPr lang="pt-BR" sz="1400" dirty="0" err="1" smtClean="0"/>
              <a:t>Seicom</a:t>
            </a:r>
            <a:r>
              <a:rPr lang="pt-BR" sz="1400" dirty="0" smtClean="0"/>
              <a:t>  com </a:t>
            </a:r>
            <a:r>
              <a:rPr lang="pt-BR" sz="1400" dirty="0"/>
              <a:t>b</a:t>
            </a:r>
            <a:r>
              <a:rPr lang="pt-BR" sz="1400" dirty="0" smtClean="0"/>
              <a:t>ase nos dados do DNPM</a:t>
            </a:r>
            <a:endParaRPr lang="pt-BR" sz="1400" dirty="0"/>
          </a:p>
        </p:txBody>
      </p:sp>
    </p:spTree>
    <p:extLst>
      <p:ext uri="{BB962C8B-B14F-4D97-AF65-F5344CB8AC3E}">
        <p14:creationId xmlns:p14="http://schemas.microsoft.com/office/powerpoint/2010/main" val="539721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127125"/>
            <a:ext cx="7608147" cy="533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357158" y="0"/>
            <a:ext cx="6858048" cy="1143000"/>
          </a:xfrm>
          <a:prstGeom prst="rect">
            <a:avLst/>
          </a:prstGeom>
          <a:extLst/>
        </p:spPr>
        <p:txBody>
          <a:bodyPr vert="horz" rtlCol="0" anchor="ctr">
            <a:normAutofit fontScale="97500"/>
            <a:scene3d>
              <a:camera prst="orthographicFront"/>
              <a:lightRig rig="soft" dir="t"/>
            </a:scene3d>
            <a:sp3d prstMaterial="softEdge">
              <a:bevelT w="25400" h="25400"/>
            </a:sp3d>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pt-BR" sz="3500" b="1" dirty="0" smtClean="0">
                <a:effectLst>
                  <a:outerShdw blurRad="31750" dist="25400" dir="5400000" algn="tl" rotWithShape="0">
                    <a:srgbClr val="000000">
                      <a:alpha val="25000"/>
                    </a:srgbClr>
                  </a:outerShdw>
                </a:effectLst>
              </a:rPr>
              <a:t>CFEM arrecadada como proporção do VPM </a:t>
            </a:r>
            <a:r>
              <a:rPr lang="pt-BR" sz="2000" dirty="0" smtClean="0">
                <a:effectLst>
                  <a:outerShdw blurRad="31750" dist="25400" dir="5400000" algn="tl" rotWithShape="0">
                    <a:srgbClr val="000000">
                      <a:alpha val="25000"/>
                    </a:srgbClr>
                  </a:outerShdw>
                </a:effectLst>
              </a:rPr>
              <a:t>(R$ milhão) </a:t>
            </a:r>
            <a:r>
              <a:rPr lang="pt-BR" sz="3500" b="1" dirty="0" smtClean="0">
                <a:effectLst>
                  <a:outerShdw blurRad="31750" dist="25400" dir="5400000" algn="tl" rotWithShape="0">
                    <a:srgbClr val="000000">
                      <a:alpha val="25000"/>
                    </a:srgbClr>
                  </a:outerShdw>
                </a:effectLst>
              </a:rPr>
              <a:t>-2004-2012</a:t>
            </a:r>
            <a:endParaRPr lang="pt-BR" sz="3500" b="1" dirty="0">
              <a:effectLst>
                <a:outerShdw blurRad="31750" dist="25400" dir="5400000" algn="tl" rotWithShape="0">
                  <a:srgbClr val="000000">
                    <a:alpha val="25000"/>
                  </a:srgbClr>
                </a:outerShdw>
              </a:effectLst>
            </a:endParaRPr>
          </a:p>
        </p:txBody>
      </p:sp>
      <p:sp>
        <p:nvSpPr>
          <p:cNvPr id="3" name="CaixaDeTexto 2"/>
          <p:cNvSpPr txBox="1"/>
          <p:nvPr/>
        </p:nvSpPr>
        <p:spPr>
          <a:xfrm>
            <a:off x="438505" y="6382998"/>
            <a:ext cx="3917471" cy="307777"/>
          </a:xfrm>
          <a:prstGeom prst="rect">
            <a:avLst/>
          </a:prstGeom>
          <a:noFill/>
        </p:spPr>
        <p:txBody>
          <a:bodyPr wrap="square" rtlCol="0">
            <a:spAutoFit/>
          </a:bodyPr>
          <a:lstStyle/>
          <a:p>
            <a:r>
              <a:rPr lang="pt-BR" sz="1400" dirty="0" smtClean="0"/>
              <a:t>Fonte: </a:t>
            </a:r>
            <a:r>
              <a:rPr lang="pt-BR" sz="1400" dirty="0" err="1" smtClean="0"/>
              <a:t>Seicom</a:t>
            </a:r>
            <a:r>
              <a:rPr lang="pt-BR" sz="1400" dirty="0" smtClean="0"/>
              <a:t>  com </a:t>
            </a:r>
            <a:r>
              <a:rPr lang="pt-BR" sz="1400" dirty="0"/>
              <a:t>b</a:t>
            </a:r>
            <a:r>
              <a:rPr lang="pt-BR" sz="1400" dirty="0" smtClean="0"/>
              <a:t>ase nos dados do DNPM</a:t>
            </a:r>
            <a:endParaRPr lang="pt-BR" sz="1400" dirty="0"/>
          </a:p>
        </p:txBody>
      </p:sp>
    </p:spTree>
    <p:extLst>
      <p:ext uri="{BB962C8B-B14F-4D97-AF65-F5344CB8AC3E}">
        <p14:creationId xmlns:p14="http://schemas.microsoft.com/office/powerpoint/2010/main" val="6602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76672"/>
            <a:ext cx="8534400" cy="758952"/>
          </a:xfrm>
        </p:spPr>
        <p:txBody>
          <a:bodyPr>
            <a:normAutofit/>
          </a:bodyPr>
          <a:lstStyle/>
          <a:p>
            <a:r>
              <a:rPr lang="pt-BR" sz="2800" dirty="0"/>
              <a:t>CFEM: distribuição por Ente da Federação (</a:t>
            </a:r>
            <a:r>
              <a:rPr lang="pt-BR" sz="2800" dirty="0" smtClean="0"/>
              <a:t>2012)</a:t>
            </a:r>
            <a:endParaRPr lang="pt-BR" sz="3600" dirty="0"/>
          </a:p>
        </p:txBody>
      </p:sp>
      <p:graphicFrame>
        <p:nvGraphicFramePr>
          <p:cNvPr id="5" name="Gráfico 4"/>
          <p:cNvGraphicFramePr>
            <a:graphicFrameLocks/>
          </p:cNvGraphicFramePr>
          <p:nvPr>
            <p:extLst>
              <p:ext uri="{D42A27DB-BD31-4B8C-83A1-F6EECF244321}">
                <p14:modId xmlns:p14="http://schemas.microsoft.com/office/powerpoint/2010/main" val="1736810746"/>
              </p:ext>
            </p:extLst>
          </p:nvPr>
        </p:nvGraphicFramePr>
        <p:xfrm>
          <a:off x="1763689" y="1556792"/>
          <a:ext cx="5544616" cy="5180434"/>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438505" y="6382998"/>
            <a:ext cx="3917471" cy="307777"/>
          </a:xfrm>
          <a:prstGeom prst="rect">
            <a:avLst/>
          </a:prstGeom>
          <a:noFill/>
        </p:spPr>
        <p:txBody>
          <a:bodyPr wrap="square" rtlCol="0">
            <a:spAutoFit/>
          </a:bodyPr>
          <a:lstStyle/>
          <a:p>
            <a:r>
              <a:rPr lang="pt-BR" sz="1400" dirty="0" smtClean="0"/>
              <a:t>Fonte: </a:t>
            </a:r>
            <a:r>
              <a:rPr lang="pt-BR" sz="1400" dirty="0" err="1" smtClean="0"/>
              <a:t>Seicom</a:t>
            </a:r>
            <a:r>
              <a:rPr lang="pt-BR" sz="1400" dirty="0" smtClean="0"/>
              <a:t>  com </a:t>
            </a:r>
            <a:r>
              <a:rPr lang="pt-BR" sz="1400" dirty="0"/>
              <a:t>b</a:t>
            </a:r>
            <a:r>
              <a:rPr lang="pt-BR" sz="1400" dirty="0" smtClean="0"/>
              <a:t>ase nos dados do DNPM</a:t>
            </a:r>
            <a:endParaRPr lang="pt-BR" sz="1400" dirty="0"/>
          </a:p>
        </p:txBody>
      </p:sp>
    </p:spTree>
    <p:extLst>
      <p:ext uri="{BB962C8B-B14F-4D97-AF65-F5344CB8AC3E}">
        <p14:creationId xmlns:p14="http://schemas.microsoft.com/office/powerpoint/2010/main" val="2635456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107504" y="118368"/>
            <a:ext cx="8229600" cy="1143000"/>
          </a:xfrm>
          <a:extLst/>
        </p:spPr>
        <p:txBody>
          <a:bodyPr>
            <a:normAutofit/>
          </a:bodyPr>
          <a:lstStyle/>
          <a:p>
            <a:pPr algn="l">
              <a:defRPr/>
            </a:pPr>
            <a:r>
              <a:rPr lang="pt-BR" sz="3200" dirty="0" smtClean="0"/>
              <a:t>CFEM : Distribuição por Município </a:t>
            </a:r>
            <a:br>
              <a:rPr lang="pt-BR" sz="3200" dirty="0" smtClean="0"/>
            </a:br>
            <a:r>
              <a:rPr lang="pt-BR" sz="3200" dirty="0" smtClean="0"/>
              <a:t>(2012 – 2.365)</a:t>
            </a:r>
          </a:p>
        </p:txBody>
      </p:sp>
      <p:pic>
        <p:nvPicPr>
          <p:cNvPr id="18435" name="Picture 4" descr="mapa_cf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341438"/>
            <a:ext cx="5322888"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24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48680"/>
            <a:ext cx="9036496" cy="758952"/>
          </a:xfrm>
        </p:spPr>
        <p:txBody>
          <a:bodyPr>
            <a:noAutofit/>
          </a:bodyPr>
          <a:lstStyle/>
          <a:p>
            <a:r>
              <a:rPr lang="pt-BR" sz="2000" dirty="0"/>
              <a:t>C</a:t>
            </a:r>
            <a:r>
              <a:rPr lang="pt-BR" sz="2000" b="1" dirty="0"/>
              <a:t>FEM : Distribuição por Município </a:t>
            </a:r>
            <a:r>
              <a:rPr lang="pt-BR" sz="2000" b="1" dirty="0" smtClean="0"/>
              <a:t/>
            </a:r>
            <a:br>
              <a:rPr lang="pt-BR" sz="2000" b="1" dirty="0" smtClean="0"/>
            </a:br>
            <a:r>
              <a:rPr lang="pt-BR" sz="2000" b="1" dirty="0" smtClean="0"/>
              <a:t>(R$ 1.835 milhões -2012) –5 respondem </a:t>
            </a:r>
            <a:r>
              <a:rPr lang="pt-BR" sz="2000" b="1" dirty="0"/>
              <a:t>por </a:t>
            </a:r>
            <a:r>
              <a:rPr lang="pt-BR" sz="2000" b="1" dirty="0" smtClean="0"/>
              <a:t>53%</a:t>
            </a:r>
            <a:endParaRPr lang="pt-BR" sz="2800" b="1" dirty="0"/>
          </a:p>
        </p:txBody>
      </p:sp>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val="1378904705"/>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a:graphicFrameLocks/>
          </p:cNvGraphicFramePr>
          <p:nvPr>
            <p:extLst>
              <p:ext uri="{D42A27DB-BD31-4B8C-83A1-F6EECF244321}">
                <p14:modId xmlns:p14="http://schemas.microsoft.com/office/powerpoint/2010/main" val="65200111"/>
              </p:ext>
            </p:extLst>
          </p:nvPr>
        </p:nvGraphicFramePr>
        <p:xfrm>
          <a:off x="755576" y="1268760"/>
          <a:ext cx="7632848" cy="5963419"/>
        </p:xfrm>
        <a:graphic>
          <a:graphicData uri="http://schemas.openxmlformats.org/drawingml/2006/chart">
            <c:chart xmlns:c="http://schemas.openxmlformats.org/drawingml/2006/chart" xmlns:r="http://schemas.openxmlformats.org/officeDocument/2006/relationships" r:id="rId3"/>
          </a:graphicData>
        </a:graphic>
      </p:graphicFrame>
      <p:sp>
        <p:nvSpPr>
          <p:cNvPr id="8" name="CaixaDeTexto 7"/>
          <p:cNvSpPr txBox="1"/>
          <p:nvPr/>
        </p:nvSpPr>
        <p:spPr>
          <a:xfrm>
            <a:off x="107504" y="6382998"/>
            <a:ext cx="3917471" cy="307777"/>
          </a:xfrm>
          <a:prstGeom prst="rect">
            <a:avLst/>
          </a:prstGeom>
          <a:noFill/>
        </p:spPr>
        <p:txBody>
          <a:bodyPr wrap="square" rtlCol="0">
            <a:spAutoFit/>
          </a:bodyPr>
          <a:lstStyle/>
          <a:p>
            <a:r>
              <a:rPr lang="pt-BR" sz="1400" dirty="0" smtClean="0"/>
              <a:t>Fonte: </a:t>
            </a:r>
            <a:r>
              <a:rPr lang="pt-BR" sz="1400" dirty="0" err="1" smtClean="0"/>
              <a:t>Seicom</a:t>
            </a:r>
            <a:r>
              <a:rPr lang="pt-BR" sz="1400" dirty="0" smtClean="0"/>
              <a:t>  com </a:t>
            </a:r>
            <a:r>
              <a:rPr lang="pt-BR" sz="1400" dirty="0"/>
              <a:t>b</a:t>
            </a:r>
            <a:r>
              <a:rPr lang="pt-BR" sz="1400" dirty="0" smtClean="0"/>
              <a:t>ase nos dados do DNPM</a:t>
            </a:r>
            <a:endParaRPr lang="pt-BR" sz="1400" dirty="0"/>
          </a:p>
        </p:txBody>
      </p:sp>
    </p:spTree>
    <p:extLst>
      <p:ext uri="{BB962C8B-B14F-4D97-AF65-F5344CB8AC3E}">
        <p14:creationId xmlns:p14="http://schemas.microsoft.com/office/powerpoint/2010/main" val="346899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142844" y="214290"/>
            <a:ext cx="9144000" cy="1143000"/>
          </a:xfrm>
        </p:spPr>
        <p:txBody>
          <a:bodyPr>
            <a:noAutofit/>
          </a:bodyPr>
          <a:lstStyle/>
          <a:p>
            <a:r>
              <a:rPr lang="pt-BR" sz="2800" dirty="0" smtClean="0"/>
              <a:t>CFEM: distribuição por substância (2012</a:t>
            </a:r>
            <a:r>
              <a:rPr lang="pt-BR" sz="3600" dirty="0" smtClean="0"/>
              <a:t>)</a:t>
            </a:r>
            <a:br>
              <a:rPr lang="pt-BR" sz="3600" dirty="0" smtClean="0"/>
            </a:br>
            <a:endParaRPr lang="pt-BR" sz="2400" dirty="0" smtClean="0"/>
          </a:p>
        </p:txBody>
      </p:sp>
      <p:graphicFrame>
        <p:nvGraphicFramePr>
          <p:cNvPr id="5" name="Espaço Reservado para Conteúdo 4"/>
          <p:cNvGraphicFramePr>
            <a:graphicFrameLocks noGrp="1"/>
          </p:cNvGraphicFramePr>
          <p:nvPr>
            <p:ph sz="quarter" idx="1"/>
            <p:extLst>
              <p:ext uri="{D42A27DB-BD31-4B8C-83A1-F6EECF244321}">
                <p14:modId xmlns:p14="http://schemas.microsoft.com/office/powerpoint/2010/main" val="3054013501"/>
              </p:ext>
            </p:extLst>
          </p:nvPr>
        </p:nvGraphicFramePr>
        <p:xfrm>
          <a:off x="323528" y="1556792"/>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438505" y="6382998"/>
            <a:ext cx="3917471" cy="307777"/>
          </a:xfrm>
          <a:prstGeom prst="rect">
            <a:avLst/>
          </a:prstGeom>
          <a:noFill/>
        </p:spPr>
        <p:txBody>
          <a:bodyPr wrap="square" rtlCol="0">
            <a:spAutoFit/>
          </a:bodyPr>
          <a:lstStyle/>
          <a:p>
            <a:r>
              <a:rPr lang="pt-BR" sz="1400" dirty="0" smtClean="0"/>
              <a:t>Fonte: </a:t>
            </a:r>
            <a:r>
              <a:rPr lang="pt-BR" sz="1400" dirty="0" err="1" smtClean="0"/>
              <a:t>Seicom</a:t>
            </a:r>
            <a:r>
              <a:rPr lang="pt-BR" sz="1400" dirty="0" smtClean="0"/>
              <a:t>  com </a:t>
            </a:r>
            <a:r>
              <a:rPr lang="pt-BR" sz="1400" dirty="0"/>
              <a:t>b</a:t>
            </a:r>
            <a:r>
              <a:rPr lang="pt-BR" sz="1400" dirty="0" smtClean="0"/>
              <a:t>ase nos dados do DNPM</a:t>
            </a:r>
            <a:endParaRPr lang="pt-BR" sz="1400" dirty="0"/>
          </a:p>
        </p:txBody>
      </p:sp>
    </p:spTree>
    <p:extLst>
      <p:ext uri="{BB962C8B-B14F-4D97-AF65-F5344CB8AC3E}">
        <p14:creationId xmlns:p14="http://schemas.microsoft.com/office/powerpoint/2010/main" val="297541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p:cNvSpPr>
          <p:nvPr>
            <p:ph type="title"/>
          </p:nvPr>
        </p:nvSpPr>
        <p:spPr>
          <a:ln>
            <a:miter lim="800000"/>
            <a:headEnd/>
            <a:tailEnd/>
          </a:ln>
          <a:extLst/>
        </p:spPr>
        <p:txBody>
          <a:bodyPr lIns="91440" rIns="91440" bIns="45720"/>
          <a:lstStyle/>
          <a:p>
            <a:pPr algn="ctr" eaLnBrk="1" fontAlgn="auto" hangingPunct="1">
              <a:spcAft>
                <a:spcPts val="0"/>
              </a:spcAft>
              <a:defRPr/>
            </a:pPr>
            <a:r>
              <a:rPr lang="pt-BR" sz="3700" dirty="0" smtClean="0"/>
              <a:t>Consequência</a:t>
            </a:r>
          </a:p>
        </p:txBody>
      </p:sp>
      <p:sp>
        <p:nvSpPr>
          <p:cNvPr id="18435" name="Rectangle 3"/>
          <p:cNvSpPr>
            <a:spLocks noGrp="1"/>
          </p:cNvSpPr>
          <p:nvPr>
            <p:ph idx="4294967295"/>
          </p:nvPr>
        </p:nvSpPr>
        <p:spPr>
          <a:xfrm>
            <a:off x="857224" y="2000239"/>
            <a:ext cx="7786742" cy="4214823"/>
          </a:xfrm>
        </p:spPr>
        <p:txBody>
          <a:bodyPr>
            <a:normAutofit fontScale="85000" lnSpcReduction="20000"/>
          </a:bodyPr>
          <a:lstStyle/>
          <a:p>
            <a:pPr marL="906463" lvl="1" indent="-514350" algn="just" eaLnBrk="1" fontAlgn="auto" hangingPunct="1">
              <a:spcBef>
                <a:spcPts val="1200"/>
              </a:spcBef>
              <a:spcAft>
                <a:spcPts val="1200"/>
              </a:spcAft>
              <a:buFont typeface="Wingdings 2"/>
              <a:buNone/>
              <a:defRPr/>
            </a:pPr>
            <a:r>
              <a:rPr lang="pt-BR" sz="2800" b="1" dirty="0" smtClean="0"/>
              <a:t>Pressão social</a:t>
            </a:r>
            <a:r>
              <a:rPr lang="pt-BR" sz="2800" dirty="0" smtClean="0"/>
              <a:t>:</a:t>
            </a:r>
          </a:p>
          <a:p>
            <a:pPr marL="906463" lvl="1" indent="-514350" algn="just" eaLnBrk="1" fontAlgn="auto" hangingPunct="1">
              <a:spcBef>
                <a:spcPts val="1200"/>
              </a:spcBef>
              <a:spcAft>
                <a:spcPts val="1200"/>
              </a:spcAft>
              <a:buFont typeface="Wingdings 2"/>
              <a:buNone/>
              <a:defRPr/>
            </a:pPr>
            <a:r>
              <a:rPr lang="pt-BR" sz="3200" dirty="0" smtClean="0">
                <a:latin typeface="+mj-lt"/>
              </a:rPr>
              <a:t>Somente entre 2003 a 2010, foram apresentados: </a:t>
            </a:r>
          </a:p>
          <a:p>
            <a:pPr marL="906463" lvl="1" indent="-514350" algn="ctr" eaLnBrk="1" fontAlgn="auto" hangingPunct="1">
              <a:spcBef>
                <a:spcPts val="1200"/>
              </a:spcBef>
              <a:spcAft>
                <a:spcPts val="1200"/>
              </a:spcAft>
              <a:buFont typeface="Wingdings 2"/>
              <a:buNone/>
              <a:defRPr/>
            </a:pPr>
            <a:r>
              <a:rPr lang="pt-BR" sz="3200" b="1" dirty="0" smtClean="0">
                <a:latin typeface="+mj-lt"/>
              </a:rPr>
              <a:t>5 </a:t>
            </a:r>
            <a:r>
              <a:rPr lang="pt-BR" sz="3200" b="1" dirty="0" err="1" smtClean="0">
                <a:latin typeface="+mj-lt"/>
              </a:rPr>
              <a:t>PLs</a:t>
            </a:r>
            <a:r>
              <a:rPr lang="pt-BR" sz="3200" b="1" dirty="0" smtClean="0">
                <a:latin typeface="+mj-lt"/>
              </a:rPr>
              <a:t> do Senado </a:t>
            </a:r>
          </a:p>
          <a:p>
            <a:pPr marL="906463" lvl="1" indent="-514350" algn="ctr" eaLnBrk="1" fontAlgn="auto" hangingPunct="1">
              <a:spcBef>
                <a:spcPts val="1200"/>
              </a:spcBef>
              <a:spcAft>
                <a:spcPts val="1200"/>
              </a:spcAft>
              <a:buFont typeface="Wingdings 2"/>
              <a:buNone/>
              <a:defRPr/>
            </a:pPr>
            <a:r>
              <a:rPr lang="pt-BR" sz="3200" b="1" dirty="0" smtClean="0">
                <a:latin typeface="+mj-lt"/>
              </a:rPr>
              <a:t>13 </a:t>
            </a:r>
            <a:r>
              <a:rPr lang="pt-BR" sz="3200" b="1" dirty="0" err="1" smtClean="0">
                <a:latin typeface="+mj-lt"/>
              </a:rPr>
              <a:t>PLs</a:t>
            </a:r>
            <a:r>
              <a:rPr lang="pt-BR" sz="3200" b="1" dirty="0" smtClean="0">
                <a:latin typeface="+mj-lt"/>
              </a:rPr>
              <a:t> da Câmara  </a:t>
            </a:r>
          </a:p>
          <a:p>
            <a:pPr marL="906463" lvl="1" indent="-514350" algn="ctr" eaLnBrk="1" fontAlgn="auto" hangingPunct="1">
              <a:spcBef>
                <a:spcPts val="1200"/>
              </a:spcBef>
              <a:spcAft>
                <a:spcPts val="1200"/>
              </a:spcAft>
              <a:buFont typeface="Wingdings 2"/>
              <a:buNone/>
              <a:defRPr/>
            </a:pPr>
            <a:r>
              <a:rPr lang="pt-BR" sz="3200" b="1" dirty="0" smtClean="0">
                <a:latin typeface="+mj-lt"/>
              </a:rPr>
              <a:t>2 </a:t>
            </a:r>
            <a:r>
              <a:rPr lang="pt-BR" sz="3200" b="1" dirty="0" err="1" smtClean="0">
                <a:latin typeface="+mj-lt"/>
              </a:rPr>
              <a:t>PECs</a:t>
            </a:r>
            <a:endParaRPr lang="pt-BR" sz="3200" b="1" dirty="0" smtClean="0">
              <a:latin typeface="+mj-lt"/>
            </a:endParaRPr>
          </a:p>
          <a:p>
            <a:pPr marL="822325" indent="-274320" algn="just" eaLnBrk="1" fontAlgn="auto" hangingPunct="1">
              <a:spcBef>
                <a:spcPts val="1200"/>
              </a:spcBef>
              <a:spcAft>
                <a:spcPts val="1200"/>
              </a:spcAft>
              <a:buClr>
                <a:schemeClr val="accent3"/>
              </a:buClr>
              <a:buFont typeface="Wingdings 2"/>
              <a:buNone/>
              <a:defRPr/>
            </a:pPr>
            <a:r>
              <a:rPr lang="pt-BR" sz="3200" dirty="0" smtClean="0">
                <a:latin typeface="+mj-lt"/>
              </a:rPr>
              <a:t>As propostas são pontuais, sem perspectiva sistêmica.</a:t>
            </a:r>
            <a:endParaRPr lang="pt-BR" sz="2400" dirty="0" smtClean="0">
              <a:latin typeface="+mj-lt"/>
            </a:endParaRPr>
          </a:p>
          <a:p>
            <a:pPr marL="906463" lvl="1" indent="-514350" algn="just" eaLnBrk="1" fontAlgn="auto" hangingPunct="1">
              <a:spcBef>
                <a:spcPts val="1200"/>
              </a:spcBef>
              <a:spcAft>
                <a:spcPts val="1200"/>
              </a:spcAft>
              <a:buFont typeface="Verdana" pitchFamily="34" charset="0"/>
              <a:buNone/>
              <a:defRPr/>
            </a:pPr>
            <a:endParaRPr lang="pt-BR" dirty="0" smtClean="0"/>
          </a:p>
        </p:txBody>
      </p:sp>
    </p:spTree>
    <p:extLst>
      <p:ext uri="{BB962C8B-B14F-4D97-AF65-F5344CB8AC3E}">
        <p14:creationId xmlns:p14="http://schemas.microsoft.com/office/powerpoint/2010/main" val="25597098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1214414" y="2000240"/>
            <a:ext cx="7129463" cy="2714644"/>
          </a:xfrm>
          <a:ln>
            <a:miter lim="800000"/>
            <a:headEnd/>
            <a:tailEnd/>
          </a:ln>
          <a:extLst/>
        </p:spPr>
        <p:txBody>
          <a:bodyPr>
            <a:normAutofit/>
          </a:bodyPr>
          <a:lstStyle/>
          <a:p>
            <a:pPr algn="ctr" eaLnBrk="1" fontAlgn="auto" hangingPunct="1">
              <a:spcAft>
                <a:spcPts val="0"/>
              </a:spcAft>
              <a:defRPr/>
            </a:pPr>
            <a:r>
              <a:rPr lang="pt-BR" sz="4800" dirty="0"/>
              <a:t>Destaques </a:t>
            </a:r>
            <a:r>
              <a:rPr lang="pt-BR" sz="4800" dirty="0" smtClean="0"/>
              <a:t>da proposta de novo </a:t>
            </a:r>
            <a:r>
              <a:rPr lang="pt-BR" sz="4800" dirty="0"/>
              <a:t>modelo </a:t>
            </a:r>
            <a:r>
              <a:rPr lang="pt-BR" sz="4800" dirty="0" smtClean="0"/>
              <a:t>para os </a:t>
            </a:r>
            <a:r>
              <a:rPr lang="pt-BR" sz="4800" i="1" dirty="0" smtClean="0"/>
              <a:t>royalties</a:t>
            </a:r>
            <a:r>
              <a:rPr lang="pt-BR" sz="4800" dirty="0" smtClean="0"/>
              <a:t> da mineração</a:t>
            </a:r>
            <a:endParaRPr lang="pt-BR" sz="4800" dirty="0"/>
          </a:p>
        </p:txBody>
      </p:sp>
    </p:spTree>
    <p:extLst>
      <p:ext uri="{BB962C8B-B14F-4D97-AF65-F5344CB8AC3E}">
        <p14:creationId xmlns:p14="http://schemas.microsoft.com/office/powerpoint/2010/main" val="2880466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Reflexões iniciais </a:t>
            </a:r>
            <a:endParaRPr lang="pt-BR" dirty="0"/>
          </a:p>
        </p:txBody>
      </p:sp>
      <p:sp>
        <p:nvSpPr>
          <p:cNvPr id="3" name="Espaço Reservado para Conteúdo 2"/>
          <p:cNvSpPr>
            <a:spLocks noGrp="1"/>
          </p:cNvSpPr>
          <p:nvPr>
            <p:ph sz="quarter" idx="1"/>
          </p:nvPr>
        </p:nvSpPr>
        <p:spPr>
          <a:xfrm>
            <a:off x="714348" y="1428736"/>
            <a:ext cx="8153400" cy="4495800"/>
          </a:xfrm>
        </p:spPr>
        <p:txBody>
          <a:bodyPr>
            <a:normAutofit/>
          </a:bodyPr>
          <a:lstStyle/>
          <a:p>
            <a:r>
              <a:rPr lang="pt-BR" sz="2800" dirty="0" smtClean="0"/>
              <a:t>Desconsideração das assimetrias e desníveis </a:t>
            </a:r>
            <a:r>
              <a:rPr lang="pt-BR" sz="2800" dirty="0" smtClean="0"/>
              <a:t>regionais</a:t>
            </a:r>
            <a:endParaRPr lang="pt-BR" sz="2800" dirty="0" smtClean="0"/>
          </a:p>
          <a:p>
            <a:pPr lvl="2"/>
            <a:r>
              <a:rPr lang="pt-BR" sz="2000" dirty="0" smtClean="0"/>
              <a:t>O que é bom para a macroeconomia do país nem sempre é bom para as regiões (ex. Lei Kandir</a:t>
            </a:r>
            <a:r>
              <a:rPr lang="pt-BR" sz="2000" dirty="0" smtClean="0"/>
              <a:t>, desoneração do IPI dos carros, </a:t>
            </a:r>
            <a:r>
              <a:rPr lang="pt-BR" sz="2000" dirty="0"/>
              <a:t>o</a:t>
            </a:r>
            <a:r>
              <a:rPr lang="pt-BR" sz="2000" dirty="0" smtClean="0"/>
              <a:t>pção </a:t>
            </a:r>
            <a:r>
              <a:rPr lang="pt-BR" sz="2000" dirty="0" smtClean="0"/>
              <a:t>por hidrelétricas </a:t>
            </a:r>
            <a:r>
              <a:rPr lang="pt-BR" sz="2000" dirty="0" err="1" smtClean="0"/>
              <a:t>etc</a:t>
            </a:r>
            <a:r>
              <a:rPr lang="pt-BR" sz="2000" dirty="0" smtClean="0"/>
              <a:t>)</a:t>
            </a:r>
          </a:p>
          <a:p>
            <a:pPr lvl="2"/>
            <a:endParaRPr lang="pt-BR" sz="2000" dirty="0" smtClean="0"/>
          </a:p>
          <a:p>
            <a:r>
              <a:rPr lang="pt-BR" sz="2800" dirty="0" smtClean="0"/>
              <a:t>Foco no curto prazo e falta de visão estratégica </a:t>
            </a:r>
            <a:r>
              <a:rPr lang="pt-BR" sz="2800" dirty="0" err="1" smtClean="0"/>
              <a:t>multidimencional</a:t>
            </a:r>
            <a:endParaRPr lang="pt-BR" sz="2800" dirty="0"/>
          </a:p>
        </p:txBody>
      </p:sp>
      <p:sp>
        <p:nvSpPr>
          <p:cNvPr id="4" name="Elipse 3"/>
          <p:cNvSpPr/>
          <p:nvPr/>
        </p:nvSpPr>
        <p:spPr>
          <a:xfrm>
            <a:off x="3286116" y="4071942"/>
            <a:ext cx="1785950" cy="1643074"/>
          </a:xfrm>
          <a:prstGeom prst="ellipse">
            <a:avLst/>
          </a:prstGeom>
          <a:solidFill>
            <a:schemeClr val="accent4">
              <a:lumMod val="50000"/>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solidFill>
                  <a:schemeClr val="accent2">
                    <a:lumMod val="75000"/>
                  </a:schemeClr>
                </a:solidFill>
              </a:rPr>
              <a:t>competitividade</a:t>
            </a:r>
            <a:endParaRPr lang="pt-BR" sz="1200" dirty="0">
              <a:solidFill>
                <a:schemeClr val="accent2">
                  <a:lumMod val="75000"/>
                </a:schemeClr>
              </a:solidFill>
            </a:endParaRPr>
          </a:p>
        </p:txBody>
      </p:sp>
      <p:sp>
        <p:nvSpPr>
          <p:cNvPr id="5" name="Elipse 4"/>
          <p:cNvSpPr/>
          <p:nvPr/>
        </p:nvSpPr>
        <p:spPr>
          <a:xfrm>
            <a:off x="4769011" y="4071942"/>
            <a:ext cx="1785950" cy="1571636"/>
          </a:xfrm>
          <a:prstGeom prst="ellipse">
            <a:avLst/>
          </a:prstGeom>
          <a:solidFill>
            <a:schemeClr val="accent5">
              <a:lumMod val="75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smtClean="0">
                <a:solidFill>
                  <a:srgbClr val="00B050"/>
                </a:solidFill>
              </a:rPr>
              <a:t>desenvolvimento</a:t>
            </a:r>
            <a:endParaRPr lang="pt-BR" sz="1050" b="1" dirty="0">
              <a:solidFill>
                <a:srgbClr val="00B050"/>
              </a:solidFill>
            </a:endParaRPr>
          </a:p>
        </p:txBody>
      </p:sp>
      <p:sp>
        <p:nvSpPr>
          <p:cNvPr id="6" name="Elipse 5"/>
          <p:cNvSpPr/>
          <p:nvPr/>
        </p:nvSpPr>
        <p:spPr>
          <a:xfrm>
            <a:off x="3929058" y="5000636"/>
            <a:ext cx="1785950" cy="1571636"/>
          </a:xfrm>
          <a:prstGeom prst="ellipse">
            <a:avLst/>
          </a:prstGeom>
          <a:solidFill>
            <a:schemeClr val="accent2">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solidFill>
                  <a:schemeClr val="accent2">
                    <a:lumMod val="75000"/>
                  </a:schemeClr>
                </a:solidFill>
              </a:rPr>
              <a:t>Pacto federativo</a:t>
            </a:r>
            <a:endParaRPr lang="pt-BR" sz="1100" b="1" dirty="0">
              <a:solidFill>
                <a:schemeClr val="accent2">
                  <a:lumMod val="75000"/>
                </a:schemeClr>
              </a:solidFill>
            </a:endParaRPr>
          </a:p>
        </p:txBody>
      </p:sp>
      <p:sp>
        <p:nvSpPr>
          <p:cNvPr id="9" name="Seta em curva para cima 8"/>
          <p:cNvSpPr/>
          <p:nvPr/>
        </p:nvSpPr>
        <p:spPr>
          <a:xfrm>
            <a:off x="4786314" y="5072074"/>
            <a:ext cx="2286016" cy="642942"/>
          </a:xfrm>
          <a:prstGeom prst="curvedUpArrow">
            <a:avLst>
              <a:gd name="adj1" fmla="val 25000"/>
              <a:gd name="adj2" fmla="val 50000"/>
              <a:gd name="adj3" fmla="val 6785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sz="1600">
              <a:solidFill>
                <a:schemeClr val="tx1"/>
              </a:solidFill>
            </a:endParaRPr>
          </a:p>
        </p:txBody>
      </p:sp>
      <p:sp>
        <p:nvSpPr>
          <p:cNvPr id="10" name="CaixaDeTexto 9"/>
          <p:cNvSpPr txBox="1"/>
          <p:nvPr/>
        </p:nvSpPr>
        <p:spPr>
          <a:xfrm>
            <a:off x="6643702" y="4286256"/>
            <a:ext cx="1785950" cy="369332"/>
          </a:xfrm>
          <a:prstGeom prst="rect">
            <a:avLst/>
          </a:prstGeom>
          <a:effectLst>
            <a:reflection blurRad="6350" stA="50000" endA="300" endPos="55500" dist="508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dirty="0" smtClean="0">
                <a:solidFill>
                  <a:srgbClr val="7030A0"/>
                </a:solidFill>
              </a:rPr>
              <a:t>Oportunidades</a:t>
            </a:r>
            <a:r>
              <a:rPr lang="pt-BR" sz="1200" dirty="0" smtClean="0">
                <a:solidFill>
                  <a:srgbClr val="7030A0"/>
                </a:solidFill>
              </a:rPr>
              <a:t>!</a:t>
            </a:r>
            <a:endParaRPr lang="pt-BR"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ox(i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7158" y="285728"/>
            <a:ext cx="8072438" cy="950912"/>
          </a:xfrm>
        </p:spPr>
        <p:txBody>
          <a:bodyPr>
            <a:normAutofit/>
          </a:bodyPr>
          <a:lstStyle/>
          <a:p>
            <a:pPr algn="ctr" eaLnBrk="1" hangingPunct="1"/>
            <a:r>
              <a:rPr lang="pt-BR" sz="4000" dirty="0" smtClean="0"/>
              <a:t>Princípios Norteadores</a:t>
            </a:r>
          </a:p>
        </p:txBody>
      </p:sp>
      <p:sp>
        <p:nvSpPr>
          <p:cNvPr id="27650" name="Rectangle 3"/>
          <p:cNvSpPr>
            <a:spLocks noGrp="1" noChangeArrowheads="1"/>
          </p:cNvSpPr>
          <p:nvPr>
            <p:ph sz="quarter" idx="1"/>
          </p:nvPr>
        </p:nvSpPr>
        <p:spPr>
          <a:xfrm>
            <a:off x="714348" y="2143116"/>
            <a:ext cx="7388225" cy="3519488"/>
          </a:xfrm>
        </p:spPr>
        <p:txBody>
          <a:bodyPr>
            <a:noAutofit/>
          </a:bodyPr>
          <a:lstStyle/>
          <a:p>
            <a:pPr marL="711200" indent="-711200" algn="just" eaLnBrk="1" fontAlgn="auto" hangingPunct="1">
              <a:spcBef>
                <a:spcPts val="600"/>
              </a:spcBef>
              <a:spcAft>
                <a:spcPts val="600"/>
              </a:spcAft>
              <a:buClr>
                <a:schemeClr val="accent3"/>
              </a:buClr>
              <a:buSzPct val="100000"/>
              <a:buFont typeface="Lucida Sans Unicode" pitchFamily="34" charset="0"/>
              <a:buAutoNum type="arabicPeriod"/>
              <a:defRPr/>
            </a:pPr>
            <a:r>
              <a:rPr lang="pt-BR" sz="2800" dirty="0" smtClean="0">
                <a:latin typeface="+mj-lt"/>
              </a:rPr>
              <a:t>Alinhamento às </a:t>
            </a:r>
            <a:r>
              <a:rPr lang="pt-BR" sz="2800" b="1" dirty="0" smtClean="0">
                <a:latin typeface="+mj-lt"/>
              </a:rPr>
              <a:t>diretrizes gerais</a:t>
            </a:r>
            <a:r>
              <a:rPr lang="pt-BR" sz="2800" dirty="0" smtClean="0">
                <a:latin typeface="+mj-lt"/>
              </a:rPr>
              <a:t> da política mineral</a:t>
            </a:r>
          </a:p>
          <a:p>
            <a:pPr marL="711200" indent="-711200" algn="just" eaLnBrk="1" fontAlgn="auto" hangingPunct="1">
              <a:spcBef>
                <a:spcPts val="600"/>
              </a:spcBef>
              <a:spcAft>
                <a:spcPts val="600"/>
              </a:spcAft>
              <a:buClr>
                <a:schemeClr val="accent3"/>
              </a:buClr>
              <a:buSzPct val="100000"/>
              <a:buFont typeface="Lucida Sans Unicode" pitchFamily="34" charset="0"/>
              <a:buAutoNum type="arabicPeriod"/>
              <a:defRPr/>
            </a:pPr>
            <a:r>
              <a:rPr lang="pt-BR" sz="2800" dirty="0" smtClean="0">
                <a:latin typeface="+mj-lt"/>
              </a:rPr>
              <a:t>Diferenciação dos</a:t>
            </a:r>
            <a:r>
              <a:rPr lang="pt-BR" sz="2800" b="1" dirty="0" smtClean="0">
                <a:latin typeface="+mj-lt"/>
              </a:rPr>
              <a:t> bens minerais</a:t>
            </a:r>
            <a:r>
              <a:rPr lang="pt-BR" sz="2800" dirty="0" smtClean="0">
                <a:latin typeface="+mj-lt"/>
              </a:rPr>
              <a:t> segundo sua função econômica </a:t>
            </a:r>
          </a:p>
          <a:p>
            <a:pPr marL="711200" indent="-711200" algn="just" eaLnBrk="1" fontAlgn="auto" hangingPunct="1">
              <a:spcBef>
                <a:spcPts val="600"/>
              </a:spcBef>
              <a:spcAft>
                <a:spcPts val="600"/>
              </a:spcAft>
              <a:buClr>
                <a:schemeClr val="accent3"/>
              </a:buClr>
              <a:buSzPct val="100000"/>
              <a:buFont typeface="Lucida Sans Unicode" pitchFamily="34" charset="0"/>
              <a:buAutoNum type="arabicPeriod"/>
              <a:defRPr/>
            </a:pPr>
            <a:r>
              <a:rPr lang="pt-BR" sz="2800" b="1" dirty="0" smtClean="0">
                <a:latin typeface="+mj-lt"/>
              </a:rPr>
              <a:t>Equidade na partilha</a:t>
            </a:r>
            <a:r>
              <a:rPr lang="pt-BR" sz="2800" dirty="0" smtClean="0">
                <a:latin typeface="+mj-lt"/>
              </a:rPr>
              <a:t> dos benefícios da mineração</a:t>
            </a:r>
            <a:endParaRPr lang="pt-BR" sz="2800" b="1" dirty="0" smtClean="0">
              <a:latin typeface="+mj-lt"/>
            </a:endParaRPr>
          </a:p>
          <a:p>
            <a:pPr marL="711200" indent="-711200" algn="just" eaLnBrk="1" fontAlgn="auto" hangingPunct="1">
              <a:spcBef>
                <a:spcPts val="600"/>
              </a:spcBef>
              <a:spcAft>
                <a:spcPts val="600"/>
              </a:spcAft>
              <a:buClr>
                <a:schemeClr val="accent3"/>
              </a:buClr>
              <a:buSzPct val="100000"/>
              <a:buFont typeface="Lucida Sans Unicode" pitchFamily="34" charset="0"/>
              <a:buAutoNum type="arabicPeriod"/>
              <a:defRPr/>
            </a:pPr>
            <a:r>
              <a:rPr lang="pt-BR" sz="2800" b="1" dirty="0" smtClean="0">
                <a:latin typeface="+mj-lt"/>
              </a:rPr>
              <a:t>Uso sustentável das </a:t>
            </a:r>
            <a:r>
              <a:rPr lang="pt-BR" sz="2400" b="1" dirty="0" smtClean="0">
                <a:latin typeface="+mj-lt"/>
              </a:rPr>
              <a:t>rendas</a:t>
            </a:r>
            <a:r>
              <a:rPr lang="pt-BR" sz="2800" dirty="0" smtClean="0">
                <a:latin typeface="+mj-lt"/>
              </a:rPr>
              <a:t> mineiras</a:t>
            </a:r>
          </a:p>
        </p:txBody>
      </p:sp>
    </p:spTree>
    <p:extLst>
      <p:ext uri="{BB962C8B-B14F-4D97-AF65-F5344CB8AC3E}">
        <p14:creationId xmlns:p14="http://schemas.microsoft.com/office/powerpoint/2010/main" val="1683672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7158" y="357166"/>
            <a:ext cx="8640960" cy="720725"/>
          </a:xfrm>
        </p:spPr>
        <p:txBody>
          <a:bodyPr>
            <a:normAutofit fontScale="90000"/>
          </a:bodyPr>
          <a:lstStyle/>
          <a:p>
            <a:pPr algn="ctr" eaLnBrk="1" hangingPunct="1"/>
            <a:r>
              <a:rPr lang="pt-BR" sz="3600" b="1" dirty="0" smtClean="0"/>
              <a:t>Aspectos  da política originalmente propostos para ser alterados</a:t>
            </a:r>
            <a:endParaRPr lang="pt-BR" sz="3200" dirty="0" smtClean="0"/>
          </a:p>
        </p:txBody>
      </p:sp>
      <p:sp>
        <p:nvSpPr>
          <p:cNvPr id="28674" name="Rectangle 3"/>
          <p:cNvSpPr>
            <a:spLocks noGrp="1" noChangeArrowheads="1"/>
          </p:cNvSpPr>
          <p:nvPr>
            <p:ph sz="quarter" idx="1"/>
          </p:nvPr>
        </p:nvSpPr>
        <p:spPr>
          <a:xfrm>
            <a:off x="611560" y="1643050"/>
            <a:ext cx="8215313" cy="4699484"/>
          </a:xfrm>
        </p:spPr>
        <p:txBody>
          <a:bodyPr>
            <a:normAutofit/>
          </a:bodyPr>
          <a:lstStyle/>
          <a:p>
            <a:pPr marL="933450" lvl="1" indent="-476250" eaLnBrk="1" fontAlgn="auto" hangingPunct="1">
              <a:spcBef>
                <a:spcPts val="600"/>
              </a:spcBef>
              <a:spcAft>
                <a:spcPts val="600"/>
              </a:spcAft>
              <a:buFont typeface="Wingdings" pitchFamily="2" charset="2"/>
              <a:buAutoNum type="arabicPeriod"/>
              <a:defRPr/>
            </a:pPr>
            <a:r>
              <a:rPr lang="pt-BR" sz="3600" dirty="0" smtClean="0">
                <a:latin typeface="+mj-lt"/>
              </a:rPr>
              <a:t>Hipótese de incidência e base de cálculo</a:t>
            </a:r>
          </a:p>
          <a:p>
            <a:pPr marL="933450" lvl="1" indent="-476250" eaLnBrk="1" fontAlgn="auto" hangingPunct="1">
              <a:spcBef>
                <a:spcPts val="600"/>
              </a:spcBef>
              <a:spcAft>
                <a:spcPts val="600"/>
              </a:spcAft>
              <a:buFont typeface="Wingdings" pitchFamily="2" charset="2"/>
              <a:buAutoNum type="arabicPeriod"/>
              <a:defRPr/>
            </a:pPr>
            <a:r>
              <a:rPr lang="pt-BR" sz="3600" dirty="0" smtClean="0">
                <a:latin typeface="+mj-lt"/>
              </a:rPr>
              <a:t>Alíquota</a:t>
            </a:r>
          </a:p>
          <a:p>
            <a:pPr marL="933450" lvl="1" indent="-476250" eaLnBrk="1" fontAlgn="auto" hangingPunct="1">
              <a:spcBef>
                <a:spcPts val="600"/>
              </a:spcBef>
              <a:spcAft>
                <a:spcPts val="600"/>
              </a:spcAft>
              <a:buFont typeface="Wingdings" pitchFamily="2" charset="2"/>
              <a:buAutoNum type="arabicPeriod"/>
              <a:defRPr/>
            </a:pPr>
            <a:r>
              <a:rPr lang="pt-BR" sz="3600" dirty="0" smtClean="0">
                <a:latin typeface="+mj-lt"/>
              </a:rPr>
              <a:t>Arrecadação, fiscalização e cobrança</a:t>
            </a:r>
          </a:p>
          <a:p>
            <a:pPr marL="933450" lvl="1" indent="-476250" eaLnBrk="1" fontAlgn="auto" hangingPunct="1">
              <a:spcBef>
                <a:spcPts val="600"/>
              </a:spcBef>
              <a:spcAft>
                <a:spcPts val="600"/>
              </a:spcAft>
              <a:buFont typeface="Wingdings" pitchFamily="2" charset="2"/>
              <a:buAutoNum type="arabicPeriod"/>
              <a:defRPr/>
            </a:pPr>
            <a:r>
              <a:rPr lang="pt-BR" sz="3600" dirty="0" smtClean="0">
                <a:latin typeface="+mj-lt"/>
              </a:rPr>
              <a:t>Distribuição entre os beneficiários e critério de uso</a:t>
            </a:r>
          </a:p>
          <a:p>
            <a:pPr marL="933450" lvl="1" indent="-476250" eaLnBrk="1" fontAlgn="auto" hangingPunct="1">
              <a:spcBef>
                <a:spcPts val="600"/>
              </a:spcBef>
              <a:spcAft>
                <a:spcPts val="600"/>
              </a:spcAft>
              <a:buFont typeface="Wingdings" pitchFamily="2" charset="2"/>
              <a:buAutoNum type="arabicPeriod"/>
              <a:defRPr/>
            </a:pPr>
            <a:r>
              <a:rPr lang="pt-BR" sz="3600" dirty="0" smtClean="0">
                <a:latin typeface="+mj-lt"/>
              </a:rPr>
              <a:t>Participação do proprietário</a:t>
            </a:r>
          </a:p>
        </p:txBody>
      </p:sp>
    </p:spTree>
    <p:extLst>
      <p:ext uri="{BB962C8B-B14F-4D97-AF65-F5344CB8AC3E}">
        <p14:creationId xmlns:p14="http://schemas.microsoft.com/office/powerpoint/2010/main" val="4162000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071538" y="3286124"/>
            <a:ext cx="7010400" cy="1131887"/>
          </a:xfrm>
          <a:ln>
            <a:miter lim="800000"/>
            <a:headEnd/>
            <a:tailEnd/>
          </a:ln>
          <a:extLst/>
        </p:spPr>
        <p:txBody>
          <a:bodyPr>
            <a:noAutofit/>
          </a:bodyPr>
          <a:lstStyle/>
          <a:p>
            <a:pPr algn="ctr" eaLnBrk="1" fontAlgn="auto" hangingPunct="1">
              <a:spcAft>
                <a:spcPts val="0"/>
              </a:spcAft>
              <a:defRPr/>
            </a:pPr>
            <a:r>
              <a:rPr lang="pt-BR" sz="4800" dirty="0" smtClean="0"/>
              <a:t>Hipótese de Incidência </a:t>
            </a:r>
            <a:br>
              <a:rPr lang="pt-BR" sz="4800" dirty="0" smtClean="0"/>
            </a:br>
            <a:r>
              <a:rPr lang="pt-BR" sz="4800" dirty="0" smtClean="0"/>
              <a:t>e </a:t>
            </a:r>
            <a:br>
              <a:rPr lang="pt-BR" sz="4800" dirty="0" smtClean="0"/>
            </a:br>
            <a:r>
              <a:rPr lang="pt-BR" sz="4800" dirty="0" smtClean="0"/>
              <a:t>Base de Cálculo</a:t>
            </a:r>
            <a:endParaRPr lang="pt-BR" sz="4800" dirty="0"/>
          </a:p>
        </p:txBody>
      </p:sp>
    </p:spTree>
    <p:extLst>
      <p:ext uri="{BB962C8B-B14F-4D97-AF65-F5344CB8AC3E}">
        <p14:creationId xmlns:p14="http://schemas.microsoft.com/office/powerpoint/2010/main" val="1608768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134988" y="188640"/>
            <a:ext cx="7267575" cy="854075"/>
          </a:xfrm>
          <a:solidFill>
            <a:schemeClr val="accent5">
              <a:alpha val="67000"/>
            </a:schemeClr>
          </a:solidFill>
        </p:spPr>
        <p:txBody>
          <a:bodyPr>
            <a:noAutofit/>
          </a:bodyPr>
          <a:lstStyle/>
          <a:p>
            <a:pPr eaLnBrk="1" hangingPunct="1">
              <a:defRPr/>
            </a:pPr>
            <a:r>
              <a:rPr lang="pt-BR" sz="2800" b="1" dirty="0" smtClean="0">
                <a:latin typeface="+mn-lt"/>
              </a:rPr>
              <a:t>1. </a:t>
            </a:r>
            <a:r>
              <a:rPr lang="pt-BR" sz="2400" b="1" dirty="0" smtClean="0">
                <a:solidFill>
                  <a:schemeClr val="bg2">
                    <a:lumMod val="50000"/>
                  </a:schemeClr>
                </a:solidFill>
                <a:latin typeface="+mn-lt"/>
              </a:rPr>
              <a:t>Mudança da Base de Cálculo para Receita Bruta</a:t>
            </a:r>
            <a:r>
              <a:rPr lang="pt-BR" sz="2800" b="1" dirty="0">
                <a:latin typeface="+mn-lt"/>
              </a:rPr>
              <a:t/>
            </a:r>
            <a:br>
              <a:rPr lang="pt-BR" sz="2800" b="1" dirty="0">
                <a:latin typeface="+mn-lt"/>
              </a:rPr>
            </a:br>
            <a:endParaRPr lang="pt-BR" sz="2800" b="1" dirty="0" smtClean="0">
              <a:latin typeface="+mn-lt"/>
              <a:ea typeface="+mn-ea"/>
              <a:cs typeface="+mn-cs"/>
            </a:endParaRPr>
          </a:p>
        </p:txBody>
      </p:sp>
      <p:sp>
        <p:nvSpPr>
          <p:cNvPr id="61444" name="Text Box 4"/>
          <p:cNvSpPr txBox="1">
            <a:spLocks noChangeArrowheads="1"/>
          </p:cNvSpPr>
          <p:nvPr/>
        </p:nvSpPr>
        <p:spPr bwMode="auto">
          <a:xfrm>
            <a:off x="286544" y="1574185"/>
            <a:ext cx="8569325" cy="249299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spcBef>
                <a:spcPct val="50000"/>
              </a:spcBef>
              <a:buFont typeface="Arial" pitchFamily="34" charset="0"/>
              <a:buChar char="•"/>
              <a:defRPr/>
            </a:pPr>
            <a:r>
              <a:rPr lang="pt-BR" sz="2400" b="1" dirty="0">
                <a:solidFill>
                  <a:schemeClr val="bg2">
                    <a:lumMod val="50000"/>
                  </a:schemeClr>
                </a:solidFill>
                <a:latin typeface="+mn-lt"/>
              </a:rPr>
              <a:t>Base de cálculo  sobre o </a:t>
            </a:r>
            <a:r>
              <a:rPr lang="pt-BR" sz="2400" b="1" i="1" dirty="0">
                <a:solidFill>
                  <a:schemeClr val="bg2">
                    <a:lumMod val="50000"/>
                  </a:schemeClr>
                </a:solidFill>
                <a:latin typeface="+mn-lt"/>
              </a:rPr>
              <a:t>faturamento líquido,</a:t>
            </a:r>
            <a:r>
              <a:rPr lang="pt-BR" sz="2400" b="1" dirty="0">
                <a:solidFill>
                  <a:schemeClr val="bg2">
                    <a:lumMod val="50000"/>
                  </a:schemeClr>
                </a:solidFill>
                <a:latin typeface="+mn-lt"/>
              </a:rPr>
              <a:t> permitindo-se o desconto de tributos, transporte e seguros.</a:t>
            </a:r>
          </a:p>
          <a:p>
            <a:pPr marL="342900" indent="-342900">
              <a:spcBef>
                <a:spcPct val="50000"/>
              </a:spcBef>
              <a:buFont typeface="Arial" pitchFamily="34" charset="0"/>
              <a:buChar char="•"/>
              <a:defRPr/>
            </a:pPr>
            <a:r>
              <a:rPr lang="pt-BR" sz="2400" b="1" dirty="0">
                <a:solidFill>
                  <a:schemeClr val="bg2">
                    <a:lumMod val="50000"/>
                  </a:schemeClr>
                </a:solidFill>
                <a:latin typeface="+mn-lt"/>
              </a:rPr>
              <a:t>Incidência da mesma alíquota sobre produtos minerais de diferentes níveis </a:t>
            </a:r>
            <a:r>
              <a:rPr lang="pt-BR" sz="2400" b="1" dirty="0">
                <a:solidFill>
                  <a:schemeClr val="bg1"/>
                </a:solidFill>
                <a:latin typeface="+mn-lt"/>
              </a:rPr>
              <a:t>de agregação de valor (ex.: cadeias do ferro e das rochas ornamentais).</a:t>
            </a:r>
          </a:p>
        </p:txBody>
      </p:sp>
      <p:sp>
        <p:nvSpPr>
          <p:cNvPr id="14340" name="Rectangle 2"/>
          <p:cNvSpPr txBox="1">
            <a:spLocks noChangeArrowheads="1"/>
          </p:cNvSpPr>
          <p:nvPr/>
        </p:nvSpPr>
        <p:spPr bwMode="auto">
          <a:xfrm>
            <a:off x="849114" y="188640"/>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pt-BR" sz="3600" smtClean="0">
              <a:solidFill>
                <a:schemeClr val="tx2"/>
              </a:solidFill>
              <a:latin typeface="+mn-lt"/>
            </a:endParaRPr>
          </a:p>
        </p:txBody>
      </p:sp>
      <p:sp>
        <p:nvSpPr>
          <p:cNvPr id="14341" name="Rectangle 2"/>
          <p:cNvSpPr txBox="1">
            <a:spLocks noChangeArrowheads="1"/>
          </p:cNvSpPr>
          <p:nvPr/>
        </p:nvSpPr>
        <p:spPr bwMode="auto">
          <a:xfrm>
            <a:off x="456406" y="1110829"/>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sz="2800" b="1" dirty="0" smtClean="0">
                <a:latin typeface="+mn-lt"/>
              </a:rPr>
              <a:t>Hoje:</a:t>
            </a:r>
          </a:p>
        </p:txBody>
      </p:sp>
      <p:sp>
        <p:nvSpPr>
          <p:cNvPr id="14342" name="Retângulo 5"/>
          <p:cNvSpPr>
            <a:spLocks noChangeArrowheads="1"/>
          </p:cNvSpPr>
          <p:nvPr/>
        </p:nvSpPr>
        <p:spPr bwMode="auto">
          <a:xfrm>
            <a:off x="323850" y="4067175"/>
            <a:ext cx="84947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50000"/>
              </a:spcBef>
              <a:buFont typeface="Arial" charset="0"/>
              <a:buChar char="•"/>
              <a:defRPr/>
            </a:pPr>
            <a:r>
              <a:rPr lang="pt-BR" sz="2400" b="1" dirty="0">
                <a:solidFill>
                  <a:schemeClr val="bg2">
                    <a:lumMod val="50000"/>
                  </a:schemeClr>
                </a:solidFill>
                <a:latin typeface="+mn-lt"/>
              </a:rPr>
              <a:t>A base de cálculo será a </a:t>
            </a:r>
            <a:r>
              <a:rPr lang="pt-BR" sz="2400" b="1" i="1" dirty="0">
                <a:solidFill>
                  <a:schemeClr val="bg2">
                    <a:lumMod val="50000"/>
                  </a:schemeClr>
                </a:solidFill>
                <a:latin typeface="+mn-lt"/>
              </a:rPr>
              <a:t>receita bruta de vendas, </a:t>
            </a:r>
            <a:r>
              <a:rPr lang="pt-BR" sz="2400" b="1" dirty="0">
                <a:solidFill>
                  <a:schemeClr val="bg2">
                    <a:lumMod val="50000"/>
                  </a:schemeClr>
                </a:solidFill>
                <a:latin typeface="+mn-lt"/>
              </a:rPr>
              <a:t>deduzidos apenas os</a:t>
            </a:r>
            <a:r>
              <a:rPr lang="pt-BR" sz="2400" b="1" i="1" dirty="0">
                <a:solidFill>
                  <a:schemeClr val="bg2">
                    <a:lumMod val="50000"/>
                  </a:schemeClr>
                </a:solidFill>
                <a:latin typeface="+mn-lt"/>
              </a:rPr>
              <a:t> tributos efetivamente pagos sobre a comercialização</a:t>
            </a:r>
            <a:r>
              <a:rPr lang="pt-BR" sz="2400" b="1" dirty="0">
                <a:solidFill>
                  <a:schemeClr val="bg2">
                    <a:lumMod val="50000"/>
                  </a:schemeClr>
                </a:solidFill>
                <a:latin typeface="+mn-lt"/>
              </a:rPr>
              <a:t>.  </a:t>
            </a:r>
          </a:p>
          <a:p>
            <a:pPr marL="342900" indent="-342900">
              <a:spcBef>
                <a:spcPct val="50000"/>
              </a:spcBef>
              <a:buFont typeface="Arial" charset="0"/>
              <a:buChar char="•"/>
              <a:defRPr/>
            </a:pPr>
            <a:r>
              <a:rPr lang="pt-BR" sz="2400" b="1" dirty="0">
                <a:solidFill>
                  <a:schemeClr val="bg2">
                    <a:lumMod val="50000"/>
                  </a:schemeClr>
                </a:solidFill>
                <a:latin typeface="+mn-lt"/>
              </a:rPr>
              <a:t>Decreto Presidencial definirá uma </a:t>
            </a:r>
            <a:r>
              <a:rPr lang="pt-BR" sz="2400" b="1" dirty="0">
                <a:solidFill>
                  <a:schemeClr val="bg2">
                    <a:lumMod val="50000"/>
                  </a:schemeClr>
                </a:solidFill>
                <a:latin typeface="+mn-lt"/>
                <a:hlinkClick r:id="rId2" action="ppaction://hlinksldjump"/>
              </a:rPr>
              <a:t>Tabela </a:t>
            </a:r>
            <a:r>
              <a:rPr lang="pt-BR" sz="2400" b="1" dirty="0">
                <a:solidFill>
                  <a:schemeClr val="bg2">
                    <a:lumMod val="50000"/>
                  </a:schemeClr>
                </a:solidFill>
                <a:latin typeface="+mn-lt"/>
              </a:rPr>
              <a:t>com os diferentes produtos de cada cadeia de bens minerais e suas respectivas alíquotas, de modo a manter a arrecadação neutra à agregação de valor. </a:t>
            </a:r>
          </a:p>
        </p:txBody>
      </p:sp>
      <p:sp>
        <p:nvSpPr>
          <p:cNvPr id="14343" name="Retângulo 6"/>
          <p:cNvSpPr>
            <a:spLocks noChangeArrowheads="1"/>
          </p:cNvSpPr>
          <p:nvPr/>
        </p:nvSpPr>
        <p:spPr bwMode="auto">
          <a:xfrm>
            <a:off x="398463" y="3614738"/>
            <a:ext cx="222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pt-BR" sz="2800" b="1" dirty="0">
                <a:solidFill>
                  <a:srgbClr val="FF3300"/>
                </a:solidFill>
                <a:latin typeface="+mn-lt"/>
              </a:rPr>
              <a:t>Proposta</a:t>
            </a:r>
            <a:r>
              <a:rPr lang="pt-BR" sz="2400" b="1" dirty="0">
                <a:solidFill>
                  <a:srgbClr val="FF3300"/>
                </a:solidFill>
                <a:latin typeface="+mn-lt"/>
              </a:rPr>
              <a:t>:</a:t>
            </a:r>
          </a:p>
        </p:txBody>
      </p:sp>
    </p:spTree>
    <p:extLst>
      <p:ext uri="{BB962C8B-B14F-4D97-AF65-F5344CB8AC3E}">
        <p14:creationId xmlns:p14="http://schemas.microsoft.com/office/powerpoint/2010/main" val="30303630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tângulo 5"/>
          <p:cNvSpPr>
            <a:spLocks noChangeArrowheads="1"/>
          </p:cNvSpPr>
          <p:nvPr/>
        </p:nvSpPr>
        <p:spPr bwMode="auto">
          <a:xfrm>
            <a:off x="265113" y="1773238"/>
            <a:ext cx="84963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defRPr/>
            </a:pPr>
            <a:r>
              <a:rPr lang="pt-BR" sz="2200" b="1" dirty="0">
                <a:solidFill>
                  <a:schemeClr val="bg2">
                    <a:lumMod val="50000"/>
                  </a:schemeClr>
                </a:solidFill>
                <a:latin typeface="+mn-lt"/>
              </a:rPr>
              <a:t>Exemplo: Austrália (</a:t>
            </a:r>
            <a:r>
              <a:rPr lang="pt-BR" sz="2200" b="1" i="1" dirty="0">
                <a:solidFill>
                  <a:schemeClr val="bg2">
                    <a:lumMod val="50000"/>
                  </a:schemeClr>
                </a:solidFill>
                <a:latin typeface="+mn-lt"/>
              </a:rPr>
              <a:t>Western </a:t>
            </a:r>
            <a:r>
              <a:rPr lang="pt-BR" sz="2200" b="1" i="1" dirty="0" err="1">
                <a:solidFill>
                  <a:schemeClr val="bg2">
                    <a:lumMod val="50000"/>
                  </a:schemeClr>
                </a:solidFill>
                <a:latin typeface="+mn-lt"/>
              </a:rPr>
              <a:t>Australia</a:t>
            </a:r>
            <a:r>
              <a:rPr lang="pt-BR" sz="2200" b="1" dirty="0">
                <a:solidFill>
                  <a:schemeClr val="bg2">
                    <a:lumMod val="50000"/>
                  </a:schemeClr>
                </a:solidFill>
                <a:latin typeface="+mn-lt"/>
              </a:rPr>
              <a:t>)  </a:t>
            </a:r>
          </a:p>
          <a:p>
            <a:pPr algn="just">
              <a:spcBef>
                <a:spcPct val="50000"/>
              </a:spcBef>
              <a:defRPr/>
            </a:pPr>
            <a:r>
              <a:rPr lang="pt-BR" sz="2200" b="1" dirty="0">
                <a:solidFill>
                  <a:schemeClr val="bg2">
                    <a:lumMod val="50000"/>
                  </a:schemeClr>
                </a:solidFill>
                <a:latin typeface="+mn-lt"/>
              </a:rPr>
              <a:t>minério de ferro:</a:t>
            </a:r>
          </a:p>
          <a:p>
            <a:pPr algn="just">
              <a:spcBef>
                <a:spcPct val="50000"/>
              </a:spcBef>
              <a:defRPr/>
            </a:pPr>
            <a:endParaRPr lang="pt-BR" sz="2200" dirty="0">
              <a:solidFill>
                <a:schemeClr val="bg2">
                  <a:lumMod val="50000"/>
                </a:schemeClr>
              </a:solidFill>
              <a:latin typeface="+mn-lt"/>
            </a:endParaRPr>
          </a:p>
          <a:p>
            <a:pPr marL="1714500" lvl="3" indent="-342900" algn="just">
              <a:buFont typeface="Arial" charset="0"/>
              <a:buChar char="•"/>
              <a:defRPr/>
            </a:pPr>
            <a:r>
              <a:rPr lang="pt-BR" sz="2200" dirty="0">
                <a:solidFill>
                  <a:schemeClr val="bg2">
                    <a:lumMod val="50000"/>
                  </a:schemeClr>
                </a:solidFill>
                <a:latin typeface="+mn-lt"/>
              </a:rPr>
              <a:t>Granulado  				7,5% </a:t>
            </a:r>
          </a:p>
          <a:p>
            <a:pPr marL="1714500" lvl="3" indent="-342900" algn="just">
              <a:buFont typeface="Arial" charset="0"/>
              <a:buChar char="•"/>
              <a:defRPr/>
            </a:pPr>
            <a:r>
              <a:rPr lang="pt-BR" sz="2200" dirty="0">
                <a:solidFill>
                  <a:schemeClr val="bg2">
                    <a:lumMod val="50000"/>
                  </a:schemeClr>
                </a:solidFill>
                <a:latin typeface="+mn-lt"/>
              </a:rPr>
              <a:t>Finos 					5,625%</a:t>
            </a:r>
          </a:p>
          <a:p>
            <a:pPr marL="1714500" lvl="3" indent="-342900" algn="just">
              <a:buFont typeface="Arial" charset="0"/>
              <a:buChar char="•"/>
              <a:defRPr/>
            </a:pPr>
            <a:r>
              <a:rPr lang="pt-BR" sz="2200" dirty="0">
                <a:solidFill>
                  <a:schemeClr val="bg2">
                    <a:lumMod val="50000"/>
                  </a:schemeClr>
                </a:solidFill>
                <a:latin typeface="+mn-lt"/>
              </a:rPr>
              <a:t>Concentrado (beneficiado) 		5,0%</a:t>
            </a:r>
          </a:p>
        </p:txBody>
      </p:sp>
      <p:sp>
        <p:nvSpPr>
          <p:cNvPr id="4" name="Rectangle 2"/>
          <p:cNvSpPr txBox="1">
            <a:spLocks noChangeArrowheads="1"/>
          </p:cNvSpPr>
          <p:nvPr/>
        </p:nvSpPr>
        <p:spPr>
          <a:xfrm>
            <a:off x="142875" y="687388"/>
            <a:ext cx="8821738" cy="581025"/>
          </a:xfrm>
          <a:prstGeom prst="rect">
            <a:avLst/>
          </a:prstGeom>
          <a:solidFill>
            <a:schemeClr val="accent5">
              <a:alpha val="67000"/>
            </a:schemeClr>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pt-BR" sz="2400" b="1" dirty="0" smtClean="0">
                <a:solidFill>
                  <a:srgbClr val="002060"/>
                </a:solidFill>
                <a:latin typeface="+mn-lt"/>
              </a:rPr>
              <a:t>1. Mudança da Base de </a:t>
            </a:r>
            <a:r>
              <a:rPr lang="pt-BR" sz="2800" b="1" dirty="0" smtClean="0">
                <a:solidFill>
                  <a:srgbClr val="002060"/>
                </a:solidFill>
                <a:latin typeface="+mn-lt"/>
              </a:rPr>
              <a:t>Cálculo</a:t>
            </a:r>
            <a:r>
              <a:rPr lang="pt-BR" sz="2400" b="1" dirty="0" smtClean="0">
                <a:solidFill>
                  <a:srgbClr val="002060"/>
                </a:solidFill>
                <a:latin typeface="+mn-lt"/>
              </a:rPr>
              <a:t> para Receita Bruta</a:t>
            </a:r>
            <a:r>
              <a:rPr lang="pt-BR" sz="2800" b="1" dirty="0" smtClean="0">
                <a:solidFill>
                  <a:srgbClr val="002060"/>
                </a:solidFill>
                <a:latin typeface="+mn-lt"/>
              </a:rPr>
              <a:t/>
            </a:r>
            <a:br>
              <a:rPr lang="pt-BR" sz="2800" b="1" dirty="0" smtClean="0">
                <a:solidFill>
                  <a:srgbClr val="002060"/>
                </a:solidFill>
                <a:latin typeface="+mn-lt"/>
              </a:rPr>
            </a:br>
            <a:endParaRPr lang="pt-BR" sz="2800" b="1" dirty="0" smtClean="0">
              <a:solidFill>
                <a:srgbClr val="002060"/>
              </a:solidFill>
              <a:latin typeface="+mn-lt"/>
              <a:ea typeface="+mn-ea"/>
              <a:cs typeface="+mn-cs"/>
            </a:endParaRPr>
          </a:p>
        </p:txBody>
      </p:sp>
      <p:sp>
        <p:nvSpPr>
          <p:cNvPr id="46084" name="CaixaDeTexto 1"/>
          <p:cNvSpPr txBox="1">
            <a:spLocks noChangeArrowheads="1"/>
          </p:cNvSpPr>
          <p:nvPr/>
        </p:nvSpPr>
        <p:spPr bwMode="auto">
          <a:xfrm>
            <a:off x="755650" y="5032465"/>
            <a:ext cx="7777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2000" dirty="0">
                <a:solidFill>
                  <a:srgbClr val="FF0000"/>
                </a:solidFill>
              </a:rPr>
              <a:t>Alíquota escalonada de acordo com a agregação de valor</a:t>
            </a:r>
          </a:p>
        </p:txBody>
      </p:sp>
    </p:spTree>
    <p:extLst>
      <p:ext uri="{BB962C8B-B14F-4D97-AF65-F5344CB8AC3E}">
        <p14:creationId xmlns:p14="http://schemas.microsoft.com/office/powerpoint/2010/main" val="18240667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323850" y="1700213"/>
            <a:ext cx="8424863" cy="4710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spcBef>
                <a:spcPct val="50000"/>
              </a:spcBef>
              <a:buFont typeface="Arial" pitchFamily="34" charset="0"/>
              <a:buChar char="•"/>
              <a:defRPr/>
            </a:pPr>
            <a:r>
              <a:rPr lang="pt-BR" sz="2200" dirty="0">
                <a:solidFill>
                  <a:schemeClr val="bg2">
                    <a:lumMod val="50000"/>
                  </a:schemeClr>
                </a:solidFill>
                <a:latin typeface="+mn-lt"/>
              </a:rPr>
              <a:t>Dificuldades para definição da base de cálculo nos casos de consumo do bem em processo industrial ou em transações com partes relacionadas.</a:t>
            </a:r>
          </a:p>
          <a:p>
            <a:pPr>
              <a:spcBef>
                <a:spcPct val="50000"/>
              </a:spcBef>
              <a:defRPr/>
            </a:pPr>
            <a:r>
              <a:rPr lang="pt-BR" sz="2400" b="1" dirty="0">
                <a:solidFill>
                  <a:srgbClr val="C00000"/>
                </a:solidFill>
                <a:latin typeface="+mn-lt"/>
              </a:rPr>
              <a:t>Proposta:</a:t>
            </a:r>
          </a:p>
          <a:p>
            <a:pPr marL="342900" indent="-342900">
              <a:spcBef>
                <a:spcPct val="50000"/>
              </a:spcBef>
              <a:buFont typeface="Arial" pitchFamily="34" charset="0"/>
              <a:buChar char="•"/>
              <a:defRPr/>
            </a:pPr>
            <a:r>
              <a:rPr lang="pt-BR" sz="2200" dirty="0">
                <a:solidFill>
                  <a:schemeClr val="bg2">
                    <a:lumMod val="50000"/>
                  </a:schemeClr>
                </a:solidFill>
                <a:latin typeface="+mn-lt"/>
              </a:rPr>
              <a:t>O </a:t>
            </a:r>
            <a:r>
              <a:rPr lang="pt-BR" sz="2200" dirty="0" smtClean="0">
                <a:solidFill>
                  <a:schemeClr val="bg2">
                    <a:lumMod val="50000"/>
                  </a:schemeClr>
                </a:solidFill>
                <a:latin typeface="+mn-lt"/>
              </a:rPr>
              <a:t>ANM </a:t>
            </a:r>
            <a:r>
              <a:rPr lang="pt-BR" sz="2200" dirty="0">
                <a:solidFill>
                  <a:schemeClr val="bg2">
                    <a:lumMod val="50000"/>
                  </a:schemeClr>
                </a:solidFill>
                <a:latin typeface="+mn-lt"/>
              </a:rPr>
              <a:t>publicará periodicamente os </a:t>
            </a:r>
            <a:r>
              <a:rPr lang="pt-BR" sz="2200" b="1" i="1" dirty="0">
                <a:solidFill>
                  <a:schemeClr val="bg2">
                    <a:lumMod val="50000"/>
                  </a:schemeClr>
                </a:solidFill>
                <a:latin typeface="+mn-lt"/>
              </a:rPr>
              <a:t>preços de referência</a:t>
            </a:r>
            <a:r>
              <a:rPr lang="pt-BR" sz="2200" dirty="0">
                <a:solidFill>
                  <a:schemeClr val="bg2">
                    <a:lumMod val="50000"/>
                  </a:schemeClr>
                </a:solidFill>
                <a:latin typeface="+mn-lt"/>
              </a:rPr>
              <a:t> dos diferentes produtos minerais que constam na tabela de alíquotas.</a:t>
            </a:r>
          </a:p>
          <a:p>
            <a:pPr marL="342900" indent="-342900">
              <a:spcBef>
                <a:spcPct val="50000"/>
              </a:spcBef>
              <a:buFont typeface="Arial" pitchFamily="34" charset="0"/>
              <a:buChar char="•"/>
              <a:defRPr/>
            </a:pPr>
            <a:r>
              <a:rPr lang="pt-BR" sz="2200" dirty="0">
                <a:solidFill>
                  <a:schemeClr val="bg2">
                    <a:lumMod val="50000"/>
                  </a:schemeClr>
                </a:solidFill>
                <a:latin typeface="+mn-lt"/>
              </a:rPr>
              <a:t>Esses preços de referência servirão para: </a:t>
            </a:r>
          </a:p>
          <a:p>
            <a:pPr marL="800100" lvl="1" indent="-342900">
              <a:spcBef>
                <a:spcPct val="50000"/>
              </a:spcBef>
              <a:buFont typeface="Arial" pitchFamily="34" charset="0"/>
              <a:buChar char="•"/>
              <a:defRPr/>
            </a:pPr>
            <a:r>
              <a:rPr lang="pt-BR" sz="2200" dirty="0">
                <a:solidFill>
                  <a:schemeClr val="bg2">
                    <a:lumMod val="50000"/>
                  </a:schemeClr>
                </a:solidFill>
                <a:latin typeface="+mn-lt"/>
              </a:rPr>
              <a:t>definição de </a:t>
            </a:r>
            <a:r>
              <a:rPr lang="pt-BR" sz="2200" b="1" i="1" dirty="0">
                <a:solidFill>
                  <a:schemeClr val="bg2">
                    <a:lumMod val="50000"/>
                  </a:schemeClr>
                </a:solidFill>
                <a:latin typeface="+mn-lt"/>
              </a:rPr>
              <a:t>base de cálculo mínima</a:t>
            </a:r>
            <a:r>
              <a:rPr lang="pt-BR" sz="2200" dirty="0">
                <a:solidFill>
                  <a:schemeClr val="bg2">
                    <a:lumMod val="50000"/>
                  </a:schemeClr>
                </a:solidFill>
                <a:latin typeface="+mn-lt"/>
              </a:rPr>
              <a:t>;</a:t>
            </a:r>
          </a:p>
          <a:p>
            <a:pPr marL="800100" lvl="1" indent="-342900">
              <a:spcBef>
                <a:spcPct val="50000"/>
              </a:spcBef>
              <a:buFont typeface="Arial" pitchFamily="34" charset="0"/>
              <a:buChar char="•"/>
              <a:defRPr/>
            </a:pPr>
            <a:r>
              <a:rPr lang="pt-BR" sz="2200" dirty="0">
                <a:solidFill>
                  <a:schemeClr val="bg2">
                    <a:lumMod val="50000"/>
                  </a:schemeClr>
                </a:solidFill>
                <a:latin typeface="+mn-lt"/>
              </a:rPr>
              <a:t>Recolhimento nos casos de comercialização de produtos que não constem na Tabela.</a:t>
            </a:r>
          </a:p>
        </p:txBody>
      </p:sp>
      <p:sp>
        <p:nvSpPr>
          <p:cNvPr id="16387" name="Rectangle 2"/>
          <p:cNvSpPr txBox="1">
            <a:spLocks noChangeArrowheads="1"/>
          </p:cNvSpPr>
          <p:nvPr/>
        </p:nvSpPr>
        <p:spPr bwMode="auto">
          <a:xfrm>
            <a:off x="395288" y="1314450"/>
            <a:ext cx="82296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sz="2400" b="1" dirty="0" smtClean="0">
                <a:solidFill>
                  <a:srgbClr val="002060"/>
                </a:solidFill>
                <a:latin typeface="+mn-lt"/>
              </a:rPr>
              <a:t>Hoje:</a:t>
            </a:r>
          </a:p>
        </p:txBody>
      </p:sp>
      <p:sp>
        <p:nvSpPr>
          <p:cNvPr id="8" name="Rectangle 2"/>
          <p:cNvSpPr txBox="1">
            <a:spLocks noChangeArrowheads="1"/>
          </p:cNvSpPr>
          <p:nvPr/>
        </p:nvSpPr>
        <p:spPr bwMode="auto">
          <a:xfrm>
            <a:off x="164902" y="381000"/>
            <a:ext cx="8796337" cy="622300"/>
          </a:xfrm>
          <a:prstGeom prst="rect">
            <a:avLst/>
          </a:prstGeom>
          <a:solidFill>
            <a:schemeClr val="accent5">
              <a:alpha val="67000"/>
            </a:schemeClr>
          </a:solidFill>
          <a:ln w="9525">
            <a:noFill/>
            <a:miter lim="800000"/>
            <a:headEnd/>
            <a:tailEnd/>
          </a:ln>
        </p:spPr>
        <p:txBody>
          <a:bodyPr lIns="0" rIns="0" bIns="0" anchor="b"/>
          <a:lstStyle/>
          <a:p>
            <a:pPr algn="ctr">
              <a:defRPr/>
            </a:pPr>
            <a:r>
              <a:rPr lang="pt-BR" sz="2800" b="1" dirty="0">
                <a:solidFill>
                  <a:srgbClr val="002060"/>
                </a:solidFill>
                <a:latin typeface="+mj-lt"/>
              </a:rPr>
              <a:t>2. Instituição de Preços de Referência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160" y="1700808"/>
            <a:ext cx="49260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38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54"/>
          <p:cNvSpPr txBox="1">
            <a:spLocks noChangeArrowheads="1"/>
          </p:cNvSpPr>
          <p:nvPr/>
        </p:nvSpPr>
        <p:spPr bwMode="auto">
          <a:xfrm>
            <a:off x="0" y="0"/>
            <a:ext cx="9144000" cy="1079500"/>
          </a:xfrm>
          <a:prstGeom prst="rect">
            <a:avLst/>
          </a:prstGeom>
          <a:solidFill>
            <a:schemeClr val="accent2">
              <a:lumMod val="60000"/>
              <a:lumOff val="40000"/>
            </a:schemeClr>
          </a:solid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3200" b="1" dirty="0">
                <a:solidFill>
                  <a:srgbClr val="FFFF00"/>
                </a:solidFill>
                <a:latin typeface="Arial Narrow" pitchFamily="34" charset="0"/>
              </a:rPr>
              <a:t>PROPOSTA CFEM</a:t>
            </a:r>
          </a:p>
          <a:p>
            <a:pPr algn="ctr" eaLnBrk="1" hangingPunct="1"/>
            <a:r>
              <a:rPr lang="pt-BR" sz="2800" b="1" dirty="0">
                <a:solidFill>
                  <a:srgbClr val="FFFF00"/>
                </a:solidFill>
                <a:latin typeface="Arial Narrow" pitchFamily="34" charset="0"/>
              </a:rPr>
              <a:t>Como cobrar? </a:t>
            </a:r>
          </a:p>
        </p:txBody>
      </p:sp>
      <p:sp>
        <p:nvSpPr>
          <p:cNvPr id="44" name="CaixaDeTexto 43"/>
          <p:cNvSpPr txBox="1"/>
          <p:nvPr/>
        </p:nvSpPr>
        <p:spPr bwMode="auto">
          <a:xfrm>
            <a:off x="250825" y="4338583"/>
            <a:ext cx="8893175" cy="2170112"/>
          </a:xfrm>
          <a:prstGeom prst="rect">
            <a:avLst/>
          </a:prstGeom>
          <a:noFill/>
          <a:ln w="9525" algn="ctr">
            <a:noFill/>
            <a:miter lim="800000"/>
            <a:headEnd/>
            <a:tailEnd/>
          </a:ln>
          <a:effectLst/>
        </p:spPr>
        <p:txBody>
          <a:bodyPr>
            <a:spAutoFit/>
          </a:bodyPr>
          <a:lstStyle/>
          <a:p>
            <a:pPr>
              <a:spcBef>
                <a:spcPct val="50000"/>
              </a:spcBef>
              <a:defRPr/>
            </a:pPr>
            <a:r>
              <a:rPr lang="pt-BR" b="1" dirty="0">
                <a:solidFill>
                  <a:schemeClr val="bg2">
                    <a:lumMod val="50000"/>
                  </a:schemeClr>
                </a:solidFill>
              </a:rPr>
              <a:t>Soluções:</a:t>
            </a:r>
            <a:endParaRPr lang="pt-BR" dirty="0">
              <a:solidFill>
                <a:schemeClr val="bg2">
                  <a:lumMod val="50000"/>
                </a:schemeClr>
              </a:solidFill>
            </a:endParaRPr>
          </a:p>
          <a:p>
            <a:pPr marL="457200" indent="-457200">
              <a:spcBef>
                <a:spcPct val="50000"/>
              </a:spcBef>
              <a:buFontTx/>
              <a:buAutoNum type="arabicPeriod"/>
              <a:defRPr/>
            </a:pPr>
            <a:r>
              <a:rPr lang="pt-BR" dirty="0">
                <a:solidFill>
                  <a:schemeClr val="bg2">
                    <a:lumMod val="50000"/>
                  </a:schemeClr>
                </a:solidFill>
              </a:rPr>
              <a:t>Venda do bem mineral p. terceiros no Brasil </a:t>
            </a:r>
            <a:r>
              <a:rPr lang="pt-BR" b="1" dirty="0">
                <a:solidFill>
                  <a:schemeClr val="bg2">
                    <a:lumMod val="50000"/>
                  </a:schemeClr>
                </a:solidFill>
              </a:rPr>
              <a:t>= nota fiscal – descontos</a:t>
            </a:r>
          </a:p>
          <a:p>
            <a:pPr marL="457200" indent="-457200">
              <a:spcBef>
                <a:spcPct val="50000"/>
              </a:spcBef>
              <a:buFontTx/>
              <a:buAutoNum type="arabicPeriod"/>
              <a:defRPr/>
            </a:pPr>
            <a:r>
              <a:rPr lang="pt-BR" dirty="0">
                <a:solidFill>
                  <a:schemeClr val="bg2">
                    <a:lumMod val="50000"/>
                  </a:schemeClr>
                </a:solidFill>
              </a:rPr>
              <a:t>Venda p. parte relacionada no exterior = </a:t>
            </a:r>
            <a:r>
              <a:rPr lang="pt-BR" b="1" dirty="0">
                <a:solidFill>
                  <a:schemeClr val="bg2">
                    <a:lumMod val="50000"/>
                  </a:schemeClr>
                </a:solidFill>
              </a:rPr>
              <a:t>preço de referência X quantidade embarcada</a:t>
            </a:r>
          </a:p>
          <a:p>
            <a:pPr marL="457200" indent="-457200">
              <a:spcBef>
                <a:spcPct val="50000"/>
              </a:spcBef>
              <a:buFontTx/>
              <a:buAutoNum type="arabicPeriod"/>
              <a:defRPr/>
            </a:pPr>
            <a:r>
              <a:rPr lang="pt-BR" dirty="0">
                <a:solidFill>
                  <a:schemeClr val="bg2">
                    <a:lumMod val="50000"/>
                  </a:schemeClr>
                </a:solidFill>
              </a:rPr>
              <a:t>Produto transformado = </a:t>
            </a:r>
            <a:r>
              <a:rPr lang="pt-BR" b="1" dirty="0">
                <a:solidFill>
                  <a:schemeClr val="bg2">
                    <a:lumMod val="50000"/>
                  </a:schemeClr>
                </a:solidFill>
              </a:rPr>
              <a:t>preço de referência X </a:t>
            </a:r>
            <a:r>
              <a:rPr lang="pt-BR" b="1" i="1" dirty="0">
                <a:solidFill>
                  <a:schemeClr val="bg2">
                    <a:lumMod val="50000"/>
                  </a:schemeClr>
                </a:solidFill>
              </a:rPr>
              <a:t>proxy </a:t>
            </a:r>
            <a:r>
              <a:rPr lang="pt-BR" b="1" dirty="0">
                <a:solidFill>
                  <a:schemeClr val="bg2">
                    <a:lumMod val="50000"/>
                  </a:schemeClr>
                </a:solidFill>
              </a:rPr>
              <a:t>conteúdo mineral X quantidade </a:t>
            </a:r>
          </a:p>
        </p:txBody>
      </p:sp>
      <p:grpSp>
        <p:nvGrpSpPr>
          <p:cNvPr id="2" name="Grupo 32"/>
          <p:cNvGrpSpPr>
            <a:grpSpLocks/>
          </p:cNvGrpSpPr>
          <p:nvPr/>
        </p:nvGrpSpPr>
        <p:grpSpPr bwMode="auto">
          <a:xfrm>
            <a:off x="1046461" y="981020"/>
            <a:ext cx="6929437" cy="3357563"/>
            <a:chOff x="857250" y="2214554"/>
            <a:chExt cx="6429375" cy="3143259"/>
          </a:xfrm>
        </p:grpSpPr>
        <p:pic>
          <p:nvPicPr>
            <p:cNvPr id="48134" name="Imagem 8" descr="receita mineral 1c.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857496"/>
              <a:ext cx="20002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5" name="Conector reto 12"/>
            <p:cNvCxnSpPr>
              <a:cxnSpLocks noChangeShapeType="1"/>
            </p:cNvCxnSpPr>
            <p:nvPr/>
          </p:nvCxnSpPr>
          <p:spPr bwMode="auto">
            <a:xfrm rot="5400000">
              <a:off x="3070223" y="3857625"/>
              <a:ext cx="2430466" cy="158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6" name="Conector reto 14"/>
            <p:cNvCxnSpPr>
              <a:cxnSpLocks noChangeShapeType="1"/>
            </p:cNvCxnSpPr>
            <p:nvPr/>
          </p:nvCxnSpPr>
          <p:spPr bwMode="auto">
            <a:xfrm>
              <a:off x="2571762" y="3929066"/>
              <a:ext cx="171450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7" name="Conector de seta reta 21"/>
            <p:cNvCxnSpPr>
              <a:cxnSpLocks noChangeShapeType="1"/>
            </p:cNvCxnSpPr>
            <p:nvPr/>
          </p:nvCxnSpPr>
          <p:spPr bwMode="auto">
            <a:xfrm>
              <a:off x="4286250" y="2643188"/>
              <a:ext cx="1285875"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38" name="Conector de seta reta 22"/>
            <p:cNvCxnSpPr>
              <a:cxnSpLocks noChangeShapeType="1"/>
            </p:cNvCxnSpPr>
            <p:nvPr/>
          </p:nvCxnSpPr>
          <p:spPr bwMode="auto">
            <a:xfrm>
              <a:off x="4286274" y="3929066"/>
              <a:ext cx="1285875"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39" name="Conector de seta reta 23"/>
            <p:cNvCxnSpPr>
              <a:cxnSpLocks noChangeShapeType="1"/>
            </p:cNvCxnSpPr>
            <p:nvPr/>
          </p:nvCxnSpPr>
          <p:spPr bwMode="auto">
            <a:xfrm>
              <a:off x="4286250" y="5072063"/>
              <a:ext cx="1285875"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8140" name="Imagem 27" descr="receita mineral 2c.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3500438"/>
              <a:ext cx="164306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Imagem 28" descr="receita mineral 3c.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4500563"/>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2" name="CaixaDeTexto 50"/>
            <p:cNvSpPr txBox="1">
              <a:spLocks noChangeArrowheads="1"/>
            </p:cNvSpPr>
            <p:nvPr/>
          </p:nvSpPr>
          <p:spPr bwMode="auto">
            <a:xfrm>
              <a:off x="4284664" y="3488530"/>
              <a:ext cx="1214438" cy="3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b="1">
                  <a:solidFill>
                    <a:schemeClr val="bg2">
                      <a:lumMod val="50000"/>
                    </a:schemeClr>
                  </a:solidFill>
                </a:rPr>
                <a:t>2</a:t>
              </a:r>
            </a:p>
          </p:txBody>
        </p:sp>
        <p:sp>
          <p:nvSpPr>
            <p:cNvPr id="48143" name="CaixaDeTexto 56"/>
            <p:cNvSpPr txBox="1">
              <a:spLocks noChangeArrowheads="1"/>
            </p:cNvSpPr>
            <p:nvPr/>
          </p:nvSpPr>
          <p:spPr bwMode="auto">
            <a:xfrm>
              <a:off x="4357688" y="4622165"/>
              <a:ext cx="1214437" cy="3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b="1">
                  <a:solidFill>
                    <a:schemeClr val="bg2">
                      <a:lumMod val="50000"/>
                    </a:schemeClr>
                  </a:solidFill>
                </a:rPr>
                <a:t>3</a:t>
              </a:r>
            </a:p>
          </p:txBody>
        </p:sp>
        <p:pic>
          <p:nvPicPr>
            <p:cNvPr id="48144" name="Picture 2" descr="C:\Documents and Settings\joao.resende\Configurações locais\Temporary Internet Files\Content.IE5\RG4QMN2X\MCj0434831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22" y="2357430"/>
              <a:ext cx="6429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5" name="CaixaDeTexto 31"/>
            <p:cNvSpPr txBox="1">
              <a:spLocks noChangeArrowheads="1"/>
            </p:cNvSpPr>
            <p:nvPr/>
          </p:nvSpPr>
          <p:spPr bwMode="auto">
            <a:xfrm>
              <a:off x="4255417" y="2214554"/>
              <a:ext cx="1214437" cy="3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b="1">
                  <a:solidFill>
                    <a:schemeClr val="bg2">
                      <a:lumMod val="50000"/>
                    </a:schemeClr>
                  </a:solidFill>
                </a:rPr>
                <a:t>1</a:t>
              </a:r>
            </a:p>
          </p:txBody>
        </p:sp>
      </p:grpSp>
      <p:pic>
        <p:nvPicPr>
          <p:cNvPr id="48133" name="Picture 2" descr="C:\Documents and Settings\joao.resende\Configurações locais\Temporary Internet Files\Content.IE5\RG4QMN2X\MCj043483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5250" y="4000500"/>
            <a:ext cx="3667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1160" y="1700808"/>
            <a:ext cx="49260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766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1" end="1"/>
                                            </p:txEl>
                                          </p:spTgt>
                                        </p:tgtEl>
                                        <p:attrNameLst>
                                          <p:attrName>style.visibility</p:attrName>
                                        </p:attrNameLst>
                                      </p:cBhvr>
                                      <p:to>
                                        <p:strVal val="visible"/>
                                      </p:to>
                                    </p:set>
                                    <p:anim calcmode="lin" valueType="num">
                                      <p:cBhvr additive="base">
                                        <p:cTn id="13"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2" end="2"/>
                                            </p:txEl>
                                          </p:spTgt>
                                        </p:tgtEl>
                                        <p:attrNameLst>
                                          <p:attrName>style.visibility</p:attrName>
                                        </p:attrNameLst>
                                      </p:cBhvr>
                                      <p:to>
                                        <p:strVal val="visible"/>
                                      </p:to>
                                    </p:set>
                                    <p:anim calcmode="lin" valueType="num">
                                      <p:cBhvr additive="base">
                                        <p:cTn id="19"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
                                            <p:txEl>
                                              <p:pRg st="3" end="3"/>
                                            </p:txEl>
                                          </p:spTgt>
                                        </p:tgtEl>
                                        <p:attrNameLst>
                                          <p:attrName>style.visibility</p:attrName>
                                        </p:attrNameLst>
                                      </p:cBhvr>
                                      <p:to>
                                        <p:strVal val="visible"/>
                                      </p:to>
                                    </p:set>
                                    <p:anim calcmode="lin" valueType="num">
                                      <p:cBhvr additive="base">
                                        <p:cTn id="25"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219075" y="1781175"/>
            <a:ext cx="8607425" cy="30162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lgn="just">
              <a:spcBef>
                <a:spcPct val="50000"/>
              </a:spcBef>
              <a:buFont typeface="Arial" pitchFamily="34" charset="0"/>
              <a:buChar char="•"/>
              <a:defRPr/>
            </a:pPr>
            <a:r>
              <a:rPr lang="pt-BR" sz="2200" dirty="0">
                <a:solidFill>
                  <a:schemeClr val="bg2">
                    <a:lumMod val="50000"/>
                  </a:schemeClr>
                </a:solidFill>
                <a:latin typeface="+mn-lt"/>
              </a:rPr>
              <a:t>Alíquotas definidas em Lei, sem critérios técnicos ou econômicos, criando ambuiguidades e dificultando</a:t>
            </a:r>
            <a:r>
              <a:rPr lang="pt-BR" sz="2200" dirty="0">
                <a:solidFill>
                  <a:schemeClr val="bg1"/>
                </a:solidFill>
                <a:latin typeface="+mn-lt"/>
              </a:rPr>
              <a:t> atualizações. </a:t>
            </a:r>
          </a:p>
          <a:p>
            <a:pPr>
              <a:spcBef>
                <a:spcPct val="50000"/>
              </a:spcBef>
              <a:defRPr/>
            </a:pPr>
            <a:r>
              <a:rPr lang="pt-BR" sz="2400" b="1" dirty="0">
                <a:solidFill>
                  <a:srgbClr val="C00000"/>
                </a:solidFill>
                <a:latin typeface="+mn-lt"/>
              </a:rPr>
              <a:t>Proposta:</a:t>
            </a:r>
          </a:p>
          <a:p>
            <a:pPr marL="342900" indent="-342900" algn="just">
              <a:spcBef>
                <a:spcPct val="50000"/>
              </a:spcBef>
              <a:buFont typeface="Arial" pitchFamily="34" charset="0"/>
              <a:buChar char="•"/>
              <a:defRPr/>
            </a:pPr>
            <a:r>
              <a:rPr lang="pt-BR" sz="2200" dirty="0">
                <a:solidFill>
                  <a:schemeClr val="bg1"/>
                </a:solidFill>
                <a:latin typeface="+mn-lt"/>
              </a:rPr>
              <a:t>A </a:t>
            </a:r>
            <a:r>
              <a:rPr lang="pt-BR" sz="2200" dirty="0">
                <a:solidFill>
                  <a:schemeClr val="bg2">
                    <a:lumMod val="50000"/>
                  </a:schemeClr>
                </a:solidFill>
                <a:latin typeface="+mn-lt"/>
              </a:rPr>
              <a:t>Lei estabelecerá apenas </a:t>
            </a:r>
            <a:r>
              <a:rPr lang="pt-BR" sz="2200" b="1" i="1" dirty="0">
                <a:solidFill>
                  <a:schemeClr val="bg2">
                    <a:lumMod val="50000"/>
                  </a:schemeClr>
                </a:solidFill>
                <a:latin typeface="+mn-lt"/>
              </a:rPr>
              <a:t>alíquotas máxima e mínima</a:t>
            </a:r>
            <a:r>
              <a:rPr lang="pt-BR" sz="2200" dirty="0">
                <a:solidFill>
                  <a:schemeClr val="bg2">
                    <a:lumMod val="50000"/>
                  </a:schemeClr>
                </a:solidFill>
                <a:latin typeface="+mn-lt"/>
              </a:rPr>
              <a:t>.</a:t>
            </a:r>
          </a:p>
          <a:p>
            <a:pPr marL="342900" indent="-342900" algn="just">
              <a:spcBef>
                <a:spcPct val="50000"/>
              </a:spcBef>
              <a:buFont typeface="Arial" pitchFamily="34" charset="0"/>
              <a:buChar char="•"/>
              <a:defRPr/>
            </a:pPr>
            <a:r>
              <a:rPr lang="pt-BR" sz="2200" dirty="0">
                <a:solidFill>
                  <a:schemeClr val="bg2">
                    <a:lumMod val="50000"/>
                  </a:schemeClr>
                </a:solidFill>
                <a:latin typeface="+mn-lt"/>
              </a:rPr>
              <a:t>Decreto Presidencial publicará uma </a:t>
            </a:r>
            <a:r>
              <a:rPr lang="pt-BR" sz="2200" b="1" dirty="0">
                <a:solidFill>
                  <a:schemeClr val="bg2">
                    <a:lumMod val="50000"/>
                  </a:schemeClr>
                </a:solidFill>
                <a:latin typeface="+mn-lt"/>
              </a:rPr>
              <a:t>Tabela</a:t>
            </a:r>
            <a:r>
              <a:rPr lang="pt-BR" sz="2200" dirty="0">
                <a:solidFill>
                  <a:schemeClr val="bg2">
                    <a:lumMod val="50000"/>
                  </a:schemeClr>
                </a:solidFill>
                <a:latin typeface="+mn-lt"/>
              </a:rPr>
              <a:t> com as alíquotas específicas de cada produto em cada cadeia dos diferentes bens minerais.</a:t>
            </a:r>
          </a:p>
        </p:txBody>
      </p:sp>
      <p:sp>
        <p:nvSpPr>
          <p:cNvPr id="17411" name="Rectangle 2"/>
          <p:cNvSpPr txBox="1">
            <a:spLocks noChangeArrowheads="1"/>
          </p:cNvSpPr>
          <p:nvPr/>
        </p:nvSpPr>
        <p:spPr bwMode="auto">
          <a:xfrm>
            <a:off x="407988" y="1268413"/>
            <a:ext cx="8229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sz="2400" b="1" dirty="0" smtClean="0">
                <a:solidFill>
                  <a:srgbClr val="FCBF28"/>
                </a:solidFill>
                <a:latin typeface="+mn-lt"/>
              </a:rPr>
              <a:t>Hoje:</a:t>
            </a:r>
          </a:p>
        </p:txBody>
      </p:sp>
      <p:sp>
        <p:nvSpPr>
          <p:cNvPr id="7" name="Rectangle 2"/>
          <p:cNvSpPr txBox="1">
            <a:spLocks noChangeArrowheads="1"/>
          </p:cNvSpPr>
          <p:nvPr/>
        </p:nvSpPr>
        <p:spPr bwMode="auto">
          <a:xfrm>
            <a:off x="179388" y="696913"/>
            <a:ext cx="8785225" cy="571500"/>
          </a:xfrm>
          <a:prstGeom prst="rect">
            <a:avLst/>
          </a:prstGeom>
          <a:solidFill>
            <a:schemeClr val="accent2">
              <a:lumMod val="60000"/>
              <a:lumOff val="40000"/>
              <a:alpha val="67000"/>
            </a:schemeClr>
          </a:solidFill>
          <a:ln w="9525">
            <a:noFill/>
            <a:miter lim="800000"/>
            <a:headEnd/>
            <a:tailEnd/>
          </a:ln>
        </p:spPr>
        <p:txBody>
          <a:bodyPr lIns="0" rIns="0" bIns="0" anchor="b"/>
          <a:lstStyle/>
          <a:p>
            <a:pPr algn="ctr">
              <a:defRPr/>
            </a:pPr>
            <a:r>
              <a:rPr lang="pt-BR" sz="2800" b="1" dirty="0">
                <a:solidFill>
                  <a:srgbClr val="002060"/>
                </a:solidFill>
                <a:latin typeface="+mj-lt"/>
              </a:rPr>
              <a:t>3. Alíquotas</a:t>
            </a:r>
          </a:p>
        </p:txBody>
      </p:sp>
    </p:spTree>
    <p:extLst>
      <p:ext uri="{BB962C8B-B14F-4D97-AF65-F5344CB8AC3E}">
        <p14:creationId xmlns:p14="http://schemas.microsoft.com/office/powerpoint/2010/main" val="360257312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7"/>
          <p:cNvSpPr>
            <a:spLocks noGrp="1"/>
          </p:cNvSpPr>
          <p:nvPr>
            <p:ph type="title"/>
          </p:nvPr>
        </p:nvSpPr>
        <p:spPr>
          <a:xfrm>
            <a:off x="323528" y="260350"/>
            <a:ext cx="8445822" cy="1143000"/>
          </a:xfrm>
        </p:spPr>
        <p:txBody>
          <a:bodyPr lIns="91440" rIns="91440" bIns="45720">
            <a:normAutofit fontScale="90000"/>
          </a:bodyPr>
          <a:lstStyle/>
          <a:p>
            <a:pPr algn="l" eaLnBrk="1" hangingPunct="1"/>
            <a:r>
              <a:rPr lang="pt-BR" sz="3600" b="1" dirty="0" smtClean="0">
                <a:cs typeface="Arial" pitchFamily="34" charset="0"/>
              </a:rPr>
              <a:t>Possibilidade de critérios para determinação de alíquotas</a:t>
            </a:r>
          </a:p>
        </p:txBody>
      </p:sp>
      <p:graphicFrame>
        <p:nvGraphicFramePr>
          <p:cNvPr id="52255" name="Group 31"/>
          <p:cNvGraphicFramePr>
            <a:graphicFrameLocks noGrp="1"/>
          </p:cNvGraphicFramePr>
          <p:nvPr>
            <p:ph type="tbl" idx="1"/>
            <p:extLst>
              <p:ext uri="{D42A27DB-BD31-4B8C-83A1-F6EECF244321}">
                <p14:modId xmlns:p14="http://schemas.microsoft.com/office/powerpoint/2010/main" val="1382402946"/>
              </p:ext>
            </p:extLst>
          </p:nvPr>
        </p:nvGraphicFramePr>
        <p:xfrm>
          <a:off x="0" y="1500188"/>
          <a:ext cx="9144000" cy="5780089"/>
        </p:xfrm>
        <a:graphic>
          <a:graphicData uri="http://schemas.openxmlformats.org/drawingml/2006/table">
            <a:tbl>
              <a:tblPr/>
              <a:tblGrid>
                <a:gridCol w="7118350"/>
                <a:gridCol w="2025650"/>
              </a:tblGrid>
              <a:tr h="1194056">
                <a:tc>
                  <a:txBody>
                    <a:bodyPr/>
                    <a:lstStyle/>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800" b="0" i="0" u="none" strike="noStrike" cap="none" normalizeH="0" baseline="0" dirty="0" smtClean="0">
                          <a:ln>
                            <a:noFill/>
                          </a:ln>
                          <a:solidFill>
                            <a:schemeClr val="tx1"/>
                          </a:solidFill>
                          <a:effectLst/>
                          <a:latin typeface="Arial" charset="0"/>
                        </a:rPr>
                        <a:t>Elementos de ponderação</a:t>
                      </a:r>
                    </a:p>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800" b="0" i="0" u="none" strike="noStrike" cap="none" normalizeH="0" baseline="0" dirty="0" smtClean="0">
                          <a:ln>
                            <a:noFill/>
                          </a:ln>
                          <a:solidFill>
                            <a:schemeClr val="tx1"/>
                          </a:solidFill>
                          <a:effectLst/>
                          <a:latin typeface="Arial" charset="0"/>
                        </a:rPr>
                        <a:t>Redutores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365125" marR="0" lvl="0" indent="-255588" algn="l" defTabSz="914400" rtl="0" eaLnBrk="0" fontAlgn="b"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Arial" charset="0"/>
                          <a:cs typeface="Arial" charset="0"/>
                        </a:rPr>
                        <a:t> </a:t>
                      </a:r>
                      <a:endParaRPr kumimoji="0" lang="pt-BR" sz="3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669721">
                <a:tc>
                  <a:txBody>
                    <a:bodyPr/>
                    <a:lstStyle/>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accent1"/>
                          </a:solidFill>
                          <a:effectLst/>
                          <a:latin typeface="Arial" charset="0"/>
                          <a:cs typeface="Arial" charset="0"/>
                        </a:rPr>
                        <a:t>Alíquota Padrão</a:t>
                      </a:r>
                      <a:endParaRPr kumimoji="0" lang="pt-BR" sz="4000" b="0" i="0" u="none" strike="noStrike" cap="none" normalizeH="0" baseline="0" dirty="0" smtClean="0">
                        <a:ln>
                          <a:noFill/>
                        </a:ln>
                        <a:solidFill>
                          <a:schemeClr val="accent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accent1"/>
                          </a:solidFill>
                          <a:effectLst/>
                          <a:latin typeface="Arial" charset="0"/>
                          <a:cs typeface="Arial" charset="0"/>
                        </a:rPr>
                        <a:t>6%</a:t>
                      </a:r>
                      <a:endParaRPr kumimoji="0" lang="pt-BR" sz="4000" b="0" i="0" u="none" strike="noStrike" cap="none" normalizeH="0" baseline="0" dirty="0" smtClean="0">
                        <a:ln>
                          <a:noFill/>
                        </a:ln>
                        <a:solidFill>
                          <a:schemeClr val="accent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48276">
                <a:tc>
                  <a:txBody>
                    <a:bodyPr/>
                    <a:lstStyle/>
                    <a:p>
                      <a:pPr marL="566737" marR="0" lvl="0" indent="-457200" algn="l" defTabSz="914400" rtl="0" eaLnBrk="0" fontAlgn="b" latinLnBrk="0" hangingPunct="0">
                        <a:lnSpc>
                          <a:spcPct val="100000"/>
                        </a:lnSpc>
                        <a:spcBef>
                          <a:spcPct val="0"/>
                        </a:spcBef>
                        <a:spcAft>
                          <a:spcPct val="0"/>
                        </a:spcAft>
                        <a:buClrTx/>
                        <a:buSzTx/>
                        <a:buFont typeface="+mj-lt"/>
                        <a:buAutoNum type="arabicPeriod"/>
                        <a:tabLst/>
                      </a:pPr>
                      <a:r>
                        <a:rPr kumimoji="0" lang="pt-BR" sz="2400" b="1" i="0" u="none" strike="noStrike" cap="none" normalizeH="0" baseline="0" dirty="0" smtClean="0">
                          <a:ln>
                            <a:noFill/>
                          </a:ln>
                          <a:solidFill>
                            <a:schemeClr val="tx1"/>
                          </a:solidFill>
                          <a:effectLst/>
                          <a:latin typeface="Arial" charset="0"/>
                          <a:cs typeface="Arial" charset="0"/>
                        </a:rPr>
                        <a:t>Mineral escasso</a:t>
                      </a:r>
                      <a:endParaRPr kumimoji="0" lang="pt-BR" sz="4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Arial" charset="0"/>
                          <a:cs typeface="Arial" charset="0"/>
                        </a:rPr>
                        <a:t>-1%</a:t>
                      </a:r>
                      <a:endParaRPr kumimoji="0" lang="pt-BR" sz="4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822959">
                <a:tc>
                  <a:txBody>
                    <a:bodyPr/>
                    <a:lstStyle/>
                    <a:p>
                      <a:pPr marL="566737" marR="0" lvl="0" indent="-457200" algn="l" defTabSz="914400" rtl="0" eaLnBrk="0" fontAlgn="b" latinLnBrk="0" hangingPunct="0">
                        <a:lnSpc>
                          <a:spcPct val="100000"/>
                        </a:lnSpc>
                        <a:spcBef>
                          <a:spcPct val="0"/>
                        </a:spcBef>
                        <a:spcAft>
                          <a:spcPct val="0"/>
                        </a:spcAft>
                        <a:buClrTx/>
                        <a:buSzTx/>
                        <a:buFont typeface="+mj-lt"/>
                        <a:buNone/>
                        <a:tabLst/>
                      </a:pPr>
                      <a:r>
                        <a:rPr kumimoji="0" lang="pt-BR" sz="2400" b="1" i="0" u="none" strike="noStrike" cap="none" normalizeH="0" baseline="0" dirty="0" smtClean="0">
                          <a:ln>
                            <a:noFill/>
                          </a:ln>
                          <a:solidFill>
                            <a:schemeClr val="tx1"/>
                          </a:solidFill>
                          <a:effectLst/>
                          <a:latin typeface="Arial" charset="0"/>
                          <a:cs typeface="Arial" charset="0"/>
                        </a:rPr>
                        <a:t>2.   Elevado grau de dependência externa - importação (&gt; 40% consumo)</a:t>
                      </a:r>
                      <a:endParaRPr kumimoji="0" lang="pt-BR" sz="4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Arial" charset="0"/>
                          <a:cs typeface="Arial" charset="0"/>
                        </a:rPr>
                        <a:t>-1%</a:t>
                      </a:r>
                      <a:endParaRPr kumimoji="0" lang="pt-BR" sz="4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09387">
                <a:tc>
                  <a:txBody>
                    <a:bodyPr/>
                    <a:lstStyle/>
                    <a:p>
                      <a:pPr marL="566737" marR="0" lvl="0" indent="-457200" algn="l" defTabSz="914400" rtl="0" eaLnBrk="0" fontAlgn="b" latinLnBrk="0" hangingPunct="0">
                        <a:lnSpc>
                          <a:spcPct val="100000"/>
                        </a:lnSpc>
                        <a:spcBef>
                          <a:spcPct val="0"/>
                        </a:spcBef>
                        <a:spcAft>
                          <a:spcPct val="0"/>
                        </a:spcAft>
                        <a:buClrTx/>
                        <a:buSzTx/>
                        <a:buFont typeface="+mj-lt"/>
                        <a:buNone/>
                        <a:tabLst/>
                      </a:pPr>
                      <a:r>
                        <a:rPr kumimoji="0" lang="pt-BR" sz="2400" b="1" i="0" u="none" strike="noStrike" cap="none" normalizeH="0" baseline="0" dirty="0" smtClean="0">
                          <a:ln>
                            <a:noFill/>
                          </a:ln>
                          <a:solidFill>
                            <a:schemeClr val="tx1"/>
                          </a:solidFill>
                          <a:effectLst/>
                          <a:latin typeface="Arial" charset="0"/>
                          <a:cs typeface="Arial" charset="0"/>
                        </a:rPr>
                        <a:t>3.   Aplicação direta na construção civil (argila, areia </a:t>
                      </a:r>
                      <a:r>
                        <a:rPr kumimoji="0" lang="pt-BR" sz="2400" b="1" i="0" u="none" strike="noStrike" cap="none" normalizeH="0" baseline="0" dirty="0" err="1" smtClean="0">
                          <a:ln>
                            <a:noFill/>
                          </a:ln>
                          <a:solidFill>
                            <a:schemeClr val="tx1"/>
                          </a:solidFill>
                          <a:effectLst/>
                          <a:latin typeface="Arial" charset="0"/>
                          <a:cs typeface="Arial" charset="0"/>
                        </a:rPr>
                        <a:t>etc</a:t>
                      </a:r>
                      <a:r>
                        <a:rPr kumimoji="0" lang="pt-BR" sz="2400" b="1" i="0" u="none" strike="noStrike" cap="none" normalizeH="0" baseline="0" dirty="0" smtClean="0">
                          <a:ln>
                            <a:noFill/>
                          </a:ln>
                          <a:solidFill>
                            <a:schemeClr val="tx1"/>
                          </a:solidFill>
                          <a:effectLst/>
                          <a:latin typeface="Arial" charset="0"/>
                          <a:cs typeface="Arial" charset="0"/>
                        </a:rPr>
                        <a:t>)</a:t>
                      </a:r>
                      <a:endParaRPr kumimoji="0" lang="pt-BR"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Arial" charset="0"/>
                          <a:cs typeface="Arial" charset="0"/>
                        </a:rPr>
                        <a:t>-2%</a:t>
                      </a:r>
                      <a:endParaRPr kumimoji="0" lang="pt-BR" sz="4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12729">
                <a:tc>
                  <a:txBody>
                    <a:bodyPr/>
                    <a:lstStyle/>
                    <a:p>
                      <a:pPr marL="566737" marR="0" lvl="0" indent="-457200" algn="l" defTabSz="914400" rtl="0" eaLnBrk="0" fontAlgn="b" latinLnBrk="0" hangingPunct="0">
                        <a:lnSpc>
                          <a:spcPct val="100000"/>
                        </a:lnSpc>
                        <a:spcBef>
                          <a:spcPct val="0"/>
                        </a:spcBef>
                        <a:spcAft>
                          <a:spcPct val="0"/>
                        </a:spcAft>
                        <a:buClrTx/>
                        <a:buSzTx/>
                        <a:buFont typeface="+mj-lt"/>
                        <a:buNone/>
                        <a:tabLst/>
                      </a:pPr>
                      <a:r>
                        <a:rPr kumimoji="0" lang="pt-BR" sz="2400" b="1" i="0" u="none" strike="noStrike" cap="none" normalizeH="0" baseline="0" dirty="0" smtClean="0">
                          <a:ln>
                            <a:noFill/>
                          </a:ln>
                          <a:solidFill>
                            <a:schemeClr val="tx1"/>
                          </a:solidFill>
                          <a:effectLst/>
                          <a:latin typeface="Arial" charset="0"/>
                        </a:rPr>
                        <a:t>4.  </a:t>
                      </a:r>
                      <a:r>
                        <a:rPr kumimoji="0" lang="pt-BR" sz="2400" b="1" i="0" u="none" strike="noStrike" cap="none" normalizeH="0" baseline="0" smtClean="0">
                          <a:ln>
                            <a:noFill/>
                          </a:ln>
                          <a:solidFill>
                            <a:schemeClr val="tx1"/>
                          </a:solidFill>
                          <a:effectLst/>
                          <a:latin typeface="Arial" charset="0"/>
                        </a:rPr>
                        <a:t>CFEM </a:t>
                      </a:r>
                      <a:r>
                        <a:rPr kumimoji="0" lang="pt-BR" sz="2400" b="1" i="0" u="none" strike="noStrike" cap="none" normalizeH="0" baseline="0" dirty="0" smtClean="0">
                          <a:ln>
                            <a:noFill/>
                          </a:ln>
                          <a:solidFill>
                            <a:schemeClr val="tx1"/>
                          </a:solidFill>
                          <a:effectLst/>
                          <a:latin typeface="Arial" charset="0"/>
                        </a:rPr>
                        <a:t>Verde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Arial" charset="0"/>
                        </a:rPr>
                        <a:t>-</a:t>
                      </a:r>
                      <a:r>
                        <a:rPr kumimoji="0" lang="pt-BR" sz="2400" b="1" i="0" u="none" strike="noStrike" cap="none" normalizeH="0" baseline="0" dirty="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822959">
                <a:tc>
                  <a:txBody>
                    <a:bodyPr/>
                    <a:lstStyle/>
                    <a:p>
                      <a:pPr marL="566737" marR="0" lvl="0" indent="-457200" algn="l" defTabSz="914400" rtl="0" eaLnBrk="0" fontAlgn="b" latinLnBrk="0" hangingPunct="0">
                        <a:lnSpc>
                          <a:spcPct val="100000"/>
                        </a:lnSpc>
                        <a:spcBef>
                          <a:spcPct val="0"/>
                        </a:spcBef>
                        <a:spcAft>
                          <a:spcPct val="0"/>
                        </a:spcAft>
                        <a:buClrTx/>
                        <a:buSzTx/>
                        <a:buFont typeface="+mj-lt"/>
                        <a:buNone/>
                        <a:tabLst/>
                      </a:pPr>
                      <a:r>
                        <a:rPr kumimoji="0" lang="pt-BR" sz="2400" b="1" i="0" u="none" strike="noStrike" cap="none" normalizeH="0" baseline="0" dirty="0" smtClean="0">
                          <a:ln>
                            <a:noFill/>
                          </a:ln>
                          <a:solidFill>
                            <a:schemeClr val="tx1"/>
                          </a:solidFill>
                          <a:effectLst/>
                          <a:latin typeface="Arial" charset="0"/>
                          <a:cs typeface="Arial" charset="0"/>
                        </a:rPr>
                        <a:t>5.   Exportação de mineral transformado (antes da incidência do IPI)</a:t>
                      </a:r>
                      <a:endParaRPr kumimoji="0" lang="pt-BR" sz="2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65125" marR="0" lvl="0" indent="-255588" algn="ctr" defTabSz="914400" rtl="0" eaLnBrk="0" fontAlgn="b"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Arial" charset="0"/>
                          <a:cs typeface="Arial" charset="0"/>
                        </a:rPr>
                        <a:t>- 2%</a:t>
                      </a:r>
                      <a:endParaRPr kumimoji="0" lang="pt-BR" sz="4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160" y="1700808"/>
            <a:ext cx="49260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8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1000" fill="hold"/>
                                        <p:tgtEl>
                                          <p:spTgt spid="10242"/>
                                        </p:tgtEl>
                                        <p:attrNameLst>
                                          <p:attrName>ppt_w</p:attrName>
                                        </p:attrNameLst>
                                      </p:cBhvr>
                                      <p:tavLst>
                                        <p:tav tm="0">
                                          <p:val>
                                            <p:fltVal val="0"/>
                                          </p:val>
                                        </p:tav>
                                        <p:tav tm="100000">
                                          <p:val>
                                            <p:strVal val="#ppt_w"/>
                                          </p:val>
                                        </p:tav>
                                      </p:tavLst>
                                    </p:anim>
                                    <p:anim calcmode="lin" valueType="num">
                                      <p:cBhvr>
                                        <p:cTn id="12" dur="1000" fill="hold"/>
                                        <p:tgtEl>
                                          <p:spTgt spid="10242"/>
                                        </p:tgtEl>
                                        <p:attrNameLst>
                                          <p:attrName>ppt_h</p:attrName>
                                        </p:attrNameLst>
                                      </p:cBhvr>
                                      <p:tavLst>
                                        <p:tav tm="0">
                                          <p:val>
                                            <p:fltVal val="0"/>
                                          </p:val>
                                        </p:tav>
                                        <p:tav tm="100000">
                                          <p:val>
                                            <p:strVal val="#ppt_h"/>
                                          </p:val>
                                        </p:tav>
                                      </p:tavLst>
                                    </p:anim>
                                    <p:anim calcmode="lin" valueType="num">
                                      <p:cBhvr>
                                        <p:cTn id="13" dur="1000" fill="hold"/>
                                        <p:tgtEl>
                                          <p:spTgt spid="10242"/>
                                        </p:tgtEl>
                                        <p:attrNameLst>
                                          <p:attrName>style.rotation</p:attrName>
                                        </p:attrNameLst>
                                      </p:cBhvr>
                                      <p:tavLst>
                                        <p:tav tm="0">
                                          <p:val>
                                            <p:fltVal val="90"/>
                                          </p:val>
                                        </p:tav>
                                        <p:tav tm="100000">
                                          <p:val>
                                            <p:fltVal val="0"/>
                                          </p:val>
                                        </p:tav>
                                      </p:tavLst>
                                    </p:anim>
                                    <p:animEffect transition="in" filter="fade">
                                      <p:cBhvr>
                                        <p:cTn id="14"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sz="quarter" idx="1"/>
          </p:nvPr>
        </p:nvSpPr>
        <p:spPr>
          <a:xfrm>
            <a:off x="357188" y="1428750"/>
            <a:ext cx="8072437" cy="4392613"/>
          </a:xfrm>
        </p:spPr>
        <p:txBody>
          <a:bodyPr>
            <a:normAutofit/>
          </a:bodyPr>
          <a:lstStyle/>
          <a:p>
            <a:pPr marL="274320" indent="-274320" algn="just" eaLnBrk="1" fontAlgn="auto" hangingPunct="1">
              <a:spcBef>
                <a:spcPts val="600"/>
              </a:spcBef>
              <a:spcAft>
                <a:spcPts val="600"/>
              </a:spcAft>
              <a:buClr>
                <a:schemeClr val="accent3"/>
              </a:buClr>
              <a:buFont typeface="Wingdings 2"/>
              <a:buChar char=""/>
              <a:defRPr/>
            </a:pPr>
            <a:r>
              <a:rPr lang="pt-BR" sz="2800" dirty="0" smtClean="0">
                <a:latin typeface="+mj-lt"/>
              </a:rPr>
              <a:t>Transformação do DNPM em Agência, com melhor estrutura institucional (Novo Marco);</a:t>
            </a:r>
          </a:p>
          <a:p>
            <a:pPr marL="274320" indent="-274320" algn="just" eaLnBrk="1" fontAlgn="auto" hangingPunct="1">
              <a:spcBef>
                <a:spcPts val="600"/>
              </a:spcBef>
              <a:spcAft>
                <a:spcPts val="600"/>
              </a:spcAft>
              <a:buClr>
                <a:schemeClr val="accent3"/>
              </a:buClr>
              <a:buFont typeface="Wingdings 2"/>
              <a:buChar char=""/>
              <a:defRPr/>
            </a:pPr>
            <a:r>
              <a:rPr lang="pt-BR" sz="2800" dirty="0" smtClean="0">
                <a:latin typeface="+mj-lt"/>
              </a:rPr>
              <a:t>Previsão legal  para compartilhamento de informações da Receita Federal e das Receitas Estaduais.</a:t>
            </a:r>
          </a:p>
          <a:p>
            <a:pPr marL="274320" indent="-274320" algn="just" eaLnBrk="1" fontAlgn="auto" hangingPunct="1">
              <a:spcBef>
                <a:spcPts val="600"/>
              </a:spcBef>
              <a:spcAft>
                <a:spcPts val="600"/>
              </a:spcAft>
              <a:buClr>
                <a:schemeClr val="accent3"/>
              </a:buClr>
              <a:buFont typeface="Wingdings 2"/>
              <a:buChar char=""/>
              <a:defRPr/>
            </a:pPr>
            <a:r>
              <a:rPr lang="pt-BR" sz="2800" dirty="0" smtClean="0">
                <a:latin typeface="+mj-lt"/>
              </a:rPr>
              <a:t>Penalizações mais severas para casos de elisão no recolhimento da CFEM;</a:t>
            </a:r>
          </a:p>
          <a:p>
            <a:pPr marL="274320" indent="-274320" algn="just" eaLnBrk="1" fontAlgn="auto" hangingPunct="1">
              <a:spcBef>
                <a:spcPts val="600"/>
              </a:spcBef>
              <a:spcAft>
                <a:spcPts val="600"/>
              </a:spcAft>
              <a:buClr>
                <a:schemeClr val="accent3"/>
              </a:buClr>
              <a:buFont typeface="Wingdings 2"/>
              <a:buChar char=""/>
              <a:defRPr/>
            </a:pPr>
            <a:r>
              <a:rPr lang="pt-BR" sz="2800" dirty="0" smtClean="0">
                <a:latin typeface="+mj-lt"/>
              </a:rPr>
              <a:t>Convênio com órgãos estaduais para autorização e fiscalização de pequenos aproveitamentos.</a:t>
            </a:r>
          </a:p>
        </p:txBody>
      </p:sp>
      <p:sp>
        <p:nvSpPr>
          <p:cNvPr id="5" name="Rectangle 2"/>
          <p:cNvSpPr txBox="1">
            <a:spLocks noChangeArrowheads="1"/>
          </p:cNvSpPr>
          <p:nvPr/>
        </p:nvSpPr>
        <p:spPr>
          <a:xfrm>
            <a:off x="-108520" y="455169"/>
            <a:ext cx="8929718" cy="714380"/>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pt-BR" sz="3200" b="1" dirty="0">
                <a:solidFill>
                  <a:schemeClr val="tx2"/>
                </a:solidFill>
                <a:effectLst>
                  <a:outerShdw blurRad="31750" dist="25400" dir="5400000" algn="tl" rotWithShape="0">
                    <a:srgbClr val="000000">
                      <a:alpha val="25000"/>
                    </a:srgbClr>
                  </a:outerShdw>
                </a:effectLst>
                <a:latin typeface="+mj-lt"/>
                <a:ea typeface="+mj-ea"/>
                <a:cs typeface="+mj-cs"/>
              </a:rPr>
              <a:t>Arrecadação, fiscalização e cobrança</a:t>
            </a:r>
          </a:p>
        </p:txBody>
      </p:sp>
    </p:spTree>
    <p:extLst>
      <p:ext uri="{BB962C8B-B14F-4D97-AF65-F5344CB8AC3E}">
        <p14:creationId xmlns:p14="http://schemas.microsoft.com/office/powerpoint/2010/main" val="1379639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5728"/>
            <a:ext cx="8153400" cy="990600"/>
          </a:xfrm>
        </p:spPr>
        <p:txBody>
          <a:bodyPr>
            <a:noAutofit/>
          </a:bodyPr>
          <a:lstStyle/>
          <a:p>
            <a:r>
              <a:rPr lang="pt-BR" sz="3600" dirty="0" smtClean="0"/>
              <a:t>Por que um novo marco regulatório para mineração no Brasil?</a:t>
            </a:r>
            <a:endParaRPr lang="pt-BR" sz="3600" dirty="0"/>
          </a:p>
        </p:txBody>
      </p:sp>
      <p:sp>
        <p:nvSpPr>
          <p:cNvPr id="3" name="Espaço Reservado para Conteúdo 2"/>
          <p:cNvSpPr>
            <a:spLocks noGrp="1"/>
          </p:cNvSpPr>
          <p:nvPr>
            <p:ph sz="quarter" idx="1"/>
          </p:nvPr>
        </p:nvSpPr>
        <p:spPr/>
        <p:txBody>
          <a:bodyPr>
            <a:normAutofit fontScale="85000" lnSpcReduction="20000"/>
          </a:bodyPr>
          <a:lstStyle/>
          <a:p>
            <a:r>
              <a:rPr lang="pt-BR" dirty="0" smtClean="0"/>
              <a:t>A indústria mineral responde por importante parcela da economia do país – </a:t>
            </a:r>
            <a:r>
              <a:rPr lang="pt-BR" b="1" dirty="0" smtClean="0"/>
              <a:t>4,2% do PIB, 20% das exportações e 8% dos empregos da indústria </a:t>
            </a:r>
            <a:r>
              <a:rPr lang="pt-BR" dirty="0" smtClean="0"/>
              <a:t>(</a:t>
            </a:r>
            <a:r>
              <a:rPr lang="pt-BR" sz="2600" dirty="0" smtClean="0"/>
              <a:t>PNM-2030</a:t>
            </a:r>
            <a:r>
              <a:rPr lang="pt-BR" dirty="0" smtClean="0"/>
              <a:t>) - e é fundamental para o equilíbrio macroeconômico nacional. Para estados, como o Pará, responde por:</a:t>
            </a:r>
          </a:p>
          <a:p>
            <a:pPr lvl="3"/>
            <a:r>
              <a:rPr lang="pt-BR" dirty="0" smtClean="0"/>
              <a:t>PIB = em torno de 10%</a:t>
            </a:r>
          </a:p>
          <a:p>
            <a:pPr lvl="3"/>
            <a:r>
              <a:rPr lang="pt-BR" dirty="0" smtClean="0"/>
              <a:t>Exportações = 85%</a:t>
            </a:r>
          </a:p>
          <a:p>
            <a:pPr lvl="3"/>
            <a:r>
              <a:rPr lang="pt-BR" dirty="0" smtClean="0"/>
              <a:t>Empregos diretos = 1,5%</a:t>
            </a:r>
          </a:p>
          <a:p>
            <a:pPr lvl="3"/>
            <a:r>
              <a:rPr lang="pt-BR" dirty="0" smtClean="0"/>
              <a:t>ICMS = 3%</a:t>
            </a:r>
          </a:p>
          <a:p>
            <a:r>
              <a:rPr lang="pt-BR" dirty="0" smtClean="0"/>
              <a:t>Os órgãos de controle não dispõem de instrumentos para exercer plenamente sua função (ex. Cachoeira do Piriá-</a:t>
            </a:r>
            <a:r>
              <a:rPr lang="pt-BR" dirty="0" err="1" smtClean="0"/>
              <a:t>Pa</a:t>
            </a:r>
            <a:r>
              <a:rPr lang="pt-BR" dirty="0" smtClean="0"/>
              <a:t>)</a:t>
            </a:r>
          </a:p>
          <a:p>
            <a:r>
              <a:rPr lang="pt-BR" dirty="0" smtClean="0"/>
              <a:t>Não obstante essa importância, os </a:t>
            </a:r>
            <a:r>
              <a:rPr lang="pt-BR" i="1" dirty="0" smtClean="0"/>
              <a:t>royaltie</a:t>
            </a:r>
            <a:r>
              <a:rPr lang="pt-BR" dirty="0" smtClean="0"/>
              <a:t>s da mineração são um dos mais baixos do mundo </a:t>
            </a:r>
            <a:r>
              <a:rPr lang="pt-BR" sz="2600" dirty="0" smtClean="0"/>
              <a:t>(Banco Mundial</a:t>
            </a:r>
            <a:r>
              <a:rPr lang="pt-BR" dirty="0" smtClean="0"/>
              <a:t>)</a:t>
            </a:r>
          </a:p>
          <a:p>
            <a:pPr lvl="3"/>
            <a:r>
              <a:rPr lang="pt-BR" dirty="0" smtClean="0"/>
              <a:t>A legislação dos </a:t>
            </a:r>
            <a:r>
              <a:rPr lang="pt-BR" i="1" dirty="0" smtClean="0"/>
              <a:t>royalties</a:t>
            </a:r>
            <a:r>
              <a:rPr lang="pt-BR" dirty="0" smtClean="0"/>
              <a:t> é dúbia e tem provocado muitas </a:t>
            </a:r>
            <a:r>
              <a:rPr lang="pt-BR" dirty="0" err="1" smtClean="0"/>
              <a:t>judicializações</a:t>
            </a:r>
            <a:endParaRPr lang="pt-BR" dirty="0" smtClean="0"/>
          </a:p>
          <a:p>
            <a:endParaRPr lang="pt-BR" dirty="0"/>
          </a:p>
        </p:txBody>
      </p:sp>
    </p:spTree>
    <p:extLst>
      <p:ext uri="{BB962C8B-B14F-4D97-AF65-F5344CB8AC3E}">
        <p14:creationId xmlns:p14="http://schemas.microsoft.com/office/powerpoint/2010/main" val="4018390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14325" y="428625"/>
            <a:ext cx="8472488" cy="720725"/>
          </a:xfrm>
          <a:ln>
            <a:solidFill>
              <a:schemeClr val="tx1"/>
            </a:solidFill>
            <a:miter lim="800000"/>
            <a:headEnd/>
            <a:tailEnd/>
          </a:ln>
        </p:spPr>
        <p:txBody>
          <a:bodyPr/>
          <a:lstStyle/>
          <a:p>
            <a:pPr algn="ctr" eaLnBrk="1" hangingPunct="1"/>
            <a:r>
              <a:rPr lang="pt-BR" sz="3600" b="1" smtClean="0"/>
              <a:t>Repartição da Arrecadação</a:t>
            </a:r>
          </a:p>
        </p:txBody>
      </p:sp>
      <p:graphicFrame>
        <p:nvGraphicFramePr>
          <p:cNvPr id="67623" name="Group 39"/>
          <p:cNvGraphicFramePr>
            <a:graphicFrameLocks noGrp="1"/>
          </p:cNvGraphicFramePr>
          <p:nvPr/>
        </p:nvGraphicFramePr>
        <p:xfrm>
          <a:off x="571500" y="1285875"/>
          <a:ext cx="7572375" cy="4833942"/>
        </p:xfrm>
        <a:graphic>
          <a:graphicData uri="http://schemas.openxmlformats.org/drawingml/2006/table">
            <a:tbl>
              <a:tblPr/>
              <a:tblGrid>
                <a:gridCol w="3541693"/>
                <a:gridCol w="1597623"/>
                <a:gridCol w="2433059"/>
              </a:tblGrid>
              <a:tr h="683737">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Lucida Sans Unicode" pitchFamily="34" charset="0"/>
                        </a:rPr>
                        <a:t>Possível Regras de Repartição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pt-BR"/>
                    </a:p>
                  </a:txBody>
                  <a:tcPr/>
                </a:tc>
                <a:tc hMerge="1">
                  <a:txBody>
                    <a:bodyPr/>
                    <a:lstStyle/>
                    <a:p>
                      <a:endParaRPr lang="pt-BR"/>
                    </a:p>
                  </a:txBody>
                  <a:tcPr/>
                </a:tc>
              </a:tr>
              <a:tr h="683737">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sz="2400" b="0" i="0" u="none" strike="noStrike" cap="none" normalizeH="0" baseline="0" smtClean="0">
                        <a:ln>
                          <a:noFill/>
                        </a:ln>
                        <a:solidFill>
                          <a:schemeClr val="tx1"/>
                        </a:solidFill>
                        <a:effectLst/>
                        <a:latin typeface="Lucida Sans Unicode"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 ATUAL</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PROPOSTA</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837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UNIÃO</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12%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10%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r>
              <a:tr h="6837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ESTADOS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 23%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20%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6837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MUNICÍPIOS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 65%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50%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73151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MUNICÍPIOS AFETADOS</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FEMIN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20%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6837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TOTAL</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Lucida Sans Unicode" pitchFamily="34" charset="0"/>
                        </a:rPr>
                        <a:t> 100%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Lucida Sans Unicode" pitchFamily="34" charset="0"/>
                        </a:rPr>
                        <a:t>100%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1109663"/>
            <a:ext cx="49260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56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0063" y="357188"/>
            <a:ext cx="7010400" cy="714375"/>
          </a:xfrm>
        </p:spPr>
        <p:txBody>
          <a:bodyPr>
            <a:normAutofit/>
          </a:bodyPr>
          <a:lstStyle/>
          <a:p>
            <a:pPr algn="ctr" eaLnBrk="1" hangingPunct="1"/>
            <a:r>
              <a:rPr lang="pt-BR" sz="3500" smtClean="0"/>
              <a:t>Distribuição entre os beneficiários</a:t>
            </a:r>
          </a:p>
        </p:txBody>
      </p:sp>
      <p:sp>
        <p:nvSpPr>
          <p:cNvPr id="51202" name="Rectangle 3"/>
          <p:cNvSpPr>
            <a:spLocks noGrp="1" noChangeArrowheads="1"/>
          </p:cNvSpPr>
          <p:nvPr>
            <p:ph sz="quarter" idx="1"/>
          </p:nvPr>
        </p:nvSpPr>
        <p:spPr>
          <a:xfrm>
            <a:off x="571500" y="1357313"/>
            <a:ext cx="7777163" cy="5040312"/>
          </a:xfrm>
        </p:spPr>
        <p:txBody>
          <a:bodyPr>
            <a:noAutofit/>
          </a:bodyPr>
          <a:lstStyle/>
          <a:p>
            <a:pPr marL="623888" indent="-514350" algn="just" eaLnBrk="1" fontAlgn="auto" hangingPunct="1">
              <a:spcAft>
                <a:spcPts val="1200"/>
              </a:spcAft>
              <a:buClr>
                <a:schemeClr val="accent3"/>
              </a:buClr>
              <a:buFont typeface="Wingdings 3" pitchFamily="18" charset="2"/>
              <a:buNone/>
              <a:defRPr/>
            </a:pPr>
            <a:r>
              <a:rPr lang="pt-BR" sz="2400" b="1" dirty="0" smtClean="0">
                <a:latin typeface="+mj-lt"/>
              </a:rPr>
              <a:t>Duas questões precisam ser equacionadas</a:t>
            </a:r>
            <a:r>
              <a:rPr lang="pt-BR" sz="2400" dirty="0" smtClean="0">
                <a:latin typeface="+mj-lt"/>
              </a:rPr>
              <a:t>:</a:t>
            </a:r>
            <a:r>
              <a:rPr lang="pt-BR" sz="2400" b="1" dirty="0" smtClean="0">
                <a:latin typeface="+mj-lt"/>
              </a:rPr>
              <a:t> </a:t>
            </a:r>
          </a:p>
          <a:p>
            <a:pPr marL="623888" indent="-514350" algn="just" eaLnBrk="1" fontAlgn="auto" hangingPunct="1">
              <a:spcAft>
                <a:spcPts val="1200"/>
              </a:spcAft>
              <a:buClr>
                <a:schemeClr val="accent3"/>
              </a:buClr>
              <a:buSzPct val="100000"/>
              <a:buFont typeface="Lucida Sans Unicode" pitchFamily="34" charset="0"/>
              <a:buAutoNum type="arabicPeriod"/>
              <a:defRPr/>
            </a:pPr>
            <a:r>
              <a:rPr lang="pt-BR" sz="2400" b="1" dirty="0" smtClean="0">
                <a:latin typeface="+mj-lt"/>
              </a:rPr>
              <a:t>Incorporar área de influência da mineração </a:t>
            </a:r>
          </a:p>
          <a:p>
            <a:pPr marL="622800" lvl="1" indent="-514350" algn="just" eaLnBrk="1" fontAlgn="auto" hangingPunct="1">
              <a:spcAft>
                <a:spcPts val="1200"/>
              </a:spcAft>
              <a:buFont typeface="Verdana" pitchFamily="34" charset="0"/>
              <a:buNone/>
              <a:defRPr/>
            </a:pPr>
            <a:r>
              <a:rPr lang="pt-BR" dirty="0" smtClean="0">
                <a:latin typeface="+mj-lt"/>
              </a:rPr>
              <a:t>	União, Estados e Municípios deverão reduzir sua participação relativa, em prol da criação de um Fundo Mineral (com o objetivo de financiar projetos em municípios afetados pela atividade e fortalecer os sistema estaduais de mineração).</a:t>
            </a:r>
          </a:p>
          <a:p>
            <a:pPr marL="623888" indent="-514350" algn="just" eaLnBrk="1" fontAlgn="auto" hangingPunct="1">
              <a:spcAft>
                <a:spcPts val="1200"/>
              </a:spcAft>
              <a:buClr>
                <a:schemeClr val="accent3"/>
              </a:buClr>
              <a:buSzPct val="100000"/>
              <a:buFont typeface="Lucida Sans Unicode" pitchFamily="34" charset="0"/>
              <a:buAutoNum type="arabicPeriod"/>
              <a:defRPr/>
            </a:pPr>
            <a:r>
              <a:rPr lang="pt-BR" sz="2400" b="1" dirty="0" smtClean="0">
                <a:latin typeface="+mj-lt"/>
              </a:rPr>
              <a:t>Criar condicionantes para aplicação de parte dos recursos</a:t>
            </a:r>
          </a:p>
          <a:p>
            <a:pPr marL="623888" indent="-514350" algn="just" eaLnBrk="1" fontAlgn="auto" hangingPunct="1">
              <a:spcAft>
                <a:spcPts val="1200"/>
              </a:spcAft>
              <a:buClr>
                <a:schemeClr val="accent3"/>
              </a:buClr>
              <a:buSzPct val="100000"/>
              <a:buFont typeface="Wingdings 2"/>
              <a:buNone/>
              <a:defRPr/>
            </a:pPr>
            <a:r>
              <a:rPr lang="pt-BR" sz="2400" b="1" dirty="0" smtClean="0">
                <a:latin typeface="+mj-lt"/>
              </a:rPr>
              <a:t>	</a:t>
            </a:r>
            <a:r>
              <a:rPr lang="pt-BR" sz="2400" dirty="0" smtClean="0">
                <a:latin typeface="+mj-lt"/>
              </a:rPr>
              <a:t>Solução para a impossibilidade de definição da aplicação em legislação federal, bem como impossibilidade de controle por órgão federal.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302" y="1114227"/>
            <a:ext cx="49260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8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4294967295"/>
          </p:nvPr>
        </p:nvSpPr>
        <p:spPr>
          <a:xfrm>
            <a:off x="1071563" y="1857375"/>
            <a:ext cx="8072437" cy="5000625"/>
          </a:xfrm>
        </p:spPr>
        <p:txBody>
          <a:bodyPr>
            <a:normAutofit/>
          </a:bodyPr>
          <a:lstStyle/>
          <a:p>
            <a:pPr marL="274320" indent="-274320" algn="just" eaLnBrk="1" fontAlgn="auto" hangingPunct="1">
              <a:spcBef>
                <a:spcPts val="1200"/>
              </a:spcBef>
              <a:spcAft>
                <a:spcPts val="1200"/>
              </a:spcAft>
              <a:buClr>
                <a:schemeClr val="accent3"/>
              </a:buClr>
              <a:buFont typeface="Wingdings 2"/>
              <a:buChar char=""/>
              <a:defRPr/>
            </a:pPr>
            <a:r>
              <a:rPr lang="pt-BR" sz="2800" dirty="0" smtClean="0">
                <a:latin typeface="+mj-lt"/>
              </a:rPr>
              <a:t>Formado pelo excedente de arrecadação da CFEM devido à alíquota majorada sobre exportações brutas;</a:t>
            </a:r>
          </a:p>
          <a:p>
            <a:pPr marL="274320" indent="-274320" algn="just" eaLnBrk="1" fontAlgn="auto" hangingPunct="1">
              <a:spcBef>
                <a:spcPts val="1200"/>
              </a:spcBef>
              <a:spcAft>
                <a:spcPts val="1200"/>
              </a:spcAft>
              <a:buClr>
                <a:schemeClr val="accent3"/>
              </a:buClr>
              <a:buFont typeface="Wingdings 2"/>
              <a:buChar char=""/>
              <a:defRPr/>
            </a:pPr>
            <a:r>
              <a:rPr lang="pt-BR" sz="2800" dirty="0" smtClean="0">
                <a:latin typeface="+mj-lt"/>
              </a:rPr>
              <a:t>Conselho Deliberativo com participação de três níveis de governo, associação de trabalhadores e associação de mineradores.</a:t>
            </a:r>
          </a:p>
          <a:p>
            <a:pPr marL="274320" indent="-274320" algn="just" eaLnBrk="1" fontAlgn="auto" hangingPunct="1">
              <a:spcBef>
                <a:spcPts val="1200"/>
              </a:spcBef>
              <a:spcAft>
                <a:spcPts val="1200"/>
              </a:spcAft>
              <a:buClr>
                <a:schemeClr val="accent3"/>
              </a:buClr>
              <a:buFont typeface="Wingdings 2"/>
              <a:buChar char=""/>
              <a:defRPr/>
            </a:pPr>
            <a:r>
              <a:rPr lang="pt-BR" sz="2800" dirty="0" smtClean="0">
                <a:latin typeface="+mj-lt"/>
              </a:rPr>
              <a:t>Gerenciado por Banco Público.</a:t>
            </a:r>
            <a:endParaRPr lang="pt-BR" sz="2400" dirty="0" smtClean="0">
              <a:latin typeface="+mj-lt"/>
            </a:endParaRPr>
          </a:p>
          <a:p>
            <a:pPr marL="274320" indent="-274320" algn="just" eaLnBrk="1" fontAlgn="auto" hangingPunct="1">
              <a:spcBef>
                <a:spcPts val="1200"/>
              </a:spcBef>
              <a:spcAft>
                <a:spcPts val="1200"/>
              </a:spcAft>
              <a:buClr>
                <a:schemeClr val="accent3"/>
              </a:buClr>
              <a:buFont typeface="Wingdings 2"/>
              <a:buNone/>
              <a:defRPr/>
            </a:pPr>
            <a:endParaRPr lang="pt-BR" sz="2400" dirty="0" smtClean="0"/>
          </a:p>
        </p:txBody>
      </p:sp>
      <p:sp>
        <p:nvSpPr>
          <p:cNvPr id="194562" name="Rectangle 2"/>
          <p:cNvSpPr>
            <a:spLocks noGrp="1" noChangeArrowheads="1"/>
          </p:cNvSpPr>
          <p:nvPr>
            <p:ph type="title" idx="4294967295"/>
          </p:nvPr>
        </p:nvSpPr>
        <p:spPr>
          <a:xfrm>
            <a:off x="127000" y="620688"/>
            <a:ext cx="9144000" cy="857250"/>
          </a:xfrm>
        </p:spPr>
        <p:txBody>
          <a:bodyPr rtlCol="0">
            <a:normAutofit fontScale="90000"/>
          </a:bodyPr>
          <a:lstStyle/>
          <a:p>
            <a:pPr algn="ctr" eaLnBrk="1" fontAlgn="auto" hangingPunct="1">
              <a:spcAft>
                <a:spcPts val="0"/>
              </a:spcAft>
              <a:defRPr/>
            </a:pPr>
            <a:r>
              <a:rPr lang="pt-BR" sz="3200" b="1" dirty="0" smtClean="0"/>
              <a:t>Fundo Especial para o Desenvolvimento de Regiões Mineradoras - (FEMIN)</a:t>
            </a:r>
            <a:endParaRPr lang="pt-BR" sz="3100" b="1" dirty="0"/>
          </a:p>
        </p:txBody>
      </p:sp>
      <p:sp>
        <p:nvSpPr>
          <p:cNvPr id="2" name="Multiplicar 1"/>
          <p:cNvSpPr/>
          <p:nvPr/>
        </p:nvSpPr>
        <p:spPr>
          <a:xfrm>
            <a:off x="539552" y="0"/>
            <a:ext cx="7632848" cy="6858000"/>
          </a:xfrm>
          <a:prstGeom prst="mathMultiply">
            <a:avLst>
              <a:gd name="adj1" fmla="val 2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021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244734" y="1360443"/>
            <a:ext cx="8750300" cy="52168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lgn="just">
              <a:spcBef>
                <a:spcPct val="50000"/>
              </a:spcBef>
              <a:buFont typeface="Arial" pitchFamily="34" charset="0"/>
              <a:buChar char="•"/>
              <a:defRPr/>
            </a:pPr>
            <a:r>
              <a:rPr lang="pt-BR" sz="2200" dirty="0">
                <a:solidFill>
                  <a:schemeClr val="tx2"/>
                </a:solidFill>
                <a:latin typeface="+mn-lt"/>
              </a:rPr>
              <a:t>Exploração de minas de classe internacional, com elevadas economias de escala e altíssima rentabilidade devido a excepcional formação geológica, recolhem o mesmo montante que as demais minas.</a:t>
            </a:r>
          </a:p>
          <a:p>
            <a:pPr algn="just">
              <a:spcBef>
                <a:spcPct val="50000"/>
              </a:spcBef>
              <a:defRPr/>
            </a:pPr>
            <a:r>
              <a:rPr lang="pt-BR" sz="2400" b="1" dirty="0">
                <a:solidFill>
                  <a:srgbClr val="FF3300"/>
                </a:solidFill>
                <a:latin typeface="+mn-lt"/>
              </a:rPr>
              <a:t>Proposta:</a:t>
            </a:r>
          </a:p>
          <a:p>
            <a:pPr marL="342900" indent="-342900" algn="just">
              <a:spcBef>
                <a:spcPct val="50000"/>
              </a:spcBef>
              <a:buFont typeface="Arial" pitchFamily="34" charset="0"/>
              <a:buChar char="•"/>
              <a:defRPr/>
            </a:pPr>
            <a:r>
              <a:rPr lang="pt-BR" sz="2200" dirty="0">
                <a:solidFill>
                  <a:schemeClr val="tx2"/>
                </a:solidFill>
                <a:latin typeface="+mn-lt"/>
              </a:rPr>
              <a:t>Para minas de classe internacional com grande volume e alta lucratividade poderá ser instituída uma participação especial sobre o resultado operacional da mina.</a:t>
            </a:r>
          </a:p>
          <a:p>
            <a:pPr marL="342900" indent="-342900" algn="just">
              <a:spcBef>
                <a:spcPct val="50000"/>
              </a:spcBef>
              <a:buFont typeface="Arial" pitchFamily="34" charset="0"/>
              <a:buChar char="•"/>
              <a:defRPr/>
            </a:pPr>
            <a:r>
              <a:rPr lang="pt-BR" sz="2200" dirty="0">
                <a:solidFill>
                  <a:schemeClr val="tx2"/>
                </a:solidFill>
                <a:latin typeface="+mn-lt"/>
              </a:rPr>
              <a:t>Apenas 5% do universo das minas são grandes minas. Destas, estima-se que em torno de 50 sejam passíveis de recolher a PE.</a:t>
            </a:r>
          </a:p>
          <a:p>
            <a:pPr marL="342900" indent="-342900" algn="just">
              <a:spcBef>
                <a:spcPct val="50000"/>
              </a:spcBef>
              <a:buFont typeface="Arial" pitchFamily="34" charset="0"/>
              <a:buChar char="•"/>
              <a:defRPr/>
            </a:pPr>
            <a:r>
              <a:rPr lang="pt-BR" sz="2200" dirty="0">
                <a:solidFill>
                  <a:schemeClr val="tx2"/>
                </a:solidFill>
                <a:latin typeface="+mn-lt"/>
              </a:rPr>
              <a:t>As regras de distribuição dos valores arrecadados serão distintas e beneficiarão mais fortemente o Estado minerador e a área de influência</a:t>
            </a:r>
            <a:r>
              <a:rPr lang="pt-BR" sz="2200" dirty="0" smtClean="0">
                <a:solidFill>
                  <a:schemeClr val="tx2"/>
                </a:solidFill>
                <a:latin typeface="+mn-lt"/>
              </a:rPr>
              <a:t>.</a:t>
            </a:r>
            <a:endParaRPr lang="pt-BR" sz="2200" dirty="0">
              <a:solidFill>
                <a:schemeClr val="tx2"/>
              </a:solidFill>
              <a:latin typeface="+mn-lt"/>
            </a:endParaRPr>
          </a:p>
        </p:txBody>
      </p:sp>
      <p:sp>
        <p:nvSpPr>
          <p:cNvPr id="7" name="Rectangle 2"/>
          <p:cNvSpPr txBox="1">
            <a:spLocks noChangeArrowheads="1"/>
          </p:cNvSpPr>
          <p:nvPr/>
        </p:nvSpPr>
        <p:spPr bwMode="auto">
          <a:xfrm>
            <a:off x="179388" y="260648"/>
            <a:ext cx="8753475" cy="609600"/>
          </a:xfrm>
          <a:prstGeom prst="rect">
            <a:avLst/>
          </a:prstGeom>
          <a:solidFill>
            <a:schemeClr val="accent1">
              <a:lumMod val="40000"/>
              <a:lumOff val="60000"/>
              <a:alpha val="67000"/>
            </a:schemeClr>
          </a:solidFill>
          <a:ln w="9525">
            <a:noFill/>
            <a:miter lim="800000"/>
            <a:headEnd/>
            <a:tailEnd/>
          </a:ln>
        </p:spPr>
        <p:txBody>
          <a:bodyPr lIns="0" rIns="0" bIns="0" anchor="b"/>
          <a:lstStyle/>
          <a:p>
            <a:pPr algn="ctr">
              <a:defRPr/>
            </a:pPr>
            <a:endParaRPr lang="pt-BR" sz="2800" dirty="0">
              <a:solidFill>
                <a:schemeClr val="tx2"/>
              </a:solidFill>
              <a:latin typeface="+mj-lt"/>
            </a:endParaRPr>
          </a:p>
          <a:p>
            <a:pPr algn="ctr">
              <a:defRPr/>
            </a:pPr>
            <a:endParaRPr lang="pt-BR" sz="2800" dirty="0">
              <a:solidFill>
                <a:schemeClr val="tx2"/>
              </a:solidFill>
              <a:latin typeface="+mj-lt"/>
            </a:endParaRPr>
          </a:p>
          <a:p>
            <a:pPr algn="ctr">
              <a:defRPr/>
            </a:pPr>
            <a:endParaRPr lang="pt-BR" sz="2800" dirty="0">
              <a:solidFill>
                <a:schemeClr val="tx2"/>
              </a:solidFill>
              <a:latin typeface="+mj-lt"/>
            </a:endParaRPr>
          </a:p>
          <a:p>
            <a:pPr algn="ctr">
              <a:defRPr/>
            </a:pPr>
            <a:r>
              <a:rPr lang="pt-BR" sz="2800" b="1" dirty="0">
                <a:solidFill>
                  <a:schemeClr val="tx2"/>
                </a:solidFill>
                <a:latin typeface="+mj-lt"/>
              </a:rPr>
              <a:t>5. Participação Especial**</a:t>
            </a:r>
          </a:p>
        </p:txBody>
      </p:sp>
      <p:sp>
        <p:nvSpPr>
          <p:cNvPr id="19460" name="Rectangle 2"/>
          <p:cNvSpPr txBox="1">
            <a:spLocks noChangeArrowheads="1"/>
          </p:cNvSpPr>
          <p:nvPr/>
        </p:nvSpPr>
        <p:spPr bwMode="auto">
          <a:xfrm>
            <a:off x="379529" y="866187"/>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sz="2400" b="1" dirty="0" smtClean="0">
                <a:solidFill>
                  <a:schemeClr val="tx2"/>
                </a:solidFill>
                <a:latin typeface="+mn-lt"/>
              </a:rPr>
              <a:t>Hoje:</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160" y="1700808"/>
            <a:ext cx="49260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904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04850"/>
            <a:ext cx="8229600" cy="509588"/>
          </a:xfrm>
        </p:spPr>
        <p:txBody>
          <a:bodyPr>
            <a:normAutofit fontScale="90000"/>
          </a:bodyPr>
          <a:lstStyle/>
          <a:p>
            <a:pPr algn="ctr" eaLnBrk="1" hangingPunct="1"/>
            <a:r>
              <a:rPr lang="pt-BR" sz="3600" b="1" dirty="0" smtClean="0"/>
              <a:t>Participação do proprietário</a:t>
            </a:r>
          </a:p>
        </p:txBody>
      </p:sp>
      <p:sp>
        <p:nvSpPr>
          <p:cNvPr id="48130" name="Rectangle 3"/>
          <p:cNvSpPr>
            <a:spLocks noGrp="1" noChangeArrowheads="1"/>
          </p:cNvSpPr>
          <p:nvPr>
            <p:ph sz="quarter" idx="1"/>
          </p:nvPr>
        </p:nvSpPr>
        <p:spPr>
          <a:xfrm>
            <a:off x="500063" y="1500188"/>
            <a:ext cx="7929562" cy="5000625"/>
          </a:xfrm>
        </p:spPr>
        <p:txBody>
          <a:bodyPr>
            <a:normAutofit/>
          </a:bodyPr>
          <a:lstStyle/>
          <a:p>
            <a:pPr marL="274320" indent="-274320" algn="just" eaLnBrk="1" fontAlgn="auto" hangingPunct="1">
              <a:spcAft>
                <a:spcPts val="1200"/>
              </a:spcAft>
              <a:buClr>
                <a:schemeClr val="accent3"/>
              </a:buClr>
              <a:buFont typeface="Wingdings 2"/>
              <a:buChar char=""/>
              <a:defRPr/>
            </a:pPr>
            <a:r>
              <a:rPr lang="pt-BR" sz="2800" dirty="0" smtClean="0">
                <a:latin typeface="+mj-lt"/>
              </a:rPr>
              <a:t>Substituição da referência legal “proprietário” por “</a:t>
            </a:r>
            <a:r>
              <a:rPr lang="pt-BR" sz="2800" dirty="0" err="1" smtClean="0">
                <a:latin typeface="+mj-lt"/>
              </a:rPr>
              <a:t>superficiário</a:t>
            </a:r>
            <a:r>
              <a:rPr lang="pt-BR" sz="2800" dirty="0" smtClean="0">
                <a:latin typeface="+mj-lt"/>
              </a:rPr>
              <a:t>”</a:t>
            </a:r>
          </a:p>
          <a:p>
            <a:pPr marL="640080" lvl="1" indent="-246888" algn="just" eaLnBrk="1" fontAlgn="auto" hangingPunct="1">
              <a:spcAft>
                <a:spcPts val="1200"/>
              </a:spcAft>
              <a:buFont typeface="Wingdings 2"/>
              <a:buChar char=""/>
              <a:defRPr/>
            </a:pPr>
            <a:r>
              <a:rPr lang="pt-BR" sz="2800" dirty="0" err="1" smtClean="0">
                <a:latin typeface="+mj-lt"/>
              </a:rPr>
              <a:t>Superficiário</a:t>
            </a:r>
            <a:r>
              <a:rPr lang="pt-BR" sz="2800" dirty="0" smtClean="0">
                <a:latin typeface="+mj-lt"/>
              </a:rPr>
              <a:t> é conceito jurídico mais amplo que abrange também o posseiro, ao lado do proprietário. Esta medida é fundamental, sobretudo, na Amazônia, onde a grande maioria das pessoas reveste apenas a figura de posseiro, situação jurídica muitas vezes reconhecida pelo próprio Estado, haja vista os históricos problemas fundiários vividos pela região.</a:t>
            </a:r>
          </a:p>
          <a:p>
            <a:pPr marL="274320" indent="-274320" eaLnBrk="1" fontAlgn="auto" hangingPunct="1">
              <a:spcAft>
                <a:spcPts val="0"/>
              </a:spcAft>
              <a:buClr>
                <a:schemeClr val="accent3"/>
              </a:buClr>
              <a:buFont typeface="Wingdings 2"/>
              <a:buChar char=""/>
              <a:defRPr/>
            </a:pPr>
            <a:endParaRPr lang="pt-BR"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160" y="1700808"/>
            <a:ext cx="49260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20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Em síntese</a:t>
            </a:r>
            <a:endParaRPr lang="pt-BR" dirty="0"/>
          </a:p>
        </p:txBody>
      </p:sp>
      <p:sp>
        <p:nvSpPr>
          <p:cNvPr id="3" name="Espaço Reservado para Conteúdo 2"/>
          <p:cNvSpPr>
            <a:spLocks noGrp="1"/>
          </p:cNvSpPr>
          <p:nvPr>
            <p:ph sz="quarter" idx="1"/>
          </p:nvPr>
        </p:nvSpPr>
        <p:spPr/>
        <p:txBody>
          <a:bodyPr>
            <a:normAutofit lnSpcReduction="10000"/>
          </a:bodyPr>
          <a:lstStyle/>
          <a:p>
            <a:r>
              <a:rPr lang="pt-BR" dirty="0" smtClean="0"/>
              <a:t>Da proposta </a:t>
            </a:r>
            <a:r>
              <a:rPr lang="pt-BR" dirty="0" smtClean="0"/>
              <a:t>original da CFEM, </a:t>
            </a:r>
            <a:r>
              <a:rPr lang="pt-BR" dirty="0" smtClean="0"/>
              <a:t>ficaram:</a:t>
            </a:r>
          </a:p>
          <a:p>
            <a:pPr lvl="2"/>
            <a:r>
              <a:rPr lang="pt-BR" dirty="0" smtClean="0"/>
              <a:t>Mudança na base – receita bruta menos impostos efetivamente pagos</a:t>
            </a:r>
          </a:p>
          <a:p>
            <a:pPr lvl="2"/>
            <a:r>
              <a:rPr lang="pt-BR" dirty="0" smtClean="0"/>
              <a:t>Mudança das taxas – para até 4%</a:t>
            </a:r>
          </a:p>
          <a:p>
            <a:r>
              <a:rPr lang="pt-BR" dirty="0" smtClean="0"/>
              <a:t>Foram excluídos</a:t>
            </a:r>
          </a:p>
          <a:p>
            <a:pPr lvl="2"/>
            <a:r>
              <a:rPr lang="pt-BR" dirty="0" smtClean="0"/>
              <a:t>Preços de Referência</a:t>
            </a:r>
          </a:p>
          <a:p>
            <a:pPr lvl="2"/>
            <a:r>
              <a:rPr lang="pt-BR" dirty="0" smtClean="0"/>
              <a:t>Fundo Mineral para contemplar áreas </a:t>
            </a:r>
            <a:r>
              <a:rPr lang="pt-BR" dirty="0" smtClean="0"/>
              <a:t>adjacentes</a:t>
            </a:r>
          </a:p>
          <a:p>
            <a:pPr lvl="2"/>
            <a:r>
              <a:rPr lang="pt-BR" dirty="0" smtClean="0"/>
              <a:t>Uso direcionado do CFEM –agenda positiva de desenvolvimento </a:t>
            </a:r>
            <a:endParaRPr lang="pt-BR" dirty="0" smtClean="0"/>
          </a:p>
          <a:p>
            <a:pPr lvl="2"/>
            <a:r>
              <a:rPr lang="pt-BR" dirty="0" smtClean="0"/>
              <a:t>Participação Especial de minas de gerem super-lucros (a exemplo do que fez a Austrália)</a:t>
            </a:r>
          </a:p>
          <a:p>
            <a:pPr lvl="2"/>
            <a:endParaRPr lang="pt-BR" dirty="0" smtClean="0"/>
          </a:p>
          <a:p>
            <a:pPr lvl="2"/>
            <a:endParaRPr lang="pt-BR" dirty="0"/>
          </a:p>
        </p:txBody>
      </p:sp>
    </p:spTree>
    <p:extLst>
      <p:ext uri="{BB962C8B-B14F-4D97-AF65-F5344CB8AC3E}">
        <p14:creationId xmlns:p14="http://schemas.microsoft.com/office/powerpoint/2010/main" val="2122140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Impactos para o Pará</a:t>
            </a:r>
            <a:endParaRPr lang="pt-BR" dirty="0"/>
          </a:p>
        </p:txBody>
      </p:sp>
      <p:sp>
        <p:nvSpPr>
          <p:cNvPr id="3" name="Espaço Reservado para Conteúdo 2"/>
          <p:cNvSpPr>
            <a:spLocks noGrp="1"/>
          </p:cNvSpPr>
          <p:nvPr>
            <p:ph sz="quarter" idx="1"/>
          </p:nvPr>
        </p:nvSpPr>
        <p:spPr/>
        <p:txBody>
          <a:bodyPr>
            <a:normAutofit fontScale="92500"/>
          </a:bodyPr>
          <a:lstStyle/>
          <a:p>
            <a:r>
              <a:rPr lang="pt-BR" b="1" dirty="0" smtClean="0"/>
              <a:t>Preços de Referência </a:t>
            </a:r>
          </a:p>
          <a:p>
            <a:pPr lvl="1"/>
            <a:r>
              <a:rPr lang="pt-BR" dirty="0" smtClean="0"/>
              <a:t>A falta de definição dos preços de referência afeta o controle e a fiscalização das seguintes substâncias: minério de ferro (venda para </a:t>
            </a:r>
            <a:r>
              <a:rPr lang="pt-BR" i="1" dirty="0" smtClean="0"/>
              <a:t>trading</a:t>
            </a:r>
            <a:r>
              <a:rPr lang="pt-BR" dirty="0" smtClean="0"/>
              <a:t>), níquel (ferro-níquel), calcário (cimento), cobre (concentrado) e outros</a:t>
            </a:r>
          </a:p>
          <a:p>
            <a:pPr lvl="1"/>
            <a:r>
              <a:rPr lang="pt-BR" dirty="0" smtClean="0"/>
              <a:t>Elas representam por volta de  90% do valor da produção mineral do </a:t>
            </a:r>
            <a:r>
              <a:rPr lang="pt-BR" dirty="0" smtClean="0"/>
              <a:t>Pará. Só a diferença no caso do minério de ferro significa uma perda de R$ 145 milhões ao Pará.</a:t>
            </a:r>
            <a:endParaRPr lang="pt-BR" dirty="0" smtClean="0"/>
          </a:p>
          <a:p>
            <a:pPr lvl="1"/>
            <a:r>
              <a:rPr lang="pt-BR" dirty="0" smtClean="0"/>
              <a:t>Isso implica em conflito de interpretação da lei e perda de </a:t>
            </a:r>
            <a:r>
              <a:rPr lang="pt-BR" dirty="0" smtClean="0"/>
              <a:t>receitas fundamentais para promoção do desenvolvimento das regiões produtoras.</a:t>
            </a:r>
            <a:endParaRPr lang="pt-BR" dirty="0" smtClean="0"/>
          </a:p>
        </p:txBody>
      </p:sp>
    </p:spTree>
    <p:extLst>
      <p:ext uri="{BB962C8B-B14F-4D97-AF65-F5344CB8AC3E}">
        <p14:creationId xmlns:p14="http://schemas.microsoft.com/office/powerpoint/2010/main" val="2342868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Impactos para o Pará</a:t>
            </a:r>
            <a:endParaRPr lang="pt-BR" dirty="0"/>
          </a:p>
        </p:txBody>
      </p:sp>
      <p:sp>
        <p:nvSpPr>
          <p:cNvPr id="3" name="Espaço Reservado para Conteúdo 2"/>
          <p:cNvSpPr>
            <a:spLocks noGrp="1"/>
          </p:cNvSpPr>
          <p:nvPr>
            <p:ph sz="quarter" idx="1"/>
          </p:nvPr>
        </p:nvSpPr>
        <p:spPr/>
        <p:txBody>
          <a:bodyPr>
            <a:normAutofit fontScale="70000" lnSpcReduction="20000"/>
          </a:bodyPr>
          <a:lstStyle/>
          <a:p>
            <a:r>
              <a:rPr lang="pt-BR" sz="3400" b="1" dirty="0" smtClean="0"/>
              <a:t>Não inclusão de Municípios Adjacentes</a:t>
            </a:r>
          </a:p>
          <a:p>
            <a:pPr>
              <a:buNone/>
            </a:pPr>
            <a:endParaRPr lang="pt-BR" dirty="0" smtClean="0"/>
          </a:p>
          <a:p>
            <a:pPr lvl="1"/>
            <a:r>
              <a:rPr lang="pt-BR" dirty="0" smtClean="0"/>
              <a:t>O município minerador fica com 65% do que é arrecadado a título de CFEM, além de outros benefícios econômicos. Em geral, há inflação nos municípios mineradores, o preço da propriedade sobe e a população mais necessitada tem dificuldades em lá sobreviver.</a:t>
            </a:r>
          </a:p>
          <a:p>
            <a:pPr lvl="1"/>
            <a:r>
              <a:rPr lang="pt-BR" dirty="0" smtClean="0"/>
              <a:t>Há uma tendência de migração para municípios próximos que, por seu turno, acabam absorvendo o excedente populacional do vizinho rico. </a:t>
            </a:r>
          </a:p>
          <a:p>
            <a:pPr lvl="1"/>
            <a:r>
              <a:rPr lang="pt-BR" dirty="0" smtClean="0"/>
              <a:t>Os municípios do entorno vêem seus melhores recursos “vazarem” para o município minerador, onde circula mais dinheiro.</a:t>
            </a:r>
          </a:p>
          <a:p>
            <a:pPr lvl="1"/>
            <a:r>
              <a:rPr lang="pt-BR" dirty="0" smtClean="0"/>
              <a:t>Isso acirra a desigualdade dentro do Estado, o que se choca com o grande objetivo do Governo que é a redução a desigualdade em todos os níveis, inclusive, territorial</a:t>
            </a:r>
          </a:p>
          <a:p>
            <a:pPr lvl="1"/>
            <a:r>
              <a:rPr lang="pt-BR" dirty="0" smtClean="0"/>
              <a:t>Assim, a existências de um Fundo que permitisse que uma parcela das rendas minerais beneficiasse o entorno, traria um impacto muito positivo para o Estado como um todo, pois geraria meios para que a mineração beneficiasse um território bem mais amplo.</a:t>
            </a:r>
          </a:p>
        </p:txBody>
      </p:sp>
    </p:spTree>
    <p:extLst>
      <p:ext uri="{BB962C8B-B14F-4D97-AF65-F5344CB8AC3E}">
        <p14:creationId xmlns:p14="http://schemas.microsoft.com/office/powerpoint/2010/main" val="3378576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C:\Users\Andrea Lia\Desktop\Governo do Pará Vertical 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77800"/>
            <a:ext cx="10080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G:\DADOS MINERAÇÃO\MAPAS MINERAÇÃO\Contribuintes da Taxa.PNG"/>
          <p:cNvPicPr>
            <a:picLocks noChangeAspect="1" noChangeArrowheads="1"/>
          </p:cNvPicPr>
          <p:nvPr/>
        </p:nvPicPr>
        <p:blipFill>
          <a:blip r:embed="rId3">
            <a:extLst>
              <a:ext uri="{28A0092B-C50C-407E-A947-70E740481C1C}">
                <a14:useLocalDpi xmlns:a14="http://schemas.microsoft.com/office/drawing/2010/main" val="0"/>
              </a:ext>
            </a:extLst>
          </a:blip>
          <a:srcRect l="9074" r="6970"/>
          <a:stretch>
            <a:fillRect/>
          </a:stretch>
        </p:blipFill>
        <p:spPr bwMode="auto">
          <a:xfrm>
            <a:off x="-1809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180975" y="6308725"/>
            <a:ext cx="1223963" cy="54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3762196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214290"/>
            <a:ext cx="8405842" cy="990600"/>
          </a:xfrm>
        </p:spPr>
        <p:txBody>
          <a:bodyPr>
            <a:noAutofit/>
          </a:bodyPr>
          <a:lstStyle/>
          <a:p>
            <a:pPr marL="914400" indent="-228600">
              <a:spcBef>
                <a:spcPts val="500"/>
              </a:spcBef>
            </a:pPr>
            <a:r>
              <a:rPr lang="pt-BR" sz="2800" dirty="0" smtClean="0">
                <a:solidFill>
                  <a:schemeClr val="bg2">
                    <a:lumMod val="50000"/>
                  </a:schemeClr>
                </a:solidFill>
                <a:ea typeface="+mn-ea"/>
                <a:cs typeface="+mn-cs"/>
              </a:rPr>
              <a:t>Fu</a:t>
            </a:r>
            <a:r>
              <a:rPr lang="pt-BR" sz="2800" dirty="0" smtClean="0">
                <a:solidFill>
                  <a:schemeClr val="bg2">
                    <a:lumMod val="50000"/>
                  </a:schemeClr>
                </a:solidFill>
              </a:rPr>
              <a:t>ndo Mineral para contemplar áreas adjacentes</a:t>
            </a:r>
            <a:endParaRPr lang="pt-BR" sz="2800" dirty="0">
              <a:solidFill>
                <a:schemeClr val="bg2">
                  <a:lumMod val="50000"/>
                </a:schemeClr>
              </a:solidFill>
            </a:endParaRPr>
          </a:p>
        </p:txBody>
      </p:sp>
      <p:graphicFrame>
        <p:nvGraphicFramePr>
          <p:cNvPr id="5" name="Gráfico 4"/>
          <p:cNvGraphicFramePr>
            <a:graphicFrameLocks/>
          </p:cNvGraphicFramePr>
          <p:nvPr>
            <p:extLst>
              <p:ext uri="{D42A27DB-BD31-4B8C-83A1-F6EECF244321}">
                <p14:modId xmlns:p14="http://schemas.microsoft.com/office/powerpoint/2010/main" val="4273191267"/>
              </p:ext>
            </p:extLst>
          </p:nvPr>
        </p:nvGraphicFramePr>
        <p:xfrm>
          <a:off x="1000100" y="1571612"/>
          <a:ext cx="7072362" cy="5286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880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Exemplo de ineficiência do atual sistema – caso Cachoeira do Piriá (</a:t>
            </a:r>
            <a:r>
              <a:rPr lang="pt-BR" dirty="0" err="1" smtClean="0"/>
              <a:t>Pa</a:t>
            </a:r>
            <a:r>
              <a:rPr lang="pt-BR" dirty="0" smtClean="0"/>
              <a:t>)</a:t>
            </a:r>
            <a:endParaRPr lang="pt-BR" dirty="0"/>
          </a:p>
        </p:txBody>
      </p:sp>
      <p:pic>
        <p:nvPicPr>
          <p:cNvPr id="2069" name="Picture 21" descr="http://maps.gstatic.com/mapfiles/google_white.png">
            <a:hlinkClick r:id="rId2" tooltip="Clique para ver esta área no Google Maps"/>
          </p:cNvPr>
          <p:cNvPicPr>
            <a:picLocks noChangeAspect="1" noChangeArrowheads="1"/>
          </p:cNvPicPr>
          <p:nvPr/>
        </p:nvPicPr>
        <p:blipFill>
          <a:blip r:embed="rId3"/>
          <a:srcRect/>
          <a:stretch>
            <a:fillRect/>
          </a:stretch>
        </p:blipFill>
        <p:spPr bwMode="auto">
          <a:xfrm>
            <a:off x="127000" y="-685800"/>
            <a:ext cx="1181100" cy="457200"/>
          </a:xfrm>
          <a:prstGeom prst="rect">
            <a:avLst/>
          </a:prstGeom>
          <a:noFill/>
        </p:spPr>
      </p:pic>
      <p:sp>
        <p:nvSpPr>
          <p:cNvPr id="24" name="CaixaDeTexto 23"/>
          <p:cNvSpPr txBox="1"/>
          <p:nvPr/>
        </p:nvSpPr>
        <p:spPr>
          <a:xfrm>
            <a:off x="323528" y="2357430"/>
            <a:ext cx="3672408" cy="313932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t-BR" b="1" dirty="0"/>
              <a:t>O município </a:t>
            </a:r>
            <a:r>
              <a:rPr lang="pt-BR" b="1" dirty="0" smtClean="0"/>
              <a:t>tem excelente acessibilidade – 250 km da capital , nas margens de rodovia BR-316 na divisa com o estado do Maranhão . </a:t>
            </a:r>
          </a:p>
          <a:p>
            <a:endParaRPr lang="pt-BR" b="1" dirty="0"/>
          </a:p>
          <a:p>
            <a:r>
              <a:rPr lang="pt-BR" b="1" dirty="0" smtClean="0"/>
              <a:t>Conta com  </a:t>
            </a:r>
          </a:p>
          <a:p>
            <a:r>
              <a:rPr lang="pt-BR" b="1" dirty="0" smtClean="0"/>
              <a:t>- 23 Autorizações </a:t>
            </a:r>
            <a:r>
              <a:rPr lang="pt-BR" b="1" dirty="0"/>
              <a:t>de </a:t>
            </a:r>
            <a:r>
              <a:rPr lang="pt-BR" b="1" dirty="0" smtClean="0"/>
              <a:t>Pesquisa e </a:t>
            </a:r>
          </a:p>
          <a:p>
            <a:r>
              <a:rPr lang="pt-BR" b="1" dirty="0" smtClean="0"/>
              <a:t>- três Concessões </a:t>
            </a:r>
            <a:r>
              <a:rPr lang="pt-BR" b="1" dirty="0"/>
              <a:t>de </a:t>
            </a:r>
            <a:r>
              <a:rPr lang="pt-BR" b="1" dirty="0" smtClean="0"/>
              <a:t>Lavra, desde </a:t>
            </a:r>
            <a:r>
              <a:rPr lang="pt-BR" b="1" u="sng" dirty="0" smtClean="0">
                <a:solidFill>
                  <a:srgbClr val="FFC000"/>
                </a:solidFill>
              </a:rPr>
              <a:t>1948, </a:t>
            </a:r>
            <a:r>
              <a:rPr lang="pt-BR" b="1" dirty="0" smtClean="0"/>
              <a:t>cujos títulos já passaram por 11 empresas, sem haver produção  formal</a:t>
            </a:r>
            <a:endParaRPr lang="pt-BR" b="1" dirty="0"/>
          </a:p>
        </p:txBody>
      </p:sp>
      <p:pic>
        <p:nvPicPr>
          <p:cNvPr id="2070" name="Imagem 1" descr="Ficheiro:Para Municip CachoeiradoPiria.svg"/>
          <p:cNvPicPr>
            <a:picLocks noChangeAspect="1" noChangeArrowheads="1"/>
          </p:cNvPicPr>
          <p:nvPr/>
        </p:nvPicPr>
        <p:blipFill>
          <a:blip r:embed="rId4"/>
          <a:srcRect/>
          <a:stretch>
            <a:fillRect/>
          </a:stretch>
        </p:blipFill>
        <p:spPr bwMode="auto">
          <a:xfrm>
            <a:off x="4429124" y="1500174"/>
            <a:ext cx="4324350" cy="4171950"/>
          </a:xfrm>
          <a:prstGeom prst="rect">
            <a:avLst/>
          </a:prstGeom>
          <a:noFill/>
          <a:ln w="9525">
            <a:noFill/>
            <a:miter lim="800000"/>
            <a:headEnd/>
            <a:tailEnd/>
          </a:ln>
        </p:spPr>
      </p:pic>
    </p:spTree>
    <p:extLst>
      <p:ext uri="{BB962C8B-B14F-4D97-AF65-F5344CB8AC3E}">
        <p14:creationId xmlns:p14="http://schemas.microsoft.com/office/powerpoint/2010/main" val="6742212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CFEM, comparação jan/jul 2012 e 2013</a:t>
            </a:r>
            <a:endParaRPr lang="pt-BR" sz="2800" dirty="0"/>
          </a:p>
        </p:txBody>
      </p:sp>
      <p:graphicFrame>
        <p:nvGraphicFramePr>
          <p:cNvPr id="4" name="Gráfico 3"/>
          <p:cNvGraphicFramePr>
            <a:graphicFrameLocks/>
          </p:cNvGraphicFramePr>
          <p:nvPr>
            <p:extLst>
              <p:ext uri="{D42A27DB-BD31-4B8C-83A1-F6EECF244321}">
                <p14:modId xmlns:p14="http://schemas.microsoft.com/office/powerpoint/2010/main" val="4176951188"/>
              </p:ext>
            </p:extLst>
          </p:nvPr>
        </p:nvGraphicFramePr>
        <p:xfrm>
          <a:off x="4176936" y="3370635"/>
          <a:ext cx="4967064" cy="3487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3744425769"/>
              </p:ext>
            </p:extLst>
          </p:nvPr>
        </p:nvGraphicFramePr>
        <p:xfrm>
          <a:off x="0" y="1340768"/>
          <a:ext cx="55245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p:cNvSpPr txBox="1"/>
          <p:nvPr/>
        </p:nvSpPr>
        <p:spPr>
          <a:xfrm>
            <a:off x="5357818" y="1785926"/>
            <a:ext cx="2928958"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t-BR" dirty="0" err="1" smtClean="0"/>
              <a:t>Parauapebas</a:t>
            </a:r>
            <a:r>
              <a:rPr lang="pt-BR" dirty="0" smtClean="0"/>
              <a:t> aumentou ainda mais a sua participação na CFEM do Estado</a:t>
            </a:r>
            <a:endParaRPr lang="pt-BR" dirty="0"/>
          </a:p>
        </p:txBody>
      </p:sp>
    </p:spTree>
    <p:extLst>
      <p:ext uri="{BB962C8B-B14F-4D97-AF65-F5344CB8AC3E}">
        <p14:creationId xmlns:p14="http://schemas.microsoft.com/office/powerpoint/2010/main" val="3420779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melia\Documents\2013 Amelia\Cursos e Palestras\Mapas Firjan 2010\pib_2000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8" y="-2307"/>
            <a:ext cx="8823351" cy="624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6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melia\Documents\2013 Amelia\Cursos e Palestras\Mapas Firjan 2010\pib_2010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6" y="404664"/>
            <a:ext cx="8892480" cy="6292896"/>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5292080" y="3140968"/>
            <a:ext cx="1152128" cy="936104"/>
          </a:xfrm>
          <a:prstGeom prst="ellipse">
            <a:avLst/>
          </a:prstGeom>
          <a:solidFill>
            <a:schemeClr val="accent1">
              <a:alpha val="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4" name="Elipse 3"/>
          <p:cNvSpPr/>
          <p:nvPr/>
        </p:nvSpPr>
        <p:spPr>
          <a:xfrm>
            <a:off x="4283968" y="4509120"/>
            <a:ext cx="1224136" cy="1008112"/>
          </a:xfrm>
          <a:prstGeom prst="ellipse">
            <a:avLst/>
          </a:prstGeom>
          <a:solidFill>
            <a:schemeClr val="accent1">
              <a:alpha val="0"/>
            </a:schemeClr>
          </a:solid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5" name="Elipse 4"/>
          <p:cNvSpPr/>
          <p:nvPr/>
        </p:nvSpPr>
        <p:spPr>
          <a:xfrm>
            <a:off x="1259632" y="2636912"/>
            <a:ext cx="1224136" cy="1008112"/>
          </a:xfrm>
          <a:prstGeom prst="ellipse">
            <a:avLst/>
          </a:prstGeom>
          <a:solidFill>
            <a:schemeClr val="accent1">
              <a:alpha val="0"/>
            </a:schemeClr>
          </a:solid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3" name="CaixaDeTexto 2"/>
          <p:cNvSpPr txBox="1"/>
          <p:nvPr/>
        </p:nvSpPr>
        <p:spPr>
          <a:xfrm>
            <a:off x="7068883" y="1340768"/>
            <a:ext cx="1872208" cy="1200329"/>
          </a:xfrm>
          <a:prstGeom prst="rect">
            <a:avLst/>
          </a:prstGeom>
          <a:solidFill>
            <a:schemeClr val="accent2">
              <a:lumMod val="60000"/>
              <a:lumOff val="40000"/>
            </a:schemeClr>
          </a:solidFill>
        </p:spPr>
        <p:txBody>
          <a:bodyPr wrap="square" rtlCol="0">
            <a:spAutoFit/>
          </a:bodyPr>
          <a:lstStyle/>
          <a:p>
            <a:r>
              <a:rPr lang="pt-BR" dirty="0" smtClean="0"/>
              <a:t>Canaã</a:t>
            </a:r>
            <a:r>
              <a:rPr lang="pt-BR" dirty="0">
                <a:latin typeface="Times New Roman"/>
                <a:cs typeface="Times New Roman"/>
              </a:rPr>
              <a:t> ↑</a:t>
            </a:r>
            <a:endParaRPr lang="pt-BR" dirty="0" smtClean="0"/>
          </a:p>
          <a:p>
            <a:r>
              <a:rPr lang="pt-BR" dirty="0" smtClean="0"/>
              <a:t>Juruti  </a:t>
            </a:r>
            <a:r>
              <a:rPr lang="pt-BR" dirty="0" smtClean="0">
                <a:latin typeface="Times New Roman"/>
                <a:cs typeface="Times New Roman"/>
              </a:rPr>
              <a:t>↑</a:t>
            </a:r>
          </a:p>
          <a:p>
            <a:r>
              <a:rPr lang="pt-BR" dirty="0" smtClean="0">
                <a:latin typeface="Times New Roman"/>
                <a:cs typeface="Times New Roman"/>
              </a:rPr>
              <a:t>Curionópolis ↓</a:t>
            </a:r>
          </a:p>
          <a:p>
            <a:r>
              <a:rPr lang="pt-BR" dirty="0" smtClean="0">
                <a:latin typeface="Times New Roman"/>
                <a:cs typeface="Times New Roman"/>
              </a:rPr>
              <a:t>Dom Eliseu </a:t>
            </a:r>
            <a:r>
              <a:rPr lang="pt-BR" dirty="0">
                <a:latin typeface="Times New Roman"/>
                <a:cs typeface="Times New Roman"/>
              </a:rPr>
              <a:t>↓</a:t>
            </a:r>
            <a:endParaRPr lang="pt-BR" dirty="0"/>
          </a:p>
        </p:txBody>
      </p:sp>
    </p:spTree>
    <p:extLst>
      <p:ext uri="{BB962C8B-B14F-4D97-AF65-F5344CB8AC3E}">
        <p14:creationId xmlns:p14="http://schemas.microsoft.com/office/powerpoint/2010/main" val="408236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melia\Documents\2013 Amelia\Cursos e Palestras\Mapas Firjan 2010\saude_2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83" y="116632"/>
            <a:ext cx="9001001" cy="636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83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melia\Documents\2013 Amelia\Cursos e Palestras\Mapas Firjan 2010\saude_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5" y="332656"/>
            <a:ext cx="8820473" cy="6241012"/>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4139952" y="4293096"/>
            <a:ext cx="1224136" cy="1008112"/>
          </a:xfrm>
          <a:prstGeom prst="ellipse">
            <a:avLst/>
          </a:prstGeom>
          <a:solidFill>
            <a:schemeClr val="accent1">
              <a:alpha val="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4" name="Elipse 3"/>
          <p:cNvSpPr/>
          <p:nvPr/>
        </p:nvSpPr>
        <p:spPr>
          <a:xfrm>
            <a:off x="5220072" y="2780928"/>
            <a:ext cx="1296144" cy="1080120"/>
          </a:xfrm>
          <a:prstGeom prst="ellipse">
            <a:avLst/>
          </a:prstGeom>
          <a:solidFill>
            <a:schemeClr val="accent1">
              <a:alpha val="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5" name="CaixaDeTexto 4"/>
          <p:cNvSpPr txBox="1"/>
          <p:nvPr/>
        </p:nvSpPr>
        <p:spPr>
          <a:xfrm>
            <a:off x="7068883" y="1340768"/>
            <a:ext cx="1872208" cy="1200329"/>
          </a:xfrm>
          <a:prstGeom prst="rect">
            <a:avLst/>
          </a:prstGeom>
          <a:solidFill>
            <a:schemeClr val="accent6">
              <a:lumMod val="40000"/>
              <a:lumOff val="60000"/>
            </a:schemeClr>
          </a:solidFill>
        </p:spPr>
        <p:txBody>
          <a:bodyPr wrap="square" rtlCol="0">
            <a:spAutoFit/>
          </a:bodyPr>
          <a:lstStyle/>
          <a:p>
            <a:r>
              <a:rPr lang="pt-BR" dirty="0" smtClean="0"/>
              <a:t>Parauapebas  </a:t>
            </a:r>
            <a:r>
              <a:rPr lang="pt-BR" dirty="0" smtClean="0">
                <a:latin typeface="Times New Roman"/>
                <a:cs typeface="Times New Roman"/>
              </a:rPr>
              <a:t>↑</a:t>
            </a:r>
          </a:p>
          <a:p>
            <a:r>
              <a:rPr lang="pt-BR" dirty="0" smtClean="0">
                <a:latin typeface="Times New Roman"/>
                <a:cs typeface="Times New Roman"/>
              </a:rPr>
              <a:t>Óbidos = </a:t>
            </a:r>
          </a:p>
          <a:p>
            <a:r>
              <a:rPr lang="pt-BR" dirty="0" smtClean="0">
                <a:latin typeface="Times New Roman"/>
                <a:cs typeface="Times New Roman"/>
              </a:rPr>
              <a:t>São João do  Araguaia =</a:t>
            </a:r>
            <a:endParaRPr lang="pt-BR" dirty="0"/>
          </a:p>
        </p:txBody>
      </p:sp>
    </p:spTree>
    <p:extLst>
      <p:ext uri="{BB962C8B-B14F-4D97-AF65-F5344CB8AC3E}">
        <p14:creationId xmlns:p14="http://schemas.microsoft.com/office/powerpoint/2010/main" val="4828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melia\Documents\2013 Amelia\Cursos e Palestras\Mapas Firjan 2010\educacao_2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65" y="73974"/>
            <a:ext cx="8947035" cy="633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86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melia\Documents\2013 Amelia\Cursos e Palestras\Mapas Firjan 2010\educacao_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702711" cy="6157688"/>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4283968" y="3789040"/>
            <a:ext cx="1512168" cy="1440160"/>
          </a:xfrm>
          <a:prstGeom prst="ellipse">
            <a:avLst/>
          </a:prstGeom>
          <a:solidFill>
            <a:schemeClr val="accent1">
              <a:alpha val="0"/>
            </a:schemeClr>
          </a:solid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4" name="CaixaDeTexto 3"/>
          <p:cNvSpPr txBox="1"/>
          <p:nvPr/>
        </p:nvSpPr>
        <p:spPr>
          <a:xfrm>
            <a:off x="7068883" y="1340768"/>
            <a:ext cx="1872208" cy="1200329"/>
          </a:xfrm>
          <a:prstGeom prst="rect">
            <a:avLst/>
          </a:prstGeom>
          <a:solidFill>
            <a:srgbClr val="FFFF00"/>
          </a:solidFill>
        </p:spPr>
        <p:txBody>
          <a:bodyPr wrap="square" rtlCol="0">
            <a:spAutoFit/>
          </a:bodyPr>
          <a:lstStyle/>
          <a:p>
            <a:r>
              <a:rPr lang="pt-BR" dirty="0" smtClean="0"/>
              <a:t>Paragominas </a:t>
            </a:r>
            <a:r>
              <a:rPr lang="pt-BR" dirty="0" smtClean="0">
                <a:latin typeface="Times New Roman"/>
                <a:cs typeface="Times New Roman"/>
              </a:rPr>
              <a:t>↑</a:t>
            </a:r>
          </a:p>
          <a:p>
            <a:r>
              <a:rPr lang="pt-BR" dirty="0" smtClean="0">
                <a:latin typeface="Times New Roman"/>
                <a:cs typeface="Times New Roman"/>
              </a:rPr>
              <a:t>Ulianópolis = </a:t>
            </a:r>
          </a:p>
          <a:p>
            <a:r>
              <a:rPr lang="pt-BR" dirty="0" smtClean="0">
                <a:latin typeface="Times New Roman"/>
                <a:cs typeface="Times New Roman"/>
              </a:rPr>
              <a:t>Parauapebas </a:t>
            </a:r>
            <a:r>
              <a:rPr lang="pt-BR" dirty="0">
                <a:latin typeface="Times New Roman"/>
                <a:cs typeface="Times New Roman"/>
              </a:rPr>
              <a:t>↑</a:t>
            </a:r>
            <a:endParaRPr lang="pt-BR" dirty="0" smtClean="0">
              <a:latin typeface="Times New Roman"/>
              <a:cs typeface="Times New Roman"/>
            </a:endParaRPr>
          </a:p>
          <a:p>
            <a:r>
              <a:rPr lang="pt-BR" dirty="0" smtClean="0">
                <a:latin typeface="Times New Roman"/>
                <a:cs typeface="Times New Roman"/>
              </a:rPr>
              <a:t>Canaã </a:t>
            </a:r>
            <a:r>
              <a:rPr lang="pt-BR" dirty="0">
                <a:latin typeface="Times New Roman"/>
                <a:cs typeface="Times New Roman"/>
              </a:rPr>
              <a:t>↑</a:t>
            </a:r>
            <a:endParaRPr lang="pt-BR" dirty="0"/>
          </a:p>
        </p:txBody>
      </p:sp>
    </p:spTree>
    <p:extLst>
      <p:ext uri="{BB962C8B-B14F-4D97-AF65-F5344CB8AC3E}">
        <p14:creationId xmlns:p14="http://schemas.microsoft.com/office/powerpoint/2010/main" val="28058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melia\Documents\2013 Amelia\Cursos e Palestras\Mapas Firjan 2010\emp_renda_2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9033599" cy="639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3794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melia\Documents\2013 Amelia\Cursos e Palestras\Mapas Firjan 2010\emp_renda_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81" y="373803"/>
            <a:ext cx="9008019" cy="6373712"/>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572992" y="620688"/>
            <a:ext cx="2232248" cy="2718804"/>
          </a:xfrm>
          <a:prstGeom prst="ellipse">
            <a:avLst/>
          </a:prstGeom>
          <a:solidFill>
            <a:schemeClr val="accent1">
              <a:alpha val="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4" name="Elipse 3"/>
          <p:cNvSpPr/>
          <p:nvPr/>
        </p:nvSpPr>
        <p:spPr>
          <a:xfrm>
            <a:off x="4211960" y="3861048"/>
            <a:ext cx="1656184" cy="1584176"/>
          </a:xfrm>
          <a:prstGeom prst="ellipse">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8" name="CaixaDeTexto 7"/>
          <p:cNvSpPr txBox="1"/>
          <p:nvPr/>
        </p:nvSpPr>
        <p:spPr>
          <a:xfrm>
            <a:off x="6876256" y="879103"/>
            <a:ext cx="2267744" cy="1477328"/>
          </a:xfrm>
          <a:prstGeom prst="rect">
            <a:avLst/>
          </a:prstGeom>
          <a:solidFill>
            <a:srgbClr val="FFCCCC"/>
          </a:solidFill>
        </p:spPr>
        <p:txBody>
          <a:bodyPr wrap="square" rtlCol="0">
            <a:spAutoFit/>
          </a:bodyPr>
          <a:lstStyle/>
          <a:p>
            <a:r>
              <a:rPr lang="pt-BR" dirty="0">
                <a:latin typeface="Times New Roman"/>
                <a:cs typeface="Times New Roman"/>
              </a:rPr>
              <a:t>Ó</a:t>
            </a:r>
            <a:r>
              <a:rPr lang="pt-BR" dirty="0" smtClean="0">
                <a:latin typeface="Times New Roman"/>
                <a:cs typeface="Times New Roman"/>
              </a:rPr>
              <a:t>bidos, Terra Santa  ↓</a:t>
            </a:r>
          </a:p>
          <a:p>
            <a:r>
              <a:rPr lang="pt-BR" dirty="0" smtClean="0">
                <a:latin typeface="Times New Roman"/>
                <a:cs typeface="Times New Roman"/>
              </a:rPr>
              <a:t>Itupiranga, Eldorado </a:t>
            </a:r>
            <a:r>
              <a:rPr lang="pt-BR" dirty="0">
                <a:latin typeface="Times New Roman"/>
                <a:cs typeface="Times New Roman"/>
              </a:rPr>
              <a:t>↓ </a:t>
            </a:r>
          </a:p>
          <a:p>
            <a:r>
              <a:rPr lang="pt-BR" dirty="0" smtClean="0">
                <a:latin typeface="Times New Roman"/>
                <a:cs typeface="Times New Roman"/>
              </a:rPr>
              <a:t>Parauapebas ↑</a:t>
            </a:r>
          </a:p>
          <a:p>
            <a:r>
              <a:rPr lang="pt-BR" dirty="0" smtClean="0">
                <a:latin typeface="Times New Roman"/>
                <a:cs typeface="Times New Roman"/>
              </a:rPr>
              <a:t>Paragominas</a:t>
            </a:r>
            <a:r>
              <a:rPr lang="pt-BR" dirty="0">
                <a:latin typeface="Times New Roman"/>
                <a:cs typeface="Times New Roman"/>
              </a:rPr>
              <a:t> ↑ </a:t>
            </a:r>
            <a:r>
              <a:rPr lang="pt-BR" dirty="0" smtClean="0">
                <a:latin typeface="Times New Roman"/>
                <a:cs typeface="Times New Roman"/>
              </a:rPr>
              <a:t>Ulianópolis </a:t>
            </a:r>
            <a:r>
              <a:rPr lang="pt-BR" dirty="0">
                <a:latin typeface="Times New Roman"/>
                <a:cs typeface="Times New Roman"/>
              </a:rPr>
              <a:t>↓ </a:t>
            </a:r>
            <a:endParaRPr lang="pt-BR" dirty="0"/>
          </a:p>
        </p:txBody>
      </p:sp>
      <p:sp>
        <p:nvSpPr>
          <p:cNvPr id="9" name="Elipse 8"/>
          <p:cNvSpPr/>
          <p:nvPr/>
        </p:nvSpPr>
        <p:spPr>
          <a:xfrm>
            <a:off x="5508104" y="2441259"/>
            <a:ext cx="1656184" cy="1584176"/>
          </a:xfrm>
          <a:prstGeom prst="ellipse">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Tree>
    <p:extLst>
      <p:ext uri="{BB962C8B-B14F-4D97-AF65-F5344CB8AC3E}">
        <p14:creationId xmlns:p14="http://schemas.microsoft.com/office/powerpoint/2010/main" val="366966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dor\Desktop\desflor_2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0"/>
            <a:ext cx="8908429" cy="630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99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Cacheira do Piriá </a:t>
            </a:r>
            <a:r>
              <a:rPr lang="pt-BR" dirty="0" smtClean="0"/>
              <a:t>– é o garimpo que prevaleceu </a:t>
            </a:r>
            <a:endParaRPr lang="pt-BR" dirty="0"/>
          </a:p>
        </p:txBody>
      </p:sp>
      <p:pic>
        <p:nvPicPr>
          <p:cNvPr id="3074" name="Picture 2" descr="C:\Users\Amelia\Pictures\2013-07-10\5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2132" y="3571876"/>
            <a:ext cx="3217225" cy="24129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melia\Pictures\2013-07-10\britador e cob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827" y="1412776"/>
            <a:ext cx="2875999" cy="215699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melia\Documents\2013 Amelia\CGEE\FOTOS\po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84784"/>
            <a:ext cx="2893316" cy="2169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melia\Pictures\Toqio e outras\Disco removível\fotos diversas\Garimpo Cachoeira e Banco Mundial\DSCN08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9322" y="1357298"/>
            <a:ext cx="3033010" cy="22747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melia\Pictures\2013-07-10\5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22" y="4005064"/>
            <a:ext cx="2485620" cy="1864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melia\Pictures\2013-07-10\58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1697" y="4005064"/>
            <a:ext cx="2940313" cy="220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dor\Desktop\desflor_20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19" y="116632"/>
            <a:ext cx="8852631" cy="6264696"/>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4165029" y="3429000"/>
            <a:ext cx="1440160" cy="1440160"/>
          </a:xfrm>
          <a:prstGeom prst="ellipse">
            <a:avLst/>
          </a:prstGeom>
          <a:solidFill>
            <a:srgbClr val="00B050">
              <a:alpha val="0"/>
            </a:srgb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Tree>
    <p:extLst>
      <p:ext uri="{BB962C8B-B14F-4D97-AF65-F5344CB8AC3E}">
        <p14:creationId xmlns:p14="http://schemas.microsoft.com/office/powerpoint/2010/main" val="30541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Síntese </a:t>
            </a:r>
            <a:endParaRPr lang="pt-BR" dirty="0"/>
          </a:p>
        </p:txBody>
      </p:sp>
      <p:sp>
        <p:nvSpPr>
          <p:cNvPr id="3" name="Espaço Reservado para Conteúdo 2"/>
          <p:cNvSpPr>
            <a:spLocks noGrp="1"/>
          </p:cNvSpPr>
          <p:nvPr>
            <p:ph sz="quarter" idx="1"/>
          </p:nvPr>
        </p:nvSpPr>
        <p:spPr/>
        <p:txBody>
          <a:bodyPr>
            <a:normAutofit/>
          </a:bodyPr>
          <a:lstStyle/>
          <a:p>
            <a:r>
              <a:rPr lang="pt-BR" dirty="0" smtClean="0"/>
              <a:t>A mineração tem importância decisiva para o equilíbrio das contas externas do Brasil</a:t>
            </a:r>
          </a:p>
          <a:p>
            <a:r>
              <a:rPr lang="pt-BR" dirty="0" smtClean="0"/>
              <a:t>Porem, o país ficou refém do modelo primário exportador </a:t>
            </a:r>
          </a:p>
          <a:p>
            <a:r>
              <a:rPr lang="pt-BR" i="1" dirty="0" smtClean="0"/>
              <a:t>Sua politica tributária mineral premia o exportador de commodity e pune quem agrega valor em território nacional</a:t>
            </a:r>
          </a:p>
          <a:p>
            <a:r>
              <a:rPr lang="pt-BR" dirty="0" smtClean="0"/>
              <a:t>Assim o crescimento do país está atado na armadilha da </a:t>
            </a:r>
            <a:r>
              <a:rPr lang="pt-BR" dirty="0" smtClean="0"/>
              <a:t>commodity </a:t>
            </a:r>
            <a:endParaRPr lang="pt-BR" dirty="0" smtClean="0"/>
          </a:p>
          <a:p>
            <a:pPr lvl="1"/>
            <a:endParaRPr lang="pt-BR" dirty="0"/>
          </a:p>
        </p:txBody>
      </p:sp>
    </p:spTree>
    <p:extLst>
      <p:ext uri="{BB962C8B-B14F-4D97-AF65-F5344CB8AC3E}">
        <p14:creationId xmlns:p14="http://schemas.microsoft.com/office/powerpoint/2010/main" val="19970470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t>Vulnerabilidade do modelo orientado às exportações de </a:t>
            </a:r>
            <a:r>
              <a:rPr lang="pt-BR" i="1" dirty="0" smtClean="0"/>
              <a:t>commodities</a:t>
            </a:r>
            <a:endParaRPr lang="pt-BR" i="1" dirty="0"/>
          </a:p>
        </p:txBody>
      </p:sp>
      <p:sp>
        <p:nvSpPr>
          <p:cNvPr id="1026" name="AutoShape 2" descr="C:\Users\amelia.enriquez\Documents\Seicom julho 2013\senado 2013\LI%C3%87%C3%95ES DE ECONOMIA (SENHOR DAVID LEAL)0001.pdf - Google Drive_files\image(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28" name="Picture 4"/>
          <p:cNvPicPr>
            <a:picLocks noChangeAspect="1" noChangeArrowheads="1"/>
          </p:cNvPicPr>
          <p:nvPr/>
        </p:nvPicPr>
        <p:blipFill>
          <a:blip r:embed="rId2"/>
          <a:srcRect/>
          <a:stretch>
            <a:fillRect/>
          </a:stretch>
        </p:blipFill>
        <p:spPr bwMode="auto">
          <a:xfrm>
            <a:off x="1214414" y="1354817"/>
            <a:ext cx="6528010" cy="5503183"/>
          </a:xfrm>
          <a:prstGeom prst="rect">
            <a:avLst/>
          </a:prstGeom>
          <a:noFill/>
          <a:ln w="9525">
            <a:noFill/>
            <a:miter lim="800000"/>
            <a:headEnd/>
            <a:tailEnd/>
          </a:ln>
          <a:effectLst/>
        </p:spPr>
      </p:pic>
    </p:spTree>
    <p:extLst>
      <p:ext uri="{BB962C8B-B14F-4D97-AF65-F5344CB8AC3E}">
        <p14:creationId xmlns:p14="http://schemas.microsoft.com/office/powerpoint/2010/main" val="598280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689" y="1390525"/>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67544" y="116632"/>
            <a:ext cx="8229600" cy="1143000"/>
          </a:xfrm>
        </p:spPr>
        <p:txBody>
          <a:bodyPr/>
          <a:lstStyle/>
          <a:p>
            <a:r>
              <a:rPr lang="pt-BR" sz="3000" b="1" dirty="0">
                <a:solidFill>
                  <a:schemeClr val="bg1"/>
                </a:solidFill>
                <a:effectLst>
                  <a:outerShdw blurRad="38100" dist="38100" dir="2700000" algn="tl">
                    <a:srgbClr val="000000">
                      <a:alpha val="43137"/>
                    </a:srgbClr>
                  </a:outerShdw>
                </a:effectLst>
              </a:rPr>
              <a:t>O negócio Ímãs de </a:t>
            </a:r>
            <a:r>
              <a:rPr lang="pt-BR" sz="3000" b="1" dirty="0" err="1">
                <a:solidFill>
                  <a:schemeClr val="bg1"/>
                </a:solidFill>
                <a:effectLst>
                  <a:outerShdw blurRad="38100" dist="38100" dir="2700000" algn="tl">
                    <a:srgbClr val="000000">
                      <a:alpha val="43137"/>
                    </a:srgbClr>
                  </a:outerShdw>
                </a:effectLst>
              </a:rPr>
              <a:t>TRs</a:t>
            </a:r>
            <a:endParaRPr lang="pt-BR" sz="3000" b="1" dirty="0">
              <a:solidFill>
                <a:schemeClr val="bg1"/>
              </a:solidFill>
              <a:effectLst>
                <a:outerShdw blurRad="38100" dist="38100" dir="2700000" algn="tl">
                  <a:srgbClr val="000000">
                    <a:alpha val="43137"/>
                  </a:srgbClr>
                </a:outerShdw>
              </a:effectLst>
            </a:endParaRPr>
          </a:p>
        </p:txBody>
      </p:sp>
      <p:sp>
        <p:nvSpPr>
          <p:cNvPr id="17" name="CaixaDeTexto 16"/>
          <p:cNvSpPr txBox="1"/>
          <p:nvPr/>
        </p:nvSpPr>
        <p:spPr>
          <a:xfrm>
            <a:off x="4067944" y="1196752"/>
            <a:ext cx="1441722" cy="461665"/>
          </a:xfrm>
          <a:prstGeom prst="rect">
            <a:avLst/>
          </a:prstGeom>
          <a:noFill/>
        </p:spPr>
        <p:txBody>
          <a:bodyPr wrap="square" rtlCol="0">
            <a:spAutoFit/>
          </a:bodyPr>
          <a:lstStyle/>
          <a:p>
            <a:pPr algn="ctr"/>
            <a:r>
              <a:rPr lang="pt-BR" sz="1200" dirty="0" smtClean="0"/>
              <a:t>Processo de Redução</a:t>
            </a:r>
            <a:endParaRPr lang="pt-BR" sz="1200" dirty="0"/>
          </a:p>
        </p:txBody>
      </p:sp>
      <p:sp>
        <p:nvSpPr>
          <p:cNvPr id="19" name="CaixaDeTexto 18"/>
          <p:cNvSpPr txBox="1"/>
          <p:nvPr/>
        </p:nvSpPr>
        <p:spPr>
          <a:xfrm>
            <a:off x="6300192" y="1196752"/>
            <a:ext cx="1152128" cy="461665"/>
          </a:xfrm>
          <a:prstGeom prst="rect">
            <a:avLst/>
          </a:prstGeom>
          <a:noFill/>
        </p:spPr>
        <p:txBody>
          <a:bodyPr wrap="square" rtlCol="0">
            <a:spAutoFit/>
          </a:bodyPr>
          <a:lstStyle/>
          <a:p>
            <a:pPr algn="ctr"/>
            <a:r>
              <a:rPr lang="pt-BR" sz="1200" dirty="0" smtClean="0"/>
              <a:t>Fabricação </a:t>
            </a:r>
          </a:p>
          <a:p>
            <a:pPr algn="ctr"/>
            <a:r>
              <a:rPr lang="pt-BR" sz="1200" dirty="0" smtClean="0"/>
              <a:t>de Ímãs</a:t>
            </a:r>
            <a:endParaRPr lang="pt-BR" sz="1200" dirty="0"/>
          </a:p>
        </p:txBody>
      </p:sp>
      <p:grpSp>
        <p:nvGrpSpPr>
          <p:cNvPr id="7" name="Grupo 30"/>
          <p:cNvGrpSpPr/>
          <p:nvPr/>
        </p:nvGrpSpPr>
        <p:grpSpPr>
          <a:xfrm>
            <a:off x="202956" y="1196752"/>
            <a:ext cx="8647702" cy="2897163"/>
            <a:chOff x="-120572" y="908720"/>
            <a:chExt cx="8647702" cy="2897163"/>
          </a:xfrm>
        </p:grpSpPr>
        <p:sp>
          <p:nvSpPr>
            <p:cNvPr id="6" name="CaixaDeTexto 5"/>
            <p:cNvSpPr txBox="1"/>
            <p:nvPr/>
          </p:nvSpPr>
          <p:spPr>
            <a:xfrm>
              <a:off x="1296144" y="951111"/>
              <a:ext cx="1296144" cy="461665"/>
            </a:xfrm>
            <a:prstGeom prst="rect">
              <a:avLst/>
            </a:prstGeom>
            <a:noFill/>
          </p:spPr>
          <p:txBody>
            <a:bodyPr wrap="square" rtlCol="0">
              <a:spAutoFit/>
            </a:bodyPr>
            <a:lstStyle/>
            <a:p>
              <a:pPr algn="ctr"/>
              <a:r>
                <a:rPr lang="pt-BR" sz="1200" dirty="0" smtClean="0"/>
                <a:t>Processo de</a:t>
              </a:r>
            </a:p>
            <a:p>
              <a:pPr algn="ctr"/>
              <a:r>
                <a:rPr lang="pt-BR" sz="1200" dirty="0" smtClean="0"/>
                <a:t> Separação</a:t>
              </a:r>
              <a:endParaRPr lang="pt-BR" sz="1200" dirty="0"/>
            </a:p>
          </p:txBody>
        </p:sp>
        <p:grpSp>
          <p:nvGrpSpPr>
            <p:cNvPr id="8" name="Grupo 29"/>
            <p:cNvGrpSpPr/>
            <p:nvPr/>
          </p:nvGrpSpPr>
          <p:grpSpPr>
            <a:xfrm>
              <a:off x="-120572" y="908720"/>
              <a:ext cx="8647702" cy="2897163"/>
              <a:chOff x="-120572" y="908720"/>
              <a:chExt cx="8647702" cy="2897163"/>
            </a:xfrm>
          </p:grpSpPr>
          <p:pic>
            <p:nvPicPr>
              <p:cNvPr id="21" name="Imagem 20" descr="1273783771OpTV8P.jpg"/>
              <p:cNvPicPr>
                <a:picLocks noChangeAspect="1"/>
              </p:cNvPicPr>
              <p:nvPr/>
            </p:nvPicPr>
            <p:blipFill>
              <a:blip r:embed="rId4" cstate="print"/>
              <a:stretch>
                <a:fillRect/>
              </a:stretch>
            </p:blipFill>
            <p:spPr>
              <a:xfrm>
                <a:off x="-120572" y="1196752"/>
                <a:ext cx="1632740" cy="936104"/>
              </a:xfrm>
              <a:prstGeom prst="rect">
                <a:avLst/>
              </a:prstGeom>
            </p:spPr>
          </p:pic>
          <p:pic>
            <p:nvPicPr>
              <p:cNvPr id="20" name="Imagem 19" descr="Neodymium_Oxide_v0_summ.jpg"/>
              <p:cNvPicPr>
                <a:picLocks noChangeAspect="1"/>
              </p:cNvPicPr>
              <p:nvPr/>
            </p:nvPicPr>
            <p:blipFill>
              <a:blip r:embed="rId5" cstate="print"/>
              <a:stretch>
                <a:fillRect/>
              </a:stretch>
            </p:blipFill>
            <p:spPr>
              <a:xfrm>
                <a:off x="2555776" y="908720"/>
                <a:ext cx="1296144" cy="1296144"/>
              </a:xfrm>
              <a:prstGeom prst="rect">
                <a:avLst/>
              </a:prstGeom>
            </p:spPr>
          </p:pic>
          <p:sp>
            <p:nvSpPr>
              <p:cNvPr id="4" name="Seta para a direita 3"/>
              <p:cNvSpPr/>
              <p:nvPr/>
            </p:nvSpPr>
            <p:spPr>
              <a:xfrm>
                <a:off x="1512168" y="1484784"/>
                <a:ext cx="936104" cy="288032"/>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p:cNvSpPr txBox="1"/>
              <p:nvPr/>
            </p:nvSpPr>
            <p:spPr>
              <a:xfrm>
                <a:off x="0" y="1988840"/>
                <a:ext cx="1331640" cy="461665"/>
              </a:xfrm>
              <a:prstGeom prst="rect">
                <a:avLst/>
              </a:prstGeom>
              <a:noFill/>
            </p:spPr>
            <p:txBody>
              <a:bodyPr wrap="square" rtlCol="0">
                <a:spAutoFit/>
              </a:bodyPr>
              <a:lstStyle/>
              <a:p>
                <a:pPr algn="ctr"/>
                <a:r>
                  <a:rPr lang="pt-BR" sz="1200" dirty="0" smtClean="0"/>
                  <a:t>Monazita </a:t>
                </a:r>
              </a:p>
              <a:p>
                <a:pPr algn="ctr"/>
                <a:r>
                  <a:rPr lang="pt-BR" sz="1200" dirty="0" smtClean="0"/>
                  <a:t>Concentrada</a:t>
                </a:r>
                <a:endParaRPr lang="pt-BR" sz="1200" dirty="0"/>
              </a:p>
            </p:txBody>
          </p:sp>
          <p:sp>
            <p:nvSpPr>
              <p:cNvPr id="12" name="Texto explicativo em seta para a direita 11"/>
              <p:cNvSpPr/>
              <p:nvPr/>
            </p:nvSpPr>
            <p:spPr>
              <a:xfrm>
                <a:off x="1440160" y="2564904"/>
                <a:ext cx="2448272" cy="945976"/>
              </a:xfrm>
              <a:prstGeom prst="rightArrowCallou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pt-BR" sz="1400" dirty="0" smtClean="0"/>
                  <a:t>Óxido de Lantânio</a:t>
                </a:r>
              </a:p>
              <a:p>
                <a:r>
                  <a:rPr lang="pt-BR" sz="1400" dirty="0" smtClean="0"/>
                  <a:t>Óxido de Cério</a:t>
                </a:r>
              </a:p>
              <a:p>
                <a:r>
                  <a:rPr lang="pt-BR" sz="1400" dirty="0" smtClean="0"/>
                  <a:t>Óxido de Tório</a:t>
                </a:r>
              </a:p>
              <a:p>
                <a:r>
                  <a:rPr lang="pt-BR" sz="1400" dirty="0" smtClean="0"/>
                  <a:t>Outros</a:t>
                </a:r>
                <a:endParaRPr lang="pt-BR" sz="1400" dirty="0"/>
              </a:p>
            </p:txBody>
          </p:sp>
          <p:sp>
            <p:nvSpPr>
              <p:cNvPr id="14" name="CaixaDeTexto 13"/>
              <p:cNvSpPr txBox="1"/>
              <p:nvPr/>
            </p:nvSpPr>
            <p:spPr>
              <a:xfrm>
                <a:off x="3960440" y="2420888"/>
                <a:ext cx="3706850" cy="1384995"/>
              </a:xfrm>
              <a:prstGeom prst="rect">
                <a:avLst/>
              </a:prstGeom>
              <a:noFill/>
            </p:spPr>
            <p:txBody>
              <a:bodyPr wrap="square" rtlCol="0">
                <a:spAutoFit/>
              </a:bodyPr>
              <a:lstStyle/>
              <a:p>
                <a:r>
                  <a:rPr lang="pt-BR" sz="1400" dirty="0" smtClean="0"/>
                  <a:t>Catalisadores</a:t>
                </a:r>
              </a:p>
              <a:p>
                <a:r>
                  <a:rPr lang="pt-BR" sz="1400" dirty="0" smtClean="0"/>
                  <a:t>Polidoras</a:t>
                </a:r>
              </a:p>
              <a:p>
                <a:r>
                  <a:rPr lang="pt-BR" sz="1400" dirty="0" smtClean="0"/>
                  <a:t>Cerâmicas</a:t>
                </a:r>
              </a:p>
              <a:p>
                <a:r>
                  <a:rPr lang="pt-BR" sz="1400" dirty="0" smtClean="0"/>
                  <a:t>LED, Fósforos</a:t>
                </a:r>
                <a:endParaRPr lang="pt-BR" sz="1400" dirty="0"/>
              </a:p>
              <a:p>
                <a:r>
                  <a:rPr lang="pt-BR" sz="1400" dirty="0" smtClean="0"/>
                  <a:t>TV Plasma, Displays, </a:t>
                </a:r>
                <a:r>
                  <a:rPr lang="pt-BR" sz="1400" dirty="0" err="1" smtClean="0"/>
                  <a:t>Touchscreens</a:t>
                </a:r>
                <a:r>
                  <a:rPr lang="pt-BR" sz="1400" dirty="0" smtClean="0"/>
                  <a:t>, etc.</a:t>
                </a:r>
              </a:p>
              <a:p>
                <a:r>
                  <a:rPr lang="pt-BR" sz="1400" dirty="0" smtClean="0"/>
                  <a:t>Outros</a:t>
                </a:r>
                <a:endParaRPr lang="pt-BR" sz="1400" dirty="0"/>
              </a:p>
            </p:txBody>
          </p:sp>
          <p:sp>
            <p:nvSpPr>
              <p:cNvPr id="15" name="CaixaDeTexto 14"/>
              <p:cNvSpPr txBox="1"/>
              <p:nvPr/>
            </p:nvSpPr>
            <p:spPr>
              <a:xfrm>
                <a:off x="2232248" y="1988840"/>
                <a:ext cx="2088505" cy="461665"/>
              </a:xfrm>
              <a:prstGeom prst="rect">
                <a:avLst/>
              </a:prstGeom>
              <a:noFill/>
            </p:spPr>
            <p:txBody>
              <a:bodyPr wrap="square" rtlCol="0">
                <a:spAutoFit/>
              </a:bodyPr>
              <a:lstStyle/>
              <a:p>
                <a:pPr algn="ctr"/>
                <a:r>
                  <a:rPr lang="pt-BR" sz="1200" dirty="0" smtClean="0"/>
                  <a:t>Óxido de Neodímio, Praseodímio e Disprósio</a:t>
                </a:r>
                <a:endParaRPr lang="pt-BR" sz="1200" dirty="0"/>
              </a:p>
            </p:txBody>
          </p:sp>
          <p:sp>
            <p:nvSpPr>
              <p:cNvPr id="16" name="Seta para a direita 15"/>
              <p:cNvSpPr/>
              <p:nvPr/>
            </p:nvSpPr>
            <p:spPr>
              <a:xfrm>
                <a:off x="3851920" y="1484784"/>
                <a:ext cx="936104" cy="288032"/>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18" name="Seta para a direita 17"/>
              <p:cNvSpPr/>
              <p:nvPr/>
            </p:nvSpPr>
            <p:spPr>
              <a:xfrm>
                <a:off x="6084168" y="1484784"/>
                <a:ext cx="1008112" cy="288032"/>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22" name="CaixaDeTexto 21"/>
              <p:cNvSpPr txBox="1"/>
              <p:nvPr/>
            </p:nvSpPr>
            <p:spPr>
              <a:xfrm>
                <a:off x="360040" y="1332057"/>
                <a:ext cx="792088" cy="584775"/>
              </a:xfrm>
              <a:prstGeom prst="rect">
                <a:avLst/>
              </a:prstGeom>
              <a:noFill/>
            </p:spPr>
            <p:txBody>
              <a:bodyPr wrap="square" rtlCol="0">
                <a:spAutoFit/>
              </a:bodyPr>
              <a:lstStyle/>
              <a:p>
                <a:r>
                  <a:rPr lang="pt-BR" sz="3200" dirty="0" smtClean="0"/>
                  <a:t>1 t</a:t>
                </a:r>
                <a:endParaRPr lang="pt-BR" sz="3200" dirty="0"/>
              </a:p>
            </p:txBody>
          </p:sp>
          <p:sp>
            <p:nvSpPr>
              <p:cNvPr id="23" name="CaixaDeTexto 22"/>
              <p:cNvSpPr txBox="1"/>
              <p:nvPr/>
            </p:nvSpPr>
            <p:spPr>
              <a:xfrm>
                <a:off x="2736304" y="1340768"/>
                <a:ext cx="1080120" cy="461665"/>
              </a:xfrm>
              <a:prstGeom prst="rect">
                <a:avLst/>
              </a:prstGeom>
              <a:noFill/>
            </p:spPr>
            <p:txBody>
              <a:bodyPr wrap="square" rtlCol="0">
                <a:spAutoFit/>
              </a:bodyPr>
              <a:lstStyle/>
              <a:p>
                <a:r>
                  <a:rPr lang="pt-BR" sz="2400" dirty="0" smtClean="0"/>
                  <a:t>120 kg</a:t>
                </a:r>
                <a:endParaRPr lang="pt-BR" sz="2400" dirty="0"/>
              </a:p>
            </p:txBody>
          </p:sp>
          <p:sp>
            <p:nvSpPr>
              <p:cNvPr id="25" name="CaixaDeTexto 24"/>
              <p:cNvSpPr txBox="1"/>
              <p:nvPr/>
            </p:nvSpPr>
            <p:spPr>
              <a:xfrm>
                <a:off x="4824536" y="1959223"/>
                <a:ext cx="1080120" cy="276999"/>
              </a:xfrm>
              <a:prstGeom prst="rect">
                <a:avLst/>
              </a:prstGeom>
              <a:noFill/>
            </p:spPr>
            <p:txBody>
              <a:bodyPr wrap="square" rtlCol="0">
                <a:spAutoFit/>
              </a:bodyPr>
              <a:lstStyle/>
              <a:p>
                <a:pPr algn="ctr"/>
                <a:r>
                  <a:rPr lang="pt-BR" sz="1200" dirty="0" smtClean="0"/>
                  <a:t>Liga de </a:t>
                </a:r>
                <a:r>
                  <a:rPr lang="pt-BR" sz="1200" dirty="0" err="1" smtClean="0"/>
                  <a:t>NdFeB</a:t>
                </a:r>
                <a:endParaRPr lang="pt-BR" sz="1200" dirty="0"/>
              </a:p>
            </p:txBody>
          </p:sp>
          <p:sp>
            <p:nvSpPr>
              <p:cNvPr id="26" name="CaixaDeTexto 25"/>
              <p:cNvSpPr txBox="1"/>
              <p:nvPr/>
            </p:nvSpPr>
            <p:spPr>
              <a:xfrm>
                <a:off x="4860032" y="1340768"/>
                <a:ext cx="1080120" cy="461665"/>
              </a:xfrm>
              <a:prstGeom prst="rect">
                <a:avLst/>
              </a:prstGeom>
              <a:noFill/>
            </p:spPr>
            <p:txBody>
              <a:bodyPr wrap="square" rtlCol="0">
                <a:spAutoFit/>
              </a:bodyPr>
              <a:lstStyle/>
              <a:p>
                <a:r>
                  <a:rPr lang="pt-BR" sz="2400" b="1" dirty="0" smtClean="0">
                    <a:solidFill>
                      <a:srgbClr val="FF0000"/>
                    </a:solidFill>
                  </a:rPr>
                  <a:t>3</a:t>
                </a:r>
                <a:r>
                  <a:rPr lang="pt-BR" sz="2400" b="1" dirty="0">
                    <a:solidFill>
                      <a:srgbClr val="FF0000"/>
                    </a:solidFill>
                  </a:rPr>
                  <a:t>6</a:t>
                </a:r>
                <a:r>
                  <a:rPr lang="pt-BR" sz="2400" b="1" dirty="0" smtClean="0">
                    <a:solidFill>
                      <a:srgbClr val="FF0000"/>
                    </a:solidFill>
                  </a:rPr>
                  <a:t>0 kg</a:t>
                </a:r>
                <a:endParaRPr lang="pt-BR" sz="2400" b="1" dirty="0">
                  <a:solidFill>
                    <a:srgbClr val="FF0000"/>
                  </a:solidFill>
                </a:endParaRPr>
              </a:p>
            </p:txBody>
          </p:sp>
          <p:pic>
            <p:nvPicPr>
              <p:cNvPr id="29" name="Imagem 28" descr="C20079817057957668_Cylinder_Magnets.jpg"/>
              <p:cNvPicPr>
                <a:picLocks noChangeAspect="1"/>
              </p:cNvPicPr>
              <p:nvPr/>
            </p:nvPicPr>
            <p:blipFill>
              <a:blip r:embed="rId6" cstate="print"/>
              <a:stretch>
                <a:fillRect/>
              </a:stretch>
            </p:blipFill>
            <p:spPr>
              <a:xfrm>
                <a:off x="7308304" y="1052736"/>
                <a:ext cx="1218826" cy="1095111"/>
              </a:xfrm>
              <a:prstGeom prst="rect">
                <a:avLst/>
              </a:prstGeom>
            </p:spPr>
          </p:pic>
        </p:grpSp>
      </p:grpSp>
      <p:sp>
        <p:nvSpPr>
          <p:cNvPr id="32" name="CaixaDeTexto 31"/>
          <p:cNvSpPr txBox="1"/>
          <p:nvPr/>
        </p:nvSpPr>
        <p:spPr>
          <a:xfrm>
            <a:off x="539552" y="4061390"/>
            <a:ext cx="7848872" cy="1815882"/>
          </a:xfrm>
          <a:prstGeom prst="rect">
            <a:avLst/>
          </a:prstGeom>
          <a:noFill/>
        </p:spPr>
        <p:txBody>
          <a:bodyPr wrap="square" rtlCol="0">
            <a:spAutoFit/>
          </a:bodyPr>
          <a:lstStyle/>
          <a:p>
            <a:r>
              <a:rPr lang="pt-BR" sz="1600" b="1" dirty="0" smtClean="0"/>
              <a:t>Considerações</a:t>
            </a:r>
            <a:r>
              <a:rPr lang="pt-BR" sz="1600" dirty="0" smtClean="0"/>
              <a:t>:</a:t>
            </a:r>
          </a:p>
          <a:p>
            <a:pPr lvl="1">
              <a:buFont typeface="Arial" pitchFamily="34" charset="0"/>
              <a:buChar char="•"/>
            </a:pPr>
            <a:r>
              <a:rPr lang="pt-BR" sz="1600" dirty="0" smtClean="0"/>
              <a:t>Não há dados seguros sobre o custo dos processos</a:t>
            </a:r>
          </a:p>
          <a:p>
            <a:pPr lvl="1">
              <a:buFont typeface="Arial" pitchFamily="34" charset="0"/>
              <a:buChar char="•"/>
            </a:pPr>
            <a:r>
              <a:rPr lang="pt-BR" sz="1600" dirty="0" smtClean="0"/>
              <a:t>Preços no mercado internacional elevados e flutuantes</a:t>
            </a:r>
          </a:p>
          <a:p>
            <a:pPr lvl="1">
              <a:buFont typeface="Arial" pitchFamily="34" charset="0"/>
              <a:buChar char="•"/>
            </a:pPr>
            <a:r>
              <a:rPr lang="pt-BR" sz="1600" dirty="0" smtClean="0"/>
              <a:t>Preço não irá reduzir, significativamente, em função da demanda não atendida</a:t>
            </a:r>
          </a:p>
          <a:p>
            <a:pPr lvl="1">
              <a:buFont typeface="Arial" pitchFamily="34" charset="0"/>
              <a:buChar char="•"/>
            </a:pPr>
            <a:r>
              <a:rPr lang="pt-BR" sz="1600" dirty="0" smtClean="0"/>
              <a:t>O custo do ímã não é o mais crítico, mas sim a inacessibilidade</a:t>
            </a:r>
          </a:p>
          <a:p>
            <a:pPr lvl="1">
              <a:buFont typeface="Arial" pitchFamily="34" charset="0"/>
              <a:buChar char="•"/>
            </a:pPr>
            <a:r>
              <a:rPr lang="pt-BR" sz="1600" dirty="0" smtClean="0"/>
              <a:t>Capacidade produtiva chinesa limitada, custos em elevação</a:t>
            </a:r>
          </a:p>
          <a:p>
            <a:pPr lvl="1">
              <a:buFont typeface="Arial" pitchFamily="34" charset="0"/>
              <a:buChar char="•"/>
            </a:pPr>
            <a:r>
              <a:rPr lang="pt-BR" sz="1600" dirty="0" smtClean="0"/>
              <a:t>Outras aplicações estratégicas para Imãs de TR acontecerão</a:t>
            </a:r>
            <a:endParaRPr lang="pt-BR" sz="1600" dirty="0"/>
          </a:p>
        </p:txBody>
      </p:sp>
      <p:sp>
        <p:nvSpPr>
          <p:cNvPr id="34" name="CaixaDeTexto 33"/>
          <p:cNvSpPr txBox="1"/>
          <p:nvPr/>
        </p:nvSpPr>
        <p:spPr>
          <a:xfrm>
            <a:off x="2987824" y="1032991"/>
            <a:ext cx="1115616" cy="307777"/>
          </a:xfrm>
          <a:prstGeom prst="rect">
            <a:avLst/>
          </a:prstGeom>
          <a:noFill/>
        </p:spPr>
        <p:txBody>
          <a:bodyPr wrap="square" rtlCol="0">
            <a:spAutoFit/>
          </a:bodyPr>
          <a:lstStyle/>
          <a:p>
            <a:pPr algn="ctr"/>
            <a:r>
              <a:rPr lang="pt-BR" sz="1400" dirty="0" smtClean="0">
                <a:solidFill>
                  <a:schemeClr val="tx2"/>
                </a:solidFill>
              </a:rPr>
              <a:t>US$ 12.000</a:t>
            </a:r>
            <a:endParaRPr lang="pt-BR" sz="1400" dirty="0">
              <a:solidFill>
                <a:schemeClr val="tx2"/>
              </a:solidFill>
            </a:endParaRPr>
          </a:p>
        </p:txBody>
      </p:sp>
      <p:sp>
        <p:nvSpPr>
          <p:cNvPr id="35" name="CaixaDeTexto 34"/>
          <p:cNvSpPr txBox="1"/>
          <p:nvPr/>
        </p:nvSpPr>
        <p:spPr>
          <a:xfrm>
            <a:off x="5220072" y="1032991"/>
            <a:ext cx="1115616" cy="307777"/>
          </a:xfrm>
          <a:prstGeom prst="rect">
            <a:avLst/>
          </a:prstGeom>
          <a:noFill/>
        </p:spPr>
        <p:txBody>
          <a:bodyPr wrap="square" rtlCol="0">
            <a:spAutoFit/>
          </a:bodyPr>
          <a:lstStyle/>
          <a:p>
            <a:pPr algn="ctr"/>
            <a:r>
              <a:rPr lang="pt-BR" sz="1400" dirty="0" smtClean="0">
                <a:solidFill>
                  <a:schemeClr val="tx2"/>
                </a:solidFill>
              </a:rPr>
              <a:t>US$ 20.000</a:t>
            </a:r>
            <a:endParaRPr lang="pt-BR" sz="1400" dirty="0">
              <a:solidFill>
                <a:schemeClr val="tx2"/>
              </a:solidFill>
            </a:endParaRPr>
          </a:p>
        </p:txBody>
      </p:sp>
      <p:sp>
        <p:nvSpPr>
          <p:cNvPr id="36" name="CaixaDeTexto 35"/>
          <p:cNvSpPr txBox="1"/>
          <p:nvPr/>
        </p:nvSpPr>
        <p:spPr>
          <a:xfrm>
            <a:off x="7596336" y="1032991"/>
            <a:ext cx="1115616" cy="307777"/>
          </a:xfrm>
          <a:prstGeom prst="rect">
            <a:avLst/>
          </a:prstGeom>
          <a:noFill/>
        </p:spPr>
        <p:txBody>
          <a:bodyPr wrap="square" rtlCol="0">
            <a:spAutoFit/>
          </a:bodyPr>
          <a:lstStyle/>
          <a:p>
            <a:pPr algn="ctr"/>
            <a:r>
              <a:rPr lang="pt-BR" sz="1400" dirty="0" smtClean="0">
                <a:solidFill>
                  <a:schemeClr val="tx2"/>
                </a:solidFill>
              </a:rPr>
              <a:t>US$ 36.000</a:t>
            </a:r>
            <a:endParaRPr lang="pt-BR" sz="1400" dirty="0">
              <a:solidFill>
                <a:schemeClr val="tx2"/>
              </a:solidFill>
            </a:endParaRPr>
          </a:p>
        </p:txBody>
      </p:sp>
      <p:sp>
        <p:nvSpPr>
          <p:cNvPr id="37" name="CaixaDeTexto 36"/>
          <p:cNvSpPr txBox="1"/>
          <p:nvPr/>
        </p:nvSpPr>
        <p:spPr>
          <a:xfrm>
            <a:off x="3347864" y="3717032"/>
            <a:ext cx="1115616" cy="307777"/>
          </a:xfrm>
          <a:prstGeom prst="rect">
            <a:avLst/>
          </a:prstGeom>
          <a:noFill/>
        </p:spPr>
        <p:txBody>
          <a:bodyPr wrap="square" rtlCol="0">
            <a:spAutoFit/>
          </a:bodyPr>
          <a:lstStyle/>
          <a:p>
            <a:pPr algn="ctr"/>
            <a:r>
              <a:rPr lang="pt-BR" sz="1400" dirty="0" smtClean="0">
                <a:solidFill>
                  <a:schemeClr val="tx2"/>
                </a:solidFill>
              </a:rPr>
              <a:t>~US$ </a:t>
            </a:r>
            <a:r>
              <a:rPr lang="pt-BR" sz="1400" dirty="0">
                <a:solidFill>
                  <a:schemeClr val="tx2"/>
                </a:solidFill>
              </a:rPr>
              <a:t>9</a:t>
            </a:r>
            <a:r>
              <a:rPr lang="pt-BR" sz="1400" dirty="0" smtClean="0">
                <a:solidFill>
                  <a:schemeClr val="tx2"/>
                </a:solidFill>
              </a:rPr>
              <a:t>.000</a:t>
            </a:r>
            <a:endParaRPr lang="pt-BR" sz="1400" dirty="0">
              <a:solidFill>
                <a:schemeClr val="tx2"/>
              </a:solidFill>
            </a:endParaRPr>
          </a:p>
        </p:txBody>
      </p:sp>
      <p:sp>
        <p:nvSpPr>
          <p:cNvPr id="33" name="CaixaDeTexto 32"/>
          <p:cNvSpPr txBox="1"/>
          <p:nvPr/>
        </p:nvSpPr>
        <p:spPr>
          <a:xfrm>
            <a:off x="461518" y="1196171"/>
            <a:ext cx="1115616" cy="307777"/>
          </a:xfrm>
          <a:prstGeom prst="rect">
            <a:avLst/>
          </a:prstGeom>
          <a:noFill/>
        </p:spPr>
        <p:txBody>
          <a:bodyPr wrap="square" rtlCol="0">
            <a:spAutoFit/>
          </a:bodyPr>
          <a:lstStyle/>
          <a:p>
            <a:pPr algn="ctr"/>
            <a:r>
              <a:rPr lang="pt-BR" sz="1400" dirty="0" smtClean="0">
                <a:solidFill>
                  <a:schemeClr val="tx2"/>
                </a:solidFill>
              </a:rPr>
              <a:t>US$ 500</a:t>
            </a:r>
            <a:endParaRPr lang="pt-BR" sz="1400" dirty="0">
              <a:solidFill>
                <a:schemeClr val="tx2"/>
              </a:solidFill>
            </a:endParaRPr>
          </a:p>
        </p:txBody>
      </p:sp>
      <p:sp>
        <p:nvSpPr>
          <p:cNvPr id="3" name="Seta dobrada 2"/>
          <p:cNvSpPr/>
          <p:nvPr/>
        </p:nvSpPr>
        <p:spPr>
          <a:xfrm rot="5400000">
            <a:off x="1880513" y="1970072"/>
            <a:ext cx="702454" cy="775245"/>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sp>
        <p:nvSpPr>
          <p:cNvPr id="38" name="CaixaDeTexto 37"/>
          <p:cNvSpPr txBox="1"/>
          <p:nvPr/>
        </p:nvSpPr>
        <p:spPr>
          <a:xfrm>
            <a:off x="7668344" y="2399655"/>
            <a:ext cx="1182314" cy="276999"/>
          </a:xfrm>
          <a:prstGeom prst="rect">
            <a:avLst/>
          </a:prstGeom>
          <a:noFill/>
        </p:spPr>
        <p:txBody>
          <a:bodyPr wrap="square" rtlCol="0">
            <a:spAutoFit/>
          </a:bodyPr>
          <a:lstStyle/>
          <a:p>
            <a:pPr algn="ctr"/>
            <a:r>
              <a:rPr lang="pt-BR" sz="1200" dirty="0" smtClean="0"/>
              <a:t>Ímãs de </a:t>
            </a:r>
            <a:r>
              <a:rPr lang="pt-BR" sz="1200" dirty="0" err="1" smtClean="0"/>
              <a:t>NdFeB</a:t>
            </a:r>
            <a:endParaRPr lang="pt-BR" sz="1200" dirty="0"/>
          </a:p>
        </p:txBody>
      </p:sp>
      <p:sp>
        <p:nvSpPr>
          <p:cNvPr id="39" name="CaixaDeTexto 38"/>
          <p:cNvSpPr txBox="1"/>
          <p:nvPr/>
        </p:nvSpPr>
        <p:spPr>
          <a:xfrm>
            <a:off x="7668344" y="1628800"/>
            <a:ext cx="1080120" cy="461665"/>
          </a:xfrm>
          <a:prstGeom prst="rect">
            <a:avLst/>
          </a:prstGeom>
          <a:noFill/>
        </p:spPr>
        <p:txBody>
          <a:bodyPr wrap="square" rtlCol="0">
            <a:spAutoFit/>
          </a:bodyPr>
          <a:lstStyle/>
          <a:p>
            <a:r>
              <a:rPr lang="pt-BR" sz="2400" b="1" dirty="0" smtClean="0">
                <a:solidFill>
                  <a:srgbClr val="FF0000"/>
                </a:solidFill>
              </a:rPr>
              <a:t>3</a:t>
            </a:r>
            <a:r>
              <a:rPr lang="pt-BR" sz="2400" b="1" dirty="0">
                <a:solidFill>
                  <a:srgbClr val="FF0000"/>
                </a:solidFill>
              </a:rPr>
              <a:t>6</a:t>
            </a:r>
            <a:r>
              <a:rPr lang="pt-BR" sz="2400" b="1" dirty="0" smtClean="0">
                <a:solidFill>
                  <a:srgbClr val="FF0000"/>
                </a:solidFill>
              </a:rPr>
              <a:t>0 kg</a:t>
            </a:r>
            <a:endParaRPr lang="pt-BR" sz="2400" b="1" dirty="0">
              <a:solidFill>
                <a:srgbClr val="FF0000"/>
              </a:solidFill>
            </a:endParaRPr>
          </a:p>
        </p:txBody>
      </p:sp>
      <p:sp>
        <p:nvSpPr>
          <p:cNvPr id="40" name="CaixaDeTexto 39"/>
          <p:cNvSpPr txBox="1"/>
          <p:nvPr/>
        </p:nvSpPr>
        <p:spPr>
          <a:xfrm>
            <a:off x="6318975" y="2804735"/>
            <a:ext cx="2789529" cy="1200329"/>
          </a:xfrm>
          <a:prstGeom prst="rect">
            <a:avLst/>
          </a:prstGeom>
          <a:noFill/>
        </p:spPr>
        <p:txBody>
          <a:bodyPr wrap="square" rtlCol="0">
            <a:spAutoFit/>
          </a:bodyPr>
          <a:lstStyle/>
          <a:p>
            <a:pPr algn="r"/>
            <a:r>
              <a:rPr lang="pt-BR" sz="2400" b="1" dirty="0" smtClean="0">
                <a:solidFill>
                  <a:srgbClr val="FF0000"/>
                </a:solidFill>
              </a:rPr>
              <a:t>Estimativa de valores conservadora</a:t>
            </a:r>
            <a:endParaRPr lang="pt-BR" sz="2400" b="1" dirty="0">
              <a:solidFill>
                <a:srgbClr val="FF0000"/>
              </a:solidFill>
            </a:endParaRPr>
          </a:p>
        </p:txBody>
      </p:sp>
      <p:sp>
        <p:nvSpPr>
          <p:cNvPr id="42" name="CaixaDeTexto 41"/>
          <p:cNvSpPr txBox="1"/>
          <p:nvPr/>
        </p:nvSpPr>
        <p:spPr>
          <a:xfrm>
            <a:off x="8579778" y="6546830"/>
            <a:ext cx="528726" cy="338554"/>
          </a:xfrm>
          <a:prstGeom prst="rect">
            <a:avLst/>
          </a:prstGeom>
          <a:noFill/>
        </p:spPr>
        <p:txBody>
          <a:bodyPr wrap="square" rtlCol="0">
            <a:spAutoFit/>
          </a:bodyPr>
          <a:lstStyle/>
          <a:p>
            <a:pPr algn="r"/>
            <a:fld id="{8B32100D-887A-4770-A919-4E77FB0086CB}" type="slidenum">
              <a:rPr lang="pt-BR" sz="1600" b="1" smtClean="0">
                <a:solidFill>
                  <a:schemeClr val="bg1"/>
                </a:solidFill>
              </a:rPr>
              <a:pPr algn="r"/>
              <a:t>63</a:t>
            </a:fld>
            <a:endParaRPr lang="pt-BR" sz="1600" b="1" dirty="0">
              <a:solidFill>
                <a:schemeClr val="bg1"/>
              </a:solidFill>
            </a:endParaRPr>
          </a:p>
        </p:txBody>
      </p:sp>
      <p:sp>
        <p:nvSpPr>
          <p:cNvPr id="9" name="CaixaDeTexto 8"/>
          <p:cNvSpPr txBox="1"/>
          <p:nvPr/>
        </p:nvSpPr>
        <p:spPr>
          <a:xfrm>
            <a:off x="4141904" y="6239053"/>
            <a:ext cx="4284984" cy="307777"/>
          </a:xfrm>
          <a:prstGeom prst="rect">
            <a:avLst/>
          </a:prstGeom>
          <a:noFill/>
        </p:spPr>
        <p:txBody>
          <a:bodyPr wrap="square" rtlCol="0">
            <a:spAutoFit/>
          </a:bodyPr>
          <a:lstStyle/>
          <a:p>
            <a:r>
              <a:rPr lang="pt-BR" sz="1400" dirty="0" smtClean="0"/>
              <a:t>Fonte: Fundação CERTI (www.certi.org.br)</a:t>
            </a:r>
            <a:endParaRPr lang="pt-BR" sz="1400" dirty="0"/>
          </a:p>
        </p:txBody>
      </p:sp>
    </p:spTree>
    <p:extLst>
      <p:ext uri="{BB962C8B-B14F-4D97-AF65-F5344CB8AC3E}">
        <p14:creationId xmlns:p14="http://schemas.microsoft.com/office/powerpoint/2010/main" val="603957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Síntese</a:t>
            </a:r>
            <a:endParaRPr lang="pt-BR" dirty="0"/>
          </a:p>
        </p:txBody>
      </p:sp>
      <p:sp>
        <p:nvSpPr>
          <p:cNvPr id="3" name="Espaço Reservado para Conteúdo 2"/>
          <p:cNvSpPr>
            <a:spLocks noGrp="1"/>
          </p:cNvSpPr>
          <p:nvPr>
            <p:ph sz="quarter" idx="1"/>
          </p:nvPr>
        </p:nvSpPr>
        <p:spPr/>
        <p:txBody>
          <a:bodyPr>
            <a:normAutofit fontScale="77500" lnSpcReduction="20000"/>
          </a:bodyPr>
          <a:lstStyle/>
          <a:p>
            <a:r>
              <a:rPr lang="pt-BR" dirty="0" smtClean="0"/>
              <a:t>Países como Canadá e Austrália são frequentemente citado como exemplos de boa política mineral.</a:t>
            </a:r>
          </a:p>
          <a:p>
            <a:pPr lvl="1"/>
            <a:r>
              <a:rPr lang="pt-BR" dirty="0" smtClean="0"/>
              <a:t>Todavia, estes países adotam políticas descentralizadas. Cada estado/província/região determina qual o melhor modelo</a:t>
            </a:r>
          </a:p>
          <a:p>
            <a:pPr lvl="1"/>
            <a:r>
              <a:rPr lang="pt-BR" dirty="0" smtClean="0"/>
              <a:t>Para um país de dimensão continental como o Brasil é com a diversidade e as disparidades regionais é necessário a urgente adoção de um modelo mais </a:t>
            </a:r>
            <a:r>
              <a:rPr lang="pt-BR" dirty="0" smtClean="0"/>
              <a:t>descentralizado</a:t>
            </a:r>
            <a:r>
              <a:rPr lang="pt-BR" dirty="0"/>
              <a:t> </a:t>
            </a:r>
            <a:r>
              <a:rPr lang="pt-BR" dirty="0" smtClean="0"/>
              <a:t>que seja sensível às necessidades e especificidades regionais</a:t>
            </a:r>
            <a:r>
              <a:rPr lang="pt-BR" dirty="0"/>
              <a:t> </a:t>
            </a:r>
            <a:endParaRPr lang="pt-BR" dirty="0" smtClean="0"/>
          </a:p>
          <a:p>
            <a:pPr lvl="2"/>
            <a:r>
              <a:rPr lang="pt-BR" dirty="0" smtClean="0"/>
              <a:t>Em </a:t>
            </a:r>
            <a:r>
              <a:rPr lang="pt-BR" dirty="0"/>
              <a:t>nível dos Estados exportadores, a mineração gera pouco emprego direto e tributo – desproporcional à sua importância nacional e global</a:t>
            </a:r>
          </a:p>
          <a:p>
            <a:pPr lvl="2"/>
            <a:r>
              <a:rPr lang="pt-BR" dirty="0"/>
              <a:t>A atual política de rendas mineiras concentra benefícios no município minerador – “efeito imã” e</a:t>
            </a:r>
          </a:p>
          <a:p>
            <a:pPr lvl="2"/>
            <a:r>
              <a:rPr lang="pt-BR" dirty="0"/>
              <a:t>Não irradia para seus entornos os mesmos benefícios, ao contrário, expulsa os fatores indesejáveis – “efeito banimento”</a:t>
            </a:r>
          </a:p>
          <a:p>
            <a:pPr lvl="2"/>
            <a:r>
              <a:rPr lang="pt-BR" dirty="0"/>
              <a:t>A consequência é o aumento da desigualdade intermunicipal, o que afeta negativamente os objetivos de desenvolvimento regional .</a:t>
            </a:r>
            <a:endParaRPr lang="pt-BR" dirty="0" smtClean="0"/>
          </a:p>
          <a:p>
            <a:pPr lvl="1"/>
            <a:endParaRPr lang="pt-BR" dirty="0"/>
          </a:p>
        </p:txBody>
      </p:sp>
    </p:spTree>
    <p:extLst>
      <p:ext uri="{BB962C8B-B14F-4D97-AF65-F5344CB8AC3E}">
        <p14:creationId xmlns:p14="http://schemas.microsoft.com/office/powerpoint/2010/main" val="1753142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 entanto...</a:t>
            </a:r>
            <a:endParaRPr lang="pt-BR" dirty="0"/>
          </a:p>
        </p:txBody>
      </p:sp>
      <p:sp>
        <p:nvSpPr>
          <p:cNvPr id="3" name="Espaço Reservado para Conteúdo 2"/>
          <p:cNvSpPr>
            <a:spLocks noGrp="1"/>
          </p:cNvSpPr>
          <p:nvPr>
            <p:ph sz="quarter" idx="1"/>
          </p:nvPr>
        </p:nvSpPr>
        <p:spPr/>
        <p:txBody>
          <a:bodyPr>
            <a:normAutofit lnSpcReduction="10000"/>
          </a:bodyPr>
          <a:lstStyle/>
          <a:p>
            <a:r>
              <a:rPr lang="pt-BR" dirty="0" smtClean="0"/>
              <a:t>O PL não explicita qual o objetivo da mudança da lei</a:t>
            </a:r>
          </a:p>
          <a:p>
            <a:r>
              <a:rPr lang="pt-BR" dirty="0" smtClean="0"/>
              <a:t>Assim, da leitura se deduz que:</a:t>
            </a:r>
          </a:p>
          <a:p>
            <a:pPr lvl="2"/>
            <a:r>
              <a:rPr lang="pt-BR" dirty="0" smtClean="0"/>
              <a:t>Não objetiva maior descentralização</a:t>
            </a:r>
          </a:p>
          <a:p>
            <a:pPr lvl="2"/>
            <a:r>
              <a:rPr lang="pt-BR" dirty="0" smtClean="0"/>
              <a:t>Não visa melhora equidade na distribuição dos ganhos (é mais do mesmo)</a:t>
            </a:r>
          </a:p>
          <a:p>
            <a:pPr lvl="2"/>
            <a:r>
              <a:rPr lang="pt-BR" dirty="0" smtClean="0"/>
              <a:t>Não está atrelado a uma política de agregação de valor aos bens minerais</a:t>
            </a:r>
          </a:p>
          <a:p>
            <a:pPr lvl="2"/>
            <a:r>
              <a:rPr lang="pt-BR" dirty="0" smtClean="0"/>
              <a:t>Parece ser que o Estado pretende exercer maior controle do setor mineral que atualmente é totalmente privatizado (com exceção de algumas poucas empresas estaduais e da INB)</a:t>
            </a:r>
            <a:endParaRPr lang="pt-BR" dirty="0"/>
          </a:p>
        </p:txBody>
      </p:sp>
    </p:spTree>
    <p:extLst>
      <p:ext uri="{BB962C8B-B14F-4D97-AF65-F5344CB8AC3E}">
        <p14:creationId xmlns:p14="http://schemas.microsoft.com/office/powerpoint/2010/main" val="8154294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Sugestões</a:t>
            </a:r>
            <a:endParaRPr lang="pt-BR" dirty="0"/>
          </a:p>
        </p:txBody>
      </p:sp>
      <p:sp>
        <p:nvSpPr>
          <p:cNvPr id="3" name="Espaço Reservado para Conteúdo 2"/>
          <p:cNvSpPr>
            <a:spLocks noGrp="1"/>
          </p:cNvSpPr>
          <p:nvPr>
            <p:ph sz="quarter" idx="1"/>
          </p:nvPr>
        </p:nvSpPr>
        <p:spPr/>
        <p:txBody>
          <a:bodyPr>
            <a:normAutofit fontScale="77500" lnSpcReduction="20000"/>
          </a:bodyPr>
          <a:lstStyle/>
          <a:p>
            <a:r>
              <a:rPr lang="pt-BR" dirty="0" smtClean="0"/>
              <a:t>Incluir no PL – o Fundo Mineral a partir de uma melhor distribuição de recursos da CFEM. Dessa forma a mineração passa, de fato a ser, um elemento indutor do desenvolvimento regional e não um fator de concentração de renda e de desigualdades intermunicipais.</a:t>
            </a:r>
          </a:p>
          <a:p>
            <a:r>
              <a:rPr lang="pt-BR" dirty="0" smtClean="0"/>
              <a:t>Incluir preços de referência para melhor balizar a fiscalização, o que </a:t>
            </a:r>
            <a:r>
              <a:rPr lang="pt-BR" dirty="0" smtClean="0"/>
              <a:t>dará maior transparência tanto a esse processo.</a:t>
            </a:r>
            <a:endParaRPr lang="pt-BR" dirty="0"/>
          </a:p>
          <a:p>
            <a:r>
              <a:rPr lang="pt-BR" dirty="0" smtClean="0"/>
              <a:t>No sistema da outorga e de transferência de titularidade optar por instrumento econômicos, que são mais custo-efetivos, ao invés do excesso de instrumentos de comando e controle, que oneram os cofres públicos e podem comprometer a competitividade. E</a:t>
            </a:r>
            <a:r>
              <a:rPr lang="pt-BR" dirty="0" smtClean="0"/>
              <a:t>specialmente na etapa da pesquisa e prospecção.</a:t>
            </a:r>
            <a:endParaRPr lang="pt-B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Sugestões</a:t>
            </a:r>
          </a:p>
        </p:txBody>
      </p:sp>
      <p:sp>
        <p:nvSpPr>
          <p:cNvPr id="3" name="Espaço Reservado para Conteúdo 2"/>
          <p:cNvSpPr>
            <a:spLocks noGrp="1"/>
          </p:cNvSpPr>
          <p:nvPr>
            <p:ph sz="quarter" idx="1"/>
          </p:nvPr>
        </p:nvSpPr>
        <p:spPr/>
        <p:txBody>
          <a:bodyPr>
            <a:normAutofit fontScale="92500"/>
          </a:bodyPr>
          <a:lstStyle/>
          <a:p>
            <a:r>
              <a:rPr lang="pt-BR" dirty="0" smtClean="0"/>
              <a:t>Explicitar no PL as condições da descentralização, possibilitando mais efetividade ao pacto federativo no que se refere tanto às competências concorrentes, quanto às competências complementares.</a:t>
            </a:r>
          </a:p>
          <a:p>
            <a:r>
              <a:rPr lang="pt-BR" dirty="0" smtClean="0"/>
              <a:t>Excluir taxa de fiscalização federal, pois a parcela da CFEM que cabe à União já serve para este fim. Deixar para os Estados esta fonte de receita, uma vez que a União impôs aos estados exportadores lei Kandir que impede a esses entes a receita necessária para implementar uma política mineral satisfatória. </a:t>
            </a:r>
          </a:p>
          <a:p>
            <a:endParaRPr lang="pt-BR" dirty="0"/>
          </a:p>
        </p:txBody>
      </p:sp>
    </p:spTree>
    <p:extLst>
      <p:ext uri="{BB962C8B-B14F-4D97-AF65-F5344CB8AC3E}">
        <p14:creationId xmlns:p14="http://schemas.microsoft.com/office/powerpoint/2010/main" val="1024928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Sugestões</a:t>
            </a:r>
            <a:endParaRPr lang="pt-BR" dirty="0"/>
          </a:p>
        </p:txBody>
      </p:sp>
      <p:sp>
        <p:nvSpPr>
          <p:cNvPr id="3" name="Espaço Reservado para Conteúdo 2"/>
          <p:cNvSpPr>
            <a:spLocks noGrp="1"/>
          </p:cNvSpPr>
          <p:nvPr>
            <p:ph sz="quarter" idx="1"/>
          </p:nvPr>
        </p:nvSpPr>
        <p:spPr/>
        <p:txBody>
          <a:bodyPr/>
          <a:lstStyle/>
          <a:p>
            <a:r>
              <a:rPr lang="pt-BR" dirty="0" smtClean="0"/>
              <a:t>Aproveitar a ocasião para </a:t>
            </a:r>
            <a:r>
              <a:rPr lang="pt-BR" dirty="0" smtClean="0"/>
              <a:t>se debater o modelo econômico brasileiro e qual o papel do setor mineral</a:t>
            </a:r>
          </a:p>
          <a:p>
            <a:pPr lvl="2"/>
            <a:r>
              <a:rPr lang="pt-BR" dirty="0" smtClean="0"/>
              <a:t>O Brasil</a:t>
            </a:r>
            <a:r>
              <a:rPr lang="pt-BR" dirty="0" smtClean="0"/>
              <a:t> está preso </a:t>
            </a:r>
            <a:r>
              <a:rPr lang="pt-BR" dirty="0" smtClean="0"/>
              <a:t>na armadilha da </a:t>
            </a:r>
            <a:r>
              <a:rPr lang="pt-BR" dirty="0" smtClean="0"/>
              <a:t>commodit</a:t>
            </a:r>
            <a:r>
              <a:rPr lang="pt-BR" dirty="0" smtClean="0"/>
              <a:t>y. </a:t>
            </a:r>
            <a:r>
              <a:rPr lang="pt-BR" dirty="0" smtClean="0"/>
              <a:t>Não há país que tenha se desenvolvido com base no modelo primário-exportador.</a:t>
            </a:r>
          </a:p>
          <a:p>
            <a:pPr lvl="2"/>
            <a:r>
              <a:rPr lang="pt-BR" dirty="0" smtClean="0"/>
              <a:t>Usar a mineração como fonte primitiva de acumulação e elemento de interiorização do desenvolvimento para induzir inovações, por intermédio de forte incentivo à formação de capital humano e adensamento de valor e conhecimento às cadeias produtivas minerais.</a:t>
            </a:r>
            <a:endParaRPr lang="pt-BR" dirty="0" smtClean="0"/>
          </a:p>
        </p:txBody>
      </p:sp>
    </p:spTree>
    <p:extLst>
      <p:ext uri="{BB962C8B-B14F-4D97-AF65-F5344CB8AC3E}">
        <p14:creationId xmlns:p14="http://schemas.microsoft.com/office/powerpoint/2010/main" val="22895321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p:cNvSpPr>
          <p:nvPr>
            <p:ph type="title"/>
          </p:nvPr>
        </p:nvSpPr>
        <p:spPr>
          <a:xfrm>
            <a:off x="428596" y="2714620"/>
            <a:ext cx="8229600" cy="1143000"/>
          </a:xfrm>
          <a:ln>
            <a:miter lim="800000"/>
            <a:headEnd/>
            <a:tailEnd/>
          </a:ln>
          <a:extLst/>
        </p:spPr>
        <p:txBody>
          <a:bodyPr lIns="91440" rIns="91440" bIns="45720">
            <a:normAutofit/>
          </a:bodyPr>
          <a:lstStyle/>
          <a:p>
            <a:pPr algn="ctr" eaLnBrk="1" fontAlgn="auto" hangingPunct="1">
              <a:spcAft>
                <a:spcPts val="0"/>
              </a:spcAft>
              <a:defRPr/>
            </a:pPr>
            <a:r>
              <a:rPr lang="pt-BR" sz="4000" dirty="0" smtClean="0">
                <a:solidFill>
                  <a:srgbClr val="7030A0"/>
                </a:solidFill>
              </a:rPr>
              <a:t>Obrigada pela atenção!</a:t>
            </a:r>
          </a:p>
        </p:txBody>
      </p:sp>
      <p:sp>
        <p:nvSpPr>
          <p:cNvPr id="4" name="Subtítulo 1"/>
          <p:cNvSpPr txBox="1">
            <a:spLocks/>
          </p:cNvSpPr>
          <p:nvPr/>
        </p:nvSpPr>
        <p:spPr>
          <a:xfrm>
            <a:off x="1331640" y="4941168"/>
            <a:ext cx="6400800" cy="1176536"/>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endParaRPr lang="pt-BR" sz="1800" i="1" dirty="0" smtClean="0"/>
          </a:p>
          <a:p>
            <a:pPr algn="ctr">
              <a:buNone/>
            </a:pPr>
            <a:r>
              <a:rPr lang="pt-BR" sz="2000" i="1" dirty="0" smtClean="0"/>
              <a:t>MARIA</a:t>
            </a:r>
            <a:r>
              <a:rPr lang="pt-BR" sz="1800" i="1" dirty="0" smtClean="0"/>
              <a:t> AMÉLIA ENRÍQUEZ</a:t>
            </a:r>
          </a:p>
          <a:p>
            <a:pPr algn="ctr">
              <a:buNone/>
            </a:pPr>
            <a:r>
              <a:rPr lang="pt-BR" sz="1400" i="1" dirty="0" smtClean="0">
                <a:hlinkClick r:id="rId2"/>
              </a:rPr>
              <a:t>amelia.enriquez@seicom.pa.gov.br</a:t>
            </a:r>
            <a:endParaRPr lang="pt-BR" sz="1400" i="1" dirty="0" smtClean="0"/>
          </a:p>
          <a:p>
            <a:pPr algn="ctr">
              <a:buNone/>
            </a:pPr>
            <a:r>
              <a:rPr lang="pt-BR" sz="1400" dirty="0" smtClean="0">
                <a:hlinkClick r:id="rId3"/>
              </a:rPr>
              <a:t>mameliaenriquez@gmail.Com</a:t>
            </a:r>
            <a:endParaRPr lang="pt-BR" sz="1400" dirty="0" smtClean="0"/>
          </a:p>
          <a:p>
            <a:pPr algn="ctr"/>
            <a:endParaRPr lang="pt-BR" dirty="0"/>
          </a:p>
        </p:txBody>
      </p:sp>
    </p:spTree>
    <p:extLst>
      <p:ext uri="{BB962C8B-B14F-4D97-AF65-F5344CB8AC3E}">
        <p14:creationId xmlns:p14="http://schemas.microsoft.com/office/powerpoint/2010/main" val="1750077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02920"/>
            <a:ext cx="8153400" cy="990600"/>
          </a:xfrm>
        </p:spPr>
        <p:txBody>
          <a:bodyPr>
            <a:noAutofit/>
          </a:bodyPr>
          <a:lstStyle/>
          <a:p>
            <a:r>
              <a:rPr lang="pt-BR" sz="3600" dirty="0" smtClean="0"/>
              <a:t>E os passivos ficam com o Estado... (reunião com garimpeiros)</a:t>
            </a:r>
            <a:endParaRPr lang="pt-BR" sz="3600" dirty="0"/>
          </a:p>
        </p:txBody>
      </p:sp>
      <p:pic>
        <p:nvPicPr>
          <p:cNvPr id="2053" name="Picture 5" descr="C:\Users\Amelia\Pictures\2013-07-10\5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2" y="1643050"/>
            <a:ext cx="4667283" cy="35004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melia\Pictures\2013-07-10\5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43051"/>
            <a:ext cx="4667283" cy="350046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857224" y="5214951"/>
            <a:ext cx="5357850" cy="2031325"/>
          </a:xfrm>
          <a:prstGeom prst="rect">
            <a:avLst/>
          </a:prstGeom>
          <a:noFill/>
        </p:spPr>
        <p:txBody>
          <a:bodyPr wrap="square" rtlCol="0">
            <a:spAutoFit/>
          </a:bodyPr>
          <a:lstStyle/>
          <a:p>
            <a:r>
              <a:rPr lang="pt-BR" b="1" dirty="0" smtClean="0"/>
              <a:t>IDHM 2010</a:t>
            </a:r>
          </a:p>
          <a:p>
            <a:r>
              <a:rPr lang="pt-BR" dirty="0" smtClean="0"/>
              <a:t>0,473</a:t>
            </a:r>
          </a:p>
          <a:p>
            <a:r>
              <a:rPr lang="pt-BR" b="1" dirty="0" smtClean="0"/>
              <a:t>Faixa do IDHM</a:t>
            </a:r>
          </a:p>
          <a:p>
            <a:r>
              <a:rPr lang="pt-BR" dirty="0" smtClean="0"/>
              <a:t>Muito Baixo (IDHM entre 0 e 0,499)</a:t>
            </a:r>
          </a:p>
          <a:p>
            <a:endParaRPr lang="pt-BR" dirty="0" smtClean="0"/>
          </a:p>
          <a:p>
            <a:r>
              <a:rPr lang="pt-BR" dirty="0" smtClean="0"/>
              <a:t/>
            </a:r>
            <a:br>
              <a:rPr lang="pt-BR" dirty="0" smtClean="0"/>
            </a:br>
            <a:endParaRPr lang="pt-BR" dirty="0"/>
          </a:p>
        </p:txBody>
      </p:sp>
      <p:sp>
        <p:nvSpPr>
          <p:cNvPr id="8" name="CaixaDeTexto 7"/>
          <p:cNvSpPr txBox="1"/>
          <p:nvPr/>
        </p:nvSpPr>
        <p:spPr>
          <a:xfrm>
            <a:off x="5220072" y="5493042"/>
            <a:ext cx="2714644"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t-BR" dirty="0" smtClean="0"/>
              <a:t>Posição no ranking do IDH</a:t>
            </a:r>
          </a:p>
          <a:p>
            <a:pPr algn="ctr"/>
            <a:r>
              <a:rPr lang="pt-BR" dirty="0" smtClean="0"/>
              <a:t>Estadual : 140/143</a:t>
            </a:r>
          </a:p>
          <a:p>
            <a:pPr algn="ctr"/>
            <a:r>
              <a:rPr lang="pt-BR" dirty="0" smtClean="0"/>
              <a:t>Nacional 5557/5.565990. 9º pior IDH do </a:t>
            </a:r>
            <a:r>
              <a:rPr lang="pt-BR" dirty="0" err="1" smtClean="0"/>
              <a:t>Brasi</a:t>
            </a:r>
            <a:r>
              <a:rPr lang="pt-BR" dirty="0"/>
              <a:t>	</a:t>
            </a:r>
          </a:p>
        </p:txBody>
      </p:sp>
    </p:spTree>
    <p:extLst>
      <p:ext uri="{BB962C8B-B14F-4D97-AF65-F5344CB8AC3E}">
        <p14:creationId xmlns:p14="http://schemas.microsoft.com/office/powerpoint/2010/main" val="21258294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Questões de logística associados à mineração</a:t>
            </a:r>
            <a:endParaRPr lang="pt-BR" dirty="0"/>
          </a:p>
        </p:txBody>
      </p:sp>
      <p:sp>
        <p:nvSpPr>
          <p:cNvPr id="3" name="Espaço Reservado para Conteúdo 2"/>
          <p:cNvSpPr>
            <a:spLocks noGrp="1"/>
          </p:cNvSpPr>
          <p:nvPr>
            <p:ph sz="quarter" idx="1"/>
          </p:nvPr>
        </p:nvSpPr>
        <p:spPr>
          <a:xfrm>
            <a:off x="428596" y="1600200"/>
            <a:ext cx="8715404" cy="4495800"/>
          </a:xfrm>
        </p:spPr>
        <p:txBody>
          <a:bodyPr>
            <a:noAutofit/>
          </a:bodyPr>
          <a:lstStyle/>
          <a:p>
            <a:r>
              <a:rPr lang="pt-BR" sz="2000" dirty="0" smtClean="0"/>
              <a:t>1 </a:t>
            </a:r>
            <a:r>
              <a:rPr lang="pt-BR" sz="2000" dirty="0"/>
              <a:t>- Ferrovia Açailândia/Barcarena: Qual o traçado definitivo? O Governo do Pará enviou sugestões sobre o traçado</a:t>
            </a:r>
            <a:r>
              <a:rPr lang="pt-BR" sz="2000" dirty="0" smtClean="0"/>
              <a:t>. Elas </a:t>
            </a:r>
            <a:r>
              <a:rPr lang="pt-BR" sz="2000" dirty="0"/>
              <a:t>foram consideradas? Existem dois grandes polos de desenvolvimento</a:t>
            </a:r>
            <a:r>
              <a:rPr lang="pt-BR" sz="2000" dirty="0" smtClean="0"/>
              <a:t>. Um </a:t>
            </a:r>
            <a:r>
              <a:rPr lang="pt-BR" sz="2000" dirty="0"/>
              <a:t>fica em Rondon do Pará e outro em Paragominas. Eles foram considerados</a:t>
            </a:r>
            <a:r>
              <a:rPr lang="pt-BR" sz="2000" dirty="0" smtClean="0"/>
              <a:t>?</a:t>
            </a:r>
          </a:p>
          <a:p>
            <a:r>
              <a:rPr lang="pt-BR" sz="2000" dirty="0" smtClean="0"/>
              <a:t>2 </a:t>
            </a:r>
            <a:r>
              <a:rPr lang="pt-BR" sz="2000" dirty="0"/>
              <a:t>- Hidrovia Tocantins: Qual a decisão final em relação aos dois projetos de derrocamento que foram encaminhados para a Marinha? Um é da UFPA e o outro feito por uma consultoria contratada pela Vale. Qual foi o escolhido</a:t>
            </a:r>
            <a:r>
              <a:rPr lang="pt-BR" sz="2000" dirty="0" smtClean="0"/>
              <a:t>?</a:t>
            </a:r>
          </a:p>
          <a:p>
            <a:r>
              <a:rPr lang="pt-BR" sz="2000" dirty="0" smtClean="0"/>
              <a:t>3 </a:t>
            </a:r>
            <a:r>
              <a:rPr lang="pt-BR" sz="2000" dirty="0"/>
              <a:t>- Área da Eletronorte em Barcarena: Temos quatro grandes empresas querendo investir em Barcarena</a:t>
            </a:r>
            <a:r>
              <a:rPr lang="pt-BR" sz="2000" dirty="0" smtClean="0"/>
              <a:t>.  A </a:t>
            </a:r>
            <a:r>
              <a:rPr lang="pt-BR" sz="2000" dirty="0"/>
              <a:t>Eletronorte possui 240 hectares de área para futura </a:t>
            </a:r>
            <a:r>
              <a:rPr lang="pt-BR" sz="2000" dirty="0" smtClean="0"/>
              <a:t>expansão. Tivemos </a:t>
            </a:r>
            <a:r>
              <a:rPr lang="pt-BR" sz="2000" dirty="0"/>
              <a:t>informações que ela não precisará de toda essa área para a sua expansão</a:t>
            </a:r>
            <a:r>
              <a:rPr lang="pt-BR" sz="2000" dirty="0" smtClean="0"/>
              <a:t>. Precisamos </a:t>
            </a:r>
            <a:r>
              <a:rPr lang="pt-BR" sz="2000" dirty="0"/>
              <a:t>de 108 para abrigar esses projetos e outros que virão</a:t>
            </a:r>
            <a:r>
              <a:rPr lang="pt-BR" sz="2000" dirty="0" smtClean="0"/>
              <a:t>, gerando </a:t>
            </a:r>
            <a:r>
              <a:rPr lang="pt-BR" sz="2000" dirty="0"/>
              <a:t>emprego e renda para a região; </a:t>
            </a:r>
            <a:endParaRPr lang="pt-BR" sz="2000" dirty="0" smtClean="0"/>
          </a:p>
          <a:p>
            <a:r>
              <a:rPr lang="pt-BR" sz="2000" dirty="0" smtClean="0"/>
              <a:t>4 </a:t>
            </a:r>
            <a:r>
              <a:rPr lang="pt-BR" sz="2000" dirty="0"/>
              <a:t>- BR 163: Como está o cronograma da obra? </a:t>
            </a:r>
            <a:br>
              <a:rPr lang="pt-BR" sz="2000" dirty="0"/>
            </a:br>
            <a:endParaRPr lang="pt-BR" sz="2000" dirty="0"/>
          </a:p>
        </p:txBody>
      </p:sp>
    </p:spTree>
    <p:extLst>
      <p:ext uri="{BB962C8B-B14F-4D97-AF65-F5344CB8AC3E}">
        <p14:creationId xmlns:p14="http://schemas.microsoft.com/office/powerpoint/2010/main" val="1844948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Tucuruí</a:t>
            </a:r>
            <a:endParaRPr lang="pt-BR" dirty="0"/>
          </a:p>
        </p:txBody>
      </p:sp>
      <p:pic>
        <p:nvPicPr>
          <p:cNvPr id="1026" name="Picture 2" descr="C:\Users\Amelia\Pictures\2013-07-10\16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3852936" cy="5137249"/>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357818" y="2071678"/>
            <a:ext cx="3000396" cy="34163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pt-BR" b="1" dirty="0" smtClean="0"/>
              <a:t>A industria do alumínio induziu a construção da hidrelétrica de Tucuruí . Todavia a navegabilidade do Rio Tocantins ficou comprometida . As eclusas foram feitas 30 anos depois e o rio continua comprometido por conta de 40 km (</a:t>
            </a:r>
            <a:r>
              <a:rPr lang="pt-BR" b="1" dirty="0" err="1" smtClean="0"/>
              <a:t>pedral</a:t>
            </a:r>
            <a:r>
              <a:rPr lang="pt-BR" b="1" dirty="0" smtClean="0"/>
              <a:t> do Lourenço) que necessitam de derrocamento</a:t>
            </a:r>
            <a:endParaRPr lang="pt-BR" b="1" dirty="0"/>
          </a:p>
        </p:txBody>
      </p:sp>
    </p:spTree>
    <p:extLst>
      <p:ext uri="{BB962C8B-B14F-4D97-AF65-F5344CB8AC3E}">
        <p14:creationId xmlns:p14="http://schemas.microsoft.com/office/powerpoint/2010/main" val="8586828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a:xfrm>
            <a:off x="366340" y="20985"/>
            <a:ext cx="8794750" cy="1143000"/>
          </a:xfrm>
        </p:spPr>
        <p:txBody>
          <a:bodyPr>
            <a:noAutofit/>
          </a:bodyPr>
          <a:lstStyle/>
          <a:p>
            <a:pPr algn="l"/>
            <a:r>
              <a:rPr lang="pt-BR" sz="3200" dirty="0" smtClean="0"/>
              <a:t>Arrecadação sobre minério de ferro no Brasil – IUM, ICMS e CFEM </a:t>
            </a:r>
            <a:r>
              <a:rPr lang="pt-BR" sz="2800" dirty="0" smtClean="0"/>
              <a:t>(</a:t>
            </a:r>
            <a:r>
              <a:rPr lang="pt-BR" sz="2000" dirty="0" smtClean="0"/>
              <a:t>US$-base de 2007). QUARESMA, 2009</a:t>
            </a:r>
            <a:endParaRPr lang="pt-BR" sz="2400" dirty="0" smtClean="0"/>
          </a:p>
        </p:txBody>
      </p:sp>
      <p:sp>
        <p:nvSpPr>
          <p:cNvPr id="29699" name="Espaço Reservado para Conteúdo 2"/>
          <p:cNvSpPr>
            <a:spLocks noGrp="1"/>
          </p:cNvSpPr>
          <p:nvPr>
            <p:ph idx="1"/>
          </p:nvPr>
        </p:nvSpPr>
        <p:spPr>
          <a:xfrm>
            <a:off x="467544" y="1844824"/>
            <a:ext cx="8676456" cy="4389438"/>
          </a:xfrm>
        </p:spPr>
        <p:txBody>
          <a:bodyPr>
            <a:normAutofit lnSpcReduction="10000"/>
          </a:bodyPr>
          <a:lstStyle/>
          <a:p>
            <a:r>
              <a:rPr lang="pt-BR" dirty="0" smtClean="0"/>
              <a:t>A fase do </a:t>
            </a:r>
            <a:r>
              <a:rPr lang="pt-BR" u="sng" dirty="0" smtClean="0"/>
              <a:t>IUM (1975 – 1988) : </a:t>
            </a:r>
          </a:p>
          <a:p>
            <a:pPr lvl="3" algn="ctr"/>
            <a:r>
              <a:rPr lang="pt-BR" sz="2400" b="1" cap="none" dirty="0" smtClean="0">
                <a:solidFill>
                  <a:srgbClr val="FF0000"/>
                </a:solidFill>
              </a:rPr>
              <a:t>US</a:t>
            </a:r>
            <a:r>
              <a:rPr lang="pt-BR" sz="2400" b="1" cap="none" dirty="0">
                <a:solidFill>
                  <a:srgbClr val="FF0000"/>
                </a:solidFill>
              </a:rPr>
              <a:t>$ </a:t>
            </a:r>
            <a:r>
              <a:rPr lang="pt-BR" sz="2400" b="1" cap="none" dirty="0" smtClean="0">
                <a:solidFill>
                  <a:srgbClr val="FF0000"/>
                </a:solidFill>
              </a:rPr>
              <a:t>1,30/t</a:t>
            </a:r>
            <a:r>
              <a:rPr lang="pt-BR" sz="3200" b="1" dirty="0" smtClean="0">
                <a:solidFill>
                  <a:srgbClr val="FF0000"/>
                </a:solidFill>
              </a:rPr>
              <a:t> </a:t>
            </a:r>
          </a:p>
          <a:p>
            <a:r>
              <a:rPr lang="pt-BR" u="sng" dirty="0" smtClean="0"/>
              <a:t>A fase do ICMS (1989 – 2000)</a:t>
            </a:r>
          </a:p>
          <a:p>
            <a:pPr lvl="1"/>
            <a:r>
              <a:rPr lang="pt-BR" dirty="0" smtClean="0"/>
              <a:t>entre 1988 e 1996 quando (o imposto incidia sobre as exportações)  - 		  </a:t>
            </a:r>
            <a:r>
              <a:rPr lang="pt-BR" b="1" dirty="0" smtClean="0">
                <a:solidFill>
                  <a:srgbClr val="FF0000"/>
                </a:solidFill>
              </a:rPr>
              <a:t>US$ 1,05/t </a:t>
            </a:r>
          </a:p>
          <a:p>
            <a:pPr lvl="1"/>
            <a:r>
              <a:rPr lang="pt-BR" dirty="0" smtClean="0"/>
              <a:t>após a isenção (1996)  -          </a:t>
            </a:r>
            <a:r>
              <a:rPr lang="pt-BR" b="1" dirty="0" smtClean="0">
                <a:solidFill>
                  <a:srgbClr val="FF0000"/>
                </a:solidFill>
              </a:rPr>
              <a:t>US$ 0,25/t </a:t>
            </a:r>
          </a:p>
          <a:p>
            <a:r>
              <a:rPr lang="pt-BR" u="sng" dirty="0" smtClean="0"/>
              <a:t>A fase da CFEM </a:t>
            </a:r>
          </a:p>
          <a:p>
            <a:pPr lvl="1"/>
            <a:r>
              <a:rPr lang="pt-BR" dirty="0" smtClean="0"/>
              <a:t>1991-2008 </a:t>
            </a:r>
            <a:r>
              <a:rPr lang="pt-BR" b="1" dirty="0" smtClean="0"/>
              <a:t>-</a:t>
            </a:r>
            <a:r>
              <a:rPr lang="pt-BR" b="1" dirty="0" smtClean="0">
                <a:solidFill>
                  <a:srgbClr val="FF0000"/>
                </a:solidFill>
              </a:rPr>
              <a:t>		              US$ 0,26/t</a:t>
            </a:r>
            <a:r>
              <a:rPr lang="pt-BR" dirty="0" smtClean="0"/>
              <a:t> </a:t>
            </a:r>
          </a:p>
          <a:p>
            <a:pPr lvl="1"/>
            <a:r>
              <a:rPr lang="pt-BR" dirty="0" smtClean="0"/>
              <a:t>representando </a:t>
            </a:r>
            <a:r>
              <a:rPr lang="pt-BR" i="1" u="sng" dirty="0" smtClean="0"/>
              <a:t>1,3% do valor </a:t>
            </a:r>
            <a:r>
              <a:rPr lang="pt-BR" dirty="0" smtClean="0"/>
              <a:t>de produção </a:t>
            </a:r>
            <a:r>
              <a:rPr lang="pt-BR" i="1" dirty="0" smtClean="0"/>
              <a:t>in situ </a:t>
            </a:r>
            <a:r>
              <a:rPr lang="pt-BR" dirty="0" smtClean="0"/>
              <a:t>mina</a:t>
            </a:r>
          </a:p>
        </p:txBody>
      </p:sp>
    </p:spTree>
    <p:extLst>
      <p:ext uri="{BB962C8B-B14F-4D97-AF65-F5344CB8AC3E}">
        <p14:creationId xmlns:p14="http://schemas.microsoft.com/office/powerpoint/2010/main" val="287817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Effect transition="in" filter="wipe(down)">
                                      <p:cBhvr>
                                        <p:cTn id="31" dur="580">
                                          <p:stCondLst>
                                            <p:cond delay="0"/>
                                          </p:stCondLst>
                                        </p:cTn>
                                        <p:tgtEl>
                                          <p:spTgt spid="29699">
                                            <p:txEl>
                                              <p:pRg st="6" end="6"/>
                                            </p:txEl>
                                          </p:spTgt>
                                        </p:tgtEl>
                                      </p:cBhvr>
                                    </p:animEffect>
                                    <p:anim calcmode="lin" valueType="num">
                                      <p:cBhvr>
                                        <p:cTn id="32" dur="1822" tmFilter="0,0; 0.14,0.36; 0.43,0.73; 0.71,0.91; 1.0,1.0">
                                          <p:stCondLst>
                                            <p:cond delay="0"/>
                                          </p:stCondLst>
                                        </p:cTn>
                                        <p:tgtEl>
                                          <p:spTgt spid="29699">
                                            <p:txEl>
                                              <p:pRg st="6" end="6"/>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699">
                                            <p:txEl>
                                              <p:pRg st="6" end="6"/>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699">
                                            <p:txEl>
                                              <p:pRg st="6" end="6"/>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699">
                                            <p:txEl>
                                              <p:pRg st="6" end="6"/>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699">
                                            <p:txEl>
                                              <p:pRg st="6" end="6"/>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9699">
                                            <p:txEl>
                                              <p:pRg st="6" end="6"/>
                                            </p:txEl>
                                          </p:spTgt>
                                        </p:tgtEl>
                                      </p:cBhvr>
                                      <p:to x="100000" y="60000"/>
                                    </p:animScale>
                                    <p:animScale>
                                      <p:cBhvr>
                                        <p:cTn id="38" dur="166" decel="50000">
                                          <p:stCondLst>
                                            <p:cond delay="676"/>
                                          </p:stCondLst>
                                        </p:cTn>
                                        <p:tgtEl>
                                          <p:spTgt spid="29699">
                                            <p:txEl>
                                              <p:pRg st="6" end="6"/>
                                            </p:txEl>
                                          </p:spTgt>
                                        </p:tgtEl>
                                      </p:cBhvr>
                                      <p:to x="100000" y="100000"/>
                                    </p:animScale>
                                    <p:animScale>
                                      <p:cBhvr>
                                        <p:cTn id="39" dur="26">
                                          <p:stCondLst>
                                            <p:cond delay="1312"/>
                                          </p:stCondLst>
                                        </p:cTn>
                                        <p:tgtEl>
                                          <p:spTgt spid="29699">
                                            <p:txEl>
                                              <p:pRg st="6" end="6"/>
                                            </p:txEl>
                                          </p:spTgt>
                                        </p:tgtEl>
                                      </p:cBhvr>
                                      <p:to x="100000" y="80000"/>
                                    </p:animScale>
                                    <p:animScale>
                                      <p:cBhvr>
                                        <p:cTn id="40" dur="166" decel="50000">
                                          <p:stCondLst>
                                            <p:cond delay="1338"/>
                                          </p:stCondLst>
                                        </p:cTn>
                                        <p:tgtEl>
                                          <p:spTgt spid="29699">
                                            <p:txEl>
                                              <p:pRg st="6" end="6"/>
                                            </p:txEl>
                                          </p:spTgt>
                                        </p:tgtEl>
                                      </p:cBhvr>
                                      <p:to x="100000" y="100000"/>
                                    </p:animScale>
                                    <p:animScale>
                                      <p:cBhvr>
                                        <p:cTn id="41" dur="26">
                                          <p:stCondLst>
                                            <p:cond delay="1642"/>
                                          </p:stCondLst>
                                        </p:cTn>
                                        <p:tgtEl>
                                          <p:spTgt spid="29699">
                                            <p:txEl>
                                              <p:pRg st="6" end="6"/>
                                            </p:txEl>
                                          </p:spTgt>
                                        </p:tgtEl>
                                      </p:cBhvr>
                                      <p:to x="100000" y="90000"/>
                                    </p:animScale>
                                    <p:animScale>
                                      <p:cBhvr>
                                        <p:cTn id="42" dur="166" decel="50000">
                                          <p:stCondLst>
                                            <p:cond delay="1668"/>
                                          </p:stCondLst>
                                        </p:cTn>
                                        <p:tgtEl>
                                          <p:spTgt spid="29699">
                                            <p:txEl>
                                              <p:pRg st="6" end="6"/>
                                            </p:txEl>
                                          </p:spTgt>
                                        </p:tgtEl>
                                      </p:cBhvr>
                                      <p:to x="100000" y="100000"/>
                                    </p:animScale>
                                    <p:animScale>
                                      <p:cBhvr>
                                        <p:cTn id="43" dur="26">
                                          <p:stCondLst>
                                            <p:cond delay="1808"/>
                                          </p:stCondLst>
                                        </p:cTn>
                                        <p:tgtEl>
                                          <p:spTgt spid="29699">
                                            <p:txEl>
                                              <p:pRg st="6" end="6"/>
                                            </p:txEl>
                                          </p:spTgt>
                                        </p:tgtEl>
                                      </p:cBhvr>
                                      <p:to x="100000" y="95000"/>
                                    </p:animScale>
                                    <p:animScale>
                                      <p:cBhvr>
                                        <p:cTn id="44" dur="166" decel="50000">
                                          <p:stCondLst>
                                            <p:cond delay="1834"/>
                                          </p:stCondLst>
                                        </p:cTn>
                                        <p:tgtEl>
                                          <p:spTgt spid="29699">
                                            <p:txEl>
                                              <p:pRg st="6" end="6"/>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9699">
                                            <p:txEl>
                                              <p:pRg st="7" end="7"/>
                                            </p:txEl>
                                          </p:spTgt>
                                        </p:tgtEl>
                                        <p:attrNameLst>
                                          <p:attrName>style.visibility</p:attrName>
                                        </p:attrNameLst>
                                      </p:cBhvr>
                                      <p:to>
                                        <p:strVal val="visible"/>
                                      </p:to>
                                    </p:set>
                                    <p:animEffect transition="in" filter="wipe(down)">
                                      <p:cBhvr>
                                        <p:cTn id="49" dur="580">
                                          <p:stCondLst>
                                            <p:cond delay="0"/>
                                          </p:stCondLst>
                                        </p:cTn>
                                        <p:tgtEl>
                                          <p:spTgt spid="29699">
                                            <p:txEl>
                                              <p:pRg st="7" end="7"/>
                                            </p:txEl>
                                          </p:spTgt>
                                        </p:tgtEl>
                                      </p:cBhvr>
                                    </p:animEffect>
                                    <p:anim calcmode="lin" valueType="num">
                                      <p:cBhvr>
                                        <p:cTn id="50" dur="1822" tmFilter="0,0; 0.14,0.36; 0.43,0.73; 0.71,0.91; 1.0,1.0">
                                          <p:stCondLst>
                                            <p:cond delay="0"/>
                                          </p:stCondLst>
                                        </p:cTn>
                                        <p:tgtEl>
                                          <p:spTgt spid="29699">
                                            <p:txEl>
                                              <p:pRg st="7" end="7"/>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9699">
                                            <p:txEl>
                                              <p:pRg st="7" end="7"/>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9699">
                                            <p:txEl>
                                              <p:pRg st="7" end="7"/>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9699">
                                            <p:txEl>
                                              <p:pRg st="7" end="7"/>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9699">
                                            <p:txEl>
                                              <p:pRg st="7" end="7"/>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9699">
                                            <p:txEl>
                                              <p:pRg st="7" end="7"/>
                                            </p:txEl>
                                          </p:spTgt>
                                        </p:tgtEl>
                                      </p:cBhvr>
                                      <p:to x="100000" y="60000"/>
                                    </p:animScale>
                                    <p:animScale>
                                      <p:cBhvr>
                                        <p:cTn id="56" dur="166" decel="50000">
                                          <p:stCondLst>
                                            <p:cond delay="676"/>
                                          </p:stCondLst>
                                        </p:cTn>
                                        <p:tgtEl>
                                          <p:spTgt spid="29699">
                                            <p:txEl>
                                              <p:pRg st="7" end="7"/>
                                            </p:txEl>
                                          </p:spTgt>
                                        </p:tgtEl>
                                      </p:cBhvr>
                                      <p:to x="100000" y="100000"/>
                                    </p:animScale>
                                    <p:animScale>
                                      <p:cBhvr>
                                        <p:cTn id="57" dur="26">
                                          <p:stCondLst>
                                            <p:cond delay="1312"/>
                                          </p:stCondLst>
                                        </p:cTn>
                                        <p:tgtEl>
                                          <p:spTgt spid="29699">
                                            <p:txEl>
                                              <p:pRg st="7" end="7"/>
                                            </p:txEl>
                                          </p:spTgt>
                                        </p:tgtEl>
                                      </p:cBhvr>
                                      <p:to x="100000" y="80000"/>
                                    </p:animScale>
                                    <p:animScale>
                                      <p:cBhvr>
                                        <p:cTn id="58" dur="166" decel="50000">
                                          <p:stCondLst>
                                            <p:cond delay="1338"/>
                                          </p:stCondLst>
                                        </p:cTn>
                                        <p:tgtEl>
                                          <p:spTgt spid="29699">
                                            <p:txEl>
                                              <p:pRg st="7" end="7"/>
                                            </p:txEl>
                                          </p:spTgt>
                                        </p:tgtEl>
                                      </p:cBhvr>
                                      <p:to x="100000" y="100000"/>
                                    </p:animScale>
                                    <p:animScale>
                                      <p:cBhvr>
                                        <p:cTn id="59" dur="26">
                                          <p:stCondLst>
                                            <p:cond delay="1642"/>
                                          </p:stCondLst>
                                        </p:cTn>
                                        <p:tgtEl>
                                          <p:spTgt spid="29699">
                                            <p:txEl>
                                              <p:pRg st="7" end="7"/>
                                            </p:txEl>
                                          </p:spTgt>
                                        </p:tgtEl>
                                      </p:cBhvr>
                                      <p:to x="100000" y="90000"/>
                                    </p:animScale>
                                    <p:animScale>
                                      <p:cBhvr>
                                        <p:cTn id="60" dur="166" decel="50000">
                                          <p:stCondLst>
                                            <p:cond delay="1668"/>
                                          </p:stCondLst>
                                        </p:cTn>
                                        <p:tgtEl>
                                          <p:spTgt spid="29699">
                                            <p:txEl>
                                              <p:pRg st="7" end="7"/>
                                            </p:txEl>
                                          </p:spTgt>
                                        </p:tgtEl>
                                      </p:cBhvr>
                                      <p:to x="100000" y="100000"/>
                                    </p:animScale>
                                    <p:animScale>
                                      <p:cBhvr>
                                        <p:cTn id="61" dur="26">
                                          <p:stCondLst>
                                            <p:cond delay="1808"/>
                                          </p:stCondLst>
                                        </p:cTn>
                                        <p:tgtEl>
                                          <p:spTgt spid="29699">
                                            <p:txEl>
                                              <p:pRg st="7" end="7"/>
                                            </p:txEl>
                                          </p:spTgt>
                                        </p:tgtEl>
                                      </p:cBhvr>
                                      <p:to x="100000" y="95000"/>
                                    </p:animScale>
                                    <p:animScale>
                                      <p:cBhvr>
                                        <p:cTn id="62" dur="166" decel="50000">
                                          <p:stCondLst>
                                            <p:cond delay="1834"/>
                                          </p:stCondLst>
                                        </p:cTn>
                                        <p:tgtEl>
                                          <p:spTgt spid="29699">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00025" y="0"/>
            <a:ext cx="8943975" cy="1219200"/>
          </a:xfrm>
        </p:spPr>
        <p:txBody>
          <a:bodyPr lIns="91440" rIns="91440" bIns="45720">
            <a:normAutofit/>
          </a:bodyPr>
          <a:lstStyle/>
          <a:p>
            <a:pPr algn="ctr" eaLnBrk="1" hangingPunct="1"/>
            <a:r>
              <a:rPr lang="pt-BR" sz="2800" dirty="0" smtClean="0"/>
              <a:t>Participações governamentais do minério de ferro</a:t>
            </a:r>
            <a:r>
              <a:rPr lang="pt-BR" sz="2500" dirty="0" smtClean="0"/>
              <a:t/>
            </a:r>
            <a:br>
              <a:rPr lang="pt-BR" sz="2500" dirty="0" smtClean="0"/>
            </a:br>
            <a:r>
              <a:rPr lang="pt-BR" sz="1800" dirty="0" smtClean="0"/>
              <a:t>Fonte: FMI (2007) , </a:t>
            </a:r>
            <a:r>
              <a:rPr lang="pt-BR" sz="1800" dirty="0" err="1" smtClean="0"/>
              <a:t>Liberia</a:t>
            </a:r>
            <a:r>
              <a:rPr lang="pt-BR" sz="1800" dirty="0" smtClean="0"/>
              <a:t>, </a:t>
            </a:r>
            <a:r>
              <a:rPr lang="pt-BR" sz="1800" i="1" dirty="0" err="1" smtClean="0"/>
              <a:t>Reforming</a:t>
            </a:r>
            <a:r>
              <a:rPr lang="pt-BR" sz="1800" i="1" dirty="0" smtClean="0"/>
              <a:t> </a:t>
            </a:r>
            <a:r>
              <a:rPr lang="pt-BR" sz="1800" i="1" dirty="0" err="1" smtClean="0"/>
              <a:t>the</a:t>
            </a:r>
            <a:r>
              <a:rPr lang="pt-BR" sz="1800" i="1" dirty="0" smtClean="0"/>
              <a:t> fiscal </a:t>
            </a:r>
            <a:r>
              <a:rPr lang="pt-BR" sz="1800" i="1" dirty="0" err="1" smtClean="0"/>
              <a:t>terms</a:t>
            </a:r>
            <a:r>
              <a:rPr lang="pt-BR" sz="1800" i="1" dirty="0" smtClean="0"/>
              <a:t> for mining </a:t>
            </a:r>
            <a:r>
              <a:rPr lang="pt-BR" sz="1800" i="1" dirty="0" err="1" smtClean="0"/>
              <a:t>and</a:t>
            </a:r>
            <a:r>
              <a:rPr lang="pt-BR" sz="1800" i="1" dirty="0" smtClean="0"/>
              <a:t> </a:t>
            </a:r>
            <a:r>
              <a:rPr lang="pt-BR" sz="1800" i="1" dirty="0" err="1" smtClean="0"/>
              <a:t>petroleum</a:t>
            </a:r>
            <a:endParaRPr lang="pt-BR" sz="2000" i="1" dirty="0" smtClean="0"/>
          </a:p>
        </p:txBody>
      </p:sp>
      <p:pic>
        <p:nvPicPr>
          <p:cNvPr id="2867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714375" y="1428750"/>
            <a:ext cx="7715250" cy="5429250"/>
          </a:xfrm>
        </p:spPr>
      </p:pic>
      <p:cxnSp>
        <p:nvCxnSpPr>
          <p:cNvPr id="7" name="Conector de seta reta 6"/>
          <p:cNvCxnSpPr/>
          <p:nvPr/>
        </p:nvCxnSpPr>
        <p:spPr>
          <a:xfrm>
            <a:off x="2286000" y="4071938"/>
            <a:ext cx="642938" cy="214312"/>
          </a:xfrm>
          <a:prstGeom prst="straightConnector1">
            <a:avLst/>
          </a:prstGeom>
          <a:ln w="69850" cap="sq" cmpd="sng">
            <a:solidFill>
              <a:srgbClr val="FF0000"/>
            </a:solidFill>
            <a:bevel/>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61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23528" y="-171400"/>
            <a:ext cx="8748712" cy="1462088"/>
          </a:xfrm>
        </p:spPr>
        <p:txBody>
          <a:bodyPr lIns="91440" rIns="91440" bIns="45720">
            <a:normAutofit/>
          </a:bodyPr>
          <a:lstStyle/>
          <a:p>
            <a:r>
              <a:rPr lang="pt-BR" sz="2800" b="1" dirty="0"/>
              <a:t>Participações governamentais </a:t>
            </a:r>
            <a:r>
              <a:rPr lang="pt-BR" sz="2800" b="1" dirty="0" smtClean="0"/>
              <a:t>do ouro</a:t>
            </a:r>
            <a:r>
              <a:rPr lang="pt-BR" sz="2500" dirty="0" smtClean="0"/>
              <a:t/>
            </a:r>
            <a:br>
              <a:rPr lang="pt-BR" sz="2500" dirty="0" smtClean="0"/>
            </a:br>
            <a:r>
              <a:rPr lang="pt-BR" sz="1800" dirty="0" smtClean="0"/>
              <a:t>Fonte: FMI (2007) , </a:t>
            </a:r>
            <a:r>
              <a:rPr lang="pt-BR" sz="1800" dirty="0" err="1" smtClean="0"/>
              <a:t>Liberia</a:t>
            </a:r>
            <a:r>
              <a:rPr lang="pt-BR" sz="1800" dirty="0" smtClean="0"/>
              <a:t>, </a:t>
            </a:r>
            <a:r>
              <a:rPr lang="pt-BR" sz="1800" i="1" dirty="0" err="1" smtClean="0"/>
              <a:t>Reforming</a:t>
            </a:r>
            <a:r>
              <a:rPr lang="pt-BR" sz="1800" i="1" dirty="0" smtClean="0"/>
              <a:t> </a:t>
            </a:r>
            <a:r>
              <a:rPr lang="pt-BR" sz="1800" i="1" dirty="0" err="1" smtClean="0"/>
              <a:t>the</a:t>
            </a:r>
            <a:r>
              <a:rPr lang="pt-BR" sz="1800" i="1" dirty="0" smtClean="0"/>
              <a:t> fiscal </a:t>
            </a:r>
            <a:r>
              <a:rPr lang="pt-BR" sz="1800" i="1" dirty="0" err="1" smtClean="0"/>
              <a:t>terms</a:t>
            </a:r>
            <a:r>
              <a:rPr lang="pt-BR" sz="1800" i="1" dirty="0" smtClean="0"/>
              <a:t> for mining </a:t>
            </a:r>
            <a:r>
              <a:rPr lang="pt-BR" sz="1800" i="1" dirty="0" err="1" smtClean="0"/>
              <a:t>and</a:t>
            </a:r>
            <a:r>
              <a:rPr lang="pt-BR" sz="1800" i="1" dirty="0" smtClean="0"/>
              <a:t> </a:t>
            </a:r>
            <a:r>
              <a:rPr lang="pt-BR" sz="1800" i="1" dirty="0" err="1" smtClean="0"/>
              <a:t>petroleum</a:t>
            </a:r>
            <a:endParaRPr lang="pt-BR" sz="3200" dirty="0" smtClean="0"/>
          </a:p>
        </p:txBody>
      </p:sp>
      <p:pic>
        <p:nvPicPr>
          <p:cNvPr id="1024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827584" y="1389063"/>
            <a:ext cx="7858125" cy="5468937"/>
          </a:xfrm>
        </p:spPr>
      </p:pic>
      <p:cxnSp>
        <p:nvCxnSpPr>
          <p:cNvPr id="6" name="Conector de seta reta 5"/>
          <p:cNvCxnSpPr/>
          <p:nvPr/>
        </p:nvCxnSpPr>
        <p:spPr>
          <a:xfrm>
            <a:off x="2357438" y="4143375"/>
            <a:ext cx="642937" cy="214313"/>
          </a:xfrm>
          <a:prstGeom prst="straightConnector1">
            <a:avLst/>
          </a:prstGeom>
          <a:ln w="69850" cap="sq" cmpd="sng">
            <a:solidFill>
              <a:srgbClr val="FF0000"/>
            </a:solidFill>
            <a:bevel/>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941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1374</TotalTime>
  <Words>3890</Words>
  <Application>Microsoft Office PowerPoint</Application>
  <PresentationFormat>Apresentação na tela (4:3)</PresentationFormat>
  <Paragraphs>462</Paragraphs>
  <Slides>72</Slides>
  <Notes>4</Notes>
  <HiddenSlides>1</HiddenSlides>
  <MMClips>0</MMClips>
  <ScaleCrop>false</ScaleCrop>
  <HeadingPairs>
    <vt:vector size="8" baseType="variant">
      <vt:variant>
        <vt:lpstr>Fontes usadas</vt:lpstr>
      </vt:variant>
      <vt:variant>
        <vt:i4>10</vt:i4>
      </vt:variant>
      <vt:variant>
        <vt:lpstr>Tema</vt:lpstr>
      </vt:variant>
      <vt:variant>
        <vt:i4>1</vt:i4>
      </vt:variant>
      <vt:variant>
        <vt:lpstr>Servidores OLE inseridos</vt:lpstr>
      </vt:variant>
      <vt:variant>
        <vt:i4>1</vt:i4>
      </vt:variant>
      <vt:variant>
        <vt:lpstr>Títulos de slides</vt:lpstr>
      </vt:variant>
      <vt:variant>
        <vt:i4>72</vt:i4>
      </vt:variant>
    </vt:vector>
  </HeadingPairs>
  <TitlesOfParts>
    <vt:vector size="84" baseType="lpstr">
      <vt:lpstr>Arial</vt:lpstr>
      <vt:lpstr>Arial Narrow</vt:lpstr>
      <vt:lpstr>Calibri</vt:lpstr>
      <vt:lpstr>Lucida Sans Unicode</vt:lpstr>
      <vt:lpstr>Times New Roman</vt:lpstr>
      <vt:lpstr>Tw Cen MT</vt:lpstr>
      <vt:lpstr>Verdana</vt:lpstr>
      <vt:lpstr>Wingdings</vt:lpstr>
      <vt:lpstr>Wingdings 2</vt:lpstr>
      <vt:lpstr>Wingdings 3</vt:lpstr>
      <vt:lpstr>Mediano</vt:lpstr>
      <vt:lpstr>Planilha</vt:lpstr>
      <vt:lpstr>Análise dos impactos imediatos e futuros da proposta de Marco Regulatório para a mineração e para a economia do Brasil</vt:lpstr>
      <vt:lpstr>Reflexões iniciais</vt:lpstr>
      <vt:lpstr>Reflexões iniciais </vt:lpstr>
      <vt:lpstr>Por que um novo marco regulatório para mineração no Brasil?</vt:lpstr>
      <vt:lpstr>Exemplo de ineficiência do atual sistema – caso Cachoeira do Piriá (Pa)</vt:lpstr>
      <vt:lpstr>Cacheira do Piriá – é o garimpo que prevaleceu </vt:lpstr>
      <vt:lpstr>E os passivos ficam com o Estado... (reunião com garimpeiros)</vt:lpstr>
      <vt:lpstr>Participações governamentais do minério de ferro Fonte: FMI (2007) , Liberia, Reforming the fiscal terms for mining and petroleum</vt:lpstr>
      <vt:lpstr>Participações governamentais do ouro Fonte: FMI (2007) , Liberia, Reforming the fiscal terms for mining and petroleum</vt:lpstr>
      <vt:lpstr>Bauxita e ferro </vt:lpstr>
      <vt:lpstr>As mudanças propostas</vt:lpstr>
      <vt:lpstr>As mudanças propostas</vt:lpstr>
      <vt:lpstr>As mudanças propostas</vt:lpstr>
      <vt:lpstr>Por que é necessário mudar a CFEM?</vt:lpstr>
      <vt:lpstr>Reformas em outros países</vt:lpstr>
      <vt:lpstr>Atual marco legal da CFEM</vt:lpstr>
      <vt:lpstr>Lei nº 7.990, de 28 de Dezembro de1989</vt:lpstr>
      <vt:lpstr>. Lei no 8.001 de 13 de março de 1990</vt:lpstr>
      <vt:lpstr>Decreto nº 1, de 11 de Janeiro de 1991 </vt:lpstr>
      <vt:lpstr>CFEM: Principais Indicadores</vt:lpstr>
      <vt:lpstr>CFEM: Distribuição das cotas</vt:lpstr>
      <vt:lpstr>CFEM : série de valores arrecadados (Dipar/DNPM) 2000=136 milhões/ 2012=1,84 bilhão</vt:lpstr>
      <vt:lpstr>Apresentação do PowerPoint</vt:lpstr>
      <vt:lpstr>CFEM: distribuição por Ente da Federação (2012)</vt:lpstr>
      <vt:lpstr>CFEM : Distribuição por Município  (2012 – 2.365)</vt:lpstr>
      <vt:lpstr>CFEM : Distribuição por Município  (R$ 1.835 milhões -2012) –5 respondem por 53%</vt:lpstr>
      <vt:lpstr>CFEM: distribuição por substância (2012) </vt:lpstr>
      <vt:lpstr>Consequência</vt:lpstr>
      <vt:lpstr>Destaques da proposta de novo modelo para os royalties da mineração</vt:lpstr>
      <vt:lpstr>Princípios Norteadores</vt:lpstr>
      <vt:lpstr>Aspectos  da política originalmente propostos para ser alterados</vt:lpstr>
      <vt:lpstr>Hipótese de Incidência  e  Base de Cálculo</vt:lpstr>
      <vt:lpstr>1. Mudança da Base de Cálculo para Receita Bruta </vt:lpstr>
      <vt:lpstr>Apresentação do PowerPoint</vt:lpstr>
      <vt:lpstr>Apresentação do PowerPoint</vt:lpstr>
      <vt:lpstr>Apresentação do PowerPoint</vt:lpstr>
      <vt:lpstr>Apresentação do PowerPoint</vt:lpstr>
      <vt:lpstr>Possibilidade de critérios para determinação de alíquotas</vt:lpstr>
      <vt:lpstr>Apresentação do PowerPoint</vt:lpstr>
      <vt:lpstr>Repartição da Arrecadação</vt:lpstr>
      <vt:lpstr>Distribuição entre os beneficiários</vt:lpstr>
      <vt:lpstr>Fundo Especial para o Desenvolvimento de Regiões Mineradoras - (FEMIN)</vt:lpstr>
      <vt:lpstr>Apresentação do PowerPoint</vt:lpstr>
      <vt:lpstr>Participação do proprietário</vt:lpstr>
      <vt:lpstr>Em síntese</vt:lpstr>
      <vt:lpstr>Impactos para o Pará</vt:lpstr>
      <vt:lpstr>Impactos para o Pará</vt:lpstr>
      <vt:lpstr>Apresentação do PowerPoint</vt:lpstr>
      <vt:lpstr>Fundo Mineral para contemplar áreas adjacentes</vt:lpstr>
      <vt:lpstr>CFEM, comparação jan/jul 2012 e 2013</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Síntese </vt:lpstr>
      <vt:lpstr>Vulnerabilidade do modelo orientado às exportações de commodities</vt:lpstr>
      <vt:lpstr>O negócio Ímãs de TRs</vt:lpstr>
      <vt:lpstr>Síntese</vt:lpstr>
      <vt:lpstr>No entanto...</vt:lpstr>
      <vt:lpstr>Sugestões</vt:lpstr>
      <vt:lpstr>Sugestões</vt:lpstr>
      <vt:lpstr>Sugestões</vt:lpstr>
      <vt:lpstr>Obrigada pela atenção!</vt:lpstr>
      <vt:lpstr>Questões de logística associados à mineração</vt:lpstr>
      <vt:lpstr>Tucuruí</vt:lpstr>
      <vt:lpstr>Arrecadação sobre minério de ferro no Brasil – IUM, ICMS e CFEM (US$-base de 2007). QUARESMA, 2009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dos impactos imediatos e futuros da proposta de Marco Regulatório para a mineração e para a economia do Brasil</dc:title>
  <dc:creator>amelia.enriquez</dc:creator>
  <cp:lastModifiedBy>Maria Amélia Enríquez</cp:lastModifiedBy>
  <cp:revision>68</cp:revision>
  <dcterms:created xsi:type="dcterms:W3CDTF">2013-07-29T19:27:49Z</dcterms:created>
  <dcterms:modified xsi:type="dcterms:W3CDTF">2013-08-06T21:46:25Z</dcterms:modified>
</cp:coreProperties>
</file>