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notesSlides/notesSlide1.xml" ContentType="application/vnd.openxmlformats-officedocument.presentationml.notesSlide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notesSlides/notesSlide2.xml" ContentType="application/vnd.openxmlformats-officedocument.presentationml.notesSlide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5"/>
  </p:notesMasterIdLst>
  <p:sldIdLst>
    <p:sldId id="925" r:id="rId2"/>
    <p:sldId id="923" r:id="rId3"/>
    <p:sldId id="922" r:id="rId4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8669FA10-991C-A789-7A83-8EAB0CCC3673}" name="Alberto Frederico Teixeira Soares Carbonar" initials="AFTSC" userId="S::AC02760@mattosfilho.com.br::75fcde75-c042-4ae7-a81c-b3bd48840af0" providerId="AD"/>
  <p188:author id="{CF44B688-E8AE-5D4D-A859-E786A447DCCD}" name="Gabriel Meira" initials="GM" userId="S::GM06886@mattosfilho.com.br::449252f6-0517-4e1b-b09c-1e5abd2eaf48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66666"/>
    <a:srgbClr val="284164"/>
    <a:srgbClr val="4472C4"/>
    <a:srgbClr val="668CCF"/>
    <a:srgbClr val="FFFFFF"/>
    <a:srgbClr val="5C739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0" d="100"/>
          <a:sy n="90" d="100"/>
        </p:scale>
        <p:origin x="57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10" Type="http://schemas.microsoft.com/office/2018/10/relationships/authors" Target="authors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7F7755-492B-4FDC-AFE7-4806D3A25355}" type="datetimeFigureOut">
              <a:rPr lang="en-US" smtClean="0"/>
              <a:t>9/17/2024</a:t>
            </a:fld>
            <a:endParaRPr lang="en-US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5E58231-07F0-42C7-A545-C40A170F085A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17388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5BF12-E02A-45D8-A719-887FBB2C614D}" type="slidenum">
              <a:rPr lang="es-AR" altLang="es-AR" smtClean="0"/>
              <a:pPr/>
              <a:t>1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246844876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5BF12-E02A-45D8-A719-887FBB2C614D}" type="slidenum">
              <a:rPr lang="es-AR" altLang="es-AR" smtClean="0"/>
              <a:pPr/>
              <a:t>2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98007649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15BF12-E02A-45D8-A719-887FBB2C614D}" type="slidenum">
              <a:rPr lang="es-AR" altLang="es-AR" smtClean="0"/>
              <a:pPr/>
              <a:t>3</a:t>
            </a:fld>
            <a:endParaRPr lang="es-AR" altLang="es-AR"/>
          </a:p>
        </p:txBody>
      </p:sp>
    </p:spTree>
    <p:extLst>
      <p:ext uri="{BB962C8B-B14F-4D97-AF65-F5344CB8AC3E}">
        <p14:creationId xmlns:p14="http://schemas.microsoft.com/office/powerpoint/2010/main" val="36519194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A306B63-DF2D-1708-CD00-8DF016D31D0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908A76E-5DC4-4B5A-36AC-295119DFCE2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B191D10-B92A-81D1-125B-2B519E9F3E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343A54-A2EE-FE43-BF9A-1EBEE7678B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9B06318-57EB-DE96-BED7-B4D799BCA5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51918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AC73B88-B95A-6E98-914F-12DD5DA5EF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5B120AA-2F9A-AC1B-64A3-0EDB39DF561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56D5603-9006-23F0-6163-5E47F827BD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46371D-6638-26B4-A212-02753080A2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D8C0758-66A4-D494-213B-C5AA63ED07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288013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84B00595-9C55-0ECB-E31B-8AACCBAD8096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827E9B5E-FBCC-EE24-9AE1-C048D3EC142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805991F-5E1E-CFA6-4CC3-AD9977E6E7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BF8F206-7B95-995E-3FB1-EA67FE685D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597E88E-C944-01C5-60A0-ECEDA2A0F2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7215218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8284523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65A2DB5-D15C-F291-473E-906DAD4195E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49809BC-70D2-8787-E89A-19BAA33DF48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70EBEAF-A9CB-F43B-7305-AA34DFBFF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5E70A3E-D982-A6F3-09CD-55B6E9C2C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4AB5827-4396-BFD1-5876-C51540E3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525266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D6AE5A-0E40-3E22-EC94-292AE1C3B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9B89D261-2211-2383-5F80-ACD2CA21DE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250B47-0586-C658-F7DE-9364C600C0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6FBA2A9-CECD-0827-C14F-CB92FC2EF6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0C3329-F928-8700-4E0B-7EA92F644F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1193273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1053D3D-B620-B661-E4DE-4ED1B356D85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7581106-8BE4-7212-CF4B-54B11184F18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CBA24BE-C375-93E4-A200-033A021FB7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A8DB196-7671-2FEA-DE15-1451521076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50B88CF9-A619-4BBE-3252-818C29A9F5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A1E94150-60AA-AC06-E22B-9B8AF87A60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060750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85379A4-BEB0-407C-A84D-7D44A1F45B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FF19446-340D-0DD9-67FF-97DAABE9917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67613D9-040A-5F4B-4E2F-5595DEE816D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ED9DD705-E1F8-29FF-5FE2-C975AB693DC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834BECB-2ABC-A269-DDCE-FA007F071C7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31184DE-D1B7-85F7-5911-3CA3B61520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4A0775A3-2D46-3193-B96E-A892286179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A33C36D-81F0-FB71-7DB3-DAA140AF44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45527328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77F7C45-27A9-EB23-A8C2-E30AE31D58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FD9F27D9-2C8F-6B6D-1994-3286EC6429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AD2AA55B-F4EB-5C3D-B58B-F1B0E46EB1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DC6C9C0B-A829-7C85-1DB3-5524C422B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3600434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9668248C-4978-87A4-1429-1933652AB4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F70AC4C7-C8F5-F267-D2F8-AD35AE6711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1D7250E-2DCD-42E9-06E3-07D286177B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9452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D1A9FFC-39C7-70D0-81FF-FEFAF63B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B4A1AFF-F2CF-D2B9-8253-DEE2C38A94E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8607D28-D364-FAD4-A7B6-3E3546A782F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BFE063E1-42D2-A8AD-279C-B93B3E4430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BBCBD51-19A1-2E45-1A61-09982E2FF8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353624DE-86FB-7A8B-598A-A239BDE18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121813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D089BE4-4F3C-554B-0C3A-75F9313D27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423FA275-E4E8-B926-B65E-BB39F6A83735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62934361-EB9B-616A-A256-E4E40A5AC8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7277B21-05C8-75B8-A8B0-2E8E2AE61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299F84C-3BFA-31F9-E320-01C4BECC977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B1C7B6C-7645-61AA-3991-22EDBF7AE9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502413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2098BBD7-42EA-95F4-2EE9-544B28A7FD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pt-BR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76FDB95-2083-9AFF-9D65-0E2C5533BCE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pt-BR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86F28E12-2580-90E9-4404-F06DF6F2A76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D733D0A-9E56-49B6-8C9A-78D276E5B1FD}" type="datetimeFigureOut">
              <a:rPr lang="pt-BR" smtClean="0"/>
              <a:t>17/09/2024</a:t>
            </a:fld>
            <a:endParaRPr lang="pt-BR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C4F95A8E-6BAE-A62D-B59B-D27AC52B19F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D346FA8-D26E-B001-6904-D7C5613D9A1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7D3BC-A697-40A7-B57B-EE43FD7F6CD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0089624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1.bin"/><Relationship Id="rId4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tags" Target="../tags/tag4.xml"/><Relationship Id="rId1" Type="http://schemas.openxmlformats.org/officeDocument/2006/relationships/tags" Target="../tags/tag3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2.bin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2.xml"/><Relationship Id="rId7" Type="http://schemas.openxmlformats.org/officeDocument/2006/relationships/image" Target="../media/image2.png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1.emf"/><Relationship Id="rId5" Type="http://schemas.openxmlformats.org/officeDocument/2006/relationships/oleObject" Target="../embeddings/oleObject3.bin"/><Relationship Id="rId4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421" imgH="423" progId="TCLayout.ActiveDocument.1">
                  <p:embed/>
                </p:oleObj>
              </mc:Choice>
              <mc:Fallback>
                <p:oleObj name="Slide do think-cell" r:id="rId5" imgW="421" imgH="423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1EB99F8-5953-303B-CD3F-8B328C4BD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  <p:sp>
        <p:nvSpPr>
          <p:cNvPr id="5" name="Title 2">
            <a:extLst>
              <a:ext uri="{FF2B5EF4-FFF2-40B4-BE49-F238E27FC236}">
                <a16:creationId xmlns:a16="http://schemas.microsoft.com/office/drawing/2014/main" id="{A6784065-A76A-2310-94BF-6976791E5AF9}"/>
              </a:ext>
            </a:extLst>
          </p:cNvPr>
          <p:cNvSpPr txBox="1">
            <a:spLocks noChangeArrowheads="1"/>
          </p:cNvSpPr>
          <p:nvPr/>
        </p:nvSpPr>
        <p:spPr>
          <a:xfrm>
            <a:off x="532127" y="1727329"/>
            <a:ext cx="10759649" cy="67563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87000"/>
              </a:lnSpc>
            </a:pPr>
            <a:r>
              <a:rPr lang="pt-BR" altLang="x-none" sz="3600" dirty="0">
                <a:solidFill>
                  <a:srgbClr val="666666"/>
                </a:solidFill>
                <a:latin typeface="TradeGothic BoldTwo" charset="0"/>
                <a:cs typeface="TradeGothic BoldTwo" charset="0"/>
              </a:rPr>
              <a:t>Regulamentação da Reforma Tributária – PLP 68/2024</a:t>
            </a:r>
          </a:p>
          <a:p>
            <a:pPr>
              <a:lnSpc>
                <a:spcPct val="87000"/>
              </a:lnSpc>
            </a:pPr>
            <a:endParaRPr lang="pt-BR" altLang="x-none" u="sng" dirty="0">
              <a:solidFill>
                <a:srgbClr val="666666"/>
              </a:solidFill>
              <a:latin typeface="TradeGothic BoldTwo" charset="0"/>
              <a:cs typeface="TradeGothic BoldTwo" charset="0"/>
            </a:endParaRPr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615FBFE1-58E1-2FFF-33EC-CE85589A07A3}"/>
              </a:ext>
            </a:extLst>
          </p:cNvPr>
          <p:cNvSpPr txBox="1">
            <a:spLocks noChangeArrowheads="1"/>
          </p:cNvSpPr>
          <p:nvPr/>
        </p:nvSpPr>
        <p:spPr>
          <a:xfrm>
            <a:off x="354919" y="3429000"/>
            <a:ext cx="10277640" cy="1132831"/>
          </a:xfrm>
          <a:prstGeom prst="rect">
            <a:avLst/>
          </a:prstGeom>
        </p:spPr>
        <p:txBody>
          <a:bodyPr vert="horz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1073150" algn="just">
              <a:lnSpc>
                <a:spcPct val="87000"/>
              </a:lnSpc>
            </a:pPr>
            <a:r>
              <a:rPr lang="pt-BR" altLang="x-none" sz="3600" b="1" i="1" dirty="0">
                <a:solidFill>
                  <a:srgbClr val="666666"/>
                </a:solidFill>
                <a:latin typeface="TradeGothic BoldTwo" charset="0"/>
              </a:rPr>
              <a:t>“</a:t>
            </a:r>
            <a:r>
              <a:rPr lang="pt-BR" altLang="x-none" sz="3600" b="1" i="1" u="sng" dirty="0">
                <a:solidFill>
                  <a:srgbClr val="666666"/>
                </a:solidFill>
                <a:latin typeface="TradeGothic BoldTwo" charset="0"/>
              </a:rPr>
              <a:t>Regimes Aduaneiros Especiais, ZPEs e Regimes de Bens de Capital</a:t>
            </a:r>
            <a:r>
              <a:rPr lang="pt-BR" altLang="x-none" sz="3600" b="1" i="1" dirty="0">
                <a:solidFill>
                  <a:srgbClr val="666666"/>
                </a:solidFill>
                <a:latin typeface="TradeGothic BoldTwo" charset="0"/>
              </a:rPr>
              <a:t>”</a:t>
            </a:r>
            <a:endParaRPr lang="en-US" altLang="x-none" sz="3600" b="1" i="1" dirty="0">
              <a:solidFill>
                <a:srgbClr val="666666"/>
              </a:solidFill>
              <a:latin typeface="TradeGothic BoldTwo" charset="0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2645069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421" imgH="423" progId="TCLayout.ActiveDocument.1">
                  <p:embed/>
                </p:oleObj>
              </mc:Choice>
              <mc:Fallback>
                <p:oleObj name="Slide do think-cell" r:id="rId5" imgW="421" imgH="423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1EB99F8-5953-303B-CD3F-8B328C4BD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9B65DF-BC0D-9AA1-5E35-36E70FB61933}"/>
              </a:ext>
            </a:extLst>
          </p:cNvPr>
          <p:cNvSpPr txBox="1"/>
          <p:nvPr/>
        </p:nvSpPr>
        <p:spPr>
          <a:xfrm>
            <a:off x="532129" y="2488245"/>
            <a:ext cx="10110559" cy="33547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pt-BR" sz="1600" b="1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r>
              <a:rPr lang="pt-BR" sz="1400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 texto aprovado pela Câmara dos Deputados manteve parte dos Regimes Especiais, como REPORTO, REINTEGRA e REIDI</a:t>
            </a:r>
          </a:p>
          <a:p>
            <a:pPr algn="ctr"/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r>
              <a:rPr lang="pt-BR" sz="1400" b="1" u="sng" dirty="0">
                <a:solidFill>
                  <a:schemeClr val="accen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O regime de Empresa Preponderantemente </a:t>
            </a:r>
            <a:r>
              <a:rPr lang="pt-BR" sz="1400" b="1" u="sng">
                <a:solidFill>
                  <a:schemeClr val="accen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Exportadora não </a:t>
            </a:r>
            <a:r>
              <a:rPr lang="pt-BR" sz="1400" b="1" u="sng" dirty="0">
                <a:solidFill>
                  <a:schemeClr val="accent1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foi expressamente incluído</a:t>
            </a:r>
          </a:p>
          <a:p>
            <a:pPr algn="just"/>
            <a:endParaRPr lang="pt-BR" sz="1400" b="1" u="sng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b="1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q"/>
            </a:pPr>
            <a:r>
              <a:rPr lang="pt-BR" sz="1400" b="1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“Desoneração completa da cadeia de exportação” </a:t>
            </a:r>
            <a:r>
              <a:rPr lang="pt-BR" sz="1400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e </a:t>
            </a:r>
            <a:r>
              <a:rPr lang="pt-BR" sz="1400" b="1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Preservação dos “regimes de trânsito, depósito, permanência temporária e aperfeiçoamento”</a:t>
            </a:r>
          </a:p>
          <a:p>
            <a:pPr marL="715963" lvl="2" algn="just"/>
            <a:r>
              <a:rPr lang="pt-BR" sz="1400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(Bernard </a:t>
            </a:r>
            <a:r>
              <a:rPr lang="pt-BR" sz="1400" dirty="0" err="1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Appy</a:t>
            </a:r>
            <a:r>
              <a:rPr lang="pt-BR" sz="1400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, Secretário Extraordinário da Reforma Tributária – Coletiva de imprensa do Ministério da Fazenda, em 21/04/2024)</a:t>
            </a: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just"/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400" b="1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ctr">
              <a:buFont typeface="Wingdings" panose="05000000000000000000" pitchFamily="2" charset="2"/>
              <a:buChar char="§"/>
            </a:pPr>
            <a:endParaRPr lang="pt-BR" sz="1400" b="1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FD8B765-4F19-08A7-9736-05DCA045F9AB}"/>
              </a:ext>
            </a:extLst>
          </p:cNvPr>
          <p:cNvSpPr txBox="1">
            <a:spLocks/>
          </p:cNvSpPr>
          <p:nvPr/>
        </p:nvSpPr>
        <p:spPr>
          <a:xfrm>
            <a:off x="532129" y="1680382"/>
            <a:ext cx="8760458" cy="5355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C7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accent1"/>
                </a:solidFill>
              </a:rPr>
              <a:t>Regimes Aduaneiros Especiais: </a:t>
            </a:r>
            <a:r>
              <a:rPr lang="pt-BR" sz="2400" b="0" dirty="0">
                <a:solidFill>
                  <a:schemeClr val="accent1"/>
                </a:solidFill>
              </a:rPr>
              <a:t>onde estamos?</a:t>
            </a:r>
            <a:endParaRPr lang="pt-BR" sz="2400" dirty="0">
              <a:solidFill>
                <a:schemeClr val="accent1"/>
              </a:solidFill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303904-0F6C-A2E7-FDAC-19556567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129" y="617344"/>
            <a:ext cx="10561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pt-BR" altLang="es-AR" sz="20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Regulamentação da Reforma Tributária – GT PLP 68/2024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80730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Objeto 2" hidden="1"/>
          <p:cNvGraphicFramePr>
            <a:graphicFrameLocks noChangeAspect="1"/>
          </p:cNvGraphicFramePr>
          <p:nvPr>
            <p:custDataLst>
              <p:tags r:id="rId2"/>
            </p:custDataLst>
          </p:nvPr>
        </p:nvGraphicFramePr>
        <p:xfrm>
          <a:off x="2118" y="2118"/>
          <a:ext cx="2117" cy="211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Slide do think-cell" r:id="rId5" imgW="421" imgH="423" progId="TCLayout.ActiveDocument.1">
                  <p:embed/>
                </p:oleObj>
              </mc:Choice>
              <mc:Fallback>
                <p:oleObj name="Slide do think-cell" r:id="rId5" imgW="421" imgH="423" progId="TCLayout.ActiveDocument.1">
                  <p:embed/>
                  <p:pic>
                    <p:nvPicPr>
                      <p:cNvPr id="3" name="Objeto 2" hidden="1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2118" y="2118"/>
                        <a:ext cx="2117" cy="211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Imagen 4">
            <a:extLst>
              <a:ext uri="{FF2B5EF4-FFF2-40B4-BE49-F238E27FC236}">
                <a16:creationId xmlns:a16="http://schemas.microsoft.com/office/drawing/2014/main" id="{21EB99F8-5953-303B-CD3F-8B328C4BD00D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l="8855" t="20384" r="6022" b="21870"/>
          <a:stretch/>
        </p:blipFill>
        <p:spPr>
          <a:xfrm>
            <a:off x="8364549" y="432679"/>
            <a:ext cx="2728753" cy="769441"/>
          </a:xfrm>
          <a:prstGeom prst="rect">
            <a:avLst/>
          </a:prstGeom>
        </p:spPr>
      </p:pic>
      <p:sp>
        <p:nvSpPr>
          <p:cNvPr id="6" name="CaixaDeTexto 5">
            <a:extLst>
              <a:ext uri="{FF2B5EF4-FFF2-40B4-BE49-F238E27FC236}">
                <a16:creationId xmlns:a16="http://schemas.microsoft.com/office/drawing/2014/main" id="{AF9B65DF-BC0D-9AA1-5E35-36E70FB61933}"/>
              </a:ext>
            </a:extLst>
          </p:cNvPr>
          <p:cNvSpPr txBox="1"/>
          <p:nvPr/>
        </p:nvSpPr>
        <p:spPr>
          <a:xfrm>
            <a:off x="532129" y="2488245"/>
            <a:ext cx="10110559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21" indent="-285721" algn="just">
              <a:buFont typeface="Wingdings" panose="05000000000000000000" pitchFamily="2" charset="2"/>
              <a:buChar char="§"/>
            </a:pPr>
            <a:r>
              <a:rPr lang="pt-BR" sz="1400" b="1" u="sng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Sobre as exportações</a:t>
            </a:r>
            <a:r>
              <a:rPr lang="pt-BR" sz="14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= Inconstitucional </a:t>
            </a: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742950" lvl="1" indent="-285750" algn="just">
              <a:buFont typeface="Wingdings" panose="05000000000000000000" pitchFamily="2" charset="2"/>
              <a:buChar char="§"/>
            </a:pPr>
            <a:r>
              <a:rPr lang="pt-BR" sz="1200" b="1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Art. 153, </a:t>
            </a:r>
            <a:r>
              <a:rPr lang="pt-BR" sz="1200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§</a:t>
            </a:r>
            <a:r>
              <a:rPr lang="pt-BR" sz="1200" b="1" dirty="0">
                <a:solidFill>
                  <a:srgbClr val="666666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6º, I da CRFB/88</a:t>
            </a:r>
          </a:p>
          <a:p>
            <a:pPr marL="285721" lvl="2" indent="-285721" algn="just">
              <a:buFont typeface="Wingdings" panose="05000000000000000000" pitchFamily="2" charset="2"/>
              <a:buChar char="§"/>
            </a:pPr>
            <a:endParaRPr lang="pt-BR" sz="1200" dirty="0">
              <a:solidFill>
                <a:srgbClr val="666666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914400" lvl="2" indent="0" algn="l">
              <a:buFont typeface="Courier New" panose="02070309020205020404" pitchFamily="49" charset="0"/>
              <a:buNone/>
            </a:pP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“§ 6º O imposto previsto no inciso VIII do caput deste artigo:</a:t>
            </a:r>
          </a:p>
          <a:p>
            <a:pPr marL="914400" lvl="2" indent="0" algn="l">
              <a:buFont typeface="Courier New" panose="02070309020205020404" pitchFamily="49" charset="0"/>
              <a:buNone/>
            </a:pPr>
            <a:endParaRPr lang="pt-BR" sz="1200" i="1" kern="1200" dirty="0">
              <a:solidFill>
                <a:srgbClr val="666666"/>
              </a:solidFill>
              <a:effectLst/>
              <a:latin typeface="+mj-lt"/>
              <a:ea typeface="+mn-ea"/>
              <a:cs typeface="+mn-cs"/>
            </a:endParaRPr>
          </a:p>
          <a:p>
            <a:pPr marL="914400" lvl="2" indent="0" algn="l">
              <a:buFont typeface="Courier New" panose="02070309020205020404" pitchFamily="49" charset="0"/>
              <a:buNone/>
            </a:pP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  I - </a:t>
            </a:r>
            <a:r>
              <a:rPr lang="pt-BR" sz="1200" b="1" i="1" u="sng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não incidirá sobre as exportações</a:t>
            </a:r>
            <a:r>
              <a:rPr lang="pt-BR" sz="1200" b="1" i="1" u="none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 </a:t>
            </a: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nem sobre as operações com energia elétrica e com telecomunicações”</a:t>
            </a: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pt-BR" sz="1200" kern="1200" dirty="0">
              <a:solidFill>
                <a:srgbClr val="666666"/>
              </a:solidFill>
              <a:effectLst/>
              <a:latin typeface="+mj-lt"/>
              <a:ea typeface="+mn-ea"/>
              <a:cs typeface="+mn-cs"/>
            </a:endParaRPr>
          </a:p>
          <a:p>
            <a:pPr marL="742950" lvl="1" indent="-285750" algn="l">
              <a:buFont typeface="Arial" panose="020B0604020202020204" pitchFamily="34" charset="0"/>
              <a:buChar char="•"/>
            </a:pPr>
            <a:endParaRPr lang="pt-BR" sz="1200" kern="1200" dirty="0">
              <a:solidFill>
                <a:srgbClr val="666666"/>
              </a:solidFill>
              <a:effectLst/>
              <a:latin typeface="+mj-lt"/>
              <a:ea typeface="+mn-ea"/>
              <a:cs typeface="+mn-cs"/>
            </a:endParaRPr>
          </a:p>
          <a:p>
            <a:pPr marL="742950" lvl="1" indent="-285750">
              <a:buFont typeface="Wingdings" panose="05000000000000000000" pitchFamily="2" charset="2"/>
              <a:buChar char="§"/>
            </a:pPr>
            <a:r>
              <a:rPr lang="pt-BR" sz="1200" b="1" kern="1200" dirty="0">
                <a:solidFill>
                  <a:srgbClr val="666666"/>
                </a:solidFill>
                <a:effectLst/>
                <a:latin typeface="+mj-lt"/>
                <a:ea typeface="Verdana" panose="020B0604030504040204" pitchFamily="34" charset="0"/>
                <a:cs typeface="+mn-cs"/>
              </a:rPr>
              <a:t>Art. 153, </a:t>
            </a:r>
            <a:r>
              <a:rPr lang="pt-BR" sz="1200" kern="1200" dirty="0">
                <a:solidFill>
                  <a:srgbClr val="666666"/>
                </a:solidFill>
                <a:effectLst/>
                <a:latin typeface="+mj-lt"/>
                <a:ea typeface="Verdana" panose="020B0604030504040204" pitchFamily="34" charset="0"/>
                <a:cs typeface="+mn-cs"/>
              </a:rPr>
              <a:t>§</a:t>
            </a:r>
            <a:r>
              <a:rPr lang="pt-BR" sz="1200" b="1" kern="1200" dirty="0">
                <a:solidFill>
                  <a:srgbClr val="666666"/>
                </a:solidFill>
                <a:effectLst/>
                <a:latin typeface="+mj-lt"/>
                <a:ea typeface="Verdana" panose="020B0604030504040204" pitchFamily="34" charset="0"/>
                <a:cs typeface="+mn-cs"/>
              </a:rPr>
              <a:t>6º, VII da CRFB/88</a:t>
            </a:r>
          </a:p>
          <a:p>
            <a:pPr marL="742950" lvl="1" indent="-285750" algn="l" defTabSz="914400" rtl="0" eaLnBrk="1" latinLnBrk="0" hangingPunct="1">
              <a:buFont typeface="Courier New" panose="02070309020205020404" pitchFamily="49" charset="0"/>
              <a:buChar char="o"/>
            </a:pPr>
            <a:endParaRPr lang="pt-BR" sz="1200" i="0" kern="1200" dirty="0">
              <a:solidFill>
                <a:srgbClr val="666666"/>
              </a:solidFill>
              <a:effectLst/>
              <a:latin typeface="+mj-lt"/>
              <a:ea typeface="+mn-ea"/>
              <a:cs typeface="+mn-cs"/>
            </a:endParaRPr>
          </a:p>
          <a:p>
            <a:pPr marL="914400" marR="0" lvl="2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Courier New" panose="02070309020205020404" pitchFamily="49" charset="0"/>
              <a:buNone/>
              <a:tabLst/>
              <a:defRPr/>
            </a:pP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“VII - </a:t>
            </a:r>
            <a:r>
              <a:rPr lang="pt-BR" sz="1200" b="1" i="1" u="sng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na extração</a:t>
            </a: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, o imposto será cobrado </a:t>
            </a:r>
            <a:r>
              <a:rPr lang="pt-BR" sz="1200" b="1" i="1" u="sng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independentemente da destinação</a:t>
            </a:r>
            <a:r>
              <a:rPr lang="pt-BR" sz="1200" i="1" u="none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,</a:t>
            </a:r>
            <a:r>
              <a:rPr lang="pt-BR" sz="1200" i="1" kern="1200" dirty="0">
                <a:solidFill>
                  <a:srgbClr val="666666"/>
                </a:solidFill>
                <a:effectLst/>
                <a:latin typeface="+mj-lt"/>
                <a:ea typeface="+mn-ea"/>
                <a:cs typeface="+mn-cs"/>
              </a:rPr>
              <a:t> caso em que a alíquota máxima corresponderá a 1% (um por cento) do valor de mercado do produto”.</a:t>
            </a: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400" dirty="0">
              <a:solidFill>
                <a:srgbClr val="FF0000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r>
              <a:rPr lang="pt-BR" sz="1400" b="1" u="sng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Sobre as importações</a:t>
            </a:r>
            <a:r>
              <a:rPr lang="pt-BR" sz="1400" b="1" dirty="0">
                <a:solidFill>
                  <a:srgbClr val="FF0000"/>
                </a:solidFill>
                <a:latin typeface="+mj-lt"/>
                <a:ea typeface="Tahoma" panose="020B0604030504040204" pitchFamily="34" charset="0"/>
                <a:cs typeface="Tahoma" panose="020B0604030504040204" pitchFamily="34" charset="0"/>
              </a:rPr>
              <a:t> = Precisa estar inserido nos regimes aduaneiros, sob pena de perda de competitividade (ex. drawback, RECOF)</a:t>
            </a: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just">
              <a:buFont typeface="Wingdings" panose="05000000000000000000" pitchFamily="2" charset="2"/>
              <a:buChar char="§"/>
            </a:pPr>
            <a:endParaRPr lang="pt-BR" sz="1400" dirty="0"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endParaRPr lang="pt-BR" sz="1400" b="1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marL="285721" indent="-285721" algn="ctr">
              <a:buFont typeface="Wingdings" panose="05000000000000000000" pitchFamily="2" charset="2"/>
              <a:buChar char="§"/>
            </a:pPr>
            <a:endParaRPr lang="pt-BR" sz="1400" b="1" dirty="0">
              <a:solidFill>
                <a:schemeClr val="accent1"/>
              </a:solidFill>
              <a:latin typeface="+mj-lt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Título 1">
            <a:extLst>
              <a:ext uri="{FF2B5EF4-FFF2-40B4-BE49-F238E27FC236}">
                <a16:creationId xmlns:a16="http://schemas.microsoft.com/office/drawing/2014/main" id="{5FD8B765-4F19-08A7-9736-05DCA045F9AB}"/>
              </a:ext>
            </a:extLst>
          </p:cNvPr>
          <p:cNvSpPr txBox="1">
            <a:spLocks/>
          </p:cNvSpPr>
          <p:nvPr/>
        </p:nvSpPr>
        <p:spPr>
          <a:xfrm>
            <a:off x="532129" y="1680382"/>
            <a:ext cx="8760458" cy="535531"/>
          </a:xfrm>
          <a:prstGeom prst="rect">
            <a:avLst/>
          </a:prstGeom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200" b="1" kern="1200">
                <a:solidFill>
                  <a:srgbClr val="EC7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pt-BR" sz="2400" dirty="0">
                <a:solidFill>
                  <a:schemeClr val="accent1"/>
                </a:solidFill>
              </a:rPr>
              <a:t>Imposto Seletivo </a:t>
            </a:r>
            <a:r>
              <a:rPr lang="pt-BR" sz="2400" dirty="0">
                <a:solidFill>
                  <a:srgbClr val="FF0000"/>
                </a:solidFill>
              </a:rPr>
              <a:t>(!)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06303904-0F6C-A2E7-FDAC-1955656731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129" y="617344"/>
            <a:ext cx="10561173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1pPr>
            <a:lvl2pPr marL="37931725" indent="-37474525"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2pPr>
            <a:lvl3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3pPr>
            <a:lvl4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4pPr>
            <a:lvl5pPr eaLnBrk="0" hangingPunct="0"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5pPr>
            <a:lvl6pPr marL="4572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6pPr>
            <a:lvl7pPr marL="9144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7pPr>
            <a:lvl8pPr marL="1371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8pPr>
            <a:lvl9pPr marL="18288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itchFamily="34" charset="0"/>
                <a:ea typeface="ＭＳ Ｐゴシック" pitchFamily="34" charset="-128"/>
              </a:defRPr>
            </a:lvl9pPr>
          </a:lstStyle>
          <a:p>
            <a:pPr algn="l" eaLnBrk="1" hangingPunct="1"/>
            <a:r>
              <a:rPr lang="pt-BR" altLang="es-AR" sz="2000" dirty="0">
                <a:solidFill>
                  <a:srgbClr val="666666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Regulamentação da Reforma Tributária – GT PLP 68/2024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06992407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5e89430-9640-48e7-99fa-572cf5983025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5e89430-9640-48e7-99fa-572cf5983025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EE4P_SLIDEID" val="b5e89430-9640-48e7-99fa-572cf5983025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18694</TotalTime>
  <Words>243</Words>
  <Application>Microsoft Office PowerPoint</Application>
  <PresentationFormat>Widescreen</PresentationFormat>
  <Paragraphs>38</Paragraphs>
  <Slides>3</Slides>
  <Notes>3</Notes>
  <HiddenSlides>0</HiddenSlides>
  <MMClips>0</MMClips>
  <ScaleCrop>false</ScaleCrop>
  <HeadingPairs>
    <vt:vector size="8" baseType="variant">
      <vt:variant>
        <vt:lpstr>Fontes usadas</vt:lpstr>
      </vt:variant>
      <vt:variant>
        <vt:i4>8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3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Courier New</vt:lpstr>
      <vt:lpstr>TradeGothic BoldTwo</vt:lpstr>
      <vt:lpstr>Verdana</vt:lpstr>
      <vt:lpstr>Wingdings</vt:lpstr>
      <vt:lpstr>Tema de Office</vt:lpstr>
      <vt:lpstr>Slide do think-cell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Henrique De Andrade Gagheggi Ravan     TERNIUM</dc:creator>
  <cp:lastModifiedBy>Juliana Soares Amorim</cp:lastModifiedBy>
  <cp:revision>29</cp:revision>
  <dcterms:created xsi:type="dcterms:W3CDTF">2023-03-21T14:27:03Z</dcterms:created>
  <dcterms:modified xsi:type="dcterms:W3CDTF">2024-09-17T11:59:42Z</dcterms:modified>
</cp:coreProperties>
</file>