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925" r:id="rId2"/>
    <p:sldId id="923" r:id="rId3"/>
    <p:sldId id="922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669FA10-991C-A789-7A83-8EAB0CCC3673}" name="Alberto Frederico Teixeira Soares Carbonar" initials="AFTSC" userId="S::AC02760@mattosfilho.com.br::75fcde75-c042-4ae7-a81c-b3bd48840af0" providerId="AD"/>
  <p188:author id="{CF44B688-E8AE-5D4D-A859-E786A447DCCD}" name="Gabriel Meira" initials="GM" userId="S::GM06886@mattosfilho.com.br::449252f6-0517-4e1b-b09c-1e5abd2eaf4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284164"/>
    <a:srgbClr val="4472C4"/>
    <a:srgbClr val="668CCF"/>
    <a:srgbClr val="FFFFFF"/>
    <a:srgbClr val="5C73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F7755-492B-4FDC-AFE7-4806D3A2535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58231-07F0-42C7-A545-C40A170F0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38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5BF12-E02A-45D8-A719-887FBB2C614D}" type="slidenum">
              <a:rPr lang="es-AR" altLang="es-AR" smtClean="0"/>
              <a:pPr/>
              <a:t>1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2468448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5BF12-E02A-45D8-A719-887FBB2C614D}" type="slidenum">
              <a:rPr lang="es-AR" altLang="es-AR" smtClean="0"/>
              <a:pPr/>
              <a:t>2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980076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5BF12-E02A-45D8-A719-887FBB2C614D}" type="slidenum">
              <a:rPr lang="es-AR" altLang="es-AR" smtClean="0"/>
              <a:pPr/>
              <a:t>3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3651919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06B63-DF2D-1708-CD00-8DF016D31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08A76E-5DC4-4B5A-36AC-295119DFCE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191D10-B92A-81D1-125B-2B519E9F3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343A54-A2EE-FE43-BF9A-1EBEE767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B06318-57EB-DE96-BED7-B4D799BCA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19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C73B88-B95A-6E98-914F-12DD5DA5E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B120AA-2F9A-AC1B-64A3-0EDB39DF56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6D5603-9006-23F0-6163-5E47F827B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46371D-6638-26B4-A212-02753080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8C0758-66A4-D494-213B-C5AA63ED0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880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4B00595-9C55-0ECB-E31B-8AACCBAD80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7E9B5E-FBCC-EE24-9AE1-C048D3EC1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05991F-5E1E-CFA6-4CC3-AD9977E6E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F8F206-7B95-995E-3FB1-EA67FE685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97E88E-C944-01C5-60A0-ECEDA2A0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2152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845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5A2DB5-D15C-F291-473E-906DAD419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9809BC-70D2-8787-E89A-19BAA33DF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0EBEAF-A9CB-F43B-7305-AA34DFBFF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E70A3E-D982-A6F3-09CD-55B6E9C2C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AB5827-4396-BFD1-5876-C51540E3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252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D6AE5A-0E40-3E22-EC94-292AE1C3B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89D261-2211-2383-5F80-ACD2CA21D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250B47-0586-C658-F7DE-9364C600C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FBA2A9-CECD-0827-C14F-CB92FC2EF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0C3329-F928-8700-4E0B-7EA92F644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932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053D3D-B620-B661-E4DE-4ED1B356D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581106-8BE4-7212-CF4B-54B11184F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BA24BE-C375-93E4-A200-033A021FB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8DB196-7671-2FEA-DE15-145152107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B88CF9-A619-4BBE-3252-818C29A9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E94150-60AA-AC06-E22B-9B8AF87A6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075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379A4-BEB0-407C-A84D-7D44A1F45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F19446-340D-0DD9-67FF-97DAABE99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7613D9-040A-5F4B-4E2F-5595DEE81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9DD705-E1F8-29FF-5FE2-C975AB693D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34BECB-2ABC-A269-DDCE-FA007F071C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31184DE-D1B7-85F7-5911-3CA3B6152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A0775A3-2D46-3193-B96E-A89228617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33C36D-81F0-FB71-7DB3-DAA140AF4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527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F7C45-27A9-EB23-A8C2-E30AE31D5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9F27D9-2C8F-6B6D-1994-3286EC64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D2AA55B-F4EB-5C3D-B58B-F1B0E46EB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C6C9C0B-A829-7C85-1DB3-5524C422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600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68248C-4978-87A4-1429-1933652AB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70AC4C7-C8F5-F267-D2F8-AD35AE671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D7250E-2DCD-42E9-06E3-07D286177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52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1A9FFC-39C7-70D0-81FF-FEFAF63B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A1AFF-F2CF-D2B9-8253-DEE2C38A9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607D28-D364-FAD4-A7B6-3E3546A78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E063E1-42D2-A8AD-279C-B93B3E443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BCBD51-19A1-2E45-1A61-09982E2F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3624DE-86FB-7A8B-598A-A239BDE1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18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89BE4-4F3C-554B-0C3A-75F9313D2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23FA275-E4E8-B926-B65E-BB39F6A837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934361-EB9B-616A-A256-E4E40A5AC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277B21-05C8-75B8-A8B0-2E8E2AE61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99F84C-3BFA-31F9-E320-01C4BECC9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1C7B6C-7645-61AA-3991-22EDBF7AE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24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098BBD7-42EA-95F4-2EE9-544B28A7F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6FDB95-2083-9AFF-9D65-0E2C5533B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F28E12-2580-90E9-4404-F06DF6F2A7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33D0A-9E56-49B6-8C9A-78D276E5B1F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F95A8E-6BAE-A62D-B59B-D27AC52B19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346FA8-D26E-B001-6904-D7C5613D9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7D3BC-A697-40A7-B57B-EE43FD7F6C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089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421" imgH="423" progId="TCLayout.ActiveDocument.1">
                  <p:embed/>
                </p:oleObj>
              </mc:Choice>
              <mc:Fallback>
                <p:oleObj name="Slide do think-cell" r:id="rId5" imgW="421" imgH="423" progId="TCLayout.ActiveDocument.1">
                  <p:embed/>
                  <p:pic>
                    <p:nvPicPr>
                      <p:cNvPr id="3" name="Objeto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Imagen 4">
            <a:extLst>
              <a:ext uri="{FF2B5EF4-FFF2-40B4-BE49-F238E27FC236}">
                <a16:creationId xmlns:a16="http://schemas.microsoft.com/office/drawing/2014/main" id="{21EB99F8-5953-303B-CD3F-8B328C4BD00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8855" t="20384" r="6022" b="21870"/>
          <a:stretch/>
        </p:blipFill>
        <p:spPr>
          <a:xfrm>
            <a:off x="8364549" y="432679"/>
            <a:ext cx="2728753" cy="769441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A6784065-A76A-2310-94BF-6976791E5AF9}"/>
              </a:ext>
            </a:extLst>
          </p:cNvPr>
          <p:cNvSpPr txBox="1">
            <a:spLocks noChangeArrowheads="1"/>
          </p:cNvSpPr>
          <p:nvPr/>
        </p:nvSpPr>
        <p:spPr>
          <a:xfrm>
            <a:off x="532127" y="1727329"/>
            <a:ext cx="10759649" cy="675631"/>
          </a:xfrm>
          <a:prstGeom prst="rect">
            <a:avLst/>
          </a:prstGeom>
        </p:spPr>
        <p:txBody>
          <a:bodyPr vert="horz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7000"/>
              </a:lnSpc>
            </a:pPr>
            <a:r>
              <a:rPr lang="pt-BR" altLang="x-none" sz="3600" dirty="0">
                <a:solidFill>
                  <a:srgbClr val="666666"/>
                </a:solidFill>
                <a:latin typeface="TradeGothic BoldTwo" charset="0"/>
                <a:cs typeface="TradeGothic BoldTwo" charset="0"/>
              </a:rPr>
              <a:t>Regulamentação da Reforma Tributária – PLP 68/2024</a:t>
            </a:r>
          </a:p>
          <a:p>
            <a:pPr>
              <a:lnSpc>
                <a:spcPct val="87000"/>
              </a:lnSpc>
            </a:pPr>
            <a:endParaRPr lang="pt-BR" altLang="x-none" u="sng" dirty="0">
              <a:solidFill>
                <a:srgbClr val="666666"/>
              </a:solidFill>
              <a:latin typeface="TradeGothic BoldTwo" charset="0"/>
              <a:cs typeface="TradeGothic BoldTwo" charset="0"/>
            </a:endParaRP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615FBFE1-58E1-2FFF-33EC-CE85589A07A3}"/>
              </a:ext>
            </a:extLst>
          </p:cNvPr>
          <p:cNvSpPr txBox="1">
            <a:spLocks noChangeArrowheads="1"/>
          </p:cNvSpPr>
          <p:nvPr/>
        </p:nvSpPr>
        <p:spPr>
          <a:xfrm>
            <a:off x="354919" y="3429000"/>
            <a:ext cx="10277640" cy="1132831"/>
          </a:xfrm>
          <a:prstGeom prst="rect">
            <a:avLst/>
          </a:prstGeom>
        </p:spPr>
        <p:txBody>
          <a:bodyPr vert="horz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73150" algn="just">
              <a:lnSpc>
                <a:spcPct val="87000"/>
              </a:lnSpc>
            </a:pPr>
            <a:r>
              <a:rPr lang="pt-BR" altLang="x-none" sz="3600" b="1" i="1" dirty="0">
                <a:solidFill>
                  <a:srgbClr val="666666"/>
                </a:solidFill>
                <a:latin typeface="TradeGothic BoldTwo" charset="0"/>
              </a:rPr>
              <a:t>“</a:t>
            </a:r>
            <a:r>
              <a:rPr lang="pt-BR" altLang="x-none" sz="3600" b="1" i="1" u="sng" dirty="0">
                <a:solidFill>
                  <a:srgbClr val="666666"/>
                </a:solidFill>
                <a:latin typeface="TradeGothic BoldTwo" charset="0"/>
              </a:rPr>
              <a:t>Regimes Aduaneiros Especiais, ZPEs e Regimes de Bens de Capital</a:t>
            </a:r>
            <a:r>
              <a:rPr lang="pt-BR" altLang="x-none" sz="3600" b="1" i="1" dirty="0">
                <a:solidFill>
                  <a:srgbClr val="666666"/>
                </a:solidFill>
                <a:latin typeface="TradeGothic BoldTwo" charset="0"/>
              </a:rPr>
              <a:t>”</a:t>
            </a:r>
            <a:endParaRPr lang="en-US" altLang="x-none" sz="3600" b="1" i="1" dirty="0">
              <a:solidFill>
                <a:srgbClr val="666666"/>
              </a:solidFill>
              <a:latin typeface="TradeGothic BoldTwo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450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421" imgH="423" progId="TCLayout.ActiveDocument.1">
                  <p:embed/>
                </p:oleObj>
              </mc:Choice>
              <mc:Fallback>
                <p:oleObj name="Slide do think-cell" r:id="rId5" imgW="421" imgH="423" progId="TCLayout.ActiveDocument.1">
                  <p:embed/>
                  <p:pic>
                    <p:nvPicPr>
                      <p:cNvPr id="3" name="Objeto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Imagen 4">
            <a:extLst>
              <a:ext uri="{FF2B5EF4-FFF2-40B4-BE49-F238E27FC236}">
                <a16:creationId xmlns:a16="http://schemas.microsoft.com/office/drawing/2014/main" id="{21EB99F8-5953-303B-CD3F-8B328C4BD00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8855" t="20384" r="6022" b="21870"/>
          <a:stretch/>
        </p:blipFill>
        <p:spPr>
          <a:xfrm>
            <a:off x="8364549" y="432679"/>
            <a:ext cx="2728753" cy="76944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F9B65DF-BC0D-9AA1-5E35-36E70FB61933}"/>
              </a:ext>
            </a:extLst>
          </p:cNvPr>
          <p:cNvSpPr txBox="1"/>
          <p:nvPr/>
        </p:nvSpPr>
        <p:spPr>
          <a:xfrm>
            <a:off x="532129" y="2488245"/>
            <a:ext cx="10110559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600" b="1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21" indent="-285721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O texto aprovado pela Câmara dos Deputados manteve parte dos Regimes Especiais, como REPORTO, REINTEGRA e REIDI</a:t>
            </a:r>
          </a:p>
          <a:p>
            <a:pPr algn="ctr"/>
            <a:endParaRPr lang="pt-BR" sz="1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pt-BR" sz="1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21" indent="-285721" algn="just">
              <a:buFont typeface="Wingdings" panose="05000000000000000000" pitchFamily="2" charset="2"/>
              <a:buChar char="§"/>
            </a:pPr>
            <a:r>
              <a:rPr lang="pt-BR" sz="1400" b="1" u="sng" dirty="0">
                <a:solidFill>
                  <a:schemeClr val="accent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O regime de Empresa Preponderantemente </a:t>
            </a:r>
            <a:r>
              <a:rPr lang="pt-BR" sz="1400" b="1" u="sng">
                <a:solidFill>
                  <a:schemeClr val="accent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Exportadora não </a:t>
            </a:r>
            <a:r>
              <a:rPr lang="pt-BR" sz="1400" b="1" u="sng" dirty="0">
                <a:solidFill>
                  <a:schemeClr val="accent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foi expressamente incluído</a:t>
            </a:r>
          </a:p>
          <a:p>
            <a:pPr algn="just"/>
            <a:endParaRPr lang="pt-BR" sz="1400" b="1" u="sng" dirty="0">
              <a:solidFill>
                <a:schemeClr val="accent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21" indent="-285721" algn="just">
              <a:buFont typeface="Wingdings" panose="05000000000000000000" pitchFamily="2" charset="2"/>
              <a:buChar char="§"/>
            </a:pPr>
            <a:endParaRPr lang="pt-BR" sz="1400" b="1" dirty="0">
              <a:solidFill>
                <a:schemeClr val="accent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“Desoneração completa da cadeia de exportação” </a:t>
            </a:r>
            <a:r>
              <a:rPr lang="pt-BR" sz="1400" dirty="0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pt-BR" sz="1400" b="1" dirty="0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Preservação dos “regimes de trânsito, depósito, permanência temporária e aperfeiçoamento”</a:t>
            </a:r>
          </a:p>
          <a:p>
            <a:pPr marL="715963" lvl="2" algn="just"/>
            <a:r>
              <a:rPr lang="pt-BR" sz="1400" dirty="0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(Bernard </a:t>
            </a:r>
            <a:r>
              <a:rPr lang="pt-BR" sz="1400" dirty="0" err="1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Appy</a:t>
            </a:r>
            <a:r>
              <a:rPr lang="pt-BR" sz="1400" dirty="0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Secretário Extraordinário da Reforma Tributária – Coletiva de imprensa do Ministério da Fazenda, em 21/04/2024)</a:t>
            </a:r>
          </a:p>
          <a:p>
            <a:pPr marL="285721" indent="-285721" algn="just">
              <a:buFont typeface="Wingdings" panose="05000000000000000000" pitchFamily="2" charset="2"/>
              <a:buChar char="§"/>
            </a:pPr>
            <a:endParaRPr lang="pt-BR" sz="1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1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21" indent="-285721" algn="just">
              <a:buFont typeface="Wingdings" panose="05000000000000000000" pitchFamily="2" charset="2"/>
              <a:buChar char="§"/>
            </a:pPr>
            <a:endParaRPr lang="pt-BR" sz="1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pt-BR" sz="1400" b="1" dirty="0">
              <a:solidFill>
                <a:schemeClr val="accent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21" indent="-285721" algn="ctr">
              <a:buFont typeface="Wingdings" panose="05000000000000000000" pitchFamily="2" charset="2"/>
              <a:buChar char="§"/>
            </a:pPr>
            <a:endParaRPr lang="pt-BR" sz="1400" b="1" dirty="0">
              <a:solidFill>
                <a:schemeClr val="accent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5FD8B765-4F19-08A7-9736-05DCA045F9AB}"/>
              </a:ext>
            </a:extLst>
          </p:cNvPr>
          <p:cNvSpPr txBox="1">
            <a:spLocks/>
          </p:cNvSpPr>
          <p:nvPr/>
        </p:nvSpPr>
        <p:spPr>
          <a:xfrm>
            <a:off x="532129" y="1680382"/>
            <a:ext cx="8760458" cy="53553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EC7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>
                <a:solidFill>
                  <a:schemeClr val="accent1"/>
                </a:solidFill>
              </a:rPr>
              <a:t>Regimes Aduaneiros Especiais: </a:t>
            </a:r>
            <a:r>
              <a:rPr lang="pt-BR" sz="2400" b="0" dirty="0">
                <a:solidFill>
                  <a:schemeClr val="accent1"/>
                </a:solidFill>
              </a:rPr>
              <a:t>onde estamos?</a:t>
            </a:r>
            <a:endParaRPr lang="pt-BR" sz="2400" dirty="0">
              <a:solidFill>
                <a:schemeClr val="accent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6303904-0F6C-A2E7-FDAC-195565673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129" y="617344"/>
            <a:ext cx="105611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pt-BR" altLang="es-AR" sz="2000" dirty="0">
                <a:solidFill>
                  <a:srgbClr val="6666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Regulamentação da Reforma Tributária – GT PLP 68/2024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8073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421" imgH="423" progId="TCLayout.ActiveDocument.1">
                  <p:embed/>
                </p:oleObj>
              </mc:Choice>
              <mc:Fallback>
                <p:oleObj name="Slide do think-cell" r:id="rId5" imgW="421" imgH="423" progId="TCLayout.ActiveDocument.1">
                  <p:embed/>
                  <p:pic>
                    <p:nvPicPr>
                      <p:cNvPr id="3" name="Objeto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Imagen 4">
            <a:extLst>
              <a:ext uri="{FF2B5EF4-FFF2-40B4-BE49-F238E27FC236}">
                <a16:creationId xmlns:a16="http://schemas.microsoft.com/office/drawing/2014/main" id="{21EB99F8-5953-303B-CD3F-8B328C4BD00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8855" t="20384" r="6022" b="21870"/>
          <a:stretch/>
        </p:blipFill>
        <p:spPr>
          <a:xfrm>
            <a:off x="8364549" y="432679"/>
            <a:ext cx="2728753" cy="76944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F9B65DF-BC0D-9AA1-5E35-36E70FB61933}"/>
              </a:ext>
            </a:extLst>
          </p:cNvPr>
          <p:cNvSpPr txBox="1"/>
          <p:nvPr/>
        </p:nvSpPr>
        <p:spPr>
          <a:xfrm>
            <a:off x="532129" y="2488245"/>
            <a:ext cx="1011055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21" indent="-285721" algn="just">
              <a:buFont typeface="Wingdings" panose="05000000000000000000" pitchFamily="2" charset="2"/>
              <a:buChar char="§"/>
            </a:pPr>
            <a:r>
              <a:rPr lang="pt-BR" sz="1400" b="1" u="sng" dirty="0">
                <a:solidFill>
                  <a:srgbClr val="FF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Sobre as exportações</a:t>
            </a:r>
            <a:r>
              <a:rPr lang="pt-BR" sz="1400" b="1" dirty="0">
                <a:solidFill>
                  <a:srgbClr val="FF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= Inconstitucional </a:t>
            </a:r>
          </a:p>
          <a:p>
            <a:pPr marL="285721" indent="-285721" algn="just">
              <a:buFont typeface="Wingdings" panose="05000000000000000000" pitchFamily="2" charset="2"/>
              <a:buChar char="§"/>
            </a:pPr>
            <a:endParaRPr lang="pt-BR" sz="1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b="1" dirty="0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Art. 153, </a:t>
            </a:r>
            <a:r>
              <a:rPr lang="pt-BR" sz="1200" dirty="0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§</a:t>
            </a:r>
            <a:r>
              <a:rPr lang="pt-BR" sz="1200" b="1" dirty="0">
                <a:solidFill>
                  <a:srgbClr val="666666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6º, I da CRFB/88</a:t>
            </a:r>
          </a:p>
          <a:p>
            <a:pPr marL="285721" lvl="2" indent="-285721" algn="just">
              <a:buFont typeface="Wingdings" panose="05000000000000000000" pitchFamily="2" charset="2"/>
              <a:buChar char="§"/>
            </a:pPr>
            <a:endParaRPr lang="pt-BR" sz="1200" dirty="0">
              <a:solidFill>
                <a:srgbClr val="666666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2" indent="0" algn="l">
              <a:buFont typeface="Courier New" panose="02070309020205020404" pitchFamily="49" charset="0"/>
              <a:buNone/>
            </a:pPr>
            <a:r>
              <a:rPr lang="pt-BR" sz="1200" i="1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“§ 6º O imposto previsto no inciso VIII do caput deste artigo:</a:t>
            </a:r>
          </a:p>
          <a:p>
            <a:pPr marL="914400" lvl="2" indent="0" algn="l">
              <a:buFont typeface="Courier New" panose="02070309020205020404" pitchFamily="49" charset="0"/>
              <a:buNone/>
            </a:pPr>
            <a:endParaRPr lang="pt-BR" sz="1200" i="1" kern="1200" dirty="0">
              <a:solidFill>
                <a:srgbClr val="666666"/>
              </a:solidFill>
              <a:effectLst/>
              <a:latin typeface="+mj-lt"/>
              <a:ea typeface="+mn-ea"/>
              <a:cs typeface="+mn-cs"/>
            </a:endParaRPr>
          </a:p>
          <a:p>
            <a:pPr marL="914400" lvl="2" indent="0" algn="l">
              <a:buFont typeface="Courier New" panose="02070309020205020404" pitchFamily="49" charset="0"/>
              <a:buNone/>
            </a:pPr>
            <a:r>
              <a:rPr lang="pt-BR" sz="1200" i="1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  I - </a:t>
            </a:r>
            <a:r>
              <a:rPr lang="pt-BR" sz="1200" b="1" i="1" u="sng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não incidirá sobre as exportações</a:t>
            </a:r>
            <a:r>
              <a:rPr lang="pt-BR" sz="1200" b="1" i="1" u="none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 </a:t>
            </a:r>
            <a:r>
              <a:rPr lang="pt-BR" sz="1200" i="1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nem sobre as operações com energia elétrica e com telecomunicações”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pt-BR" sz="1200" kern="1200" dirty="0">
              <a:solidFill>
                <a:srgbClr val="666666"/>
              </a:solidFill>
              <a:effectLst/>
              <a:latin typeface="+mj-lt"/>
              <a:ea typeface="+mn-ea"/>
              <a:cs typeface="+mn-cs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pt-BR" sz="1200" kern="1200" dirty="0">
              <a:solidFill>
                <a:srgbClr val="666666"/>
              </a:solidFill>
              <a:effectLst/>
              <a:latin typeface="+mj-lt"/>
              <a:ea typeface="+mn-ea"/>
              <a:cs typeface="+mn-cs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t-BR" sz="1200" b="1" kern="1200" dirty="0">
                <a:solidFill>
                  <a:srgbClr val="666666"/>
                </a:solidFill>
                <a:effectLst/>
                <a:latin typeface="+mj-lt"/>
                <a:ea typeface="Verdana" panose="020B0604030504040204" pitchFamily="34" charset="0"/>
                <a:cs typeface="+mn-cs"/>
              </a:rPr>
              <a:t>Art. 153, </a:t>
            </a:r>
            <a:r>
              <a:rPr lang="pt-BR" sz="1200" kern="1200" dirty="0">
                <a:solidFill>
                  <a:srgbClr val="666666"/>
                </a:solidFill>
                <a:effectLst/>
                <a:latin typeface="+mj-lt"/>
                <a:ea typeface="Verdana" panose="020B0604030504040204" pitchFamily="34" charset="0"/>
                <a:cs typeface="+mn-cs"/>
              </a:rPr>
              <a:t>§</a:t>
            </a:r>
            <a:r>
              <a:rPr lang="pt-BR" sz="1200" b="1" kern="1200" dirty="0">
                <a:solidFill>
                  <a:srgbClr val="666666"/>
                </a:solidFill>
                <a:effectLst/>
                <a:latin typeface="+mj-lt"/>
                <a:ea typeface="Verdana" panose="020B0604030504040204" pitchFamily="34" charset="0"/>
                <a:cs typeface="+mn-cs"/>
              </a:rPr>
              <a:t>6º, VII da CRFB/88</a:t>
            </a:r>
          </a:p>
          <a:p>
            <a:pPr marL="742950" lvl="1" indent="-285750" algn="l" defTabSz="914400" rtl="0" eaLnBrk="1" latinLnBrk="0" hangingPunct="1">
              <a:buFont typeface="Courier New" panose="02070309020205020404" pitchFamily="49" charset="0"/>
              <a:buChar char="o"/>
            </a:pPr>
            <a:endParaRPr lang="pt-BR" sz="1200" i="0" kern="1200" dirty="0">
              <a:solidFill>
                <a:srgbClr val="666666"/>
              </a:solidFill>
              <a:effectLst/>
              <a:latin typeface="+mj-lt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r>
              <a:rPr lang="pt-BR" sz="1200" i="1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“VII - </a:t>
            </a:r>
            <a:r>
              <a:rPr lang="pt-BR" sz="1200" b="1" i="1" u="sng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na extração</a:t>
            </a:r>
            <a:r>
              <a:rPr lang="pt-BR" sz="1200" i="1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, o imposto será cobrado </a:t>
            </a:r>
            <a:r>
              <a:rPr lang="pt-BR" sz="1200" b="1" i="1" u="sng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independentemente da destinação</a:t>
            </a:r>
            <a:r>
              <a:rPr lang="pt-BR" sz="1200" i="1" u="none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,</a:t>
            </a:r>
            <a:r>
              <a:rPr lang="pt-BR" sz="1200" i="1" kern="1200" dirty="0">
                <a:solidFill>
                  <a:srgbClr val="666666"/>
                </a:solidFill>
                <a:effectLst/>
                <a:latin typeface="+mj-lt"/>
                <a:ea typeface="+mn-ea"/>
                <a:cs typeface="+mn-cs"/>
              </a:rPr>
              <a:t> caso em que a alíquota máxima corresponderá a 1% (um por cento) do valor de mercado do produto”.</a:t>
            </a:r>
          </a:p>
          <a:p>
            <a:pPr marL="285721" indent="-285721" algn="just">
              <a:buFont typeface="Wingdings" panose="05000000000000000000" pitchFamily="2" charset="2"/>
              <a:buChar char="§"/>
            </a:pPr>
            <a:endParaRPr lang="pt-BR" sz="1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pt-BR" sz="1400" dirty="0">
              <a:solidFill>
                <a:srgbClr val="FF0000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21" indent="-285721" algn="just">
              <a:buFont typeface="Wingdings" panose="05000000000000000000" pitchFamily="2" charset="2"/>
              <a:buChar char="§"/>
            </a:pPr>
            <a:r>
              <a:rPr lang="pt-BR" sz="1400" b="1" u="sng" dirty="0">
                <a:solidFill>
                  <a:srgbClr val="FF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Sobre as importações</a:t>
            </a:r>
            <a:r>
              <a:rPr lang="pt-BR" sz="1400" b="1" dirty="0">
                <a:solidFill>
                  <a:srgbClr val="FF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= Precisa estar inserido nos regimes aduaneiros, sob pena de perda de competitividade (ex. drawback, RECOF)</a:t>
            </a:r>
          </a:p>
          <a:p>
            <a:pPr marL="285721" indent="-285721" algn="just">
              <a:buFont typeface="Wingdings" panose="05000000000000000000" pitchFamily="2" charset="2"/>
              <a:buChar char="§"/>
            </a:pPr>
            <a:endParaRPr lang="pt-BR" sz="1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21" indent="-285721" algn="just">
              <a:buFont typeface="Wingdings" panose="05000000000000000000" pitchFamily="2" charset="2"/>
              <a:buChar char="§"/>
            </a:pPr>
            <a:endParaRPr lang="pt-BR" sz="1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pt-BR" sz="1400" b="1" dirty="0">
              <a:solidFill>
                <a:schemeClr val="accent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21" indent="-285721" algn="ctr">
              <a:buFont typeface="Wingdings" panose="05000000000000000000" pitchFamily="2" charset="2"/>
              <a:buChar char="§"/>
            </a:pPr>
            <a:endParaRPr lang="pt-BR" sz="1400" b="1" dirty="0">
              <a:solidFill>
                <a:schemeClr val="accent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5FD8B765-4F19-08A7-9736-05DCA045F9AB}"/>
              </a:ext>
            </a:extLst>
          </p:cNvPr>
          <p:cNvSpPr txBox="1">
            <a:spLocks/>
          </p:cNvSpPr>
          <p:nvPr/>
        </p:nvSpPr>
        <p:spPr>
          <a:xfrm>
            <a:off x="532129" y="1680382"/>
            <a:ext cx="8760458" cy="53553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EC7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>
                <a:solidFill>
                  <a:schemeClr val="accent1"/>
                </a:solidFill>
              </a:rPr>
              <a:t>Imposto Seletivo </a:t>
            </a:r>
            <a:r>
              <a:rPr lang="pt-BR" sz="2400" dirty="0">
                <a:solidFill>
                  <a:srgbClr val="FF0000"/>
                </a:solidFill>
              </a:rPr>
              <a:t>(!)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6303904-0F6C-A2E7-FDAC-195565673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129" y="617344"/>
            <a:ext cx="105611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pt-BR" altLang="es-AR" sz="2000" dirty="0">
                <a:solidFill>
                  <a:srgbClr val="6666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Regulamentação da Reforma Tributária – GT PLP 68/2024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69924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LIDEID" val="b5e89430-9640-48e7-99fa-572cf59830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LIDEID" val="b5e89430-9640-48e7-99fa-572cf598302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LIDEID" val="b5e89430-9640-48e7-99fa-572cf598302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18694</TotalTime>
  <Words>243</Words>
  <Application>Microsoft Office PowerPoint</Application>
  <PresentationFormat>Widescreen</PresentationFormat>
  <Paragraphs>38</Paragraphs>
  <Slides>3</Slides>
  <Notes>3</Notes>
  <HiddenSlides>0</HiddenSlides>
  <MMClips>0</MMClips>
  <ScaleCrop>false</ScaleCrop>
  <HeadingPairs>
    <vt:vector size="8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Courier New</vt:lpstr>
      <vt:lpstr>TradeGothic BoldTwo</vt:lpstr>
      <vt:lpstr>Verdana</vt:lpstr>
      <vt:lpstr>Wingdings</vt:lpstr>
      <vt:lpstr>Tema de Office</vt:lpstr>
      <vt:lpstr>Slide do think-cell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Henrique De Andrade Gagheggi Ravan     TERNIUM</dc:creator>
  <cp:lastModifiedBy>Juliana Soares Amorim</cp:lastModifiedBy>
  <cp:revision>29</cp:revision>
  <dcterms:created xsi:type="dcterms:W3CDTF">2023-03-21T14:27:03Z</dcterms:created>
  <dcterms:modified xsi:type="dcterms:W3CDTF">2024-09-17T11:59:42Z</dcterms:modified>
</cp:coreProperties>
</file>