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4"/>
  </p:notesMasterIdLst>
  <p:handoutMasterIdLst>
    <p:handoutMasterId r:id="rId25"/>
  </p:handoutMasterIdLst>
  <p:sldIdLst>
    <p:sldId id="320" r:id="rId3"/>
    <p:sldId id="310" r:id="rId4"/>
    <p:sldId id="345" r:id="rId5"/>
    <p:sldId id="322" r:id="rId6"/>
    <p:sldId id="314" r:id="rId7"/>
    <p:sldId id="312" r:id="rId8"/>
    <p:sldId id="315" r:id="rId9"/>
    <p:sldId id="316" r:id="rId10"/>
    <p:sldId id="317" r:id="rId11"/>
    <p:sldId id="318" r:id="rId12"/>
    <p:sldId id="325" r:id="rId13"/>
    <p:sldId id="330" r:id="rId14"/>
    <p:sldId id="332" r:id="rId15"/>
    <p:sldId id="340" r:id="rId16"/>
    <p:sldId id="344" r:id="rId17"/>
    <p:sldId id="339" r:id="rId18"/>
    <p:sldId id="326" r:id="rId19"/>
    <p:sldId id="327" r:id="rId20"/>
    <p:sldId id="328" r:id="rId21"/>
    <p:sldId id="329" r:id="rId22"/>
    <p:sldId id="265" r:id="rId23"/>
  </p:sldIdLst>
  <p:sldSz cx="12188825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presentação" id="{1D7F96D1-F6EA-4513-A49F-93421060EEE7}">
          <p14:sldIdLst>
            <p14:sldId id="320"/>
            <p14:sldId id="310"/>
            <p14:sldId id="345"/>
            <p14:sldId id="322"/>
            <p14:sldId id="314"/>
            <p14:sldId id="312"/>
            <p14:sldId id="315"/>
            <p14:sldId id="316"/>
            <p14:sldId id="317"/>
            <p14:sldId id="318"/>
            <p14:sldId id="325"/>
            <p14:sldId id="330"/>
            <p14:sldId id="332"/>
            <p14:sldId id="340"/>
            <p14:sldId id="344"/>
            <p14:sldId id="339"/>
            <p14:sldId id="326"/>
            <p14:sldId id="327"/>
            <p14:sldId id="328"/>
            <p14:sldId id="329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3792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3360">
          <p15:clr>
            <a:srgbClr val="A4A3A4"/>
          </p15:clr>
        </p15:guide>
        <p15:guide id="8" orient="horz" pos="3312">
          <p15:clr>
            <a:srgbClr val="A4A3A4"/>
          </p15:clr>
        </p15:guide>
        <p15:guide id="9" orient="horz" pos="24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orient="horz" pos="2784">
          <p15:clr>
            <a:srgbClr val="A4A3A4"/>
          </p15:clr>
        </p15:guide>
        <p15:guide id="12" pos="3839">
          <p15:clr>
            <a:srgbClr val="A4A3A4"/>
          </p15:clr>
        </p15:guide>
        <p15:guide id="13" pos="959">
          <p15:clr>
            <a:srgbClr val="A4A3A4"/>
          </p15:clr>
        </p15:guide>
        <p15:guide id="14" pos="6143">
          <p15:clr>
            <a:srgbClr val="A4A3A4"/>
          </p15:clr>
        </p15:guide>
        <p15:guide id="15" pos="1247">
          <p15:clr>
            <a:srgbClr val="A4A3A4"/>
          </p15:clr>
        </p15:guide>
        <p15:guide id="16" pos="7007">
          <p15:clr>
            <a:srgbClr val="A4A3A4"/>
          </p15:clr>
        </p15:guide>
        <p15:guide id="17" pos="5855">
          <p15:clr>
            <a:srgbClr val="A4A3A4"/>
          </p15:clr>
        </p15:guide>
        <p15:guide id="18" pos="671">
          <p15:clr>
            <a:srgbClr val="A4A3A4"/>
          </p15:clr>
        </p15:guide>
        <p15:guide id="19" pos="7151">
          <p15:clr>
            <a:srgbClr val="A4A3A4"/>
          </p15:clr>
        </p15:guide>
        <p15:guide id="20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29" autoAdjust="0"/>
  </p:normalViewPr>
  <p:slideViewPr>
    <p:cSldViewPr showGuides="1">
      <p:cViewPr varScale="1">
        <p:scale>
          <a:sx n="85" d="100"/>
          <a:sy n="85" d="100"/>
        </p:scale>
        <p:origin x="162" y="696"/>
      </p:cViewPr>
      <p:guideLst>
        <p:guide orient="horz" pos="2160"/>
        <p:guide orient="horz" pos="4030"/>
        <p:guide orient="horz" pos="1200"/>
        <p:guide orient="horz" pos="1008"/>
        <p:guide orient="horz" pos="3792"/>
        <p:guide orient="horz"/>
        <p:guide orient="horz" pos="3360"/>
        <p:guide orient="horz" pos="3312"/>
        <p:guide orient="horz" pos="240"/>
        <p:guide orient="horz" pos="432"/>
        <p:guide orient="horz" pos="2784"/>
        <p:guide pos="3839"/>
        <p:guide pos="959"/>
        <p:guide pos="6143"/>
        <p:guide pos="1247"/>
        <p:guide pos="7007"/>
        <p:guide pos="5855"/>
        <p:guide pos="671"/>
        <p:guide pos="7151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14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877573265125299"/>
          <c:y val="5.0925925925925923E-2"/>
          <c:w val="0.8753526255077988"/>
          <c:h val="0.7435032079323418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'Dados atualizados'!$A$26</c:f>
              <c:strCache>
                <c:ptCount val="1"/>
                <c:pt idx="0">
                  <c:v>Tesouro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5.0955414012738851E-3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1910828025477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0955414012738851E-3"/>
                  <c:y val="-4.62962962962971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88959660297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588110403397028E-2"/>
                  <c:y val="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5286624203821719E-2"/>
                  <c:y val="-1.6975112544026657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528662420382159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01910828025477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019108280254777E-2"/>
                  <c:y val="-2.3148148148148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01910828025477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019108280254777E-2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8.4925690021231421E-3"/>
                  <c:y val="-4.1666666666666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8.4925690021230172E-3"/>
                  <c:y val="5.092592592592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019108280254777E-2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'Dados atualizados'!$B$25:$O$25</c:f>
              <c:numCache>
                <c:formatCode>0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'Dados atualizados'!$B$26:$O$26</c:f>
              <c:numCache>
                <c:formatCode>#,##0.0</c:formatCode>
                <c:ptCount val="14"/>
                <c:pt idx="0">
                  <c:v>536.00947647999999</c:v>
                </c:pt>
                <c:pt idx="1">
                  <c:v>603.47144671000001</c:v>
                </c:pt>
                <c:pt idx="2">
                  <c:v>658.09987180999997</c:v>
                </c:pt>
                <c:pt idx="3">
                  <c:v>712.75200241999994</c:v>
                </c:pt>
                <c:pt idx="4">
                  <c:v>764.13876958000003</c:v>
                </c:pt>
                <c:pt idx="5">
                  <c:v>783.06920080999998</c:v>
                </c:pt>
                <c:pt idx="6">
                  <c:v>689.75491513999998</c:v>
                </c:pt>
                <c:pt idx="7">
                  <c:v>875.40028346000008</c:v>
                </c:pt>
                <c:pt idx="8">
                  <c:v>997.8</c:v>
                </c:pt>
                <c:pt idx="9">
                  <c:v>1026.7</c:v>
                </c:pt>
                <c:pt idx="10">
                  <c:v>1357.4</c:v>
                </c:pt>
                <c:pt idx="11">
                  <c:v>1318.16</c:v>
                </c:pt>
                <c:pt idx="12">
                  <c:v>1310.52</c:v>
                </c:pt>
                <c:pt idx="13">
                  <c:v>1450.3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5721-4C6B-9F32-199DB0A0F765}"/>
            </c:ext>
          </c:extLst>
        </c:ser>
        <c:ser>
          <c:idx val="4"/>
          <c:order val="1"/>
          <c:tx>
            <c:strRef>
              <c:f>'Dados atualizados'!$A$27</c:f>
              <c:strCache>
                <c:ptCount val="1"/>
                <c:pt idx="0">
                  <c:v>Tesouro - CsF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'Dados atualizados'!$B$27:$O$27</c:f>
              <c:numCache>
                <c:formatCode>#,##0.0</c:formatCode>
                <c:ptCount val="14"/>
                <c:pt idx="9" formatCode="#,##0.00">
                  <c:v>43.2</c:v>
                </c:pt>
                <c:pt idx="10" formatCode="#,##0.00">
                  <c:v>254</c:v>
                </c:pt>
                <c:pt idx="11" formatCode="#,##0.00">
                  <c:v>508.84325000000001</c:v>
                </c:pt>
                <c:pt idx="12" formatCode="#,##0.00">
                  <c:v>417.3768</c:v>
                </c:pt>
                <c:pt idx="13" formatCode="#,##0.00">
                  <c:v>398.4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5721-4C6B-9F32-199DB0A0F765}"/>
            </c:ext>
          </c:extLst>
        </c:ser>
        <c:ser>
          <c:idx val="1"/>
          <c:order val="2"/>
          <c:tx>
            <c:strRef>
              <c:f>'Dados atualizados'!$A$28</c:f>
              <c:strCache>
                <c:ptCount val="1"/>
                <c:pt idx="0">
                  <c:v>Outras Unidades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1.019108280254777E-2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4925690021231421E-3"/>
                  <c:y val="-4.62962962962971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191082802547739E-2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58811040339702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588110403397028E-2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8895966029723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09554140127382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8.49256900212314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01910828025477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8.4925331194762414E-3"/>
                  <c:y val="-4.73716958517125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6.7940552016983891E-3"/>
                  <c:y val="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019108280254777E-2"/>
                  <c:y val="1.3888888888888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5.0955414012737611E-3"/>
                  <c:y val="-4.62962962962958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6.794055201698514E-3"/>
                  <c:y val="-4.62962962962967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'Dados atualizados'!$B$25:$O$25</c:f>
              <c:numCache>
                <c:formatCode>0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'Dados atualizados'!$B$28:$O$28</c:f>
              <c:numCache>
                <c:formatCode>#,##0.0</c:formatCode>
                <c:ptCount val="14"/>
                <c:pt idx="0">
                  <c:v>57.588561460000001</c:v>
                </c:pt>
                <c:pt idx="1">
                  <c:v>87.572690379999997</c:v>
                </c:pt>
                <c:pt idx="2">
                  <c:v>84.496881270000003</c:v>
                </c:pt>
                <c:pt idx="3">
                  <c:v>98.011673500000001</c:v>
                </c:pt>
                <c:pt idx="4">
                  <c:v>91</c:v>
                </c:pt>
                <c:pt idx="5">
                  <c:v>83.220847250000006</c:v>
                </c:pt>
                <c:pt idx="6">
                  <c:v>109.54144038</c:v>
                </c:pt>
                <c:pt idx="7">
                  <c:v>135.36842736000003</c:v>
                </c:pt>
                <c:pt idx="8">
                  <c:v>177.9</c:v>
                </c:pt>
                <c:pt idx="9">
                  <c:v>185.5</c:v>
                </c:pt>
                <c:pt idx="10">
                  <c:v>206</c:v>
                </c:pt>
                <c:pt idx="11">
                  <c:v>355.9</c:v>
                </c:pt>
                <c:pt idx="12">
                  <c:v>283.7</c:v>
                </c:pt>
                <c:pt idx="13">
                  <c:v>167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5721-4C6B-9F32-199DB0A0F765}"/>
            </c:ext>
          </c:extLst>
        </c:ser>
        <c:ser>
          <c:idx val="2"/>
          <c:order val="3"/>
          <c:tx>
            <c:strRef>
              <c:f>'Dados atualizados'!$A$29</c:f>
              <c:strCache>
                <c:ptCount val="1"/>
                <c:pt idx="0">
                  <c:v>Doações e Convênios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9"/>
              <c:layout>
                <c:manualLayout>
                  <c:x val="5.0955414012738851E-3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019108280254777E-2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3.397027600849257E-3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6.7940552016983891E-3"/>
                  <c:y val="-9.25925925925930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8.4925690021231421E-3"/>
                  <c:y val="-1.3888888888888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'Dados atualizados'!$B$25:$O$25</c:f>
              <c:numCache>
                <c:formatCode>0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'Dados atualizados'!$B$29:$O$29</c:f>
              <c:numCache>
                <c:formatCode>#,##0.0</c:formatCode>
                <c:ptCount val="14"/>
                <c:pt idx="9">
                  <c:v>24.55</c:v>
                </c:pt>
                <c:pt idx="10">
                  <c:v>154.78</c:v>
                </c:pt>
                <c:pt idx="11">
                  <c:v>216.9</c:v>
                </c:pt>
                <c:pt idx="12">
                  <c:v>244.1</c:v>
                </c:pt>
                <c:pt idx="13">
                  <c:v>231.3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4-5721-4C6B-9F32-199DB0A0F765}"/>
            </c:ext>
          </c:extLst>
        </c:ser>
        <c:ser>
          <c:idx val="3"/>
          <c:order val="4"/>
          <c:tx>
            <c:strRef>
              <c:f>'Dados atualizados'!$A$30</c:f>
              <c:strCache>
                <c:ptCount val="1"/>
                <c:pt idx="0">
                  <c:v>Fomento FNDCT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0"/>
              <c:layout>
                <c:manualLayout>
                  <c:x val="0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985138004245973E-3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6.9444444444444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0955414012739475E-3"/>
                  <c:y val="-6.9444444444444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A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397027600849257E-3"/>
                  <c:y val="-0.10648148148148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-0.115740740740740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C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"/>
                  <c:y val="-0.125000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0955414012738851E-3"/>
                  <c:y val="-0.125000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E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6.794055201698514E-3"/>
                  <c:y val="-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6985138004246285E-3"/>
                  <c:y val="-0.14814814814814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0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1.0191082802547647E-2"/>
                  <c:y val="-0.157407407407407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1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2.2080679405520168E-2"/>
                  <c:y val="-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2-5721-4C6B-9F32-199DB0A0F7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317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'Dados atualizados'!$B$25:$O$25</c:f>
              <c:numCache>
                <c:formatCode>0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'Dados atualizados'!$B$30:$O$30</c:f>
              <c:numCache>
                <c:formatCode>#,##0.0</c:formatCode>
                <c:ptCount val="14"/>
                <c:pt idx="0">
                  <c:v>38.891978479999999</c:v>
                </c:pt>
                <c:pt idx="1">
                  <c:v>110.25563969</c:v>
                </c:pt>
                <c:pt idx="2">
                  <c:v>121.84946694</c:v>
                </c:pt>
                <c:pt idx="3">
                  <c:v>131.45455453</c:v>
                </c:pt>
                <c:pt idx="4">
                  <c:v>177.22760072</c:v>
                </c:pt>
                <c:pt idx="5">
                  <c:v>226.87639662000001</c:v>
                </c:pt>
                <c:pt idx="6">
                  <c:v>485.61265892</c:v>
                </c:pt>
                <c:pt idx="7">
                  <c:v>469.27375675999997</c:v>
                </c:pt>
                <c:pt idx="8">
                  <c:v>677.6</c:v>
                </c:pt>
                <c:pt idx="9">
                  <c:v>571.4</c:v>
                </c:pt>
                <c:pt idx="10">
                  <c:v>542.1</c:v>
                </c:pt>
                <c:pt idx="11">
                  <c:v>998.65748099999996</c:v>
                </c:pt>
                <c:pt idx="12">
                  <c:v>1018.3000000000001</c:v>
                </c:pt>
                <c:pt idx="13">
                  <c:v>1023.8000000000001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3-5721-4C6B-9F32-199DB0A0F7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gapDepth val="33"/>
        <c:shape val="cylinder"/>
        <c:axId val="138906320"/>
        <c:axId val="138906880"/>
        <c:axId val="0"/>
      </c:bar3DChart>
      <c:catAx>
        <c:axId val="1389063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Ano</a:t>
                </a:r>
              </a:p>
            </c:rich>
          </c:tx>
          <c:layout>
            <c:manualLayout>
              <c:xMode val="edge"/>
              <c:yMode val="edge"/>
              <c:x val="0.94543785211561948"/>
              <c:y val="0.857238626421697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8906880"/>
        <c:crosses val="autoZero"/>
        <c:auto val="1"/>
        <c:lblAlgn val="ctr"/>
        <c:lblOffset val="100"/>
        <c:noMultiLvlLbl val="0"/>
      </c:catAx>
      <c:valAx>
        <c:axId val="138906880"/>
        <c:scaling>
          <c:orientation val="minMax"/>
          <c:max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Total R$ (milhões)</a:t>
                </a:r>
              </a:p>
            </c:rich>
          </c:tx>
          <c:layout>
            <c:manualLayout>
              <c:xMode val="edge"/>
              <c:yMode val="edge"/>
              <c:x val="4.8212440493648895E-2"/>
              <c:y val="0.25691206940613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890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2279077854121739"/>
          <c:y val="0.85300816564596094"/>
          <c:w val="0.76850433823160635"/>
          <c:h val="0.146991834354039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69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8611111111111112E-2"/>
          <c:w val="1"/>
          <c:h val="0.95138888888888884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65100" prst="coolSlant"/>
              <a:contourClr>
                <a:srgbClr val="000000"/>
              </a:contourClr>
            </a:sp3d>
          </c:spPr>
          <c:explosion val="17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8BF-4FE2-9A0F-9C1B1EA59B5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8BF-4FE2-9A0F-9C1B1EA59B51}"/>
              </c:ext>
            </c:extLst>
          </c:dPt>
          <c:dPt>
            <c:idx val="2"/>
            <c:bubble3D val="0"/>
            <c:spPr>
              <a:solidFill>
                <a:srgbClr val="66FFFF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8BF-4FE2-9A0F-9C1B1EA59B51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8BF-4FE2-9A0F-9C1B1EA59B51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8BF-4FE2-9A0F-9C1B1EA59B5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8BF-4FE2-9A0F-9C1B1EA59B51}"/>
              </c:ext>
            </c:extLst>
          </c:dPt>
          <c:dPt>
            <c:idx val="6"/>
            <c:bubble3D val="0"/>
            <c:spPr>
              <a:solidFill>
                <a:srgbClr val="00CC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8BF-4FE2-9A0F-9C1B1EA59B51}"/>
              </c:ext>
            </c:extLst>
          </c:dPt>
          <c:dPt>
            <c:idx val="7"/>
            <c:bubble3D val="0"/>
            <c:spPr>
              <a:solidFill>
                <a:srgbClr val="9966FF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8BF-4FE2-9A0F-9C1B1EA59B51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18BF-4FE2-9A0F-9C1B1EA59B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'[Investimentos Bolsas CNPq - FNDCT - Senado-1.xls]Bolsas FNDCT 2008-2016'!$E$1:$J$1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strCache>
            </c:strRef>
          </c:cat>
          <c:val>
            <c:numRef>
              <c:f>'[Investimentos Bolsas CNPq - FNDCT - Senado-1.xls]Bolsas FNDCT 2008-2016'!$E$2:$J$2</c:f>
              <c:numCache>
                <c:formatCode>#,##0</c:formatCode>
                <c:ptCount val="6"/>
                <c:pt idx="0">
                  <c:v>31420</c:v>
                </c:pt>
                <c:pt idx="1">
                  <c:v>27808</c:v>
                </c:pt>
                <c:pt idx="2">
                  <c:v>20688</c:v>
                </c:pt>
                <c:pt idx="3">
                  <c:v>19840</c:v>
                </c:pt>
                <c:pt idx="4">
                  <c:v>17495</c:v>
                </c:pt>
                <c:pt idx="5">
                  <c:v>27773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18BF-4FE2-9A0F-9C1B1EA59B5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2400"/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pt-BR" smtClean="0"/>
              <a:t>21/11/2016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pt-BR" smtClean="0"/>
              <a:t>21/11/2016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pt-BR" smtClean="0"/>
              <a:t>21/11/2016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pt-BR" smtClean="0"/>
              <a:t>21/11/2016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3" name="円/楕円 30"/>
          <p:cNvSpPr/>
          <p:nvPr userDrawn="1"/>
        </p:nvSpPr>
        <p:spPr>
          <a:xfrm>
            <a:off x="5669520" y="3793164"/>
            <a:ext cx="849785" cy="2335126"/>
          </a:xfrm>
          <a:custGeom>
            <a:avLst/>
            <a:gdLst/>
            <a:ahLst/>
            <a:cxnLst/>
            <a:rect l="l" t="t" r="r" b="b"/>
            <a:pathLst>
              <a:path w="1104899" h="3034897">
                <a:moveTo>
                  <a:pt x="183061" y="452441"/>
                </a:moveTo>
                <a:lnTo>
                  <a:pt x="202039" y="456272"/>
                </a:lnTo>
                <a:cubicBezTo>
                  <a:pt x="206033" y="453928"/>
                  <a:pt x="210452" y="453407"/>
                  <a:pt x="214967" y="453259"/>
                </a:cubicBezTo>
                <a:cubicBezTo>
                  <a:pt x="238093" y="484350"/>
                  <a:pt x="275364" y="503415"/>
                  <a:pt x="317087" y="503415"/>
                </a:cubicBezTo>
                <a:cubicBezTo>
                  <a:pt x="359170" y="503415"/>
                  <a:pt x="396722" y="484021"/>
                  <a:pt x="419760" y="452441"/>
                </a:cubicBezTo>
                <a:lnTo>
                  <a:pt x="446511" y="452441"/>
                </a:lnTo>
                <a:cubicBezTo>
                  <a:pt x="469549" y="484021"/>
                  <a:pt x="507100" y="503415"/>
                  <a:pt x="549182" y="503415"/>
                </a:cubicBezTo>
                <a:cubicBezTo>
                  <a:pt x="591264" y="503415"/>
                  <a:pt x="628817" y="484021"/>
                  <a:pt x="651855" y="452441"/>
                </a:cubicBezTo>
                <a:lnTo>
                  <a:pt x="685142" y="452441"/>
                </a:lnTo>
                <a:cubicBezTo>
                  <a:pt x="708180" y="484021"/>
                  <a:pt x="745733" y="503416"/>
                  <a:pt x="787815" y="503416"/>
                </a:cubicBezTo>
                <a:lnTo>
                  <a:pt x="837422" y="492397"/>
                </a:lnTo>
                <a:lnTo>
                  <a:pt x="848931" y="487050"/>
                </a:lnTo>
                <a:cubicBezTo>
                  <a:pt x="864198" y="480284"/>
                  <a:pt x="877135" y="469629"/>
                  <a:pt x="887585" y="456745"/>
                </a:cubicBezTo>
                <a:lnTo>
                  <a:pt x="889654" y="457620"/>
                </a:lnTo>
                <a:cubicBezTo>
                  <a:pt x="897429" y="453526"/>
                  <a:pt x="906239" y="452441"/>
                  <a:pt x="915302" y="452441"/>
                </a:cubicBezTo>
                <a:cubicBezTo>
                  <a:pt x="976685" y="452441"/>
                  <a:pt x="1026445" y="502202"/>
                  <a:pt x="1026445" y="563585"/>
                </a:cubicBezTo>
                <a:cubicBezTo>
                  <a:pt x="1026445" y="609396"/>
                  <a:pt x="998729" y="648734"/>
                  <a:pt x="959102" y="665631"/>
                </a:cubicBezTo>
                <a:cubicBezTo>
                  <a:pt x="841569" y="804451"/>
                  <a:pt x="762079" y="1001460"/>
                  <a:pt x="743903" y="1223908"/>
                </a:cubicBezTo>
                <a:lnTo>
                  <a:pt x="840117" y="1223908"/>
                </a:lnTo>
                <a:cubicBezTo>
                  <a:pt x="885252" y="1223908"/>
                  <a:pt x="921841" y="1260497"/>
                  <a:pt x="921841" y="1305632"/>
                </a:cubicBezTo>
                <a:lnTo>
                  <a:pt x="921840" y="1305632"/>
                </a:lnTo>
                <a:cubicBezTo>
                  <a:pt x="921840" y="1350767"/>
                  <a:pt x="885251" y="1387356"/>
                  <a:pt x="840116" y="1387356"/>
                </a:cubicBezTo>
                <a:lnTo>
                  <a:pt x="733571" y="1387356"/>
                </a:lnTo>
                <a:lnTo>
                  <a:pt x="732242" y="1435725"/>
                </a:lnTo>
                <a:cubicBezTo>
                  <a:pt x="732242" y="1834241"/>
                  <a:pt x="840619" y="2186259"/>
                  <a:pt x="1006562" y="2397455"/>
                </a:cubicBezTo>
                <a:lnTo>
                  <a:pt x="1005198" y="2397455"/>
                </a:lnTo>
                <a:cubicBezTo>
                  <a:pt x="1027765" y="2397455"/>
                  <a:pt x="1046060" y="2415750"/>
                  <a:pt x="1046060" y="2438317"/>
                </a:cubicBezTo>
                <a:lnTo>
                  <a:pt x="1046059" y="2438317"/>
                </a:lnTo>
                <a:cubicBezTo>
                  <a:pt x="1046059" y="2450137"/>
                  <a:pt x="1041040" y="2460785"/>
                  <a:pt x="1032621" y="2467820"/>
                </a:cubicBezTo>
                <a:cubicBezTo>
                  <a:pt x="1079361" y="2530209"/>
                  <a:pt x="1104899" y="2603760"/>
                  <a:pt x="1104899" y="2682076"/>
                </a:cubicBezTo>
                <a:cubicBezTo>
                  <a:pt x="1104899" y="2769275"/>
                  <a:pt x="1073240" y="2850566"/>
                  <a:pt x="1015880" y="2916671"/>
                </a:cubicBezTo>
                <a:cubicBezTo>
                  <a:pt x="1041463" y="2932650"/>
                  <a:pt x="1057500" y="2961309"/>
                  <a:pt x="1057500" y="2993714"/>
                </a:cubicBezTo>
                <a:lnTo>
                  <a:pt x="1057500" y="3034897"/>
                </a:lnTo>
                <a:lnTo>
                  <a:pt x="881231" y="3034897"/>
                </a:lnTo>
                <a:lnTo>
                  <a:pt x="223669" y="3034897"/>
                </a:lnTo>
                <a:lnTo>
                  <a:pt x="47401" y="3034897"/>
                </a:lnTo>
                <a:lnTo>
                  <a:pt x="47401" y="2993714"/>
                </a:lnTo>
                <a:cubicBezTo>
                  <a:pt x="47401" y="2961309"/>
                  <a:pt x="63437" y="2932651"/>
                  <a:pt x="89020" y="2916671"/>
                </a:cubicBezTo>
                <a:cubicBezTo>
                  <a:pt x="31659" y="2850567"/>
                  <a:pt x="0" y="2769275"/>
                  <a:pt x="0" y="2682076"/>
                </a:cubicBezTo>
                <a:cubicBezTo>
                  <a:pt x="0" y="2605483"/>
                  <a:pt x="24427" y="2533448"/>
                  <a:pt x="69407" y="2472045"/>
                </a:cubicBezTo>
                <a:cubicBezTo>
                  <a:pt x="54818" y="2467950"/>
                  <a:pt x="45766" y="2454190"/>
                  <a:pt x="45766" y="2438317"/>
                </a:cubicBezTo>
                <a:cubicBezTo>
                  <a:pt x="45766" y="2415750"/>
                  <a:pt x="64061" y="2397455"/>
                  <a:pt x="86628" y="2397455"/>
                </a:cubicBezTo>
                <a:lnTo>
                  <a:pt x="92234" y="2397455"/>
                </a:lnTo>
                <a:cubicBezTo>
                  <a:pt x="258177" y="2186259"/>
                  <a:pt x="366555" y="1834241"/>
                  <a:pt x="366555" y="1435725"/>
                </a:cubicBezTo>
                <a:lnTo>
                  <a:pt x="365225" y="1387355"/>
                </a:lnTo>
                <a:lnTo>
                  <a:pt x="258248" y="1387355"/>
                </a:lnTo>
                <a:cubicBezTo>
                  <a:pt x="213113" y="1387355"/>
                  <a:pt x="176524" y="1350767"/>
                  <a:pt x="176524" y="1305632"/>
                </a:cubicBezTo>
                <a:cubicBezTo>
                  <a:pt x="176524" y="1260497"/>
                  <a:pt x="213113" y="1223908"/>
                  <a:pt x="258248" y="1223908"/>
                </a:cubicBezTo>
                <a:lnTo>
                  <a:pt x="349409" y="1223908"/>
                </a:lnTo>
                <a:cubicBezTo>
                  <a:pt x="332627" y="1001981"/>
                  <a:pt x="254734" y="804966"/>
                  <a:pt x="138681" y="665240"/>
                </a:cubicBezTo>
                <a:cubicBezTo>
                  <a:pt x="99339" y="648314"/>
                  <a:pt x="71918" y="609152"/>
                  <a:pt x="71918" y="563585"/>
                </a:cubicBezTo>
                <a:cubicBezTo>
                  <a:pt x="71918" y="502202"/>
                  <a:pt x="121678" y="452441"/>
                  <a:pt x="183061" y="452441"/>
                </a:cubicBezTo>
                <a:close/>
                <a:moveTo>
                  <a:pt x="545913" y="0"/>
                </a:moveTo>
                <a:cubicBezTo>
                  <a:pt x="656041" y="0"/>
                  <a:pt x="745318" y="89277"/>
                  <a:pt x="745318" y="199405"/>
                </a:cubicBezTo>
                <a:cubicBezTo>
                  <a:pt x="745318" y="309533"/>
                  <a:pt x="656041" y="398810"/>
                  <a:pt x="545913" y="398810"/>
                </a:cubicBezTo>
                <a:cubicBezTo>
                  <a:pt x="435785" y="398810"/>
                  <a:pt x="346508" y="309533"/>
                  <a:pt x="346508" y="199405"/>
                </a:cubicBezTo>
                <a:cubicBezTo>
                  <a:pt x="346508" y="89277"/>
                  <a:pt x="435785" y="0"/>
                  <a:pt x="545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30472" rIns="60944" bIns="30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4104208" y="2015767"/>
            <a:ext cx="3997781" cy="393753"/>
          </a:xfrm>
        </p:spPr>
        <p:txBody>
          <a:bodyPr>
            <a:normAutofit/>
          </a:bodyPr>
          <a:lstStyle>
            <a:lvl1pPr algn="ctr">
              <a:defRPr sz="12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4104208" y="1460912"/>
            <a:ext cx="3997781" cy="49809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6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5493958" y="1932994"/>
            <a:ext cx="1218282" cy="48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7" name="円/楕円 4"/>
          <p:cNvSpPr/>
          <p:nvPr userDrawn="1"/>
        </p:nvSpPr>
        <p:spPr>
          <a:xfrm>
            <a:off x="5739798" y="2504384"/>
            <a:ext cx="757479" cy="75888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8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5908591" y="2673790"/>
            <a:ext cx="419891" cy="420065"/>
          </a:xfrm>
        </p:spPr>
        <p:txBody>
          <a:bodyPr>
            <a:normAutofit/>
          </a:bodyPr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円/楕円 4"/>
          <p:cNvSpPr/>
          <p:nvPr userDrawn="1"/>
        </p:nvSpPr>
        <p:spPr>
          <a:xfrm>
            <a:off x="7132169" y="3486014"/>
            <a:ext cx="757479" cy="75888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0" name="図プレースホルダー 25"/>
          <p:cNvSpPr>
            <a:spLocks noGrp="1"/>
          </p:cNvSpPr>
          <p:nvPr>
            <p:ph type="pic" sz="quarter" idx="15" hasCustomPrompt="1"/>
          </p:nvPr>
        </p:nvSpPr>
        <p:spPr>
          <a:xfrm>
            <a:off x="7300962" y="3655420"/>
            <a:ext cx="419891" cy="420065"/>
          </a:xfrm>
        </p:spPr>
        <p:txBody>
          <a:bodyPr>
            <a:normAutofit/>
          </a:bodyPr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8058442" y="3750284"/>
            <a:ext cx="2832993" cy="730957"/>
          </a:xfrm>
        </p:spPr>
        <p:txBody>
          <a:bodyPr>
            <a:normAutofit/>
          </a:bodyPr>
          <a:lstStyle>
            <a:lvl1pPr algn="l">
              <a:defRPr sz="12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8058442" y="3195430"/>
            <a:ext cx="2832993" cy="498098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6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8115579" y="3667512"/>
            <a:ext cx="1218282" cy="48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46" name="円/楕円 4"/>
          <p:cNvSpPr/>
          <p:nvPr userDrawn="1"/>
        </p:nvSpPr>
        <p:spPr>
          <a:xfrm>
            <a:off x="4345481" y="3483100"/>
            <a:ext cx="757479" cy="758880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7" name="図プレースホルダー 25"/>
          <p:cNvSpPr>
            <a:spLocks noGrp="1"/>
          </p:cNvSpPr>
          <p:nvPr>
            <p:ph type="pic" sz="quarter" idx="18" hasCustomPrompt="1"/>
          </p:nvPr>
        </p:nvSpPr>
        <p:spPr>
          <a:xfrm>
            <a:off x="4514275" y="3652507"/>
            <a:ext cx="419891" cy="420065"/>
          </a:xfrm>
        </p:spPr>
        <p:txBody>
          <a:bodyPr>
            <a:normAutofit/>
          </a:bodyPr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326110" y="3747370"/>
            <a:ext cx="2832993" cy="730957"/>
          </a:xfrm>
        </p:spPr>
        <p:txBody>
          <a:bodyPr>
            <a:normAutofit/>
          </a:bodyPr>
          <a:lstStyle>
            <a:lvl1pPr algn="r">
              <a:defRPr sz="12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326110" y="3192516"/>
            <a:ext cx="2832993" cy="498098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6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2874162" y="3664598"/>
            <a:ext cx="1218282" cy="480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  <p:sp>
        <p:nvSpPr>
          <p:cNvPr id="62" name="円/楕円 4"/>
          <p:cNvSpPr/>
          <p:nvPr userDrawn="1"/>
        </p:nvSpPr>
        <p:spPr>
          <a:xfrm>
            <a:off x="7918217" y="4905794"/>
            <a:ext cx="757479" cy="758880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3" name="図プレースホルダー 25"/>
          <p:cNvSpPr>
            <a:spLocks noGrp="1"/>
          </p:cNvSpPr>
          <p:nvPr>
            <p:ph type="pic" sz="quarter" idx="21" hasCustomPrompt="1"/>
          </p:nvPr>
        </p:nvSpPr>
        <p:spPr>
          <a:xfrm>
            <a:off x="8087010" y="5075201"/>
            <a:ext cx="419891" cy="420065"/>
          </a:xfrm>
        </p:spPr>
        <p:txBody>
          <a:bodyPr>
            <a:normAutofit/>
          </a:bodyPr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4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8844490" y="5170064"/>
            <a:ext cx="2832993" cy="730957"/>
          </a:xfrm>
        </p:spPr>
        <p:txBody>
          <a:bodyPr>
            <a:normAutofit/>
          </a:bodyPr>
          <a:lstStyle>
            <a:lvl1pPr algn="l">
              <a:defRPr sz="12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8844490" y="4615210"/>
            <a:ext cx="2832993" cy="498098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6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6" name="正方形/長方形 65"/>
          <p:cNvSpPr/>
          <p:nvPr userDrawn="1"/>
        </p:nvSpPr>
        <p:spPr>
          <a:xfrm>
            <a:off x="8901627" y="5087292"/>
            <a:ext cx="1218282" cy="48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67" name="円/楕円 4"/>
          <p:cNvSpPr/>
          <p:nvPr userDrawn="1"/>
        </p:nvSpPr>
        <p:spPr>
          <a:xfrm>
            <a:off x="3563380" y="4908534"/>
            <a:ext cx="757479" cy="758880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8" name="図プレースホルダー 25"/>
          <p:cNvSpPr>
            <a:spLocks noGrp="1"/>
          </p:cNvSpPr>
          <p:nvPr>
            <p:ph type="pic" sz="quarter" idx="24" hasCustomPrompt="1"/>
          </p:nvPr>
        </p:nvSpPr>
        <p:spPr>
          <a:xfrm>
            <a:off x="3732173" y="5077941"/>
            <a:ext cx="419891" cy="420065"/>
          </a:xfrm>
        </p:spPr>
        <p:txBody>
          <a:bodyPr>
            <a:normAutofit/>
          </a:bodyPr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544009" y="5172805"/>
            <a:ext cx="2832993" cy="730957"/>
          </a:xfrm>
        </p:spPr>
        <p:txBody>
          <a:bodyPr>
            <a:normAutofit/>
          </a:bodyPr>
          <a:lstStyle>
            <a:lvl1pPr algn="r">
              <a:defRPr sz="12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544009" y="4617951"/>
            <a:ext cx="2832993" cy="498098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6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2092060" y="5090032"/>
            <a:ext cx="1218282" cy="48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211308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194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pt-BR" smtClean="0"/>
              <a:t>21/11/2016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pt-BR" smtClean="0"/>
              <a:t>21/11/2016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pt-BR" smtClean="0"/>
              <a:t>21/11/2016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pt-BR" smtClean="0"/>
              <a:t>21/11/2016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pt-BR" smtClean="0"/>
              <a:t>21/11/2016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pt-BR" smtClean="0"/>
              <a:t>21/11/2016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pt-BR" smtClean="0"/>
              <a:t>21/11/2016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pt-BR" smtClean="0"/>
              <a:pPr/>
              <a:t>21/11/2016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pt-BR" smtClean="0"/>
              <a:pPr/>
              <a:t>21/11/2016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3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26" Type="http://schemas.openxmlformats.org/officeDocument/2006/relationships/image" Target="../media/image71.jpeg"/><Relationship Id="rId39" Type="http://schemas.openxmlformats.org/officeDocument/2006/relationships/image" Target="../media/image8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jpeg"/><Relationship Id="rId7" Type="http://schemas.openxmlformats.org/officeDocument/2006/relationships/image" Target="../media/image52.jpeg"/><Relationship Id="rId2" Type="http://schemas.openxmlformats.org/officeDocument/2006/relationships/image" Target="../media/image47.gif"/><Relationship Id="rId16" Type="http://schemas.openxmlformats.org/officeDocument/2006/relationships/image" Target="../media/image61.jpeg"/><Relationship Id="rId29" Type="http://schemas.openxmlformats.org/officeDocument/2006/relationships/image" Target="../media/image74.jpeg"/><Relationship Id="rId11" Type="http://schemas.openxmlformats.org/officeDocument/2006/relationships/image" Target="../media/image56.jpeg"/><Relationship Id="rId24" Type="http://schemas.openxmlformats.org/officeDocument/2006/relationships/image" Target="../media/image69.jpeg"/><Relationship Id="rId32" Type="http://schemas.openxmlformats.org/officeDocument/2006/relationships/image" Target="../media/image77.jpeg"/><Relationship Id="rId37" Type="http://schemas.openxmlformats.org/officeDocument/2006/relationships/image" Target="../media/image82.jpeg"/><Relationship Id="rId40" Type="http://schemas.openxmlformats.org/officeDocument/2006/relationships/image" Target="../media/image85.jpeg"/><Relationship Id="rId45" Type="http://schemas.openxmlformats.org/officeDocument/2006/relationships/image" Target="../media/image90.png"/><Relationship Id="rId5" Type="http://schemas.openxmlformats.org/officeDocument/2006/relationships/image" Target="../media/image50.jpeg"/><Relationship Id="rId15" Type="http://schemas.openxmlformats.org/officeDocument/2006/relationships/image" Target="../media/image60.png"/><Relationship Id="rId23" Type="http://schemas.openxmlformats.org/officeDocument/2006/relationships/image" Target="../media/image68.gif"/><Relationship Id="rId28" Type="http://schemas.openxmlformats.org/officeDocument/2006/relationships/image" Target="../media/image73.jpeg"/><Relationship Id="rId36" Type="http://schemas.openxmlformats.org/officeDocument/2006/relationships/image" Target="../media/image81.png"/><Relationship Id="rId49" Type="http://schemas.openxmlformats.org/officeDocument/2006/relationships/image" Target="../media/image94.jpeg"/><Relationship Id="rId10" Type="http://schemas.openxmlformats.org/officeDocument/2006/relationships/image" Target="../media/image55.jpeg"/><Relationship Id="rId19" Type="http://schemas.openxmlformats.org/officeDocument/2006/relationships/image" Target="../media/image64.png"/><Relationship Id="rId31" Type="http://schemas.openxmlformats.org/officeDocument/2006/relationships/image" Target="../media/image76.jpe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jpeg"/><Relationship Id="rId30" Type="http://schemas.openxmlformats.org/officeDocument/2006/relationships/image" Target="../media/image75.png"/><Relationship Id="rId35" Type="http://schemas.openxmlformats.org/officeDocument/2006/relationships/image" Target="../media/image80.jpeg"/><Relationship Id="rId43" Type="http://schemas.openxmlformats.org/officeDocument/2006/relationships/image" Target="../media/image88.jpeg"/><Relationship Id="rId48" Type="http://schemas.openxmlformats.org/officeDocument/2006/relationships/image" Target="../media/image93.jpeg"/><Relationship Id="rId8" Type="http://schemas.openxmlformats.org/officeDocument/2006/relationships/image" Target="../media/image53.png"/><Relationship Id="rId51" Type="http://schemas.openxmlformats.org/officeDocument/2006/relationships/image" Target="../media/image3.png"/><Relationship Id="rId3" Type="http://schemas.openxmlformats.org/officeDocument/2006/relationships/image" Target="../media/image48.pn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5" Type="http://schemas.openxmlformats.org/officeDocument/2006/relationships/image" Target="../media/image70.jpeg"/><Relationship Id="rId33" Type="http://schemas.openxmlformats.org/officeDocument/2006/relationships/image" Target="../media/image78.png"/><Relationship Id="rId38" Type="http://schemas.openxmlformats.org/officeDocument/2006/relationships/image" Target="../media/image83.jpeg"/><Relationship Id="rId46" Type="http://schemas.openxmlformats.org/officeDocument/2006/relationships/image" Target="../media/image91.jpeg"/><Relationship Id="rId20" Type="http://schemas.openxmlformats.org/officeDocument/2006/relationships/image" Target="../media/image65.jpeg"/><Relationship Id="rId41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.png"/><Relationship Id="rId7" Type="http://schemas.openxmlformats.org/officeDocument/2006/relationships/image" Target="../media/image9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10" Type="http://schemas.openxmlformats.org/officeDocument/2006/relationships/image" Target="../media/image3.png"/><Relationship Id="rId4" Type="http://schemas.openxmlformats.org/officeDocument/2006/relationships/image" Target="../media/image115.png"/><Relationship Id="rId9" Type="http://schemas.openxmlformats.org/officeDocument/2006/relationships/image" Target="../media/image1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31.jpeg"/><Relationship Id="rId7" Type="http://schemas.openxmlformats.org/officeDocument/2006/relationships/image" Target="../media/image133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7.jpeg"/><Relationship Id="rId5" Type="http://schemas.openxmlformats.org/officeDocument/2006/relationships/image" Target="../media/image3.png"/><Relationship Id="rId4" Type="http://schemas.openxmlformats.org/officeDocument/2006/relationships/image" Target="../media/image132.jpeg"/><Relationship Id="rId9" Type="http://schemas.openxmlformats.org/officeDocument/2006/relationships/image" Target="../media/image1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6.jpeg"/><Relationship Id="rId7" Type="http://schemas.openxmlformats.org/officeDocument/2006/relationships/image" Target="../media/image138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0.jpeg"/><Relationship Id="rId5" Type="http://schemas.openxmlformats.org/officeDocument/2006/relationships/image" Target="../media/image137.jpg"/><Relationship Id="rId4" Type="http://schemas.openxmlformats.org/officeDocument/2006/relationships/image" Target="../media/image3.png"/><Relationship Id="rId9" Type="http://schemas.openxmlformats.org/officeDocument/2006/relationships/image" Target="../media/image1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5.usp.br/author/ivanir-ferreira/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://www5.usp.br/editorias/uspdestaque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5.usp.br/editorias/noticias/saude-2/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2" descr="Resultado de imagem para gif ciência e tecnologia"/>
          <p:cNvPicPr>
            <a:picLocks noChangeAspect="1" noChangeArrowheads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0802" y="1586315"/>
            <a:ext cx="7007570" cy="3679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11" name="Straight Connector 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737228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07" y="204448"/>
            <a:ext cx="2592288" cy="110907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07" y="5281041"/>
            <a:ext cx="2207820" cy="1252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Título 3"/>
          <p:cNvSpPr txBox="1">
            <a:spLocks/>
          </p:cNvSpPr>
          <p:nvPr/>
        </p:nvSpPr>
        <p:spPr>
          <a:xfrm>
            <a:off x="9209" y="1733107"/>
            <a:ext cx="3852955" cy="3385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9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Transformando Recursos em Ciência, Tecnologia e Inovação para o Desenvolvimento do Brasil 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992818" y="5683204"/>
            <a:ext cx="354577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Prof. Mario Neto Borges  Presidente do CNPq</a:t>
            </a:r>
          </a:p>
        </p:txBody>
      </p:sp>
      <p:pic>
        <p:nvPicPr>
          <p:cNvPr id="7170" name="Picture 2" descr="Resultado de imagem para ministério da ciência tecnologia inovação e comunicaçõ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20" y="357884"/>
            <a:ext cx="3888432" cy="8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m para ordem e progresso governo feder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47" y="351294"/>
            <a:ext cx="1905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4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m para lanag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81048"/>
            <a:ext cx="2808312" cy="15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1782" y="1643172"/>
            <a:ext cx="97210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Assegurar sanidade agrícola e dos rebanhos;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Atendimento de normas internacionais de segurança;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Resultados obtidos em 2015 </a:t>
            </a:r>
            <a:r>
              <a:rPr lang="pt-BR" alt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lvl="1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 detecção da substituição do leite por soro na elaboração de produto;</a:t>
            </a:r>
          </a:p>
          <a:p>
            <a:pPr marL="914400" lvl="1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 identificar se o filé de pescado comercializado é, de fato, da espécie declarada no rótulo/embalagem ou uma fraude.</a:t>
            </a:r>
          </a:p>
        </p:txBody>
      </p:sp>
      <p:sp>
        <p:nvSpPr>
          <p:cNvPr id="7" name="AutoShape 6" descr="Resultado de imagem para agrícola"/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344" name="Picture 8" descr="Resultado de imagem para agríco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851" y="3726582"/>
            <a:ext cx="1510455" cy="8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Resultado de imagem para agríc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580" y="235855"/>
            <a:ext cx="3529804" cy="125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Resultado de imagem para rebanhos sanida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308" y="279023"/>
            <a:ext cx="5076204" cy="121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Resultado de imagem para rebanhos sanida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92" y="2596871"/>
            <a:ext cx="1536175" cy="102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Resultado de imagem para rebanhos sanida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994" y="1565217"/>
            <a:ext cx="1532782" cy="9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Resultado de imagem para rebanhos sanida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498" y="4685220"/>
            <a:ext cx="1468690" cy="99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Exportação agronegoci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586" y="5741191"/>
            <a:ext cx="1497414" cy="106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49246" y="6472613"/>
            <a:ext cx="787884" cy="3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154231" y="302840"/>
            <a:ext cx="597356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pt-BR" altLang="pt-BR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Rede de Resíduos e Contaminantes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765820" y="2019161"/>
            <a:ext cx="820891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alt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Monitoramento de resíduos e contaminantes em produtos vegetais e animais, assegurando </a:t>
            </a:r>
            <a:r>
              <a:rPr lang="pt-BR" alt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a exportação de diversos produtos,</a:t>
            </a:r>
            <a:r>
              <a:rPr lang="pt-BR" alt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principalmente para a União Europeia;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pt-BR" alt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alt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Saúde dos consumidores, </a:t>
            </a:r>
            <a:r>
              <a:rPr lang="pt-BR" alt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assegurando a qualidade de alimentos disponibilizados no mercado</a:t>
            </a:r>
            <a:r>
              <a:rPr lang="pt-BR" alt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pt-BR" alt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alt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Consolidação de núcleos de competência no país.</a:t>
            </a:r>
          </a:p>
        </p:txBody>
      </p:sp>
      <p:pic>
        <p:nvPicPr>
          <p:cNvPr id="16386" name="Picture 2" descr="Resultado de imagem para Rede de Resíduos e Contaminan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8" y="188640"/>
            <a:ext cx="2988576" cy="1575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sultado de imagem para Rede de Resíduos e Contamina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032" y="302840"/>
            <a:ext cx="225259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esultado de imagem para Rede de Resíduos e Contaminan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438" y="3093928"/>
            <a:ext cx="2217846" cy="3281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2738" y="6392095"/>
            <a:ext cx="787884" cy="3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7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Resultado de imagem para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94" y="1724594"/>
            <a:ext cx="5390143" cy="517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m para in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65" y="1983444"/>
            <a:ext cx="2136953" cy="53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m para in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827" y="5009920"/>
            <a:ext cx="1183298" cy="316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m para in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12" y="5603779"/>
            <a:ext cx="704699" cy="412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Resultado de imagem para in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062" y="5642160"/>
            <a:ext cx="1158494" cy="384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16" descr="Resultado de imagem para inct"/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18" descr="Resultado de imagem para inct"/>
          <p:cNvSpPr>
            <a:spLocks noChangeAspect="1" noChangeArrowheads="1"/>
          </p:cNvSpPr>
          <p:nvPr/>
        </p:nvSpPr>
        <p:spPr bwMode="auto">
          <a:xfrm>
            <a:off x="6094413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88" name="Picture 20" descr="Resultado de imagem para inc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5" y="5813096"/>
            <a:ext cx="1156848" cy="359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Resultado de imagem para inc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051" y="5461140"/>
            <a:ext cx="1422543" cy="9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Resultado de imagem para inc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543" y="4838059"/>
            <a:ext cx="806492" cy="430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Resultado de imagem para inc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032" y="5032785"/>
            <a:ext cx="800252" cy="434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Resultado de imagem para inc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05" y="5448383"/>
            <a:ext cx="1090954" cy="421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Resultado de imagem para inc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230" y="2896951"/>
            <a:ext cx="762649" cy="406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32" descr="Resultado de imagem para inc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039" y="4085652"/>
            <a:ext cx="810275" cy="406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2" name="Picture 34" descr="Resultado de imagem para inc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522" y="4288985"/>
            <a:ext cx="732453" cy="404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Resultado de imagem para inc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48" y="5742196"/>
            <a:ext cx="851292" cy="443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38" descr="Resultado de imagem para inc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07" y="6274665"/>
            <a:ext cx="1414281" cy="468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8" name="Picture 40" descr="Resultado de imagem para inc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40" y="4619865"/>
            <a:ext cx="655543" cy="407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0" name="Picture 42" descr="Resultado de imagem para inc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580" y="3995659"/>
            <a:ext cx="733175" cy="391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2016" y="6290166"/>
            <a:ext cx="766949" cy="439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212" name="Picture 44" descr="Resultado de imagem para inct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35" y="6046042"/>
            <a:ext cx="806492" cy="430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4" name="Picture 46" descr="Resultado de imagem para inct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654" y="4857722"/>
            <a:ext cx="975855" cy="5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6" name="Picture 48" descr="Resultado de imagem para inct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5" y="3318289"/>
            <a:ext cx="1000268" cy="39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8" name="Picture 50" descr="Resultado de imagem para inct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32" y="4691569"/>
            <a:ext cx="805863" cy="9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0" name="Picture 52" descr="Resultado de imagem para inct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954" y="3452575"/>
            <a:ext cx="806492" cy="430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2" name="Picture 54" descr="Resultado de imagem para inct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094" y="4820025"/>
            <a:ext cx="806492" cy="430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4" name="Picture 56" descr="Resultado de imagem para inct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87" y="6310108"/>
            <a:ext cx="699598" cy="397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6" name="Picture 58" descr="Resultado de imagem para inct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45" y="6397947"/>
            <a:ext cx="1031917" cy="341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8" name="Picture 60" descr="Resultado de imagem para inct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81" y="6358873"/>
            <a:ext cx="543227" cy="428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0" name="Picture 62" descr="Resultado de imagem para inct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29" y="5237664"/>
            <a:ext cx="927220" cy="499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2" name="Picture 64" descr="Resultado de imagem para inct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737" y="1744678"/>
            <a:ext cx="2624007" cy="61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4" name="Picture 66" descr="Resultado de imagem para inct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" y="4606981"/>
            <a:ext cx="1197050" cy="520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6" name="Picture 68" descr="Resultado de imagem para inct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76" y="4136123"/>
            <a:ext cx="806492" cy="430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8" name="Picture 70" descr="Resultado de imagem para inct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229" y="2444889"/>
            <a:ext cx="2096979" cy="375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55170" y="5150374"/>
            <a:ext cx="542727" cy="778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240" name="Picture 72" descr="Resultado de imagem para inct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582" y="6110818"/>
            <a:ext cx="606991" cy="606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542782" y="4290892"/>
            <a:ext cx="1128705" cy="41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242" name="Picture 74" descr="http://inct.cnpq.br/documents/10192/86208/inct-csf.jpg/b0047319-db5e-485b-9e20-f65a9f2e7b67?t=1400616346053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977" y="4299256"/>
            <a:ext cx="1073441" cy="572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4" name="Picture 76" descr="Resultado de imagem para inct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72" y="3460960"/>
            <a:ext cx="1073441" cy="572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6" name="Picture 78" descr="Resultado de imagem para inct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61" y="1902072"/>
            <a:ext cx="2310079" cy="529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8" name="Picture 80" descr="Resultado de imagem para inct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789" y="5635303"/>
            <a:ext cx="1073441" cy="572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0" name="Picture 82" descr="Resultado de imagem para inct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09" y="4091895"/>
            <a:ext cx="1073441" cy="572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2" name="Picture 84" descr="Resultado de imagem para inct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0" y="95804"/>
            <a:ext cx="3249003" cy="109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4" name="Picture 86" descr="Resultado de imagem para inct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250" y="3412902"/>
            <a:ext cx="1073441" cy="572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6" name="Picture 88" descr="http://inct.cnpq.br/documents/10192/86208/ineo.png/d03fb442-6ad6-4f87-bff2-23bc7be825ad?t=1400616356549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4" y="3848099"/>
            <a:ext cx="1073441" cy="572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8" name="Picture 90" descr="Resultado de imagem para inct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544" y="6163788"/>
            <a:ext cx="1490586" cy="549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0" name="Picture 92" descr="http://inct.cnpq.br/documents/10192/86208/inctaa.jpg/1a50cb8c-3f2d-4fbd-8123-657ea3801c88?t=1400616356198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529" y="2781559"/>
            <a:ext cx="975855" cy="520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2" name="Picture 94" descr="Resultado de imagem para inct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708" y="5448383"/>
            <a:ext cx="975855" cy="5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4" name="Picture 96" descr="http://inct.cnpq.br/documents/10192/86208/inct-ineac.JPG/29b54ba0-37f3-4397-9c27-e249fa43c0b8?t=1400616350325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954" y="5477407"/>
            <a:ext cx="975855" cy="520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6" name="Picture 98" descr="Resultado de imagem para inct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79" y="2669103"/>
            <a:ext cx="2169995" cy="497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8" name="Picture 100" descr="Resultado de imagem para inct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861" y="3260409"/>
            <a:ext cx="975855" cy="520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3429660" y="38164"/>
            <a:ext cx="787226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Centros de excelências para a pesquisa e inovação</a:t>
            </a:r>
          </a:p>
        </p:txBody>
      </p:sp>
      <p:pic>
        <p:nvPicPr>
          <p:cNvPr id="62" name="Imagem 61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1272738" y="6392095"/>
            <a:ext cx="787884" cy="3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2"/>
          <p:cNvSpPr>
            <a:spLocks noGrp="1"/>
          </p:cNvSpPr>
          <p:nvPr>
            <p:ph type="title"/>
          </p:nvPr>
        </p:nvSpPr>
        <p:spPr>
          <a:xfrm>
            <a:off x="117748" y="212717"/>
            <a:ext cx="11942874" cy="1371600"/>
          </a:xfrm>
        </p:spPr>
        <p:txBody>
          <a:bodyPr anchor="t">
            <a:noAutofit/>
          </a:bodyPr>
          <a:lstStyle/>
          <a:p>
            <a:r>
              <a:rPr lang="pt-PT" sz="4800" b="1" dirty="0">
                <a:solidFill>
                  <a:srgbClr val="00B0F0"/>
                </a:solidFill>
                <a:latin typeface="Calibri" panose="020F0502020204030204" pitchFamily="34" charset="0"/>
              </a:rPr>
              <a:t>IMPACTOS GERADOS PELO PROGRAMA INCT</a:t>
            </a:r>
          </a:p>
        </p:txBody>
      </p:sp>
      <p:sp>
        <p:nvSpPr>
          <p:cNvPr id="4" name="Retângulo arredondado 3">
            <a:hlinkClick r:id="rId2" action="ppaction://hlinksldjump"/>
          </p:cNvPr>
          <p:cNvSpPr/>
          <p:nvPr/>
        </p:nvSpPr>
        <p:spPr>
          <a:xfrm>
            <a:off x="9982844" y="6019800"/>
            <a:ext cx="1872208" cy="4831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738" y="6392095"/>
            <a:ext cx="787884" cy="337084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66" y="824288"/>
            <a:ext cx="3022009" cy="273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Forma Livre: Forma 23"/>
          <p:cNvSpPr/>
          <p:nvPr/>
        </p:nvSpPr>
        <p:spPr>
          <a:xfrm>
            <a:off x="4113700" y="4200557"/>
            <a:ext cx="3950969" cy="591349"/>
          </a:xfrm>
          <a:custGeom>
            <a:avLst/>
            <a:gdLst>
              <a:gd name="connsiteX0" fmla="*/ 0 w 2445137"/>
              <a:gd name="connsiteY0" fmla="*/ 0 h 2445137"/>
              <a:gd name="connsiteX1" fmla="*/ 2445137 w 2445137"/>
              <a:gd name="connsiteY1" fmla="*/ 0 h 2445137"/>
              <a:gd name="connsiteX2" fmla="*/ 2445137 w 2445137"/>
              <a:gd name="connsiteY2" fmla="*/ 2445137 h 2445137"/>
              <a:gd name="connsiteX3" fmla="*/ 0 w 2445137"/>
              <a:gd name="connsiteY3" fmla="*/ 2445137 h 2445137"/>
              <a:gd name="connsiteX4" fmla="*/ 0 w 2445137"/>
              <a:gd name="connsiteY4" fmla="*/ 0 h 244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5137" h="2445137">
                <a:moveTo>
                  <a:pt x="0" y="0"/>
                </a:moveTo>
                <a:lnTo>
                  <a:pt x="2445137" y="0"/>
                </a:lnTo>
                <a:lnTo>
                  <a:pt x="2445137" y="2445137"/>
                </a:lnTo>
                <a:lnTo>
                  <a:pt x="0" y="24451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t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400" dirty="0">
                <a:latin typeface="Calibri" panose="020F0502020204030204" pitchFamily="34" charset="0"/>
              </a:rPr>
              <a:t>Resultados com atividades anticâncer:</a:t>
            </a:r>
            <a:endParaRPr lang="pt-PT" sz="2400" kern="1200" noProof="0" dirty="0">
              <a:latin typeface="Calibri" panose="020F0502020204030204" pitchFamily="34" charset="0"/>
            </a:endParaRPr>
          </a:p>
          <a:p>
            <a:pPr marL="0" lvl="1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pt-PT" sz="2400" b="0" i="1" kern="1200" noProof="0" dirty="0">
              <a:latin typeface="Calibri" panose="020F0502020204030204" pitchFamily="34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23" y="870566"/>
            <a:ext cx="3413673" cy="2865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Resultado de imagem para paten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934" y="5040151"/>
            <a:ext cx="1951711" cy="155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4508171" y="3707565"/>
            <a:ext cx="246093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dirty="0">
                <a:latin typeface="Calibri" panose="020F0502020204030204" pitchFamily="34" charset="0"/>
              </a:rPr>
              <a:t>INCT de </a:t>
            </a:r>
            <a:r>
              <a:rPr lang="pt-BR" sz="1600" dirty="0" err="1">
                <a:latin typeface="Calibri" panose="020F0502020204030204" pitchFamily="34" charset="0"/>
              </a:rPr>
              <a:t>Nanobiotecnologia</a:t>
            </a:r>
            <a:endParaRPr lang="pt-BR" sz="1600" dirty="0">
              <a:latin typeface="Calibri" panose="020F0502020204030204" pitchFamily="34" charset="0"/>
            </a:endParaRPr>
          </a:p>
        </p:txBody>
      </p:sp>
      <p:pic>
        <p:nvPicPr>
          <p:cNvPr id="3076" name="Picture 4" descr="Resultado de imagem para depósito de paten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646" y="4973823"/>
            <a:ext cx="1789068" cy="17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8719080" y="3608231"/>
            <a:ext cx="331669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dirty="0">
                <a:latin typeface="Calibri" panose="020F0502020204030204" pitchFamily="34" charset="0"/>
              </a:rPr>
              <a:t>INCT de </a:t>
            </a:r>
            <a:r>
              <a:rPr lang="pt-BR" sz="1600" dirty="0" err="1">
                <a:latin typeface="Calibri" panose="020F0502020204030204" pitchFamily="34" charset="0"/>
              </a:rPr>
              <a:t>Informação</a:t>
            </a:r>
            <a:r>
              <a:rPr lang="pt-BR" sz="1600" dirty="0">
                <a:latin typeface="Calibri" panose="020F0502020204030204" pitchFamily="34" charset="0"/>
              </a:rPr>
              <a:t> </a:t>
            </a:r>
            <a:r>
              <a:rPr lang="pt-BR" sz="1600" dirty="0" err="1">
                <a:latin typeface="Calibri" panose="020F0502020204030204" pitchFamily="34" charset="0"/>
              </a:rPr>
              <a:t>Genético-Sanitária</a:t>
            </a:r>
            <a:r>
              <a:rPr lang="pt-BR" sz="1600" dirty="0">
                <a:latin typeface="Calibri" panose="020F0502020204030204" pitchFamily="34" charset="0"/>
              </a:rPr>
              <a:t> da </a:t>
            </a:r>
            <a:r>
              <a:rPr lang="pt-BR" sz="1600" dirty="0" err="1">
                <a:latin typeface="Calibri" panose="020F0502020204030204" pitchFamily="34" charset="0"/>
              </a:rPr>
              <a:t>Pecuária</a:t>
            </a:r>
            <a:r>
              <a:rPr lang="pt-BR" sz="1600" dirty="0">
                <a:latin typeface="Calibri" panose="020F0502020204030204" pitchFamily="34" charset="0"/>
              </a:rPr>
              <a:t> Brasileira</a:t>
            </a:r>
          </a:p>
        </p:txBody>
      </p:sp>
      <p:sp>
        <p:nvSpPr>
          <p:cNvPr id="30" name="Forma Livre: Forma 29"/>
          <p:cNvSpPr/>
          <p:nvPr/>
        </p:nvSpPr>
        <p:spPr>
          <a:xfrm>
            <a:off x="8719080" y="4175877"/>
            <a:ext cx="2955633" cy="591349"/>
          </a:xfrm>
          <a:custGeom>
            <a:avLst/>
            <a:gdLst>
              <a:gd name="connsiteX0" fmla="*/ 0 w 2445137"/>
              <a:gd name="connsiteY0" fmla="*/ 0 h 2445137"/>
              <a:gd name="connsiteX1" fmla="*/ 2445137 w 2445137"/>
              <a:gd name="connsiteY1" fmla="*/ 0 h 2445137"/>
              <a:gd name="connsiteX2" fmla="*/ 2445137 w 2445137"/>
              <a:gd name="connsiteY2" fmla="*/ 2445137 h 2445137"/>
              <a:gd name="connsiteX3" fmla="*/ 0 w 2445137"/>
              <a:gd name="connsiteY3" fmla="*/ 2445137 h 2445137"/>
              <a:gd name="connsiteX4" fmla="*/ 0 w 2445137"/>
              <a:gd name="connsiteY4" fmla="*/ 0 h 244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5137" h="2445137">
                <a:moveTo>
                  <a:pt x="0" y="0"/>
                </a:moveTo>
                <a:lnTo>
                  <a:pt x="2445137" y="0"/>
                </a:lnTo>
                <a:lnTo>
                  <a:pt x="2445137" y="2445137"/>
                </a:lnTo>
                <a:lnTo>
                  <a:pt x="0" y="24451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t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400" dirty="0">
                <a:latin typeface="Calibri" panose="020F0502020204030204" pitchFamily="34" charset="0"/>
              </a:rPr>
              <a:t>Resultados: Processo antifraude no leite.</a:t>
            </a:r>
            <a:endParaRPr lang="pt-PT" sz="2400" kern="1200" noProof="0" dirty="0">
              <a:latin typeface="Calibri" panose="020F0502020204030204" pitchFamily="34" charset="0"/>
            </a:endParaRPr>
          </a:p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pt-PT" sz="2400" b="0" i="1" kern="1200" noProof="0" dirty="0">
              <a:latin typeface="Calibri" panose="020F0502020204030204" pitchFamily="34" charset="0"/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4" y="930279"/>
            <a:ext cx="3127539" cy="2745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" name="Retângulo 3071"/>
          <p:cNvSpPr/>
          <p:nvPr/>
        </p:nvSpPr>
        <p:spPr>
          <a:xfrm>
            <a:off x="440897" y="3745072"/>
            <a:ext cx="319991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dirty="0">
                <a:latin typeface="Calibri" panose="020F0502020204030204" pitchFamily="34" charset="0"/>
              </a:rPr>
              <a:t>INCT de </a:t>
            </a:r>
            <a:r>
              <a:rPr lang="pt-BR" sz="1600" dirty="0" err="1">
                <a:latin typeface="Calibri" panose="020F0502020204030204" pitchFamily="34" charset="0"/>
              </a:rPr>
              <a:t>Investigação</a:t>
            </a:r>
            <a:r>
              <a:rPr lang="pt-BR" sz="1600" dirty="0">
                <a:latin typeface="Calibri" panose="020F0502020204030204" pitchFamily="34" charset="0"/>
              </a:rPr>
              <a:t> em Imunologia</a:t>
            </a:r>
            <a:endParaRPr lang="pt-PT" sz="1600" dirty="0">
              <a:latin typeface="Calibri" panose="020F0502020204030204" pitchFamily="34" charset="0"/>
            </a:endParaRPr>
          </a:p>
        </p:txBody>
      </p:sp>
      <p:sp>
        <p:nvSpPr>
          <p:cNvPr id="35" name="Forma Livre: Forma 34"/>
          <p:cNvSpPr/>
          <p:nvPr/>
        </p:nvSpPr>
        <p:spPr>
          <a:xfrm>
            <a:off x="65369" y="4203036"/>
            <a:ext cx="3950969" cy="591349"/>
          </a:xfrm>
          <a:custGeom>
            <a:avLst/>
            <a:gdLst>
              <a:gd name="connsiteX0" fmla="*/ 0 w 2445137"/>
              <a:gd name="connsiteY0" fmla="*/ 0 h 2445137"/>
              <a:gd name="connsiteX1" fmla="*/ 2445137 w 2445137"/>
              <a:gd name="connsiteY1" fmla="*/ 0 h 2445137"/>
              <a:gd name="connsiteX2" fmla="*/ 2445137 w 2445137"/>
              <a:gd name="connsiteY2" fmla="*/ 2445137 h 2445137"/>
              <a:gd name="connsiteX3" fmla="*/ 0 w 2445137"/>
              <a:gd name="connsiteY3" fmla="*/ 2445137 h 2445137"/>
              <a:gd name="connsiteX4" fmla="*/ 0 w 2445137"/>
              <a:gd name="connsiteY4" fmla="*/ 0 h 244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5137" h="2445137">
                <a:moveTo>
                  <a:pt x="0" y="0"/>
                </a:moveTo>
                <a:lnTo>
                  <a:pt x="2445137" y="0"/>
                </a:lnTo>
                <a:lnTo>
                  <a:pt x="2445137" y="2445137"/>
                </a:lnTo>
                <a:lnTo>
                  <a:pt x="0" y="24451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t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400" dirty="0">
                <a:latin typeface="Calibri" panose="020F0502020204030204" pitchFamily="34" charset="0"/>
              </a:rPr>
              <a:t>Resultados: Vacinas (Febre Reumática e contra HIV)</a:t>
            </a:r>
            <a:endParaRPr lang="pt-PT" sz="2400" kern="1200" noProof="0" dirty="0">
              <a:latin typeface="Calibri" panose="020F0502020204030204" pitchFamily="34" charset="0"/>
            </a:endParaRPr>
          </a:p>
          <a:p>
            <a:pPr marL="0" lvl="1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pt-PT" sz="2400" b="0" i="1" kern="1200" noProof="0" dirty="0">
              <a:latin typeface="Calibri" panose="020F0502020204030204" pitchFamily="34" charset="0"/>
            </a:endParaRPr>
          </a:p>
        </p:txBody>
      </p:sp>
      <p:pic>
        <p:nvPicPr>
          <p:cNvPr id="39" name="Picture 2" descr="Resultado de imagem para paten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12" y="4961756"/>
            <a:ext cx="1951711" cy="155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9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/>
          <p:nvPr/>
        </p:nvSpPr>
        <p:spPr>
          <a:xfrm>
            <a:off x="3358108" y="116632"/>
            <a:ext cx="8468114" cy="11449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defRPr/>
            </a:pPr>
            <a:r>
              <a:rPr lang="pt-BR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RHAE - Pesquisador na Empresa</a:t>
            </a:r>
          </a:p>
        </p:txBody>
      </p:sp>
      <p:sp>
        <p:nvSpPr>
          <p:cNvPr id="399" name="CustomShape 2"/>
          <p:cNvSpPr/>
          <p:nvPr/>
        </p:nvSpPr>
        <p:spPr>
          <a:xfrm>
            <a:off x="1989956" y="6729179"/>
            <a:ext cx="6811930" cy="51893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57526" indent="-457200" algn="just">
              <a:spcAft>
                <a:spcPts val="544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defRPr/>
            </a:pPr>
            <a:endParaRPr lang="pt-BR" sz="3200" spc="-1" dirty="0"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738" y="6392095"/>
            <a:ext cx="787884" cy="337084"/>
          </a:xfrm>
          <a:prstGeom prst="rect">
            <a:avLst/>
          </a:prstGeom>
        </p:spPr>
      </p:pic>
      <p:pic>
        <p:nvPicPr>
          <p:cNvPr id="5122" name="Picture 2" descr="Resultado de imagem para pesquis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" y="0"/>
            <a:ext cx="47625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148778" y="1465343"/>
            <a:ext cx="6092825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360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Inserção de mestres e doutores em empresas de micro, pequeno, médio e grande porte.</a:t>
            </a:r>
            <a:endParaRPr lang="pt-BR" sz="3600" dirty="0"/>
          </a:p>
        </p:txBody>
      </p:sp>
      <p:sp>
        <p:nvSpPr>
          <p:cNvPr id="4" name="Retângulo 3"/>
          <p:cNvSpPr/>
          <p:nvPr/>
        </p:nvSpPr>
        <p:spPr>
          <a:xfrm>
            <a:off x="5142390" y="3773667"/>
            <a:ext cx="6092825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Promove geração de empregos, inovação bem a ampliação e divulgação do conhecimento através de artigos científicos.</a:t>
            </a:r>
          </a:p>
        </p:txBody>
      </p:sp>
    </p:spTree>
    <p:extLst>
      <p:ext uri="{BB962C8B-B14F-4D97-AF65-F5344CB8AC3E}">
        <p14:creationId xmlns:p14="http://schemas.microsoft.com/office/powerpoint/2010/main" val="5144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タイトル 16"/>
          <p:cNvSpPr>
            <a:spLocks noGrp="1"/>
          </p:cNvSpPr>
          <p:nvPr>
            <p:ph type="title"/>
          </p:nvPr>
        </p:nvSpPr>
        <p:spPr>
          <a:xfrm>
            <a:off x="1617569" y="296521"/>
            <a:ext cx="5068989" cy="772893"/>
          </a:xfrm>
        </p:spPr>
        <p:txBody>
          <a:bodyPr>
            <a:noAutofit/>
          </a:bodyPr>
          <a:lstStyle/>
          <a:p>
            <a:r>
              <a:rPr lang="pt-BR" altLang="pt-BR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Resultados RHAE</a:t>
            </a:r>
            <a:endParaRPr kumimoji="1" lang="ja-JP" altLang="en-US" sz="4800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2"/>
          </p:nvPr>
        </p:nvSpPr>
        <p:spPr>
          <a:xfrm>
            <a:off x="2164173" y="1928117"/>
            <a:ext cx="7488832" cy="524085"/>
          </a:xfrm>
        </p:spPr>
        <p:txBody>
          <a:bodyPr>
            <a:noAutofit/>
          </a:bodyPr>
          <a:lstStyle/>
          <a:p>
            <a:r>
              <a:rPr lang="pt-BR" alt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Em 86% dos casos, os respondentes eram os próprios sócios ou proprietários da empresa</a:t>
            </a:r>
            <a:r>
              <a:rPr kumimoji="1" lang="fr-FR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1"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図プレースホルダー 3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8589" y="2634626"/>
            <a:ext cx="419891" cy="420065"/>
          </a:xfrm>
        </p:spPr>
      </p:pic>
      <p:pic>
        <p:nvPicPr>
          <p:cNvPr id="35" name="図プレースホルダー 3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" b="126"/>
          <a:stretch>
            <a:fillRect/>
          </a:stretch>
        </p:blipFill>
        <p:spPr/>
      </p:pic>
      <p:sp>
        <p:nvSpPr>
          <p:cNvPr id="22" name="テキスト プレースホルダー 21"/>
          <p:cNvSpPr>
            <a:spLocks noGrp="1"/>
          </p:cNvSpPr>
          <p:nvPr>
            <p:ph type="body" sz="quarter" idx="16"/>
          </p:nvPr>
        </p:nvSpPr>
        <p:spPr>
          <a:xfrm>
            <a:off x="8058442" y="3750284"/>
            <a:ext cx="3436570" cy="730957"/>
          </a:xfrm>
        </p:spPr>
        <p:txBody>
          <a:bodyPr>
            <a:noAutofit/>
          </a:bodyPr>
          <a:lstStyle/>
          <a:p>
            <a:r>
              <a:rPr lang="pt-BR" alt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Do total, 44% vinculadas a incubadoras.</a:t>
            </a:r>
            <a:endParaRPr kumimoji="1" lang="ja-JP" altLang="en-US" sz="2400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en-US" altLang="ja-JP" sz="2800" dirty="0" err="1"/>
              <a:t>Inovação</a:t>
            </a:r>
            <a:endParaRPr kumimoji="1" lang="ja-JP" altLang="en-US" sz="2800" dirty="0"/>
          </a:p>
        </p:txBody>
      </p:sp>
      <p:pic>
        <p:nvPicPr>
          <p:cNvPr id="36" name="図プレースホルダー 35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r="126"/>
          <a:stretch>
            <a:fillRect/>
          </a:stretch>
        </p:blipFill>
        <p:spPr/>
      </p:pic>
      <p:sp>
        <p:nvSpPr>
          <p:cNvPr id="25" name="テキスト プレースホルダー 24"/>
          <p:cNvSpPr>
            <a:spLocks noGrp="1"/>
          </p:cNvSpPr>
          <p:nvPr>
            <p:ph type="body" sz="quarter" idx="19"/>
          </p:nvPr>
        </p:nvSpPr>
        <p:spPr>
          <a:xfrm>
            <a:off x="-98276" y="3747370"/>
            <a:ext cx="4257379" cy="730957"/>
          </a:xfrm>
        </p:spPr>
        <p:txBody>
          <a:bodyPr>
            <a:noAutofit/>
          </a:bodyPr>
          <a:lstStyle/>
          <a:p>
            <a:r>
              <a:rPr lang="pt-BR" alt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Equipes de 9 pesquisadores em média</a:t>
            </a:r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1"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20"/>
          </p:nvPr>
        </p:nvSpPr>
        <p:spPr>
          <a:xfrm>
            <a:off x="693812" y="3192516"/>
            <a:ext cx="3465291" cy="498098"/>
          </a:xfrm>
        </p:spPr>
        <p:txBody>
          <a:bodyPr/>
          <a:lstStyle/>
          <a:p>
            <a:r>
              <a:rPr kumimoji="1"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Direção</a:t>
            </a:r>
            <a:r>
              <a:rPr kumimoji="1"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kumimoji="1"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Pesquisa</a:t>
            </a:r>
            <a:endParaRPr kumimoji="1" lang="ja-JP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図プレースホルダー 37"/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テキスト プレースホルダー 27"/>
          <p:cNvSpPr>
            <a:spLocks noGrp="1"/>
          </p:cNvSpPr>
          <p:nvPr>
            <p:ph type="body" sz="quarter" idx="22"/>
          </p:nvPr>
        </p:nvSpPr>
        <p:spPr>
          <a:xfrm>
            <a:off x="8844490" y="5170064"/>
            <a:ext cx="3154578" cy="730957"/>
          </a:xfrm>
        </p:spPr>
        <p:txBody>
          <a:bodyPr>
            <a:noAutofit/>
          </a:bodyPr>
          <a:lstStyle/>
          <a:p>
            <a:r>
              <a:rPr lang="pt-BR" altLang="pt-BR" sz="2400" dirty="0">
                <a:latin typeface="Calibri" panose="020F0502020204030204" pitchFamily="34" charset="0"/>
                <a:ea typeface="WenQuanYi Zen Hei"/>
                <a:cs typeface="Calibri" panose="020F0502020204030204" pitchFamily="34" charset="0"/>
              </a:rPr>
              <a:t>2172 Pessoas Capacitadas e criação de 777 Empregos Diretos</a:t>
            </a:r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1"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pt-BR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Alcance</a:t>
            </a:r>
            <a:endParaRPr kumimoji="1" lang="ja-JP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図プレースホルダー 36"/>
          <p:cNvPicPr>
            <a:picLocks noGrp="1" noChangeAspect="1"/>
          </p:cNvPicPr>
          <p:nvPr>
            <p:ph type="pic" sz="quarter" idx="2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" b="126"/>
          <a:stretch>
            <a:fillRect/>
          </a:stretch>
        </p:blipFill>
        <p:spPr/>
      </p:pic>
      <p:sp>
        <p:nvSpPr>
          <p:cNvPr id="31" name="テキスト プレースホルダー 30"/>
          <p:cNvSpPr>
            <a:spLocks noGrp="1"/>
          </p:cNvSpPr>
          <p:nvPr>
            <p:ph type="body" sz="quarter" idx="25"/>
          </p:nvPr>
        </p:nvSpPr>
        <p:spPr>
          <a:xfrm>
            <a:off x="197105" y="5172805"/>
            <a:ext cx="3179897" cy="730957"/>
          </a:xfrm>
        </p:spPr>
        <p:txBody>
          <a:bodyPr>
            <a:noAutofit/>
          </a:bodyPr>
          <a:lstStyle/>
          <a:p>
            <a:r>
              <a:rPr lang="pt-BR" alt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Mais de 80% eram de micro ou pequeno porte.</a:t>
            </a:r>
            <a:endParaRPr kumimoji="1" lang="ja-JP" altLang="en-US" sz="2400" dirty="0"/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26"/>
          </p:nvPr>
        </p:nvSpPr>
        <p:spPr>
          <a:xfrm>
            <a:off x="1125860" y="4617951"/>
            <a:ext cx="2251143" cy="498098"/>
          </a:xfrm>
        </p:spPr>
        <p:txBody>
          <a:bodyPr/>
          <a:lstStyle/>
          <a:p>
            <a:r>
              <a:rPr kumimoji="1"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Empresas</a:t>
            </a:r>
            <a:endParaRPr kumimoji="1" lang="ja-JP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5" y="163494"/>
            <a:ext cx="1129005" cy="123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5"/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5032458" y="1370980"/>
            <a:ext cx="2172151" cy="51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1pPr>
            <a:lvl2pPr marL="742950" indent="-285750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2pPr>
            <a:lvl3pPr marL="1143000" indent="-228600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3pPr>
            <a:lvl4pPr marL="1600200" indent="-228600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4pPr>
            <a:lvl5pPr marL="2057400" indent="-228600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9pPr>
          </a:lstStyle>
          <a:p>
            <a:r>
              <a:rPr lang="pt-BR" alt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Participação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2738" y="6392095"/>
            <a:ext cx="787884" cy="3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Resultado de imagem para cooperação científica com a União europe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34" y="23830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do de imagem para cooperação científica com a 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152981"/>
            <a:ext cx="1110870" cy="11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854052" y="329851"/>
            <a:ext cx="896431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Cooperação com  a União Europeia</a:t>
            </a:r>
          </a:p>
        </p:txBody>
      </p:sp>
      <p:pic>
        <p:nvPicPr>
          <p:cNvPr id="8206" name="Picture 14" descr="Resultado de imagem para biocombustíve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4" y="1717936"/>
            <a:ext cx="1335242" cy="110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575875" y="2103161"/>
            <a:ext cx="322966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Biocombustíveis</a:t>
            </a:r>
          </a:p>
        </p:txBody>
      </p:sp>
      <p:pic>
        <p:nvPicPr>
          <p:cNvPr id="8208" name="Picture 16" descr="Resultado de imagem para t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71" y="1537975"/>
            <a:ext cx="1942442" cy="102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8" descr="Resultado de imagem para fp7 eupo"/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212" name="Picture 20" descr="Resultado de imagem para fp7 eup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5" y="6196486"/>
            <a:ext cx="718177" cy="58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6742484" y="1384507"/>
            <a:ext cx="5318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Tecnologias da Informação e Comunicação</a:t>
            </a:r>
          </a:p>
        </p:txBody>
      </p:sp>
      <p:sp>
        <p:nvSpPr>
          <p:cNvPr id="2" name="Retângulo 1"/>
          <p:cNvSpPr/>
          <p:nvPr/>
        </p:nvSpPr>
        <p:spPr>
          <a:xfrm>
            <a:off x="1200176" y="3442016"/>
            <a:ext cx="3969348" cy="213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3000"/>
              </a:lnSpc>
              <a:buFont typeface="Wingdings" panose="05000000000000000000" pitchFamily="2" charset="2"/>
              <a:buNone/>
            </a:pPr>
            <a:r>
              <a:rPr lang="pt-BR" altLang="pt-BR" sz="4000" dirty="0">
                <a:latin typeface="Calibri" panose="020F0502020204030204" pitchFamily="34" charset="0"/>
                <a:cs typeface="Calibri" panose="020F0502020204030204" pitchFamily="34" charset="0"/>
              </a:rPr>
              <a:t>Edital 006/2009 </a:t>
            </a:r>
          </a:p>
          <a:p>
            <a:pPr algn="ctr">
              <a:lnSpc>
                <a:spcPct val="83000"/>
              </a:lnSpc>
              <a:buFont typeface="Wingdings" panose="05000000000000000000" pitchFamily="2" charset="2"/>
              <a:buNone/>
            </a:pPr>
            <a:endParaRPr lang="pt-BR" altLang="pt-BR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3000"/>
              </a:lnSpc>
              <a:buFont typeface="Wingdings" panose="05000000000000000000" pitchFamily="2" charset="2"/>
              <a:buNone/>
            </a:pPr>
            <a:r>
              <a:rPr lang="pt-BR" altLang="pt-BR" sz="4000" dirty="0">
                <a:latin typeface="Calibri" panose="020F0502020204030204" pitchFamily="34" charset="0"/>
                <a:cs typeface="Calibri" panose="020F0502020204030204" pitchFamily="34" charset="0"/>
              </a:rPr>
              <a:t>Valor Total: </a:t>
            </a:r>
          </a:p>
          <a:p>
            <a:pPr>
              <a:lnSpc>
                <a:spcPct val="83000"/>
              </a:lnSpc>
              <a:buFont typeface="Wingdings" panose="05000000000000000000" pitchFamily="2" charset="2"/>
              <a:buNone/>
            </a:pPr>
            <a:r>
              <a:rPr lang="pt-BR" altLang="pt-BR" sz="4000" dirty="0">
                <a:latin typeface="Calibri" panose="020F0502020204030204" pitchFamily="34" charset="0"/>
                <a:cs typeface="Calibri" panose="020F0502020204030204" pitchFamily="34" charset="0"/>
              </a:rPr>
              <a:t>R$ 11.413.657,38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48492" y="4455418"/>
            <a:ext cx="4016827" cy="162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3000"/>
              </a:lnSpc>
              <a:buFont typeface="Wingdings" panose="05000000000000000000" pitchFamily="2" charset="2"/>
              <a:buNone/>
            </a:pPr>
            <a:r>
              <a:rPr lang="pt-BR" altLang="pt-BR" sz="4000" dirty="0">
                <a:latin typeface="Calibri" panose="020F0502020204030204" pitchFamily="34" charset="0"/>
                <a:cs typeface="Calibri" panose="020F0502020204030204" pitchFamily="34" charset="0"/>
              </a:rPr>
              <a:t>Edital 013/2012  Valor Total: </a:t>
            </a:r>
          </a:p>
          <a:p>
            <a:pPr algn="ctr">
              <a:lnSpc>
                <a:spcPct val="83000"/>
              </a:lnSpc>
              <a:buFont typeface="Wingdings" panose="05000000000000000000" pitchFamily="2" charset="2"/>
              <a:buNone/>
            </a:pPr>
            <a:r>
              <a:rPr lang="pt-BR" altLang="pt-BR" sz="4000" dirty="0">
                <a:latin typeface="Calibri" panose="020F0502020204030204" pitchFamily="34" charset="0"/>
                <a:cs typeface="Calibri" panose="020F0502020204030204" pitchFamily="34" charset="0"/>
              </a:rPr>
              <a:t>R$ 14.665.000,00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742484" y="2643727"/>
            <a:ext cx="4031380" cy="1471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3000"/>
              </a:lnSpc>
              <a:buFont typeface="Wingdings" panose="05000000000000000000" pitchFamily="2" charset="2"/>
              <a:buNone/>
            </a:pPr>
            <a:r>
              <a:rPr lang="pt-BR" alt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Edital 066/2010 Valor Total: </a:t>
            </a:r>
          </a:p>
          <a:p>
            <a:pPr algn="ctr">
              <a:lnSpc>
                <a:spcPct val="83000"/>
              </a:lnSpc>
              <a:buFont typeface="Wingdings" panose="05000000000000000000" pitchFamily="2" charset="2"/>
              <a:buNone/>
            </a:pPr>
            <a:r>
              <a:rPr lang="pt-BR" alt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R$ 11.500.000,00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2738" y="6392095"/>
            <a:ext cx="787884" cy="3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rso Casadinho-PROC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" y="4506566"/>
            <a:ext cx="2851517" cy="2138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tângulo 4"/>
          <p:cNvSpPr/>
          <p:nvPr/>
        </p:nvSpPr>
        <p:spPr>
          <a:xfrm>
            <a:off x="78039" y="1646883"/>
            <a:ext cx="28083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Parceria com o Programa de Pós-Graduação em Nutrição e Saúde Pública da Universidade de São Paulo-USP.”</a:t>
            </a:r>
            <a:endParaRPr lang="pt-BR" sz="24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60217" y="1172235"/>
            <a:ext cx="655949" cy="454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/>
              <a:t>Piauí</a:t>
            </a:r>
          </a:p>
        </p:txBody>
      </p:sp>
      <p:sp>
        <p:nvSpPr>
          <p:cNvPr id="9" name="Retângulo 8"/>
          <p:cNvSpPr/>
          <p:nvPr/>
        </p:nvSpPr>
        <p:spPr>
          <a:xfrm>
            <a:off x="166165" y="127869"/>
            <a:ext cx="11949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Casadinho/</a:t>
            </a:r>
            <a:r>
              <a:rPr lang="pt-BR" altLang="pt-BR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Procad</a:t>
            </a:r>
            <a:r>
              <a:rPr lang="pt-BR" altLang="pt-BR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Fortalecimento da Pós-Graduação no País</a:t>
            </a:r>
            <a:endParaRPr lang="pt-BR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8" descr="Resultado de imagem para piauí"/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10" descr="Resultado de imagem para piauí"/>
          <p:cNvSpPr>
            <a:spLocks noChangeAspect="1" noChangeArrowheads="1"/>
          </p:cNvSpPr>
          <p:nvPr/>
        </p:nvSpPr>
        <p:spPr bwMode="auto">
          <a:xfrm>
            <a:off x="6094413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60" name="Picture 12" descr="Ficheiro:Bandeira do Piauí (1922)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2" y="1131177"/>
            <a:ext cx="605814" cy="42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508" y="4506566"/>
            <a:ext cx="2859140" cy="2138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Retângulo 11"/>
          <p:cNvSpPr/>
          <p:nvPr/>
        </p:nvSpPr>
        <p:spPr>
          <a:xfrm>
            <a:off x="3074515" y="1641745"/>
            <a:ext cx="28407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A missão de docência que faz parte das ações do Casadinho / PROCAD.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929962" y="1147215"/>
            <a:ext cx="7409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/>
              <a:t>Ceará</a:t>
            </a:r>
          </a:p>
        </p:txBody>
      </p:sp>
      <p:pic>
        <p:nvPicPr>
          <p:cNvPr id="2064" name="Picture 16" descr="Bandeira do estado do Ceará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51" y="1038904"/>
            <a:ext cx="685259" cy="47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Edital Casadinho/Procad 20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707" y="4492435"/>
            <a:ext cx="3095572" cy="216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Retângulo 13"/>
          <p:cNvSpPr/>
          <p:nvPr/>
        </p:nvSpPr>
        <p:spPr>
          <a:xfrm>
            <a:off x="6094413" y="1716113"/>
            <a:ext cx="29665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“Professores da UFSCar e IFSP realizam ensaios no Centro Integrado de Pesquisas em Controle e Automação do campus CP.”      </a:t>
            </a:r>
          </a:p>
        </p:txBody>
      </p:sp>
      <p:pic>
        <p:nvPicPr>
          <p:cNvPr id="2070" name="Picture 22" descr="Resultado de imagem para paraná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57" y="1000763"/>
            <a:ext cx="793202" cy="55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7253507" y="1123611"/>
            <a:ext cx="85632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/>
              <a:t>Paraná</a:t>
            </a:r>
          </a:p>
        </p:txBody>
      </p:sp>
      <p:pic>
        <p:nvPicPr>
          <p:cNvPr id="2072" name="Picture 24" descr="https://portal.ufpa.br/gerencia/exibir.php?id=9088&amp;img=princip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738" y="4506566"/>
            <a:ext cx="2941579" cy="216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Retângulo 14"/>
          <p:cNvSpPr/>
          <p:nvPr/>
        </p:nvSpPr>
        <p:spPr>
          <a:xfrm>
            <a:off x="9240161" y="1716113"/>
            <a:ext cx="27994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Minicurso “Política pública, turismo e patrimônio no Brasil”, aberto e gratuito a todos os interessados.”</a:t>
            </a:r>
          </a:p>
        </p:txBody>
      </p:sp>
      <p:pic>
        <p:nvPicPr>
          <p:cNvPr id="2074" name="Picture 26" descr="Resultado de imagem para pará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161" y="1026752"/>
            <a:ext cx="756391" cy="52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10126860" y="1120562"/>
            <a:ext cx="6206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/>
              <a:t>Pará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1727" y="6489102"/>
            <a:ext cx="787884" cy="3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557908" y="187611"/>
            <a:ext cx="11089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Programa de apoio a Núcleos de Excelência - PRONEX</a:t>
            </a:r>
            <a:endParaRPr lang="pt-BR" sz="3600" i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8428" y="1905049"/>
            <a:ext cx="4403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Inclusão científica de comunidades rurais ao longo da BR 319.</a:t>
            </a:r>
          </a:p>
        </p:txBody>
      </p:sp>
      <p:pic>
        <p:nvPicPr>
          <p:cNvPr id="4098" name="Picture 2" descr="http://ppbio.inpa.gov.br/sites/default/files/Ponex_comunida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3" y="4581128"/>
            <a:ext cx="2025225" cy="1517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://ppbio.inpa.gov.br/sites/default/files/Ponex_comunidad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3" y="2896351"/>
            <a:ext cx="2025225" cy="1517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Resultado de imagem para Programa de Apoio a Núcleos de Excelênc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63" y="2961460"/>
            <a:ext cx="2160463" cy="3118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http://portal.ufes.br/sites/default/files/styles/imagem_conteudo/public/field/image/dsc_0411_menor.jpg?itok=l-APv1Q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01" y="3945608"/>
            <a:ext cx="3429000" cy="215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tângulo 7"/>
          <p:cNvSpPr/>
          <p:nvPr/>
        </p:nvSpPr>
        <p:spPr>
          <a:xfrm>
            <a:off x="4619657" y="1988410"/>
            <a:ext cx="35992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Pesquisadores de 17 projetos apresentaram seus resultados no campus de Goiabeiras da UFES.</a:t>
            </a:r>
          </a:p>
        </p:txBody>
      </p:sp>
      <p:pic>
        <p:nvPicPr>
          <p:cNvPr id="4106" name="Picture 10" descr="http://www.piaui.pi.gov.br/images/albuns/album_1015/775e6b9fd1_med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521" y="3982415"/>
            <a:ext cx="3154170" cy="209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etângulo 8"/>
          <p:cNvSpPr/>
          <p:nvPr/>
        </p:nvSpPr>
        <p:spPr>
          <a:xfrm>
            <a:off x="8366902" y="1993661"/>
            <a:ext cx="35688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Produtos Alternativos e Nutrientes Funcionais Para Frangos de Corte em Condições Naturais de Estresse Por Calor.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" y="14146"/>
            <a:ext cx="1456781" cy="99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Resultado de imagem para amazonas bandeir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6" y="1202837"/>
            <a:ext cx="702065" cy="50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63033" y="1285411"/>
            <a:ext cx="146193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Amazonas</a:t>
            </a:r>
          </a:p>
        </p:txBody>
      </p:sp>
      <p:sp>
        <p:nvSpPr>
          <p:cNvPr id="10" name="AutoShape 4" descr="Resultado de imagem para piaui"/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6" descr="Resultado de imagem para piaui"/>
          <p:cNvSpPr>
            <a:spLocks noChangeAspect="1" noChangeArrowheads="1"/>
          </p:cNvSpPr>
          <p:nvPr/>
        </p:nvSpPr>
        <p:spPr bwMode="auto">
          <a:xfrm>
            <a:off x="6094413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6" name="Picture 8" descr="Ficheiro:Bandeira do Piauí (1922).sv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026" y="1191765"/>
            <a:ext cx="703295" cy="49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9437043" y="1285411"/>
            <a:ext cx="79380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Piauí</a:t>
            </a:r>
          </a:p>
        </p:txBody>
      </p:sp>
      <p:pic>
        <p:nvPicPr>
          <p:cNvPr id="2058" name="Picture 10" descr="Resultado de imagem para bandeira do espírito sant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83" y="1176802"/>
            <a:ext cx="784668" cy="5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5730605" y="1267542"/>
            <a:ext cx="190539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Espírito Santo</a:t>
            </a:r>
          </a:p>
        </p:txBody>
      </p:sp>
    </p:spTree>
    <p:extLst>
      <p:ext uri="{BB962C8B-B14F-4D97-AF65-F5344CB8AC3E}">
        <p14:creationId xmlns:p14="http://schemas.microsoft.com/office/powerpoint/2010/main" val="3038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31433" y="2141936"/>
            <a:ext cx="30041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Seminário de Avaliação do Programa Primeiros Projetos (PPP).”</a:t>
            </a:r>
          </a:p>
        </p:txBody>
      </p:sp>
      <p:pic>
        <p:nvPicPr>
          <p:cNvPr id="5122" name="Picture 2" descr="http://www.fapeam.am.gov.br/wp-content/uploads/2014/08/IMG_4606-3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7" y="4522025"/>
            <a:ext cx="314325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etângulo 5"/>
          <p:cNvSpPr/>
          <p:nvPr/>
        </p:nvSpPr>
        <p:spPr>
          <a:xfrm>
            <a:off x="1779198" y="208143"/>
            <a:ext cx="90879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Programa Primeiros Projetos - PPP </a:t>
            </a:r>
          </a:p>
        </p:txBody>
      </p:sp>
      <p:pic>
        <p:nvPicPr>
          <p:cNvPr id="5124" name="Picture 4" descr="http://fundect.ledes.net/manager/titan.php?target=openFile&amp;fileId=28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49" y="4505572"/>
            <a:ext cx="4155947" cy="2111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tângulo 6"/>
          <p:cNvSpPr/>
          <p:nvPr/>
        </p:nvSpPr>
        <p:spPr>
          <a:xfrm>
            <a:off x="3756048" y="2141936"/>
            <a:ext cx="36003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Apresentação das atividades desenvolvidas, impactos obtidos, avanços e dificuldades.</a:t>
            </a:r>
            <a:endParaRPr lang="pt-BR" sz="2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6" name="Picture 6" descr="http://www.es.gov.br/Banco%20de%20Imagens/2016/Mar%C3%A7o/pesquisa_Sec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98" y="4489378"/>
            <a:ext cx="3142349" cy="2093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4675" y="6414120"/>
            <a:ext cx="787884" cy="337084"/>
          </a:xfrm>
          <a:prstGeom prst="rect">
            <a:avLst/>
          </a:prstGeom>
        </p:spPr>
      </p:pic>
      <p:pic>
        <p:nvPicPr>
          <p:cNvPr id="10" name="Picture 2" descr="Resultado de imagem para amazonas bandei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4" y="1468256"/>
            <a:ext cx="702065" cy="50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184324" y="1553123"/>
            <a:ext cx="146193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Amazonas</a:t>
            </a:r>
          </a:p>
        </p:txBody>
      </p:sp>
      <p:pic>
        <p:nvPicPr>
          <p:cNvPr id="4098" name="Picture 2" descr="Bandeira do estado deMato Grosso do Su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65" y="1431154"/>
            <a:ext cx="807905" cy="5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4937980" y="1535077"/>
            <a:ext cx="261840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Mato Grosso do Sul</a:t>
            </a:r>
          </a:p>
        </p:txBody>
      </p:sp>
      <p:pic>
        <p:nvPicPr>
          <p:cNvPr id="14" name="Picture 10" descr="Resultado de imagem para bandeira do espírito sant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960" y="1532672"/>
            <a:ext cx="784668" cy="5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8902724" y="1623412"/>
            <a:ext cx="190539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Espírito Santo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957600" y="2147089"/>
            <a:ext cx="389745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Fortalecimento da infraestrutura básica da instituição de pesquisa do jovem pesquisador.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2" y="174614"/>
            <a:ext cx="1496312" cy="995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07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m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61974">
            <a:off x="9075707" y="4420631"/>
            <a:ext cx="2984251" cy="2534937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117748" y="355651"/>
            <a:ext cx="11921692" cy="6457368"/>
            <a:chOff x="117748" y="355651"/>
            <a:chExt cx="11921692" cy="6457368"/>
          </a:xfrm>
        </p:grpSpPr>
        <p:cxnSp>
          <p:nvCxnSpPr>
            <p:cNvPr id="71" name="Conector reto 70"/>
            <p:cNvCxnSpPr/>
            <p:nvPr/>
          </p:nvCxnSpPr>
          <p:spPr>
            <a:xfrm flipV="1">
              <a:off x="6357416" y="2217181"/>
              <a:ext cx="2761394" cy="953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>
              <a:off x="6494859" y="4658983"/>
              <a:ext cx="3559993" cy="9835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flipV="1">
              <a:off x="5223125" y="1388872"/>
              <a:ext cx="1925750" cy="1535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flipV="1">
              <a:off x="6356102" y="2821425"/>
              <a:ext cx="3675745" cy="5948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flipV="1">
              <a:off x="6322116" y="3799249"/>
              <a:ext cx="1720687" cy="681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>
              <a:off x="6356102" y="4296052"/>
              <a:ext cx="3469472" cy="1397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>
              <a:off x="5787943" y="5074102"/>
              <a:ext cx="1676245" cy="8691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flipV="1">
              <a:off x="5672089" y="2232774"/>
              <a:ext cx="1762794" cy="9532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 flipV="1">
              <a:off x="4642746" y="1805771"/>
              <a:ext cx="722683" cy="10040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903" y="1567023"/>
              <a:ext cx="1328967" cy="9097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9" name="Text Box 1040"/>
            <p:cNvSpPr txBox="1">
              <a:spLocks noChangeArrowheads="1"/>
            </p:cNvSpPr>
            <p:nvPr/>
          </p:nvSpPr>
          <p:spPr bwMode="auto">
            <a:xfrm>
              <a:off x="117748" y="355651"/>
              <a:ext cx="4392488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pt-BR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itchFamily="34" charset="0"/>
                </a:rPr>
                <a:t>Principais ações:</a:t>
              </a: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7102" y="424519"/>
              <a:ext cx="2298032" cy="13490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43180" y="4076847"/>
              <a:ext cx="2496260" cy="6890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542" y="3305046"/>
              <a:ext cx="2142119" cy="7177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1847" y="2265229"/>
              <a:ext cx="1119549" cy="13800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574" y="5515683"/>
              <a:ext cx="1297336" cy="12973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51556" y="6358630"/>
              <a:ext cx="787884" cy="337084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92628" y="2406946"/>
              <a:ext cx="3353922" cy="3353922"/>
            </a:xfrm>
            <a:prstGeom prst="rect">
              <a:avLst/>
            </a:prstGeom>
          </p:spPr>
        </p:pic>
        <p:sp>
          <p:nvSpPr>
            <p:cNvPr id="37" name="テキスト プレースホルダー 24"/>
            <p:cNvSpPr txBox="1">
              <a:spLocks/>
            </p:cNvSpPr>
            <p:nvPr/>
          </p:nvSpPr>
          <p:spPr>
            <a:xfrm>
              <a:off x="812058" y="2445795"/>
              <a:ext cx="3276224" cy="3276224"/>
            </a:xfrm>
            <a:prstGeom prst="ellipse">
              <a:avLst/>
            </a:prstGeom>
            <a:solidFill>
              <a:srgbClr val="000000">
                <a:alpha val="30000"/>
              </a:srgbClr>
            </a:solidFill>
            <a:ln w="114300" cmpd="thinThick">
              <a:noFill/>
            </a:ln>
          </p:spPr>
          <p:txBody>
            <a:bodyPr vert="horz" wrap="none" lIns="163275" tIns="81638" rIns="163275" bIns="81638" rtlCol="0" anchor="ctr">
              <a:normAutofit/>
            </a:bodyPr>
            <a:lstStyle>
              <a:lvl1pPr marL="0" indent="0" algn="ctr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4400" kern="1200" baseline="0">
                  <a:solidFill>
                    <a:schemeClr val="bg2"/>
                  </a:solidFill>
                  <a:latin typeface="Bebas Neue Regular" pitchFamily="50" charset="0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srgbClr val="FFFFFF"/>
                  </a:solidFill>
                </a:rPr>
                <a:t>FNDCT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 Regular" pitchFamily="50" charset="0"/>
                <a:cs typeface="+mn-cs"/>
              </a:endParaRPr>
            </a:p>
          </p:txBody>
        </p:sp>
        <p:pic>
          <p:nvPicPr>
            <p:cNvPr id="1026" name="Picture 2" descr="Resultado de imagem para cnpq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474" y="3369532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Imagem 5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056275" y="534633"/>
              <a:ext cx="1937245" cy="8760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0" name="Picture 2" descr="Resultado de imagem para lanagr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8041" y="1252301"/>
              <a:ext cx="1776462" cy="988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629916" y="279492"/>
            <a:ext cx="11449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Programa de Apoio a Núcleos Emergentes - PRONEM </a:t>
            </a:r>
          </a:p>
        </p:txBody>
      </p:sp>
      <p:pic>
        <p:nvPicPr>
          <p:cNvPr id="6146" name="Picture 2" descr="http://www.fapespa.pa.gov.br/upload/ckfinder/userfiles/images/WP_20150828_16_10_39_Pro__high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4" y="4221088"/>
            <a:ext cx="3511845" cy="2085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http://www.fapitec.se.gov.br/sites/default/files/u50/alva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37" y="4221088"/>
            <a:ext cx="3187723" cy="2087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tângulo 7"/>
          <p:cNvSpPr/>
          <p:nvPr/>
        </p:nvSpPr>
        <p:spPr>
          <a:xfrm>
            <a:off x="4178913" y="2143069"/>
            <a:ext cx="32187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Biomoléculas de interesse industrial em Engenharia de Alimentos.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8988" y="6457039"/>
            <a:ext cx="787884" cy="33708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5" y="176073"/>
            <a:ext cx="1489888" cy="99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6" descr="Resultado de imagem para pará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" y="1534790"/>
            <a:ext cx="756391" cy="52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1181199" y="1688997"/>
            <a:ext cx="76495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dirty="0"/>
              <a:t>Pará</a:t>
            </a:r>
          </a:p>
        </p:txBody>
      </p:sp>
      <p:sp>
        <p:nvSpPr>
          <p:cNvPr id="3" name="AutoShape 2" descr="Resultado de imagem para sergipe bandeira"/>
          <p:cNvSpPr>
            <a:spLocks noChangeAspect="1" noChangeArrowheads="1"/>
          </p:cNvSpPr>
          <p:nvPr/>
        </p:nvSpPr>
        <p:spPr bwMode="auto">
          <a:xfrm>
            <a:off x="6810989" y="32903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" name="Picture 4" descr="Resultado de image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77" y="1548510"/>
            <a:ext cx="747251" cy="5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5417741" y="1639250"/>
            <a:ext cx="116410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dirty="0"/>
              <a:t>Sergipe</a:t>
            </a:r>
          </a:p>
        </p:txBody>
      </p:sp>
      <p:pic>
        <p:nvPicPr>
          <p:cNvPr id="4098" name="Picture 2" descr="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688" y="4221089"/>
            <a:ext cx="3116607" cy="2085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etângulo 3"/>
          <p:cNvSpPr/>
          <p:nvPr/>
        </p:nvSpPr>
        <p:spPr>
          <a:xfrm>
            <a:off x="126405" y="2143069"/>
            <a:ext cx="33920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Disseminação e divulgação  do conhecimento gerado</a:t>
            </a:r>
          </a:p>
        </p:txBody>
      </p:sp>
      <p:pic>
        <p:nvPicPr>
          <p:cNvPr id="4100" name="Picture 4" descr="Resultado de imagem para minas gerais bandeir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29" y="1536895"/>
            <a:ext cx="747251" cy="5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9195707" y="1652027"/>
            <a:ext cx="180607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dirty="0"/>
              <a:t>Minas Gerais</a:t>
            </a:r>
          </a:p>
        </p:txBody>
      </p:sp>
      <p:sp>
        <p:nvSpPr>
          <p:cNvPr id="7" name="Retângulo 6"/>
          <p:cNvSpPr/>
          <p:nvPr/>
        </p:nvSpPr>
        <p:spPr>
          <a:xfrm>
            <a:off x="8279124" y="2065106"/>
            <a:ext cx="31631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“Atenção básica em saúde: compreendendo a vida de pacientes diabéticos após a internação.”</a:t>
            </a:r>
          </a:p>
        </p:txBody>
      </p:sp>
    </p:spTree>
    <p:extLst>
      <p:ext uri="{BB962C8B-B14F-4D97-AF65-F5344CB8AC3E}">
        <p14:creationId xmlns:p14="http://schemas.microsoft.com/office/powerpoint/2010/main" val="42775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1341884" y="475042"/>
            <a:ext cx="9433048" cy="2376264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defRPr/>
            </a:pPr>
            <a:r>
              <a:rPr lang="pt-BR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“Meditai se só as nações fortes podem fazer ciência, ou se é a ciência que as faz fortes”. Oswaldo Cruz</a:t>
            </a:r>
            <a:endParaRPr lang="pt-BR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5000"/>
              </a:lnSpc>
              <a:spcBef>
                <a:spcPct val="20000"/>
              </a:spcBef>
              <a:defRPr/>
            </a:pPr>
            <a:endParaRPr lang="pt-BR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2" y="2851306"/>
            <a:ext cx="6552728" cy="382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988" y="6457039"/>
            <a:ext cx="787884" cy="3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556" y="6358630"/>
            <a:ext cx="787884" cy="33708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557908" y="483850"/>
            <a:ext cx="8162876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Receitas do CNPq – 2002 a 2015</a:t>
            </a:r>
          </a:p>
        </p:txBody>
      </p:sp>
      <p:pic>
        <p:nvPicPr>
          <p:cNvPr id="3080" name="Picture 8" descr="Resultado de imagem para execução orçamentária e financei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332656"/>
            <a:ext cx="1080120" cy="105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Gráfico 5">
            <a:extLst>
              <a:ext uri="{FF2B5EF4-FFF2-40B4-BE49-F238E27FC236}">
                <a16:creationId xmlns=""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331433"/>
              </p:ext>
            </p:extLst>
          </p:nvPr>
        </p:nvGraphicFramePr>
        <p:xfrm>
          <a:off x="-135773" y="1240980"/>
          <a:ext cx="12188825" cy="5454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221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16632"/>
            <a:ext cx="1643787" cy="1272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833543" y="399717"/>
            <a:ext cx="7933277" cy="1035060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Formação de pesquisadores inovadores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556" y="6358630"/>
            <a:ext cx="787884" cy="337084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="" xmlns:a16="http://schemas.microsoft.com/office/drawing/2014/main" id="{6C19B8EC-21EE-412D-8363-5A5333B1C1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9143663"/>
              </p:ext>
            </p:extLst>
          </p:nvPr>
        </p:nvGraphicFramePr>
        <p:xfrm>
          <a:off x="191978" y="1348938"/>
          <a:ext cx="11519058" cy="5248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351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37"/>
          <p:cNvSpPr txBox="1">
            <a:spLocks noChangeArrowheads="1"/>
          </p:cNvSpPr>
          <p:nvPr/>
        </p:nvSpPr>
        <p:spPr bwMode="auto">
          <a:xfrm>
            <a:off x="189756" y="332656"/>
            <a:ext cx="1184968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Fomento à Pesquisa para atender demandas estratégicas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3" y="3017101"/>
            <a:ext cx="388842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Resultado de imagem para Exportação agronegoc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612" y="3017101"/>
            <a:ext cx="2724642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1556" y="6358630"/>
            <a:ext cx="787884" cy="337084"/>
          </a:xfrm>
          <a:prstGeom prst="rect">
            <a:avLst/>
          </a:prstGeom>
        </p:spPr>
      </p:pic>
      <p:pic>
        <p:nvPicPr>
          <p:cNvPr id="1026" name="Picture 2" descr="Resultado de imagem para industr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05" y="3017100"/>
            <a:ext cx="2657028" cy="1934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Resultado de imagem para rede cli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23" y="3026552"/>
            <a:ext cx="3672408" cy="1925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1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556" y="6358630"/>
            <a:ext cx="787884" cy="337084"/>
          </a:xfrm>
          <a:prstGeom prst="rect">
            <a:avLst/>
          </a:prstGeom>
        </p:spPr>
      </p:pic>
      <p:grpSp>
        <p:nvGrpSpPr>
          <p:cNvPr id="18" name="Agrupar 17"/>
          <p:cNvGrpSpPr/>
          <p:nvPr/>
        </p:nvGrpSpPr>
        <p:grpSpPr>
          <a:xfrm>
            <a:off x="153487" y="116632"/>
            <a:ext cx="11492011" cy="2721200"/>
            <a:chOff x="153487" y="116632"/>
            <a:chExt cx="11492011" cy="2721200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487" y="116632"/>
              <a:ext cx="11492011" cy="2721200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2048712" y="116632"/>
              <a:ext cx="9583533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Retângulo 18"/>
          <p:cNvSpPr/>
          <p:nvPr/>
        </p:nvSpPr>
        <p:spPr>
          <a:xfrm>
            <a:off x="2079789" y="-162601"/>
            <a:ext cx="93675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Rede Brasileira de Pesquisas sobre Mudanças Climáticas Globais – Rede CLIMA</a:t>
            </a:r>
          </a:p>
        </p:txBody>
      </p:sp>
      <p:sp>
        <p:nvSpPr>
          <p:cNvPr id="2" name="AutoShape 4" descr="Resultado de imagem para inpe"/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2839" y="2782669"/>
            <a:ext cx="4379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Destaques científicos: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362" y="4725304"/>
            <a:ext cx="1200150" cy="127635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884" y="4706254"/>
            <a:ext cx="1504950" cy="1295400"/>
          </a:xfrm>
          <a:prstGeom prst="rect">
            <a:avLst/>
          </a:prstGeom>
        </p:spPr>
      </p:pic>
      <p:sp>
        <p:nvSpPr>
          <p:cNvPr id="21" name="Retângulo 20"/>
          <p:cNvSpPr/>
          <p:nvPr/>
        </p:nvSpPr>
        <p:spPr>
          <a:xfrm>
            <a:off x="7425722" y="3395172"/>
            <a:ext cx="4883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Conhecimento e transferência de tecnologia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76426" y="3472827"/>
            <a:ext cx="63675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A primeira versão do Modelo Brasileiro do Sistema Climático Global (MBSCG) foi concluída.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216484" y="4906620"/>
            <a:ext cx="75329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Na área de Economia e Desenvolvimento Regional, foram identificados indicadores de vulnerabilidade de pequenos produtores às mudanças climáticas. 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8470676" y="6580298"/>
            <a:ext cx="2446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000" dirty="0"/>
              <a:t>Fonte: Relatório de atividades 2011 e 2012.</a:t>
            </a:r>
          </a:p>
        </p:txBody>
      </p:sp>
    </p:spTree>
    <p:extLst>
      <p:ext uri="{BB962C8B-B14F-4D97-AF65-F5344CB8AC3E}">
        <p14:creationId xmlns:p14="http://schemas.microsoft.com/office/powerpoint/2010/main" val="4622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260647"/>
            <a:ext cx="11521280" cy="20353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556" y="6358630"/>
            <a:ext cx="787884" cy="337084"/>
          </a:xfrm>
          <a:prstGeom prst="rect">
            <a:avLst/>
          </a:prstGeom>
        </p:spPr>
      </p:pic>
      <p:sp>
        <p:nvSpPr>
          <p:cNvPr id="10" name="AutoShape 2" descr="Resultado de imagem para Redes regionais de pesquisa em biodiversidade e biotecnologia Bionorte, Pro Centro-Oeste e Renorbio"/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132952" y="2363513"/>
            <a:ext cx="78488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A Rede Pró-Centro-Oeste foi instituída para :</a:t>
            </a:r>
          </a:p>
          <a:p>
            <a:pPr algn="just"/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Produzir conhecimento, com vistas à conservação e ao uso sustentável dos recursos naturais do Cerrado e do Pantanal;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Formar recursos humanos para o desenvolvimento sustentável da Região Centro-Oeste.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64" y="2310505"/>
            <a:ext cx="3803333" cy="44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m para Wolbachia Gates Found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84" y="4467982"/>
            <a:ext cx="3594038" cy="2222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sultado de imagem para Wolbachia Gates Found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19" y="4467982"/>
            <a:ext cx="3168352" cy="2222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Resultado de imagem para Wolbachia Gates Found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978" y="4472917"/>
            <a:ext cx="3337455" cy="2222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-275508" y="518097"/>
            <a:ext cx="11481199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pt-BR" altLang="pt-BR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Pesquisas sobre </a:t>
            </a:r>
            <a:r>
              <a:rPr lang="pt-BR" altLang="pt-BR" sz="4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Wolbachia</a:t>
            </a:r>
            <a:endParaRPr lang="pt-BR" altLang="pt-BR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pt-BR" altLang="pt-BR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MS / MCTIC / Gates Foundation</a:t>
            </a:r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45510" y="1999191"/>
            <a:ext cx="107192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alt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“Alcançar um resultado que demonstra que mais da metade dos </a:t>
            </a:r>
            <a:r>
              <a:rPr lang="pt-BR" altLang="pt-BR" sz="3600" i="1" dirty="0">
                <a:latin typeface="Calibri" panose="020F0502020204030204" pitchFamily="34" charset="0"/>
                <a:cs typeface="Calibri" panose="020F0502020204030204" pitchFamily="34" charset="0"/>
              </a:rPr>
              <a:t>Aedes</a:t>
            </a:r>
            <a:r>
              <a:rPr lang="pt-BR" alt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 com Wolbachia sequer apresentarão zika na saliva, caso sejam infectados, reforça ainda mais o potencial de utilização em larga escala”</a:t>
            </a:r>
          </a:p>
        </p:txBody>
      </p:sp>
      <p:pic>
        <p:nvPicPr>
          <p:cNvPr id="13324" name="Picture 12" descr="Resultado de imagem para Gates Found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92" y="550554"/>
            <a:ext cx="2667848" cy="76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Resultado de imagem para deng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1" y="85772"/>
            <a:ext cx="1703746" cy="168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 descr="Resultado de imagem para fndc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543">
            <a:off x="10054092" y="3806726"/>
            <a:ext cx="2355597" cy="132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1556" y="6358630"/>
            <a:ext cx="787884" cy="3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08854" y="320519"/>
            <a:ext cx="1029714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pt-BR" altLang="pt-BR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Estudo Longitudinal da Saúde do Adulto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7" y="32319"/>
            <a:ext cx="1610577" cy="1610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1112817"/>
            <a:ext cx="3897892" cy="2667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1556" y="6358630"/>
            <a:ext cx="787884" cy="337084"/>
          </a:xfrm>
          <a:prstGeom prst="rect">
            <a:avLst/>
          </a:prstGeom>
        </p:spPr>
      </p:pic>
      <p:pic>
        <p:nvPicPr>
          <p:cNvPr id="2050" name="Picture 2" descr="Resultado de imagem para estudo elsa impac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464" y="3802666"/>
            <a:ext cx="3810000" cy="253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49796" y="1992306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>
                <a:latin typeface="Calibri" panose="020F0502020204030204" pitchFamily="34" charset="0"/>
                <a:cs typeface="Calibri" panose="020F0502020204030204" pitchFamily="34" charset="0"/>
              </a:rPr>
              <a:t>Estudo mostra que o brasileiro está mais obeso, diabético e com a pressão mais alta.*</a:t>
            </a:r>
            <a:endParaRPr lang="pt-BR" sz="5400" b="1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2324" y="6480810"/>
            <a:ext cx="58530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* Publicado em 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Saúde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USP Online Destaque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 por </a:t>
            </a:r>
            <a:r>
              <a:rPr lang="pt-BR" sz="1200" dirty="0" err="1">
                <a:latin typeface="Calibri" panose="020F0502020204030204" pitchFamily="34" charset="0"/>
                <a:cs typeface="Calibri" panose="020F0502020204030204" pitchFamily="34" charset="0"/>
                <a:hlinkClick r:id="rId8" tooltip="Posts de Ivanir Ferreira"/>
              </a:rPr>
              <a:t>Ivanir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  <a:hlinkClick r:id="rId8" tooltip="Posts de Ivanir Ferreira"/>
              </a:rPr>
              <a:t> Ferreira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 em 4 de fevereiro de 2016</a:t>
            </a:r>
          </a:p>
        </p:txBody>
      </p:sp>
    </p:spTree>
    <p:extLst>
      <p:ext uri="{BB962C8B-B14F-4D97-AF65-F5344CB8AC3E}">
        <p14:creationId xmlns:p14="http://schemas.microsoft.com/office/powerpoint/2010/main" val="173572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Escritório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critório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257D54-B65D-4775-8A47-BF76CA13EE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com túnel azul digital (widescreen)</Template>
  <TotalTime>0</TotalTime>
  <Words>819</Words>
  <Application>Microsoft Office PowerPoint</Application>
  <PresentationFormat>Personalizados</PresentationFormat>
  <Paragraphs>147</Paragraphs>
  <Slides>21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31" baseType="lpstr">
      <vt:lpstr>Microsoft YaHei</vt:lpstr>
      <vt:lpstr>Arial</vt:lpstr>
      <vt:lpstr>Bebas Neue Regular</vt:lpstr>
      <vt:lpstr>Calibri</vt:lpstr>
      <vt:lpstr>Corbel</vt:lpstr>
      <vt:lpstr>HGｺﾞｼｯｸM</vt:lpstr>
      <vt:lpstr>Ubuntu Medium</vt:lpstr>
      <vt:lpstr>WenQuanYi Zen Hei</vt:lpstr>
      <vt:lpstr>Wingdings</vt:lpstr>
      <vt:lpstr>Digital Blue Tunnel 16x9</vt:lpstr>
      <vt:lpstr>Apresentação do PowerPoint</vt:lpstr>
      <vt:lpstr>Apresentação do PowerPoint</vt:lpstr>
      <vt:lpstr>Apresentação do PowerPoint</vt:lpstr>
      <vt:lpstr>A Formação de pesquisadores inovadores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IMPACTOS GERADOS PELO PROGRAMA INCT</vt:lpstr>
      <vt:lpstr>Apresentação do PowerPoint</vt:lpstr>
      <vt:lpstr>Resultados RHAE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2016-11-13T13:20:59Z</dcterms:created>
  <dcterms:modified xsi:type="dcterms:W3CDTF">2016-11-21T21:55:15Z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TC028952619991</vt:lpwstr>
  </property>
</Properties>
</file>