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14" r:id="rId2"/>
    <p:sldId id="327" r:id="rId3"/>
    <p:sldId id="328" r:id="rId4"/>
    <p:sldId id="315" r:id="rId5"/>
    <p:sldId id="325" r:id="rId6"/>
    <p:sldId id="317" r:id="rId7"/>
    <p:sldId id="318" r:id="rId8"/>
    <p:sldId id="319" r:id="rId9"/>
    <p:sldId id="320" r:id="rId10"/>
    <p:sldId id="321" r:id="rId11"/>
    <p:sldId id="329" r:id="rId12"/>
    <p:sldId id="326" r:id="rId13"/>
  </p:sldIdLst>
  <p:sldSz cx="9144000" cy="6858000" type="screen4x3"/>
  <p:notesSz cx="6669088" cy="97536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rocity Computadores e Sistemas Ltda." initials="Microcity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6431"/>
    <a:srgbClr val="CE971D"/>
    <a:srgbClr val="000408"/>
    <a:srgbClr val="006600"/>
    <a:srgbClr val="0000FF"/>
    <a:srgbClr val="FF3300"/>
    <a:srgbClr val="339933"/>
    <a:srgbClr val="B5D3BB"/>
    <a:srgbClr val="C3DB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4" autoAdjust="0"/>
    <p:restoredTop sz="94493" autoAdjust="0"/>
  </p:normalViewPr>
  <p:slideViewPr>
    <p:cSldViewPr>
      <p:cViewPr>
        <p:scale>
          <a:sx n="94" d="100"/>
          <a:sy n="94" d="100"/>
        </p:scale>
        <p:origin x="-19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pt-BR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1" y="0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263716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pt-BR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1" y="9263716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C10B8C6A-9132-4C12-9246-AA8FDE507116}" type="slidenum">
              <a:rPr lang="pt-BR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0701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pt-B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1" y="0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0250"/>
            <a:ext cx="4876800" cy="3659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1" y="4632644"/>
            <a:ext cx="5335588" cy="439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63716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pt-B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1" y="9263716"/>
            <a:ext cx="2889250" cy="488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6" tIns="45504" rIns="91006" bIns="45504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E70C4BD5-2518-47E8-BE57-203D5FCA428A}" type="slidenum">
              <a:rPr lang="pt-BR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272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895350" y="730250"/>
            <a:ext cx="4878388" cy="3659188"/>
          </a:xfrm>
          <a:prstGeom prst="rect">
            <a:avLst/>
          </a:prstGeo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C1A1E3-6F85-4EAA-8B19-026A5211B4D4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30250"/>
            <a:ext cx="4878388" cy="3659188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8328">
              <a:defRPr/>
            </a:pPr>
            <a:r>
              <a:rPr lang="pt-BR" dirty="0"/>
              <a:t>O primeiro indicador captura certo aspecto de eficiência da política, pela razão entre a redução total de emissões (efeito) e a redução percentual do PIB (custo). Nota-se, conforme os indicadores, que a precificação de carbono (Políticas 1, 2 e 3) é mais eficiente do que Comando e Controle. Como esperado teoricamente, os mecanismos de mercado tendem a gerar resultados mais eficientes que politicas de controle direto. Dentre as políticas de precificação, a política de taxação de carbono com devolução da receita para as famílias (Politica 2) seria a mais eficiente, em razão do menor efeito negativo sobre o PIB (devido obviamente à variação positiva do consumo das famílias nessa politica). </a:t>
            </a:r>
            <a:endParaRPr lang="en-US" dirty="0"/>
          </a:p>
          <a:p>
            <a:pPr defTabSz="938328">
              <a:defRPr/>
            </a:pPr>
            <a:endParaRPr lang="pt-BR" dirty="0" smtClean="0"/>
          </a:p>
          <a:p>
            <a:pPr defTabSz="938328">
              <a:defRPr/>
            </a:pPr>
            <a:r>
              <a:rPr lang="pt-BR" dirty="0"/>
              <a:t>O segundo indicador síntese se refere ao conceito de equidade, relacionando o efeito sobre desigualdade no consumo (variação percentual do Índice de Gini) e o efeito de redução das emissões. Comando e Controle e a Política 1 (Imposto ou Cap-and-trade) são equivalentes segundo este indicador, mas deve-se notar que na segunda a queda no consumo das famílias é muito menor. Outro resultado importante e esperado é que a Política 2 (imposto de carbono com devolução da receita durante todo o período) tem o melhor resultado nessa relação equidade-custo.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80F33-1584-496E-B79D-56A6610FD64A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942E25-8655-4630-B7ED-4DE650552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6B1B9B-9E74-4AF7-B8CD-082BFA848F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1650" y="620713"/>
            <a:ext cx="2062163" cy="60483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63575" y="620713"/>
            <a:ext cx="6035675" cy="604837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6D5EF2-DC0B-43DA-B0A0-0690E09698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663575" y="620713"/>
            <a:ext cx="8250238" cy="604837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0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>
          <a:xfrm>
            <a:off x="8486775" y="76200"/>
            <a:ext cx="587375" cy="290513"/>
          </a:xfrm>
        </p:spPr>
        <p:txBody>
          <a:bodyPr/>
          <a:lstStyle>
            <a:lvl1pPr>
              <a:defRPr/>
            </a:lvl1pPr>
          </a:lstStyle>
          <a:p>
            <a:fld id="{CFE54FA8-202E-40B3-B6D5-05589F1E1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5D315E-491B-45FF-A709-A8E9F8287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18C7D8-5EAA-4098-91D7-7B1408584F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63575" y="1600200"/>
            <a:ext cx="4038600" cy="5068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54575" y="1600200"/>
            <a:ext cx="4038600" cy="50688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1EF1528-6402-4B31-B882-0F01F4605A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Rodapé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0FB675-92E6-4A9F-AC6A-CA8197A204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67B755-47B0-490B-8B8D-8418218258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CD07AF-9081-416B-9E0C-854779412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3DA43-0A5C-4166-A25E-335A35302F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5E5543-C122-4969-A4BC-72A7FA37D9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026" name="Group 2"/>
          <p:cNvGrpSpPr>
            <a:grpSpLocks/>
          </p:cNvGrpSpPr>
          <p:nvPr/>
        </p:nvGrpSpPr>
        <p:grpSpPr bwMode="auto">
          <a:xfrm>
            <a:off x="0" y="0"/>
            <a:ext cx="2109788" cy="6858000"/>
            <a:chOff x="0" y="0"/>
            <a:chExt cx="1440" cy="4320"/>
          </a:xfrm>
        </p:grpSpPr>
        <p:sp>
          <p:nvSpPr>
            <p:cNvPr id="25702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36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57028" name="Rectangle 4"/>
            <p:cNvSpPr>
              <a:spLocks noChangeArrowheads="1"/>
            </p:cNvSpPr>
            <p:nvPr/>
          </p:nvSpPr>
          <p:spPr bwMode="auto">
            <a:xfrm>
              <a:off x="336" y="0"/>
              <a:ext cx="1104" cy="48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257029" name="AutoShape 5"/>
          <p:cNvSpPr>
            <a:spLocks noChangeArrowheads="1"/>
          </p:cNvSpPr>
          <p:nvPr/>
        </p:nvSpPr>
        <p:spPr bwMode="auto">
          <a:xfrm>
            <a:off x="492125" y="4572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257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7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86775" y="76200"/>
            <a:ext cx="5873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algn="ctr">
              <a:defRPr sz="1300" b="1" i="1"/>
            </a:lvl1pPr>
          </a:lstStyle>
          <a:p>
            <a:fld id="{E5BC05C4-202F-4EBF-A215-D5C8B81D7D2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57032" name="Picture 8" descr="novobanner"/>
          <p:cNvPicPr>
            <a:picLocks noChangeAspect="1" noChangeArrowheads="1"/>
          </p:cNvPicPr>
          <p:nvPr/>
        </p:nvPicPr>
        <p:blipFill>
          <a:blip r:embed="rId14" cstate="print"/>
          <a:srcRect l="39983"/>
          <a:stretch>
            <a:fillRect/>
          </a:stretch>
        </p:blipFill>
        <p:spPr bwMode="auto">
          <a:xfrm>
            <a:off x="831850" y="0"/>
            <a:ext cx="8312150" cy="454025"/>
          </a:xfrm>
          <a:prstGeom prst="rect">
            <a:avLst/>
          </a:prstGeom>
          <a:noFill/>
        </p:spPr>
      </p:pic>
      <p:pic>
        <p:nvPicPr>
          <p:cNvPr id="257033" name="Picture 9" descr="novobanner"/>
          <p:cNvPicPr>
            <a:picLocks noChangeAspect="1" noChangeArrowheads="1"/>
          </p:cNvPicPr>
          <p:nvPr/>
        </p:nvPicPr>
        <p:blipFill>
          <a:blip r:embed="rId14" cstate="print"/>
          <a:srcRect l="1364" r="86360" b="5594"/>
          <a:stretch>
            <a:fillRect/>
          </a:stretch>
        </p:blipFill>
        <p:spPr bwMode="auto">
          <a:xfrm>
            <a:off x="844550" y="12700"/>
            <a:ext cx="631825" cy="428625"/>
          </a:xfrm>
          <a:prstGeom prst="rect">
            <a:avLst/>
          </a:prstGeom>
          <a:noFill/>
        </p:spPr>
      </p:pic>
      <p:sp>
        <p:nvSpPr>
          <p:cNvPr id="257034" name="Rectangle 10"/>
          <p:cNvSpPr>
            <a:spLocks noChangeArrowheads="1"/>
          </p:cNvSpPr>
          <p:nvPr/>
        </p:nvSpPr>
        <p:spPr bwMode="auto">
          <a:xfrm>
            <a:off x="1428750" y="7938"/>
            <a:ext cx="43386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pt-BR" sz="1300" b="1">
                <a:latin typeface="Arial Unicode MS" pitchFamily="34" charset="-128"/>
              </a:rPr>
              <a:t>Ministério da Fazenda</a:t>
            </a:r>
          </a:p>
          <a:p>
            <a:pPr eaLnBrk="0" hangingPunct="0"/>
            <a:r>
              <a:rPr lang="pt-BR" sz="1300" b="1">
                <a:latin typeface="Arial Unicode MS" pitchFamily="34" charset="-128"/>
              </a:rPr>
              <a:t>Secretaria de Política Econômica</a:t>
            </a:r>
            <a:endParaRPr lang="en-US" sz="1300" b="1" i="1">
              <a:latin typeface="Arial Unicode MS" pitchFamily="34" charset="-128"/>
            </a:endParaRPr>
          </a:p>
        </p:txBody>
      </p:sp>
      <p:sp>
        <p:nvSpPr>
          <p:cNvPr id="257035" name="Rectangle 11"/>
          <p:cNvSpPr>
            <a:spLocks noChangeArrowheads="1"/>
          </p:cNvSpPr>
          <p:nvPr/>
        </p:nvSpPr>
        <p:spPr bwMode="auto">
          <a:xfrm>
            <a:off x="0" y="6496050"/>
            <a:ext cx="587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>
            <a:spAutoFit/>
          </a:bodyPr>
          <a:lstStyle/>
          <a:p>
            <a:pPr algn="ctr"/>
            <a:fld id="{756ED98F-D81B-4A1F-9EAE-1248F76CD103}" type="slidenum">
              <a:rPr lang="pt-BR" b="1" i="1">
                <a:solidFill>
                  <a:schemeClr val="bg1"/>
                </a:solidFill>
              </a:rPr>
              <a:pPr algn="ctr"/>
              <a:t>‹#›</a:t>
            </a:fld>
            <a:endParaRPr lang="pt-BR" b="1" i="1">
              <a:solidFill>
                <a:schemeClr val="bg1"/>
              </a:solidFill>
            </a:endParaRPr>
          </a:p>
        </p:txBody>
      </p:sp>
      <p:sp>
        <p:nvSpPr>
          <p:cNvPr id="257037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620713"/>
            <a:ext cx="8229600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57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3575" y="1600200"/>
            <a:ext cx="8229600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xmlns:p14="http://schemas.microsoft.com/office/powerpoint/2010/main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8000"/>
          </a:solidFill>
          <a:latin typeface="Arial Black" pitchFamily="34" charset="0"/>
        </a:defRPr>
      </a:lvl9pPr>
    </p:titleStyle>
    <p:bodyStyle>
      <a:lvl1pPr marL="342900" indent="-342900" algn="just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ë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ç"/>
        <a:defRPr sz="2200">
          <a:solidFill>
            <a:schemeClr val="tx1"/>
          </a:solidFill>
          <a:latin typeface="+mn-lt"/>
        </a:defRPr>
      </a:lvl2pPr>
      <a:lvl3pPr marL="11430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3pPr>
      <a:lvl4pPr marL="16002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2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Coment%C3%A1rios%20sobre%20o%20Draft%5CApresenta%C3%A7%C3%A3o_PMR_Projeto%20Modelagem.pptx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Coment%C3%A1rios%20sobre%20o%20Draft%5CApresenta%C3%A7%C3%A3o_PMR_Projeto%20Modelagem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42937" y="1214422"/>
            <a:ext cx="8358219" cy="5357833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>
                <a:latin typeface="+mj-lt"/>
                <a:ea typeface="+mj-ea"/>
                <a:cs typeface="+mj-cs"/>
              </a:rPr>
              <a:t>Análise sobre Instrumentos de Precificação de Carbono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3600" dirty="0" smtClean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BR" sz="3600" dirty="0" smtClean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BR" sz="3600" dirty="0" smtClean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t-BR" sz="3600" dirty="0" smtClean="0">
                <a:latin typeface="+mj-lt"/>
                <a:ea typeface="+mj-ea"/>
                <a:cs typeface="+mj-cs"/>
              </a:rPr>
              <a:t>SPE/MF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BR" sz="2400" dirty="0" smtClean="0">
                <a:latin typeface="+mj-lt"/>
                <a:ea typeface="+mj-ea"/>
                <a:cs typeface="+mj-cs"/>
              </a:rPr>
              <a:t>Coordenação-Geral de Meio Ambiente e Mudanças Climáticas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pt-BR" sz="2000" dirty="0" smtClean="0">
                <a:latin typeface="+mj-lt"/>
                <a:ea typeface="+mj-ea"/>
                <a:cs typeface="+mj-cs"/>
              </a:rPr>
              <a:t>Junho/2014</a:t>
            </a:r>
          </a:p>
          <a:p>
            <a:pPr algn="ctr" fontAlgn="auto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B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pt-PT" sz="28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983121"/>
            <a:ext cx="8229600" cy="4542223"/>
          </a:xfrm>
        </p:spPr>
        <p:txBody>
          <a:bodyPr/>
          <a:lstStyle/>
          <a:p>
            <a:pPr marL="179388" lvl="2" indent="-4763" algn="l">
              <a:lnSpc>
                <a:spcPct val="80000"/>
              </a:lnSpc>
              <a:buNone/>
            </a:pPr>
            <a:r>
              <a:rPr lang="pt-BR" sz="2300" b="1" dirty="0" smtClean="0">
                <a:ea typeface="+mn-ea"/>
                <a:cs typeface="+mn-cs"/>
              </a:rPr>
              <a:t>Para melhorar a avaliação dos impactos econômicos </a:t>
            </a:r>
            <a:r>
              <a:rPr lang="pt-BR" sz="2300" dirty="0" smtClean="0">
                <a:ea typeface="+mn-ea"/>
                <a:cs typeface="+mn-cs"/>
              </a:rPr>
              <a:t>das diferentes políticas de precificação de carbono, o trabalho de modelagem a ser desenvolvido numa próxima etapa deve: </a:t>
            </a:r>
          </a:p>
          <a:p>
            <a:pPr marL="890588" lvl="2" indent="-358775" algn="l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100" b="1" dirty="0" smtClean="0">
                <a:ea typeface="+mn-ea"/>
                <a:cs typeface="+mn-cs"/>
              </a:rPr>
              <a:t>integrar mudança tecnológica</a:t>
            </a:r>
            <a:r>
              <a:rPr lang="pt-BR" sz="2100" dirty="0" smtClean="0">
                <a:ea typeface="+mn-ea"/>
                <a:cs typeface="+mn-cs"/>
              </a:rPr>
              <a:t>, com a adoção de tecnologias de baixo carbono, como resposta às políticas de precificação de carbono; </a:t>
            </a:r>
          </a:p>
          <a:p>
            <a:pPr marL="890588" lvl="2" indent="-358775" algn="l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100" b="1" dirty="0" smtClean="0">
                <a:ea typeface="+mn-ea"/>
                <a:cs typeface="+mn-cs"/>
              </a:rPr>
              <a:t>desagregar </a:t>
            </a:r>
            <a:r>
              <a:rPr lang="pt-BR" sz="2100" b="1" dirty="0" smtClean="0">
                <a:ea typeface="+mn-ea"/>
                <a:cs typeface="+mn-cs"/>
              </a:rPr>
              <a:t>impostos</a:t>
            </a:r>
            <a:r>
              <a:rPr lang="pt-BR" sz="2100" dirty="0" smtClean="0">
                <a:ea typeface="+mn-ea"/>
                <a:cs typeface="+mn-cs"/>
              </a:rPr>
              <a:t> e simular compensa</a:t>
            </a:r>
            <a:r>
              <a:rPr lang="pt-BR" sz="2100" dirty="0" smtClean="0">
                <a:ea typeface="+mn-ea"/>
                <a:cs typeface="+mn-cs"/>
              </a:rPr>
              <a:t>ção</a:t>
            </a:r>
            <a:r>
              <a:rPr lang="pt-BR" sz="2100" dirty="0" smtClean="0">
                <a:ea typeface="+mn-ea"/>
                <a:cs typeface="+mn-cs"/>
              </a:rPr>
              <a:t>; </a:t>
            </a:r>
            <a:endParaRPr lang="pt-BR" sz="2100" dirty="0" smtClean="0">
              <a:ea typeface="+mn-ea"/>
              <a:cs typeface="+mn-cs"/>
            </a:endParaRPr>
          </a:p>
          <a:p>
            <a:pPr marL="890588" lvl="2" indent="-358775" algn="l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100" dirty="0" smtClean="0">
                <a:ea typeface="+mn-ea"/>
                <a:cs typeface="+mn-cs"/>
              </a:rPr>
              <a:t>i</a:t>
            </a:r>
            <a:r>
              <a:rPr lang="pt-BR" sz="2100" b="1" dirty="0" smtClean="0">
                <a:ea typeface="+mn-ea"/>
                <a:cs typeface="+mn-cs"/>
              </a:rPr>
              <a:t>ncorporar características específicas de um sistema de comércio de emissões </a:t>
            </a:r>
            <a:r>
              <a:rPr lang="pt-BR" sz="2100" dirty="0" smtClean="0">
                <a:ea typeface="+mn-ea"/>
                <a:cs typeface="+mn-cs"/>
              </a:rPr>
              <a:t>(como </a:t>
            </a:r>
            <a:r>
              <a:rPr lang="pt-BR" sz="2100" i="1" dirty="0" smtClean="0">
                <a:ea typeface="+mn-ea"/>
                <a:cs typeface="+mn-cs"/>
              </a:rPr>
              <a:t>offsets, banking/</a:t>
            </a:r>
            <a:r>
              <a:rPr lang="pt-BR" sz="2100" i="1" dirty="0" err="1" smtClean="0">
                <a:ea typeface="+mn-ea"/>
                <a:cs typeface="+mn-cs"/>
              </a:rPr>
              <a:t>borrowing</a:t>
            </a:r>
            <a:r>
              <a:rPr lang="pt-BR" sz="2100" dirty="0" smtClean="0">
                <a:ea typeface="+mn-ea"/>
                <a:cs typeface="+mn-cs"/>
              </a:rPr>
              <a:t>, regras específicas para setores e leilões de licenças); </a:t>
            </a:r>
          </a:p>
          <a:p>
            <a:pPr marL="890588" lvl="2" indent="-358775" algn="l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100" b="1" dirty="0" smtClean="0">
                <a:ea typeface="+mn-ea"/>
                <a:cs typeface="+mn-cs"/>
              </a:rPr>
              <a:t>considerar diferentes desenhos de política</a:t>
            </a:r>
            <a:r>
              <a:rPr lang="pt-BR" sz="2100" dirty="0" smtClean="0">
                <a:ea typeface="+mn-ea"/>
                <a:cs typeface="+mn-cs"/>
              </a:rPr>
              <a:t> para o mesmo tipo de instrumento e a combinação de políticas (implementação simultânea ou sequencial, medidas compensatórias, </a:t>
            </a:r>
            <a:r>
              <a:rPr lang="pt-BR" sz="2100" dirty="0" err="1" smtClean="0">
                <a:ea typeface="+mn-ea"/>
                <a:cs typeface="+mn-cs"/>
              </a:rPr>
              <a:t>etc</a:t>
            </a:r>
            <a:r>
              <a:rPr lang="pt-BR" sz="2100" dirty="0" smtClean="0">
                <a:ea typeface="+mn-ea"/>
                <a:cs typeface="+mn-cs"/>
              </a:rPr>
              <a:t>)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43608" y="834905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just"/>
            <a:r>
              <a:rPr lang="pt-BR" sz="2500" b="1" dirty="0" smtClean="0"/>
              <a:t>Avaliação Macroeconômica – </a:t>
            </a:r>
            <a:r>
              <a:rPr lang="pt-BR" sz="2500" b="1" dirty="0" err="1" smtClean="0"/>
              <a:t>BeGreen</a:t>
            </a:r>
            <a:r>
              <a:rPr lang="pt-BR" sz="2500" b="1" dirty="0" smtClean="0"/>
              <a:t> </a:t>
            </a:r>
          </a:p>
          <a:p>
            <a:pPr marL="0" lvl="1" algn="just"/>
            <a:endParaRPr lang="pt-BR" sz="2500" b="1" dirty="0" smtClean="0"/>
          </a:p>
          <a:p>
            <a:pPr marL="0" lvl="1" algn="just"/>
            <a:r>
              <a:rPr lang="pt-BR" sz="2500" b="1" dirty="0" smtClean="0"/>
              <a:t>Conclusões</a:t>
            </a:r>
          </a:p>
        </p:txBody>
      </p:sp>
    </p:spTree>
    <p:extLst>
      <p:ext uri="{BB962C8B-B14F-4D97-AF65-F5344CB8AC3E}">
        <p14:creationId xmlns:p14="http://schemas.microsoft.com/office/powerpoint/2010/main" val="73871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hlinkClick r:id="rId2" action="ppaction://hlinkpres?slideindex=1&amp;slidetitle="/>
          </p:cNvPr>
          <p:cNvSpPr txBox="1">
            <a:spLocks/>
          </p:cNvSpPr>
          <p:nvPr/>
        </p:nvSpPr>
        <p:spPr>
          <a:xfrm>
            <a:off x="395537" y="2230407"/>
            <a:ext cx="8352928" cy="1686049"/>
          </a:xfrm>
          <a:prstGeom prst="rect">
            <a:avLst/>
          </a:prstGeom>
        </p:spPr>
        <p:txBody>
          <a:bodyPr lIns="91429" tIns="45714" rIns="91429" bIns="45714">
            <a:noAutofit/>
          </a:bodyPr>
          <a:lstStyle/>
          <a:p>
            <a:pPr algn="ctr">
              <a:defRPr/>
            </a:pPr>
            <a:endParaRPr lang="pt-BR" sz="3200" b="1" dirty="0" smtClean="0">
              <a:latin typeface="+mn-lt"/>
              <a:ea typeface="+mj-ea"/>
              <a:cs typeface="+mj-cs"/>
            </a:endParaRPr>
          </a:p>
          <a:p>
            <a:pPr algn="ctr">
              <a:defRPr/>
            </a:pPr>
            <a:r>
              <a:rPr lang="pt-BR" sz="3200" b="1" dirty="0" smtClean="0">
                <a:latin typeface="+mn-lt"/>
                <a:ea typeface="+mj-ea"/>
                <a:cs typeface="+mj-cs"/>
              </a:rPr>
              <a:t> </a:t>
            </a:r>
            <a:r>
              <a:rPr lang="pt-BR" sz="3200" b="1" i="1" dirty="0" err="1" smtClean="0">
                <a:latin typeface="+mn-lt"/>
                <a:ea typeface="+mj-ea"/>
                <a:cs typeface="+mj-cs"/>
              </a:rPr>
              <a:t>Partnership</a:t>
            </a:r>
            <a:r>
              <a:rPr lang="pt-BR" sz="3200" b="1" i="1" dirty="0" smtClean="0">
                <a:latin typeface="+mn-lt"/>
                <a:ea typeface="+mj-ea"/>
                <a:cs typeface="+mj-cs"/>
              </a:rPr>
              <a:t> for </a:t>
            </a:r>
            <a:r>
              <a:rPr lang="pt-BR" sz="3200" b="1" i="1" dirty="0" err="1" smtClean="0">
                <a:latin typeface="+mn-lt"/>
                <a:ea typeface="+mj-ea"/>
                <a:cs typeface="+mj-cs"/>
              </a:rPr>
              <a:t>Market</a:t>
            </a:r>
            <a:r>
              <a:rPr lang="pt-BR" sz="3200" b="1" i="1" dirty="0" smtClean="0">
                <a:latin typeface="+mn-lt"/>
                <a:ea typeface="+mj-ea"/>
                <a:cs typeface="+mj-cs"/>
              </a:rPr>
              <a:t> </a:t>
            </a:r>
            <a:r>
              <a:rPr lang="pt-BR" sz="3200" b="1" i="1" dirty="0" err="1" smtClean="0">
                <a:latin typeface="+mn-lt"/>
                <a:ea typeface="+mj-ea"/>
                <a:cs typeface="+mj-cs"/>
              </a:rPr>
              <a:t>Readiness</a:t>
            </a:r>
            <a:r>
              <a:rPr lang="pt-BR" sz="3200" b="1" i="1" dirty="0" smtClean="0">
                <a:latin typeface="+mn-lt"/>
                <a:ea typeface="+mj-ea"/>
                <a:cs typeface="+mj-cs"/>
              </a:rPr>
              <a:t> – PMR</a:t>
            </a:r>
          </a:p>
          <a:p>
            <a:pPr algn="ctr">
              <a:defRPr/>
            </a:pPr>
            <a:r>
              <a:rPr lang="pt-BR" sz="3200" b="1" dirty="0" smtClean="0">
                <a:latin typeface="+mn-lt"/>
                <a:ea typeface="+mj-ea"/>
                <a:cs typeface="+mj-cs"/>
              </a:rPr>
              <a:t>(Parceria de Preparaç</a:t>
            </a:r>
            <a:r>
              <a:rPr lang="pt-BR" sz="3200" b="1" dirty="0" smtClean="0">
                <a:latin typeface="+mn-lt"/>
                <a:ea typeface="+mj-ea"/>
                <a:cs typeface="+mj-cs"/>
              </a:rPr>
              <a:t>ão de Mercados)</a:t>
            </a:r>
            <a:endParaRPr lang="pt-BR" sz="3200" b="1" dirty="0" smtClean="0"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476672"/>
            <a:ext cx="8562065" cy="723263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pPr marL="0" lvl="1" algn="ctr"/>
            <a:r>
              <a:rPr lang="pt-BR" sz="2500" b="1" dirty="0" smtClean="0"/>
              <a:t>Sumário </a:t>
            </a:r>
            <a:r>
              <a:rPr lang="pt-BR" sz="2500" b="1" dirty="0" smtClean="0"/>
              <a:t>da Proposta Preliminar para a </a:t>
            </a:r>
            <a:r>
              <a:rPr lang="pt-BR" sz="2500" b="1" dirty="0" smtClean="0"/>
              <a:t>PMR</a:t>
            </a:r>
          </a:p>
          <a:p>
            <a:pPr algn="ctr"/>
            <a:endParaRPr lang="pt-BR" dirty="0">
              <a:latin typeface="Calibri" pitchFamily="34" charset="0"/>
            </a:endParaRPr>
          </a:p>
        </p:txBody>
      </p:sp>
      <p:sp>
        <p:nvSpPr>
          <p:cNvPr id="9" name="Espaço Reservado para Conteúdo 3"/>
          <p:cNvSpPr txBox="1">
            <a:spLocks/>
          </p:cNvSpPr>
          <p:nvPr/>
        </p:nvSpPr>
        <p:spPr>
          <a:xfrm>
            <a:off x="4821379" y="1397934"/>
            <a:ext cx="3601029" cy="2973899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4" rIns="91429" bIns="45714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538"/>
              </a:spcAft>
              <a:buNone/>
            </a:pPr>
            <a:r>
              <a:rPr lang="pt-BR" sz="1800" b="1" dirty="0" smtClean="0">
                <a:latin typeface="Calibri" pitchFamily="34" charset="0"/>
                <a:cs typeface="Calibri" pitchFamily="34" charset="0"/>
              </a:rPr>
              <a:t>Componente 2 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581934" y="1072963"/>
            <a:ext cx="3618382" cy="3508613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4" rIns="91429" bIns="45714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538"/>
              </a:spcAft>
              <a:buNone/>
            </a:pPr>
            <a:r>
              <a:rPr lang="pt-BR" sz="1800" b="1" dirty="0" smtClean="0">
                <a:latin typeface="Calibri" pitchFamily="34" charset="0"/>
                <a:cs typeface="Calibri" pitchFamily="34" charset="0"/>
              </a:rPr>
              <a:t>Componente 1</a:t>
            </a:r>
            <a:r>
              <a:rPr lang="pt-BR" sz="14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endParaRPr lang="pt-BR" sz="1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Espaço Reservado para Conteúdo 3"/>
          <p:cNvSpPr txBox="1">
            <a:spLocks/>
          </p:cNvSpPr>
          <p:nvPr/>
        </p:nvSpPr>
        <p:spPr>
          <a:xfrm>
            <a:off x="721591" y="1609583"/>
            <a:ext cx="3320428" cy="64096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4" rIns="91429" bIns="45714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pt-BR" sz="1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Mapear políticas setoriais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pt-BR" sz="1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(Indústria, energia, LULUCF)</a:t>
            </a:r>
            <a:endParaRPr lang="pt-BR" sz="15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endParaRPr lang="pt-BR" sz="15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Espaço Reservado para Conteúdo 3"/>
          <p:cNvSpPr txBox="1">
            <a:spLocks/>
          </p:cNvSpPr>
          <p:nvPr/>
        </p:nvSpPr>
        <p:spPr>
          <a:xfrm>
            <a:off x="611560" y="2666859"/>
            <a:ext cx="3430459" cy="6476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4" rIns="91429" bIns="45714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38"/>
              </a:spcBef>
              <a:spcAft>
                <a:spcPts val="538"/>
              </a:spcAft>
              <a:buNone/>
            </a:pPr>
            <a:r>
              <a:rPr lang="pt-BR" sz="1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Projetar potenciais cenários  de políticas para </a:t>
            </a:r>
            <a:r>
              <a:rPr lang="pt-BR" sz="1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imposto </a:t>
            </a:r>
            <a:r>
              <a:rPr lang="pt-BR" sz="15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carbono e ETS</a:t>
            </a:r>
            <a:endParaRPr lang="pt-BR" sz="15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Espaço Reservado para Conteúdo 3"/>
          <p:cNvSpPr txBox="1">
            <a:spLocks/>
          </p:cNvSpPr>
          <p:nvPr/>
        </p:nvSpPr>
        <p:spPr>
          <a:xfrm>
            <a:off x="721591" y="3640650"/>
            <a:ext cx="3320428" cy="731183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4" rIns="91429" bIns="45714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538"/>
              </a:spcBef>
              <a:spcAft>
                <a:spcPts val="538"/>
              </a:spcAft>
              <a:buNone/>
            </a:pP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Avaliação econômica dos impactos </a:t>
            </a:r>
            <a:r>
              <a:rPr lang="pt-BR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(adaptação do modelo EFES – Projeto Opções de </a:t>
            </a:r>
            <a:r>
              <a:rPr lang="pt-BR" sz="1400" b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Mitigaçao</a:t>
            </a:r>
            <a:r>
              <a:rPr lang="pt-BR" sz="1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/ MCTI)</a:t>
            </a:r>
            <a:endParaRPr lang="pt-BR" sz="1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endParaRPr lang="pt-BR" sz="1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Espaço Reservado para Conteúdo 3"/>
          <p:cNvSpPr txBox="1">
            <a:spLocks/>
          </p:cNvSpPr>
          <p:nvPr/>
        </p:nvSpPr>
        <p:spPr>
          <a:xfrm>
            <a:off x="5157933" y="1989046"/>
            <a:ext cx="3013363" cy="757934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4" rIns="91429" bIns="45714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/>
              <a:buNone/>
            </a:pP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Engajamento com </a:t>
            </a:r>
            <a:r>
              <a:rPr lang="pt-BR" sz="1600" b="1" i="1" dirty="0" err="1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stakeholders</a:t>
            </a: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 disseminação de conhecimento</a:t>
            </a:r>
          </a:p>
          <a:p>
            <a:pPr>
              <a:spcBef>
                <a:spcPts val="0"/>
              </a:spcBef>
            </a:pPr>
            <a:endParaRPr lang="pt-BR" sz="1600" b="1" dirty="0" err="1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Espaço Reservado para Conteúdo 3"/>
          <p:cNvSpPr txBox="1">
            <a:spLocks/>
          </p:cNvSpPr>
          <p:nvPr/>
        </p:nvSpPr>
        <p:spPr>
          <a:xfrm>
            <a:off x="5157933" y="3002352"/>
            <a:ext cx="3013363" cy="882026"/>
          </a:xfrm>
          <a:prstGeom prst="rect">
            <a:avLst/>
          </a:prstGeom>
          <a:solidFill>
            <a:srgbClr val="B0643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4" rIns="91429" bIns="45714" anchor="ctr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primoramento do </a:t>
            </a: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trabalho </a:t>
            </a:r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analítico (Rede Clima Economia)</a:t>
            </a:r>
            <a:endParaRPr lang="pt-BR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8" name="Conector de seta reta 17"/>
          <p:cNvCxnSpPr/>
          <p:nvPr/>
        </p:nvCxnSpPr>
        <p:spPr>
          <a:xfrm rot="5400000">
            <a:off x="2191293" y="2462469"/>
            <a:ext cx="407335" cy="1444"/>
          </a:xfrm>
          <a:prstGeom prst="straightConnector1">
            <a:avLst/>
          </a:prstGeom>
          <a:ln w="101600" cmpd="sng">
            <a:solidFill>
              <a:schemeClr val="accent5">
                <a:lumMod val="50000"/>
              </a:schemeClr>
            </a:solidFill>
            <a:headEnd type="none" w="sm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 rot="5400000">
            <a:off x="2192736" y="3517502"/>
            <a:ext cx="407335" cy="1444"/>
          </a:xfrm>
          <a:prstGeom prst="straightConnector1">
            <a:avLst/>
          </a:prstGeom>
          <a:ln w="101600" cmpd="sng">
            <a:solidFill>
              <a:schemeClr val="accent5">
                <a:lumMod val="50000"/>
              </a:schemeClr>
            </a:solidFill>
            <a:headEnd type="none" w="sm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/>
          <p:nvPr/>
        </p:nvCxnSpPr>
        <p:spPr>
          <a:xfrm>
            <a:off x="4071507" y="2950087"/>
            <a:ext cx="919016" cy="1401"/>
          </a:xfrm>
          <a:prstGeom prst="straightConnector1">
            <a:avLst/>
          </a:prstGeom>
          <a:ln w="152400">
            <a:solidFill>
              <a:schemeClr val="tx2">
                <a:lumMod val="75000"/>
                <a:lumOff val="2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spaço Reservado para Conteúdo 3"/>
          <p:cNvSpPr txBox="1">
            <a:spLocks/>
          </p:cNvSpPr>
          <p:nvPr/>
        </p:nvSpPr>
        <p:spPr>
          <a:xfrm>
            <a:off x="581935" y="5025838"/>
            <a:ext cx="7840474" cy="1427498"/>
          </a:xfrm>
          <a:prstGeom prst="rect">
            <a:avLst/>
          </a:prstGeom>
          <a:solidFill>
            <a:schemeClr val="tx2"/>
          </a:solidFill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4" rIns="91429" bIns="45714" anchor="ctr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538"/>
              </a:spcAft>
              <a:buNone/>
            </a:pPr>
            <a:r>
              <a:rPr lang="pt-BR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Análise </a:t>
            </a:r>
            <a:r>
              <a:rPr lang="pt-BR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aprofundada e conhecimento compartilhado para informar a decisão política sobre as opções estratégicas para a precificação do carbono</a:t>
            </a:r>
            <a:endParaRPr lang="pt-BR" sz="22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7" name="Conector de seta reta 26"/>
          <p:cNvCxnSpPr/>
          <p:nvPr/>
        </p:nvCxnSpPr>
        <p:spPr>
          <a:xfrm rot="5400000">
            <a:off x="2777224" y="4821449"/>
            <a:ext cx="407335" cy="1444"/>
          </a:xfrm>
          <a:prstGeom prst="straightConnector1">
            <a:avLst/>
          </a:prstGeom>
          <a:ln w="101600" cmpd="sng">
            <a:solidFill>
              <a:schemeClr val="accent5">
                <a:lumMod val="50000"/>
              </a:schemeClr>
            </a:solidFill>
            <a:headEnd type="none" w="sm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/>
          <p:nvPr/>
        </p:nvCxnSpPr>
        <p:spPr>
          <a:xfrm rot="16200000" flipH="1">
            <a:off x="5666533" y="4698835"/>
            <a:ext cx="654003" cy="1"/>
          </a:xfrm>
          <a:prstGeom prst="straightConnector1">
            <a:avLst/>
          </a:prstGeom>
          <a:ln w="101600" cmpd="sng">
            <a:solidFill>
              <a:schemeClr val="accent5">
                <a:lumMod val="50000"/>
              </a:schemeClr>
            </a:solidFill>
            <a:headEnd type="none" w="sm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7161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331554"/>
            <a:ext cx="6813129" cy="5553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643608" y="546873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ctr"/>
            <a:r>
              <a:rPr lang="pt-BR" sz="2500" b="1" dirty="0" smtClean="0"/>
              <a:t>Mapa das iniciativas de Precificação de Carbono</a:t>
            </a:r>
            <a:endParaRPr lang="en-US" sz="2500" b="1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6536377"/>
            <a:ext cx="7776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/>
              <a:t>Fonte: </a:t>
            </a:r>
            <a:r>
              <a:rPr lang="pt-BR" sz="1200" b="1" dirty="0" err="1" smtClean="0"/>
              <a:t>State</a:t>
            </a:r>
            <a:r>
              <a:rPr lang="pt-BR" sz="1200" b="1" dirty="0" smtClean="0"/>
              <a:t> </a:t>
            </a:r>
            <a:r>
              <a:rPr lang="pt-BR" sz="1200" b="1" dirty="0" err="1" smtClean="0"/>
              <a:t>and</a:t>
            </a:r>
            <a:r>
              <a:rPr lang="pt-BR" sz="1200" b="1" dirty="0" smtClean="0"/>
              <a:t> </a:t>
            </a:r>
            <a:r>
              <a:rPr lang="pt-BR" sz="1200" b="1" dirty="0" err="1" smtClean="0"/>
              <a:t>Trends</a:t>
            </a:r>
            <a:r>
              <a:rPr lang="pt-BR" sz="1200" b="1" dirty="0" smtClean="0"/>
              <a:t> </a:t>
            </a:r>
            <a:r>
              <a:rPr lang="pt-BR" sz="1200" b="1" dirty="0" err="1" smtClean="0"/>
              <a:t>of</a:t>
            </a:r>
            <a:r>
              <a:rPr lang="pt-BR" sz="1200" b="1" dirty="0" smtClean="0"/>
              <a:t> </a:t>
            </a:r>
            <a:r>
              <a:rPr lang="pt-BR" sz="1200" b="1" dirty="0" err="1" smtClean="0"/>
              <a:t>Carbon</a:t>
            </a:r>
            <a:r>
              <a:rPr lang="pt-BR" sz="1200" b="1" dirty="0" smtClean="0"/>
              <a:t> </a:t>
            </a:r>
            <a:r>
              <a:rPr lang="pt-BR" sz="1200" b="1" dirty="0" err="1" smtClean="0"/>
              <a:t>Pricing</a:t>
            </a:r>
            <a:r>
              <a:rPr lang="pt-BR" sz="1200" b="1" dirty="0" smtClean="0"/>
              <a:t> – Banco Mundial/ECOFYS -  2014</a:t>
            </a:r>
            <a:endParaRPr lang="pt-BR" sz="1200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3635896" y="1988840"/>
            <a:ext cx="5040560" cy="1080120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ctr"/>
            <a:r>
              <a:rPr lang="pt-BR" sz="2500" b="1" dirty="0" smtClean="0"/>
              <a:t>Preços do Carbono</a:t>
            </a:r>
          </a:p>
          <a:p>
            <a:pPr marL="0" lvl="1" algn="ctr"/>
            <a:r>
              <a:rPr lang="pt-BR" sz="2500" b="1" dirty="0" smtClean="0"/>
              <a:t>nos Instrumentos de Precificação existentes</a:t>
            </a:r>
          </a:p>
          <a:p>
            <a:pPr marL="0" lvl="1" algn="ctr"/>
            <a:r>
              <a:rPr lang="pt-BR" sz="2500" b="1" dirty="0" smtClean="0"/>
              <a:t>(impostos ou comércio de emissões)</a:t>
            </a:r>
            <a:endParaRPr lang="en-US" sz="2500" b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98352"/>
            <a:ext cx="2350078" cy="379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283115"/>
            <a:ext cx="6552728" cy="2530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 rot="10800000" flipV="1">
            <a:off x="3851919" y="3585682"/>
            <a:ext cx="50405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i="1" dirty="0" smtClean="0"/>
              <a:t>Fonte: </a:t>
            </a:r>
            <a:r>
              <a:rPr lang="pt-BR" sz="1050" i="1" dirty="0" err="1" smtClean="0"/>
              <a:t>State</a:t>
            </a:r>
            <a:r>
              <a:rPr lang="pt-BR" sz="1050" i="1" dirty="0" smtClean="0"/>
              <a:t> </a:t>
            </a:r>
            <a:r>
              <a:rPr lang="pt-BR" sz="1050" i="1" dirty="0" err="1" smtClean="0"/>
              <a:t>and</a:t>
            </a:r>
            <a:r>
              <a:rPr lang="pt-BR" sz="1050" i="1" dirty="0" smtClean="0"/>
              <a:t> </a:t>
            </a:r>
            <a:r>
              <a:rPr lang="pt-BR" sz="1050" i="1" dirty="0" err="1" smtClean="0"/>
              <a:t>Trends</a:t>
            </a:r>
            <a:r>
              <a:rPr lang="pt-BR" sz="1050" i="1" dirty="0" smtClean="0"/>
              <a:t> </a:t>
            </a:r>
            <a:r>
              <a:rPr lang="pt-BR" sz="1050" i="1" dirty="0" err="1" smtClean="0"/>
              <a:t>of</a:t>
            </a:r>
            <a:r>
              <a:rPr lang="pt-BR" sz="1050" i="1" dirty="0" smtClean="0"/>
              <a:t> </a:t>
            </a:r>
            <a:r>
              <a:rPr lang="pt-BR" sz="1050" i="1" dirty="0" err="1" smtClean="0"/>
              <a:t>Carbon</a:t>
            </a:r>
            <a:r>
              <a:rPr lang="pt-BR" sz="1050" i="1" dirty="0" smtClean="0"/>
              <a:t> </a:t>
            </a:r>
            <a:r>
              <a:rPr lang="pt-BR" sz="1050" i="1" dirty="0" err="1" smtClean="0"/>
              <a:t>Pricing</a:t>
            </a:r>
            <a:r>
              <a:rPr lang="pt-BR" sz="1050" i="1" dirty="0" smtClean="0"/>
              <a:t>  - Banco Mundial/ECOFYS -  2014</a:t>
            </a:r>
            <a:endParaRPr lang="pt-BR" sz="1050" i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hlinkClick r:id="rId2" action="ppaction://hlinkpres?slideindex=1&amp;slidetitle="/>
          </p:cNvPr>
          <p:cNvSpPr txBox="1">
            <a:spLocks/>
          </p:cNvSpPr>
          <p:nvPr/>
        </p:nvSpPr>
        <p:spPr>
          <a:xfrm>
            <a:off x="395537" y="2230407"/>
            <a:ext cx="8352928" cy="1686049"/>
          </a:xfrm>
          <a:prstGeom prst="rect">
            <a:avLst/>
          </a:prstGeom>
        </p:spPr>
        <p:txBody>
          <a:bodyPr lIns="91429" tIns="45714" rIns="91429" bIns="45714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t-BR" sz="3200" b="1" dirty="0" smtClean="0">
                <a:latin typeface="+mn-lt"/>
                <a:ea typeface="+mj-ea"/>
                <a:cs typeface="+mj-cs"/>
              </a:rPr>
              <a:t>Avaliação Macroeconômica da Implementação de Instrumentos de Precificação de Carbono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787152" y="4074452"/>
            <a:ext cx="7529264" cy="1008112"/>
          </a:xfrm>
          <a:prstGeom prst="rect">
            <a:avLst/>
          </a:prstGeom>
        </p:spPr>
        <p:txBody>
          <a:bodyPr vert="horz" lIns="91429" tIns="45714" rIns="91429" bIns="45714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b="1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Waycarbon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: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Matheus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Alves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de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Brito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; Fabio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Bicalho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and Marco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Follador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;</a:t>
            </a:r>
            <a:b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CEDEPLAR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: 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Edson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Domingues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,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Aline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Magalhães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and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Terciane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Carvalho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;</a:t>
            </a:r>
            <a:b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South Pole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: Patrick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Bürgi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, Ingo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Puhl</a:t>
            </a:r>
            <a:r>
              <a:rPr lang="en-US" dirty="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, and Manuel </a:t>
            </a:r>
            <a:r>
              <a:rPr lang="en-US" dirty="0" err="1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</a:rPr>
              <a:t>Cocco</a:t>
            </a:r>
            <a:endParaRPr lang="en-US" b="1" dirty="0">
              <a:solidFill>
                <a:schemeClr val="tx1">
                  <a:tint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0982" y="1628800"/>
            <a:ext cx="8463588" cy="4392488"/>
          </a:xfrm>
        </p:spPr>
        <p:txBody>
          <a:bodyPr>
            <a:noAutofit/>
          </a:bodyPr>
          <a:lstStyle/>
          <a:p>
            <a:pPr marL="92075" indent="-4763">
              <a:lnSpc>
                <a:spcPct val="100000"/>
              </a:lnSpc>
              <a:spcBef>
                <a:spcPts val="600"/>
              </a:spcBef>
              <a:buClr>
                <a:schemeClr val="tx1"/>
              </a:buClr>
              <a:buSzPct val="75000"/>
              <a:tabLst>
                <a:tab pos="627063" algn="l"/>
              </a:tabLst>
            </a:pPr>
            <a: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Modelo </a:t>
            </a:r>
            <a:r>
              <a:rPr lang="pt-BR" sz="23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BeGreen</a:t>
            </a:r>
            <a: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Brazilian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Energy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Greenhouse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Gas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Emissions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General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Equilibrium</a:t>
            </a:r>
            <a:r>
              <a:rPr lang="pt-BR" sz="2300" b="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BR" sz="2300" b="0" i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</a:t>
            </a: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Ampla desagregação </a:t>
            </a: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dos produtos energéticos, setores e fontes de emissões de GEE;</a:t>
            </a:r>
            <a:b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Incorporação de mecanismos dinâmica recursiva; e</a:t>
            </a:r>
            <a:b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Especificação de energia e do meio ambiente:</a:t>
            </a:r>
            <a: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pt-BR" sz="23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0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 </a:t>
            </a:r>
            <a:r>
              <a:rPr lang="pt-BR" sz="21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Emissões para cada fonte e setor</a:t>
            </a:r>
            <a:br>
              <a:rPr lang="pt-BR" sz="21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1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 Mecanismos para a tributação do carbono, reciclagem de 	receita e abatimento endógeno das emissões em resposta 	ao imposto de carbono</a:t>
            </a:r>
            <a:br>
              <a:rPr lang="pt-BR" sz="21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t-BR" sz="21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- Estrutura de produção modelada por vetores tecnológicos 	e substituição de diferentes fontes de energia</a:t>
            </a:r>
            <a:endParaRPr lang="pt-BR" sz="21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571600" y="690889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just">
              <a:spcBef>
                <a:spcPct val="0"/>
              </a:spcBef>
            </a:pPr>
            <a:r>
              <a:rPr lang="pt-BR" sz="2800" b="1" dirty="0" smtClean="0">
                <a:latin typeface="+mn-lt"/>
              </a:rPr>
              <a:t>Avaliação Macroeconômica - </a:t>
            </a:r>
            <a:r>
              <a:rPr lang="pt-BR" sz="2800" b="1" dirty="0" err="1" smtClean="0">
                <a:latin typeface="+mn-lt"/>
              </a:rPr>
              <a:t>BeGreen</a:t>
            </a:r>
            <a:endParaRPr lang="pt-BR" sz="2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Espaço Reservado para Conteúdo 2"/>
          <p:cNvSpPr>
            <a:spLocks noGrp="1"/>
          </p:cNvSpPr>
          <p:nvPr>
            <p:ph idx="1"/>
          </p:nvPr>
        </p:nvSpPr>
        <p:spPr>
          <a:xfrm>
            <a:off x="518864" y="1495326"/>
            <a:ext cx="8229600" cy="4525963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pt-PT" sz="2500" dirty="0" smtClean="0"/>
              <a:t>O modelo Begreen (CGE) é capaz de identificar os impactos macroeconômicos da precificação do carbono no Brasil.</a:t>
            </a:r>
          </a:p>
          <a:p>
            <a:pPr algn="l">
              <a:buFont typeface="Arial" pitchFamily="34" charset="0"/>
              <a:buChar char="•"/>
            </a:pPr>
            <a:r>
              <a:rPr lang="pt-PT" sz="2500" dirty="0" smtClean="0"/>
              <a:t>Cenários políticos são baseados na cobertura sectorial para diferentes instrumentos de precificação do carbono e as opções de reciclagem de receitas.</a:t>
            </a:r>
          </a:p>
          <a:p>
            <a:pPr algn="l">
              <a:buFont typeface="Arial" pitchFamily="34" charset="0"/>
              <a:buChar char="•"/>
            </a:pPr>
            <a:r>
              <a:rPr lang="pt-PT" sz="2500" dirty="0" smtClean="0"/>
              <a:t>Todos os cenários analisam o mesmo objetivo de redução de emissões.</a:t>
            </a:r>
            <a:endParaRPr lang="pt-BR" sz="25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71600" y="690889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just">
              <a:spcBef>
                <a:spcPct val="0"/>
              </a:spcBef>
            </a:pPr>
            <a:r>
              <a:rPr lang="pt-BR" sz="2800" b="1" dirty="0" smtClean="0">
                <a:latin typeface="+mn-lt"/>
              </a:rPr>
              <a:t>Avaliação Macroeconômica - </a:t>
            </a:r>
            <a:r>
              <a:rPr lang="pt-BR" sz="2800" b="1" dirty="0" err="1" smtClean="0">
                <a:latin typeface="+mn-lt"/>
              </a:rPr>
              <a:t>BeGreen</a:t>
            </a:r>
            <a:endParaRPr lang="pt-BR" sz="2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11560" y="1340768"/>
            <a:ext cx="8151440" cy="5269685"/>
          </a:xfrm>
        </p:spPr>
        <p:txBody>
          <a:bodyPr>
            <a:noAutofit/>
          </a:bodyPr>
          <a:lstStyle/>
          <a:p>
            <a:pPr marL="15671" indent="-15671">
              <a:spcBef>
                <a:spcPts val="538"/>
              </a:spcBef>
              <a:buNone/>
            </a:pPr>
            <a:r>
              <a:rPr lang="pt-PT" sz="2000" b="1" dirty="0" smtClean="0"/>
              <a:t>Meta de redução</a:t>
            </a:r>
            <a:r>
              <a:rPr lang="pt-PT" sz="2000" dirty="0" smtClean="0"/>
              <a:t>: redução de emissões de </a:t>
            </a:r>
            <a:r>
              <a:rPr lang="pt-PT" sz="2000" b="1" dirty="0" smtClean="0"/>
              <a:t>5%</a:t>
            </a:r>
            <a:r>
              <a:rPr lang="pt-PT" sz="2000" dirty="0" smtClean="0"/>
              <a:t> entre 2015 e 2020 e de </a:t>
            </a:r>
            <a:r>
              <a:rPr lang="pt-PT" sz="2000" b="1" dirty="0" smtClean="0"/>
              <a:t>10%</a:t>
            </a:r>
            <a:r>
              <a:rPr lang="pt-PT" sz="2000" dirty="0" smtClean="0"/>
              <a:t> entre 2021 e 2030, em comparação com as emissões do cenário de referência</a:t>
            </a:r>
          </a:p>
          <a:p>
            <a:pPr marL="15671" indent="-15671">
              <a:spcBef>
                <a:spcPts val="538"/>
              </a:spcBef>
              <a:buFont typeface="Wingdings" pitchFamily="2" charset="2"/>
              <a:buChar char="§"/>
            </a:pPr>
            <a:r>
              <a:rPr lang="pt-PT" sz="2000" b="1" dirty="0" smtClean="0"/>
              <a:t> Política 1</a:t>
            </a:r>
            <a:r>
              <a:rPr lang="pt-PT" sz="2000" dirty="0" smtClean="0"/>
              <a:t> - </a:t>
            </a:r>
            <a:r>
              <a:rPr lang="pt-PT" sz="2000" b="1" dirty="0" smtClean="0"/>
              <a:t>Comando e controle</a:t>
            </a:r>
            <a:r>
              <a:rPr lang="pt-PT" sz="2000" dirty="0" smtClean="0"/>
              <a:t>, por meio da imposição da meta de redução de emissões de GEE de 15% em 2030 para os setores selecionados, sem um instrumento de preço do carbono.</a:t>
            </a:r>
          </a:p>
          <a:p>
            <a:pPr marL="15671" indent="-15671">
              <a:spcBef>
                <a:spcPts val="538"/>
              </a:spcBef>
              <a:buFont typeface="Wingdings" pitchFamily="2" charset="2"/>
              <a:buChar char="§"/>
            </a:pPr>
            <a:r>
              <a:rPr lang="pt-PT" sz="2000" dirty="0" smtClean="0"/>
              <a:t> </a:t>
            </a:r>
            <a:r>
              <a:rPr lang="pt-PT" sz="2000" b="1" dirty="0" smtClean="0"/>
              <a:t>Política 2 </a:t>
            </a:r>
            <a:r>
              <a:rPr lang="pt-PT" sz="2000" dirty="0" smtClean="0"/>
              <a:t>- </a:t>
            </a:r>
            <a:r>
              <a:rPr lang="pt-PT" sz="2000" b="1" dirty="0" smtClean="0"/>
              <a:t>Distribuição de licenças ​​gratuita </a:t>
            </a:r>
            <a:r>
              <a:rPr lang="pt-PT" sz="2000" dirty="0" smtClean="0"/>
              <a:t>para os setores selecionados, com a mesma meta de redução de emissões (15% em 2030). A meta para o período foi decomposto para cada ano e o preço das permissões foi calculado endogenamente como resultado da restrição imposta.</a:t>
            </a:r>
          </a:p>
          <a:p>
            <a:pPr marL="15671" indent="-15671">
              <a:spcBef>
                <a:spcPts val="538"/>
              </a:spcBef>
              <a:buFont typeface="Wingdings" pitchFamily="2" charset="2"/>
              <a:buChar char="§"/>
            </a:pPr>
            <a:r>
              <a:rPr lang="pt-PT" sz="2000" dirty="0" smtClean="0"/>
              <a:t> </a:t>
            </a:r>
            <a:r>
              <a:rPr lang="pt-PT" sz="2000" b="1" dirty="0" smtClean="0"/>
              <a:t>Política 3 </a:t>
            </a:r>
            <a:r>
              <a:rPr lang="pt-PT" sz="2000" dirty="0" smtClean="0"/>
              <a:t>- </a:t>
            </a:r>
            <a:r>
              <a:rPr lang="pt-PT" sz="2000" b="1" dirty="0" smtClean="0"/>
              <a:t>Imposto sobre as emissões de GEE </a:t>
            </a:r>
            <a:r>
              <a:rPr lang="pt-PT" sz="2000" dirty="0" smtClean="0"/>
              <a:t>para setores selecionados, com reciclagem de receitas para as famílias. O valor do imposto foi calculado anualmente a fim de se conseguir a redução das emissões acumulada de 15% em 2030, em comparação com a linha de base.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71600" y="548680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just">
              <a:spcBef>
                <a:spcPct val="0"/>
              </a:spcBef>
            </a:pPr>
            <a:r>
              <a:rPr lang="pt-BR" sz="2500" b="1" dirty="0" err="1" smtClean="0">
                <a:latin typeface="+mn-lt"/>
              </a:rPr>
              <a:t>BeGreen</a:t>
            </a:r>
            <a:r>
              <a:rPr lang="pt-BR" sz="2500" b="1" dirty="0" smtClean="0">
                <a:latin typeface="+mn-lt"/>
              </a:rPr>
              <a:t> - Cenários de Política</a:t>
            </a:r>
            <a:endParaRPr lang="pt-BR" sz="25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433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1" y="43940"/>
            <a:ext cx="184708" cy="36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29" tIns="45714" rIns="91429" bIns="45714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715616" y="906913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ctr"/>
            <a:r>
              <a:rPr lang="pt-BR" sz="2500" b="1" dirty="0" smtClean="0">
                <a:latin typeface="+mn-lt"/>
              </a:rPr>
              <a:t>Avaliação Macroeconômica – </a:t>
            </a:r>
            <a:r>
              <a:rPr lang="pt-BR" sz="2500" b="1" dirty="0" err="1" smtClean="0">
                <a:latin typeface="+mn-lt"/>
              </a:rPr>
              <a:t>BeGreen</a:t>
            </a:r>
            <a:r>
              <a:rPr lang="pt-BR" sz="2500" b="1" dirty="0" smtClean="0">
                <a:latin typeface="+mn-lt"/>
              </a:rPr>
              <a:t>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4" y="2104455"/>
            <a:ext cx="8578902" cy="391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4433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9381" y="1955141"/>
            <a:ext cx="8478939" cy="5002251"/>
          </a:xfrm>
        </p:spPr>
        <p:txBody>
          <a:bodyPr>
            <a:noAutofit/>
          </a:bodyPr>
          <a:lstStyle/>
          <a:p>
            <a:pPr marL="342900" lvl="2" indent="-342900" algn="l">
              <a:buFont typeface="Arial" pitchFamily="34" charset="0"/>
              <a:buChar char="•"/>
            </a:pPr>
            <a:r>
              <a:rPr lang="pt-BR" sz="2300" dirty="0" smtClean="0">
                <a:ea typeface="+mn-ea"/>
                <a:cs typeface="+mn-cs"/>
              </a:rPr>
              <a:t>O modelo </a:t>
            </a:r>
            <a:r>
              <a:rPr lang="pt-BR" sz="2300" dirty="0" err="1" smtClean="0">
                <a:ea typeface="+mn-ea"/>
                <a:cs typeface="+mn-cs"/>
              </a:rPr>
              <a:t>BeGreen</a:t>
            </a:r>
            <a:r>
              <a:rPr lang="pt-BR" sz="2300" dirty="0" smtClean="0">
                <a:ea typeface="+mn-ea"/>
                <a:cs typeface="+mn-cs"/>
              </a:rPr>
              <a:t> consegue refletir os impactos da precificação do carbono na economia brasileira </a:t>
            </a:r>
          </a:p>
          <a:p>
            <a:pPr marL="342900" lvl="2" indent="-342900" algn="l">
              <a:buFont typeface="Arial" pitchFamily="34" charset="0"/>
              <a:buChar char="•"/>
            </a:pPr>
            <a:r>
              <a:rPr lang="pt-BR" sz="2300" dirty="0" smtClean="0">
                <a:ea typeface="+mn-ea"/>
                <a:cs typeface="+mn-cs"/>
              </a:rPr>
              <a:t>No entanto... </a:t>
            </a:r>
          </a:p>
          <a:p>
            <a:pPr marL="717550" lvl="2" indent="-185738" algn="l">
              <a:buFont typeface="Wingdings" pitchFamily="2" charset="2"/>
              <a:buChar char="ü"/>
            </a:pPr>
            <a:r>
              <a:rPr lang="pt-BR" sz="2300" b="1" dirty="0" smtClean="0">
                <a:ea typeface="+mn-ea"/>
                <a:cs typeface="+mn-cs"/>
              </a:rPr>
              <a:t>Limitações para simular o comércio de emissões</a:t>
            </a:r>
            <a:r>
              <a:rPr lang="pt-BR" sz="2300" dirty="0" smtClean="0">
                <a:ea typeface="+mn-ea"/>
                <a:cs typeface="+mn-cs"/>
              </a:rPr>
              <a:t> (uso de offsets, regras de alocação e comércio...), não refletindo diferenciais de custo-eficácia desse instrumento</a:t>
            </a:r>
          </a:p>
          <a:p>
            <a:pPr marL="717550" lvl="2" indent="-185738" algn="l">
              <a:buFont typeface="Wingdings" pitchFamily="2" charset="2"/>
              <a:buChar char="ü"/>
            </a:pPr>
            <a:r>
              <a:rPr lang="pt-BR" sz="2300" b="1" dirty="0" smtClean="0">
                <a:ea typeface="+mn-ea"/>
                <a:cs typeface="+mn-cs"/>
              </a:rPr>
              <a:t>Representação simplificada de impostos</a:t>
            </a:r>
            <a:r>
              <a:rPr lang="pt-BR" sz="2300" dirty="0" smtClean="0">
                <a:ea typeface="+mn-ea"/>
                <a:cs typeface="+mn-cs"/>
              </a:rPr>
              <a:t>, gerando um cenário improvável e incapaz de simular o duplo dividendo </a:t>
            </a:r>
          </a:p>
          <a:p>
            <a:pPr marL="717550" lvl="2" indent="-185738" algn="l">
              <a:buFont typeface="Wingdings" pitchFamily="2" charset="2"/>
              <a:buChar char="ü"/>
            </a:pPr>
            <a:r>
              <a:rPr lang="pt-BR" sz="2300" b="1" dirty="0" smtClean="0">
                <a:ea typeface="+mn-ea"/>
                <a:cs typeface="+mn-cs"/>
              </a:rPr>
              <a:t>Ausência de mudança tecnológica</a:t>
            </a:r>
            <a:r>
              <a:rPr lang="pt-BR" sz="2300" dirty="0" smtClean="0">
                <a:ea typeface="+mn-ea"/>
                <a:cs typeface="+mn-cs"/>
              </a:rPr>
              <a:t>: não foi possível simular a adoção de tecnologias de baixo carbono a médio e longo prazo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43608" y="834905"/>
            <a:ext cx="8104856" cy="577871"/>
          </a:xfrm>
          <a:prstGeom prst="rect">
            <a:avLst/>
          </a:prstGeom>
        </p:spPr>
        <p:txBody>
          <a:bodyPr vert="horz" lIns="91429" tIns="45714" rIns="91429" bIns="45714" rtlCol="0" anchor="ctr">
            <a:noAutofit/>
          </a:bodyPr>
          <a:lstStyle/>
          <a:p>
            <a:pPr marL="0" lvl="1" algn="just"/>
            <a:r>
              <a:rPr lang="pt-BR" sz="2500" b="1" dirty="0" smtClean="0"/>
              <a:t>Avaliação Macroeconômica – </a:t>
            </a:r>
            <a:r>
              <a:rPr lang="pt-BR" sz="2500" b="1" dirty="0" err="1" smtClean="0"/>
              <a:t>BeGreen</a:t>
            </a:r>
            <a:r>
              <a:rPr lang="pt-BR" sz="2500" b="1" dirty="0" smtClean="0"/>
              <a:t> </a:t>
            </a:r>
          </a:p>
          <a:p>
            <a:pPr marL="0" lvl="1" algn="just"/>
            <a:endParaRPr lang="pt-BR" sz="2500" b="1" dirty="0" smtClean="0"/>
          </a:p>
          <a:p>
            <a:pPr marL="0" lvl="1" algn="just"/>
            <a:r>
              <a:rPr lang="pt-BR" sz="2500" b="1" dirty="0" smtClean="0"/>
              <a:t>Conclusões</a:t>
            </a:r>
          </a:p>
        </p:txBody>
      </p:sp>
    </p:spTree>
    <p:extLst>
      <p:ext uri="{BB962C8B-B14F-4D97-AF65-F5344CB8AC3E}">
        <p14:creationId xmlns:p14="http://schemas.microsoft.com/office/powerpoint/2010/main" val="73871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apsulas">
  <a:themeElements>
    <a:clrScheme name="Capsulas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a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a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a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a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7619</TotalTime>
  <Words>806</Words>
  <Application>Microsoft Macintosh PowerPoint</Application>
  <PresentationFormat>On-screen Show (4:3)</PresentationFormat>
  <Paragraphs>63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Capsulas</vt:lpstr>
      <vt:lpstr>PowerPoint Presentation</vt:lpstr>
      <vt:lpstr>PowerPoint Presentation</vt:lpstr>
      <vt:lpstr>PowerPoint Presentation</vt:lpstr>
      <vt:lpstr>PowerPoint Presentation</vt:lpstr>
      <vt:lpstr>Modelo BeGreen: Brazilian Energy and Greenhouse Gas Emissions General Equilibrium Model:  - Ampla desagregação dos produtos energéticos, setores e fontes de emissões de GEE; - Incorporação de mecanismos dinâmica recursiva; e - Especificação de energia e do meio ambiente:  - Emissões para cada fonte e setor  - Mecanismos para a tributação do carbono, reciclagem de  receita e abatimento endógeno das emissões em resposta  ao imposto de carbono  - Estrutura de produção modelada por vetores tecnológicos  e substituição de diferentes fontes de energia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Ministério da Fazenda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HChen</dc:creator>
  <cp:lastModifiedBy>ALOISIO LOPES PEREIRA DE MELO</cp:lastModifiedBy>
  <cp:revision>552</cp:revision>
  <dcterms:created xsi:type="dcterms:W3CDTF">2008-03-13T17:06:44Z</dcterms:created>
  <dcterms:modified xsi:type="dcterms:W3CDTF">2014-06-10T13:34:12Z</dcterms:modified>
</cp:coreProperties>
</file>