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8" r:id="rId2"/>
    <p:sldMasterId id="2147483690" r:id="rId3"/>
    <p:sldMasterId id="2147483700" r:id="rId4"/>
    <p:sldMasterId id="2147484258" r:id="rId5"/>
    <p:sldMasterId id="2147484298" r:id="rId6"/>
    <p:sldMasterId id="2147484308" r:id="rId7"/>
    <p:sldMasterId id="2147484314" r:id="rId8"/>
    <p:sldMasterId id="2147484316" r:id="rId9"/>
    <p:sldMasterId id="2147484318" r:id="rId10"/>
  </p:sldMasterIdLst>
  <p:notesMasterIdLst>
    <p:notesMasterId r:id="rId62"/>
  </p:notesMasterIdLst>
  <p:handoutMasterIdLst>
    <p:handoutMasterId r:id="rId63"/>
  </p:handoutMasterIdLst>
  <p:sldIdLst>
    <p:sldId id="330" r:id="rId11"/>
    <p:sldId id="514" r:id="rId12"/>
    <p:sldId id="527" r:id="rId13"/>
    <p:sldId id="337" r:id="rId14"/>
    <p:sldId id="528" r:id="rId15"/>
    <p:sldId id="339" r:id="rId16"/>
    <p:sldId id="529" r:id="rId17"/>
    <p:sldId id="338" r:id="rId18"/>
    <p:sldId id="503" r:id="rId19"/>
    <p:sldId id="512" r:id="rId20"/>
    <p:sldId id="513" r:id="rId21"/>
    <p:sldId id="510" r:id="rId22"/>
    <p:sldId id="515" r:id="rId23"/>
    <p:sldId id="518" r:id="rId24"/>
    <p:sldId id="509" r:id="rId25"/>
    <p:sldId id="525" r:id="rId26"/>
    <p:sldId id="530" r:id="rId27"/>
    <p:sldId id="431" r:id="rId28"/>
    <p:sldId id="484" r:id="rId29"/>
    <p:sldId id="485" r:id="rId30"/>
    <p:sldId id="499" r:id="rId31"/>
    <p:sldId id="487" r:id="rId32"/>
    <p:sldId id="489" r:id="rId33"/>
    <p:sldId id="491" r:id="rId34"/>
    <p:sldId id="494" r:id="rId35"/>
    <p:sldId id="495" r:id="rId36"/>
    <p:sldId id="504" r:id="rId37"/>
    <p:sldId id="500" r:id="rId38"/>
    <p:sldId id="502" r:id="rId39"/>
    <p:sldId id="501" r:id="rId40"/>
    <p:sldId id="433" r:id="rId41"/>
    <p:sldId id="435" r:id="rId42"/>
    <p:sldId id="432" r:id="rId43"/>
    <p:sldId id="531" r:id="rId44"/>
    <p:sldId id="517" r:id="rId45"/>
    <p:sldId id="516" r:id="rId46"/>
    <p:sldId id="532" r:id="rId47"/>
    <p:sldId id="477" r:id="rId48"/>
    <p:sldId id="479" r:id="rId49"/>
    <p:sldId id="505" r:id="rId50"/>
    <p:sldId id="533" r:id="rId51"/>
    <p:sldId id="506" r:id="rId52"/>
    <p:sldId id="472" r:id="rId53"/>
    <p:sldId id="473" r:id="rId54"/>
    <p:sldId id="457" r:id="rId55"/>
    <p:sldId id="507" r:id="rId56"/>
    <p:sldId id="508" r:id="rId57"/>
    <p:sldId id="440" r:id="rId58"/>
    <p:sldId id="526" r:id="rId59"/>
    <p:sldId id="519" r:id="rId60"/>
    <p:sldId id="524" r:id="rId6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75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6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rgbClr val="00CC00"/>
              </a:solidFill>
            </c:spPr>
            <c:extLst>
              <c:ext xmlns:c16="http://schemas.microsoft.com/office/drawing/2014/chart" uri="{C3380CC4-5D6E-409C-BE32-E72D297353CC}">
                <c16:uniqueId val="{00000000-7CEA-4E6B-915B-B20C340A7195}"/>
              </c:ext>
            </c:extLst>
          </c:dPt>
          <c:dPt>
            <c:idx val="1"/>
            <c:invertIfNegative val="0"/>
            <c:bubble3D val="0"/>
            <c:spPr>
              <a:solidFill>
                <a:srgbClr val="FFFF00"/>
              </a:solidFill>
            </c:spPr>
            <c:extLst>
              <c:ext xmlns:c16="http://schemas.microsoft.com/office/drawing/2014/chart" uri="{C3380CC4-5D6E-409C-BE32-E72D297353CC}">
                <c16:uniqueId val="{00000001-7CEA-4E6B-915B-B20C340A7195}"/>
              </c:ext>
            </c:extLst>
          </c:dPt>
          <c:dPt>
            <c:idx val="2"/>
            <c:invertIfNegative val="0"/>
            <c:bubble3D val="0"/>
            <c:spPr>
              <a:solidFill>
                <a:srgbClr val="FFC000"/>
              </a:solidFill>
            </c:spPr>
            <c:extLst>
              <c:ext xmlns:c16="http://schemas.microsoft.com/office/drawing/2014/chart" uri="{C3380CC4-5D6E-409C-BE32-E72D297353CC}">
                <c16:uniqueId val="{00000002-7CEA-4E6B-915B-B20C340A7195}"/>
              </c:ext>
            </c:extLst>
          </c:dPt>
          <c:dPt>
            <c:idx val="3"/>
            <c:invertIfNegative val="0"/>
            <c:bubble3D val="0"/>
            <c:spPr>
              <a:solidFill>
                <a:srgbClr val="FF0000"/>
              </a:solidFill>
            </c:spPr>
            <c:extLst>
              <c:ext xmlns:c16="http://schemas.microsoft.com/office/drawing/2014/chart" uri="{C3380CC4-5D6E-409C-BE32-E72D297353CC}">
                <c16:uniqueId val="{00000003-7CEA-4E6B-915B-B20C340A7195}"/>
              </c:ext>
            </c:extLst>
          </c:dPt>
          <c:dLbls>
            <c:dLbl>
              <c:idx val="0"/>
              <c:tx>
                <c:rich>
                  <a:bodyPr/>
                  <a:lstStyle/>
                  <a:p>
                    <a:r>
                      <a:rPr lang="en-US"/>
                      <a:t>11.7 %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EA-4E6B-915B-B20C340A7195}"/>
                </c:ext>
              </c:extLst>
            </c:dLbl>
            <c:dLbl>
              <c:idx val="1"/>
              <c:tx>
                <c:rich>
                  <a:bodyPr/>
                  <a:lstStyle/>
                  <a:p>
                    <a:r>
                      <a:rPr lang="en-US"/>
                      <a:t>13.1 %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EA-4E6B-915B-B20C340A7195}"/>
                </c:ext>
              </c:extLst>
            </c:dLbl>
            <c:dLbl>
              <c:idx val="2"/>
              <c:tx>
                <c:rich>
                  <a:bodyPr/>
                  <a:lstStyle/>
                  <a:p>
                    <a:r>
                      <a:rPr lang="en-US"/>
                      <a:t>14.5 %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EA-4E6B-915B-B20C340A7195}"/>
                </c:ext>
              </c:extLst>
            </c:dLbl>
            <c:dLbl>
              <c:idx val="3"/>
              <c:tx>
                <c:rich>
                  <a:bodyPr/>
                  <a:lstStyle/>
                  <a:p>
                    <a:r>
                      <a:rPr lang="en-US"/>
                      <a:t>19 %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EA-4E6B-915B-B20C340A719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FS</c:v>
                </c:pt>
                <c:pt idx="1">
                  <c:v>Mild HFI</c:v>
                </c:pt>
                <c:pt idx="2">
                  <c:v>Moderate HFI</c:v>
                </c:pt>
                <c:pt idx="3">
                  <c:v>Severe HFI</c:v>
                </c:pt>
              </c:strCache>
            </c:strRef>
          </c:cat>
          <c:val>
            <c:numRef>
              <c:f>Sheet1!$B$2:$B$5</c:f>
              <c:numCache>
                <c:formatCode>General</c:formatCode>
                <c:ptCount val="4"/>
                <c:pt idx="0">
                  <c:v>11.7</c:v>
                </c:pt>
                <c:pt idx="1">
                  <c:v>13.1</c:v>
                </c:pt>
                <c:pt idx="2">
                  <c:v>14.5</c:v>
                </c:pt>
                <c:pt idx="3">
                  <c:v>19</c:v>
                </c:pt>
              </c:numCache>
            </c:numRef>
          </c:val>
          <c:extLst>
            <c:ext xmlns:c16="http://schemas.microsoft.com/office/drawing/2014/chart" uri="{C3380CC4-5D6E-409C-BE32-E72D297353CC}">
              <c16:uniqueId val="{00000004-7CEA-4E6B-915B-B20C340A7195}"/>
            </c:ext>
          </c:extLst>
        </c:ser>
        <c:dLbls>
          <c:showLegendKey val="0"/>
          <c:showVal val="1"/>
          <c:showCatName val="0"/>
          <c:showSerName val="0"/>
          <c:showPercent val="0"/>
          <c:showBubbleSize val="0"/>
        </c:dLbls>
        <c:gapWidth val="75"/>
        <c:axId val="149134720"/>
        <c:axId val="149140608"/>
      </c:barChart>
      <c:catAx>
        <c:axId val="149134720"/>
        <c:scaling>
          <c:orientation val="minMax"/>
        </c:scaling>
        <c:delete val="0"/>
        <c:axPos val="b"/>
        <c:numFmt formatCode="General" sourceLinked="0"/>
        <c:majorTickMark val="none"/>
        <c:minorTickMark val="none"/>
        <c:tickLblPos val="nextTo"/>
        <c:crossAx val="149140608"/>
        <c:crosses val="autoZero"/>
        <c:auto val="1"/>
        <c:lblAlgn val="ctr"/>
        <c:lblOffset val="100"/>
        <c:noMultiLvlLbl val="0"/>
      </c:catAx>
      <c:valAx>
        <c:axId val="149140608"/>
        <c:scaling>
          <c:orientation val="minMax"/>
        </c:scaling>
        <c:delete val="0"/>
        <c:axPos val="l"/>
        <c:numFmt formatCode="General" sourceLinked="1"/>
        <c:majorTickMark val="none"/>
        <c:minorTickMark val="none"/>
        <c:tickLblPos val="nextTo"/>
        <c:crossAx val="1491347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107541689508"/>
          <c:y val="8.6300655480892108E-2"/>
          <c:w val="0.64267990074441705"/>
          <c:h val="0.7677725118483415"/>
        </c:manualLayout>
      </c:layout>
      <c:barChart>
        <c:barDir val="col"/>
        <c:grouping val="clustered"/>
        <c:varyColors val="0"/>
        <c:ser>
          <c:idx val="0"/>
          <c:order val="0"/>
          <c:tx>
            <c:strRef>
              <c:f>Sheet1!$A$2</c:f>
              <c:strCache>
                <c:ptCount val="1"/>
                <c:pt idx="0">
                  <c:v>moderate/severe HFI</c:v>
                </c:pt>
              </c:strCache>
            </c:strRef>
          </c:tx>
          <c:spPr>
            <a:solidFill>
              <a:srgbClr val="FFFFFF"/>
            </a:solidFill>
            <a:ln w="15286">
              <a:solidFill>
                <a:schemeClr val="tx1"/>
              </a:solidFill>
              <a:prstDash val="solid"/>
            </a:ln>
          </c:spPr>
          <c:invertIfNegative val="0"/>
          <c:dLbls>
            <c:spPr>
              <a:noFill/>
              <a:ln w="30572">
                <a:noFill/>
              </a:ln>
            </c:spPr>
            <c:txPr>
              <a:bodyPr/>
              <a:lstStyle/>
              <a:p>
                <a:pPr>
                  <a:defRPr sz="2167" b="1" i="0" u="none" strike="noStrike" baseline="0">
                    <a:solidFill>
                      <a:schemeClr val="tx1"/>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 </c:v>
                </c:pt>
              </c:strCache>
            </c:strRef>
          </c:cat>
          <c:val>
            <c:numRef>
              <c:f>Sheet1!$B$2:$B$2</c:f>
              <c:numCache>
                <c:formatCode>General</c:formatCode>
                <c:ptCount val="1"/>
                <c:pt idx="0">
                  <c:v>1</c:v>
                </c:pt>
              </c:numCache>
            </c:numRef>
          </c:val>
          <c:extLst>
            <c:ext xmlns:c16="http://schemas.microsoft.com/office/drawing/2014/chart" uri="{C3380CC4-5D6E-409C-BE32-E72D297353CC}">
              <c16:uniqueId val="{00000000-EA5B-42E5-B77E-D0085A582C0E}"/>
            </c:ext>
          </c:extLst>
        </c:ser>
        <c:ser>
          <c:idx val="1"/>
          <c:order val="1"/>
          <c:tx>
            <c:strRef>
              <c:f>Sheet1!$A$3</c:f>
              <c:strCache>
                <c:ptCount val="1"/>
                <c:pt idx="0">
                  <c:v>very severe HFI</c:v>
                </c:pt>
              </c:strCache>
            </c:strRef>
          </c:tx>
          <c:spPr>
            <a:solidFill>
              <a:srgbClr val="FFFF00"/>
            </a:solidFill>
            <a:ln w="15286">
              <a:solidFill>
                <a:schemeClr val="tx1"/>
              </a:solidFill>
              <a:prstDash val="solid"/>
            </a:ln>
          </c:spPr>
          <c:invertIfNegative val="0"/>
          <c:dLbls>
            <c:spPr>
              <a:noFill/>
              <a:ln w="30572">
                <a:noFill/>
              </a:ln>
            </c:spPr>
            <c:txPr>
              <a:bodyPr/>
              <a:lstStyle/>
              <a:p>
                <a:pPr>
                  <a:defRPr sz="2167" b="1" i="0" u="none" strike="noStrike" baseline="0">
                    <a:solidFill>
                      <a:schemeClr val="tx1"/>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 </c:v>
                </c:pt>
              </c:strCache>
            </c:strRef>
          </c:cat>
          <c:val>
            <c:numRef>
              <c:f>Sheet1!$B$3:$B$3</c:f>
              <c:numCache>
                <c:formatCode>General</c:formatCode>
                <c:ptCount val="1"/>
                <c:pt idx="0">
                  <c:v>5.9700000000000006</c:v>
                </c:pt>
              </c:numCache>
            </c:numRef>
          </c:val>
          <c:extLst>
            <c:ext xmlns:c16="http://schemas.microsoft.com/office/drawing/2014/chart" uri="{C3380CC4-5D6E-409C-BE32-E72D297353CC}">
              <c16:uniqueId val="{00000001-EA5B-42E5-B77E-D0085A582C0E}"/>
            </c:ext>
          </c:extLst>
        </c:ser>
        <c:dLbls>
          <c:showLegendKey val="0"/>
          <c:showVal val="1"/>
          <c:showCatName val="0"/>
          <c:showSerName val="0"/>
          <c:showPercent val="0"/>
          <c:showBubbleSize val="0"/>
        </c:dLbls>
        <c:gapWidth val="150"/>
        <c:axId val="148833024"/>
        <c:axId val="148834560"/>
      </c:barChart>
      <c:catAx>
        <c:axId val="148833024"/>
        <c:scaling>
          <c:orientation val="minMax"/>
        </c:scaling>
        <c:delete val="0"/>
        <c:axPos val="b"/>
        <c:numFmt formatCode="General" sourceLinked="1"/>
        <c:majorTickMark val="out"/>
        <c:minorTickMark val="none"/>
        <c:tickLblPos val="nextTo"/>
        <c:spPr>
          <a:ln w="3822">
            <a:solidFill>
              <a:schemeClr val="tx1"/>
            </a:solidFill>
            <a:prstDash val="solid"/>
          </a:ln>
        </c:spPr>
        <c:txPr>
          <a:bodyPr rot="0" vert="horz"/>
          <a:lstStyle/>
          <a:p>
            <a:pPr>
              <a:defRPr sz="2167" b="1" i="0" u="none" strike="noStrike" baseline="0">
                <a:solidFill>
                  <a:schemeClr val="tx1"/>
                </a:solidFill>
                <a:latin typeface="Times New Roman"/>
                <a:ea typeface="Times New Roman"/>
                <a:cs typeface="Times New Roman"/>
              </a:defRPr>
            </a:pPr>
            <a:endParaRPr lang="en-US"/>
          </a:p>
        </c:txPr>
        <c:crossAx val="148834560"/>
        <c:crosses val="autoZero"/>
        <c:auto val="1"/>
        <c:lblAlgn val="ctr"/>
        <c:lblOffset val="100"/>
        <c:tickLblSkip val="1"/>
        <c:tickMarkSkip val="1"/>
        <c:noMultiLvlLbl val="0"/>
      </c:catAx>
      <c:valAx>
        <c:axId val="148834560"/>
        <c:scaling>
          <c:orientation val="minMax"/>
        </c:scaling>
        <c:delete val="0"/>
        <c:axPos val="l"/>
        <c:title>
          <c:tx>
            <c:rich>
              <a:bodyPr/>
              <a:lstStyle/>
              <a:p>
                <a:pPr>
                  <a:defRPr sz="2167" b="1" i="0" u="none" strike="noStrike" baseline="0">
                    <a:solidFill>
                      <a:schemeClr val="tx1"/>
                    </a:solidFill>
                    <a:latin typeface="Times New Roman"/>
                    <a:ea typeface="Times New Roman"/>
                    <a:cs typeface="Times New Roman"/>
                  </a:defRPr>
                </a:pPr>
                <a:r>
                  <a:rPr lang="en-US" dirty="0"/>
                  <a:t>OR a *</a:t>
                </a:r>
              </a:p>
            </c:rich>
          </c:tx>
          <c:layout>
            <c:manualLayout>
              <c:xMode val="edge"/>
              <c:yMode val="edge"/>
              <c:x val="2.4813895781637733E-2"/>
              <c:y val="0.2701421800947868"/>
            </c:manualLayout>
          </c:layout>
          <c:overlay val="0"/>
          <c:spPr>
            <a:noFill/>
            <a:ln w="30572">
              <a:noFill/>
            </a:ln>
          </c:spPr>
        </c:title>
        <c:numFmt formatCode="General" sourceLinked="1"/>
        <c:majorTickMark val="out"/>
        <c:minorTickMark val="none"/>
        <c:tickLblPos val="nextTo"/>
        <c:spPr>
          <a:ln w="3822">
            <a:solidFill>
              <a:schemeClr val="tx1"/>
            </a:solidFill>
            <a:prstDash val="solid"/>
          </a:ln>
        </c:spPr>
        <c:txPr>
          <a:bodyPr rot="0" vert="horz"/>
          <a:lstStyle/>
          <a:p>
            <a:pPr>
              <a:defRPr sz="2167" b="1" i="0" u="none" strike="noStrike" baseline="0">
                <a:solidFill>
                  <a:schemeClr val="tx1"/>
                </a:solidFill>
                <a:latin typeface="Times New Roman"/>
                <a:ea typeface="Times New Roman"/>
                <a:cs typeface="Times New Roman"/>
              </a:defRPr>
            </a:pPr>
            <a:endParaRPr lang="en-US"/>
          </a:p>
        </c:txPr>
        <c:crossAx val="148833024"/>
        <c:crosses val="autoZero"/>
        <c:crossBetween val="between"/>
      </c:valAx>
      <c:spPr>
        <a:noFill/>
        <a:ln w="15286">
          <a:noFill/>
          <a:prstDash val="solid"/>
        </a:ln>
      </c:spPr>
    </c:plotArea>
    <c:legend>
      <c:legendPos val="r"/>
      <c:layout>
        <c:manualLayout>
          <c:xMode val="edge"/>
          <c:yMode val="edge"/>
          <c:x val="0.63865357793497701"/>
          <c:y val="0.25897617182668919"/>
          <c:w val="0.3014888337468985"/>
          <c:h val="0.15876777251184843"/>
        </c:manualLayout>
      </c:layout>
      <c:overlay val="0"/>
      <c:spPr>
        <a:noFill/>
        <a:ln w="3822">
          <a:solidFill>
            <a:schemeClr val="tx1"/>
          </a:solidFill>
          <a:prstDash val="solid"/>
        </a:ln>
      </c:spPr>
      <c:txPr>
        <a:bodyPr/>
        <a:lstStyle/>
        <a:p>
          <a:pPr>
            <a:defRPr sz="1992"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2167"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7"/>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1241217798594849"/>
          <c:y val="2.1459227467811183E-2"/>
          <c:w val="0.8185011709601876"/>
          <c:h val="0.84978540772532185"/>
        </c:manualLayout>
      </c:layout>
      <c:bar3DChart>
        <c:barDir val="col"/>
        <c:grouping val="clustered"/>
        <c:varyColors val="0"/>
        <c:ser>
          <c:idx val="0"/>
          <c:order val="0"/>
          <c:tx>
            <c:strRef>
              <c:f>Sheet1!$A$2</c:f>
              <c:strCache>
                <c:ptCount val="1"/>
                <c:pt idx="0">
                  <c:v> </c:v>
                </c:pt>
              </c:strCache>
            </c:strRef>
          </c:tx>
          <c:spPr>
            <a:solidFill>
              <a:schemeClr val="accent1"/>
            </a:solidFill>
            <a:ln w="13745">
              <a:solidFill>
                <a:schemeClr val="tx1"/>
              </a:solidFill>
              <a:prstDash val="solid"/>
            </a:ln>
          </c:spPr>
          <c:invertIfNegative val="0"/>
          <c:dLbls>
            <c:spPr>
              <a:noFill/>
              <a:ln w="27489">
                <a:noFill/>
              </a:ln>
            </c:spPr>
            <c:txPr>
              <a:bodyPr/>
              <a:lstStyle/>
              <a:p>
                <a:pPr>
                  <a:defRPr sz="1948"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Sheet1!$B$1:$D$1</c:f>
              <c:numCache>
                <c:formatCode>General</c:formatCode>
                <c:ptCount val="3"/>
                <c:pt idx="0">
                  <c:v>2006</c:v>
                </c:pt>
                <c:pt idx="1">
                  <c:v>2007</c:v>
                </c:pt>
                <c:pt idx="2">
                  <c:v>2008</c:v>
                </c:pt>
              </c:numCache>
            </c:numRef>
          </c:cat>
          <c:val>
            <c:numRef>
              <c:f>Sheet1!$B$2:$D$2</c:f>
              <c:numCache>
                <c:formatCode>General</c:formatCode>
                <c:ptCount val="3"/>
                <c:pt idx="0">
                  <c:v>9</c:v>
                </c:pt>
                <c:pt idx="1">
                  <c:v>24</c:v>
                </c:pt>
                <c:pt idx="2">
                  <c:v>51</c:v>
                </c:pt>
              </c:numCache>
            </c:numRef>
          </c:val>
          <c:extLst>
            <c:ext xmlns:c16="http://schemas.microsoft.com/office/drawing/2014/chart" uri="{C3380CC4-5D6E-409C-BE32-E72D297353CC}">
              <c16:uniqueId val="{00000000-5423-46B7-BCE6-CA21BEAC9E9A}"/>
            </c:ext>
          </c:extLst>
        </c:ser>
        <c:dLbls>
          <c:showLegendKey val="0"/>
          <c:showVal val="1"/>
          <c:showCatName val="0"/>
          <c:showSerName val="0"/>
          <c:showPercent val="0"/>
          <c:showBubbleSize val="0"/>
        </c:dLbls>
        <c:gapWidth val="150"/>
        <c:gapDepth val="0"/>
        <c:shape val="box"/>
        <c:axId val="151032192"/>
        <c:axId val="151033728"/>
        <c:axId val="0"/>
      </c:bar3DChart>
      <c:catAx>
        <c:axId val="151032192"/>
        <c:scaling>
          <c:orientation val="minMax"/>
        </c:scaling>
        <c:delete val="0"/>
        <c:axPos val="b"/>
        <c:numFmt formatCode="General" sourceLinked="1"/>
        <c:majorTickMark val="out"/>
        <c:minorTickMark val="none"/>
        <c:tickLblPos val="low"/>
        <c:spPr>
          <a:ln w="3436">
            <a:solidFill>
              <a:schemeClr val="tx1"/>
            </a:solidFill>
            <a:prstDash val="solid"/>
          </a:ln>
        </c:spPr>
        <c:txPr>
          <a:bodyPr rot="0" vert="horz"/>
          <a:lstStyle/>
          <a:p>
            <a:pPr>
              <a:defRPr sz="1948" b="1" i="0" u="none" strike="noStrike" baseline="0">
                <a:solidFill>
                  <a:schemeClr val="tx1"/>
                </a:solidFill>
                <a:latin typeface="Arial"/>
                <a:ea typeface="Arial"/>
                <a:cs typeface="Arial"/>
              </a:defRPr>
            </a:pPr>
            <a:endParaRPr lang="en-US"/>
          </a:p>
        </c:txPr>
        <c:crossAx val="151033728"/>
        <c:crosses val="autoZero"/>
        <c:auto val="1"/>
        <c:lblAlgn val="ctr"/>
        <c:lblOffset val="100"/>
        <c:tickLblSkip val="1"/>
        <c:tickMarkSkip val="1"/>
        <c:noMultiLvlLbl val="0"/>
      </c:catAx>
      <c:valAx>
        <c:axId val="151033728"/>
        <c:scaling>
          <c:orientation val="minMax"/>
        </c:scaling>
        <c:delete val="0"/>
        <c:axPos val="l"/>
        <c:majorGridlines>
          <c:spPr>
            <a:ln w="3436">
              <a:solidFill>
                <a:schemeClr val="tx1"/>
              </a:solidFill>
              <a:prstDash val="solid"/>
            </a:ln>
          </c:spPr>
        </c:majorGridlines>
        <c:title>
          <c:tx>
            <c:rich>
              <a:bodyPr/>
              <a:lstStyle/>
              <a:p>
                <a:pPr>
                  <a:defRPr sz="1948" b="1" i="0" u="none" strike="noStrike" baseline="0">
                    <a:solidFill>
                      <a:schemeClr val="tx1"/>
                    </a:solidFill>
                    <a:latin typeface="Arial"/>
                    <a:ea typeface="Arial"/>
                    <a:cs typeface="Arial"/>
                  </a:defRPr>
                </a:pPr>
                <a:r>
                  <a:rPr lang="en-US"/>
                  <a:t> </a:t>
                </a:r>
              </a:p>
            </c:rich>
          </c:tx>
          <c:layout>
            <c:manualLayout>
              <c:xMode val="edge"/>
              <c:yMode val="edge"/>
              <c:x val="2.4590163934426229E-2"/>
              <c:y val="0.46137339055793991"/>
            </c:manualLayout>
          </c:layout>
          <c:overlay val="0"/>
          <c:spPr>
            <a:noFill/>
            <a:ln w="27489">
              <a:noFill/>
            </a:ln>
          </c:spPr>
        </c:title>
        <c:numFmt formatCode="General" sourceLinked="1"/>
        <c:majorTickMark val="out"/>
        <c:minorTickMark val="none"/>
        <c:tickLblPos val="nextTo"/>
        <c:spPr>
          <a:ln w="3436">
            <a:solidFill>
              <a:schemeClr val="tx1"/>
            </a:solidFill>
            <a:prstDash val="solid"/>
          </a:ln>
        </c:spPr>
        <c:txPr>
          <a:bodyPr rot="0" vert="horz"/>
          <a:lstStyle/>
          <a:p>
            <a:pPr>
              <a:defRPr sz="1948" b="1" i="0" u="none" strike="noStrike" baseline="0">
                <a:solidFill>
                  <a:schemeClr val="tx1"/>
                </a:solidFill>
                <a:latin typeface="Arial"/>
                <a:ea typeface="Arial"/>
                <a:cs typeface="Arial"/>
              </a:defRPr>
            </a:pPr>
            <a:endParaRPr lang="en-US"/>
          </a:p>
        </c:txPr>
        <c:crossAx val="151032192"/>
        <c:crosses val="autoZero"/>
        <c:crossBetween val="between"/>
      </c:valAx>
      <c:spPr>
        <a:noFill/>
        <a:ln w="27489">
          <a:noFill/>
        </a:ln>
      </c:spPr>
    </c:plotArea>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A22E68-1FF6-4F4E-8ACA-612E0BF0E5B7}" type="doc">
      <dgm:prSet loTypeId="urn:microsoft.com/office/officeart/2005/8/layout/hierarchy5" loCatId="hierarchy" qsTypeId="urn:microsoft.com/office/officeart/2005/8/quickstyle/simple1#1" qsCatId="simple" csTypeId="urn:microsoft.com/office/officeart/2005/8/colors/accent1_2#1" csCatId="accent1" phldr="1"/>
      <dgm:spPr/>
      <dgm:t>
        <a:bodyPr/>
        <a:lstStyle/>
        <a:p>
          <a:endParaRPr lang="en-US"/>
        </a:p>
      </dgm:t>
    </dgm:pt>
    <dgm:pt modelId="{1230C990-AA13-4295-811A-F11A493993B0}">
      <dgm:prSet phldrT="[Text]" custT="1"/>
      <dgm:spPr/>
      <dgm:t>
        <a:bodyPr/>
        <a:lstStyle/>
        <a:p>
          <a:r>
            <a:rPr lang="en-US" sz="2000" baseline="0" noProof="0" dirty="0"/>
            <a:t>Poor Nutrition</a:t>
          </a:r>
        </a:p>
      </dgm:t>
    </dgm:pt>
    <dgm:pt modelId="{742C6127-B66F-43F9-8B54-0D39CF5A7613}" type="parTrans" cxnId="{185FD2F4-EDA3-41A8-82C7-561084581C42}">
      <dgm:prSet/>
      <dgm:spPr>
        <a:ln>
          <a:noFill/>
          <a:tailEnd type="triangle"/>
        </a:ln>
      </dgm:spPr>
      <dgm:t>
        <a:bodyPr/>
        <a:lstStyle/>
        <a:p>
          <a:endParaRPr lang="en-US"/>
        </a:p>
      </dgm:t>
    </dgm:pt>
    <dgm:pt modelId="{2670F856-22B1-47C2-9B7E-3CAB69CE11B4}" type="sibTrans" cxnId="{185FD2F4-EDA3-41A8-82C7-561084581C42}">
      <dgm:prSet/>
      <dgm:spPr/>
      <dgm:t>
        <a:bodyPr/>
        <a:lstStyle/>
        <a:p>
          <a:endParaRPr lang="en-US"/>
        </a:p>
      </dgm:t>
    </dgm:pt>
    <dgm:pt modelId="{C232547D-6065-485F-9FD6-74230FB4A758}">
      <dgm:prSet phldrT="[Text]" custT="1"/>
      <dgm:spPr/>
      <dgm:t>
        <a:bodyPr/>
        <a:lstStyle/>
        <a:p>
          <a:r>
            <a:rPr lang="es-AR" sz="2000" baseline="0" noProof="0" dirty="0"/>
            <a:t>Home Stress</a:t>
          </a:r>
        </a:p>
      </dgm:t>
    </dgm:pt>
    <dgm:pt modelId="{3469974C-1EB1-4B01-9752-3F3C16A3FDE7}" type="parTrans" cxnId="{20832FD9-94AA-45C2-815E-25CA932C473F}">
      <dgm:prSet/>
      <dgm:spPr>
        <a:ln>
          <a:noFill/>
          <a:tailEnd type="triangle"/>
        </a:ln>
      </dgm:spPr>
      <dgm:t>
        <a:bodyPr/>
        <a:lstStyle/>
        <a:p>
          <a:endParaRPr lang="en-US"/>
        </a:p>
      </dgm:t>
    </dgm:pt>
    <dgm:pt modelId="{35B0AF78-8BD7-4DE7-935C-378D9E08A35A}" type="sibTrans" cxnId="{20832FD9-94AA-45C2-815E-25CA932C473F}">
      <dgm:prSet/>
      <dgm:spPr/>
      <dgm:t>
        <a:bodyPr/>
        <a:lstStyle/>
        <a:p>
          <a:endParaRPr lang="en-US"/>
        </a:p>
      </dgm:t>
    </dgm:pt>
    <dgm:pt modelId="{7D2EF665-DFE0-453F-8D95-9A398C986959}">
      <dgm:prSet phldrT="[Text]" custT="1"/>
      <dgm:spPr>
        <a:solidFill>
          <a:srgbClr val="7030A0"/>
        </a:solidFill>
      </dgm:spPr>
      <dgm:t>
        <a:bodyPr/>
        <a:lstStyle/>
        <a:p>
          <a:r>
            <a:rPr lang="en-US" sz="1400" b="1" noProof="0" dirty="0">
              <a:solidFill>
                <a:schemeClr val="tx1"/>
              </a:solidFill>
            </a:rPr>
            <a:t>Stress Anxiety Depression</a:t>
          </a:r>
        </a:p>
      </dgm:t>
    </dgm:pt>
    <dgm:pt modelId="{DE7CDD2C-C826-4814-92DC-E7C1B3D661E6}" type="parTrans" cxnId="{F3828898-D57B-40E2-B2F6-E0DA9BF49492}">
      <dgm:prSet/>
      <dgm:spPr/>
      <dgm:t>
        <a:bodyPr/>
        <a:lstStyle/>
        <a:p>
          <a:endParaRPr lang="en-US"/>
        </a:p>
      </dgm:t>
    </dgm:pt>
    <dgm:pt modelId="{483F198D-D8F6-49D5-A6C6-B83F0BF86974}" type="sibTrans" cxnId="{F3828898-D57B-40E2-B2F6-E0DA9BF49492}">
      <dgm:prSet/>
      <dgm:spPr/>
      <dgm:t>
        <a:bodyPr/>
        <a:lstStyle/>
        <a:p>
          <a:endParaRPr lang="en-US"/>
        </a:p>
      </dgm:t>
    </dgm:pt>
    <dgm:pt modelId="{68376BA0-183D-4B8A-9C01-9CFC404ABCAB}">
      <dgm:prSet phldrT="[Text]" custT="1"/>
      <dgm:spPr>
        <a:solidFill>
          <a:srgbClr val="7030A0"/>
        </a:solidFill>
      </dgm:spPr>
      <dgm:t>
        <a:bodyPr/>
        <a:lstStyle/>
        <a:p>
          <a:r>
            <a:rPr lang="en-US" sz="1400" b="1" noProof="0" dirty="0">
              <a:solidFill>
                <a:schemeClr val="tx1"/>
              </a:solidFill>
            </a:rPr>
            <a:t>Problem </a:t>
          </a:r>
          <a:r>
            <a:rPr lang="en-US" sz="1300" b="1" noProof="0" dirty="0">
              <a:solidFill>
                <a:schemeClr val="tx1"/>
              </a:solidFill>
            </a:rPr>
            <a:t>Internalization</a:t>
          </a:r>
          <a:r>
            <a:rPr lang="en-US" sz="1400" b="1" noProof="0" dirty="0">
              <a:solidFill>
                <a:schemeClr val="tx1"/>
              </a:solidFill>
            </a:rPr>
            <a:t> &amp; </a:t>
          </a:r>
          <a:r>
            <a:rPr lang="en-US" sz="1300" b="1" noProof="0" dirty="0">
              <a:solidFill>
                <a:schemeClr val="tx1"/>
              </a:solidFill>
            </a:rPr>
            <a:t>Externalization</a:t>
          </a:r>
        </a:p>
      </dgm:t>
    </dgm:pt>
    <dgm:pt modelId="{F88469CA-92C8-4136-B17C-9E7E2F994AEB}" type="parTrans" cxnId="{CE957322-687E-4D38-A08D-3258A3F0BD95}">
      <dgm:prSet/>
      <dgm:spPr/>
      <dgm:t>
        <a:bodyPr/>
        <a:lstStyle/>
        <a:p>
          <a:endParaRPr lang="en-US"/>
        </a:p>
      </dgm:t>
    </dgm:pt>
    <dgm:pt modelId="{A8D1AB1B-89C0-4872-B988-8289CD122BE7}" type="sibTrans" cxnId="{CE957322-687E-4D38-A08D-3258A3F0BD95}">
      <dgm:prSet/>
      <dgm:spPr/>
      <dgm:t>
        <a:bodyPr/>
        <a:lstStyle/>
        <a:p>
          <a:endParaRPr lang="en-US"/>
        </a:p>
      </dgm:t>
    </dgm:pt>
    <dgm:pt modelId="{6B2B647E-6920-4184-8879-A3308F7C6B02}">
      <dgm:prSet phldrT="[Text]" custT="1"/>
      <dgm:spPr>
        <a:solidFill>
          <a:srgbClr val="7030A0"/>
        </a:solidFill>
      </dgm:spPr>
      <dgm:t>
        <a:bodyPr/>
        <a:lstStyle/>
        <a:p>
          <a:r>
            <a:rPr lang="es-AR" sz="1400" b="1" noProof="0" dirty="0">
              <a:solidFill>
                <a:schemeClr val="tx1"/>
              </a:solidFill>
            </a:rPr>
            <a:t>Social &amp; </a:t>
          </a:r>
          <a:r>
            <a:rPr lang="es-AR" sz="1400" b="1" noProof="0" dirty="0" err="1">
              <a:solidFill>
                <a:schemeClr val="tx1"/>
              </a:solidFill>
            </a:rPr>
            <a:t>Cognitive</a:t>
          </a:r>
          <a:r>
            <a:rPr lang="es-AR" sz="1400" b="1" noProof="0" dirty="0">
              <a:solidFill>
                <a:schemeClr val="tx1"/>
              </a:solidFill>
            </a:rPr>
            <a:t> </a:t>
          </a:r>
          <a:r>
            <a:rPr lang="es-AR" sz="1400" b="1" noProof="0" dirty="0" err="1">
              <a:solidFill>
                <a:schemeClr val="tx1"/>
              </a:solidFill>
            </a:rPr>
            <a:t>Development</a:t>
          </a:r>
          <a:endParaRPr lang="es-AR" sz="1400" b="1" noProof="0" dirty="0">
            <a:solidFill>
              <a:schemeClr val="tx1"/>
            </a:solidFill>
          </a:endParaRPr>
        </a:p>
      </dgm:t>
    </dgm:pt>
    <dgm:pt modelId="{DE25174C-A649-41BF-BB74-263CB50479D5}" type="parTrans" cxnId="{756A8499-C28F-45CF-85FA-3361339A1CDE}">
      <dgm:prSet/>
      <dgm:spPr/>
      <dgm:t>
        <a:bodyPr/>
        <a:lstStyle/>
        <a:p>
          <a:endParaRPr lang="en-US"/>
        </a:p>
      </dgm:t>
    </dgm:pt>
    <dgm:pt modelId="{93DA019F-0328-4F1A-9F55-B7DB54751DFA}" type="sibTrans" cxnId="{756A8499-C28F-45CF-85FA-3361339A1CDE}">
      <dgm:prSet/>
      <dgm:spPr/>
      <dgm:t>
        <a:bodyPr/>
        <a:lstStyle/>
        <a:p>
          <a:endParaRPr lang="en-US"/>
        </a:p>
      </dgm:t>
    </dgm:pt>
    <dgm:pt modelId="{5064D2E0-5ADF-4641-98E1-66FE60550D40}">
      <dgm:prSet custT="1"/>
      <dgm:spPr/>
      <dgm:t>
        <a:bodyPr/>
        <a:lstStyle/>
        <a:p>
          <a:r>
            <a:rPr lang="en-US" sz="2000" baseline="0" noProof="0" dirty="0"/>
            <a:t>Poor Mom’s Health</a:t>
          </a:r>
        </a:p>
      </dgm:t>
    </dgm:pt>
    <dgm:pt modelId="{92BA260E-47E6-43F9-A0C6-94A8555D0172}" type="parTrans" cxnId="{7728FDD2-FB04-45C1-971F-0DD3E5D3CF1C}">
      <dgm:prSet/>
      <dgm:spPr>
        <a:ln>
          <a:noFill/>
          <a:tailEnd type="triangle"/>
        </a:ln>
      </dgm:spPr>
      <dgm:t>
        <a:bodyPr/>
        <a:lstStyle/>
        <a:p>
          <a:endParaRPr lang="en-US"/>
        </a:p>
      </dgm:t>
    </dgm:pt>
    <dgm:pt modelId="{B370D9AA-B251-4E50-B92B-9D11DB050763}" type="sibTrans" cxnId="{7728FDD2-FB04-45C1-971F-0DD3E5D3CF1C}">
      <dgm:prSet/>
      <dgm:spPr/>
      <dgm:t>
        <a:bodyPr/>
        <a:lstStyle/>
        <a:p>
          <a:endParaRPr lang="en-US"/>
        </a:p>
      </dgm:t>
    </dgm:pt>
    <dgm:pt modelId="{B3C5BA8D-E4C3-4F00-9179-D80FA1193440}">
      <dgm:prSet custT="1"/>
      <dgm:spPr/>
      <dgm:t>
        <a:bodyPr/>
        <a:lstStyle/>
        <a:p>
          <a:r>
            <a:rPr lang="en-US" sz="2000" baseline="0" noProof="0" dirty="0"/>
            <a:t>Child Psycho-emotional Problems</a:t>
          </a:r>
        </a:p>
      </dgm:t>
    </dgm:pt>
    <dgm:pt modelId="{AF4DCC15-BE75-47FA-B417-CF1C3A1EED3C}" type="parTrans" cxnId="{6323A2AD-3CB6-4098-8DFE-6A81EED506CD}">
      <dgm:prSet/>
      <dgm:spPr>
        <a:ln>
          <a:noFill/>
          <a:tailEnd type="triangle"/>
        </a:ln>
      </dgm:spPr>
      <dgm:t>
        <a:bodyPr/>
        <a:lstStyle/>
        <a:p>
          <a:endParaRPr lang="en-US"/>
        </a:p>
      </dgm:t>
    </dgm:pt>
    <dgm:pt modelId="{CCA75014-5AE3-4A99-8F39-D016DADE230A}" type="sibTrans" cxnId="{6323A2AD-3CB6-4098-8DFE-6A81EED506CD}">
      <dgm:prSet/>
      <dgm:spPr/>
      <dgm:t>
        <a:bodyPr/>
        <a:lstStyle/>
        <a:p>
          <a:endParaRPr lang="en-US"/>
        </a:p>
      </dgm:t>
    </dgm:pt>
    <dgm:pt modelId="{33AC07AB-1700-474E-B54A-31BDAE9402C4}">
      <dgm:prSet custT="1"/>
      <dgm:spPr/>
      <dgm:t>
        <a:bodyPr/>
        <a:lstStyle/>
        <a:p>
          <a:r>
            <a:rPr lang="en-US" sz="2000" baseline="0" noProof="0" dirty="0"/>
            <a:t>Poor Child </a:t>
          </a:r>
          <a:r>
            <a:rPr lang="en-US" sz="2000" baseline="0" noProof="0" dirty="0" err="1"/>
            <a:t>Developm-ent</a:t>
          </a:r>
          <a:endParaRPr lang="en-US" sz="2000" baseline="0" noProof="0" dirty="0"/>
        </a:p>
      </dgm:t>
    </dgm:pt>
    <dgm:pt modelId="{25D38BE1-488E-4993-B50D-131B465B6821}" type="parTrans" cxnId="{EFB2167F-7F26-4BF3-A096-2705550F2642}">
      <dgm:prSet/>
      <dgm:spPr>
        <a:ln>
          <a:noFill/>
          <a:tailEnd type="triangle"/>
        </a:ln>
      </dgm:spPr>
      <dgm:t>
        <a:bodyPr/>
        <a:lstStyle/>
        <a:p>
          <a:endParaRPr lang="en-US"/>
        </a:p>
      </dgm:t>
    </dgm:pt>
    <dgm:pt modelId="{754A5818-5492-4403-9406-5B6F4B2BF9E0}" type="sibTrans" cxnId="{EFB2167F-7F26-4BF3-A096-2705550F2642}">
      <dgm:prSet/>
      <dgm:spPr/>
      <dgm:t>
        <a:bodyPr/>
        <a:lstStyle/>
        <a:p>
          <a:endParaRPr lang="en-US"/>
        </a:p>
      </dgm:t>
    </dgm:pt>
    <dgm:pt modelId="{11203912-CC4A-4868-AEC5-55C6D62EB5DC}">
      <dgm:prSet phldrT="[Text]" custT="1"/>
      <dgm:spPr/>
      <dgm:t>
        <a:bodyPr/>
        <a:lstStyle/>
        <a:p>
          <a:r>
            <a:rPr lang="es-AR" sz="2000" baseline="0" noProof="0" dirty="0"/>
            <a:t>HFI</a:t>
          </a:r>
        </a:p>
      </dgm:t>
    </dgm:pt>
    <dgm:pt modelId="{8DE366A7-DFDB-47B7-9DCE-415D767749EA}" type="sibTrans" cxnId="{7D64CC02-66EE-4A77-A922-FD6A4ED8DDC9}">
      <dgm:prSet/>
      <dgm:spPr/>
      <dgm:t>
        <a:bodyPr/>
        <a:lstStyle/>
        <a:p>
          <a:endParaRPr lang="en-US"/>
        </a:p>
      </dgm:t>
    </dgm:pt>
    <dgm:pt modelId="{C73CF297-F054-4480-AEA8-671283AAE179}" type="parTrans" cxnId="{7D64CC02-66EE-4A77-A922-FD6A4ED8DDC9}">
      <dgm:prSet/>
      <dgm:spPr>
        <a:ln>
          <a:noFill/>
          <a:tailEnd type="triangle"/>
        </a:ln>
      </dgm:spPr>
      <dgm:t>
        <a:bodyPr/>
        <a:lstStyle/>
        <a:p>
          <a:endParaRPr lang="en-US"/>
        </a:p>
      </dgm:t>
    </dgm:pt>
    <dgm:pt modelId="{6F1743E0-356D-46AF-B10D-FE23AA843C8B}">
      <dgm:prSet phldrT="[Text]" custT="1"/>
      <dgm:spPr/>
      <dgm:t>
        <a:bodyPr/>
        <a:lstStyle/>
        <a:p>
          <a:r>
            <a:rPr lang="en-US" sz="2000" baseline="0" noProof="0" dirty="0"/>
            <a:t>Poverty</a:t>
          </a:r>
        </a:p>
      </dgm:t>
    </dgm:pt>
    <dgm:pt modelId="{AA88B1A7-5B34-4B09-84E0-DC7E6BCB4677}" type="sibTrans" cxnId="{943FF3F6-1FAC-469E-88D6-C1C9A78E787E}">
      <dgm:prSet/>
      <dgm:spPr/>
      <dgm:t>
        <a:bodyPr/>
        <a:lstStyle/>
        <a:p>
          <a:endParaRPr lang="en-US"/>
        </a:p>
      </dgm:t>
    </dgm:pt>
    <dgm:pt modelId="{B8C88724-B261-485F-B845-A8098E7E6358}" type="parTrans" cxnId="{943FF3F6-1FAC-469E-88D6-C1C9A78E787E}">
      <dgm:prSet/>
      <dgm:spPr/>
      <dgm:t>
        <a:bodyPr/>
        <a:lstStyle/>
        <a:p>
          <a:endParaRPr lang="en-US"/>
        </a:p>
      </dgm:t>
    </dgm:pt>
    <dgm:pt modelId="{CC1AA84C-0308-4489-A4F6-503B3B75E8A7}" type="pres">
      <dgm:prSet presAssocID="{D0A22E68-1FF6-4F4E-8ACA-612E0BF0E5B7}" presName="mainComposite" presStyleCnt="0">
        <dgm:presLayoutVars>
          <dgm:chPref val="1"/>
          <dgm:dir/>
          <dgm:animOne val="branch"/>
          <dgm:animLvl val="lvl"/>
          <dgm:resizeHandles val="exact"/>
        </dgm:presLayoutVars>
      </dgm:prSet>
      <dgm:spPr/>
    </dgm:pt>
    <dgm:pt modelId="{5DB028C9-6409-4F07-8E6D-C5CC38611907}" type="pres">
      <dgm:prSet presAssocID="{D0A22E68-1FF6-4F4E-8ACA-612E0BF0E5B7}" presName="hierFlow" presStyleCnt="0"/>
      <dgm:spPr/>
    </dgm:pt>
    <dgm:pt modelId="{1BC6E3B4-5BC4-4B0C-8FD4-25CB5A30EB47}" type="pres">
      <dgm:prSet presAssocID="{D0A22E68-1FF6-4F4E-8ACA-612E0BF0E5B7}" presName="firstBuf" presStyleCnt="0"/>
      <dgm:spPr/>
    </dgm:pt>
    <dgm:pt modelId="{2F04DAD8-EBB8-4008-A055-E8995A099D3A}" type="pres">
      <dgm:prSet presAssocID="{D0A22E68-1FF6-4F4E-8ACA-612E0BF0E5B7}" presName="hierChild1" presStyleCnt="0">
        <dgm:presLayoutVars>
          <dgm:chPref val="1"/>
          <dgm:animOne val="branch"/>
          <dgm:animLvl val="lvl"/>
        </dgm:presLayoutVars>
      </dgm:prSet>
      <dgm:spPr/>
    </dgm:pt>
    <dgm:pt modelId="{8AF2E506-0F0F-407F-B7C1-81D744BFCF0A}" type="pres">
      <dgm:prSet presAssocID="{6F1743E0-356D-46AF-B10D-FE23AA843C8B}" presName="Name17" presStyleCnt="0"/>
      <dgm:spPr/>
    </dgm:pt>
    <dgm:pt modelId="{EC0C7975-7DEB-4C9D-9454-5FE1C9A80C38}" type="pres">
      <dgm:prSet presAssocID="{6F1743E0-356D-46AF-B10D-FE23AA843C8B}" presName="level1Shape" presStyleLbl="node0" presStyleIdx="0" presStyleCnt="1" custScaleX="127874" custScaleY="181585" custLinFactY="-51642" custLinFactNeighborX="-20216" custLinFactNeighborY="-100000">
        <dgm:presLayoutVars>
          <dgm:chPref val="3"/>
        </dgm:presLayoutVars>
      </dgm:prSet>
      <dgm:spPr/>
    </dgm:pt>
    <dgm:pt modelId="{BE3B7CFB-1758-4ECD-8EEB-A213B33D6BD4}" type="pres">
      <dgm:prSet presAssocID="{6F1743E0-356D-46AF-B10D-FE23AA843C8B}" presName="hierChild2" presStyleCnt="0"/>
      <dgm:spPr/>
    </dgm:pt>
    <dgm:pt modelId="{FF3F8B39-A790-4B50-A2AC-B744DC9FE44F}" type="pres">
      <dgm:prSet presAssocID="{C73CF297-F054-4480-AEA8-671283AAE179}" presName="Name25" presStyleLbl="parChTrans1D2" presStyleIdx="0" presStyleCnt="1"/>
      <dgm:spPr/>
    </dgm:pt>
    <dgm:pt modelId="{727F3348-39A8-474F-A64D-7DC528502DF0}" type="pres">
      <dgm:prSet presAssocID="{C73CF297-F054-4480-AEA8-671283AAE179}" presName="connTx" presStyleLbl="parChTrans1D2" presStyleIdx="0" presStyleCnt="1"/>
      <dgm:spPr/>
    </dgm:pt>
    <dgm:pt modelId="{CD80D93E-786A-4CA3-9B65-E41E2156A472}" type="pres">
      <dgm:prSet presAssocID="{11203912-CC4A-4868-AEC5-55C6D62EB5DC}" presName="Name30" presStyleCnt="0"/>
      <dgm:spPr/>
    </dgm:pt>
    <dgm:pt modelId="{12E52BE1-B7A9-46E4-AFF3-BA5174BBA06D}" type="pres">
      <dgm:prSet presAssocID="{11203912-CC4A-4868-AEC5-55C6D62EB5DC}" presName="level2Shape" presStyleLbl="node2" presStyleIdx="0" presStyleCnt="1" custScaleX="145017" custScaleY="231235" custLinFactY="-70877" custLinFactNeighborX="-11477" custLinFactNeighborY="-100000"/>
      <dgm:spPr/>
    </dgm:pt>
    <dgm:pt modelId="{454416F1-3866-4A76-9743-CAC5065B3D28}" type="pres">
      <dgm:prSet presAssocID="{11203912-CC4A-4868-AEC5-55C6D62EB5DC}" presName="hierChild3" presStyleCnt="0"/>
      <dgm:spPr/>
    </dgm:pt>
    <dgm:pt modelId="{0ACB045D-4905-4077-A1CA-3A74FC488983}" type="pres">
      <dgm:prSet presAssocID="{742C6127-B66F-43F9-8B54-0D39CF5A7613}" presName="Name25" presStyleLbl="parChTrans1D3" presStyleIdx="0" presStyleCnt="2"/>
      <dgm:spPr/>
    </dgm:pt>
    <dgm:pt modelId="{67947B75-F782-4FD9-881F-6FC8BDE14C09}" type="pres">
      <dgm:prSet presAssocID="{742C6127-B66F-43F9-8B54-0D39CF5A7613}" presName="connTx" presStyleLbl="parChTrans1D3" presStyleIdx="0" presStyleCnt="2"/>
      <dgm:spPr/>
    </dgm:pt>
    <dgm:pt modelId="{744885A5-555D-456B-BE0E-D5AEE7D69F16}" type="pres">
      <dgm:prSet presAssocID="{1230C990-AA13-4295-811A-F11A493993B0}" presName="Name30" presStyleCnt="0"/>
      <dgm:spPr/>
    </dgm:pt>
    <dgm:pt modelId="{C08513DB-5ED4-41CF-B252-AE8059FF827E}" type="pres">
      <dgm:prSet presAssocID="{1230C990-AA13-4295-811A-F11A493993B0}" presName="level2Shape" presStyleLbl="node3" presStyleIdx="0" presStyleCnt="2" custScaleX="151517" custScaleY="167163" custLinFactY="-200000" custLinFactNeighborX="9159" custLinFactNeighborY="-201814"/>
      <dgm:spPr/>
    </dgm:pt>
    <dgm:pt modelId="{33AE0A3F-BB26-4864-8567-4AD202B0D302}" type="pres">
      <dgm:prSet presAssocID="{1230C990-AA13-4295-811A-F11A493993B0}" presName="hierChild3" presStyleCnt="0"/>
      <dgm:spPr/>
    </dgm:pt>
    <dgm:pt modelId="{F8FEC17B-0881-4A2A-B3FE-B15F6DF4AA0F}" type="pres">
      <dgm:prSet presAssocID="{92BA260E-47E6-43F9-A0C6-94A8555D0172}" presName="Name25" presStyleLbl="parChTrans1D4" presStyleIdx="0" presStyleCnt="3"/>
      <dgm:spPr/>
    </dgm:pt>
    <dgm:pt modelId="{C71D8445-AE2E-4745-9A8E-04DE09954E3B}" type="pres">
      <dgm:prSet presAssocID="{92BA260E-47E6-43F9-A0C6-94A8555D0172}" presName="connTx" presStyleLbl="parChTrans1D4" presStyleIdx="0" presStyleCnt="3"/>
      <dgm:spPr/>
    </dgm:pt>
    <dgm:pt modelId="{141267D0-7CCD-464F-BB0E-5B1C11FF4AD9}" type="pres">
      <dgm:prSet presAssocID="{5064D2E0-5ADF-4641-98E1-66FE60550D40}" presName="Name30" presStyleCnt="0"/>
      <dgm:spPr/>
    </dgm:pt>
    <dgm:pt modelId="{87EDEF7A-8642-4274-A102-34A3521CEE4B}" type="pres">
      <dgm:prSet presAssocID="{5064D2E0-5ADF-4641-98E1-66FE60550D40}" presName="level2Shape" presStyleLbl="node4" presStyleIdx="0" presStyleCnt="3" custScaleX="120442" custScaleY="236186" custLinFactNeighborX="-8631" custLinFactNeighborY="-44769"/>
      <dgm:spPr/>
    </dgm:pt>
    <dgm:pt modelId="{FE89CB63-070B-4792-93DC-C31DE52F8CBE}" type="pres">
      <dgm:prSet presAssocID="{5064D2E0-5ADF-4641-98E1-66FE60550D40}" presName="hierChild3" presStyleCnt="0"/>
      <dgm:spPr/>
    </dgm:pt>
    <dgm:pt modelId="{E3DC66CE-4E7D-4DFC-9162-6C36A7749355}" type="pres">
      <dgm:prSet presAssocID="{AF4DCC15-BE75-47FA-B417-CF1C3A1EED3C}" presName="Name25" presStyleLbl="parChTrans1D4" presStyleIdx="1" presStyleCnt="3"/>
      <dgm:spPr/>
    </dgm:pt>
    <dgm:pt modelId="{49338CB6-B48F-468E-934E-02045FEDF09F}" type="pres">
      <dgm:prSet presAssocID="{AF4DCC15-BE75-47FA-B417-CF1C3A1EED3C}" presName="connTx" presStyleLbl="parChTrans1D4" presStyleIdx="1" presStyleCnt="3"/>
      <dgm:spPr/>
    </dgm:pt>
    <dgm:pt modelId="{296EBFF5-3ECA-474C-B7BA-D69214C0F719}" type="pres">
      <dgm:prSet presAssocID="{B3C5BA8D-E4C3-4F00-9179-D80FA1193440}" presName="Name30" presStyleCnt="0"/>
      <dgm:spPr/>
    </dgm:pt>
    <dgm:pt modelId="{34785CF1-A901-4D8F-9B94-057A688EA771}" type="pres">
      <dgm:prSet presAssocID="{B3C5BA8D-E4C3-4F00-9179-D80FA1193440}" presName="level2Shape" presStyleLbl="node4" presStyleIdx="1" presStyleCnt="3" custScaleX="163355" custScaleY="313047" custLinFactNeighborX="-2005" custLinFactNeighborY="-45173"/>
      <dgm:spPr/>
    </dgm:pt>
    <dgm:pt modelId="{BCAC000E-76D4-4EE4-B1C1-C15B9A6538C9}" type="pres">
      <dgm:prSet presAssocID="{B3C5BA8D-E4C3-4F00-9179-D80FA1193440}" presName="hierChild3" presStyleCnt="0"/>
      <dgm:spPr/>
    </dgm:pt>
    <dgm:pt modelId="{740AF7C2-4AB7-456B-85CB-913E4A591314}" type="pres">
      <dgm:prSet presAssocID="{25D38BE1-488E-4993-B50D-131B465B6821}" presName="Name25" presStyleLbl="parChTrans1D4" presStyleIdx="2" presStyleCnt="3"/>
      <dgm:spPr/>
    </dgm:pt>
    <dgm:pt modelId="{ED76E7D8-80B0-4022-9F83-86013DB290D2}" type="pres">
      <dgm:prSet presAssocID="{25D38BE1-488E-4993-B50D-131B465B6821}" presName="connTx" presStyleLbl="parChTrans1D4" presStyleIdx="2" presStyleCnt="3"/>
      <dgm:spPr/>
    </dgm:pt>
    <dgm:pt modelId="{3036C964-E629-4BE7-A4D0-4D31A086ADA5}" type="pres">
      <dgm:prSet presAssocID="{33AC07AB-1700-474E-B54A-31BDAE9402C4}" presName="Name30" presStyleCnt="0"/>
      <dgm:spPr/>
    </dgm:pt>
    <dgm:pt modelId="{11147272-E360-4B78-B54D-12FEE5A0415A}" type="pres">
      <dgm:prSet presAssocID="{33AC07AB-1700-474E-B54A-31BDAE9402C4}" presName="level2Shape" presStyleLbl="node4" presStyleIdx="2" presStyleCnt="3" custScaleX="166825" custScaleY="236590" custLinFactNeighborX="5514" custLinFactNeighborY="-34075"/>
      <dgm:spPr/>
    </dgm:pt>
    <dgm:pt modelId="{36C63AEC-6A13-4533-AC43-C102ED8BB0B2}" type="pres">
      <dgm:prSet presAssocID="{33AC07AB-1700-474E-B54A-31BDAE9402C4}" presName="hierChild3" presStyleCnt="0"/>
      <dgm:spPr/>
    </dgm:pt>
    <dgm:pt modelId="{66A6F324-AEC6-46E1-9C40-C61356EA99BD}" type="pres">
      <dgm:prSet presAssocID="{3469974C-1EB1-4B01-9752-3F3C16A3FDE7}" presName="Name25" presStyleLbl="parChTrans1D3" presStyleIdx="1" presStyleCnt="2"/>
      <dgm:spPr/>
    </dgm:pt>
    <dgm:pt modelId="{9E007AD7-5AEF-44CC-BB7C-5E3AB5FC68A7}" type="pres">
      <dgm:prSet presAssocID="{3469974C-1EB1-4B01-9752-3F3C16A3FDE7}" presName="connTx" presStyleLbl="parChTrans1D3" presStyleIdx="1" presStyleCnt="2"/>
      <dgm:spPr/>
    </dgm:pt>
    <dgm:pt modelId="{0DF0C1BD-A990-4F76-9184-D4616E3940A1}" type="pres">
      <dgm:prSet presAssocID="{C232547D-6065-485F-9FD6-74230FB4A758}" presName="Name30" presStyleCnt="0"/>
      <dgm:spPr/>
    </dgm:pt>
    <dgm:pt modelId="{A27FFA17-C4E4-4123-A625-47707899F267}" type="pres">
      <dgm:prSet presAssocID="{C232547D-6065-485F-9FD6-74230FB4A758}" presName="level2Shape" presStyleLbl="node3" presStyleIdx="1" presStyleCnt="2" custScaleX="126286" custScaleY="181376" custLinFactNeighborX="61435" custLinFactNeighborY="95355"/>
      <dgm:spPr/>
    </dgm:pt>
    <dgm:pt modelId="{4D29A369-EB52-440D-8E3D-8276CE3378B1}" type="pres">
      <dgm:prSet presAssocID="{C232547D-6065-485F-9FD6-74230FB4A758}" presName="hierChild3" presStyleCnt="0"/>
      <dgm:spPr/>
    </dgm:pt>
    <dgm:pt modelId="{6BCE20E0-27EF-4B86-8909-B6A07061C052}" type="pres">
      <dgm:prSet presAssocID="{D0A22E68-1FF6-4F4E-8ACA-612E0BF0E5B7}" presName="bgShapesFlow" presStyleCnt="0"/>
      <dgm:spPr/>
    </dgm:pt>
    <dgm:pt modelId="{17FF6982-87F4-47E5-AD4F-CD45EB3A2B01}" type="pres">
      <dgm:prSet presAssocID="{7D2EF665-DFE0-453F-8D95-9A398C986959}" presName="rectComp" presStyleCnt="0"/>
      <dgm:spPr/>
    </dgm:pt>
    <dgm:pt modelId="{B9D8DF54-74EC-4FD8-8AE5-006072C0CA34}" type="pres">
      <dgm:prSet presAssocID="{7D2EF665-DFE0-453F-8D95-9A398C986959}" presName="bgRect" presStyleLbl="bgShp" presStyleIdx="0" presStyleCnt="3" custScaleX="116242" custLinFactX="200000" custLinFactNeighborX="247341"/>
      <dgm:spPr/>
    </dgm:pt>
    <dgm:pt modelId="{E8F8E77B-BBDD-47C8-A245-C93B999B66A5}" type="pres">
      <dgm:prSet presAssocID="{7D2EF665-DFE0-453F-8D95-9A398C986959}" presName="bgRectTx" presStyleLbl="bgShp" presStyleIdx="0" presStyleCnt="3">
        <dgm:presLayoutVars>
          <dgm:bulletEnabled val="1"/>
        </dgm:presLayoutVars>
      </dgm:prSet>
      <dgm:spPr/>
    </dgm:pt>
    <dgm:pt modelId="{89B5FBD0-0617-4E7A-B4AD-E27136E09342}" type="pres">
      <dgm:prSet presAssocID="{7D2EF665-DFE0-453F-8D95-9A398C986959}" presName="spComp" presStyleCnt="0"/>
      <dgm:spPr/>
    </dgm:pt>
    <dgm:pt modelId="{482711DE-AFC9-4B89-9738-42F90FEDABD8}" type="pres">
      <dgm:prSet presAssocID="{7D2EF665-DFE0-453F-8D95-9A398C986959}" presName="hSp" presStyleCnt="0"/>
      <dgm:spPr/>
    </dgm:pt>
    <dgm:pt modelId="{1E19769B-ED27-4721-8A94-BCE4A122A803}" type="pres">
      <dgm:prSet presAssocID="{68376BA0-183D-4B8A-9C01-9CFC404ABCAB}" presName="rectComp" presStyleCnt="0"/>
      <dgm:spPr/>
    </dgm:pt>
    <dgm:pt modelId="{228B7E15-7457-4D6B-B05C-705B666FB400}" type="pres">
      <dgm:prSet presAssocID="{68376BA0-183D-4B8A-9C01-9CFC404ABCAB}" presName="bgRect" presStyleLbl="bgShp" presStyleIdx="1" presStyleCnt="3" custScaleX="148224" custLinFactX="200000" custLinFactNeighborX="251596"/>
      <dgm:spPr/>
    </dgm:pt>
    <dgm:pt modelId="{88FF3A22-CE49-4837-B0DD-5C7C2640AAD3}" type="pres">
      <dgm:prSet presAssocID="{68376BA0-183D-4B8A-9C01-9CFC404ABCAB}" presName="bgRectTx" presStyleLbl="bgShp" presStyleIdx="1" presStyleCnt="3">
        <dgm:presLayoutVars>
          <dgm:bulletEnabled val="1"/>
        </dgm:presLayoutVars>
      </dgm:prSet>
      <dgm:spPr/>
    </dgm:pt>
    <dgm:pt modelId="{12DA406E-955D-4B8A-BD1C-F17F909A8C82}" type="pres">
      <dgm:prSet presAssocID="{68376BA0-183D-4B8A-9C01-9CFC404ABCAB}" presName="spComp" presStyleCnt="0"/>
      <dgm:spPr/>
    </dgm:pt>
    <dgm:pt modelId="{1E52F9A1-F390-44A6-AF83-10404405245E}" type="pres">
      <dgm:prSet presAssocID="{68376BA0-183D-4B8A-9C01-9CFC404ABCAB}" presName="hSp" presStyleCnt="0"/>
      <dgm:spPr/>
    </dgm:pt>
    <dgm:pt modelId="{D9D10E23-BBC6-483F-A7BE-AD3774FD96B2}" type="pres">
      <dgm:prSet presAssocID="{6B2B647E-6920-4184-8879-A3308F7C6B02}" presName="rectComp" presStyleCnt="0"/>
      <dgm:spPr/>
    </dgm:pt>
    <dgm:pt modelId="{D48795BF-F2A3-4FDC-95D1-545C5DF96667}" type="pres">
      <dgm:prSet presAssocID="{6B2B647E-6920-4184-8879-A3308F7C6B02}" presName="bgRect" presStyleLbl="bgShp" presStyleIdx="2" presStyleCnt="3" custScaleX="151312" custLinFactX="344365" custLinFactNeighborX="400000" custLinFactNeighborY="-18520"/>
      <dgm:spPr/>
    </dgm:pt>
    <dgm:pt modelId="{2B28EB22-77FB-4983-A74D-653134E7C106}" type="pres">
      <dgm:prSet presAssocID="{6B2B647E-6920-4184-8879-A3308F7C6B02}" presName="bgRectTx" presStyleLbl="bgShp" presStyleIdx="2" presStyleCnt="3">
        <dgm:presLayoutVars>
          <dgm:bulletEnabled val="1"/>
        </dgm:presLayoutVars>
      </dgm:prSet>
      <dgm:spPr/>
    </dgm:pt>
  </dgm:ptLst>
  <dgm:cxnLst>
    <dgm:cxn modelId="{5653C495-F236-49D5-8C33-8D4FD43EC8D1}" type="presOf" srcId="{6F1743E0-356D-46AF-B10D-FE23AA843C8B}" destId="{EC0C7975-7DEB-4C9D-9454-5FE1C9A80C38}" srcOrd="0" destOrd="0" presId="urn:microsoft.com/office/officeart/2005/8/layout/hierarchy5"/>
    <dgm:cxn modelId="{21411258-E091-4F14-9B4A-DF51751C9EEC}" type="presOf" srcId="{3469974C-1EB1-4B01-9752-3F3C16A3FDE7}" destId="{66A6F324-AEC6-46E1-9C40-C61356EA99BD}" srcOrd="0" destOrd="0" presId="urn:microsoft.com/office/officeart/2005/8/layout/hierarchy5"/>
    <dgm:cxn modelId="{7D64CC02-66EE-4A77-A922-FD6A4ED8DDC9}" srcId="{6F1743E0-356D-46AF-B10D-FE23AA843C8B}" destId="{11203912-CC4A-4868-AEC5-55C6D62EB5DC}" srcOrd="0" destOrd="0" parTransId="{C73CF297-F054-4480-AEA8-671283AAE179}" sibTransId="{8DE366A7-DFDB-47B7-9DCE-415D767749EA}"/>
    <dgm:cxn modelId="{A4C4C8CE-711E-4ED1-B5A4-FD342B3C242D}" type="presOf" srcId="{3469974C-1EB1-4B01-9752-3F3C16A3FDE7}" destId="{9E007AD7-5AEF-44CC-BB7C-5E3AB5FC68A7}" srcOrd="1" destOrd="0" presId="urn:microsoft.com/office/officeart/2005/8/layout/hierarchy5"/>
    <dgm:cxn modelId="{068D9FB9-9CEB-4EE5-A5EB-6DCA2DD69334}" type="presOf" srcId="{7D2EF665-DFE0-453F-8D95-9A398C986959}" destId="{E8F8E77B-BBDD-47C8-A245-C93B999B66A5}" srcOrd="1" destOrd="0" presId="urn:microsoft.com/office/officeart/2005/8/layout/hierarchy5"/>
    <dgm:cxn modelId="{98E8E13D-DEF5-4DD4-9BE3-F36D5937242D}" type="presOf" srcId="{92BA260E-47E6-43F9-A0C6-94A8555D0172}" destId="{C71D8445-AE2E-4745-9A8E-04DE09954E3B}" srcOrd="1" destOrd="0" presId="urn:microsoft.com/office/officeart/2005/8/layout/hierarchy5"/>
    <dgm:cxn modelId="{943FF3F6-1FAC-469E-88D6-C1C9A78E787E}" srcId="{D0A22E68-1FF6-4F4E-8ACA-612E0BF0E5B7}" destId="{6F1743E0-356D-46AF-B10D-FE23AA843C8B}" srcOrd="0" destOrd="0" parTransId="{B8C88724-B261-485F-B845-A8098E7E6358}" sibTransId="{AA88B1A7-5B34-4B09-84E0-DC7E6BCB4677}"/>
    <dgm:cxn modelId="{54C5BF61-71F4-4A04-826E-03FDCA6D232F}" type="presOf" srcId="{68376BA0-183D-4B8A-9C01-9CFC404ABCAB}" destId="{228B7E15-7457-4D6B-B05C-705B666FB400}" srcOrd="0" destOrd="0" presId="urn:microsoft.com/office/officeart/2005/8/layout/hierarchy5"/>
    <dgm:cxn modelId="{A6BAB031-2D1C-4A32-99C4-20CE16FF4307}" type="presOf" srcId="{92BA260E-47E6-43F9-A0C6-94A8555D0172}" destId="{F8FEC17B-0881-4A2A-B3FE-B15F6DF4AA0F}" srcOrd="0" destOrd="0" presId="urn:microsoft.com/office/officeart/2005/8/layout/hierarchy5"/>
    <dgm:cxn modelId="{4370A74A-D2D3-44B0-8563-579338C30031}" type="presOf" srcId="{742C6127-B66F-43F9-8B54-0D39CF5A7613}" destId="{0ACB045D-4905-4077-A1CA-3A74FC488983}" srcOrd="0" destOrd="0" presId="urn:microsoft.com/office/officeart/2005/8/layout/hierarchy5"/>
    <dgm:cxn modelId="{261D54A6-ED67-4C58-BB81-B476E53D95B5}" type="presOf" srcId="{742C6127-B66F-43F9-8B54-0D39CF5A7613}" destId="{67947B75-F782-4FD9-881F-6FC8BDE14C09}" srcOrd="1" destOrd="0" presId="urn:microsoft.com/office/officeart/2005/8/layout/hierarchy5"/>
    <dgm:cxn modelId="{20832FD9-94AA-45C2-815E-25CA932C473F}" srcId="{11203912-CC4A-4868-AEC5-55C6D62EB5DC}" destId="{C232547D-6065-485F-9FD6-74230FB4A758}" srcOrd="1" destOrd="0" parTransId="{3469974C-1EB1-4B01-9752-3F3C16A3FDE7}" sibTransId="{35B0AF78-8BD7-4DE7-935C-378D9E08A35A}"/>
    <dgm:cxn modelId="{BF516196-D877-47B7-A570-F1B898C61582}" type="presOf" srcId="{7D2EF665-DFE0-453F-8D95-9A398C986959}" destId="{B9D8DF54-74EC-4FD8-8AE5-006072C0CA34}" srcOrd="0" destOrd="0" presId="urn:microsoft.com/office/officeart/2005/8/layout/hierarchy5"/>
    <dgm:cxn modelId="{C7E4678E-3226-4A28-A7E9-330D2300B116}" type="presOf" srcId="{5064D2E0-5ADF-4641-98E1-66FE60550D40}" destId="{87EDEF7A-8642-4274-A102-34A3521CEE4B}" srcOrd="0" destOrd="0" presId="urn:microsoft.com/office/officeart/2005/8/layout/hierarchy5"/>
    <dgm:cxn modelId="{3FC7F9E0-C2D8-40AD-8161-7DDEDD941C41}" type="presOf" srcId="{C232547D-6065-485F-9FD6-74230FB4A758}" destId="{A27FFA17-C4E4-4123-A625-47707899F267}" srcOrd="0" destOrd="0" presId="urn:microsoft.com/office/officeart/2005/8/layout/hierarchy5"/>
    <dgm:cxn modelId="{2FE13494-15B2-4D69-B265-77D30E4A8529}" type="presOf" srcId="{C73CF297-F054-4480-AEA8-671283AAE179}" destId="{FF3F8B39-A790-4B50-A2AC-B744DC9FE44F}" srcOrd="0" destOrd="0" presId="urn:microsoft.com/office/officeart/2005/8/layout/hierarchy5"/>
    <dgm:cxn modelId="{176229F7-2CD6-47E2-8DFC-C56B6CC34D5D}" type="presOf" srcId="{6B2B647E-6920-4184-8879-A3308F7C6B02}" destId="{2B28EB22-77FB-4983-A74D-653134E7C106}" srcOrd="1" destOrd="0" presId="urn:microsoft.com/office/officeart/2005/8/layout/hierarchy5"/>
    <dgm:cxn modelId="{20F7A463-5A34-4667-BFAB-43DB4CD5578E}" type="presOf" srcId="{25D38BE1-488E-4993-B50D-131B465B6821}" destId="{ED76E7D8-80B0-4022-9F83-86013DB290D2}" srcOrd="1" destOrd="0" presId="urn:microsoft.com/office/officeart/2005/8/layout/hierarchy5"/>
    <dgm:cxn modelId="{890C1A78-6142-4407-B400-F07B7EE6884D}" type="presOf" srcId="{6B2B647E-6920-4184-8879-A3308F7C6B02}" destId="{D48795BF-F2A3-4FDC-95D1-545C5DF96667}" srcOrd="0" destOrd="0" presId="urn:microsoft.com/office/officeart/2005/8/layout/hierarchy5"/>
    <dgm:cxn modelId="{7F878678-FBD6-406D-9A59-4B2B000B1D54}" type="presOf" srcId="{1230C990-AA13-4295-811A-F11A493993B0}" destId="{C08513DB-5ED4-41CF-B252-AE8059FF827E}" srcOrd="0" destOrd="0" presId="urn:microsoft.com/office/officeart/2005/8/layout/hierarchy5"/>
    <dgm:cxn modelId="{CE957322-687E-4D38-A08D-3258A3F0BD95}" srcId="{D0A22E68-1FF6-4F4E-8ACA-612E0BF0E5B7}" destId="{68376BA0-183D-4B8A-9C01-9CFC404ABCAB}" srcOrd="2" destOrd="0" parTransId="{F88469CA-92C8-4136-B17C-9E7E2F994AEB}" sibTransId="{A8D1AB1B-89C0-4872-B988-8289CD122BE7}"/>
    <dgm:cxn modelId="{EFB2167F-7F26-4BF3-A096-2705550F2642}" srcId="{B3C5BA8D-E4C3-4F00-9179-D80FA1193440}" destId="{33AC07AB-1700-474E-B54A-31BDAE9402C4}" srcOrd="0" destOrd="0" parTransId="{25D38BE1-488E-4993-B50D-131B465B6821}" sibTransId="{754A5818-5492-4403-9406-5B6F4B2BF9E0}"/>
    <dgm:cxn modelId="{54063591-E0AE-477B-BE1A-E72196E831ED}" type="presOf" srcId="{B3C5BA8D-E4C3-4F00-9179-D80FA1193440}" destId="{34785CF1-A901-4D8F-9B94-057A688EA771}" srcOrd="0" destOrd="0" presId="urn:microsoft.com/office/officeart/2005/8/layout/hierarchy5"/>
    <dgm:cxn modelId="{1113157D-5F63-4279-8D84-287A7768E834}" type="presOf" srcId="{68376BA0-183D-4B8A-9C01-9CFC404ABCAB}" destId="{88FF3A22-CE49-4837-B0DD-5C7C2640AAD3}" srcOrd="1" destOrd="0" presId="urn:microsoft.com/office/officeart/2005/8/layout/hierarchy5"/>
    <dgm:cxn modelId="{7728FDD2-FB04-45C1-971F-0DD3E5D3CF1C}" srcId="{1230C990-AA13-4295-811A-F11A493993B0}" destId="{5064D2E0-5ADF-4641-98E1-66FE60550D40}" srcOrd="0" destOrd="0" parTransId="{92BA260E-47E6-43F9-A0C6-94A8555D0172}" sibTransId="{B370D9AA-B251-4E50-B92B-9D11DB050763}"/>
    <dgm:cxn modelId="{185FD2F4-EDA3-41A8-82C7-561084581C42}" srcId="{11203912-CC4A-4868-AEC5-55C6D62EB5DC}" destId="{1230C990-AA13-4295-811A-F11A493993B0}" srcOrd="0" destOrd="0" parTransId="{742C6127-B66F-43F9-8B54-0D39CF5A7613}" sibTransId="{2670F856-22B1-47C2-9B7E-3CAB69CE11B4}"/>
    <dgm:cxn modelId="{65E2BF38-DF4C-44DD-97CE-4B12E00A4894}" type="presOf" srcId="{C73CF297-F054-4480-AEA8-671283AAE179}" destId="{727F3348-39A8-474F-A64D-7DC528502DF0}" srcOrd="1" destOrd="0" presId="urn:microsoft.com/office/officeart/2005/8/layout/hierarchy5"/>
    <dgm:cxn modelId="{756A8499-C28F-45CF-85FA-3361339A1CDE}" srcId="{D0A22E68-1FF6-4F4E-8ACA-612E0BF0E5B7}" destId="{6B2B647E-6920-4184-8879-A3308F7C6B02}" srcOrd="3" destOrd="0" parTransId="{DE25174C-A649-41BF-BB74-263CB50479D5}" sibTransId="{93DA019F-0328-4F1A-9F55-B7DB54751DFA}"/>
    <dgm:cxn modelId="{553401F1-4368-4D99-8EB0-FFB0A42FC3DA}" type="presOf" srcId="{25D38BE1-488E-4993-B50D-131B465B6821}" destId="{740AF7C2-4AB7-456B-85CB-913E4A591314}" srcOrd="0" destOrd="0" presId="urn:microsoft.com/office/officeart/2005/8/layout/hierarchy5"/>
    <dgm:cxn modelId="{D0E5554A-F329-4B48-AA1B-13B7FFC96FEE}" type="presOf" srcId="{AF4DCC15-BE75-47FA-B417-CF1C3A1EED3C}" destId="{E3DC66CE-4E7D-4DFC-9162-6C36A7749355}" srcOrd="0" destOrd="0" presId="urn:microsoft.com/office/officeart/2005/8/layout/hierarchy5"/>
    <dgm:cxn modelId="{531186CB-C12B-45F5-BFA7-A1448224C6C2}" type="presOf" srcId="{D0A22E68-1FF6-4F4E-8ACA-612E0BF0E5B7}" destId="{CC1AA84C-0308-4489-A4F6-503B3B75E8A7}" srcOrd="0" destOrd="0" presId="urn:microsoft.com/office/officeart/2005/8/layout/hierarchy5"/>
    <dgm:cxn modelId="{B4AE93AC-9E6F-4F31-AC3D-704CEFC08DDB}" type="presOf" srcId="{33AC07AB-1700-474E-B54A-31BDAE9402C4}" destId="{11147272-E360-4B78-B54D-12FEE5A0415A}" srcOrd="0" destOrd="0" presId="urn:microsoft.com/office/officeart/2005/8/layout/hierarchy5"/>
    <dgm:cxn modelId="{6F0F804D-FCC2-43FB-8EC1-7F617588813B}" type="presOf" srcId="{AF4DCC15-BE75-47FA-B417-CF1C3A1EED3C}" destId="{49338CB6-B48F-468E-934E-02045FEDF09F}" srcOrd="1" destOrd="0" presId="urn:microsoft.com/office/officeart/2005/8/layout/hierarchy5"/>
    <dgm:cxn modelId="{F3828898-D57B-40E2-B2F6-E0DA9BF49492}" srcId="{D0A22E68-1FF6-4F4E-8ACA-612E0BF0E5B7}" destId="{7D2EF665-DFE0-453F-8D95-9A398C986959}" srcOrd="1" destOrd="0" parTransId="{DE7CDD2C-C826-4814-92DC-E7C1B3D661E6}" sibTransId="{483F198D-D8F6-49D5-A6C6-B83F0BF86974}"/>
    <dgm:cxn modelId="{6323A2AD-3CB6-4098-8DFE-6A81EED506CD}" srcId="{5064D2E0-5ADF-4641-98E1-66FE60550D40}" destId="{B3C5BA8D-E4C3-4F00-9179-D80FA1193440}" srcOrd="0" destOrd="0" parTransId="{AF4DCC15-BE75-47FA-B417-CF1C3A1EED3C}" sibTransId="{CCA75014-5AE3-4A99-8F39-D016DADE230A}"/>
    <dgm:cxn modelId="{DD5BB76B-4E97-474F-B397-687EB52F8E99}" type="presOf" srcId="{11203912-CC4A-4868-AEC5-55C6D62EB5DC}" destId="{12E52BE1-B7A9-46E4-AFF3-BA5174BBA06D}" srcOrd="0" destOrd="0" presId="urn:microsoft.com/office/officeart/2005/8/layout/hierarchy5"/>
    <dgm:cxn modelId="{80BC3D75-6FB1-41B5-89F7-45DC8F2AF50E}" type="presParOf" srcId="{CC1AA84C-0308-4489-A4F6-503B3B75E8A7}" destId="{5DB028C9-6409-4F07-8E6D-C5CC38611907}" srcOrd="0" destOrd="0" presId="urn:microsoft.com/office/officeart/2005/8/layout/hierarchy5"/>
    <dgm:cxn modelId="{1A1B24AA-1085-4AE6-ADCF-5277D1F1F0AC}" type="presParOf" srcId="{5DB028C9-6409-4F07-8E6D-C5CC38611907}" destId="{1BC6E3B4-5BC4-4B0C-8FD4-25CB5A30EB47}" srcOrd="0" destOrd="0" presId="urn:microsoft.com/office/officeart/2005/8/layout/hierarchy5"/>
    <dgm:cxn modelId="{32970C8B-44E8-425A-BDC9-96C12AC4CFA1}" type="presParOf" srcId="{5DB028C9-6409-4F07-8E6D-C5CC38611907}" destId="{2F04DAD8-EBB8-4008-A055-E8995A099D3A}" srcOrd="1" destOrd="0" presId="urn:microsoft.com/office/officeart/2005/8/layout/hierarchy5"/>
    <dgm:cxn modelId="{0EA1984D-80E3-41C8-9608-5CB766ED3814}" type="presParOf" srcId="{2F04DAD8-EBB8-4008-A055-E8995A099D3A}" destId="{8AF2E506-0F0F-407F-B7C1-81D744BFCF0A}" srcOrd="0" destOrd="0" presId="urn:microsoft.com/office/officeart/2005/8/layout/hierarchy5"/>
    <dgm:cxn modelId="{075A82A1-738C-470F-A85C-97C8192A99CC}" type="presParOf" srcId="{8AF2E506-0F0F-407F-B7C1-81D744BFCF0A}" destId="{EC0C7975-7DEB-4C9D-9454-5FE1C9A80C38}" srcOrd="0" destOrd="0" presId="urn:microsoft.com/office/officeart/2005/8/layout/hierarchy5"/>
    <dgm:cxn modelId="{C7505088-1928-4C72-AF97-D5166DD4BF24}" type="presParOf" srcId="{8AF2E506-0F0F-407F-B7C1-81D744BFCF0A}" destId="{BE3B7CFB-1758-4ECD-8EEB-A213B33D6BD4}" srcOrd="1" destOrd="0" presId="urn:microsoft.com/office/officeart/2005/8/layout/hierarchy5"/>
    <dgm:cxn modelId="{1DE57CEB-324A-45D8-90C3-5EF10E32364C}" type="presParOf" srcId="{BE3B7CFB-1758-4ECD-8EEB-A213B33D6BD4}" destId="{FF3F8B39-A790-4B50-A2AC-B744DC9FE44F}" srcOrd="0" destOrd="0" presId="urn:microsoft.com/office/officeart/2005/8/layout/hierarchy5"/>
    <dgm:cxn modelId="{64D0BB28-63D4-4620-8B04-7E72D266A460}" type="presParOf" srcId="{FF3F8B39-A790-4B50-A2AC-B744DC9FE44F}" destId="{727F3348-39A8-474F-A64D-7DC528502DF0}" srcOrd="0" destOrd="0" presId="urn:microsoft.com/office/officeart/2005/8/layout/hierarchy5"/>
    <dgm:cxn modelId="{049F96AD-4E0C-4897-B00B-6668BBFF9573}" type="presParOf" srcId="{BE3B7CFB-1758-4ECD-8EEB-A213B33D6BD4}" destId="{CD80D93E-786A-4CA3-9B65-E41E2156A472}" srcOrd="1" destOrd="0" presId="urn:microsoft.com/office/officeart/2005/8/layout/hierarchy5"/>
    <dgm:cxn modelId="{B3C775F5-B05C-4D5A-B77A-0FF0D58B6298}" type="presParOf" srcId="{CD80D93E-786A-4CA3-9B65-E41E2156A472}" destId="{12E52BE1-B7A9-46E4-AFF3-BA5174BBA06D}" srcOrd="0" destOrd="0" presId="urn:microsoft.com/office/officeart/2005/8/layout/hierarchy5"/>
    <dgm:cxn modelId="{951D4628-DBA3-46E1-96E0-BD887C04FF8F}" type="presParOf" srcId="{CD80D93E-786A-4CA3-9B65-E41E2156A472}" destId="{454416F1-3866-4A76-9743-CAC5065B3D28}" srcOrd="1" destOrd="0" presId="urn:microsoft.com/office/officeart/2005/8/layout/hierarchy5"/>
    <dgm:cxn modelId="{ED5060B8-38E2-4EA1-9236-B4755A3476C2}" type="presParOf" srcId="{454416F1-3866-4A76-9743-CAC5065B3D28}" destId="{0ACB045D-4905-4077-A1CA-3A74FC488983}" srcOrd="0" destOrd="0" presId="urn:microsoft.com/office/officeart/2005/8/layout/hierarchy5"/>
    <dgm:cxn modelId="{060C489C-F27B-490B-AB22-3EFF40652399}" type="presParOf" srcId="{0ACB045D-4905-4077-A1CA-3A74FC488983}" destId="{67947B75-F782-4FD9-881F-6FC8BDE14C09}" srcOrd="0" destOrd="0" presId="urn:microsoft.com/office/officeart/2005/8/layout/hierarchy5"/>
    <dgm:cxn modelId="{94570AB8-3FB4-47C0-A0ED-07DE26D02EAB}" type="presParOf" srcId="{454416F1-3866-4A76-9743-CAC5065B3D28}" destId="{744885A5-555D-456B-BE0E-D5AEE7D69F16}" srcOrd="1" destOrd="0" presId="urn:microsoft.com/office/officeart/2005/8/layout/hierarchy5"/>
    <dgm:cxn modelId="{E8374B3C-E94C-47A6-8304-6FBF8286FC20}" type="presParOf" srcId="{744885A5-555D-456B-BE0E-D5AEE7D69F16}" destId="{C08513DB-5ED4-41CF-B252-AE8059FF827E}" srcOrd="0" destOrd="0" presId="urn:microsoft.com/office/officeart/2005/8/layout/hierarchy5"/>
    <dgm:cxn modelId="{534740D0-F564-4ADF-A35D-F8157A9C3FD4}" type="presParOf" srcId="{744885A5-555D-456B-BE0E-D5AEE7D69F16}" destId="{33AE0A3F-BB26-4864-8567-4AD202B0D302}" srcOrd="1" destOrd="0" presId="urn:microsoft.com/office/officeart/2005/8/layout/hierarchy5"/>
    <dgm:cxn modelId="{5227495F-7952-4F7B-B19F-A4AD946431C7}" type="presParOf" srcId="{33AE0A3F-BB26-4864-8567-4AD202B0D302}" destId="{F8FEC17B-0881-4A2A-B3FE-B15F6DF4AA0F}" srcOrd="0" destOrd="0" presId="urn:microsoft.com/office/officeart/2005/8/layout/hierarchy5"/>
    <dgm:cxn modelId="{F28E3D99-8EDA-4825-A067-DBCEB589526B}" type="presParOf" srcId="{F8FEC17B-0881-4A2A-B3FE-B15F6DF4AA0F}" destId="{C71D8445-AE2E-4745-9A8E-04DE09954E3B}" srcOrd="0" destOrd="0" presId="urn:microsoft.com/office/officeart/2005/8/layout/hierarchy5"/>
    <dgm:cxn modelId="{177F37D0-3510-43F9-857E-F5FAEAEB697D}" type="presParOf" srcId="{33AE0A3F-BB26-4864-8567-4AD202B0D302}" destId="{141267D0-7CCD-464F-BB0E-5B1C11FF4AD9}" srcOrd="1" destOrd="0" presId="urn:microsoft.com/office/officeart/2005/8/layout/hierarchy5"/>
    <dgm:cxn modelId="{2BD050A9-A1F1-4B22-A2D6-87C0A3AAEA36}" type="presParOf" srcId="{141267D0-7CCD-464F-BB0E-5B1C11FF4AD9}" destId="{87EDEF7A-8642-4274-A102-34A3521CEE4B}" srcOrd="0" destOrd="0" presId="urn:microsoft.com/office/officeart/2005/8/layout/hierarchy5"/>
    <dgm:cxn modelId="{6990DFD8-4471-4BDB-952F-1AE1656A8991}" type="presParOf" srcId="{141267D0-7CCD-464F-BB0E-5B1C11FF4AD9}" destId="{FE89CB63-070B-4792-93DC-C31DE52F8CBE}" srcOrd="1" destOrd="0" presId="urn:microsoft.com/office/officeart/2005/8/layout/hierarchy5"/>
    <dgm:cxn modelId="{420E2B60-3F15-4C92-B881-528203F2C21E}" type="presParOf" srcId="{FE89CB63-070B-4792-93DC-C31DE52F8CBE}" destId="{E3DC66CE-4E7D-4DFC-9162-6C36A7749355}" srcOrd="0" destOrd="0" presId="urn:microsoft.com/office/officeart/2005/8/layout/hierarchy5"/>
    <dgm:cxn modelId="{2786CEB5-3905-4B34-A935-37BC4B020AD8}" type="presParOf" srcId="{E3DC66CE-4E7D-4DFC-9162-6C36A7749355}" destId="{49338CB6-B48F-468E-934E-02045FEDF09F}" srcOrd="0" destOrd="0" presId="urn:microsoft.com/office/officeart/2005/8/layout/hierarchy5"/>
    <dgm:cxn modelId="{91AC9854-1B00-42FF-AD67-BD55B4175E9F}" type="presParOf" srcId="{FE89CB63-070B-4792-93DC-C31DE52F8CBE}" destId="{296EBFF5-3ECA-474C-B7BA-D69214C0F719}" srcOrd="1" destOrd="0" presId="urn:microsoft.com/office/officeart/2005/8/layout/hierarchy5"/>
    <dgm:cxn modelId="{CFD81342-685E-463B-9EAB-57244E3ACDFC}" type="presParOf" srcId="{296EBFF5-3ECA-474C-B7BA-D69214C0F719}" destId="{34785CF1-A901-4D8F-9B94-057A688EA771}" srcOrd="0" destOrd="0" presId="urn:microsoft.com/office/officeart/2005/8/layout/hierarchy5"/>
    <dgm:cxn modelId="{928C5A4E-EDA0-4073-957E-68646C9D3CA5}" type="presParOf" srcId="{296EBFF5-3ECA-474C-B7BA-D69214C0F719}" destId="{BCAC000E-76D4-4EE4-B1C1-C15B9A6538C9}" srcOrd="1" destOrd="0" presId="urn:microsoft.com/office/officeart/2005/8/layout/hierarchy5"/>
    <dgm:cxn modelId="{58B7943D-0FAB-45B5-97D9-CBEAFAB6A53E}" type="presParOf" srcId="{BCAC000E-76D4-4EE4-B1C1-C15B9A6538C9}" destId="{740AF7C2-4AB7-456B-85CB-913E4A591314}" srcOrd="0" destOrd="0" presId="urn:microsoft.com/office/officeart/2005/8/layout/hierarchy5"/>
    <dgm:cxn modelId="{A1651CD3-C5E1-417C-B25E-D04272CEBA0C}" type="presParOf" srcId="{740AF7C2-4AB7-456B-85CB-913E4A591314}" destId="{ED76E7D8-80B0-4022-9F83-86013DB290D2}" srcOrd="0" destOrd="0" presId="urn:microsoft.com/office/officeart/2005/8/layout/hierarchy5"/>
    <dgm:cxn modelId="{91A75224-42C1-4207-AC24-3B63A47F7090}" type="presParOf" srcId="{BCAC000E-76D4-4EE4-B1C1-C15B9A6538C9}" destId="{3036C964-E629-4BE7-A4D0-4D31A086ADA5}" srcOrd="1" destOrd="0" presId="urn:microsoft.com/office/officeart/2005/8/layout/hierarchy5"/>
    <dgm:cxn modelId="{DB836652-EA93-4D1A-B91A-62DE5D74B974}" type="presParOf" srcId="{3036C964-E629-4BE7-A4D0-4D31A086ADA5}" destId="{11147272-E360-4B78-B54D-12FEE5A0415A}" srcOrd="0" destOrd="0" presId="urn:microsoft.com/office/officeart/2005/8/layout/hierarchy5"/>
    <dgm:cxn modelId="{E16DFC75-182B-4FAE-81B0-E62EE1079CF1}" type="presParOf" srcId="{3036C964-E629-4BE7-A4D0-4D31A086ADA5}" destId="{36C63AEC-6A13-4533-AC43-C102ED8BB0B2}" srcOrd="1" destOrd="0" presId="urn:microsoft.com/office/officeart/2005/8/layout/hierarchy5"/>
    <dgm:cxn modelId="{E3DD8784-79A3-4D72-BD15-1DFCA7B15DAA}" type="presParOf" srcId="{454416F1-3866-4A76-9743-CAC5065B3D28}" destId="{66A6F324-AEC6-46E1-9C40-C61356EA99BD}" srcOrd="2" destOrd="0" presId="urn:microsoft.com/office/officeart/2005/8/layout/hierarchy5"/>
    <dgm:cxn modelId="{9079295B-3777-430F-AAC7-9D622FBC287C}" type="presParOf" srcId="{66A6F324-AEC6-46E1-9C40-C61356EA99BD}" destId="{9E007AD7-5AEF-44CC-BB7C-5E3AB5FC68A7}" srcOrd="0" destOrd="0" presId="urn:microsoft.com/office/officeart/2005/8/layout/hierarchy5"/>
    <dgm:cxn modelId="{7B8952CF-75A2-437E-B88E-14CD9D14542F}" type="presParOf" srcId="{454416F1-3866-4A76-9743-CAC5065B3D28}" destId="{0DF0C1BD-A990-4F76-9184-D4616E3940A1}" srcOrd="3" destOrd="0" presId="urn:microsoft.com/office/officeart/2005/8/layout/hierarchy5"/>
    <dgm:cxn modelId="{7FFA7701-6244-4687-BCAE-32F179179C7B}" type="presParOf" srcId="{0DF0C1BD-A990-4F76-9184-D4616E3940A1}" destId="{A27FFA17-C4E4-4123-A625-47707899F267}" srcOrd="0" destOrd="0" presId="urn:microsoft.com/office/officeart/2005/8/layout/hierarchy5"/>
    <dgm:cxn modelId="{58DDF04C-769F-43EA-A691-8AA295693724}" type="presParOf" srcId="{0DF0C1BD-A990-4F76-9184-D4616E3940A1}" destId="{4D29A369-EB52-440D-8E3D-8276CE3378B1}" srcOrd="1" destOrd="0" presId="urn:microsoft.com/office/officeart/2005/8/layout/hierarchy5"/>
    <dgm:cxn modelId="{618FC9B8-7E72-49E0-8273-9688982844F3}" type="presParOf" srcId="{CC1AA84C-0308-4489-A4F6-503B3B75E8A7}" destId="{6BCE20E0-27EF-4B86-8909-B6A07061C052}" srcOrd="1" destOrd="0" presId="urn:microsoft.com/office/officeart/2005/8/layout/hierarchy5"/>
    <dgm:cxn modelId="{24B191B5-E4ED-4699-9581-CF83BA1A29BE}" type="presParOf" srcId="{6BCE20E0-27EF-4B86-8909-B6A07061C052}" destId="{17FF6982-87F4-47E5-AD4F-CD45EB3A2B01}" srcOrd="0" destOrd="0" presId="urn:microsoft.com/office/officeart/2005/8/layout/hierarchy5"/>
    <dgm:cxn modelId="{FCB51AA4-5C01-4164-8766-2FAB03C6C36E}" type="presParOf" srcId="{17FF6982-87F4-47E5-AD4F-CD45EB3A2B01}" destId="{B9D8DF54-74EC-4FD8-8AE5-006072C0CA34}" srcOrd="0" destOrd="0" presId="urn:microsoft.com/office/officeart/2005/8/layout/hierarchy5"/>
    <dgm:cxn modelId="{35E669BE-D2BC-42E3-B2B3-0343FC9C0AE3}" type="presParOf" srcId="{17FF6982-87F4-47E5-AD4F-CD45EB3A2B01}" destId="{E8F8E77B-BBDD-47C8-A245-C93B999B66A5}" srcOrd="1" destOrd="0" presId="urn:microsoft.com/office/officeart/2005/8/layout/hierarchy5"/>
    <dgm:cxn modelId="{427F4FA5-F3A2-47AF-B9BE-27F7BF9453BF}" type="presParOf" srcId="{6BCE20E0-27EF-4B86-8909-B6A07061C052}" destId="{89B5FBD0-0617-4E7A-B4AD-E27136E09342}" srcOrd="1" destOrd="0" presId="urn:microsoft.com/office/officeart/2005/8/layout/hierarchy5"/>
    <dgm:cxn modelId="{AF928B3A-CE54-4217-9082-F5D72CFAF5EA}" type="presParOf" srcId="{89B5FBD0-0617-4E7A-B4AD-E27136E09342}" destId="{482711DE-AFC9-4B89-9738-42F90FEDABD8}" srcOrd="0" destOrd="0" presId="urn:microsoft.com/office/officeart/2005/8/layout/hierarchy5"/>
    <dgm:cxn modelId="{C1079107-D009-4414-83DA-9567450BE379}" type="presParOf" srcId="{6BCE20E0-27EF-4B86-8909-B6A07061C052}" destId="{1E19769B-ED27-4721-8A94-BCE4A122A803}" srcOrd="2" destOrd="0" presId="urn:microsoft.com/office/officeart/2005/8/layout/hierarchy5"/>
    <dgm:cxn modelId="{B0193DCC-A516-41D3-AD92-1B2DFFD9D1D6}" type="presParOf" srcId="{1E19769B-ED27-4721-8A94-BCE4A122A803}" destId="{228B7E15-7457-4D6B-B05C-705B666FB400}" srcOrd="0" destOrd="0" presId="urn:microsoft.com/office/officeart/2005/8/layout/hierarchy5"/>
    <dgm:cxn modelId="{2C9F07EC-4765-42C2-9DD7-3B465FCD8E40}" type="presParOf" srcId="{1E19769B-ED27-4721-8A94-BCE4A122A803}" destId="{88FF3A22-CE49-4837-B0DD-5C7C2640AAD3}" srcOrd="1" destOrd="0" presId="urn:microsoft.com/office/officeart/2005/8/layout/hierarchy5"/>
    <dgm:cxn modelId="{56D034DB-85F1-4D97-8869-CA2D558316D8}" type="presParOf" srcId="{6BCE20E0-27EF-4B86-8909-B6A07061C052}" destId="{12DA406E-955D-4B8A-BD1C-F17F909A8C82}" srcOrd="3" destOrd="0" presId="urn:microsoft.com/office/officeart/2005/8/layout/hierarchy5"/>
    <dgm:cxn modelId="{F3EFA3B9-17C6-464B-BD7C-088477A99C29}" type="presParOf" srcId="{12DA406E-955D-4B8A-BD1C-F17F909A8C82}" destId="{1E52F9A1-F390-44A6-AF83-10404405245E}" srcOrd="0" destOrd="0" presId="urn:microsoft.com/office/officeart/2005/8/layout/hierarchy5"/>
    <dgm:cxn modelId="{F10C8B88-3BEF-42AE-946A-17583DDA8754}" type="presParOf" srcId="{6BCE20E0-27EF-4B86-8909-B6A07061C052}" destId="{D9D10E23-BBC6-483F-A7BE-AD3774FD96B2}" srcOrd="4" destOrd="0" presId="urn:microsoft.com/office/officeart/2005/8/layout/hierarchy5"/>
    <dgm:cxn modelId="{E6E2627C-4BCB-427F-8E63-7AC5021CB4B2}" type="presParOf" srcId="{D9D10E23-BBC6-483F-A7BE-AD3774FD96B2}" destId="{D48795BF-F2A3-4FDC-95D1-545C5DF96667}" srcOrd="0" destOrd="0" presId="urn:microsoft.com/office/officeart/2005/8/layout/hierarchy5"/>
    <dgm:cxn modelId="{6BE394DF-E7FD-4C29-9FEF-A23FBAD72DEA}" type="presParOf" srcId="{D9D10E23-BBC6-483F-A7BE-AD3774FD96B2}" destId="{2B28EB22-77FB-4983-A74D-653134E7C106}"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795BF-F2A3-4FDC-95D1-545C5DF96667}">
      <dsp:nvSpPr>
        <dsp:cNvPr id="0" name=""/>
        <dsp:cNvSpPr/>
      </dsp:nvSpPr>
      <dsp:spPr>
        <a:xfrm>
          <a:off x="6881335" y="0"/>
          <a:ext cx="1348264" cy="4525963"/>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AR" sz="1400" b="1" kern="1200" noProof="0" dirty="0">
              <a:solidFill>
                <a:schemeClr val="tx1"/>
              </a:solidFill>
            </a:rPr>
            <a:t>Social &amp; </a:t>
          </a:r>
          <a:r>
            <a:rPr lang="es-AR" sz="1400" b="1" kern="1200" noProof="0" dirty="0" err="1">
              <a:solidFill>
                <a:schemeClr val="tx1"/>
              </a:solidFill>
            </a:rPr>
            <a:t>Cognitive</a:t>
          </a:r>
          <a:r>
            <a:rPr lang="es-AR" sz="1400" b="1" kern="1200" noProof="0" dirty="0">
              <a:solidFill>
                <a:schemeClr val="tx1"/>
              </a:solidFill>
            </a:rPr>
            <a:t> </a:t>
          </a:r>
          <a:r>
            <a:rPr lang="es-AR" sz="1400" b="1" kern="1200" noProof="0" dirty="0" err="1">
              <a:solidFill>
                <a:schemeClr val="tx1"/>
              </a:solidFill>
            </a:rPr>
            <a:t>Development</a:t>
          </a:r>
          <a:endParaRPr lang="es-AR" sz="1400" b="1" kern="1200" noProof="0" dirty="0">
            <a:solidFill>
              <a:schemeClr val="tx1"/>
            </a:solidFill>
          </a:endParaRPr>
        </a:p>
      </dsp:txBody>
      <dsp:txXfrm>
        <a:off x="6881335" y="0"/>
        <a:ext cx="1348264" cy="1357788"/>
      </dsp:txXfrm>
    </dsp:sp>
    <dsp:sp modelId="{228B7E15-7457-4D6B-B05C-705B666FB400}">
      <dsp:nvSpPr>
        <dsp:cNvPr id="0" name=""/>
        <dsp:cNvSpPr/>
      </dsp:nvSpPr>
      <dsp:spPr>
        <a:xfrm>
          <a:off x="5294627" y="0"/>
          <a:ext cx="1320748" cy="4525963"/>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noProof="0" dirty="0">
              <a:solidFill>
                <a:schemeClr val="tx1"/>
              </a:solidFill>
            </a:rPr>
            <a:t>Problem </a:t>
          </a:r>
          <a:r>
            <a:rPr lang="en-US" sz="1300" b="1" kern="1200" noProof="0" dirty="0">
              <a:solidFill>
                <a:schemeClr val="tx1"/>
              </a:solidFill>
            </a:rPr>
            <a:t>Internalization</a:t>
          </a:r>
          <a:r>
            <a:rPr lang="en-US" sz="1400" b="1" kern="1200" noProof="0" dirty="0">
              <a:solidFill>
                <a:schemeClr val="tx1"/>
              </a:solidFill>
            </a:rPr>
            <a:t> &amp; </a:t>
          </a:r>
          <a:r>
            <a:rPr lang="en-US" sz="1300" b="1" kern="1200" noProof="0" dirty="0">
              <a:solidFill>
                <a:schemeClr val="tx1"/>
              </a:solidFill>
            </a:rPr>
            <a:t>Externalization</a:t>
          </a:r>
        </a:p>
      </dsp:txBody>
      <dsp:txXfrm>
        <a:off x="5294627" y="0"/>
        <a:ext cx="1320748" cy="1357788"/>
      </dsp:txXfrm>
    </dsp:sp>
    <dsp:sp modelId="{B9D8DF54-74EC-4FD8-8AE5-006072C0CA34}">
      <dsp:nvSpPr>
        <dsp:cNvPr id="0" name=""/>
        <dsp:cNvSpPr/>
      </dsp:nvSpPr>
      <dsp:spPr>
        <a:xfrm>
          <a:off x="4072432" y="0"/>
          <a:ext cx="1035773" cy="4525963"/>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noProof="0" dirty="0">
              <a:solidFill>
                <a:schemeClr val="tx1"/>
              </a:solidFill>
            </a:rPr>
            <a:t>Stress Anxiety Depression</a:t>
          </a:r>
        </a:p>
      </dsp:txBody>
      <dsp:txXfrm>
        <a:off x="4072432" y="0"/>
        <a:ext cx="1035773" cy="1357788"/>
      </dsp:txXfrm>
    </dsp:sp>
    <dsp:sp modelId="{EC0C7975-7DEB-4C9D-9454-5FE1C9A80C38}">
      <dsp:nvSpPr>
        <dsp:cNvPr id="0" name=""/>
        <dsp:cNvSpPr/>
      </dsp:nvSpPr>
      <dsp:spPr>
        <a:xfrm>
          <a:off x="10546" y="2086675"/>
          <a:ext cx="949516" cy="6741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baseline="0" noProof="0" dirty="0"/>
            <a:t>Poverty</a:t>
          </a:r>
        </a:p>
      </dsp:txBody>
      <dsp:txXfrm>
        <a:off x="30292" y="2106421"/>
        <a:ext cx="910024" cy="634679"/>
      </dsp:txXfrm>
    </dsp:sp>
    <dsp:sp modelId="{FF3F8B39-A790-4B50-A2AC-B744DC9FE44F}">
      <dsp:nvSpPr>
        <dsp:cNvPr id="0" name=""/>
        <dsp:cNvSpPr/>
      </dsp:nvSpPr>
      <dsp:spPr>
        <a:xfrm rot="20930246">
          <a:off x="956574" y="2380671"/>
          <a:ext cx="368885" cy="14765"/>
        </a:xfrm>
        <a:custGeom>
          <a:avLst/>
          <a:gdLst/>
          <a:ahLst/>
          <a:cxnLst/>
          <a:rect l="0" t="0" r="0" b="0"/>
          <a:pathLst>
            <a:path>
              <a:moveTo>
                <a:pt x="0" y="7382"/>
              </a:moveTo>
              <a:lnTo>
                <a:pt x="368885" y="7382"/>
              </a:lnTo>
            </a:path>
          </a:pathLst>
        </a:custGeom>
        <a:noFill/>
        <a:ln w="25400" cap="flat" cmpd="sng" algn="ctr">
          <a:no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31794" y="2378831"/>
        <a:ext cx="18444" cy="18444"/>
      </dsp:txXfrm>
    </dsp:sp>
    <dsp:sp modelId="{12E52BE1-B7A9-46E4-AFF3-BA5174BBA06D}">
      <dsp:nvSpPr>
        <dsp:cNvPr id="0" name=""/>
        <dsp:cNvSpPr/>
      </dsp:nvSpPr>
      <dsp:spPr>
        <a:xfrm>
          <a:off x="1321970" y="1923093"/>
          <a:ext cx="1076810" cy="8585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AR" sz="2000" kern="1200" baseline="0" noProof="0" dirty="0"/>
            <a:t>HFI</a:t>
          </a:r>
        </a:p>
      </dsp:txBody>
      <dsp:txXfrm>
        <a:off x="1347115" y="1948238"/>
        <a:ext cx="1026520" cy="808217"/>
      </dsp:txXfrm>
    </dsp:sp>
    <dsp:sp modelId="{0ACB045D-4905-4077-A1CA-3A74FC488983}">
      <dsp:nvSpPr>
        <dsp:cNvPr id="0" name=""/>
        <dsp:cNvSpPr/>
      </dsp:nvSpPr>
      <dsp:spPr>
        <a:xfrm rot="17413633">
          <a:off x="1972776" y="1733992"/>
          <a:ext cx="1302255" cy="14765"/>
        </a:xfrm>
        <a:custGeom>
          <a:avLst/>
          <a:gdLst/>
          <a:ahLst/>
          <a:cxnLst/>
          <a:rect l="0" t="0" r="0" b="0"/>
          <a:pathLst>
            <a:path>
              <a:moveTo>
                <a:pt x="0" y="7382"/>
              </a:moveTo>
              <a:lnTo>
                <a:pt x="1302255" y="7382"/>
              </a:lnTo>
            </a:path>
          </a:pathLst>
        </a:custGeom>
        <a:noFill/>
        <a:ln w="25400" cap="flat" cmpd="sng" algn="ctr">
          <a:no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1347" y="1708818"/>
        <a:ext cx="65112" cy="65112"/>
      </dsp:txXfrm>
    </dsp:sp>
    <dsp:sp modelId="{C08513DB-5ED4-41CF-B252-AE8059FF827E}">
      <dsp:nvSpPr>
        <dsp:cNvPr id="0" name=""/>
        <dsp:cNvSpPr/>
      </dsp:nvSpPr>
      <dsp:spPr>
        <a:xfrm>
          <a:off x="2849027" y="820089"/>
          <a:ext cx="1125075" cy="6206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baseline="0" noProof="0" dirty="0"/>
            <a:t>Poor Nutrition</a:t>
          </a:r>
        </a:p>
      </dsp:txBody>
      <dsp:txXfrm>
        <a:off x="2867205" y="838267"/>
        <a:ext cx="1088719" cy="584270"/>
      </dsp:txXfrm>
    </dsp:sp>
    <dsp:sp modelId="{F8FEC17B-0881-4A2A-B3FE-B15F6DF4AA0F}">
      <dsp:nvSpPr>
        <dsp:cNvPr id="0" name=""/>
        <dsp:cNvSpPr/>
      </dsp:nvSpPr>
      <dsp:spPr>
        <a:xfrm rot="4974496">
          <a:off x="3388651" y="1785821"/>
          <a:ext cx="1335821" cy="14765"/>
        </a:xfrm>
        <a:custGeom>
          <a:avLst/>
          <a:gdLst/>
          <a:ahLst/>
          <a:cxnLst/>
          <a:rect l="0" t="0" r="0" b="0"/>
          <a:pathLst>
            <a:path>
              <a:moveTo>
                <a:pt x="0" y="7382"/>
              </a:moveTo>
              <a:lnTo>
                <a:pt x="1335821" y="7382"/>
              </a:lnTo>
            </a:path>
          </a:pathLst>
        </a:custGeom>
        <a:noFill/>
        <a:ln w="25400" cap="flat" cmpd="sng" algn="ctr">
          <a:no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23166" y="1759808"/>
        <a:ext cx="66791" cy="66791"/>
      </dsp:txXfrm>
    </dsp:sp>
    <dsp:sp modelId="{87EDEF7A-8642-4274-A102-34A3521CEE4B}">
      <dsp:nvSpPr>
        <dsp:cNvPr id="0" name=""/>
        <dsp:cNvSpPr/>
      </dsp:nvSpPr>
      <dsp:spPr>
        <a:xfrm>
          <a:off x="4139021" y="2017561"/>
          <a:ext cx="894330" cy="8768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baseline="0" noProof="0" dirty="0"/>
            <a:t>Poor Mom’s Health</a:t>
          </a:r>
        </a:p>
      </dsp:txBody>
      <dsp:txXfrm>
        <a:off x="4164704" y="2043244"/>
        <a:ext cx="842964" cy="825522"/>
      </dsp:txXfrm>
    </dsp:sp>
    <dsp:sp modelId="{E3DC66CE-4E7D-4DFC-9162-6C36A7749355}">
      <dsp:nvSpPr>
        <dsp:cNvPr id="0" name=""/>
        <dsp:cNvSpPr/>
      </dsp:nvSpPr>
      <dsp:spPr>
        <a:xfrm rot="21585107">
          <a:off x="5033351" y="2447872"/>
          <a:ext cx="346220" cy="14765"/>
        </a:xfrm>
        <a:custGeom>
          <a:avLst/>
          <a:gdLst/>
          <a:ahLst/>
          <a:cxnLst/>
          <a:rect l="0" t="0" r="0" b="0"/>
          <a:pathLst>
            <a:path>
              <a:moveTo>
                <a:pt x="0" y="7382"/>
              </a:moveTo>
              <a:lnTo>
                <a:pt x="346220" y="7382"/>
              </a:lnTo>
            </a:path>
          </a:pathLst>
        </a:custGeom>
        <a:noFill/>
        <a:ln w="25400" cap="flat" cmpd="sng" algn="ctr">
          <a:no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05" y="2446600"/>
        <a:ext cx="17311" cy="17311"/>
      </dsp:txXfrm>
    </dsp:sp>
    <dsp:sp modelId="{34785CF1-A901-4D8F-9B94-057A688EA771}">
      <dsp:nvSpPr>
        <dsp:cNvPr id="0" name=""/>
        <dsp:cNvSpPr/>
      </dsp:nvSpPr>
      <dsp:spPr>
        <a:xfrm>
          <a:off x="5379569" y="1873380"/>
          <a:ext cx="1212977" cy="11622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baseline="0" noProof="0" dirty="0"/>
            <a:t>Child Psycho-emotional Problems</a:t>
          </a:r>
        </a:p>
      </dsp:txBody>
      <dsp:txXfrm>
        <a:off x="5413610" y="1907421"/>
        <a:ext cx="1144895" cy="1094168"/>
      </dsp:txXfrm>
    </dsp:sp>
    <dsp:sp modelId="{740AF7C2-4AB7-456B-85CB-913E4A591314}">
      <dsp:nvSpPr>
        <dsp:cNvPr id="0" name=""/>
        <dsp:cNvSpPr/>
      </dsp:nvSpPr>
      <dsp:spPr>
        <a:xfrm rot="399631">
          <a:off x="6591348" y="2467724"/>
          <a:ext cx="355245" cy="14765"/>
        </a:xfrm>
        <a:custGeom>
          <a:avLst/>
          <a:gdLst/>
          <a:ahLst/>
          <a:cxnLst/>
          <a:rect l="0" t="0" r="0" b="0"/>
          <a:pathLst>
            <a:path>
              <a:moveTo>
                <a:pt x="0" y="7382"/>
              </a:moveTo>
              <a:lnTo>
                <a:pt x="355245" y="7382"/>
              </a:lnTo>
            </a:path>
          </a:pathLst>
        </a:custGeom>
        <a:noFill/>
        <a:ln w="25400" cap="flat" cmpd="sng" algn="ctr">
          <a:no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60090" y="2466226"/>
        <a:ext cx="17762" cy="17762"/>
      </dsp:txXfrm>
    </dsp:sp>
    <dsp:sp modelId="{11147272-E360-4B78-B54D-12FEE5A0415A}">
      <dsp:nvSpPr>
        <dsp:cNvPr id="0" name=""/>
        <dsp:cNvSpPr/>
      </dsp:nvSpPr>
      <dsp:spPr>
        <a:xfrm>
          <a:off x="6945395" y="2056515"/>
          <a:ext cx="1238743" cy="8783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baseline="0" noProof="0" dirty="0"/>
            <a:t>Poor Child </a:t>
          </a:r>
          <a:r>
            <a:rPr lang="en-US" sz="2000" kern="1200" baseline="0" noProof="0" dirty="0" err="1"/>
            <a:t>Developm-ent</a:t>
          </a:r>
          <a:endParaRPr lang="en-US" sz="2000" kern="1200" baseline="0" noProof="0" dirty="0"/>
        </a:p>
      </dsp:txBody>
      <dsp:txXfrm>
        <a:off x="6971122" y="2082242"/>
        <a:ext cx="1187289" cy="826934"/>
      </dsp:txXfrm>
    </dsp:sp>
    <dsp:sp modelId="{66A6F324-AEC6-46E1-9C40-C61356EA99BD}">
      <dsp:nvSpPr>
        <dsp:cNvPr id="0" name=""/>
        <dsp:cNvSpPr/>
      </dsp:nvSpPr>
      <dsp:spPr>
        <a:xfrm rot="3462414">
          <a:off x="2033322" y="3008263"/>
          <a:ext cx="1569334" cy="14765"/>
        </a:xfrm>
        <a:custGeom>
          <a:avLst/>
          <a:gdLst/>
          <a:ahLst/>
          <a:cxnLst/>
          <a:rect l="0" t="0" r="0" b="0"/>
          <a:pathLst>
            <a:path>
              <a:moveTo>
                <a:pt x="0" y="7382"/>
              </a:moveTo>
              <a:lnTo>
                <a:pt x="1569334" y="7382"/>
              </a:lnTo>
            </a:path>
          </a:pathLst>
        </a:custGeom>
        <a:noFill/>
        <a:ln w="25400" cap="flat" cmpd="sng" algn="ctr">
          <a:noFill/>
          <a:prstDash val="solid"/>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8756" y="2976413"/>
        <a:ext cx="78466" cy="78466"/>
      </dsp:txXfrm>
    </dsp:sp>
    <dsp:sp modelId="{A27FFA17-C4E4-4123-A625-47707899F267}">
      <dsp:nvSpPr>
        <dsp:cNvPr id="0" name=""/>
        <dsp:cNvSpPr/>
      </dsp:nvSpPr>
      <dsp:spPr>
        <a:xfrm>
          <a:off x="3237198" y="3342248"/>
          <a:ext cx="937725" cy="6733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AR" sz="2000" kern="1200" baseline="0" noProof="0" dirty="0"/>
            <a:t>Home Stress</a:t>
          </a:r>
        </a:p>
      </dsp:txBody>
      <dsp:txXfrm>
        <a:off x="3256921" y="3361971"/>
        <a:ext cx="898279" cy="6339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765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7652"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7653"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8C150C6-BAD7-43CE-9CF7-A178B26E694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3C0188BC-8A8E-4185-8DAB-0EA380E21C62}" type="datetimeFigureOut">
              <a:rPr lang="en-US"/>
              <a:pPr>
                <a:defRPr/>
              </a:pPr>
              <a:t>12/8/2016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77D20944-471D-4E90-89C2-E8652066577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54">
              <a:defRPr/>
            </a:pPr>
            <a:endParaRPr lang="en-US" b="1" dirty="0"/>
          </a:p>
        </p:txBody>
      </p:sp>
      <p:sp>
        <p:nvSpPr>
          <p:cNvPr id="4" name="Slide Number Placeholder 3"/>
          <p:cNvSpPr>
            <a:spLocks noGrp="1"/>
          </p:cNvSpPr>
          <p:nvPr>
            <p:ph type="sldNum" sz="quarter" idx="10"/>
          </p:nvPr>
        </p:nvSpPr>
        <p:spPr/>
        <p:txBody>
          <a:bodyPr/>
          <a:lstStyle/>
          <a:p>
            <a:fld id="{D1F0C2A4-A153-4B07-895C-15B3C977FDE7}" type="slidenum">
              <a:rPr lang="en-US" smtClean="0"/>
              <a:pPr/>
              <a:t>2</a:t>
            </a:fld>
            <a:endParaRPr lang="en-US"/>
          </a:p>
        </p:txBody>
      </p:sp>
    </p:spTree>
    <p:extLst>
      <p:ext uri="{BB962C8B-B14F-4D97-AF65-F5344CB8AC3E}">
        <p14:creationId xmlns:p14="http://schemas.microsoft.com/office/powerpoint/2010/main" val="60447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E602FBC-05E6-49EF-8820-E24C1D2ED68F}" type="slidenum">
              <a:rPr lang="en-US" smtClean="0"/>
              <a:pPr/>
              <a:t>6</a:t>
            </a:fld>
            <a:endParaRPr lang="en-US"/>
          </a:p>
        </p:txBody>
      </p:sp>
      <p:sp>
        <p:nvSpPr>
          <p:cNvPr id="48131" name="Rectangle 2"/>
          <p:cNvSpPr>
            <a:spLocks noGrp="1" noRot="1" noChangeAspect="1" noChangeArrowheads="1" noTextEdit="1"/>
          </p:cNvSpPr>
          <p:nvPr>
            <p:ph type="sldImg"/>
          </p:nvPr>
        </p:nvSpPr>
        <p:spPr bwMode="auto">
          <a:xfrm>
            <a:off x="1112838" y="701675"/>
            <a:ext cx="4630737" cy="3475038"/>
          </a:xfrm>
          <a:noFill/>
          <a:ln>
            <a:solidFill>
              <a:srgbClr val="000000"/>
            </a:solidFill>
            <a:miter lim="800000"/>
            <a:headEnd/>
            <a:tailEnd/>
          </a:ln>
        </p:spPr>
      </p:sp>
      <p:sp>
        <p:nvSpPr>
          <p:cNvPr id="48132" name="Rectangle 3"/>
          <p:cNvSpPr>
            <a:spLocks noGrp="1" noChangeArrowheads="1"/>
          </p:cNvSpPr>
          <p:nvPr>
            <p:ph type="body" idx="1"/>
          </p:nvPr>
        </p:nvSpPr>
        <p:spPr bwMode="auto">
          <a:xfrm>
            <a:off x="912813" y="4416425"/>
            <a:ext cx="5030787" cy="4183063"/>
          </a:xfrm>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theoretical framework for my presentation posits that HFI mediates the relationship between poverty, livelihood strategies, and poor health of household members and suboptimal maternal mental health and child psycho social and cognitive outcomes. </a:t>
            </a:r>
          </a:p>
          <a:p>
            <a:endParaRPr lang="en-US" dirty="0"/>
          </a:p>
          <a:p>
            <a:r>
              <a:rPr lang="en-US" dirty="0"/>
              <a:t>The association between HFI and poor maternal mental health and child development outcomes is in turn mediated by nutrition and non-nutrition pathways such as overall stress at the household level.  </a:t>
            </a:r>
          </a:p>
        </p:txBody>
      </p:sp>
      <p:sp>
        <p:nvSpPr>
          <p:cNvPr id="4" name="Slide Number Placeholder 3"/>
          <p:cNvSpPr>
            <a:spLocks noGrp="1"/>
          </p:cNvSpPr>
          <p:nvPr>
            <p:ph type="sldNum" sz="quarter" idx="10"/>
          </p:nvPr>
        </p:nvSpPr>
        <p:spPr/>
        <p:txBody>
          <a:bodyPr/>
          <a:lstStyle/>
          <a:p>
            <a:pPr>
              <a:defRPr/>
            </a:pPr>
            <a:fld id="{E4219740-B9E1-419D-829D-2DFD0858AE39}" type="slidenum">
              <a:rPr lang="en-US" smtClean="0"/>
              <a:pPr>
                <a:defRPr/>
              </a:pPr>
              <a:t>19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-N=367 6-11 month olds attending growth monitoring sessions</a:t>
            </a:r>
          </a:p>
          <a:p>
            <a:r>
              <a:rPr lang="en-US" sz="1400" dirty="0"/>
              <a:t>-32 communities in </a:t>
            </a:r>
            <a:r>
              <a:rPr lang="en-US" sz="1400" dirty="0" err="1"/>
              <a:t>Manya</a:t>
            </a:r>
            <a:r>
              <a:rPr lang="en-US" sz="1400" dirty="0"/>
              <a:t> </a:t>
            </a:r>
            <a:r>
              <a:rPr lang="en-US" sz="1400" dirty="0" err="1"/>
              <a:t>Krobo</a:t>
            </a:r>
            <a:r>
              <a:rPr lang="en-US" sz="1400" dirty="0"/>
              <a:t> Eastern region</a:t>
            </a:r>
          </a:p>
          <a:p>
            <a:r>
              <a:rPr lang="en-US" sz="1400" dirty="0"/>
              <a:t>-HFI: 15-item modified US HFSSM; 20.5% with FI (affirmed at least 1 item)</a:t>
            </a:r>
          </a:p>
        </p:txBody>
      </p:sp>
      <p:sp>
        <p:nvSpPr>
          <p:cNvPr id="4" name="Slide Number Placeholder 3"/>
          <p:cNvSpPr>
            <a:spLocks noGrp="1"/>
          </p:cNvSpPr>
          <p:nvPr>
            <p:ph type="sldNum" sz="quarter" idx="10"/>
          </p:nvPr>
        </p:nvSpPr>
        <p:spPr/>
        <p:txBody>
          <a:bodyPr/>
          <a:lstStyle/>
          <a:p>
            <a:pPr>
              <a:defRPr/>
            </a:pPr>
            <a:fld id="{E4219740-B9E1-419D-829D-2DFD0858AE39}" type="slidenum">
              <a:rPr lang="en-US" smtClean="0">
                <a:solidFill>
                  <a:srgbClr val="000000"/>
                </a:solidFill>
              </a:rPr>
              <a:pPr>
                <a:defRPr/>
              </a:pPr>
              <a:t>25</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Slide Image Placeholder 1"/>
          <p:cNvSpPr>
            <a:spLocks noGrp="1" noRot="1" noChangeAspect="1"/>
          </p:cNvSpPr>
          <p:nvPr>
            <p:ph type="sldImg"/>
          </p:nvPr>
        </p:nvSpPr>
        <p:spPr>
          <a:ln/>
        </p:spPr>
      </p:sp>
      <p:sp>
        <p:nvSpPr>
          <p:cNvPr id="1137666" name="Notes Placeholder 2"/>
          <p:cNvSpPr>
            <a:spLocks noGrp="1"/>
          </p:cNvSpPr>
          <p:nvPr>
            <p:ph type="body" idx="1"/>
          </p:nvPr>
        </p:nvSpPr>
        <p:spPr>
          <a:noFill/>
          <a:ln/>
        </p:spPr>
        <p:txBody>
          <a:bodyPr/>
          <a:lstStyle/>
          <a:p>
            <a:endParaRPr lang="en-US">
              <a:ea typeface="ＭＳ Ｐゴシック" pitchFamily="34" charset="-128"/>
            </a:endParaRPr>
          </a:p>
        </p:txBody>
      </p:sp>
      <p:sp>
        <p:nvSpPr>
          <p:cNvPr id="357379" name="Slide Number Placeholder 3"/>
          <p:cNvSpPr>
            <a:spLocks noGrp="1"/>
          </p:cNvSpPr>
          <p:nvPr>
            <p:ph type="sldNum" sz="quarter" idx="5"/>
          </p:nvPr>
        </p:nvSpPr>
        <p:spPr/>
        <p:txBody>
          <a:bodyPr/>
          <a:lstStyle/>
          <a:p>
            <a:pPr>
              <a:defRPr/>
            </a:pPr>
            <a:fld id="{B9AB5D60-8B23-4FEB-B9CE-5916D83D373B}" type="slidenum">
              <a:rPr lang="en-US" smtClean="0">
                <a:solidFill>
                  <a:srgbClr val="000000"/>
                </a:solidFill>
                <a:latin typeface="Times New Roman" pitchFamily="18" charset="0"/>
                <a:ea typeface="ＭＳ Ｐゴシック" pitchFamily="34" charset="-128"/>
              </a:rPr>
              <a:pPr>
                <a:defRPr/>
              </a:pPr>
              <a:t>29</a:t>
            </a:fld>
            <a:endParaRPr lang="en-US">
              <a:solidFill>
                <a:srgbClr val="000000"/>
              </a:solidFill>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ea typeface="MS PGothic" pitchFamily="34" charset="-128"/>
              </a:defRPr>
            </a:lvl1pPr>
            <a:lvl2pPr marL="740335" indent="-284744" eaLnBrk="0" hangingPunct="0">
              <a:defRPr>
                <a:solidFill>
                  <a:schemeClr val="tx1"/>
                </a:solidFill>
                <a:latin typeface="Garamond" pitchFamily="18" charset="0"/>
                <a:ea typeface="MS PGothic" pitchFamily="34" charset="-128"/>
              </a:defRPr>
            </a:lvl2pPr>
            <a:lvl3pPr marL="1138977" indent="-227795" eaLnBrk="0" hangingPunct="0">
              <a:defRPr>
                <a:solidFill>
                  <a:schemeClr val="tx1"/>
                </a:solidFill>
                <a:latin typeface="Garamond" pitchFamily="18" charset="0"/>
                <a:ea typeface="MS PGothic" pitchFamily="34" charset="-128"/>
              </a:defRPr>
            </a:lvl3pPr>
            <a:lvl4pPr marL="1594568" indent="-227795" eaLnBrk="0" hangingPunct="0">
              <a:defRPr>
                <a:solidFill>
                  <a:schemeClr val="tx1"/>
                </a:solidFill>
                <a:latin typeface="Garamond" pitchFamily="18" charset="0"/>
                <a:ea typeface="MS PGothic" pitchFamily="34" charset="-128"/>
              </a:defRPr>
            </a:lvl4pPr>
            <a:lvl5pPr marL="2050158" indent="-227795" eaLnBrk="0" hangingPunct="0">
              <a:defRPr>
                <a:solidFill>
                  <a:schemeClr val="tx1"/>
                </a:solidFill>
                <a:latin typeface="Garamond" pitchFamily="18" charset="0"/>
                <a:ea typeface="MS PGothic" pitchFamily="34" charset="-128"/>
              </a:defRPr>
            </a:lvl5pPr>
            <a:lvl6pPr marL="2505749" indent="-227795" eaLnBrk="0" fontAlgn="base" hangingPunct="0">
              <a:spcBef>
                <a:spcPct val="0"/>
              </a:spcBef>
              <a:spcAft>
                <a:spcPct val="0"/>
              </a:spcAft>
              <a:defRPr>
                <a:solidFill>
                  <a:schemeClr val="tx1"/>
                </a:solidFill>
                <a:latin typeface="Garamond" pitchFamily="18" charset="0"/>
                <a:ea typeface="MS PGothic" pitchFamily="34" charset="-128"/>
              </a:defRPr>
            </a:lvl6pPr>
            <a:lvl7pPr marL="2961339" indent="-227795" eaLnBrk="0" fontAlgn="base" hangingPunct="0">
              <a:spcBef>
                <a:spcPct val="0"/>
              </a:spcBef>
              <a:spcAft>
                <a:spcPct val="0"/>
              </a:spcAft>
              <a:defRPr>
                <a:solidFill>
                  <a:schemeClr val="tx1"/>
                </a:solidFill>
                <a:latin typeface="Garamond" pitchFamily="18" charset="0"/>
                <a:ea typeface="MS PGothic" pitchFamily="34" charset="-128"/>
              </a:defRPr>
            </a:lvl7pPr>
            <a:lvl8pPr marL="3416930" indent="-227795" eaLnBrk="0" fontAlgn="base" hangingPunct="0">
              <a:spcBef>
                <a:spcPct val="0"/>
              </a:spcBef>
              <a:spcAft>
                <a:spcPct val="0"/>
              </a:spcAft>
              <a:defRPr>
                <a:solidFill>
                  <a:schemeClr val="tx1"/>
                </a:solidFill>
                <a:latin typeface="Garamond" pitchFamily="18" charset="0"/>
                <a:ea typeface="MS PGothic" pitchFamily="34" charset="-128"/>
              </a:defRPr>
            </a:lvl8pPr>
            <a:lvl9pPr marL="3872521" indent="-227795" eaLnBrk="0" fontAlgn="base" hangingPunct="0">
              <a:spcBef>
                <a:spcPct val="0"/>
              </a:spcBef>
              <a:spcAft>
                <a:spcPct val="0"/>
              </a:spcAft>
              <a:defRPr>
                <a:solidFill>
                  <a:schemeClr val="tx1"/>
                </a:solidFill>
                <a:latin typeface="Garamond" pitchFamily="18" charset="0"/>
                <a:ea typeface="MS PGothic" pitchFamily="34" charset="-128"/>
              </a:defRPr>
            </a:lvl9pPr>
          </a:lstStyle>
          <a:p>
            <a:pPr eaLnBrk="1" hangingPunct="1">
              <a:defRPr/>
            </a:pPr>
            <a:fld id="{6231B783-915F-4D5B-80B5-964F494D667A}" type="slidenum">
              <a:rPr lang="en-US" smtClean="0">
                <a:solidFill>
                  <a:srgbClr val="000000"/>
                </a:solidFill>
                <a:latin typeface="Arial" pitchFamily="34" charset="0"/>
              </a:rPr>
              <a:pPr eaLnBrk="1" hangingPunct="1">
                <a:defRPr/>
              </a:pPr>
              <a:t>30</a:t>
            </a:fld>
            <a:endParaRPr lang="en-US">
              <a:solidFill>
                <a:srgbClr val="000000"/>
              </a:solidFill>
              <a:latin typeface="Arial"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165"/>
            <a:r>
              <a:rPr lang="en-US" dirty="0"/>
              <a:t>Stress, reward and memory or habitual eating behavior are intertwined. This illustration by </a:t>
            </a:r>
            <a:r>
              <a:rPr lang="en-US" dirty="0" err="1"/>
              <a:t>Epel</a:t>
            </a:r>
            <a:r>
              <a:rPr lang="en-US" dirty="0"/>
              <a:t>, </a:t>
            </a:r>
            <a:r>
              <a:rPr lang="en-US" dirty="0" err="1"/>
              <a:t>Tomiyama</a:t>
            </a:r>
            <a:r>
              <a:rPr lang="en-US" dirty="0"/>
              <a:t> and </a:t>
            </a:r>
            <a:r>
              <a:rPr lang="en-US" dirty="0" err="1"/>
              <a:t>Dallman</a:t>
            </a:r>
            <a:r>
              <a:rPr lang="en-US" dirty="0"/>
              <a:t>, although simple, shows that under normal conditions we rely on the prefrontal cortex to help with decision making and regulation. Under stress conditions, however, the limbic system that responds to emotions can take over. The stress response that produces cortisol and </a:t>
            </a:r>
            <a:r>
              <a:rPr lang="en-US" dirty="0" err="1"/>
              <a:t>nueropeptide</a:t>
            </a:r>
            <a:r>
              <a:rPr lang="en-US" dirty="0"/>
              <a:t> Y, shifts metabolism to energy storage. The stress response activates the reward system as well as invokes the basal ganglia where memory and habit reside, such that when we reach for the high fat/high sugar comfort food the stress response is dampened, and we learn a behavior. The next time we experience stress, even a lower level of stress, we reach for that cookie. Mindfulness can help restore balance among these systems and permit the prefrontal cortex to regulate eating.</a:t>
            </a:r>
          </a:p>
          <a:p>
            <a:pPr defTabSz="930165"/>
            <a:endParaRPr lang="en-US" dirty="0"/>
          </a:p>
          <a:p>
            <a:pPr defTabSz="930165"/>
            <a:r>
              <a:rPr lang="en-US" dirty="0"/>
              <a:t>Limbic: arousal, energy storage; Reward: strong motivational drives; Basal ganglia: motor behavior, habit, low level</a:t>
            </a:r>
          </a:p>
          <a:p>
            <a:pPr defTabSz="930165"/>
            <a:r>
              <a:rPr lang="en-US" dirty="0"/>
              <a:t>During normal conditions, the PFC reigns, and cognition is dominated by reflective cognition.  During stress, the PFC activity is dampened and the limbic system dominates. Shifts in this neural network, the </a:t>
            </a:r>
            <a:r>
              <a:rPr lang="ja-JP" altLang="en-US" dirty="0"/>
              <a:t>“</a:t>
            </a:r>
            <a:r>
              <a:rPr lang="en-US" altLang="ja-JP" dirty="0"/>
              <a:t>PFC/limbic balance,</a:t>
            </a:r>
            <a:r>
              <a:rPr lang="ja-JP" altLang="en-US" dirty="0"/>
              <a:t>”</a:t>
            </a:r>
            <a:r>
              <a:rPr lang="en-US" altLang="ja-JP" dirty="0"/>
              <a:t> effects cognition and behavior during acute stress, it shapes eating behavior and lead to energy imbalance, and in particular, abdominal obesity.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7D20944-471D-4E90-89C2-E86520665773}" type="slidenum">
              <a:rPr lang="en-US" smtClean="0"/>
              <a:pPr>
                <a:defRPr/>
              </a:pPr>
              <a:t>35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59136BB-6E35-4BA7-9014-718E86BFC720}" type="slidenum">
              <a:rPr lang="en-US">
                <a:solidFill>
                  <a:prstClr val="black"/>
                </a:solidFill>
              </a:rPr>
              <a:pPr>
                <a:defRPr/>
              </a:pPr>
              <a:t>46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54">
              <a:defRPr/>
            </a:pPr>
            <a:endParaRPr lang="en-US" b="1" dirty="0"/>
          </a:p>
        </p:txBody>
      </p:sp>
      <p:sp>
        <p:nvSpPr>
          <p:cNvPr id="4" name="Slide Number Placeholder 3"/>
          <p:cNvSpPr>
            <a:spLocks noGrp="1"/>
          </p:cNvSpPr>
          <p:nvPr>
            <p:ph type="sldNum" sz="quarter" idx="10"/>
          </p:nvPr>
        </p:nvSpPr>
        <p:spPr/>
        <p:txBody>
          <a:bodyPr/>
          <a:lstStyle/>
          <a:p>
            <a:fld id="{D1F0C2A4-A153-4B07-895C-15B3C977FDE7}" type="slidenum">
              <a:rPr lang="en-US" smtClean="0"/>
              <a:pPr/>
              <a:t>50</a:t>
            </a:fld>
            <a:endParaRPr lang="en-US"/>
          </a:p>
        </p:txBody>
      </p:sp>
    </p:spTree>
    <p:extLst>
      <p:ext uri="{BB962C8B-B14F-4D97-AF65-F5344CB8AC3E}">
        <p14:creationId xmlns:p14="http://schemas.microsoft.com/office/powerpoint/2010/main" val="60447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199F653-6961-47E7-8306-C6C3936C79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AAE8E69-869A-4CC4-92B1-5ADC37C136E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830" y="5361"/>
            <a:ext cx="9144000" cy="1108075"/>
          </a:xfrm>
        </p:spPr>
        <p:txBody>
          <a:bodyPr>
            <a:normAutofit/>
          </a:bodyPr>
          <a:lstStyle>
            <a:lvl1pPr>
              <a:defRPr sz="3600" b="1" cap="none">
                <a:latin typeface="Times"/>
                <a:cs typeface="Times"/>
              </a:defRPr>
            </a:lvl1pPr>
          </a:lstStyle>
          <a:p>
            <a:r>
              <a:rPr lang="en-US" dirty="0"/>
              <a:t>Click to edit master title style</a:t>
            </a:r>
          </a:p>
        </p:txBody>
      </p:sp>
      <p:sp>
        <p:nvSpPr>
          <p:cNvPr id="4" name="Date Placeholder 3"/>
          <p:cNvSpPr>
            <a:spLocks noGrp="1"/>
          </p:cNvSpPr>
          <p:nvPr>
            <p:ph type="dt" sz="half" idx="10"/>
          </p:nvPr>
        </p:nvSpPr>
        <p:spPr/>
        <p:txBody>
          <a:bodyPr/>
          <a:lstStyle/>
          <a:p>
            <a:fld id="{83EBE0BC-AA2C-D643-87E0-8B9731B1CBF1}"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CA945-02E4-7948-9979-A2AB936A5362}" type="slidenum">
              <a:rPr lang="en-US" smtClean="0"/>
              <a:pPr/>
              <a:t>‹#›</a:t>
            </a:fld>
            <a:endParaRPr lang="en-US"/>
          </a:p>
        </p:txBody>
      </p:sp>
      <p:grpSp>
        <p:nvGrpSpPr>
          <p:cNvPr id="3" name="Group 10"/>
          <p:cNvGrpSpPr/>
          <p:nvPr userDrawn="1"/>
        </p:nvGrpSpPr>
        <p:grpSpPr>
          <a:xfrm>
            <a:off x="0" y="6021018"/>
            <a:ext cx="9144000" cy="836983"/>
            <a:chOff x="0" y="4515763"/>
            <a:chExt cx="9144000" cy="627737"/>
          </a:xfrm>
        </p:grpSpPr>
        <p:sp>
          <p:nvSpPr>
            <p:cNvPr id="12" name="Rectangle 11"/>
            <p:cNvSpPr/>
            <p:nvPr/>
          </p:nvSpPr>
          <p:spPr>
            <a:xfrm>
              <a:off x="0" y="4515763"/>
              <a:ext cx="9144000" cy="627737"/>
            </a:xfrm>
            <a:prstGeom prst="rect">
              <a:avLst/>
            </a:prstGeom>
            <a:solidFill>
              <a:srgbClr val="110E67"/>
            </a:solidFill>
            <a:ln>
              <a:solidFill>
                <a:srgbClr val="110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4086" y="4738821"/>
              <a:ext cx="1588063" cy="1741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62532" y="4673425"/>
              <a:ext cx="5105244" cy="230833"/>
            </a:xfrm>
            <a:prstGeom prst="rect">
              <a:avLst/>
            </a:prstGeom>
            <a:noFill/>
          </p:spPr>
          <p:txBody>
            <a:bodyPr wrap="square" rtlCol="0">
              <a:spAutoFit/>
            </a:bodyPr>
            <a:lstStyle/>
            <a:p>
              <a:pPr algn="r"/>
              <a:r>
                <a:rPr lang="en-GB" sz="1400" dirty="0">
                  <a:solidFill>
                    <a:schemeClr val="bg1"/>
                  </a:solidFill>
                  <a:latin typeface="Times New Roman" panose="02020603050405020304" pitchFamily="18" charset="0"/>
                  <a:cs typeface="Times New Roman" panose="02020603050405020304" pitchFamily="18" charset="0"/>
                </a:rPr>
                <a:t>Advancing Early Childhood Development: from Science to Scale</a:t>
              </a:r>
              <a:endParaRPr lang="en-US" sz="1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44508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Título 6"/>
          <p:cNvSpPr>
            <a:spLocks noGrp="1"/>
          </p:cNvSpPr>
          <p:nvPr>
            <p:ph type="title"/>
          </p:nvPr>
        </p:nvSpPr>
        <p:spPr/>
        <p:txBody>
          <a:bodyPr rtlCol="0"/>
          <a:lstStyle/>
          <a:p>
            <a:r>
              <a:rPr lang="pt-BR"/>
              <a:t>Clique para editar o estilo do título mestre</a:t>
            </a:r>
            <a:endParaRPr lang="en-US"/>
          </a:p>
        </p:txBody>
      </p:sp>
      <p:sp>
        <p:nvSpPr>
          <p:cNvPr id="4" name="Espaço Reservado para Data 9"/>
          <p:cNvSpPr>
            <a:spLocks noGrp="1"/>
          </p:cNvSpPr>
          <p:nvPr>
            <p:ph type="dt" sz="half" idx="10"/>
          </p:nvPr>
        </p:nvSpPr>
        <p:spPr/>
        <p:txBody>
          <a:bodyPr/>
          <a:lstStyle>
            <a:lvl1pPr>
              <a:defRPr/>
            </a:lvl1pPr>
          </a:lstStyle>
          <a:p>
            <a:pPr>
              <a:defRPr/>
            </a:pPr>
            <a:fld id="{B6B5AB50-70BE-4693-BBE8-35A0E8842877}" type="datetimeFigureOut">
              <a:rPr lang="pt-BR">
                <a:solidFill>
                  <a:prstClr val="black"/>
                </a:solidFill>
              </a:rPr>
              <a:pPr>
                <a:defRPr/>
              </a:pPr>
              <a:t>08/12/2016</a:t>
            </a:fld>
            <a:endParaRPr lang="pt-BR">
              <a:solidFill>
                <a:prstClr val="black"/>
              </a:solidFill>
            </a:endParaRPr>
          </a:p>
        </p:txBody>
      </p:sp>
      <p:sp>
        <p:nvSpPr>
          <p:cNvPr id="5" name="Espaço Reservado para Rodapé 21"/>
          <p:cNvSpPr>
            <a:spLocks noGrp="1"/>
          </p:cNvSpPr>
          <p:nvPr>
            <p:ph type="ftr" sz="quarter" idx="11"/>
          </p:nvPr>
        </p:nvSpPr>
        <p:spPr/>
        <p:txBody>
          <a:bodyPr/>
          <a:lstStyle>
            <a:lvl1pPr>
              <a:defRPr/>
            </a:lvl1pPr>
          </a:lstStyle>
          <a:p>
            <a:pPr>
              <a:defRPr/>
            </a:pPr>
            <a:endParaRPr lang="pt-BR">
              <a:solidFill>
                <a:prstClr val="black"/>
              </a:solidFill>
            </a:endParaRPr>
          </a:p>
        </p:txBody>
      </p:sp>
      <p:sp>
        <p:nvSpPr>
          <p:cNvPr id="6" name="Espaço Reservado para Número de Slide 17"/>
          <p:cNvSpPr>
            <a:spLocks noGrp="1"/>
          </p:cNvSpPr>
          <p:nvPr>
            <p:ph type="sldNum" sz="quarter" idx="12"/>
          </p:nvPr>
        </p:nvSpPr>
        <p:spPr/>
        <p:txBody>
          <a:bodyPr/>
          <a:lstStyle>
            <a:lvl1pPr>
              <a:defRPr/>
            </a:lvl1pPr>
          </a:lstStyle>
          <a:p>
            <a:pPr>
              <a:defRPr/>
            </a:pPr>
            <a:fld id="{5196B1D9-61BF-4881-977C-D164997F6059}" type="slidenum">
              <a:rPr lang="pt-BR">
                <a:solidFill>
                  <a:prstClr val="black"/>
                </a:solidFill>
              </a:rPr>
              <a:pPr>
                <a:defRPr/>
              </a:pPr>
              <a:t>‹#›</a:t>
            </a:fld>
            <a:endParaRPr lang="pt-BR">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AAE8E69-869A-4CC4-92B1-5ADC37C136E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8107B1-D0AE-45C3-B825-45A3C2936C8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A48FB8-73E3-477F-B318-65F9C3A5B37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7" name="Text Placeholder 2"/>
          <p:cNvSpPr>
            <a:spLocks noGrp="1"/>
          </p:cNvSpPr>
          <p:nvPr>
            <p:ph type="body" sz="half" idx="1"/>
          </p:nvPr>
        </p:nvSpPr>
        <p:spPr>
          <a:xfrm>
            <a:off x="457200" y="1600200"/>
            <a:ext cx="8229600" cy="4525963"/>
          </a:xfrm>
          <a:prstGeom prst="rect">
            <a:avLst/>
          </a:prstGeom>
        </p:spPr>
        <p:txBody>
          <a:bodyPr/>
          <a:lstStyle>
            <a:lvl1pPr marL="365760" indent="-256032">
              <a:buClrTx/>
              <a:buSzPct val="100000"/>
              <a:buFont typeface="Arial" pitchFamily="34" charset="0"/>
              <a:buChar char="•"/>
              <a:defRPr/>
            </a:lvl1pPr>
            <a:lvl2pPr marL="621792" indent="-228600">
              <a:buClrTx/>
              <a:buFont typeface="Symbol" pitchFamily="18"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5"/>
          <p:cNvSpPr>
            <a:spLocks noGrp="1"/>
          </p:cNvSpPr>
          <p:nvPr>
            <p:ph type="title"/>
          </p:nvPr>
        </p:nvSpPr>
        <p:spPr>
          <a:xfrm>
            <a:off x="228600" y="381000"/>
            <a:ext cx="8686800" cy="1036638"/>
          </a:xfrm>
          <a:prstGeom prst="rect">
            <a:avLst/>
          </a:prstGeom>
        </p:spPr>
        <p:txBody>
          <a:bodyPr rtlCol="0">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a:defRPr b="1" cap="none" spc="0">
                <a:ln w="11430"/>
                <a:solidFill>
                  <a:srgbClr val="960000"/>
                </a:solidFill>
                <a:effectLst/>
              </a:defRPr>
            </a:lvl1pPr>
            <a:extLst/>
          </a:lstStyle>
          <a:p>
            <a:r>
              <a:rPr lang="en-US"/>
              <a:t>Click to edit Master title style</a:t>
            </a:r>
          </a:p>
        </p:txBody>
      </p:sp>
      <p:sp>
        <p:nvSpPr>
          <p:cNvPr id="4" name="Footer Placeholder 4"/>
          <p:cNvSpPr>
            <a:spLocks noGrp="1"/>
          </p:cNvSpPr>
          <p:nvPr>
            <p:ph type="ftr" sz="quarter" idx="10"/>
          </p:nvPr>
        </p:nvSpPr>
        <p:spPr/>
        <p:txBody>
          <a:bodyPr/>
          <a:lstStyle>
            <a:lvl1pPr>
              <a:defRPr/>
            </a:lvl1pPr>
            <a:extLst/>
          </a:lstStyle>
          <a:p>
            <a:pPr>
              <a:defRPr/>
            </a:pPr>
            <a:endParaRPr lang="en-US">
              <a:solidFill>
                <a:prstClr val="black"/>
              </a:solidFill>
            </a:endParaRPr>
          </a:p>
        </p:txBody>
      </p:sp>
      <p:sp>
        <p:nvSpPr>
          <p:cNvPr id="5" name="Slide Number Placeholder 5"/>
          <p:cNvSpPr>
            <a:spLocks noGrp="1"/>
          </p:cNvSpPr>
          <p:nvPr>
            <p:ph type="sldNum" sz="quarter" idx="11"/>
          </p:nvPr>
        </p:nvSpPr>
        <p:spPr>
          <a:xfrm>
            <a:off x="8153400" y="6408738"/>
            <a:ext cx="860425" cy="365125"/>
          </a:xfrm>
        </p:spPr>
        <p:txBody>
          <a:bodyPr/>
          <a:lstStyle>
            <a:lvl1pPr>
              <a:defRPr/>
            </a:lvl1pPr>
            <a:extLst/>
          </a:lstStyle>
          <a:p>
            <a:pPr>
              <a:defRPr/>
            </a:pPr>
            <a:fld id="{FD2F7543-C707-4CF3-A82A-A2EC6E61D8CF}"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9B71A4-F7BE-498B-829E-B059118F4CA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6AF5F3-BF26-4658-BC4B-1CA02B73EF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7D2B7224-28B1-49D9-A798-E06D86EE0A5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C5A8E7-888E-4623-9D30-D9A446DD871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DD142F-DDE2-4957-A5F5-9997F5E7A5B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8F78BD0A-7939-4B98-A5B6-3D46A40B301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8B5DCA-4304-4FBB-8B51-95D2477822D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D4AD6B-0CFC-42FB-885E-BE8ECABA216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639C1C-A2B5-421D-ACEA-DA5C1ECDC12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830" y="5361"/>
            <a:ext cx="9144000" cy="1108075"/>
          </a:xfrm>
        </p:spPr>
        <p:txBody>
          <a:bodyPr>
            <a:normAutofit/>
          </a:bodyPr>
          <a:lstStyle>
            <a:lvl1pPr>
              <a:defRPr sz="3600" b="1" cap="none">
                <a:latin typeface="Times"/>
                <a:cs typeface="Times"/>
              </a:defRPr>
            </a:lvl1pPr>
          </a:lstStyle>
          <a:p>
            <a:r>
              <a:rPr lang="en-US" dirty="0"/>
              <a:t>Click to edit master title style</a:t>
            </a:r>
          </a:p>
        </p:txBody>
      </p:sp>
      <p:sp>
        <p:nvSpPr>
          <p:cNvPr id="4" name="Date Placeholder 3"/>
          <p:cNvSpPr>
            <a:spLocks noGrp="1"/>
          </p:cNvSpPr>
          <p:nvPr>
            <p:ph type="dt" sz="half" idx="10"/>
          </p:nvPr>
        </p:nvSpPr>
        <p:spPr/>
        <p:txBody>
          <a:bodyPr/>
          <a:lstStyle/>
          <a:p>
            <a:fld id="{83EBE0BC-AA2C-D643-87E0-8B9731B1CBF1}"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CA945-02E4-7948-9979-A2AB936A5362}" type="slidenum">
              <a:rPr lang="en-US" smtClean="0"/>
              <a:pPr/>
              <a:t>‹#›</a:t>
            </a:fld>
            <a:endParaRPr lang="en-US"/>
          </a:p>
        </p:txBody>
      </p:sp>
      <p:grpSp>
        <p:nvGrpSpPr>
          <p:cNvPr id="3" name="Group 10"/>
          <p:cNvGrpSpPr/>
          <p:nvPr userDrawn="1"/>
        </p:nvGrpSpPr>
        <p:grpSpPr>
          <a:xfrm>
            <a:off x="0" y="6021018"/>
            <a:ext cx="9144000" cy="836983"/>
            <a:chOff x="0" y="4515763"/>
            <a:chExt cx="9144000" cy="627737"/>
          </a:xfrm>
        </p:grpSpPr>
        <p:sp>
          <p:nvSpPr>
            <p:cNvPr id="12" name="Rectangle 11"/>
            <p:cNvSpPr/>
            <p:nvPr/>
          </p:nvSpPr>
          <p:spPr>
            <a:xfrm>
              <a:off x="0" y="4515763"/>
              <a:ext cx="9144000" cy="627737"/>
            </a:xfrm>
            <a:prstGeom prst="rect">
              <a:avLst/>
            </a:prstGeom>
            <a:solidFill>
              <a:srgbClr val="110E67"/>
            </a:solidFill>
            <a:ln>
              <a:solidFill>
                <a:srgbClr val="110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4086" y="4738821"/>
              <a:ext cx="1588063" cy="1741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62532" y="4673425"/>
              <a:ext cx="5105244" cy="230833"/>
            </a:xfrm>
            <a:prstGeom prst="rect">
              <a:avLst/>
            </a:prstGeom>
            <a:noFill/>
          </p:spPr>
          <p:txBody>
            <a:bodyPr wrap="square" rtlCol="0">
              <a:spAutoFit/>
            </a:bodyPr>
            <a:lstStyle/>
            <a:p>
              <a:pPr algn="r"/>
              <a:r>
                <a:rPr lang="en-GB" sz="1400" dirty="0">
                  <a:solidFill>
                    <a:schemeClr val="bg1"/>
                  </a:solidFill>
                  <a:latin typeface="Times New Roman" panose="02020603050405020304" pitchFamily="18" charset="0"/>
                  <a:cs typeface="Times New Roman" panose="02020603050405020304" pitchFamily="18" charset="0"/>
                </a:rPr>
                <a:t>Advancing Early Childhood Development: from Science to Scale</a:t>
              </a:r>
              <a:endParaRPr lang="en-US" sz="1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44508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512E24-2CEE-4D15-87B0-D309FF1E197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3.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7.xml"/><Relationship Id="rId4"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itchFamily="18" charset="0"/>
              </a:defRPr>
            </a:lvl1pPr>
          </a:lstStyle>
          <a:p>
            <a:pPr>
              <a:defRPr/>
            </a:pPr>
            <a:fld id="{6627CD4C-B28E-463E-970A-D2BAA93802E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8" r:id="rId1"/>
    <p:sldLayoutId id="214748428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E813555-CB6F-4EFA-8FD7-CA267AE6F8E9}"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31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itchFamily="18" charset="0"/>
              </a:defRPr>
            </a:lvl1pPr>
          </a:lstStyle>
          <a:p>
            <a:pPr>
              <a:defRPr/>
            </a:pPr>
            <a:fld id="{8592038D-4FC8-4229-99E4-32C549E4150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7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itchFamily="18" charset="0"/>
              </a:defRPr>
            </a:lvl1pPr>
          </a:lstStyle>
          <a:p>
            <a:pPr>
              <a:defRPr/>
            </a:pPr>
            <a:fld id="{28B2DEBE-8B9D-4090-9592-598527DA309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90" r:id="rId1"/>
    <p:sldLayoutId id="2147484275" r:id="rId2"/>
    <p:sldLayoutId id="2147484276" r:id="rId3"/>
    <p:sldLayoutId id="2147484277" r:id="rId4"/>
    <p:sldLayoutId id="2147484321"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FBA506A-04F1-4D48-B21C-9EF0FDDC66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8" r:id="rId1"/>
    <p:sldLayoutId id="2147484313" r:id="rId2"/>
    <p:sldLayoutId id="2147484320"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bwMode="auto">
          <a:xfrm>
            <a:off x="457200" y="2387600"/>
            <a:ext cx="6923088" cy="4065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1048" name="Rectangle 24"/>
          <p:cNvSpPr>
            <a:spLocks noChangeArrowheads="1"/>
          </p:cNvSpPr>
          <p:nvPr/>
        </p:nvSpPr>
        <p:spPr bwMode="auto">
          <a:xfrm>
            <a:off x="7956550" y="6602413"/>
            <a:ext cx="1203325" cy="260350"/>
          </a:xfrm>
          <a:prstGeom prst="rect">
            <a:avLst/>
          </a:prstGeom>
          <a:solidFill>
            <a:srgbClr val="FF9900"/>
          </a:solidFill>
          <a:ln w="9525">
            <a:noFill/>
            <a:miter lim="800000"/>
            <a:headEnd/>
            <a:tailEnd/>
          </a:ln>
          <a:effectLst/>
        </p:spPr>
        <p:txBody>
          <a:bodyPr wrap="none" anchor="ctr"/>
          <a:lstStyle/>
          <a:p>
            <a:pPr algn="r">
              <a:defRPr/>
            </a:pPr>
            <a:fld id="{98316F87-60DD-4E1E-9586-F4AC7C57B238}" type="slidenum">
              <a:rPr lang="en-GB" sz="1400">
                <a:solidFill>
                  <a:srgbClr val="5F5F5F"/>
                </a:solidFill>
              </a:rPr>
              <a:pPr algn="r">
                <a:defRPr/>
              </a:pPr>
              <a:t>‹#›</a:t>
            </a:fld>
            <a:endParaRPr lang="en-GB" sz="1400">
              <a:solidFill>
                <a:srgbClr val="5F5F5F"/>
              </a:solidFill>
            </a:endParaRPr>
          </a:p>
        </p:txBody>
      </p:sp>
      <p:sp>
        <p:nvSpPr>
          <p:cNvPr id="10244" name="Rectangle 2"/>
          <p:cNvSpPr>
            <a:spLocks noGrp="1" noChangeArrowheads="1"/>
          </p:cNvSpPr>
          <p:nvPr>
            <p:ph type="title"/>
          </p:nvPr>
        </p:nvSpPr>
        <p:spPr bwMode="auto">
          <a:xfrm>
            <a:off x="395288" y="1557338"/>
            <a:ext cx="6985000" cy="287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80" name="Text Box 56"/>
          <p:cNvSpPr txBox="1">
            <a:spLocks noChangeArrowheads="1"/>
          </p:cNvSpPr>
          <p:nvPr/>
        </p:nvSpPr>
        <p:spPr bwMode="auto">
          <a:xfrm>
            <a:off x="7524750" y="4437063"/>
            <a:ext cx="1746250" cy="854075"/>
          </a:xfrm>
          <a:prstGeom prst="rect">
            <a:avLst/>
          </a:prstGeom>
          <a:noFill/>
          <a:ln w="9525">
            <a:noFill/>
            <a:miter lim="800000"/>
            <a:headEnd/>
            <a:tailEnd/>
          </a:ln>
          <a:effectLst/>
        </p:spPr>
        <p:txBody>
          <a:bodyPr wrap="none">
            <a:spAutoFit/>
          </a:bodyPr>
          <a:lstStyle/>
          <a:p>
            <a:pPr>
              <a:defRPr/>
            </a:pPr>
            <a:r>
              <a:rPr lang="en-US" sz="1400">
                <a:solidFill>
                  <a:srgbClr val="FFFFFF"/>
                </a:solidFill>
              </a:rPr>
              <a:t>The State of</a:t>
            </a:r>
            <a:br>
              <a:rPr lang="en-US">
                <a:solidFill>
                  <a:srgbClr val="FFFFFF"/>
                </a:solidFill>
              </a:rPr>
            </a:br>
            <a:r>
              <a:rPr lang="en-US">
                <a:solidFill>
                  <a:srgbClr val="FFFFFF"/>
                </a:solidFill>
              </a:rPr>
              <a:t>Food Insecurity</a:t>
            </a:r>
            <a:br>
              <a:rPr lang="en-US">
                <a:solidFill>
                  <a:srgbClr val="FFFFFF"/>
                </a:solidFill>
              </a:rPr>
            </a:br>
            <a:r>
              <a:rPr lang="en-US">
                <a:solidFill>
                  <a:srgbClr val="FFFFFF"/>
                </a:solidFill>
              </a:rPr>
              <a:t>in the World</a:t>
            </a:r>
            <a:endParaRPr lang="en-GB" sz="2400">
              <a:solidFill>
                <a:srgbClr val="FFFFFF"/>
              </a:solidFill>
            </a:endParaRPr>
          </a:p>
        </p:txBody>
      </p:sp>
      <p:pic>
        <p:nvPicPr>
          <p:cNvPr id="10246" name="Picture 67" descr="FAO_white_50_transp"/>
          <p:cNvPicPr>
            <a:picLocks noChangeAspect="1" noChangeArrowheads="1"/>
          </p:cNvPicPr>
          <p:nvPr/>
        </p:nvPicPr>
        <p:blipFill>
          <a:blip r:embed="rId3" cstate="print"/>
          <a:srcRect/>
          <a:stretch>
            <a:fillRect/>
          </a:stretch>
        </p:blipFill>
        <p:spPr bwMode="auto">
          <a:xfrm>
            <a:off x="7658100" y="6048375"/>
            <a:ext cx="573088" cy="577850"/>
          </a:xfrm>
          <a:prstGeom prst="rect">
            <a:avLst/>
          </a:prstGeom>
          <a:noFill/>
          <a:ln w="9525">
            <a:noFill/>
            <a:miter lim="800000"/>
            <a:headEnd/>
            <a:tailEnd/>
          </a:ln>
        </p:spPr>
      </p:pic>
      <p:pic>
        <p:nvPicPr>
          <p:cNvPr id="10247" name="Picture 68"/>
          <p:cNvPicPr>
            <a:picLocks noChangeAspect="1" noChangeArrowheads="1"/>
          </p:cNvPicPr>
          <p:nvPr/>
        </p:nvPicPr>
        <p:blipFill>
          <a:blip r:embed="rId4" cstate="print"/>
          <a:srcRect/>
          <a:stretch>
            <a:fillRect/>
          </a:stretch>
        </p:blipFill>
        <p:spPr bwMode="auto">
          <a:xfrm>
            <a:off x="8413750" y="5972175"/>
            <a:ext cx="663575" cy="692150"/>
          </a:xfrm>
          <a:prstGeom prst="rect">
            <a:avLst/>
          </a:prstGeom>
          <a:noFill/>
          <a:ln w="9525">
            <a:noFill/>
            <a:miter lim="800000"/>
            <a:headEnd/>
            <a:tailEnd/>
          </a:ln>
        </p:spPr>
      </p:pic>
      <p:sp>
        <p:nvSpPr>
          <p:cNvPr id="1093" name="Rectangle 69"/>
          <p:cNvSpPr>
            <a:spLocks noChangeArrowheads="1"/>
          </p:cNvSpPr>
          <p:nvPr/>
        </p:nvSpPr>
        <p:spPr bwMode="auto">
          <a:xfrm>
            <a:off x="3203575" y="-4763"/>
            <a:ext cx="4321175" cy="260351"/>
          </a:xfrm>
          <a:prstGeom prst="rect">
            <a:avLst/>
          </a:prstGeom>
          <a:solidFill>
            <a:srgbClr val="006600">
              <a:alpha val="75000"/>
            </a:srgbClr>
          </a:solidFill>
          <a:ln w="9525">
            <a:noFill/>
            <a:miter lim="800000"/>
            <a:headEnd/>
            <a:tailEnd/>
          </a:ln>
          <a:effectLst/>
        </p:spPr>
        <p:txBody>
          <a:bodyPr wrap="none" anchor="ctr"/>
          <a:lstStyle/>
          <a:p>
            <a:pPr>
              <a:defRPr/>
            </a:pPr>
            <a:r>
              <a:rPr lang="en-US" sz="1200" b="1">
                <a:solidFill>
                  <a:srgbClr val="FFFFFF"/>
                </a:solidFill>
              </a:rPr>
              <a:t>          Economic and Social Development Department</a:t>
            </a:r>
            <a:endParaRPr lang="en-GB" sz="1200" b="1">
              <a:solidFill>
                <a:srgbClr val="FFFFFF"/>
              </a:solidFill>
            </a:endParaRPr>
          </a:p>
        </p:txBody>
      </p:sp>
      <p:sp>
        <p:nvSpPr>
          <p:cNvPr id="1095" name="Oval 71"/>
          <p:cNvSpPr>
            <a:spLocks noChangeArrowheads="1"/>
          </p:cNvSpPr>
          <p:nvPr/>
        </p:nvSpPr>
        <p:spPr bwMode="auto">
          <a:xfrm>
            <a:off x="-481013" y="-833438"/>
            <a:ext cx="3816351" cy="1800226"/>
          </a:xfrm>
          <a:prstGeom prst="ellipse">
            <a:avLst/>
          </a:prstGeom>
          <a:solidFill>
            <a:srgbClr val="006600"/>
          </a:solidFill>
          <a:ln w="9525">
            <a:noFill/>
            <a:round/>
            <a:headEnd/>
            <a:tailEnd/>
          </a:ln>
          <a:effectLst/>
        </p:spPr>
        <p:txBody>
          <a:bodyPr wrap="none" anchor="ctr"/>
          <a:lstStyle/>
          <a:p>
            <a:pPr>
              <a:defRPr/>
            </a:pPr>
            <a:endParaRPr lang="en-US">
              <a:solidFill>
                <a:srgbClr val="000000"/>
              </a:solidFill>
            </a:endParaRPr>
          </a:p>
        </p:txBody>
      </p:sp>
      <p:grpSp>
        <p:nvGrpSpPr>
          <p:cNvPr id="10250" name="Group 72"/>
          <p:cNvGrpSpPr>
            <a:grpSpLocks/>
          </p:cNvGrpSpPr>
          <p:nvPr/>
        </p:nvGrpSpPr>
        <p:grpSpPr bwMode="auto">
          <a:xfrm>
            <a:off x="390525" y="115888"/>
            <a:ext cx="2859088" cy="684212"/>
            <a:chOff x="36" y="33"/>
            <a:chExt cx="1801" cy="431"/>
          </a:xfrm>
        </p:grpSpPr>
        <p:pic>
          <p:nvPicPr>
            <p:cNvPr id="10255" name="Picture 73" descr="FAO_white_50_transp"/>
            <p:cNvPicPr>
              <a:picLocks noChangeAspect="1" noChangeArrowheads="1"/>
            </p:cNvPicPr>
            <p:nvPr userDrawn="1"/>
          </p:nvPicPr>
          <p:blipFill>
            <a:blip r:embed="rId3" cstate="print"/>
            <a:srcRect/>
            <a:stretch>
              <a:fillRect/>
            </a:stretch>
          </p:blipFill>
          <p:spPr bwMode="auto">
            <a:xfrm>
              <a:off x="36" y="35"/>
              <a:ext cx="426" cy="429"/>
            </a:xfrm>
            <a:prstGeom prst="rect">
              <a:avLst/>
            </a:prstGeom>
            <a:noFill/>
            <a:ln w="9525">
              <a:noFill/>
              <a:miter lim="800000"/>
              <a:headEnd/>
              <a:tailEnd/>
            </a:ln>
          </p:spPr>
        </p:pic>
        <p:sp>
          <p:nvSpPr>
            <p:cNvPr id="1098" name="Text Box 74"/>
            <p:cNvSpPr txBox="1">
              <a:spLocks noChangeArrowheads="1"/>
            </p:cNvSpPr>
            <p:nvPr userDrawn="1"/>
          </p:nvSpPr>
          <p:spPr bwMode="auto">
            <a:xfrm>
              <a:off x="554" y="33"/>
              <a:ext cx="1283" cy="403"/>
            </a:xfrm>
            <a:prstGeom prst="rect">
              <a:avLst/>
            </a:prstGeom>
            <a:noFill/>
            <a:ln w="9525">
              <a:noFill/>
              <a:miter lim="800000"/>
              <a:headEnd/>
              <a:tailEnd/>
            </a:ln>
            <a:effectLst/>
          </p:spPr>
          <p:txBody>
            <a:bodyPr>
              <a:spAutoFit/>
            </a:bodyPr>
            <a:lstStyle/>
            <a:p>
              <a:pPr>
                <a:defRPr/>
              </a:pPr>
              <a:r>
                <a:rPr lang="en-US" sz="1200" b="1">
                  <a:solidFill>
                    <a:srgbClr val="FFFFFF"/>
                  </a:solidFill>
                </a:rPr>
                <a:t>Food and Agriculture Organization of the United Nations</a:t>
              </a:r>
              <a:endParaRPr lang="en-GB" sz="1200" b="1">
                <a:solidFill>
                  <a:srgbClr val="FFFFFF"/>
                </a:solidFill>
              </a:endParaRPr>
            </a:p>
          </p:txBody>
        </p:sp>
      </p:grpSp>
      <p:pic>
        <p:nvPicPr>
          <p:cNvPr id="10251" name="Picture 40" descr="SOFI PPT"/>
          <p:cNvPicPr>
            <a:picLocks noChangeAspect="1" noChangeArrowheads="1"/>
          </p:cNvPicPr>
          <p:nvPr/>
        </p:nvPicPr>
        <p:blipFill>
          <a:blip r:embed="rId5" cstate="print"/>
          <a:srcRect/>
          <a:stretch>
            <a:fillRect/>
          </a:stretch>
        </p:blipFill>
        <p:spPr bwMode="auto">
          <a:xfrm>
            <a:off x="7472363" y="0"/>
            <a:ext cx="1924050" cy="6910388"/>
          </a:xfrm>
          <a:prstGeom prst="rect">
            <a:avLst/>
          </a:prstGeom>
          <a:noFill/>
          <a:ln w="9525">
            <a:noFill/>
            <a:miter lim="800000"/>
            <a:headEnd/>
            <a:tailEnd/>
          </a:ln>
        </p:spPr>
      </p:pic>
      <p:sp>
        <p:nvSpPr>
          <p:cNvPr id="1099" name="Text Box 75"/>
          <p:cNvSpPr txBox="1">
            <a:spLocks noChangeArrowheads="1"/>
          </p:cNvSpPr>
          <p:nvPr/>
        </p:nvSpPr>
        <p:spPr bwMode="auto">
          <a:xfrm>
            <a:off x="7478713" y="4344988"/>
            <a:ext cx="1762125" cy="954087"/>
          </a:xfrm>
          <a:prstGeom prst="rect">
            <a:avLst/>
          </a:prstGeom>
          <a:noFill/>
          <a:ln w="9525">
            <a:noFill/>
            <a:miter lim="800000"/>
            <a:headEnd/>
            <a:tailEnd/>
          </a:ln>
          <a:effectLst/>
        </p:spPr>
        <p:txBody>
          <a:bodyPr wrap="none">
            <a:spAutoFit/>
          </a:bodyPr>
          <a:lstStyle/>
          <a:p>
            <a:pPr>
              <a:defRPr/>
            </a:pPr>
            <a:r>
              <a:rPr lang="en-US" sz="1400" dirty="0">
                <a:solidFill>
                  <a:srgbClr val="FFFFFF"/>
                </a:solidFill>
              </a:rPr>
              <a:t>The State of</a:t>
            </a:r>
            <a:br>
              <a:rPr lang="en-US" dirty="0">
                <a:solidFill>
                  <a:srgbClr val="FFFFFF"/>
                </a:solidFill>
              </a:rPr>
            </a:br>
            <a:r>
              <a:rPr lang="en-US" dirty="0">
                <a:solidFill>
                  <a:srgbClr val="FFFFFF"/>
                </a:solidFill>
              </a:rPr>
              <a:t>Food </a:t>
            </a:r>
            <a:r>
              <a:rPr lang="en-US" kern="1100" dirty="0">
                <a:solidFill>
                  <a:srgbClr val="FFFFFF"/>
                </a:solidFill>
              </a:rPr>
              <a:t>Insecurity</a:t>
            </a:r>
            <a:br>
              <a:rPr lang="en-US" kern="1100" dirty="0">
                <a:solidFill>
                  <a:srgbClr val="FFFFFF"/>
                </a:solidFill>
              </a:rPr>
            </a:br>
            <a:r>
              <a:rPr lang="en-US" kern="1100" dirty="0">
                <a:solidFill>
                  <a:srgbClr val="FFFFFF"/>
                </a:solidFill>
              </a:rPr>
              <a:t>in the World</a:t>
            </a:r>
            <a:endParaRPr lang="en-GB" sz="2400" kern="1100" dirty="0">
              <a:solidFill>
                <a:srgbClr val="FFFFFF"/>
              </a:solidFill>
            </a:endParaRPr>
          </a:p>
        </p:txBody>
      </p:sp>
      <p:pic>
        <p:nvPicPr>
          <p:cNvPr id="10253" name="Picture 76" descr="FAO_white_50_transp"/>
          <p:cNvPicPr>
            <a:picLocks noChangeAspect="1" noChangeArrowheads="1"/>
          </p:cNvPicPr>
          <p:nvPr/>
        </p:nvPicPr>
        <p:blipFill>
          <a:blip r:embed="rId3" cstate="print"/>
          <a:srcRect/>
          <a:stretch>
            <a:fillRect/>
          </a:stretch>
        </p:blipFill>
        <p:spPr bwMode="auto">
          <a:xfrm>
            <a:off x="7645400" y="5911850"/>
            <a:ext cx="573088" cy="577850"/>
          </a:xfrm>
          <a:prstGeom prst="rect">
            <a:avLst/>
          </a:prstGeom>
          <a:noFill/>
          <a:ln w="9525">
            <a:noFill/>
            <a:miter lim="800000"/>
            <a:headEnd/>
            <a:tailEnd/>
          </a:ln>
        </p:spPr>
      </p:pic>
      <p:pic>
        <p:nvPicPr>
          <p:cNvPr id="10254" name="Picture 77"/>
          <p:cNvPicPr>
            <a:picLocks noChangeAspect="1" noChangeArrowheads="1"/>
          </p:cNvPicPr>
          <p:nvPr/>
        </p:nvPicPr>
        <p:blipFill>
          <a:blip r:embed="rId4" cstate="print"/>
          <a:srcRect/>
          <a:stretch>
            <a:fillRect/>
          </a:stretch>
        </p:blipFill>
        <p:spPr bwMode="auto">
          <a:xfrm>
            <a:off x="8401050" y="5835650"/>
            <a:ext cx="663575" cy="6921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82" r:id="rId1"/>
  </p:sldLayoutIdLst>
  <p:txStyles>
    <p:titleStyle>
      <a:lvl1pPr algn="l" rtl="0" eaLnBrk="0" fontAlgn="base" hangingPunct="0">
        <a:spcBef>
          <a:spcPct val="0"/>
        </a:spcBef>
        <a:spcAft>
          <a:spcPct val="0"/>
        </a:spcAft>
        <a:defRPr sz="3200" b="1">
          <a:solidFill>
            <a:srgbClr val="336600"/>
          </a:solidFill>
          <a:latin typeface="+mj-lt"/>
          <a:ea typeface="+mj-ea"/>
          <a:cs typeface="+mj-cs"/>
        </a:defRPr>
      </a:lvl1pPr>
      <a:lvl2pPr algn="l" rtl="0" eaLnBrk="0" fontAlgn="base" hangingPunct="0">
        <a:spcBef>
          <a:spcPct val="0"/>
        </a:spcBef>
        <a:spcAft>
          <a:spcPct val="0"/>
        </a:spcAft>
        <a:defRPr sz="3200" b="1">
          <a:solidFill>
            <a:srgbClr val="336600"/>
          </a:solidFill>
          <a:latin typeface="Arial" charset="0"/>
        </a:defRPr>
      </a:lvl2pPr>
      <a:lvl3pPr algn="l" rtl="0" eaLnBrk="0" fontAlgn="base" hangingPunct="0">
        <a:spcBef>
          <a:spcPct val="0"/>
        </a:spcBef>
        <a:spcAft>
          <a:spcPct val="0"/>
        </a:spcAft>
        <a:defRPr sz="3200" b="1">
          <a:solidFill>
            <a:srgbClr val="336600"/>
          </a:solidFill>
          <a:latin typeface="Arial" charset="0"/>
        </a:defRPr>
      </a:lvl3pPr>
      <a:lvl4pPr algn="l" rtl="0" eaLnBrk="0" fontAlgn="base" hangingPunct="0">
        <a:spcBef>
          <a:spcPct val="0"/>
        </a:spcBef>
        <a:spcAft>
          <a:spcPct val="0"/>
        </a:spcAft>
        <a:defRPr sz="3200" b="1">
          <a:solidFill>
            <a:srgbClr val="336600"/>
          </a:solidFill>
          <a:latin typeface="Arial" charset="0"/>
        </a:defRPr>
      </a:lvl4pPr>
      <a:lvl5pPr algn="l" rtl="0" eaLnBrk="0" fontAlgn="base" hangingPunct="0">
        <a:spcBef>
          <a:spcPct val="0"/>
        </a:spcBef>
        <a:spcAft>
          <a:spcPct val="0"/>
        </a:spcAft>
        <a:defRPr sz="3200" b="1">
          <a:solidFill>
            <a:srgbClr val="336600"/>
          </a:solidFill>
          <a:latin typeface="Arial" charset="0"/>
        </a:defRPr>
      </a:lvl5pPr>
      <a:lvl6pPr marL="457200" algn="l" rtl="0" fontAlgn="base">
        <a:spcBef>
          <a:spcPct val="0"/>
        </a:spcBef>
        <a:spcAft>
          <a:spcPct val="0"/>
        </a:spcAft>
        <a:defRPr sz="3200" b="1">
          <a:solidFill>
            <a:srgbClr val="336600"/>
          </a:solidFill>
          <a:latin typeface="Arial" charset="0"/>
        </a:defRPr>
      </a:lvl6pPr>
      <a:lvl7pPr marL="914400" algn="l" rtl="0" fontAlgn="base">
        <a:spcBef>
          <a:spcPct val="0"/>
        </a:spcBef>
        <a:spcAft>
          <a:spcPct val="0"/>
        </a:spcAft>
        <a:defRPr sz="3200" b="1">
          <a:solidFill>
            <a:srgbClr val="336600"/>
          </a:solidFill>
          <a:latin typeface="Arial" charset="0"/>
        </a:defRPr>
      </a:lvl7pPr>
      <a:lvl8pPr marL="1371600" algn="l" rtl="0" fontAlgn="base">
        <a:spcBef>
          <a:spcPct val="0"/>
        </a:spcBef>
        <a:spcAft>
          <a:spcPct val="0"/>
        </a:spcAft>
        <a:defRPr sz="3200" b="1">
          <a:solidFill>
            <a:srgbClr val="336600"/>
          </a:solidFill>
          <a:latin typeface="Arial" charset="0"/>
        </a:defRPr>
      </a:lvl8pPr>
      <a:lvl9pPr marL="1828800" algn="l" rtl="0" fontAlgn="base">
        <a:spcBef>
          <a:spcPct val="0"/>
        </a:spcBef>
        <a:spcAft>
          <a:spcPct val="0"/>
        </a:spcAft>
        <a:defRPr sz="3200" b="1">
          <a:solidFill>
            <a:srgbClr val="336600"/>
          </a:solidFill>
          <a:latin typeface="Arial" charset="0"/>
        </a:defRPr>
      </a:lvl9pPr>
    </p:titleStyle>
    <p:bodyStyle>
      <a:lvl1pPr marL="342900" indent="-342900" algn="l" rtl="0" eaLnBrk="0" fontAlgn="base" hangingPunct="0">
        <a:spcBef>
          <a:spcPct val="50000"/>
        </a:spcBef>
        <a:spcAft>
          <a:spcPct val="0"/>
        </a:spcAft>
        <a:buFont typeface="Wingdings"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a livre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Lucida Sans Unicode"/>
              <a:cs typeface="Arial" charset="0"/>
            </a:endParaRPr>
          </a:p>
        </p:txBody>
      </p:sp>
      <p:sp>
        <p:nvSpPr>
          <p:cNvPr id="12" name="Forma livre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Lucida Sans Unicode"/>
              <a:cs typeface="Arial" charset="0"/>
            </a:endParaRPr>
          </a:p>
        </p:txBody>
      </p:sp>
      <p:sp>
        <p:nvSpPr>
          <p:cNvPr id="14" name="Triângulo retângulo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5" name="Conector reto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spaço Reservado para Títu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pt-BR"/>
              <a:t>Clique para editar o estilo do título mestre</a:t>
            </a:r>
            <a:endParaRPr lang="en-US"/>
          </a:p>
        </p:txBody>
      </p:sp>
      <p:sp>
        <p:nvSpPr>
          <p:cNvPr id="1033" name="Espaço Reservado para Texto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0" name="Espaço Reservado para Data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0A6CF53C-8761-4DC8-8E78-09A53874DA53}" type="datetimeFigureOut">
              <a:rPr lang="pt-BR">
                <a:solidFill>
                  <a:prstClr val="black"/>
                </a:solidFill>
              </a:rPr>
              <a:pPr>
                <a:defRPr/>
              </a:pPr>
              <a:t>08/12/2016</a:t>
            </a:fld>
            <a:endParaRPr lang="pt-BR">
              <a:solidFill>
                <a:prstClr val="black"/>
              </a:solidFill>
            </a:endParaRPr>
          </a:p>
        </p:txBody>
      </p:sp>
      <p:sp>
        <p:nvSpPr>
          <p:cNvPr id="22" name="Espaço Reservado para Rodapé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pt-BR">
              <a:solidFill>
                <a:prstClr val="black"/>
              </a:solidFill>
            </a:endParaRPr>
          </a:p>
        </p:txBody>
      </p:sp>
      <p:sp>
        <p:nvSpPr>
          <p:cNvPr id="18" name="Espaço Reservado para Número de Slide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CF2174-30FD-456F-9E22-D871790CB4A9}" type="slidenum">
              <a:rPr lang="pt-BR">
                <a:solidFill>
                  <a:prstClr val="black"/>
                </a:solidFill>
              </a:rPr>
              <a:pPr>
                <a:defRPr/>
              </a:pPr>
              <a:t>‹#›</a:t>
            </a:fld>
            <a:endParaRPr lang="pt-BR">
              <a:solidFill>
                <a:prstClr val="black"/>
              </a:solidFill>
            </a:endParaRPr>
          </a:p>
        </p:txBody>
      </p:sp>
    </p:spTree>
  </p:cSld>
  <p:clrMap bg1="lt1" tx1="dk1" bg2="lt2" tx2="dk2" accent1="accent1" accent2="accent2" accent3="accent3" accent4="accent4" accent5="accent5" accent6="accent6" hlink="hlink" folHlink="folHlink"/>
  <p:sldLayoutIdLst>
    <p:sldLayoutId id="2147484299" r:id="rId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D51CE1D-7F03-400A-BDC1-CEF2FA5724AD}" type="slidenum">
              <a:rPr lang="en-US">
                <a:solidFill>
                  <a:srgbClr val="FFFFFF"/>
                </a:solidFill>
              </a:rPr>
              <a:pPr>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FFFFFF"/>
              </a:solidFill>
            </a:endParaRPr>
          </a:p>
        </p:txBody>
      </p:sp>
      <p:sp>
        <p:nvSpPr>
          <p:cNvPr id="307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FFFFFF"/>
              </a:solidFill>
            </a:endParaRPr>
          </a:p>
        </p:txBody>
      </p:sp>
      <p:sp>
        <p:nvSpPr>
          <p:cNvPr id="307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6948A1D-E58E-4C87-8497-6EEECF7FECB2}" type="slidenum">
              <a:rPr lang="en-US">
                <a:solidFill>
                  <a:srgbClr val="FFFFFF"/>
                </a:solidFill>
              </a:rPr>
              <a:pPr>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431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E813555-CB6F-4EFA-8FD7-CA267AE6F8E9}"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31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0.jpeg"/><Relationship Id="rId5" Type="http://schemas.openxmlformats.org/officeDocument/2006/relationships/image" Target="../media/image16.jpeg"/><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41.jpeg"/><Relationship Id="rId5" Type="http://schemas.openxmlformats.org/officeDocument/2006/relationships/image" Target="../media/image40.wmf"/><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5.xml"/><Relationship Id="rId4" Type="http://schemas.openxmlformats.org/officeDocument/2006/relationships/image" Target="../media/image6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57200" y="1371600"/>
            <a:ext cx="8458200" cy="1143000"/>
          </a:xfrm>
          <a:prstGeom prst="rect">
            <a:avLst/>
          </a:prstGeom>
          <a:noFill/>
          <a:ln w="9525">
            <a:noFill/>
            <a:miter lim="800000"/>
            <a:headEnd/>
            <a:tailEnd/>
          </a:ln>
        </p:spPr>
        <p:txBody>
          <a:bodyPr anchor="ctr"/>
          <a:lstStyle/>
          <a:p>
            <a:r>
              <a:rPr lang="en-US" sz="4000" b="1" dirty="0">
                <a:solidFill>
                  <a:srgbClr val="FFFF00"/>
                </a:solidFill>
              </a:rPr>
              <a:t>Food Security and the 2015-30 Sustainable Development Goals: From Human to Planetary Health </a:t>
            </a:r>
            <a:endParaRPr lang="en-US" sz="4000" dirty="0">
              <a:solidFill>
                <a:srgbClr val="FFFF00"/>
              </a:solidFill>
            </a:endParaRPr>
          </a:p>
        </p:txBody>
      </p:sp>
      <p:sp>
        <p:nvSpPr>
          <p:cNvPr id="20483" name="Line 4"/>
          <p:cNvSpPr>
            <a:spLocks noChangeShapeType="1"/>
          </p:cNvSpPr>
          <p:nvPr/>
        </p:nvSpPr>
        <p:spPr bwMode="auto">
          <a:xfrm>
            <a:off x="0" y="4572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
        <p:nvSpPr>
          <p:cNvPr id="20484" name="Text Box 7"/>
          <p:cNvSpPr txBox="1">
            <a:spLocks noChangeArrowheads="1"/>
          </p:cNvSpPr>
          <p:nvPr/>
        </p:nvSpPr>
        <p:spPr bwMode="auto">
          <a:xfrm>
            <a:off x="381000" y="3048000"/>
            <a:ext cx="8382000" cy="2286000"/>
          </a:xfrm>
          <a:prstGeom prst="rect">
            <a:avLst/>
          </a:prstGeom>
          <a:noFill/>
          <a:ln w="9525">
            <a:noFill/>
            <a:miter lim="800000"/>
            <a:headEnd/>
            <a:tailEnd/>
          </a:ln>
        </p:spPr>
        <p:txBody>
          <a:bodyPr>
            <a:spAutoFit/>
          </a:bodyPr>
          <a:lstStyle/>
          <a:p>
            <a:pPr algn="ctr"/>
            <a:r>
              <a:rPr lang="en-US" sz="3200" dirty="0">
                <a:solidFill>
                  <a:srgbClr val="FFFFFF"/>
                </a:solidFill>
              </a:rPr>
              <a:t>Rafael </a:t>
            </a:r>
            <a:r>
              <a:rPr lang="en-US" sz="3200" dirty="0" err="1">
                <a:solidFill>
                  <a:srgbClr val="FFFFFF"/>
                </a:solidFill>
              </a:rPr>
              <a:t>Pérez</a:t>
            </a:r>
            <a:r>
              <a:rPr lang="en-US" sz="3200" dirty="0">
                <a:solidFill>
                  <a:srgbClr val="FFFFFF"/>
                </a:solidFill>
              </a:rPr>
              <a:t>-Escamilla, PhD</a:t>
            </a:r>
          </a:p>
          <a:p>
            <a:pPr algn="ctr"/>
            <a:r>
              <a:rPr lang="en-US" sz="3200" dirty="0">
                <a:solidFill>
                  <a:srgbClr val="FFFFFF"/>
                </a:solidFill>
              </a:rPr>
              <a:t>Professor of Epidemiology &amp; Public Health </a:t>
            </a:r>
          </a:p>
          <a:p>
            <a:pPr algn="ctr"/>
            <a:r>
              <a:rPr lang="en-US" sz="3200" dirty="0">
                <a:solidFill>
                  <a:srgbClr val="FFFFFF"/>
                </a:solidFill>
              </a:rPr>
              <a:t>Yale University, School of Public Health, USA</a:t>
            </a:r>
            <a:r>
              <a:rPr lang="en-US" sz="3200" dirty="0">
                <a:solidFill>
                  <a:srgbClr val="FFFF00"/>
                </a:solidFill>
              </a:rPr>
              <a:t> </a:t>
            </a:r>
          </a:p>
          <a:p>
            <a:pPr>
              <a:spcBef>
                <a:spcPct val="50000"/>
              </a:spcBef>
            </a:pPr>
            <a:endParaRPr lang="en-US" sz="3200" dirty="0">
              <a:solidFill>
                <a:srgbClr val="000000"/>
              </a:solidFill>
            </a:endParaRPr>
          </a:p>
        </p:txBody>
      </p:sp>
      <p:pic>
        <p:nvPicPr>
          <p:cNvPr id="20485" name="Picture 5" descr="http://upload.wikimedia.org/wikipedia/en/d/d7/Yale_School_of_Public_Health_Coat_of_Arms.jpg"/>
          <p:cNvPicPr>
            <a:picLocks noChangeAspect="1" noChangeArrowheads="1"/>
          </p:cNvPicPr>
          <p:nvPr/>
        </p:nvPicPr>
        <p:blipFill>
          <a:blip r:embed="rId2" cstate="print"/>
          <a:srcRect/>
          <a:stretch>
            <a:fillRect/>
          </a:stretch>
        </p:blipFill>
        <p:spPr bwMode="auto">
          <a:xfrm>
            <a:off x="4244732" y="4648200"/>
            <a:ext cx="632068" cy="74136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994" name="Group 2"/>
          <p:cNvGraphicFramePr>
            <a:graphicFrameLocks noGrp="1"/>
          </p:cNvGraphicFramePr>
          <p:nvPr/>
        </p:nvGraphicFramePr>
        <p:xfrm>
          <a:off x="304800" y="304799"/>
          <a:ext cx="8458200" cy="6509386"/>
        </p:xfrm>
        <a:graphic>
          <a:graphicData uri="http://schemas.openxmlformats.org/drawingml/2006/table">
            <a:tbl>
              <a:tblPr/>
              <a:tblGrid>
                <a:gridCol w="706438">
                  <a:extLst>
                    <a:ext uri="{9D8B030D-6E8A-4147-A177-3AD203B41FA5}">
                      <a16:colId xmlns:a16="http://schemas.microsoft.com/office/drawing/2014/main" val="20000"/>
                    </a:ext>
                  </a:extLst>
                </a:gridCol>
                <a:gridCol w="7751762">
                  <a:extLst>
                    <a:ext uri="{9D8B030D-6E8A-4147-A177-3AD203B41FA5}">
                      <a16:colId xmlns:a16="http://schemas.microsoft.com/office/drawing/2014/main" val="20001"/>
                    </a:ext>
                  </a:extLst>
                </a:gridCol>
              </a:tblGrid>
              <a:tr h="43370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EBIA questionnaire items. English back-translation from Portuguese </a:t>
                      </a:r>
                      <a:r>
                        <a:rPr kumimoji="0" lang="en-US" sz="1600" b="0" i="1" u="none" strike="noStrike" cap="none" normalizeH="0" baseline="0" dirty="0">
                          <a:ln>
                            <a:noFill/>
                          </a:ln>
                          <a:solidFill>
                            <a:schemeClr val="tx1"/>
                          </a:solidFill>
                          <a:effectLst/>
                          <a:latin typeface="Arial" charset="0"/>
                          <a:cs typeface="Times New Roman" pitchFamily="18" charset="0"/>
                        </a:rPr>
                        <a:t>[Perez-Escamilla et al. (2004)]</a:t>
                      </a:r>
                      <a:r>
                        <a:rPr kumimoji="0" lang="en-US" sz="1600" b="0" i="1" u="none" strike="noStrike" cap="none" normalizeH="0" baseline="30000" dirty="0">
                          <a:ln>
                            <a:noFill/>
                          </a:ln>
                          <a:solidFill>
                            <a:schemeClr val="tx1"/>
                          </a:solidFill>
                          <a:effectLst/>
                          <a:latin typeface="Arial" charset="0"/>
                          <a:cs typeface="Times New Roman" pitchFamily="18" charset="0"/>
                        </a:rPr>
                        <a:t> </a:t>
                      </a:r>
                      <a:endParaRPr kumimoji="0" lang="en-US" sz="1600" b="0" i="1"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item</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Times New Roman" pitchFamily="18" charset="0"/>
                        </a:rPr>
                        <a:t>During the last 3 months….</a:t>
                      </a: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6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1</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were you </a:t>
                      </a:r>
                      <a:r>
                        <a:rPr kumimoji="0" lang="en-US" sz="2000" b="0" i="0" u="none" strike="noStrike" cap="none" normalizeH="0" baseline="0" dirty="0">
                          <a:ln>
                            <a:noFill/>
                          </a:ln>
                          <a:solidFill>
                            <a:schemeClr val="tx2"/>
                          </a:solidFill>
                          <a:effectLst/>
                          <a:latin typeface="Arial" charset="0"/>
                          <a:cs typeface="Times New Roman" pitchFamily="18" charset="0"/>
                        </a:rPr>
                        <a:t>worried</a:t>
                      </a:r>
                      <a:r>
                        <a:rPr kumimoji="0" lang="en-US" sz="2000" b="0" i="0" u="none" strike="noStrike" cap="none" normalizeH="0" baseline="0" dirty="0">
                          <a:ln>
                            <a:noFill/>
                          </a:ln>
                          <a:solidFill>
                            <a:srgbClr val="FF0000"/>
                          </a:solidFill>
                          <a:effectLst/>
                          <a:latin typeface="Arial" charset="0"/>
                          <a:cs typeface="Times New Roman" pitchFamily="18" charset="0"/>
                        </a:rPr>
                        <a:t> </a:t>
                      </a:r>
                      <a:r>
                        <a:rPr kumimoji="0" lang="en-US" sz="2000" b="0" i="0" u="none" strike="noStrike" cap="none" normalizeH="0" baseline="0" dirty="0">
                          <a:ln>
                            <a:noFill/>
                          </a:ln>
                          <a:solidFill>
                            <a:schemeClr val="tx1"/>
                          </a:solidFill>
                          <a:effectLst/>
                          <a:latin typeface="Arial" charset="0"/>
                          <a:cs typeface="Times New Roman" pitchFamily="18" charset="0"/>
                        </a:rPr>
                        <a:t>that you would run out of food before being able to buy or receive more food?</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2</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 </a:t>
                      </a:r>
                      <a:r>
                        <a:rPr kumimoji="0" lang="en-US" sz="2000" b="0" i="0" u="none" strike="noStrike" cap="none" normalizeH="0" baseline="0" dirty="0">
                          <a:ln>
                            <a:noFill/>
                          </a:ln>
                          <a:solidFill>
                            <a:schemeClr val="tx2"/>
                          </a:solidFill>
                          <a:effectLst/>
                          <a:latin typeface="Arial" charset="0"/>
                          <a:cs typeface="Times New Roman" pitchFamily="18" charset="0"/>
                        </a:rPr>
                        <a:t>run out of food </a:t>
                      </a:r>
                      <a:r>
                        <a:rPr kumimoji="0" lang="en-US" sz="2000" b="0" i="0" u="none" strike="noStrike" cap="none" normalizeH="0" baseline="0" dirty="0">
                          <a:ln>
                            <a:noFill/>
                          </a:ln>
                          <a:solidFill>
                            <a:schemeClr val="tx1"/>
                          </a:solidFill>
                          <a:effectLst/>
                          <a:latin typeface="Arial" charset="0"/>
                          <a:cs typeface="Times New Roman" pitchFamily="18" charset="0"/>
                        </a:rPr>
                        <a:t>before having money to buy more?</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2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3</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 run out of money to have a </a:t>
                      </a:r>
                      <a:r>
                        <a:rPr kumimoji="0" lang="en-US" sz="2000" b="0" i="0" u="none" strike="noStrike" cap="none" normalizeH="0" baseline="0" dirty="0">
                          <a:ln>
                            <a:noFill/>
                          </a:ln>
                          <a:solidFill>
                            <a:schemeClr val="tx2"/>
                          </a:solidFill>
                          <a:effectLst/>
                          <a:latin typeface="Arial" charset="0"/>
                          <a:cs typeface="Times New Roman" pitchFamily="18" charset="0"/>
                        </a:rPr>
                        <a:t>healthy and varied diet</a:t>
                      </a:r>
                      <a:r>
                        <a:rPr kumimoji="0" lang="en-US" sz="2000" b="0" i="0" u="none" strike="noStrike" cap="none" normalizeH="0" baseline="0" dirty="0">
                          <a:ln>
                            <a:noFill/>
                          </a:ln>
                          <a:solidFill>
                            <a:schemeClr val="tx1"/>
                          </a:solidFill>
                          <a:effectLst/>
                          <a:latin typeface="Arial" charset="0"/>
                          <a:cs typeface="Times New Roman" pitchFamily="18" charset="0"/>
                        </a:rPr>
                        <a:t>?</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0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4</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 have to </a:t>
                      </a:r>
                      <a:r>
                        <a:rPr kumimoji="0" lang="en-US" sz="2000" b="0" i="0" u="none" strike="noStrike" cap="none" normalizeH="0" baseline="0" dirty="0">
                          <a:ln>
                            <a:noFill/>
                          </a:ln>
                          <a:solidFill>
                            <a:schemeClr val="tx2"/>
                          </a:solidFill>
                          <a:effectLst/>
                          <a:latin typeface="Arial" charset="0"/>
                          <a:cs typeface="Times New Roman" pitchFamily="18" charset="0"/>
                        </a:rPr>
                        <a:t>consume just a few foods </a:t>
                      </a:r>
                      <a:r>
                        <a:rPr kumimoji="0" lang="en-US" sz="2000" b="0" i="0" u="none" strike="noStrike" cap="none" normalizeH="0" baseline="0" dirty="0">
                          <a:ln>
                            <a:noFill/>
                          </a:ln>
                          <a:solidFill>
                            <a:schemeClr val="tx1"/>
                          </a:solidFill>
                          <a:effectLst/>
                          <a:latin typeface="Arial" charset="0"/>
                          <a:cs typeface="Times New Roman" pitchFamily="18" charset="0"/>
                        </a:rPr>
                        <a:t>because you ran out of money?  </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66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dirty="0">
                          <a:ln>
                            <a:noFill/>
                          </a:ln>
                          <a:solidFill>
                            <a:schemeClr val="tx1"/>
                          </a:solidFill>
                          <a:effectLst/>
                          <a:latin typeface="Arial" charset="0"/>
                          <a:cs typeface="Times New Roman" pitchFamily="18" charset="0"/>
                        </a:rPr>
                        <a:t>5</a:t>
                      </a:r>
                      <a:endParaRPr kumimoji="0" lang="pt-BR"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were you unable to offer your children/adolescents a </a:t>
                      </a:r>
                      <a:r>
                        <a:rPr kumimoji="0" lang="en-US" sz="2000" b="0" i="0" u="none" strike="noStrike" cap="none" normalizeH="0" baseline="0" dirty="0">
                          <a:ln>
                            <a:noFill/>
                          </a:ln>
                          <a:solidFill>
                            <a:schemeClr val="tx2"/>
                          </a:solidFill>
                          <a:effectLst/>
                          <a:latin typeface="Arial" charset="0"/>
                          <a:cs typeface="Times New Roman" pitchFamily="18" charset="0"/>
                        </a:rPr>
                        <a:t>healthy and varied diet</a:t>
                      </a:r>
                      <a:r>
                        <a:rPr kumimoji="0" lang="en-US" sz="2000" b="0" i="0" u="none" strike="noStrike" cap="none" normalizeH="0" baseline="0" dirty="0">
                          <a:ln>
                            <a:noFill/>
                          </a:ln>
                          <a:solidFill>
                            <a:schemeClr val="tx1"/>
                          </a:solidFill>
                          <a:effectLst/>
                          <a:latin typeface="Arial" charset="0"/>
                          <a:cs typeface="Times New Roman" pitchFamily="18" charset="0"/>
                        </a:rPr>
                        <a:t> because you didn’t have enough money?</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65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dirty="0">
                          <a:ln>
                            <a:noFill/>
                          </a:ln>
                          <a:solidFill>
                            <a:schemeClr val="tx1"/>
                          </a:solidFill>
                          <a:effectLst/>
                          <a:latin typeface="Arial" charset="0"/>
                          <a:cs typeface="Times New Roman" pitchFamily="18" charset="0"/>
                        </a:rPr>
                        <a:t>6</a:t>
                      </a:r>
                      <a:endParaRPr kumimoji="0" lang="pt-BR"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any of the children/adolescents </a:t>
                      </a:r>
                      <a:r>
                        <a:rPr kumimoji="0" lang="en-US" sz="2000" b="0" i="0" u="none" strike="noStrike" cap="none" normalizeH="0" baseline="0" dirty="0">
                          <a:ln>
                            <a:noFill/>
                          </a:ln>
                          <a:solidFill>
                            <a:schemeClr val="tx2"/>
                          </a:solidFill>
                          <a:effectLst/>
                          <a:latin typeface="Arial" charset="0"/>
                          <a:cs typeface="Times New Roman" pitchFamily="18" charset="0"/>
                        </a:rPr>
                        <a:t>didn’t eat enough </a:t>
                      </a:r>
                      <a:r>
                        <a:rPr kumimoji="0" lang="en-US" sz="2000" b="0" i="0" u="none" strike="noStrike" cap="none" normalizeH="0" baseline="0" dirty="0">
                          <a:ln>
                            <a:noFill/>
                          </a:ln>
                          <a:solidFill>
                            <a:schemeClr val="tx1"/>
                          </a:solidFill>
                          <a:effectLst/>
                          <a:latin typeface="Arial" charset="0"/>
                          <a:cs typeface="Times New Roman" pitchFamily="18" charset="0"/>
                        </a:rPr>
                        <a:t>because there wasn’t enough money to buy food?</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868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7</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 or any adult in your household ever </a:t>
                      </a:r>
                      <a:r>
                        <a:rPr kumimoji="0" lang="en-US" sz="2000" b="0" i="0" u="none" strike="noStrike" cap="none" normalizeH="0" baseline="0" dirty="0">
                          <a:ln>
                            <a:noFill/>
                          </a:ln>
                          <a:solidFill>
                            <a:schemeClr val="tx2"/>
                          </a:solidFill>
                          <a:effectLst/>
                          <a:latin typeface="Arial" charset="0"/>
                          <a:cs typeface="Times New Roman" pitchFamily="18" charset="0"/>
                        </a:rPr>
                        <a:t>reduced the size of meals or skipped meals</a:t>
                      </a:r>
                      <a:r>
                        <a:rPr kumimoji="0" lang="en-US" sz="2000" b="0" i="0" u="none" strike="noStrike" cap="none" normalizeH="0" baseline="0" dirty="0">
                          <a:ln>
                            <a:noFill/>
                          </a:ln>
                          <a:solidFill>
                            <a:schemeClr val="tx1"/>
                          </a:solidFill>
                          <a:effectLst/>
                          <a:latin typeface="Arial" charset="0"/>
                          <a:cs typeface="Times New Roman" pitchFamily="18" charset="0"/>
                        </a:rPr>
                        <a:t> because there wasn’t enough money to buy food? </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4018" name="Group 2"/>
          <p:cNvGraphicFramePr>
            <a:graphicFrameLocks noGrp="1"/>
          </p:cNvGraphicFramePr>
          <p:nvPr/>
        </p:nvGraphicFramePr>
        <p:xfrm>
          <a:off x="685800" y="381000"/>
          <a:ext cx="7924800" cy="6148708"/>
        </p:xfrm>
        <a:graphic>
          <a:graphicData uri="http://schemas.openxmlformats.org/drawingml/2006/table">
            <a:tbl>
              <a:tblPr/>
              <a:tblGrid>
                <a:gridCol w="661988">
                  <a:extLst>
                    <a:ext uri="{9D8B030D-6E8A-4147-A177-3AD203B41FA5}">
                      <a16:colId xmlns:a16="http://schemas.microsoft.com/office/drawing/2014/main" val="20000"/>
                    </a:ext>
                  </a:extLst>
                </a:gridCol>
                <a:gridCol w="7262812">
                  <a:extLst>
                    <a:ext uri="{9D8B030D-6E8A-4147-A177-3AD203B41FA5}">
                      <a16:colId xmlns:a16="http://schemas.microsoft.com/office/drawing/2014/main" val="20001"/>
                    </a:ext>
                  </a:extLst>
                </a:gridCol>
              </a:tblGrid>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dirty="0">
                          <a:ln>
                            <a:noFill/>
                          </a:ln>
                          <a:solidFill>
                            <a:schemeClr val="tx1"/>
                          </a:solidFill>
                          <a:effectLst/>
                          <a:latin typeface="Arial" charset="0"/>
                          <a:cs typeface="Times New Roman" pitchFamily="18" charset="0"/>
                        </a:rPr>
                        <a:t>8</a:t>
                      </a:r>
                      <a:endParaRPr kumimoji="0" lang="pt-BR"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 ever </a:t>
                      </a:r>
                      <a:r>
                        <a:rPr kumimoji="0" lang="en-US" sz="2000" b="0" i="0" u="none" strike="noStrike" cap="none" normalizeH="0" baseline="0" dirty="0">
                          <a:ln>
                            <a:noFill/>
                          </a:ln>
                          <a:solidFill>
                            <a:schemeClr val="tx2"/>
                          </a:solidFill>
                          <a:effectLst/>
                          <a:latin typeface="Arial" charset="0"/>
                          <a:cs typeface="Times New Roman" pitchFamily="18" charset="0"/>
                        </a:rPr>
                        <a:t>eat less than what you thought you should </a:t>
                      </a:r>
                      <a:r>
                        <a:rPr kumimoji="0" lang="en-US" sz="2000" b="0" i="0" u="none" strike="noStrike" cap="none" normalizeH="0" baseline="0" dirty="0">
                          <a:ln>
                            <a:noFill/>
                          </a:ln>
                          <a:solidFill>
                            <a:schemeClr val="tx1"/>
                          </a:solidFill>
                          <a:effectLst/>
                          <a:latin typeface="Arial" charset="0"/>
                          <a:cs typeface="Times New Roman" pitchFamily="18" charset="0"/>
                        </a:rPr>
                        <a:t>because there wasn’t enough money to buy food?</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9</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 </a:t>
                      </a:r>
                      <a:r>
                        <a:rPr kumimoji="0" lang="en-US" sz="2000" b="0" i="0" u="none" strike="noStrike" cap="none" normalizeH="0" baseline="0" dirty="0">
                          <a:ln>
                            <a:noFill/>
                          </a:ln>
                          <a:solidFill>
                            <a:schemeClr val="tx2"/>
                          </a:solidFill>
                          <a:effectLst/>
                          <a:latin typeface="Arial" charset="0"/>
                          <a:cs typeface="Times New Roman" pitchFamily="18" charset="0"/>
                        </a:rPr>
                        <a:t>ever feel hungry </a:t>
                      </a:r>
                      <a:r>
                        <a:rPr kumimoji="0" lang="en-US" sz="2000" b="0" i="0" u="none" strike="noStrike" cap="none" normalizeH="0" baseline="0" dirty="0">
                          <a:ln>
                            <a:noFill/>
                          </a:ln>
                          <a:solidFill>
                            <a:schemeClr val="tx1"/>
                          </a:solidFill>
                          <a:effectLst/>
                          <a:latin typeface="Arial" charset="0"/>
                          <a:cs typeface="Times New Roman" pitchFamily="18" charset="0"/>
                        </a:rPr>
                        <a:t>but didn’t eat because there wasn’t enough money to buy food?</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10</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 </a:t>
                      </a:r>
                      <a:r>
                        <a:rPr kumimoji="0" lang="en-US" sz="2000" b="0" i="0" u="none" strike="noStrike" cap="none" normalizeH="0" baseline="0" dirty="0">
                          <a:ln>
                            <a:noFill/>
                          </a:ln>
                          <a:solidFill>
                            <a:schemeClr val="tx2"/>
                          </a:solidFill>
                          <a:effectLst/>
                          <a:latin typeface="Arial" charset="0"/>
                          <a:cs typeface="Times New Roman" pitchFamily="18" charset="0"/>
                        </a:rPr>
                        <a:t>lose weight </a:t>
                      </a:r>
                      <a:r>
                        <a:rPr kumimoji="0" lang="en-US" sz="2000" b="0" i="0" u="none" strike="noStrike" cap="none" normalizeH="0" baseline="0" dirty="0">
                          <a:ln>
                            <a:noFill/>
                          </a:ln>
                          <a:solidFill>
                            <a:schemeClr val="tx1"/>
                          </a:solidFill>
                          <a:effectLst/>
                          <a:latin typeface="Arial" charset="0"/>
                          <a:cs typeface="Times New Roman" pitchFamily="18" charset="0"/>
                        </a:rPr>
                        <a:t>because you didn’t have enough money to buy food?</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39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11</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 or any other adult in your household ever </a:t>
                      </a:r>
                      <a:r>
                        <a:rPr kumimoji="0" lang="en-US" sz="2000" b="0" i="0" u="none" strike="noStrike" cap="none" normalizeH="0" baseline="0" dirty="0">
                          <a:ln>
                            <a:noFill/>
                          </a:ln>
                          <a:solidFill>
                            <a:schemeClr val="tx2"/>
                          </a:solidFill>
                          <a:effectLst/>
                          <a:latin typeface="Arial" charset="0"/>
                          <a:cs typeface="Times New Roman" pitchFamily="18" charset="0"/>
                        </a:rPr>
                        <a:t>went without eating for  a whole day</a:t>
                      </a:r>
                      <a:r>
                        <a:rPr kumimoji="0" lang="en-US" sz="2000" b="0" i="0" u="none" strike="noStrike" cap="none" normalizeH="0" baseline="0" dirty="0">
                          <a:ln>
                            <a:noFill/>
                          </a:ln>
                          <a:solidFill>
                            <a:schemeClr val="tx1"/>
                          </a:solidFill>
                          <a:effectLst/>
                          <a:latin typeface="Arial" charset="0"/>
                          <a:cs typeface="Times New Roman" pitchFamily="18" charset="0"/>
                        </a:rPr>
                        <a:t> or just had one meal in a whole day because there wasn’t enough money to buy food?</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12</a:t>
                      </a:r>
                      <a:r>
                        <a:rPr kumimoji="0" lang="pt-BR" sz="2000" b="0" i="0" u="none" strike="noStrike" cap="none" normalizeH="0" baseline="30000">
                          <a:ln>
                            <a:noFill/>
                          </a:ln>
                          <a:solidFill>
                            <a:schemeClr val="tx1"/>
                          </a:solidFill>
                          <a:effectLst/>
                          <a:latin typeface="Arial" charset="0"/>
                          <a:cs typeface="Times New Roman" pitchFamily="18" charset="0"/>
                        </a:rPr>
                        <a:t> </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 ever </a:t>
                      </a:r>
                      <a:r>
                        <a:rPr kumimoji="0" lang="en-US" sz="2000" b="0" i="0" u="none" strike="noStrike" cap="none" normalizeH="0" baseline="0" dirty="0">
                          <a:ln>
                            <a:noFill/>
                          </a:ln>
                          <a:solidFill>
                            <a:schemeClr val="tx2"/>
                          </a:solidFill>
                          <a:effectLst/>
                          <a:latin typeface="Arial" charset="0"/>
                          <a:cs typeface="Times New Roman" pitchFamily="18" charset="0"/>
                        </a:rPr>
                        <a:t>reduced the size of meals </a:t>
                      </a:r>
                      <a:r>
                        <a:rPr kumimoji="0" lang="en-US" sz="2000" b="0" i="0" u="none" strike="noStrike" cap="none" normalizeH="0" baseline="0" dirty="0">
                          <a:ln>
                            <a:noFill/>
                          </a:ln>
                          <a:solidFill>
                            <a:schemeClr val="tx1"/>
                          </a:solidFill>
                          <a:effectLst/>
                          <a:latin typeface="Arial" charset="0"/>
                          <a:cs typeface="Times New Roman" pitchFamily="18" charset="0"/>
                        </a:rPr>
                        <a:t>of your children/ adolescents because there wasn’t enough money to buy food?</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13</a:t>
                      </a:r>
                      <a:r>
                        <a:rPr kumimoji="0" lang="pt-BR" sz="2000" b="0" i="0" u="none" strike="noStrike" cap="none" normalizeH="0" baseline="30000">
                          <a:ln>
                            <a:noFill/>
                          </a:ln>
                          <a:solidFill>
                            <a:schemeClr val="tx1"/>
                          </a:solidFill>
                          <a:effectLst/>
                          <a:latin typeface="Arial" charset="0"/>
                          <a:cs typeface="Times New Roman" pitchFamily="18" charset="0"/>
                        </a:rPr>
                        <a:t> </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your children/adolescents ever had to </a:t>
                      </a:r>
                      <a:r>
                        <a:rPr kumimoji="0" lang="en-US" sz="2000" b="0" i="0" u="none" strike="noStrike" cap="none" normalizeH="0" baseline="0" dirty="0">
                          <a:ln>
                            <a:noFill/>
                          </a:ln>
                          <a:solidFill>
                            <a:schemeClr val="tx2"/>
                          </a:solidFill>
                          <a:effectLst/>
                          <a:latin typeface="Arial" charset="0"/>
                          <a:cs typeface="Times New Roman" pitchFamily="18" charset="0"/>
                        </a:rPr>
                        <a:t>skip a meal </a:t>
                      </a:r>
                      <a:r>
                        <a:rPr kumimoji="0" lang="en-US" sz="2000" b="0" i="0" u="none" strike="noStrike" cap="none" normalizeH="0" baseline="0" dirty="0">
                          <a:ln>
                            <a:noFill/>
                          </a:ln>
                          <a:solidFill>
                            <a:schemeClr val="tx1"/>
                          </a:solidFill>
                          <a:effectLst/>
                          <a:latin typeface="Arial" charset="0"/>
                          <a:cs typeface="Times New Roman" pitchFamily="18" charset="0"/>
                        </a:rPr>
                        <a:t>because there wasn’t enough money to buy food?</a:t>
                      </a:r>
                      <a:r>
                        <a:rPr kumimoji="0" lang="en-US" sz="1200" b="0" i="0" u="none" strike="noStrike" cap="none" normalizeH="0" baseline="0" dirty="0">
                          <a:ln>
                            <a:noFill/>
                          </a:ln>
                          <a:solidFill>
                            <a:schemeClr val="tx1"/>
                          </a:solidFill>
                          <a:effectLst/>
                          <a:latin typeface="Arial" charset="0"/>
                          <a:cs typeface="Times New Roman" pitchFamily="18" charset="0"/>
                        </a:rPr>
                        <a:t> </a:t>
                      </a:r>
                      <a:endParaRPr kumimoji="0" lang="en-US" sz="18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14</a:t>
                      </a:r>
                      <a:r>
                        <a:rPr kumimoji="0" lang="pt-BR" sz="2000" b="0" i="0" u="none" strike="noStrike" cap="none" normalizeH="0" baseline="30000">
                          <a:ln>
                            <a:noFill/>
                          </a:ln>
                          <a:solidFill>
                            <a:schemeClr val="tx1"/>
                          </a:solidFill>
                          <a:effectLst/>
                          <a:latin typeface="Arial" charset="0"/>
                          <a:cs typeface="Times New Roman" pitchFamily="18" charset="0"/>
                        </a:rPr>
                        <a:t> </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were your children/adolescents </a:t>
                      </a:r>
                      <a:r>
                        <a:rPr kumimoji="0" lang="en-US" sz="2000" b="0" i="0" u="none" strike="noStrike" cap="none" normalizeH="0" baseline="0" dirty="0">
                          <a:ln>
                            <a:noFill/>
                          </a:ln>
                          <a:solidFill>
                            <a:schemeClr val="tx2"/>
                          </a:solidFill>
                          <a:effectLst/>
                          <a:latin typeface="Arial" charset="0"/>
                          <a:cs typeface="Times New Roman" pitchFamily="18" charset="0"/>
                        </a:rPr>
                        <a:t>ever hungry </a:t>
                      </a:r>
                      <a:r>
                        <a:rPr kumimoji="0" lang="en-US" sz="2000" b="0" i="0" u="none" strike="noStrike" cap="none" normalizeH="0" baseline="0" dirty="0">
                          <a:ln>
                            <a:noFill/>
                          </a:ln>
                          <a:solidFill>
                            <a:schemeClr val="tx1"/>
                          </a:solidFill>
                          <a:effectLst/>
                          <a:latin typeface="Arial" charset="0"/>
                          <a:cs typeface="Times New Roman" pitchFamily="18" charset="0"/>
                        </a:rPr>
                        <a:t>but you just couldn’t buy more food?</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a:ln>
                            <a:noFill/>
                          </a:ln>
                          <a:solidFill>
                            <a:schemeClr val="tx1"/>
                          </a:solidFill>
                          <a:effectLst/>
                          <a:latin typeface="Arial" charset="0"/>
                          <a:cs typeface="Times New Roman" pitchFamily="18" charset="0"/>
                        </a:rPr>
                        <a:t>15</a:t>
                      </a:r>
                      <a:r>
                        <a:rPr kumimoji="0" lang="pt-BR" sz="2000" b="0" i="0" u="none" strike="noStrike" cap="none" normalizeH="0" baseline="30000">
                          <a:ln>
                            <a:noFill/>
                          </a:ln>
                          <a:solidFill>
                            <a:schemeClr val="tx1"/>
                          </a:solidFill>
                          <a:effectLst/>
                          <a:latin typeface="Arial" charset="0"/>
                          <a:cs typeface="Times New Roman" pitchFamily="18" charset="0"/>
                        </a:rPr>
                        <a:t> </a:t>
                      </a:r>
                      <a:endParaRPr kumimoji="0" lang="pt-B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did your children remained </a:t>
                      </a:r>
                      <a:r>
                        <a:rPr kumimoji="0" lang="en-US" sz="2000" b="0" i="0" u="none" strike="noStrike" cap="none" normalizeH="0" baseline="0" dirty="0">
                          <a:ln>
                            <a:noFill/>
                          </a:ln>
                          <a:solidFill>
                            <a:schemeClr val="tx2"/>
                          </a:solidFill>
                          <a:effectLst/>
                          <a:latin typeface="Arial" charset="0"/>
                          <a:cs typeface="Times New Roman" pitchFamily="18" charset="0"/>
                        </a:rPr>
                        <a:t>without food for a whole day  </a:t>
                      </a:r>
                      <a:r>
                        <a:rPr kumimoji="0" lang="en-US" sz="2000" b="0" i="0" u="none" strike="noStrike" cap="none" normalizeH="0" baseline="0" dirty="0">
                          <a:ln>
                            <a:noFill/>
                          </a:ln>
                          <a:solidFill>
                            <a:schemeClr val="tx1"/>
                          </a:solidFill>
                          <a:effectLst/>
                          <a:latin typeface="Arial" charset="0"/>
                          <a:cs typeface="Times New Roman" pitchFamily="18" charset="0"/>
                        </a:rPr>
                        <a:t>because there wasn’t enough money to buy food?</a:t>
                      </a: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2588"/>
            <a:ext cx="8686800" cy="1143000"/>
          </a:xfrm>
        </p:spPr>
        <p:style>
          <a:lnRef idx="2">
            <a:schemeClr val="dk1"/>
          </a:lnRef>
          <a:fillRef idx="1">
            <a:schemeClr val="lt1"/>
          </a:fillRef>
          <a:effectRef idx="0">
            <a:schemeClr val="dk1"/>
          </a:effectRef>
          <a:fontRef idx="minor">
            <a:schemeClr val="dk1"/>
          </a:fontRef>
        </p:style>
        <p:txBody>
          <a:bodyPr/>
          <a:lstStyle/>
          <a:p>
            <a:r>
              <a:rPr lang="en-US" sz="2800" dirty="0"/>
              <a:t>Outcomes from national EBIA applications </a:t>
            </a:r>
            <a:br>
              <a:rPr lang="en-US" sz="2800" dirty="0"/>
            </a:br>
            <a:r>
              <a:rPr lang="en-US" sz="2800" dirty="0"/>
              <a:t>(and </a:t>
            </a:r>
            <a:r>
              <a:rPr lang="en-US" sz="2800" u="sng" dirty="0"/>
              <a:t>process</a:t>
            </a:r>
            <a:r>
              <a:rPr lang="en-US" sz="2800" dirty="0"/>
              <a:t> that led to them)</a:t>
            </a:r>
          </a:p>
        </p:txBody>
      </p:sp>
      <p:sp>
        <p:nvSpPr>
          <p:cNvPr id="3" name="Content Placeholder 2"/>
          <p:cNvSpPr>
            <a:spLocks noGrp="1"/>
          </p:cNvSpPr>
          <p:nvPr>
            <p:ph idx="1"/>
          </p:nvPr>
        </p:nvSpPr>
        <p:spPr>
          <a:xfrm>
            <a:off x="228600" y="1426575"/>
            <a:ext cx="8686800" cy="5105400"/>
          </a:xfrm>
        </p:spPr>
        <p:style>
          <a:lnRef idx="2">
            <a:schemeClr val="dk1"/>
          </a:lnRef>
          <a:fillRef idx="1">
            <a:schemeClr val="lt1"/>
          </a:fillRef>
          <a:effectRef idx="0">
            <a:schemeClr val="dk1"/>
          </a:effectRef>
          <a:fontRef idx="minor">
            <a:schemeClr val="dk1"/>
          </a:fontRef>
        </p:style>
        <p:txBody>
          <a:bodyPr/>
          <a:lstStyle/>
          <a:p>
            <a:r>
              <a:rPr lang="en-US" dirty="0">
                <a:solidFill>
                  <a:srgbClr val="7030A0"/>
                </a:solidFill>
              </a:rPr>
              <a:t>“Hunger” maps </a:t>
            </a:r>
          </a:p>
          <a:p>
            <a:pPr lvl="1"/>
            <a:r>
              <a:rPr lang="en-US" dirty="0"/>
              <a:t>Magnitude and distribution of the problem</a:t>
            </a:r>
          </a:p>
          <a:p>
            <a:r>
              <a:rPr lang="en-US" dirty="0">
                <a:solidFill>
                  <a:srgbClr val="7030A0"/>
                </a:solidFill>
              </a:rPr>
              <a:t>Valuable baselines</a:t>
            </a:r>
          </a:p>
          <a:p>
            <a:pPr lvl="1"/>
            <a:r>
              <a:rPr lang="en-US" dirty="0"/>
              <a:t>e.g., First national application in 2004</a:t>
            </a:r>
          </a:p>
          <a:p>
            <a:r>
              <a:rPr lang="en-US" dirty="0">
                <a:solidFill>
                  <a:srgbClr val="7030A0"/>
                </a:solidFill>
              </a:rPr>
              <a:t>Strong media coverage</a:t>
            </a:r>
          </a:p>
          <a:p>
            <a:pPr lvl="1"/>
            <a:r>
              <a:rPr lang="en-US" dirty="0"/>
              <a:t>Public opinion interest</a:t>
            </a:r>
          </a:p>
          <a:p>
            <a:pPr lvl="1"/>
            <a:r>
              <a:rPr lang="en-US" dirty="0"/>
              <a:t>Policy makers engagement</a:t>
            </a:r>
          </a:p>
          <a:p>
            <a:pPr lvl="1"/>
            <a:r>
              <a:rPr lang="en-US" dirty="0"/>
              <a:t>National dialogue about what food insecurity “is”, extent  of problem and how to go about solving it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a:solidFill>
                  <a:srgbClr val="FFFF00"/>
                </a:solidFill>
              </a:rPr>
              <a:t>Changes in Prevalence of Severe HFI in Brazilian Municipalities* </a:t>
            </a:r>
            <a:br>
              <a:rPr lang="en-US" sz="3600" dirty="0">
                <a:solidFill>
                  <a:srgbClr val="FFFF00"/>
                </a:solidFill>
              </a:rPr>
            </a:br>
            <a:r>
              <a:rPr lang="en-US" sz="2800" dirty="0">
                <a:solidFill>
                  <a:srgbClr val="FFFF00"/>
                </a:solidFill>
              </a:rPr>
              <a:t>Muriel </a:t>
            </a:r>
            <a:r>
              <a:rPr lang="en-US" sz="2800" dirty="0" err="1">
                <a:solidFill>
                  <a:srgbClr val="FFFF00"/>
                </a:solidFill>
              </a:rPr>
              <a:t>Gubert</a:t>
            </a:r>
            <a:r>
              <a:rPr lang="en-US" sz="2800" dirty="0">
                <a:solidFill>
                  <a:srgbClr val="FFFF00"/>
                </a:solidFill>
              </a:rPr>
              <a:t> et al. 2016</a:t>
            </a:r>
          </a:p>
        </p:txBody>
      </p:sp>
      <p:pic>
        <p:nvPicPr>
          <p:cNvPr id="4" name="Picture 3" descr="Color Brasil - SFI_2004.bmp"/>
          <p:cNvPicPr>
            <a:picLocks noChangeAspect="1"/>
          </p:cNvPicPr>
          <p:nvPr/>
        </p:nvPicPr>
        <p:blipFill>
          <a:blip r:embed="rId2" cstate="print"/>
          <a:stretch>
            <a:fillRect/>
          </a:stretch>
        </p:blipFill>
        <p:spPr>
          <a:xfrm>
            <a:off x="8675" y="1447800"/>
            <a:ext cx="4717334" cy="4953000"/>
          </a:xfrm>
          <a:prstGeom prst="rect">
            <a:avLst/>
          </a:prstGeom>
        </p:spPr>
      </p:pic>
      <p:pic>
        <p:nvPicPr>
          <p:cNvPr id="5" name="Picture 4" descr="Color Brasil - SFI_2013.bmp"/>
          <p:cNvPicPr>
            <a:picLocks noChangeAspect="1"/>
          </p:cNvPicPr>
          <p:nvPr/>
        </p:nvPicPr>
        <p:blipFill>
          <a:blip r:embed="rId3" cstate="print"/>
          <a:stretch>
            <a:fillRect/>
          </a:stretch>
        </p:blipFill>
        <p:spPr>
          <a:xfrm>
            <a:off x="4777450" y="1447800"/>
            <a:ext cx="4427035" cy="4953000"/>
          </a:xfrm>
          <a:prstGeom prst="rect">
            <a:avLst/>
          </a:prstGeom>
        </p:spPr>
      </p:pic>
      <p:sp>
        <p:nvSpPr>
          <p:cNvPr id="6" name="TextBox 5"/>
          <p:cNvSpPr txBox="1"/>
          <p:nvPr/>
        </p:nvSpPr>
        <p:spPr>
          <a:xfrm>
            <a:off x="152400" y="6477000"/>
            <a:ext cx="5943600" cy="369332"/>
          </a:xfrm>
          <a:prstGeom prst="rect">
            <a:avLst/>
          </a:prstGeom>
          <a:noFill/>
        </p:spPr>
        <p:txBody>
          <a:bodyPr wrap="square" rtlCol="0">
            <a:spAutoFit/>
          </a:bodyPr>
          <a:lstStyle/>
          <a:p>
            <a:r>
              <a:rPr lang="en-US" dirty="0">
                <a:solidFill>
                  <a:schemeClr val="bg1"/>
                </a:solidFill>
              </a:rPr>
              <a:t>*Severe HFI predicted with PNAD and census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5970" y="304800"/>
            <a:ext cx="8890155" cy="3266019"/>
          </a:xfrm>
          <a:prstGeom prst="rect">
            <a:avLst/>
          </a:prstGeom>
          <a:noFill/>
          <a:ln w="9525">
            <a:noFill/>
            <a:miter lim="800000"/>
            <a:headEnd/>
            <a:tailEnd/>
          </a:ln>
        </p:spPr>
      </p:pic>
      <p:pic>
        <p:nvPicPr>
          <p:cNvPr id="105474" name="Picture 2"/>
          <p:cNvPicPr>
            <a:picLocks noChangeAspect="1" noChangeArrowheads="1"/>
          </p:cNvPicPr>
          <p:nvPr/>
        </p:nvPicPr>
        <p:blipFill>
          <a:blip r:embed="rId3" cstate="print"/>
          <a:srcRect/>
          <a:stretch>
            <a:fillRect/>
          </a:stretch>
        </p:blipFill>
        <p:spPr bwMode="auto">
          <a:xfrm>
            <a:off x="48950" y="3880425"/>
            <a:ext cx="9048750" cy="2705100"/>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534400" cy="1470025"/>
          </a:xfrm>
        </p:spPr>
        <p:txBody>
          <a:bodyPr/>
          <a:lstStyle/>
          <a:p>
            <a:r>
              <a:rPr lang="en-US" sz="3600" dirty="0"/>
              <a:t>EBIA yields a SMART indicator with strong </a:t>
            </a:r>
            <a:r>
              <a:rPr lang="en-US" sz="3600" u="sng" dirty="0"/>
              <a:t>but yet to be proven</a:t>
            </a:r>
            <a:r>
              <a:rPr lang="en-US" sz="3600" dirty="0"/>
              <a:t> potential to help improve food security governance </a:t>
            </a:r>
          </a:p>
        </p:txBody>
      </p:sp>
      <p:pic>
        <p:nvPicPr>
          <p:cNvPr id="4" name="Picture 2" descr="http://www.itscertified.net/wp-content/uploads/einstein.jpg"/>
          <p:cNvPicPr>
            <a:picLocks noChangeAspect="1" noChangeArrowheads="1"/>
          </p:cNvPicPr>
          <p:nvPr/>
        </p:nvPicPr>
        <p:blipFill>
          <a:blip r:embed="rId2" cstate="print"/>
          <a:srcRect/>
          <a:stretch>
            <a:fillRect/>
          </a:stretch>
        </p:blipFill>
        <p:spPr bwMode="auto">
          <a:xfrm>
            <a:off x="2057400" y="1981200"/>
            <a:ext cx="2315004" cy="2390841"/>
          </a:xfrm>
          <a:prstGeom prst="rect">
            <a:avLst/>
          </a:prstGeom>
          <a:noFill/>
        </p:spPr>
      </p:pic>
      <p:sp>
        <p:nvSpPr>
          <p:cNvPr id="5" name="Text Placeholder 1"/>
          <p:cNvSpPr txBox="1">
            <a:spLocks/>
          </p:cNvSpPr>
          <p:nvPr/>
        </p:nvSpPr>
        <p:spPr bwMode="auto">
          <a:xfrm>
            <a:off x="4724400" y="1937800"/>
            <a:ext cx="3124200" cy="2590800"/>
          </a:xfrm>
          <a:prstGeom prst="rect">
            <a:avLst/>
          </a:prstGeom>
          <a:ln w="25400" cap="flat" cmpd="sng" algn="ctr">
            <a:solidFill>
              <a:schemeClr val="accent1"/>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a:spcBef>
                <a:spcPct val="20000"/>
              </a:spcBef>
              <a:defRPr/>
            </a:pPr>
            <a:r>
              <a:rPr lang="en-US" sz="2800" b="1" kern="0" dirty="0">
                <a:solidFill>
                  <a:srgbClr val="7030A0"/>
                </a:solidFill>
              </a:rPr>
              <a:t>S</a:t>
            </a:r>
            <a:r>
              <a:rPr lang="en-US" sz="2800" kern="0" dirty="0">
                <a:solidFill>
                  <a:srgbClr val="000000"/>
                </a:solidFill>
              </a:rPr>
              <a:t>ENSITIVE</a:t>
            </a:r>
          </a:p>
          <a:p>
            <a:pPr>
              <a:spcBef>
                <a:spcPct val="20000"/>
              </a:spcBef>
              <a:defRPr/>
            </a:pPr>
            <a:r>
              <a:rPr lang="en-US" sz="2800" b="1" kern="0" dirty="0">
                <a:solidFill>
                  <a:srgbClr val="7030A0"/>
                </a:solidFill>
              </a:rPr>
              <a:t>M</a:t>
            </a:r>
            <a:r>
              <a:rPr lang="en-US" sz="2800" kern="0" dirty="0">
                <a:solidFill>
                  <a:srgbClr val="000000"/>
                </a:solidFill>
              </a:rPr>
              <a:t>EASURABLE</a:t>
            </a:r>
          </a:p>
          <a:p>
            <a:pPr>
              <a:spcBef>
                <a:spcPct val="20000"/>
              </a:spcBef>
              <a:defRPr/>
            </a:pPr>
            <a:r>
              <a:rPr lang="en-US" sz="2800" b="1" kern="0" dirty="0">
                <a:solidFill>
                  <a:srgbClr val="7030A0"/>
                </a:solidFill>
              </a:rPr>
              <a:t>A</a:t>
            </a:r>
            <a:r>
              <a:rPr lang="en-US" sz="2800" kern="0" dirty="0">
                <a:solidFill>
                  <a:srgbClr val="000000"/>
                </a:solidFill>
              </a:rPr>
              <a:t>TTAINABLE</a:t>
            </a:r>
          </a:p>
          <a:p>
            <a:pPr>
              <a:spcBef>
                <a:spcPct val="20000"/>
              </a:spcBef>
              <a:defRPr/>
            </a:pPr>
            <a:r>
              <a:rPr lang="en-US" sz="2800" b="1" kern="0" dirty="0">
                <a:solidFill>
                  <a:srgbClr val="7030A0"/>
                </a:solidFill>
              </a:rPr>
              <a:t>R</a:t>
            </a:r>
            <a:r>
              <a:rPr lang="en-US" sz="2800" kern="0" dirty="0">
                <a:solidFill>
                  <a:srgbClr val="000000"/>
                </a:solidFill>
              </a:rPr>
              <a:t>ELEVANT</a:t>
            </a:r>
          </a:p>
          <a:p>
            <a:pPr>
              <a:spcBef>
                <a:spcPct val="20000"/>
              </a:spcBef>
              <a:defRPr/>
            </a:pPr>
            <a:r>
              <a:rPr lang="en-US" sz="2800" b="1" kern="0" dirty="0">
                <a:solidFill>
                  <a:srgbClr val="7030A0"/>
                </a:solidFill>
              </a:rPr>
              <a:t>T</a:t>
            </a:r>
            <a:r>
              <a:rPr lang="en-US" sz="2800" kern="0" dirty="0">
                <a:solidFill>
                  <a:srgbClr val="000000"/>
                </a:solidFill>
              </a:rPr>
              <a:t>IME BOUND</a:t>
            </a:r>
          </a:p>
        </p:txBody>
      </p:sp>
      <p:sp>
        <p:nvSpPr>
          <p:cNvPr id="6" name="TextBox 5"/>
          <p:cNvSpPr txBox="1"/>
          <p:nvPr/>
        </p:nvSpPr>
        <p:spPr>
          <a:xfrm>
            <a:off x="304800" y="4696425"/>
            <a:ext cx="8610600" cy="1754326"/>
          </a:xfrm>
          <a:prstGeom prst="rect">
            <a:avLst/>
          </a:prstGeom>
          <a:noFill/>
        </p:spPr>
        <p:txBody>
          <a:bodyPr wrap="square" rtlCol="0">
            <a:spAutoFit/>
          </a:bodyPr>
          <a:lstStyle/>
          <a:p>
            <a:pPr algn="ctr"/>
            <a:r>
              <a:rPr lang="en-US" sz="3600" dirty="0">
                <a:solidFill>
                  <a:srgbClr val="FFFF00"/>
                </a:solidFill>
                <a:latin typeface="Times New Roman"/>
              </a:rPr>
              <a:t>When it comes to food security governance </a:t>
            </a:r>
            <a:r>
              <a:rPr lang="en-US" sz="3600" u="sng" dirty="0">
                <a:solidFill>
                  <a:srgbClr val="FFFF00"/>
                </a:solidFill>
                <a:latin typeface="Times New Roman"/>
              </a:rPr>
              <a:t>process of introduction of EBIA </a:t>
            </a:r>
            <a:r>
              <a:rPr lang="en-US" sz="3600" dirty="0">
                <a:solidFill>
                  <a:srgbClr val="FFFF00"/>
                </a:solidFill>
                <a:latin typeface="Times New Roman"/>
              </a:rPr>
              <a:t>into Brazil mattered as much as instrument itself</a:t>
            </a:r>
          </a:p>
        </p:txBody>
      </p:sp>
      <p:sp>
        <p:nvSpPr>
          <p:cNvPr id="7" name="TextBox 6"/>
          <p:cNvSpPr txBox="1"/>
          <p:nvPr/>
        </p:nvSpPr>
        <p:spPr>
          <a:xfrm>
            <a:off x="4114800" y="6477000"/>
            <a:ext cx="4343400" cy="369332"/>
          </a:xfrm>
          <a:prstGeom prst="rect">
            <a:avLst/>
          </a:prstGeom>
          <a:noFill/>
        </p:spPr>
        <p:txBody>
          <a:bodyPr wrap="square" rtlCol="0">
            <a:spAutoFit/>
          </a:bodyPr>
          <a:lstStyle/>
          <a:p>
            <a:r>
              <a:rPr lang="en-US" dirty="0"/>
              <a:t>Perez-Escamilla </a:t>
            </a:r>
            <a:r>
              <a:rPr lang="en-US" i="1" dirty="0"/>
              <a:t>Glob Food Sec </a:t>
            </a:r>
            <a:r>
              <a:rPr lang="en-US" dirty="0"/>
              <a:t>(2012)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SC01515"/>
          <p:cNvPicPr>
            <a:picLocks noChangeAspect="1" noChangeArrowheads="1"/>
          </p:cNvPicPr>
          <p:nvPr/>
        </p:nvPicPr>
        <p:blipFill>
          <a:blip r:embed="rId3" cstate="print"/>
          <a:srcRect/>
          <a:stretch>
            <a:fillRect/>
          </a:stretch>
        </p:blipFill>
        <p:spPr bwMode="auto">
          <a:xfrm>
            <a:off x="304800" y="304800"/>
            <a:ext cx="3251200" cy="2438400"/>
          </a:xfrm>
          <a:prstGeom prst="rect">
            <a:avLst/>
          </a:prstGeom>
          <a:noFill/>
          <a:ln w="9525">
            <a:noFill/>
            <a:miter lim="800000"/>
            <a:headEnd/>
            <a:tailEnd/>
          </a:ln>
        </p:spPr>
      </p:pic>
      <p:pic>
        <p:nvPicPr>
          <p:cNvPr id="3" name="Picture 3" descr="DSC01488"/>
          <p:cNvPicPr>
            <a:picLocks noChangeAspect="1" noChangeArrowheads="1"/>
          </p:cNvPicPr>
          <p:nvPr/>
        </p:nvPicPr>
        <p:blipFill>
          <a:blip r:embed="rId4" cstate="print"/>
          <a:srcRect/>
          <a:stretch>
            <a:fillRect/>
          </a:stretch>
        </p:blipFill>
        <p:spPr bwMode="auto">
          <a:xfrm>
            <a:off x="5029200" y="0"/>
            <a:ext cx="3956121" cy="2967352"/>
          </a:xfrm>
          <a:prstGeom prst="rect">
            <a:avLst/>
          </a:prstGeom>
          <a:noFill/>
          <a:ln w="9525">
            <a:noFill/>
            <a:miter lim="800000"/>
            <a:headEnd/>
            <a:tailEnd/>
          </a:ln>
        </p:spPr>
      </p:pic>
      <p:pic>
        <p:nvPicPr>
          <p:cNvPr id="4" name="Picture 4" descr="DSC01524"/>
          <p:cNvPicPr>
            <a:picLocks noChangeAspect="1" noChangeArrowheads="1"/>
          </p:cNvPicPr>
          <p:nvPr/>
        </p:nvPicPr>
        <p:blipFill>
          <a:blip r:embed="rId5" cstate="print"/>
          <a:srcRect/>
          <a:stretch>
            <a:fillRect/>
          </a:stretch>
        </p:blipFill>
        <p:spPr bwMode="auto">
          <a:xfrm>
            <a:off x="304800" y="3657600"/>
            <a:ext cx="4038600" cy="3028950"/>
          </a:xfrm>
          <a:prstGeom prst="rect">
            <a:avLst/>
          </a:prstGeom>
          <a:noFill/>
          <a:ln w="9525">
            <a:noFill/>
            <a:miter lim="800000"/>
            <a:headEnd/>
            <a:tailEnd/>
          </a:ln>
        </p:spPr>
      </p:pic>
      <p:graphicFrame>
        <p:nvGraphicFramePr>
          <p:cNvPr id="105474" name="Object 4"/>
          <p:cNvGraphicFramePr>
            <a:graphicFrameLocks noChangeAspect="1"/>
          </p:cNvGraphicFramePr>
          <p:nvPr/>
        </p:nvGraphicFramePr>
        <p:xfrm>
          <a:off x="5638800" y="2819400"/>
          <a:ext cx="3505200" cy="2628900"/>
        </p:xfrm>
        <a:graphic>
          <a:graphicData uri="http://schemas.openxmlformats.org/presentationml/2006/ole">
            <mc:AlternateContent xmlns:mc="http://schemas.openxmlformats.org/markup-compatibility/2006">
              <mc:Choice xmlns:v="urn:schemas-microsoft-com:vml" Requires="v">
                <p:oleObj spid="_x0000_s106508" name="Photo Editor Photo" r:id="rId6" imgW="19504762" imgH="14628571" progId="">
                  <p:embed/>
                </p:oleObj>
              </mc:Choice>
              <mc:Fallback>
                <p:oleObj name="Photo Editor Photo" r:id="rId6" imgW="19504762" imgH="14628571"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2819400"/>
                        <a:ext cx="3505200" cy="2628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3" descr="DSC01495"/>
          <p:cNvPicPr>
            <a:picLocks noChangeAspect="1" noChangeArrowheads="1"/>
          </p:cNvPicPr>
          <p:nvPr/>
        </p:nvPicPr>
        <p:blipFill>
          <a:blip r:embed="rId8" cstate="print"/>
          <a:srcRect/>
          <a:stretch>
            <a:fillRect/>
          </a:stretch>
        </p:blipFill>
        <p:spPr bwMode="auto">
          <a:xfrm>
            <a:off x="838200" y="1600200"/>
            <a:ext cx="4038600" cy="3028950"/>
          </a:xfrm>
          <a:prstGeom prst="rect">
            <a:avLst/>
          </a:prstGeom>
          <a:noFill/>
          <a:ln w="9525">
            <a:noFill/>
            <a:miter lim="800000"/>
            <a:headEnd/>
            <a:tailEnd/>
          </a:ln>
        </p:spPr>
      </p:pic>
      <p:pic>
        <p:nvPicPr>
          <p:cNvPr id="7" name="Picture 2" descr="Brazil map # 1"/>
          <p:cNvPicPr>
            <a:picLocks noChangeAspect="1" noChangeArrowheads="1"/>
          </p:cNvPicPr>
          <p:nvPr/>
        </p:nvPicPr>
        <p:blipFill>
          <a:blip r:embed="rId9" cstate="print"/>
          <a:srcRect/>
          <a:stretch>
            <a:fillRect/>
          </a:stretch>
        </p:blipFill>
        <p:spPr bwMode="auto">
          <a:xfrm>
            <a:off x="3276600" y="838200"/>
            <a:ext cx="2981555" cy="3276600"/>
          </a:xfrm>
          <a:prstGeom prst="rect">
            <a:avLst/>
          </a:prstGeom>
          <a:noFill/>
          <a:ln w="9525">
            <a:noFill/>
            <a:miter lim="800000"/>
            <a:headEnd/>
            <a:tailEnd/>
          </a:ln>
        </p:spPr>
      </p:pic>
      <p:pic>
        <p:nvPicPr>
          <p:cNvPr id="8" name="Picture 4" descr="DSC01497"/>
          <p:cNvPicPr>
            <a:picLocks noChangeAspect="1" noChangeArrowheads="1"/>
          </p:cNvPicPr>
          <p:nvPr/>
        </p:nvPicPr>
        <p:blipFill>
          <a:blip r:embed="rId10" cstate="print"/>
          <a:srcRect/>
          <a:stretch>
            <a:fillRect/>
          </a:stretch>
        </p:blipFill>
        <p:spPr bwMode="auto">
          <a:xfrm>
            <a:off x="3352800" y="4376737"/>
            <a:ext cx="3308351" cy="2481263"/>
          </a:xfrm>
          <a:prstGeom prst="rect">
            <a:avLst/>
          </a:prstGeom>
          <a:noFill/>
          <a:ln w="9525">
            <a:noFill/>
            <a:miter lim="800000"/>
            <a:headEnd/>
            <a:tailEnd/>
          </a:ln>
        </p:spPr>
      </p:pic>
      <p:pic>
        <p:nvPicPr>
          <p:cNvPr id="9" name="Picture 3" descr="DSC01786"/>
          <p:cNvPicPr>
            <a:picLocks noChangeAspect="1" noChangeArrowheads="1"/>
          </p:cNvPicPr>
          <p:nvPr/>
        </p:nvPicPr>
        <p:blipFill>
          <a:blip r:embed="rId11" cstate="print"/>
          <a:srcRect/>
          <a:stretch>
            <a:fillRect/>
          </a:stretch>
        </p:blipFill>
        <p:spPr bwMode="auto">
          <a:xfrm>
            <a:off x="6750049" y="5062537"/>
            <a:ext cx="2393951" cy="1795463"/>
          </a:xfrm>
          <a:prstGeom prst="rect">
            <a:avLst/>
          </a:prstGeom>
          <a:noFill/>
          <a:ln w="9525">
            <a:noFill/>
            <a:miter lim="800000"/>
            <a:headEnd/>
            <a:tailEnd/>
          </a:ln>
        </p:spPr>
      </p:pic>
      <p:sp>
        <p:nvSpPr>
          <p:cNvPr id="10" name="TextBox 9"/>
          <p:cNvSpPr txBox="1"/>
          <p:nvPr/>
        </p:nvSpPr>
        <p:spPr>
          <a:xfrm>
            <a:off x="3565000" y="0"/>
            <a:ext cx="1676400" cy="769441"/>
          </a:xfrm>
          <a:prstGeom prst="rect">
            <a:avLst/>
          </a:prstGeom>
          <a:noFill/>
        </p:spPr>
        <p:txBody>
          <a:bodyPr wrap="square" rtlCol="0">
            <a:spAutoFit/>
          </a:bodyPr>
          <a:lstStyle/>
          <a:p>
            <a:r>
              <a:rPr lang="en-US" sz="4400" b="1" dirty="0">
                <a:solidFill>
                  <a:srgbClr val="FFFF00"/>
                </a:solidFill>
              </a:rPr>
              <a:t>EBIA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08075"/>
          </a:xfrm>
        </p:spPr>
        <p:txBody>
          <a:bodyPr>
            <a:normAutofit fontScale="90000"/>
          </a:bodyPr>
          <a:lstStyle/>
          <a:p>
            <a:r>
              <a:rPr lang="en-US" dirty="0">
                <a:solidFill>
                  <a:schemeClr val="bg1"/>
                </a:solidFill>
              </a:rPr>
              <a:t>What are the Consequences of Food Insecurity?</a:t>
            </a:r>
          </a:p>
        </p:txBody>
      </p:sp>
      <p:sp>
        <p:nvSpPr>
          <p:cNvPr id="3" name="Line 4"/>
          <p:cNvSpPr>
            <a:spLocks noChangeShapeType="1"/>
          </p:cNvSpPr>
          <p:nvPr/>
        </p:nvSpPr>
        <p:spPr bwMode="auto">
          <a:xfrm>
            <a:off x="0" y="4572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4107402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pPr eaLnBrk="1" hangingPunct="1"/>
            <a:r>
              <a:rPr lang="en-US" sz="4000" dirty="0"/>
              <a:t>Consequences of Food Insecurity</a:t>
            </a:r>
            <a:br>
              <a:rPr lang="en-US" sz="4000" dirty="0"/>
            </a:br>
            <a:r>
              <a:rPr lang="en-US" sz="2400" dirty="0"/>
              <a:t>Perez-Escamilla. </a:t>
            </a:r>
            <a:r>
              <a:rPr lang="en-US" sz="2400" i="1" dirty="0"/>
              <a:t>Global Food Security </a:t>
            </a:r>
            <a:r>
              <a:rPr lang="en-US" sz="2400" dirty="0"/>
              <a:t>(2012)</a:t>
            </a:r>
          </a:p>
        </p:txBody>
      </p:sp>
      <p:sp>
        <p:nvSpPr>
          <p:cNvPr id="27651" name="Rectangle 5"/>
          <p:cNvSpPr>
            <a:spLocks noGrp="1" noChangeArrowheads="1"/>
          </p:cNvSpPr>
          <p:nvPr>
            <p:ph type="body" idx="1"/>
          </p:nvPr>
        </p:nvSpPr>
        <p:spPr/>
        <p:txBody>
          <a:bodyPr/>
          <a:lstStyle/>
          <a:p>
            <a:pPr eaLnBrk="1" hangingPunct="1">
              <a:buClr>
                <a:schemeClr val="folHlink"/>
              </a:buClr>
              <a:buSzPct val="150000"/>
            </a:pPr>
            <a:r>
              <a:rPr lang="en-US" dirty="0"/>
              <a:t>Poor psycho-social and mental development</a:t>
            </a:r>
          </a:p>
          <a:p>
            <a:pPr eaLnBrk="1" hangingPunct="1">
              <a:buClr>
                <a:schemeClr val="folHlink"/>
              </a:buClr>
              <a:buSzPct val="150000"/>
            </a:pPr>
            <a:r>
              <a:rPr lang="en-US" dirty="0"/>
              <a:t>Poor physical development</a:t>
            </a:r>
          </a:p>
          <a:p>
            <a:pPr eaLnBrk="1" hangingPunct="1">
              <a:buClr>
                <a:schemeClr val="folHlink"/>
              </a:buClr>
              <a:buSzPct val="150000"/>
            </a:pPr>
            <a:r>
              <a:rPr lang="en-US" dirty="0"/>
              <a:t>Increased morbidity</a:t>
            </a:r>
          </a:p>
          <a:p>
            <a:pPr eaLnBrk="1" hangingPunct="1">
              <a:buClr>
                <a:schemeClr val="folHlink"/>
              </a:buClr>
              <a:buSzPct val="150000"/>
            </a:pPr>
            <a:r>
              <a:rPr lang="en-US" dirty="0"/>
              <a:t>Increased mortality</a:t>
            </a:r>
          </a:p>
          <a:p>
            <a:pPr eaLnBrk="1" hangingPunct="1">
              <a:buClr>
                <a:schemeClr val="folHlink"/>
              </a:buClr>
              <a:buSzPct val="150000"/>
            </a:pPr>
            <a:r>
              <a:rPr lang="en-US" dirty="0"/>
              <a:t>In short, food insecurity is associated with </a:t>
            </a:r>
          </a:p>
          <a:p>
            <a:pPr lvl="1" eaLnBrk="1" hangingPunct="1">
              <a:buClr>
                <a:schemeClr val="folHlink"/>
              </a:buClr>
              <a:buSzPct val="150000"/>
            </a:pPr>
            <a:r>
              <a:rPr lang="en-US" dirty="0"/>
              <a:t>Low human capital</a:t>
            </a:r>
          </a:p>
          <a:p>
            <a:pPr lvl="1" eaLnBrk="1" hangingPunct="1">
              <a:buClr>
                <a:schemeClr val="folHlink"/>
              </a:buClr>
              <a:buSzPct val="150000"/>
            </a:pPr>
            <a:r>
              <a:rPr lang="en-US" dirty="0"/>
              <a:t>Low social capital</a:t>
            </a:r>
          </a:p>
          <a:p>
            <a:pPr lvl="1" eaLnBrk="1" hangingPunct="1">
              <a:buClr>
                <a:schemeClr val="folHlink"/>
              </a:buClr>
              <a:buSzPct val="150000"/>
            </a:pPr>
            <a:r>
              <a:rPr lang="en-US" dirty="0"/>
              <a:t>Poor national development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457200" y="457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p:nvPr/>
        </p:nvCxnSpPr>
        <p:spPr>
          <a:xfrm>
            <a:off x="2881313" y="2743200"/>
            <a:ext cx="1690687"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447800" y="2895600"/>
            <a:ext cx="304800" cy="0"/>
          </a:xfrm>
          <a:prstGeom prst="straightConnector1">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967038" y="2824163"/>
            <a:ext cx="1219200" cy="990600"/>
          </a:xfrm>
          <a:prstGeom prst="straightConnector1">
            <a:avLst/>
          </a:prstGeom>
          <a:ln w="25400">
            <a:solidFill>
              <a:schemeClr val="tx1"/>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730750" y="3417888"/>
            <a:ext cx="404813" cy="731837"/>
          </a:xfrm>
          <a:prstGeom prst="straightConnector1">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695825" y="3581400"/>
            <a:ext cx="1857375" cy="719138"/>
          </a:xfrm>
          <a:prstGeom prst="straightConnector1">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00600" y="3529013"/>
            <a:ext cx="3276600" cy="838200"/>
          </a:xfrm>
          <a:prstGeom prst="straightConnector1">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460875" y="1701800"/>
            <a:ext cx="720725" cy="736600"/>
          </a:xfrm>
          <a:prstGeom prst="straightConnector1">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471988" y="1609725"/>
            <a:ext cx="1624012" cy="676275"/>
          </a:xfrm>
          <a:prstGeom prst="straightConnector1">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494213" y="1552575"/>
            <a:ext cx="3506787" cy="885825"/>
          </a:xfrm>
          <a:prstGeom prst="straightConnector1">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534025" y="2743200"/>
            <a:ext cx="304800" cy="0"/>
          </a:xfrm>
          <a:prstGeom prst="straightConnector1">
            <a:avLst/>
          </a:prstGeom>
          <a:ln w="254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035800" y="2743200"/>
            <a:ext cx="381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7200" y="1143000"/>
            <a:ext cx="1066800" cy="6858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 name="Rounded Rectangle 20"/>
          <p:cNvSpPr/>
          <p:nvPr/>
        </p:nvSpPr>
        <p:spPr>
          <a:xfrm>
            <a:off x="228600" y="3352800"/>
            <a:ext cx="1295400" cy="6858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4287" name="TextBox 22"/>
          <p:cNvSpPr txBox="1">
            <a:spLocks noChangeArrowheads="1"/>
          </p:cNvSpPr>
          <p:nvPr/>
        </p:nvSpPr>
        <p:spPr bwMode="auto">
          <a:xfrm>
            <a:off x="457200" y="1127125"/>
            <a:ext cx="990600" cy="707886"/>
          </a:xfrm>
          <a:prstGeom prst="rect">
            <a:avLst/>
          </a:prstGeom>
          <a:noFill/>
          <a:ln w="9525">
            <a:noFill/>
            <a:miter lim="800000"/>
            <a:headEnd/>
            <a:tailEnd/>
          </a:ln>
        </p:spPr>
        <p:txBody>
          <a:bodyPr>
            <a:spAutoFit/>
          </a:bodyPr>
          <a:lstStyle/>
          <a:p>
            <a:pPr algn="ctr"/>
            <a:r>
              <a:rPr lang="en-US" sz="2000">
                <a:solidFill>
                  <a:srgbClr val="FFFFFF"/>
                </a:solidFill>
                <a:latin typeface="Calibri" pitchFamily="34" charset="0"/>
              </a:rPr>
              <a:t>Poor Health</a:t>
            </a:r>
          </a:p>
        </p:txBody>
      </p:sp>
      <p:sp>
        <p:nvSpPr>
          <p:cNvPr id="54288" name="TextBox 24"/>
          <p:cNvSpPr txBox="1">
            <a:spLocks noChangeArrowheads="1"/>
          </p:cNvSpPr>
          <p:nvPr/>
        </p:nvSpPr>
        <p:spPr bwMode="auto">
          <a:xfrm>
            <a:off x="0" y="3352800"/>
            <a:ext cx="1624013" cy="984885"/>
          </a:xfrm>
          <a:prstGeom prst="rect">
            <a:avLst/>
          </a:prstGeom>
          <a:noFill/>
          <a:ln w="9525">
            <a:noFill/>
            <a:miter lim="800000"/>
            <a:headEnd/>
            <a:tailEnd/>
          </a:ln>
        </p:spPr>
        <p:txBody>
          <a:bodyPr>
            <a:spAutoFit/>
          </a:bodyPr>
          <a:lstStyle/>
          <a:p>
            <a:pPr algn="ctr"/>
            <a:r>
              <a:rPr lang="en-US" sz="2000">
                <a:solidFill>
                  <a:srgbClr val="FFFFFF"/>
                </a:solidFill>
                <a:latin typeface="Calibri" pitchFamily="34" charset="0"/>
              </a:rPr>
              <a:t>Livelihood Strategies</a:t>
            </a:r>
          </a:p>
          <a:p>
            <a:endParaRPr lang="en-US">
              <a:solidFill>
                <a:srgbClr val="000000"/>
              </a:solidFill>
              <a:latin typeface="Calibri" pitchFamily="34" charset="0"/>
            </a:endParaRPr>
          </a:p>
        </p:txBody>
      </p:sp>
      <p:cxnSp>
        <p:nvCxnSpPr>
          <p:cNvPr id="32" name="Straight Arrow Connector 31"/>
          <p:cNvCxnSpPr/>
          <p:nvPr/>
        </p:nvCxnSpPr>
        <p:spPr>
          <a:xfrm>
            <a:off x="1600200" y="1524000"/>
            <a:ext cx="16764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600200" y="1600200"/>
            <a:ext cx="838200" cy="6858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2479675" y="1695450"/>
            <a:ext cx="796925" cy="5334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554163" y="3317875"/>
            <a:ext cx="762000" cy="3048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200" y="5489575"/>
            <a:ext cx="67818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0" hangingPunct="0">
              <a:defRPr/>
            </a:pPr>
            <a:r>
              <a:rPr lang="en-US" dirty="0" err="1"/>
              <a:t>Pérez</a:t>
            </a:r>
            <a:r>
              <a:rPr lang="en-US" dirty="0"/>
              <a:t>-Escamilla &amp; </a:t>
            </a:r>
            <a:r>
              <a:rPr lang="en-US" dirty="0" err="1"/>
              <a:t>Pinheiro</a:t>
            </a:r>
            <a:r>
              <a:rPr lang="en-US" dirty="0"/>
              <a:t> de Toledo Vianna, J </a:t>
            </a:r>
            <a:r>
              <a:rPr lang="en-US" dirty="0" err="1"/>
              <a:t>Appl</a:t>
            </a:r>
            <a:r>
              <a:rPr lang="en-US" dirty="0"/>
              <a:t> Res Child. 2012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
            <a:ext cx="9144000" cy="604239"/>
          </a:xfrm>
        </p:spPr>
        <p:txBody>
          <a:bodyPr>
            <a:noAutofit/>
          </a:bodyPr>
          <a:lstStyle/>
          <a:p>
            <a:r>
              <a:rPr lang="en-US" sz="3200" dirty="0">
                <a:solidFill>
                  <a:srgbClr val="FFFF00"/>
                </a:solidFill>
              </a:rPr>
              <a:t>Global Food Security is key to achieve the SDGs</a:t>
            </a:r>
          </a:p>
        </p:txBody>
      </p:sp>
      <p:pic>
        <p:nvPicPr>
          <p:cNvPr id="3" name="Picture 2" descr="Unknow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769096"/>
            <a:ext cx="7315200" cy="5961857"/>
          </a:xfrm>
          <a:prstGeom prst="rect">
            <a:avLst/>
          </a:prstGeom>
        </p:spPr>
      </p:pic>
      <p:sp>
        <p:nvSpPr>
          <p:cNvPr id="7" name="Rectangle 6"/>
          <p:cNvSpPr/>
          <p:nvPr/>
        </p:nvSpPr>
        <p:spPr>
          <a:xfrm>
            <a:off x="3695700" y="340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400800" y="2201333"/>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695700" y="467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400800" y="3471333"/>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854200" y="340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755900" y="340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499100" y="3471333"/>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54200" y="467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755900" y="467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400800" y="467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ne 4"/>
          <p:cNvSpPr>
            <a:spLocks noChangeShapeType="1"/>
          </p:cNvSpPr>
          <p:nvPr/>
        </p:nvSpPr>
        <p:spPr bwMode="auto">
          <a:xfrm>
            <a:off x="0" y="6096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1304099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908"/>
            <a:ext cx="8229600" cy="1143000"/>
          </a:xfrm>
        </p:spPr>
        <p:txBody>
          <a:bodyPr/>
          <a:lstStyle/>
          <a:p>
            <a:r>
              <a:rPr lang="en-US" sz="3600" dirty="0">
                <a:solidFill>
                  <a:srgbClr val="FFFF00"/>
                </a:solidFill>
              </a:rPr>
              <a:t>HFI and Stunting </a:t>
            </a:r>
            <a:br>
              <a:rPr lang="en-US" sz="3600" dirty="0">
                <a:solidFill>
                  <a:srgbClr val="FFFF00"/>
                </a:solidFill>
              </a:rPr>
            </a:br>
            <a:r>
              <a:rPr lang="en-US" sz="3600" dirty="0">
                <a:solidFill>
                  <a:srgbClr val="FFFF00"/>
                </a:solidFill>
              </a:rPr>
              <a:t>Mexican Children &lt; 5 Years- 2012</a:t>
            </a:r>
          </a:p>
        </p:txBody>
      </p:sp>
      <p:graphicFrame>
        <p:nvGraphicFramePr>
          <p:cNvPr id="4" name="Content Placeholder 3"/>
          <p:cNvGraphicFramePr>
            <a:graphicFrameLocks noGrp="1"/>
          </p:cNvGraphicFramePr>
          <p:nvPr>
            <p:ph idx="1"/>
          </p:nvPr>
        </p:nvGraphicFramePr>
        <p:xfrm>
          <a:off x="228600" y="1371600"/>
          <a:ext cx="87630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629400" y="6400800"/>
            <a:ext cx="2362200" cy="369332"/>
          </a:xfrm>
          <a:prstGeom prst="rect">
            <a:avLst/>
          </a:prstGeom>
          <a:noFill/>
        </p:spPr>
        <p:txBody>
          <a:bodyPr wrap="square" rtlCol="0">
            <a:spAutoFit/>
          </a:bodyPr>
          <a:lstStyle/>
          <a:p>
            <a:r>
              <a:rPr lang="en-US" dirty="0" err="1">
                <a:solidFill>
                  <a:srgbClr val="FFFFFF"/>
                </a:solidFill>
                <a:latin typeface="Garamond" pitchFamily="18" charset="0"/>
              </a:rPr>
              <a:t>Shamah</a:t>
            </a:r>
            <a:r>
              <a:rPr lang="en-US" dirty="0">
                <a:solidFill>
                  <a:srgbClr val="FFFFFF"/>
                </a:solidFill>
                <a:latin typeface="Garamond" pitchFamily="18" charset="0"/>
              </a:rPr>
              <a:t>-Levy et al. 2013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46300" y="440800"/>
            <a:ext cx="8991600" cy="2552700"/>
          </a:xfrm>
          <a:prstGeom prst="rect">
            <a:avLst/>
          </a:prstGeom>
          <a:noFill/>
          <a:ln w="9525">
            <a:noFill/>
            <a:miter lim="800000"/>
            <a:headEnd/>
            <a:tailEnd/>
          </a:ln>
        </p:spPr>
      </p:pic>
      <p:pic>
        <p:nvPicPr>
          <p:cNvPr id="55299" name="Picture 3"/>
          <p:cNvPicPr>
            <a:picLocks noChangeAspect="1" noChangeArrowheads="1"/>
          </p:cNvPicPr>
          <p:nvPr/>
        </p:nvPicPr>
        <p:blipFill>
          <a:blip r:embed="rId3" cstate="print"/>
          <a:srcRect/>
          <a:stretch>
            <a:fillRect/>
          </a:stretch>
        </p:blipFill>
        <p:spPr bwMode="auto">
          <a:xfrm>
            <a:off x="3703900" y="1431400"/>
            <a:ext cx="4533900" cy="209550"/>
          </a:xfrm>
          <a:prstGeom prst="rect">
            <a:avLst/>
          </a:prstGeom>
          <a:noFill/>
          <a:ln w="9525">
            <a:noFill/>
            <a:miter lim="800000"/>
            <a:headEnd/>
            <a:tailEnd/>
          </a:ln>
        </p:spPr>
      </p:pic>
      <p:sp>
        <p:nvSpPr>
          <p:cNvPr id="6" name="Rectangle 5"/>
          <p:cNvSpPr/>
          <p:nvPr/>
        </p:nvSpPr>
        <p:spPr>
          <a:xfrm>
            <a:off x="533400" y="5410200"/>
            <a:ext cx="7338676" cy="1077218"/>
          </a:xfrm>
          <a:prstGeom prst="rect">
            <a:avLst/>
          </a:prstGeom>
        </p:spPr>
        <p:txBody>
          <a:bodyPr wrap="none">
            <a:spAutoFit/>
          </a:bodyPr>
          <a:lstStyle/>
          <a:p>
            <a:r>
              <a:rPr lang="en-US" sz="3200" dirty="0">
                <a:solidFill>
                  <a:srgbClr val="FFFF00"/>
                </a:solidFill>
              </a:rPr>
              <a:t>DBM AOR associated with severe HFI: </a:t>
            </a:r>
          </a:p>
          <a:p>
            <a:pPr algn="ctr"/>
            <a:r>
              <a:rPr lang="en-US" sz="3200" dirty="0"/>
              <a:t>2.65 (CI: 1.17–8.53)</a:t>
            </a:r>
          </a:p>
        </p:txBody>
      </p:sp>
      <p:sp>
        <p:nvSpPr>
          <p:cNvPr id="7" name="TextBox 6"/>
          <p:cNvSpPr txBox="1"/>
          <p:nvPr/>
        </p:nvSpPr>
        <p:spPr>
          <a:xfrm>
            <a:off x="152400" y="3276600"/>
            <a:ext cx="8991600" cy="2323713"/>
          </a:xfrm>
          <a:prstGeom prst="rect">
            <a:avLst/>
          </a:prstGeom>
          <a:noFill/>
        </p:spPr>
        <p:txBody>
          <a:bodyPr wrap="square" rtlCol="0">
            <a:spAutoFit/>
          </a:bodyPr>
          <a:lstStyle/>
          <a:p>
            <a:r>
              <a:rPr lang="en-US" sz="2800" b="1" u="sng" dirty="0"/>
              <a:t>Double Burden of Malnutrition</a:t>
            </a:r>
            <a:r>
              <a:rPr lang="en-US" sz="2800" dirty="0"/>
              <a:t>: Simultaneous presence of stunted children under five and overweight mother in same household</a:t>
            </a:r>
          </a:p>
          <a:p>
            <a:endParaRPr lang="en-US" sz="900" dirty="0"/>
          </a:p>
          <a:p>
            <a:r>
              <a:rPr lang="en-US" sz="2800" b="1" u="sng" dirty="0"/>
              <a:t>Data set</a:t>
            </a:r>
            <a:r>
              <a:rPr lang="en-US" sz="2800" dirty="0"/>
              <a:t>: 2006 Brazilian PNDS</a:t>
            </a:r>
          </a:p>
          <a:p>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aiti map"/>
          <p:cNvPicPr>
            <a:picLocks noChangeAspect="1" noChangeArrowheads="1"/>
          </p:cNvPicPr>
          <p:nvPr/>
        </p:nvPicPr>
        <p:blipFill>
          <a:blip r:embed="rId2" cstate="print"/>
          <a:srcRect/>
          <a:stretch>
            <a:fillRect/>
          </a:stretch>
        </p:blipFill>
        <p:spPr bwMode="auto">
          <a:xfrm>
            <a:off x="281650" y="3586225"/>
            <a:ext cx="4309791" cy="2971800"/>
          </a:xfrm>
          <a:prstGeom prst="rect">
            <a:avLst/>
          </a:prstGeom>
          <a:noFill/>
          <a:ln w="9525">
            <a:noFill/>
            <a:miter lim="800000"/>
            <a:headEnd/>
            <a:tailEnd/>
          </a:ln>
        </p:spPr>
      </p:pic>
      <p:sp>
        <p:nvSpPr>
          <p:cNvPr id="75779" name="Line 5"/>
          <p:cNvSpPr>
            <a:spLocks noChangeShapeType="1"/>
          </p:cNvSpPr>
          <p:nvPr/>
        </p:nvSpPr>
        <p:spPr bwMode="auto">
          <a:xfrm flipH="1" flipV="1">
            <a:off x="1524000" y="6172200"/>
            <a:ext cx="609600" cy="228600"/>
          </a:xfrm>
          <a:prstGeom prst="line">
            <a:avLst/>
          </a:prstGeom>
          <a:noFill/>
          <a:ln w="38100">
            <a:solidFill>
              <a:srgbClr val="FF0000"/>
            </a:solidFill>
            <a:round/>
            <a:headEnd/>
            <a:tailEnd type="triangle" w="med" len="med"/>
          </a:ln>
        </p:spPr>
        <p:txBody>
          <a:bodyPr/>
          <a:lstStyle/>
          <a:p>
            <a:endParaRPr lang="en-US">
              <a:solidFill>
                <a:srgbClr val="FFFFFF"/>
              </a:solidFill>
            </a:endParaRPr>
          </a:p>
        </p:txBody>
      </p:sp>
      <p:pic>
        <p:nvPicPr>
          <p:cNvPr id="5" name="Picture 2" descr="DSC03925"/>
          <p:cNvPicPr>
            <a:picLocks noChangeAspect="1" noChangeArrowheads="1"/>
          </p:cNvPicPr>
          <p:nvPr/>
        </p:nvPicPr>
        <p:blipFill>
          <a:blip r:embed="rId3" cstate="print"/>
          <a:srcRect/>
          <a:stretch>
            <a:fillRect/>
          </a:stretch>
        </p:blipFill>
        <p:spPr bwMode="auto">
          <a:xfrm>
            <a:off x="4918275" y="3581400"/>
            <a:ext cx="4038600" cy="302895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152400" y="210275"/>
            <a:ext cx="8610600" cy="3269042"/>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5867400" y="896075"/>
            <a:ext cx="2705100" cy="2571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0" y="381000"/>
            <a:ext cx="8610600" cy="1143000"/>
          </a:xfrm>
        </p:spPr>
        <p:txBody>
          <a:bodyPr/>
          <a:lstStyle/>
          <a:p>
            <a:pPr eaLnBrk="1" hangingPunct="1">
              <a:lnSpc>
                <a:spcPct val="90000"/>
              </a:lnSpc>
            </a:pPr>
            <a:r>
              <a:rPr lang="en-US" sz="3200" dirty="0">
                <a:solidFill>
                  <a:srgbClr val="FFFF00"/>
                </a:solidFill>
              </a:rPr>
              <a:t>Household Food Insecurity and Malaria Risk among Young Children: Haiti*</a:t>
            </a:r>
            <a:br>
              <a:rPr lang="en-US" sz="4000" dirty="0"/>
            </a:br>
            <a:r>
              <a:rPr lang="en-US" sz="4000" dirty="0"/>
              <a:t> </a:t>
            </a:r>
            <a:r>
              <a:rPr lang="en-US" sz="2000" dirty="0" err="1">
                <a:solidFill>
                  <a:schemeClr val="tx1"/>
                </a:solidFill>
              </a:rPr>
              <a:t>Pérez</a:t>
            </a:r>
            <a:r>
              <a:rPr lang="en-US" sz="2000" dirty="0">
                <a:solidFill>
                  <a:schemeClr val="tx1"/>
                </a:solidFill>
              </a:rPr>
              <a:t>-Escamilla et al. J </a:t>
            </a:r>
            <a:r>
              <a:rPr lang="en-US" sz="2000" dirty="0" err="1">
                <a:solidFill>
                  <a:schemeClr val="tx1"/>
                </a:solidFill>
              </a:rPr>
              <a:t>Nutr</a:t>
            </a:r>
            <a:r>
              <a:rPr lang="en-US" sz="2000" dirty="0">
                <a:solidFill>
                  <a:schemeClr val="tx1"/>
                </a:solidFill>
              </a:rPr>
              <a:t>. (2009)</a:t>
            </a:r>
          </a:p>
        </p:txBody>
      </p:sp>
      <p:graphicFrame>
        <p:nvGraphicFramePr>
          <p:cNvPr id="7" name="Object 2"/>
          <p:cNvGraphicFramePr>
            <a:graphicFrameLocks noGrp="1" noChangeAspect="1"/>
          </p:cNvGraphicFramePr>
          <p:nvPr>
            <p:ph type="chart" idx="1"/>
            <p:extLst>
              <p:ext uri="{D42A27DB-BD31-4B8C-83A1-F6EECF244321}">
                <p14:modId xmlns:p14="http://schemas.microsoft.com/office/powerpoint/2010/main" val="2532457281"/>
              </p:ext>
            </p:extLst>
          </p:nvPr>
        </p:nvGraphicFramePr>
        <p:xfrm>
          <a:off x="16933" y="1399540"/>
          <a:ext cx="9254067" cy="4851400"/>
        </p:xfrm>
        <a:graphic>
          <a:graphicData uri="http://schemas.openxmlformats.org/drawingml/2006/chart">
            <c:chart xmlns:c="http://schemas.openxmlformats.org/drawingml/2006/chart" xmlns:r="http://schemas.openxmlformats.org/officeDocument/2006/relationships" r:id="rId2"/>
          </a:graphicData>
        </a:graphic>
      </p:graphicFrame>
      <p:sp>
        <p:nvSpPr>
          <p:cNvPr id="22532" name="Text Box 4"/>
          <p:cNvSpPr txBox="1">
            <a:spLocks noChangeArrowheads="1"/>
          </p:cNvSpPr>
          <p:nvPr/>
        </p:nvSpPr>
        <p:spPr bwMode="auto">
          <a:xfrm>
            <a:off x="2743200" y="3886200"/>
            <a:ext cx="1066800" cy="366713"/>
          </a:xfrm>
          <a:prstGeom prst="rect">
            <a:avLst/>
          </a:prstGeom>
          <a:noFill/>
          <a:ln w="9525">
            <a:noFill/>
            <a:miter lim="800000"/>
            <a:headEnd/>
            <a:tailEnd/>
          </a:ln>
        </p:spPr>
        <p:txBody>
          <a:bodyPr>
            <a:spAutoFit/>
          </a:bodyPr>
          <a:lstStyle/>
          <a:p>
            <a:pPr>
              <a:spcBef>
                <a:spcPct val="50000"/>
              </a:spcBef>
            </a:pPr>
            <a:r>
              <a:rPr lang="en-US" dirty="0">
                <a:solidFill>
                  <a:srgbClr val="FFFF00"/>
                </a:solidFill>
                <a:latin typeface="Times New Roman" pitchFamily="18" charset="0"/>
              </a:rPr>
              <a:t>P&lt;0.05</a:t>
            </a:r>
          </a:p>
        </p:txBody>
      </p:sp>
      <p:sp>
        <p:nvSpPr>
          <p:cNvPr id="22533" name="Text Box 5"/>
          <p:cNvSpPr txBox="1">
            <a:spLocks noChangeArrowheads="1"/>
          </p:cNvSpPr>
          <p:nvPr/>
        </p:nvSpPr>
        <p:spPr bwMode="auto">
          <a:xfrm>
            <a:off x="102870" y="5775960"/>
            <a:ext cx="8915400" cy="738664"/>
          </a:xfrm>
          <a:prstGeom prst="rect">
            <a:avLst/>
          </a:prstGeom>
          <a:noFill/>
          <a:ln w="9525">
            <a:noFill/>
            <a:miter lim="800000"/>
            <a:headEnd/>
            <a:tailEnd/>
          </a:ln>
        </p:spPr>
        <p:txBody>
          <a:bodyPr wrap="square">
            <a:spAutoFit/>
          </a:bodyPr>
          <a:lstStyle/>
          <a:p>
            <a:r>
              <a:rPr lang="en-US" sz="1400" dirty="0">
                <a:solidFill>
                  <a:srgbClr val="FFFFFF"/>
                </a:solidFill>
                <a:latin typeface="Arial"/>
              </a:rPr>
              <a:t>*Logistic regression adjusting for  poverty indicators, anthropometry, child age and sex, family structure head of household occupation, land ownership electricity at home,  </a:t>
            </a:r>
            <a:r>
              <a:rPr lang="en-US" sz="1400" dirty="0">
                <a:solidFill>
                  <a:srgbClr val="FFFF00"/>
                </a:solidFill>
                <a:latin typeface="Arial"/>
              </a:rPr>
              <a:t>child health</a:t>
            </a:r>
            <a:r>
              <a:rPr lang="en-US" sz="1400" dirty="0">
                <a:solidFill>
                  <a:srgbClr val="FFFFFF"/>
                </a:solidFill>
                <a:latin typeface="Arial"/>
              </a:rPr>
              <a:t>,</a:t>
            </a:r>
            <a:r>
              <a:rPr lang="en-US" sz="1400" dirty="0">
                <a:solidFill>
                  <a:srgbClr val="FFFF00"/>
                </a:solidFill>
                <a:latin typeface="Arial"/>
              </a:rPr>
              <a:t> child BMI, maternal age and education, </a:t>
            </a:r>
            <a:r>
              <a:rPr lang="en-US" sz="1400" dirty="0" err="1">
                <a:solidFill>
                  <a:srgbClr val="FFFF00"/>
                </a:solidFill>
                <a:latin typeface="Arial"/>
              </a:rPr>
              <a:t>colostrum</a:t>
            </a:r>
            <a:r>
              <a:rPr lang="en-US" sz="1400" dirty="0">
                <a:solidFill>
                  <a:srgbClr val="FFFF00"/>
                </a:solidFill>
                <a:latin typeface="Arial"/>
              </a:rPr>
              <a:t> feeding and vitamin A supplementation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152400" y="242100"/>
            <a:ext cx="8733692" cy="1665417"/>
          </a:xfrm>
          <a:prstGeom prst="rect">
            <a:avLst/>
          </a:prstGeom>
          <a:noFill/>
          <a:ln w="9525">
            <a:noFill/>
            <a:miter lim="800000"/>
            <a:headEnd/>
            <a:tailEnd/>
          </a:ln>
        </p:spPr>
      </p:pic>
      <p:sp>
        <p:nvSpPr>
          <p:cNvPr id="3" name="Rectangle 2"/>
          <p:cNvSpPr/>
          <p:nvPr/>
        </p:nvSpPr>
        <p:spPr>
          <a:xfrm>
            <a:off x="4466272" y="887454"/>
            <a:ext cx="4372928" cy="369332"/>
          </a:xfrm>
          <a:prstGeom prst="rect">
            <a:avLst/>
          </a:prstGeom>
        </p:spPr>
        <p:txBody>
          <a:bodyPr wrap="none">
            <a:spAutoFit/>
          </a:bodyPr>
          <a:lstStyle/>
          <a:p>
            <a:r>
              <a:rPr lang="en-US" dirty="0">
                <a:solidFill>
                  <a:srgbClr val="080808"/>
                </a:solidFill>
                <a:latin typeface="Garamond" pitchFamily="18" charset="0"/>
              </a:rPr>
              <a:t>Am. J. Trop. Med. </a:t>
            </a:r>
            <a:r>
              <a:rPr lang="en-US" dirty="0" err="1">
                <a:solidFill>
                  <a:srgbClr val="080808"/>
                </a:solidFill>
                <a:latin typeface="Garamond" pitchFamily="18" charset="0"/>
              </a:rPr>
              <a:t>Hyg</a:t>
            </a:r>
            <a:r>
              <a:rPr lang="en-US" dirty="0">
                <a:solidFill>
                  <a:srgbClr val="080808"/>
                </a:solidFill>
                <a:latin typeface="Garamond" pitchFamily="18" charset="0"/>
              </a:rPr>
              <a:t>., 91(1), 2014, pp. 39–49</a:t>
            </a:r>
          </a:p>
        </p:txBody>
      </p:sp>
      <p:pic>
        <p:nvPicPr>
          <p:cNvPr id="5" name="Picture 3"/>
          <p:cNvPicPr>
            <a:picLocks noChangeAspect="1" noChangeArrowheads="1"/>
          </p:cNvPicPr>
          <p:nvPr/>
        </p:nvPicPr>
        <p:blipFill>
          <a:blip r:embed="rId3" cstate="print"/>
          <a:srcRect/>
          <a:stretch>
            <a:fillRect/>
          </a:stretch>
        </p:blipFill>
        <p:spPr bwMode="auto">
          <a:xfrm flipH="1">
            <a:off x="5410200" y="4114800"/>
            <a:ext cx="2590800" cy="2605140"/>
          </a:xfrm>
          <a:prstGeom prst="rect">
            <a:avLst/>
          </a:prstGeom>
          <a:noFill/>
          <a:ln w="9525">
            <a:noFill/>
            <a:miter lim="800000"/>
            <a:headEnd/>
            <a:tailEnd/>
          </a:ln>
        </p:spPr>
      </p:pic>
      <p:sp>
        <p:nvSpPr>
          <p:cNvPr id="6" name="Content Placeholder 2"/>
          <p:cNvSpPr txBox="1">
            <a:spLocks/>
          </p:cNvSpPr>
          <p:nvPr/>
        </p:nvSpPr>
        <p:spPr>
          <a:xfrm>
            <a:off x="228600" y="2057400"/>
            <a:ext cx="8686800" cy="4525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chemeClr val="tx1"/>
                </a:solidFill>
                <a:effectLst/>
                <a:uLnTx/>
                <a:uFillTx/>
                <a:latin typeface="+mn-lt"/>
                <a:ea typeface="+mn-ea"/>
                <a:cs typeface="+mn-cs"/>
              </a:rPr>
              <a:t>Severe Household Food </a:t>
            </a:r>
            <a:r>
              <a:rPr lang="en-US" sz="3200" kern="0" noProof="0" dirty="0">
                <a:latin typeface="+mn-lt"/>
              </a:rPr>
              <a:t>I</a:t>
            </a:r>
            <a:r>
              <a:rPr kumimoji="0" lang="en-US" sz="3200" b="0" i="0" u="none" strike="noStrike" kern="0" cap="none" spc="0" normalizeH="0" baseline="0" noProof="0" dirty="0">
                <a:ln>
                  <a:noFill/>
                </a:ln>
                <a:solidFill>
                  <a:schemeClr val="tx1"/>
                </a:solidFill>
                <a:effectLst/>
                <a:uLnTx/>
                <a:uFillTx/>
                <a:latin typeface="+mn-lt"/>
                <a:ea typeface="+mn-ea"/>
                <a:cs typeface="+mn-cs"/>
              </a:rPr>
              <a:t>nsecurity</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FFFF00"/>
                </a:solidFill>
                <a:effectLst/>
                <a:uLnTx/>
                <a:uFillTx/>
                <a:latin typeface="+mn-lt"/>
              </a:rPr>
              <a:t>Malaria </a:t>
            </a:r>
            <a:r>
              <a:rPr kumimoji="0" lang="en-US" sz="2800" b="0" i="0" u="none" strike="noStrike" kern="0" cap="none" spc="0" normalizeH="0" baseline="0" noProof="0" dirty="0" err="1">
                <a:ln>
                  <a:noFill/>
                </a:ln>
                <a:solidFill>
                  <a:srgbClr val="FFFF00"/>
                </a:solidFill>
                <a:effectLst/>
                <a:uLnTx/>
                <a:uFillTx/>
                <a:latin typeface="+mn-lt"/>
              </a:rPr>
              <a:t>aRR</a:t>
            </a:r>
            <a:r>
              <a:rPr kumimoji="0" lang="en-US" sz="2800" b="0" i="0" u="none" strike="noStrike" kern="0" cap="none" spc="0" normalizeH="0" baseline="0" noProof="0" dirty="0">
                <a:ln>
                  <a:noFill/>
                </a:ln>
                <a:solidFill>
                  <a:srgbClr val="FFFF00"/>
                </a:solidFill>
                <a:effectLst/>
                <a:uLnTx/>
                <a:uFillTx/>
                <a:latin typeface="+mn-lt"/>
              </a:rPr>
              <a:t>*: 13.09</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FFFF00"/>
                </a:solidFill>
                <a:effectLst/>
                <a:uLnTx/>
                <a:uFillTx/>
                <a:latin typeface="+mn-lt"/>
              </a:rPr>
              <a:t>95% CI: 2.23-76.79</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n-lt"/>
                <a:ea typeface="+mn-ea"/>
                <a:cs typeface="+mn-cs"/>
              </a:rPr>
              <a:t>*Adjusting </a:t>
            </a:r>
            <a:r>
              <a:rPr lang="en-US" sz="2400" kern="0" dirty="0">
                <a:latin typeface="+mn-lt"/>
              </a:rPr>
              <a:t>f</a:t>
            </a:r>
            <a:r>
              <a:rPr kumimoji="0" lang="en-US" sz="2400" b="0" i="0" u="none" strike="noStrike" kern="0" cap="none" spc="0" normalizeH="0" baseline="0" noProof="0" dirty="0">
                <a:ln>
                  <a:noFill/>
                </a:ln>
                <a:solidFill>
                  <a:schemeClr val="tx1"/>
                </a:solidFill>
                <a:effectLst/>
                <a:uLnTx/>
                <a:uFillTx/>
                <a:latin typeface="+mn-lt"/>
                <a:ea typeface="+mn-ea"/>
                <a:cs typeface="+mn-cs"/>
              </a:rPr>
              <a:t>or sex, age, wealth and arm circumference</a:t>
            </a:r>
          </a:p>
        </p:txBody>
      </p:sp>
      <p:sp>
        <p:nvSpPr>
          <p:cNvPr id="7" name="TextBox 6"/>
          <p:cNvSpPr txBox="1"/>
          <p:nvPr/>
        </p:nvSpPr>
        <p:spPr>
          <a:xfrm>
            <a:off x="304800" y="4343400"/>
            <a:ext cx="5181600" cy="830997"/>
          </a:xfrm>
          <a:prstGeom prst="rect">
            <a:avLst/>
          </a:prstGeom>
          <a:noFill/>
        </p:spPr>
        <p:txBody>
          <a:bodyPr wrap="square" rtlCol="0">
            <a:spAutoFit/>
          </a:bodyPr>
          <a:lstStyle/>
          <a:p>
            <a:r>
              <a:rPr lang="en-US" sz="2400" kern="0" dirty="0">
                <a:latin typeface="+mn-lt"/>
              </a:rPr>
              <a:t>Malaria was diagnosed through blood tests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7620"/>
            <a:ext cx="9144000" cy="1279695"/>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5943600" y="807720"/>
            <a:ext cx="3076575" cy="24765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182300" y="1524000"/>
            <a:ext cx="8794913" cy="4953000"/>
          </a:xfrm>
          <a:prstGeom prst="rect">
            <a:avLst/>
          </a:prstGeom>
          <a:noFill/>
          <a:ln w="9525">
            <a:noFill/>
            <a:miter lim="800000"/>
            <a:headEnd/>
            <a:tailEnd/>
          </a:ln>
        </p:spPr>
      </p:pic>
      <p:sp>
        <p:nvSpPr>
          <p:cNvPr id="8" name="Oval 7"/>
          <p:cNvSpPr/>
          <p:nvPr/>
        </p:nvSpPr>
        <p:spPr>
          <a:xfrm>
            <a:off x="3680750" y="3874625"/>
            <a:ext cx="533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a:off x="6377650" y="3856300"/>
            <a:ext cx="533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2376675"/>
          <a:ext cx="9144000" cy="3111087"/>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1192973">
                <a:tc>
                  <a:txBody>
                    <a:bodyPr/>
                    <a:lstStyle/>
                    <a:p>
                      <a:pPr algn="ctr"/>
                      <a:r>
                        <a:rPr lang="en-US" sz="3200" noProof="0" dirty="0"/>
                        <a:t>Morbidity</a:t>
                      </a:r>
                    </a:p>
                  </a:txBody>
                  <a:tcPr/>
                </a:tc>
                <a:tc>
                  <a:txBody>
                    <a:bodyPr/>
                    <a:lstStyle/>
                    <a:p>
                      <a:pPr algn="ctr"/>
                      <a:r>
                        <a:rPr lang="en-US" sz="3200" noProof="0" dirty="0"/>
                        <a:t>AOR*</a:t>
                      </a:r>
                    </a:p>
                    <a:p>
                      <a:pPr algn="ctr"/>
                      <a:r>
                        <a:rPr lang="en-US" sz="3200" noProof="0" dirty="0"/>
                        <a:t>Severe</a:t>
                      </a:r>
                      <a:r>
                        <a:rPr lang="en-US" sz="3200" baseline="0" noProof="0" dirty="0"/>
                        <a:t> HFI</a:t>
                      </a:r>
                      <a:endParaRPr lang="en-US" sz="3200" noProof="0" dirty="0"/>
                    </a:p>
                  </a:txBody>
                  <a:tcPr/>
                </a:tc>
                <a:tc>
                  <a:txBody>
                    <a:bodyPr/>
                    <a:lstStyle/>
                    <a:p>
                      <a:pPr algn="ctr"/>
                      <a:r>
                        <a:rPr lang="en-US" sz="3200" noProof="0"/>
                        <a:t>95% CI</a:t>
                      </a:r>
                    </a:p>
                  </a:txBody>
                  <a:tcPr/>
                </a:tc>
                <a:extLst>
                  <a:ext uri="{0D108BD9-81ED-4DB2-BD59-A6C34878D82A}">
                    <a16:rowId xmlns:a16="http://schemas.microsoft.com/office/drawing/2014/main" val="10000"/>
                  </a:ext>
                </a:extLst>
              </a:tr>
              <a:tr h="818707">
                <a:tc>
                  <a:txBody>
                    <a:bodyPr/>
                    <a:lstStyle/>
                    <a:p>
                      <a:r>
                        <a:rPr lang="en-US" sz="3200" noProof="0">
                          <a:solidFill>
                            <a:srgbClr val="FF0000"/>
                          </a:solidFill>
                        </a:rPr>
                        <a:t>Cough</a:t>
                      </a:r>
                      <a:r>
                        <a:rPr lang="en-US" sz="2400" noProof="0">
                          <a:solidFill>
                            <a:srgbClr val="FF0000"/>
                          </a:solidFill>
                        </a:rPr>
                        <a:t>(last two weeks)</a:t>
                      </a:r>
                    </a:p>
                  </a:txBody>
                  <a:tcPr/>
                </a:tc>
                <a:tc>
                  <a:txBody>
                    <a:bodyPr/>
                    <a:lstStyle/>
                    <a:p>
                      <a:pPr marL="0" algn="ctr" defTabSz="914400" rtl="0" eaLnBrk="1" latinLnBrk="0" hangingPunct="1"/>
                      <a:r>
                        <a:rPr lang="en-US" sz="3200" kern="1200" noProof="0">
                          <a:solidFill>
                            <a:srgbClr val="FF0000"/>
                          </a:solidFill>
                          <a:latin typeface="+mn-lt"/>
                          <a:ea typeface="+mn-ea"/>
                          <a:cs typeface="+mn-cs"/>
                        </a:rPr>
                        <a:t>1.67</a:t>
                      </a:r>
                    </a:p>
                  </a:txBody>
                  <a:tcPr/>
                </a:tc>
                <a:tc>
                  <a:txBody>
                    <a:bodyPr/>
                    <a:lstStyle/>
                    <a:p>
                      <a:pPr marL="0" algn="ctr" defTabSz="914400" rtl="0" eaLnBrk="1" latinLnBrk="0" hangingPunct="1"/>
                      <a:r>
                        <a:rPr lang="en-US" sz="3200" kern="1200" noProof="0" dirty="0">
                          <a:solidFill>
                            <a:srgbClr val="FF0000"/>
                          </a:solidFill>
                          <a:latin typeface="+mn-lt"/>
                          <a:ea typeface="+mn-ea"/>
                          <a:cs typeface="+mn-cs"/>
                        </a:rPr>
                        <a:t>1.14,2.46</a:t>
                      </a:r>
                    </a:p>
                  </a:txBody>
                  <a:tcPr/>
                </a:tc>
                <a:extLst>
                  <a:ext uri="{0D108BD9-81ED-4DB2-BD59-A6C34878D82A}">
                    <a16:rowId xmlns:a16="http://schemas.microsoft.com/office/drawing/2014/main" val="10001"/>
                  </a:ext>
                </a:extLst>
              </a:tr>
              <a:tr h="1099407">
                <a:tc>
                  <a:txBody>
                    <a:bodyPr/>
                    <a:lstStyle/>
                    <a:p>
                      <a:pPr marL="0" algn="l" defTabSz="914400" rtl="0" eaLnBrk="1" latinLnBrk="0" hangingPunct="1"/>
                      <a:r>
                        <a:rPr lang="en-US" sz="3200" kern="1200" noProof="0">
                          <a:solidFill>
                            <a:srgbClr val="FF0000"/>
                          </a:solidFill>
                          <a:latin typeface="+mn-lt"/>
                          <a:ea typeface="+mn-ea"/>
                          <a:cs typeface="+mn-cs"/>
                        </a:rPr>
                        <a:t>Hospitalización due to Diarrhea </a:t>
                      </a:r>
                      <a:r>
                        <a:rPr lang="en-US" sz="2400" kern="1200" noProof="0">
                          <a:solidFill>
                            <a:srgbClr val="FF0000"/>
                          </a:solidFill>
                          <a:latin typeface="+mn-lt"/>
                          <a:ea typeface="+mn-ea"/>
                          <a:cs typeface="+mn-cs"/>
                        </a:rPr>
                        <a:t>(last</a:t>
                      </a:r>
                      <a:r>
                        <a:rPr lang="en-US" sz="2400" kern="1200" baseline="0" noProof="0">
                          <a:solidFill>
                            <a:srgbClr val="FF0000"/>
                          </a:solidFill>
                          <a:latin typeface="+mn-lt"/>
                          <a:ea typeface="+mn-ea"/>
                          <a:cs typeface="+mn-cs"/>
                        </a:rPr>
                        <a:t> year</a:t>
                      </a:r>
                      <a:r>
                        <a:rPr lang="en-US" sz="2400" kern="1200" noProof="0">
                          <a:solidFill>
                            <a:srgbClr val="FF0000"/>
                          </a:solidFill>
                          <a:latin typeface="+mn-lt"/>
                          <a:ea typeface="+mn-ea"/>
                          <a:cs typeface="+mn-cs"/>
                        </a:rPr>
                        <a:t>)</a:t>
                      </a:r>
                    </a:p>
                  </a:txBody>
                  <a:tcPr/>
                </a:tc>
                <a:tc>
                  <a:txBody>
                    <a:bodyPr/>
                    <a:lstStyle/>
                    <a:p>
                      <a:pPr marL="0" algn="ctr" defTabSz="914400" rtl="0" eaLnBrk="1" latinLnBrk="0" hangingPunct="1"/>
                      <a:r>
                        <a:rPr lang="en-US" sz="3200" kern="1200" noProof="0">
                          <a:solidFill>
                            <a:srgbClr val="FF0000"/>
                          </a:solidFill>
                          <a:latin typeface="+mn-lt"/>
                          <a:ea typeface="+mn-ea"/>
                          <a:cs typeface="+mn-cs"/>
                        </a:rPr>
                        <a:t>2.93</a:t>
                      </a:r>
                    </a:p>
                  </a:txBody>
                  <a:tcPr/>
                </a:tc>
                <a:tc>
                  <a:txBody>
                    <a:bodyPr/>
                    <a:lstStyle/>
                    <a:p>
                      <a:pPr marL="0" algn="ctr" defTabSz="914400" rtl="0" eaLnBrk="1" latinLnBrk="0" hangingPunct="1"/>
                      <a:r>
                        <a:rPr lang="en-US" sz="3200" kern="1200" noProof="0" dirty="0">
                          <a:solidFill>
                            <a:srgbClr val="FF0000"/>
                          </a:solidFill>
                          <a:latin typeface="+mn-lt"/>
                          <a:ea typeface="+mn-ea"/>
                          <a:cs typeface="+mn-cs"/>
                        </a:rPr>
                        <a:t>1.61,5.31</a:t>
                      </a:r>
                    </a:p>
                  </a:txBody>
                  <a:tcPr/>
                </a:tc>
                <a:extLst>
                  <a:ext uri="{0D108BD9-81ED-4DB2-BD59-A6C34878D82A}">
                    <a16:rowId xmlns:a16="http://schemas.microsoft.com/office/drawing/2014/main" val="10002"/>
                  </a:ext>
                </a:extLst>
              </a:tr>
            </a:tbl>
          </a:graphicData>
        </a:graphic>
      </p:graphicFrame>
      <p:sp>
        <p:nvSpPr>
          <p:cNvPr id="6" name="Rectangle 5"/>
          <p:cNvSpPr/>
          <p:nvPr/>
        </p:nvSpPr>
        <p:spPr>
          <a:xfrm>
            <a:off x="244024" y="5615586"/>
            <a:ext cx="8671375" cy="1015663"/>
          </a:xfrm>
          <a:prstGeom prst="rect">
            <a:avLst/>
          </a:prstGeom>
        </p:spPr>
        <p:txBody>
          <a:bodyPr wrap="square">
            <a:spAutoFit/>
          </a:bodyPr>
          <a:lstStyle/>
          <a:p>
            <a:r>
              <a:rPr lang="en-US" sz="2000" b="1" dirty="0">
                <a:solidFill>
                  <a:srgbClr val="FFFF00"/>
                </a:solidFill>
                <a:latin typeface="Garamond" pitchFamily="18" charset="0"/>
              </a:rPr>
              <a:t>N=4064 children under five;</a:t>
            </a:r>
            <a:r>
              <a:rPr lang="en-US" sz="2000" dirty="0">
                <a:solidFill>
                  <a:srgbClr val="FFFFFF"/>
                </a:solidFill>
                <a:latin typeface="Garamond" pitchFamily="18" charset="0"/>
              </a:rPr>
              <a:t> *Adjusted for potable water availability, household sanitation infrastructure, maternal education, maternal age, </a:t>
            </a:r>
            <a:r>
              <a:rPr lang="en-US" sz="2000" dirty="0" err="1">
                <a:solidFill>
                  <a:srgbClr val="FFFFFF"/>
                </a:solidFill>
                <a:latin typeface="Garamond" pitchFamily="18" charset="0"/>
              </a:rPr>
              <a:t>urbano</a:t>
            </a:r>
            <a:r>
              <a:rPr lang="en-US" sz="2000" dirty="0">
                <a:solidFill>
                  <a:srgbClr val="FFFFFF"/>
                </a:solidFill>
                <a:latin typeface="Garamond" pitchFamily="18" charset="0"/>
              </a:rPr>
              <a:t> or rural household, geographic region, child nutritional status</a:t>
            </a:r>
          </a:p>
        </p:txBody>
      </p:sp>
      <p:pic>
        <p:nvPicPr>
          <p:cNvPr id="54275" name="Picture 3"/>
          <p:cNvPicPr>
            <a:picLocks noChangeAspect="1" noChangeArrowheads="1"/>
          </p:cNvPicPr>
          <p:nvPr/>
        </p:nvPicPr>
        <p:blipFill>
          <a:blip r:embed="rId2" cstate="print"/>
          <a:srcRect/>
          <a:stretch>
            <a:fillRect/>
          </a:stretch>
        </p:blipFill>
        <p:spPr bwMode="auto">
          <a:xfrm>
            <a:off x="54975" y="266225"/>
            <a:ext cx="8915400" cy="198119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685800" y="304800"/>
            <a:ext cx="6781800" cy="1031089"/>
          </a:xfrm>
          <a:prstGeom prst="rect">
            <a:avLst/>
          </a:prstGeom>
          <a:noFill/>
          <a:ln w="9525">
            <a:noFill/>
            <a:miter lim="800000"/>
            <a:headEnd/>
            <a:tailEnd/>
          </a:ln>
        </p:spPr>
      </p:pic>
      <p:pic>
        <p:nvPicPr>
          <p:cNvPr id="56323" name="Picture 3"/>
          <p:cNvPicPr>
            <a:picLocks noChangeAspect="1" noChangeArrowheads="1"/>
          </p:cNvPicPr>
          <p:nvPr/>
        </p:nvPicPr>
        <p:blipFill>
          <a:blip r:embed="rId3" cstate="print"/>
          <a:srcRect/>
          <a:stretch>
            <a:fillRect/>
          </a:stretch>
        </p:blipFill>
        <p:spPr bwMode="auto">
          <a:xfrm>
            <a:off x="2209800" y="1325300"/>
            <a:ext cx="5915025" cy="904875"/>
          </a:xfrm>
          <a:prstGeom prst="rect">
            <a:avLst/>
          </a:prstGeom>
          <a:noFill/>
          <a:ln w="9525">
            <a:noFill/>
            <a:miter lim="800000"/>
            <a:headEnd/>
            <a:tailEnd/>
          </a:ln>
        </p:spPr>
      </p:pic>
      <p:pic>
        <p:nvPicPr>
          <p:cNvPr id="56324" name="Picture 4"/>
          <p:cNvPicPr>
            <a:picLocks noChangeAspect="1" noChangeArrowheads="1"/>
          </p:cNvPicPr>
          <p:nvPr/>
        </p:nvPicPr>
        <p:blipFill>
          <a:blip r:embed="rId4" cstate="print"/>
          <a:srcRect/>
          <a:stretch>
            <a:fillRect/>
          </a:stretch>
        </p:blipFill>
        <p:spPr bwMode="auto">
          <a:xfrm>
            <a:off x="5012800" y="2239700"/>
            <a:ext cx="3086100" cy="1009650"/>
          </a:xfrm>
          <a:prstGeom prst="rect">
            <a:avLst/>
          </a:prstGeom>
          <a:noFill/>
          <a:ln w="9525">
            <a:noFill/>
            <a:miter lim="800000"/>
            <a:headEnd/>
            <a:tailEnd/>
          </a:ln>
        </p:spPr>
      </p:pic>
      <p:pic>
        <p:nvPicPr>
          <p:cNvPr id="56325" name="Picture 5"/>
          <p:cNvPicPr>
            <a:picLocks noChangeAspect="1" noChangeArrowheads="1"/>
          </p:cNvPicPr>
          <p:nvPr/>
        </p:nvPicPr>
        <p:blipFill>
          <a:blip r:embed="rId5" cstate="print"/>
          <a:srcRect/>
          <a:stretch>
            <a:fillRect/>
          </a:stretch>
        </p:blipFill>
        <p:spPr bwMode="auto">
          <a:xfrm>
            <a:off x="172925" y="2239700"/>
            <a:ext cx="4852425" cy="304800"/>
          </a:xfrm>
          <a:prstGeom prst="rect">
            <a:avLst/>
          </a:prstGeom>
          <a:noFill/>
          <a:ln w="9525">
            <a:noFill/>
            <a:miter lim="800000"/>
            <a:headEnd/>
            <a:tailEnd/>
          </a:ln>
        </p:spPr>
      </p:pic>
      <p:sp>
        <p:nvSpPr>
          <p:cNvPr id="9" name="Rectangle 8"/>
          <p:cNvSpPr/>
          <p:nvPr/>
        </p:nvSpPr>
        <p:spPr>
          <a:xfrm>
            <a:off x="609600" y="3429000"/>
            <a:ext cx="7848600" cy="2246769"/>
          </a:xfrm>
          <a:prstGeom prst="rect">
            <a:avLst/>
          </a:prstGeom>
        </p:spPr>
        <p:txBody>
          <a:bodyPr wrap="square">
            <a:spAutoFit/>
          </a:bodyPr>
          <a:lstStyle/>
          <a:p>
            <a:r>
              <a:rPr lang="en-US" sz="2800" i="1" dirty="0"/>
              <a:t>“…severe HFI was associated with obesity risk among adult women (PR: 1.49; 95%CI: 1.17-1.90), moderate HFI was associated with excess weight among female adolescents (PR: 1.96; 95%CI: 1.18-3.27).”</a:t>
            </a:r>
            <a:endParaRPr 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52400" y="2133600"/>
            <a:ext cx="8839200" cy="4724400"/>
          </a:xfrm>
        </p:spPr>
        <p:style>
          <a:lnRef idx="2">
            <a:schemeClr val="dk1"/>
          </a:lnRef>
          <a:fillRef idx="1">
            <a:schemeClr val="lt1"/>
          </a:fillRef>
          <a:effectRef idx="0">
            <a:schemeClr val="dk1"/>
          </a:effectRef>
          <a:fontRef idx="minor">
            <a:schemeClr val="dk1"/>
          </a:fontRef>
        </p:style>
        <p:txBody>
          <a:bodyPr/>
          <a:lstStyle/>
          <a:p>
            <a:r>
              <a:rPr lang="en-US" sz="2800" dirty="0">
                <a:solidFill>
                  <a:srgbClr val="7030A0"/>
                </a:solidFill>
              </a:rPr>
              <a:t>N=32,320 adults</a:t>
            </a:r>
          </a:p>
          <a:p>
            <a:r>
              <a:rPr lang="en-US" sz="2800" dirty="0">
                <a:solidFill>
                  <a:srgbClr val="7030A0"/>
                </a:solidFill>
              </a:rPr>
              <a:t>Multiple logistic regression (adjusted for complex sampling design) </a:t>
            </a:r>
          </a:p>
          <a:p>
            <a:pPr lvl="1"/>
            <a:r>
              <a:rPr lang="en-US" sz="2400" dirty="0"/>
              <a:t>Adjusted for education, age, urban/rural, socio-economic class, health insurance, BMI</a:t>
            </a:r>
          </a:p>
          <a:p>
            <a:r>
              <a:rPr lang="en-US" sz="2800" dirty="0">
                <a:solidFill>
                  <a:srgbClr val="7030A0"/>
                </a:solidFill>
              </a:rPr>
              <a:t>HFI is a risk factor for self-reported T2D (women)</a:t>
            </a:r>
          </a:p>
          <a:p>
            <a:pPr lvl="1"/>
            <a:r>
              <a:rPr lang="en-US" sz="2400" dirty="0">
                <a:solidFill>
                  <a:schemeClr val="tx1"/>
                </a:solidFill>
              </a:rPr>
              <a:t>Food secure; AOR:                 	</a:t>
            </a:r>
            <a:r>
              <a:rPr lang="en-US" sz="2400" dirty="0">
                <a:solidFill>
                  <a:srgbClr val="7030A0"/>
                </a:solidFill>
              </a:rPr>
              <a:t>1.00</a:t>
            </a:r>
            <a:r>
              <a:rPr lang="en-US" sz="2400" dirty="0"/>
              <a:t> (ref. category)</a:t>
            </a:r>
            <a:endParaRPr lang="en-US" sz="2400" dirty="0">
              <a:solidFill>
                <a:srgbClr val="7030A0"/>
              </a:solidFill>
            </a:endParaRPr>
          </a:p>
          <a:p>
            <a:pPr lvl="1"/>
            <a:r>
              <a:rPr lang="en-US" sz="2400" dirty="0"/>
              <a:t>Mild HFI; AOR (95%CI):         	</a:t>
            </a:r>
            <a:r>
              <a:rPr lang="en-US" sz="2400" dirty="0">
                <a:solidFill>
                  <a:srgbClr val="7030A0"/>
                </a:solidFill>
              </a:rPr>
              <a:t>1.31</a:t>
            </a:r>
            <a:r>
              <a:rPr lang="en-US" sz="2400" dirty="0"/>
              <a:t> (1.06-1.62)</a:t>
            </a:r>
          </a:p>
          <a:p>
            <a:pPr lvl="1"/>
            <a:r>
              <a:rPr lang="en-US" sz="2400" dirty="0"/>
              <a:t>Moderate HFI; AOR (95%CI):	</a:t>
            </a:r>
            <a:r>
              <a:rPr lang="en-US" sz="2400" dirty="0">
                <a:solidFill>
                  <a:srgbClr val="7030A0"/>
                </a:solidFill>
              </a:rPr>
              <a:t>1.67</a:t>
            </a:r>
            <a:r>
              <a:rPr lang="en-US" sz="2400" dirty="0"/>
              <a:t> (1.31-2.13)</a:t>
            </a:r>
          </a:p>
          <a:p>
            <a:pPr lvl="1"/>
            <a:r>
              <a:rPr lang="en-US" sz="2400" dirty="0"/>
              <a:t>Severe HFI; AOR (95%CI):     	</a:t>
            </a:r>
            <a:r>
              <a:rPr lang="en-US" sz="2400" dirty="0">
                <a:solidFill>
                  <a:srgbClr val="7030A0"/>
                </a:solidFill>
              </a:rPr>
              <a:t>1.48</a:t>
            </a:r>
            <a:r>
              <a:rPr lang="en-US" sz="2400" dirty="0"/>
              <a:t> (1.14-1.93)</a:t>
            </a:r>
          </a:p>
        </p:txBody>
      </p:sp>
      <p:pic>
        <p:nvPicPr>
          <p:cNvPr id="4" name="Picture 2"/>
          <p:cNvPicPr>
            <a:picLocks noChangeAspect="1" noChangeArrowheads="1"/>
          </p:cNvPicPr>
          <p:nvPr/>
        </p:nvPicPr>
        <p:blipFill>
          <a:blip r:embed="rId2" cstate="print"/>
          <a:srcRect/>
          <a:stretch>
            <a:fillRect/>
          </a:stretch>
        </p:blipFill>
        <p:spPr bwMode="auto">
          <a:xfrm>
            <a:off x="533400" y="152400"/>
            <a:ext cx="7924800" cy="1846555"/>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3657600" y="152400"/>
            <a:ext cx="4492936" cy="3255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26157"/>
          </a:xfrm>
          <a:prstGeom prst="rect">
            <a:avLst/>
          </a:prstGeom>
          <a:noFill/>
          <a:ln>
            <a:solidFill>
              <a:schemeClr val="tx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algn="ctr" fontAlgn="auto">
              <a:spcBef>
                <a:spcPts val="0"/>
              </a:spcBef>
              <a:spcAft>
                <a:spcPts val="0"/>
              </a:spcAft>
              <a:defRPr/>
            </a:pPr>
            <a:endParaRPr lang="en-US" sz="2000" b="1" dirty="0">
              <a:ln w="11430">
                <a:noFill/>
              </a:ln>
              <a:solidFill>
                <a:srgbClr val="960000"/>
              </a:solidFill>
              <a:ea typeface="ＭＳ Ｐゴシック" pitchFamily="34" charset="-128"/>
              <a:cs typeface="Tahoma" pitchFamily="34" charset="0"/>
            </a:endParaRPr>
          </a:p>
          <a:p>
            <a:pPr algn="ctr" fontAlgn="auto">
              <a:spcBef>
                <a:spcPts val="0"/>
              </a:spcBef>
              <a:spcAft>
                <a:spcPts val="0"/>
              </a:spcAft>
              <a:defRPr/>
            </a:pPr>
            <a:endParaRPr lang="en-US" sz="4000" b="1" dirty="0">
              <a:ln w="11430">
                <a:noFill/>
              </a:ln>
              <a:solidFill>
                <a:srgbClr val="960000"/>
              </a:solidFill>
              <a:effectLst>
                <a:outerShdw blurRad="50800" dist="39000" dir="5460000" algn="tl">
                  <a:srgbClr val="000000">
                    <a:alpha val="38000"/>
                  </a:srgbClr>
                </a:outerShdw>
              </a:effectLst>
              <a:ea typeface="ＭＳ Ｐゴシック" pitchFamily="34" charset="-128"/>
              <a:cs typeface="Tahoma" pitchFamily="34" charset="0"/>
            </a:endParaRPr>
          </a:p>
          <a:p>
            <a:pPr algn="ctr" fontAlgn="auto">
              <a:spcBef>
                <a:spcPts val="0"/>
              </a:spcBef>
              <a:spcAft>
                <a:spcPts val="0"/>
              </a:spcAft>
              <a:defRPr/>
            </a:pPr>
            <a:endParaRPr lang="en-US" sz="2400" b="1" dirty="0">
              <a:ln w="11430"/>
              <a:gradFill>
                <a:gsLst>
                  <a:gs pos="0">
                    <a:srgbClr val="DA1F28">
                      <a:tint val="70000"/>
                      <a:satMod val="245000"/>
                    </a:srgbClr>
                  </a:gs>
                  <a:gs pos="75000">
                    <a:srgbClr val="DA1F28">
                      <a:tint val="90000"/>
                      <a:shade val="60000"/>
                      <a:satMod val="240000"/>
                    </a:srgbClr>
                  </a:gs>
                  <a:gs pos="100000">
                    <a:srgbClr val="DA1F28">
                      <a:tint val="100000"/>
                      <a:shade val="50000"/>
                      <a:satMod val="240000"/>
                    </a:srgbClr>
                  </a:gs>
                </a:gsLst>
                <a:lin ang="5400000"/>
              </a:gradFill>
              <a:effectLst>
                <a:outerShdw blurRad="50800" dist="39000" dir="5460000" algn="tl">
                  <a:srgbClr val="000000">
                    <a:alpha val="38000"/>
                  </a:srgbClr>
                </a:outerShdw>
              </a:effectLst>
              <a:ea typeface="ＭＳ Ｐゴシック" pitchFamily="34" charset="-128"/>
              <a:cs typeface="Tahoma" pitchFamily="34" charset="0"/>
            </a:endParaRPr>
          </a:p>
          <a:p>
            <a:pPr algn="ctr" fontAlgn="auto">
              <a:spcBef>
                <a:spcPts val="0"/>
              </a:spcBef>
              <a:spcAft>
                <a:spcPts val="0"/>
              </a:spcAft>
              <a:defRPr/>
            </a:pPr>
            <a:endParaRPr lang="en-US" sz="2400" b="1" dirty="0">
              <a:ln w="11430"/>
              <a:gradFill>
                <a:gsLst>
                  <a:gs pos="0">
                    <a:srgbClr val="DA1F28">
                      <a:tint val="70000"/>
                      <a:satMod val="245000"/>
                    </a:srgbClr>
                  </a:gs>
                  <a:gs pos="75000">
                    <a:srgbClr val="DA1F28">
                      <a:tint val="90000"/>
                      <a:shade val="60000"/>
                      <a:satMod val="240000"/>
                    </a:srgbClr>
                  </a:gs>
                  <a:gs pos="100000">
                    <a:srgbClr val="DA1F28">
                      <a:tint val="100000"/>
                      <a:shade val="50000"/>
                      <a:satMod val="240000"/>
                    </a:srgbClr>
                  </a:gs>
                </a:gsLst>
                <a:lin ang="5400000"/>
              </a:gradFill>
              <a:effectLst>
                <a:outerShdw blurRad="50800" dist="39000" dir="5460000" algn="tl">
                  <a:srgbClr val="000000">
                    <a:alpha val="38000"/>
                  </a:srgbClr>
                </a:outerShdw>
              </a:effectLst>
              <a:ea typeface="ＭＳ Ｐゴシック" pitchFamily="34" charset="-128"/>
              <a:cs typeface="Tahoma" pitchFamily="34" charset="0"/>
            </a:endParaRPr>
          </a:p>
        </p:txBody>
      </p:sp>
      <p:sp>
        <p:nvSpPr>
          <p:cNvPr id="9" name="Title 8"/>
          <p:cNvSpPr>
            <a:spLocks noGrp="1"/>
          </p:cNvSpPr>
          <p:nvPr>
            <p:ph type="title"/>
          </p:nvPr>
        </p:nvSpPr>
        <p:spPr>
          <a:xfrm>
            <a:off x="0" y="228600"/>
            <a:ext cx="9144000" cy="1295400"/>
          </a:xfrm>
        </p:spPr>
        <p:txBody>
          <a:bodyPr/>
          <a:lstStyle/>
          <a:p>
            <a:r>
              <a:rPr lang="en-US" sz="3200" dirty="0">
                <a:solidFill>
                  <a:srgbClr val="FFFF00"/>
                </a:solidFill>
                <a:latin typeface="+mn-lt"/>
                <a:ea typeface="+mn-ea"/>
                <a:cs typeface="+mn-cs"/>
              </a:rPr>
              <a:t>HFI &amp; Fasting Blood Glucose (mg/dl) among U.S. Hispanics</a:t>
            </a:r>
          </a:p>
        </p:txBody>
      </p:sp>
      <p:graphicFrame>
        <p:nvGraphicFramePr>
          <p:cNvPr id="5" name="Table 4"/>
          <p:cNvGraphicFramePr>
            <a:graphicFrameLocks noGrp="1"/>
          </p:cNvGraphicFramePr>
          <p:nvPr/>
        </p:nvGraphicFramePr>
        <p:xfrm>
          <a:off x="685800" y="1676400"/>
          <a:ext cx="8153400" cy="3352800"/>
        </p:xfrm>
        <a:graphic>
          <a:graphicData uri="http://schemas.openxmlformats.org/drawingml/2006/table">
            <a:tbl>
              <a:tblPr firstRow="1" bandRow="1">
                <a:tableStyleId>{5C22544A-7EE6-4342-B048-85BDC9FD1C3A}</a:tableStyleId>
              </a:tblPr>
              <a:tblGrid>
                <a:gridCol w="472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670560">
                <a:tc>
                  <a:txBody>
                    <a:bodyPr/>
                    <a:lstStyle/>
                    <a:p>
                      <a:endParaRPr lang="en-US" dirty="0"/>
                    </a:p>
                  </a:txBody>
                  <a:tcPr/>
                </a:tc>
                <a:tc>
                  <a:txBody>
                    <a:bodyPr/>
                    <a:lstStyle/>
                    <a:p>
                      <a:r>
                        <a:rPr lang="en-US" dirty="0"/>
                        <a:t>Mean</a:t>
                      </a:r>
                    </a:p>
                  </a:txBody>
                  <a:tcPr/>
                </a:tc>
                <a:tc>
                  <a:txBody>
                    <a:bodyPr/>
                    <a:lstStyle/>
                    <a:p>
                      <a:r>
                        <a:rPr lang="en-US" dirty="0"/>
                        <a:t>Std. Dev.</a:t>
                      </a:r>
                    </a:p>
                  </a:txBody>
                  <a:tcPr/>
                </a:tc>
                <a:extLst>
                  <a:ext uri="{0D108BD9-81ED-4DB2-BD59-A6C34878D82A}">
                    <a16:rowId xmlns:a16="http://schemas.microsoft.com/office/drawing/2014/main" val="10000"/>
                  </a:ext>
                </a:extLst>
              </a:tr>
              <a:tr h="670560">
                <a:tc>
                  <a:txBody>
                    <a:bodyPr/>
                    <a:lstStyle/>
                    <a:p>
                      <a:r>
                        <a:rPr lang="en-US" sz="2800" dirty="0"/>
                        <a:t>Food Secure (n=24)</a:t>
                      </a:r>
                    </a:p>
                  </a:txBody>
                  <a:tcPr/>
                </a:tc>
                <a:tc>
                  <a:txBody>
                    <a:bodyPr/>
                    <a:lstStyle/>
                    <a:p>
                      <a:r>
                        <a:rPr lang="en-US" sz="2800" dirty="0"/>
                        <a:t>145.5</a:t>
                      </a:r>
                      <a:r>
                        <a:rPr lang="en-US" sz="2800" baseline="30000" dirty="0"/>
                        <a:t>a</a:t>
                      </a:r>
                    </a:p>
                  </a:txBody>
                  <a:tcPr/>
                </a:tc>
                <a:tc>
                  <a:txBody>
                    <a:bodyPr/>
                    <a:lstStyle/>
                    <a:p>
                      <a:r>
                        <a:rPr lang="en-US" sz="2800" dirty="0"/>
                        <a:t>17.4</a:t>
                      </a:r>
                    </a:p>
                  </a:txBody>
                  <a:tcPr/>
                </a:tc>
                <a:extLst>
                  <a:ext uri="{0D108BD9-81ED-4DB2-BD59-A6C34878D82A}">
                    <a16:rowId xmlns:a16="http://schemas.microsoft.com/office/drawing/2014/main" val="10001"/>
                  </a:ext>
                </a:extLst>
              </a:tr>
              <a:tr h="670560">
                <a:tc>
                  <a:txBody>
                    <a:bodyPr/>
                    <a:lstStyle/>
                    <a:p>
                      <a:r>
                        <a:rPr lang="en-US" sz="2800" dirty="0"/>
                        <a:t>Mild-FI (n=18)</a:t>
                      </a:r>
                    </a:p>
                  </a:txBody>
                  <a:tcPr/>
                </a:tc>
                <a:tc>
                  <a:txBody>
                    <a:bodyPr/>
                    <a:lstStyle/>
                    <a:p>
                      <a:r>
                        <a:rPr lang="en-US" sz="2800" dirty="0"/>
                        <a:t>170.7</a:t>
                      </a:r>
                      <a:r>
                        <a:rPr lang="en-US" sz="2800" baseline="30000" dirty="0"/>
                        <a:t>b</a:t>
                      </a:r>
                    </a:p>
                  </a:txBody>
                  <a:tcPr/>
                </a:tc>
                <a:tc>
                  <a:txBody>
                    <a:bodyPr/>
                    <a:lstStyle/>
                    <a:p>
                      <a:r>
                        <a:rPr lang="en-US" sz="2800" dirty="0"/>
                        <a:t>21.3</a:t>
                      </a:r>
                    </a:p>
                  </a:txBody>
                  <a:tcPr/>
                </a:tc>
                <a:extLst>
                  <a:ext uri="{0D108BD9-81ED-4DB2-BD59-A6C34878D82A}">
                    <a16:rowId xmlns:a16="http://schemas.microsoft.com/office/drawing/2014/main" val="10002"/>
                  </a:ext>
                </a:extLst>
              </a:tr>
              <a:tr h="670560">
                <a:tc>
                  <a:txBody>
                    <a:bodyPr/>
                    <a:lstStyle/>
                    <a:p>
                      <a:r>
                        <a:rPr lang="en-US" sz="2800" dirty="0"/>
                        <a:t>Moderate-FI (n=21)</a:t>
                      </a:r>
                    </a:p>
                  </a:txBody>
                  <a:tcPr/>
                </a:tc>
                <a:tc>
                  <a:txBody>
                    <a:bodyPr/>
                    <a:lstStyle/>
                    <a:p>
                      <a:r>
                        <a:rPr lang="en-US" sz="2800" dirty="0"/>
                        <a:t>184.0</a:t>
                      </a:r>
                      <a:r>
                        <a:rPr lang="en-US" sz="2800" baseline="30000" dirty="0"/>
                        <a:t>c</a:t>
                      </a:r>
                    </a:p>
                  </a:txBody>
                  <a:tcPr/>
                </a:tc>
                <a:tc>
                  <a:txBody>
                    <a:bodyPr/>
                    <a:lstStyle/>
                    <a:p>
                      <a:r>
                        <a:rPr lang="en-US" sz="2800" dirty="0"/>
                        <a:t>19.6</a:t>
                      </a:r>
                    </a:p>
                  </a:txBody>
                  <a:tcPr/>
                </a:tc>
                <a:extLst>
                  <a:ext uri="{0D108BD9-81ED-4DB2-BD59-A6C34878D82A}">
                    <a16:rowId xmlns:a16="http://schemas.microsoft.com/office/drawing/2014/main" val="10003"/>
                  </a:ext>
                </a:extLst>
              </a:tr>
              <a:tr h="670560">
                <a:tc>
                  <a:txBody>
                    <a:bodyPr/>
                    <a:lstStyle/>
                    <a:p>
                      <a:r>
                        <a:rPr lang="en-US" sz="2800" dirty="0"/>
                        <a:t>Severe-FI (n=17)</a:t>
                      </a:r>
                    </a:p>
                  </a:txBody>
                  <a:tcPr/>
                </a:tc>
                <a:tc>
                  <a:txBody>
                    <a:bodyPr/>
                    <a:lstStyle/>
                    <a:p>
                      <a:r>
                        <a:rPr lang="en-US" sz="2800" dirty="0"/>
                        <a:t>204.4</a:t>
                      </a:r>
                      <a:r>
                        <a:rPr lang="en-US" sz="2800" baseline="30000" dirty="0"/>
                        <a:t>d</a:t>
                      </a:r>
                    </a:p>
                  </a:txBody>
                  <a:tcPr/>
                </a:tc>
                <a:tc>
                  <a:txBody>
                    <a:bodyPr/>
                    <a:lstStyle/>
                    <a:p>
                      <a:r>
                        <a:rPr lang="en-US" sz="2800" dirty="0"/>
                        <a:t>21.7</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685800" y="5486400"/>
            <a:ext cx="81534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solidFill>
                  <a:prstClr val="black"/>
                </a:solidFill>
              </a:rPr>
              <a:t>Multivariate linear regression, N=97, p=0.007; Adjusted for 6 SES and demographic confounders;  model R</a:t>
            </a:r>
            <a:r>
              <a:rPr lang="en-US" sz="1600" baseline="30000" dirty="0">
                <a:solidFill>
                  <a:prstClr val="black"/>
                </a:solidFill>
              </a:rPr>
              <a:t>2</a:t>
            </a:r>
            <a:r>
              <a:rPr lang="en-US" sz="1600" dirty="0">
                <a:solidFill>
                  <a:prstClr val="black"/>
                </a:solidFill>
              </a:rPr>
              <a:t>=0.23 </a:t>
            </a:r>
          </a:p>
        </p:txBody>
      </p:sp>
      <p:sp>
        <p:nvSpPr>
          <p:cNvPr id="7" name="TextBox 6"/>
          <p:cNvSpPr txBox="1"/>
          <p:nvPr/>
        </p:nvSpPr>
        <p:spPr>
          <a:xfrm>
            <a:off x="0" y="6324600"/>
            <a:ext cx="3124200" cy="369332"/>
          </a:xfrm>
          <a:prstGeom prst="rect">
            <a:avLst/>
          </a:prstGeom>
          <a:noFill/>
        </p:spPr>
        <p:txBody>
          <a:bodyPr wrap="square" rtlCol="0">
            <a:spAutoFit/>
          </a:bodyPr>
          <a:lstStyle/>
          <a:p>
            <a:r>
              <a:rPr lang="en-US" dirty="0"/>
              <a:t>Perez-Escamilla et al. (2014)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08075"/>
          </a:xfrm>
        </p:spPr>
        <p:txBody>
          <a:bodyPr/>
          <a:lstStyle/>
          <a:p>
            <a:r>
              <a:rPr lang="en-US" dirty="0">
                <a:solidFill>
                  <a:schemeClr val="bg1"/>
                </a:solidFill>
              </a:rPr>
              <a:t>What is Food Insecurity?</a:t>
            </a:r>
          </a:p>
        </p:txBody>
      </p:sp>
      <p:sp>
        <p:nvSpPr>
          <p:cNvPr id="3" name="Line 4"/>
          <p:cNvSpPr>
            <a:spLocks noChangeShapeType="1"/>
          </p:cNvSpPr>
          <p:nvPr/>
        </p:nvSpPr>
        <p:spPr bwMode="auto">
          <a:xfrm>
            <a:off x="0" y="4572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102691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9601200" cy="832812"/>
          </a:xfrm>
        </p:spPr>
        <p:txBody>
          <a:bodyPr/>
          <a:lstStyle/>
          <a:p>
            <a:pPr eaLnBrk="1" hangingPunct="1"/>
            <a:r>
              <a:rPr lang="en-US" sz="3200" dirty="0">
                <a:solidFill>
                  <a:srgbClr val="FFFF00"/>
                </a:solidFill>
                <a:latin typeface="Arial" pitchFamily="34" charset="0"/>
                <a:cs typeface="Arial" pitchFamily="34" charset="0"/>
              </a:rPr>
              <a:t>Stress, Reward &amp; Habitual Eating Pathways</a:t>
            </a:r>
          </a:p>
        </p:txBody>
      </p:sp>
      <p:pic>
        <p:nvPicPr>
          <p:cNvPr id="6146" name="Picture 2" descr="brain"/>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1870482" y="1131887"/>
            <a:ext cx="5749518" cy="4294188"/>
          </a:xfrm>
          <a:prstGeom prst="rect">
            <a:avLst/>
          </a:prstGeom>
          <a:solidFill>
            <a:schemeClr val="accent2">
              <a:lumMod val="20000"/>
              <a:lumOff val="80000"/>
              <a:alpha val="33000"/>
            </a:schemeClr>
          </a:solidFill>
          <a:effectLst>
            <a:softEdge rad="63500"/>
          </a:effectLst>
        </p:spPr>
      </p:pic>
      <p:sp>
        <p:nvSpPr>
          <p:cNvPr id="19460" name="Rectangle 6"/>
          <p:cNvSpPr>
            <a:spLocks noChangeArrowheads="1"/>
          </p:cNvSpPr>
          <p:nvPr/>
        </p:nvSpPr>
        <p:spPr bwMode="auto">
          <a:xfrm>
            <a:off x="5597525" y="1924050"/>
            <a:ext cx="1631950" cy="989013"/>
          </a:xfrm>
          <a:prstGeom prst="rect">
            <a:avLst/>
          </a:prstGeom>
          <a:gradFill rotWithShape="0">
            <a:gsLst>
              <a:gs pos="0">
                <a:srgbClr val="BBE0E3"/>
              </a:gs>
              <a:gs pos="100000">
                <a:srgbClr val="FFFFFF"/>
              </a:gs>
            </a:gsLst>
            <a:path path="shape">
              <a:fillToRect l="50000" t="50000" r="50000" b="50000"/>
            </a:path>
          </a:gradFill>
          <a:ln w="57150">
            <a:solidFill>
              <a:srgbClr val="000000"/>
            </a:solidFill>
            <a:prstDash val="dash"/>
            <a:miter lim="800000"/>
            <a:headEnd/>
            <a:tailEnd/>
          </a:ln>
        </p:spPr>
        <p:txBody>
          <a:bodyPr wrap="none" lIns="70409" tIns="35204" rIns="70409" bIns="35204" anchor="ctr"/>
          <a:lstStyle/>
          <a:p>
            <a:pPr algn="ctr" eaLnBrk="0" hangingPunct="0"/>
            <a:r>
              <a:rPr lang="en-US" b="1">
                <a:solidFill>
                  <a:srgbClr val="000000"/>
                </a:solidFill>
                <a:latin typeface="Arial" pitchFamily="34" charset="0"/>
              </a:rPr>
              <a:t>PFC</a:t>
            </a:r>
          </a:p>
          <a:p>
            <a:pPr algn="ctr" eaLnBrk="0" hangingPunct="0"/>
            <a:r>
              <a:rPr lang="en-US">
                <a:solidFill>
                  <a:srgbClr val="000000"/>
                </a:solidFill>
                <a:latin typeface="Arial" pitchFamily="34" charset="0"/>
              </a:rPr>
              <a:t>(Regulation,</a:t>
            </a:r>
          </a:p>
          <a:p>
            <a:pPr algn="ctr" eaLnBrk="0" hangingPunct="0"/>
            <a:r>
              <a:rPr lang="en-US">
                <a:solidFill>
                  <a:srgbClr val="000000"/>
                </a:solidFill>
                <a:latin typeface="Arial" pitchFamily="34" charset="0"/>
              </a:rPr>
              <a:t>Mindfulness)</a:t>
            </a:r>
            <a:endParaRPr lang="en-US">
              <a:solidFill>
                <a:srgbClr val="FFFFFF"/>
              </a:solidFill>
              <a:latin typeface="Arial" pitchFamily="34" charset="0"/>
            </a:endParaRPr>
          </a:p>
        </p:txBody>
      </p:sp>
      <p:sp>
        <p:nvSpPr>
          <p:cNvPr id="19461" name="Rectangle 7"/>
          <p:cNvSpPr>
            <a:spLocks noChangeArrowheads="1"/>
          </p:cNvSpPr>
          <p:nvPr/>
        </p:nvSpPr>
        <p:spPr bwMode="auto">
          <a:xfrm>
            <a:off x="2827338" y="1970088"/>
            <a:ext cx="1782762" cy="857250"/>
          </a:xfrm>
          <a:prstGeom prst="rect">
            <a:avLst/>
          </a:prstGeom>
          <a:solidFill>
            <a:srgbClr val="BBE0E3"/>
          </a:solidFill>
          <a:ln w="38100">
            <a:solidFill>
              <a:srgbClr val="000000"/>
            </a:solidFill>
            <a:miter lim="800000"/>
            <a:headEnd/>
            <a:tailEnd/>
          </a:ln>
        </p:spPr>
        <p:txBody>
          <a:bodyPr wrap="none" lIns="70409" tIns="35204" rIns="70409" bIns="35204" anchor="ctr"/>
          <a:lstStyle/>
          <a:p>
            <a:pPr algn="ctr" eaLnBrk="0" hangingPunct="0"/>
            <a:r>
              <a:rPr lang="en-US" b="1">
                <a:solidFill>
                  <a:srgbClr val="000000"/>
                </a:solidFill>
                <a:latin typeface="Arial" pitchFamily="34" charset="0"/>
              </a:rPr>
              <a:t>Limbic System</a:t>
            </a:r>
          </a:p>
          <a:p>
            <a:pPr algn="ctr" eaLnBrk="0" hangingPunct="0"/>
            <a:r>
              <a:rPr lang="en-US">
                <a:solidFill>
                  <a:srgbClr val="000000"/>
                </a:solidFill>
                <a:latin typeface="Arial" pitchFamily="34" charset="0"/>
              </a:rPr>
              <a:t>(Emotions)</a:t>
            </a:r>
            <a:endParaRPr lang="en-US">
              <a:solidFill>
                <a:srgbClr val="FFFFFF"/>
              </a:solidFill>
              <a:latin typeface="Arial" pitchFamily="34" charset="0"/>
            </a:endParaRPr>
          </a:p>
        </p:txBody>
      </p:sp>
      <p:sp>
        <p:nvSpPr>
          <p:cNvPr id="19462" name="Rectangle 8"/>
          <p:cNvSpPr>
            <a:spLocks noChangeArrowheads="1"/>
          </p:cNvSpPr>
          <p:nvPr/>
        </p:nvSpPr>
        <p:spPr bwMode="auto">
          <a:xfrm>
            <a:off x="5500688" y="3282950"/>
            <a:ext cx="1663700" cy="790575"/>
          </a:xfrm>
          <a:prstGeom prst="rect">
            <a:avLst/>
          </a:prstGeom>
          <a:solidFill>
            <a:srgbClr val="BBE0E3"/>
          </a:solidFill>
          <a:ln w="9525">
            <a:solidFill>
              <a:srgbClr val="000000"/>
            </a:solidFill>
            <a:miter lim="800000"/>
            <a:headEnd/>
            <a:tailEnd/>
          </a:ln>
        </p:spPr>
        <p:txBody>
          <a:bodyPr wrap="none" lIns="70409" tIns="35204" rIns="70409" bIns="35204" anchor="ctr"/>
          <a:lstStyle/>
          <a:p>
            <a:pPr algn="ctr" eaLnBrk="0" hangingPunct="0"/>
            <a:r>
              <a:rPr lang="en-US" b="1">
                <a:solidFill>
                  <a:srgbClr val="000000"/>
                </a:solidFill>
                <a:latin typeface="Arial" pitchFamily="34" charset="0"/>
              </a:rPr>
              <a:t>Basal Ganglia</a:t>
            </a:r>
          </a:p>
          <a:p>
            <a:pPr algn="ctr" eaLnBrk="0" hangingPunct="0"/>
            <a:r>
              <a:rPr lang="en-US">
                <a:solidFill>
                  <a:srgbClr val="000000"/>
                </a:solidFill>
                <a:latin typeface="Arial" pitchFamily="34" charset="0"/>
              </a:rPr>
              <a:t>(Habit)</a:t>
            </a:r>
            <a:endParaRPr lang="en-US">
              <a:solidFill>
                <a:srgbClr val="FFFFFF"/>
              </a:solidFill>
              <a:latin typeface="Arial" pitchFamily="34" charset="0"/>
            </a:endParaRPr>
          </a:p>
        </p:txBody>
      </p:sp>
      <p:sp>
        <p:nvSpPr>
          <p:cNvPr id="19463" name="Rectangle 9"/>
          <p:cNvSpPr>
            <a:spLocks noChangeArrowheads="1"/>
          </p:cNvSpPr>
          <p:nvPr/>
        </p:nvSpPr>
        <p:spPr bwMode="auto">
          <a:xfrm>
            <a:off x="2701925" y="3160713"/>
            <a:ext cx="2555875" cy="1035050"/>
          </a:xfrm>
          <a:prstGeom prst="rect">
            <a:avLst/>
          </a:prstGeom>
          <a:solidFill>
            <a:srgbClr val="BBE0E3"/>
          </a:solidFill>
          <a:ln w="38100">
            <a:solidFill>
              <a:srgbClr val="000000"/>
            </a:solidFill>
            <a:miter lim="800000"/>
            <a:headEnd/>
            <a:tailEnd/>
          </a:ln>
        </p:spPr>
        <p:txBody>
          <a:bodyPr wrap="none" lIns="70409" tIns="35204" rIns="70409" bIns="35204" anchor="ctr"/>
          <a:lstStyle/>
          <a:p>
            <a:pPr algn="ctr" eaLnBrk="0" hangingPunct="0"/>
            <a:r>
              <a:rPr lang="en-US" b="1">
                <a:solidFill>
                  <a:srgbClr val="000000"/>
                </a:solidFill>
                <a:latin typeface="Arial" pitchFamily="34" charset="0"/>
              </a:rPr>
              <a:t>Reward Area</a:t>
            </a:r>
            <a:r>
              <a:rPr lang="en-US">
                <a:solidFill>
                  <a:srgbClr val="000000"/>
                </a:solidFill>
                <a:latin typeface="Arial" pitchFamily="34" charset="0"/>
              </a:rPr>
              <a:t> (NuAc)</a:t>
            </a:r>
          </a:p>
          <a:p>
            <a:pPr algn="ctr" eaLnBrk="0" hangingPunct="0"/>
            <a:r>
              <a:rPr lang="en-US">
                <a:solidFill>
                  <a:srgbClr val="000000"/>
                </a:solidFill>
                <a:latin typeface="Arial" pitchFamily="34" charset="0"/>
              </a:rPr>
              <a:t>Dopamine, Opioids</a:t>
            </a:r>
          </a:p>
          <a:p>
            <a:pPr algn="ctr" eaLnBrk="0" hangingPunct="0"/>
            <a:r>
              <a:rPr lang="en-US">
                <a:solidFill>
                  <a:srgbClr val="000000"/>
                </a:solidFill>
                <a:latin typeface="Arial" pitchFamily="34" charset="0"/>
              </a:rPr>
              <a:t>(Motivation, Pleasure)</a:t>
            </a:r>
            <a:endParaRPr lang="en-US">
              <a:solidFill>
                <a:srgbClr val="FFFFFF"/>
              </a:solidFill>
              <a:latin typeface="Arial" pitchFamily="34" charset="0"/>
            </a:endParaRPr>
          </a:p>
        </p:txBody>
      </p:sp>
      <p:sp>
        <p:nvSpPr>
          <p:cNvPr id="19464" name="Line 10"/>
          <p:cNvSpPr>
            <a:spLocks noChangeShapeType="1"/>
          </p:cNvSpPr>
          <p:nvPr/>
        </p:nvSpPr>
        <p:spPr bwMode="auto">
          <a:xfrm flipV="1">
            <a:off x="4572000" y="2497138"/>
            <a:ext cx="1000125" cy="17462"/>
          </a:xfrm>
          <a:prstGeom prst="line">
            <a:avLst/>
          </a:prstGeom>
          <a:noFill/>
          <a:ln w="571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Garamond" pitchFamily="18" charset="0"/>
            </a:endParaRPr>
          </a:p>
        </p:txBody>
      </p:sp>
      <p:sp>
        <p:nvSpPr>
          <p:cNvPr id="19465" name="Line 11"/>
          <p:cNvSpPr>
            <a:spLocks noChangeShapeType="1"/>
          </p:cNvSpPr>
          <p:nvPr/>
        </p:nvSpPr>
        <p:spPr bwMode="auto">
          <a:xfrm>
            <a:off x="4724400" y="2209800"/>
            <a:ext cx="808038" cy="3175"/>
          </a:xfrm>
          <a:prstGeom prst="line">
            <a:avLst/>
          </a:prstGeom>
          <a:noFill/>
          <a:ln w="19050">
            <a:solidFill>
              <a:srgbClr val="000000"/>
            </a:solidFill>
            <a:prstDash val="dash"/>
            <a:round/>
            <a:headEnd type="triangle" w="med" len="me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Garamond" pitchFamily="18" charset="0"/>
            </a:endParaRPr>
          </a:p>
        </p:txBody>
      </p:sp>
      <p:sp>
        <p:nvSpPr>
          <p:cNvPr id="19466" name="Line 12"/>
          <p:cNvSpPr>
            <a:spLocks noChangeShapeType="1"/>
          </p:cNvSpPr>
          <p:nvPr/>
        </p:nvSpPr>
        <p:spPr bwMode="auto">
          <a:xfrm>
            <a:off x="5167313" y="3749675"/>
            <a:ext cx="395287" cy="0"/>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Garamond" pitchFamily="18" charset="0"/>
            </a:endParaRPr>
          </a:p>
        </p:txBody>
      </p:sp>
      <p:sp>
        <p:nvSpPr>
          <p:cNvPr id="19467" name="Line 13"/>
          <p:cNvSpPr>
            <a:spLocks noChangeShapeType="1"/>
          </p:cNvSpPr>
          <p:nvPr/>
        </p:nvSpPr>
        <p:spPr bwMode="auto">
          <a:xfrm>
            <a:off x="3817938" y="2827338"/>
            <a:ext cx="0" cy="328612"/>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Garamond" pitchFamily="18" charset="0"/>
            </a:endParaRPr>
          </a:p>
        </p:txBody>
      </p:sp>
      <p:sp>
        <p:nvSpPr>
          <p:cNvPr id="19468" name="Line 14"/>
          <p:cNvSpPr>
            <a:spLocks noChangeShapeType="1"/>
          </p:cNvSpPr>
          <p:nvPr/>
        </p:nvSpPr>
        <p:spPr bwMode="auto">
          <a:xfrm flipH="1">
            <a:off x="5137150" y="2827338"/>
            <a:ext cx="395288" cy="328612"/>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Garamond" pitchFamily="18" charset="0"/>
            </a:endParaRPr>
          </a:p>
        </p:txBody>
      </p:sp>
      <p:sp>
        <p:nvSpPr>
          <p:cNvPr id="19469" name="Line 15"/>
          <p:cNvSpPr>
            <a:spLocks noChangeShapeType="1"/>
          </p:cNvSpPr>
          <p:nvPr/>
        </p:nvSpPr>
        <p:spPr bwMode="auto">
          <a:xfrm>
            <a:off x="6324600" y="2827338"/>
            <a:ext cx="0" cy="455612"/>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Garamond" pitchFamily="18" charset="0"/>
            </a:endParaRPr>
          </a:p>
        </p:txBody>
      </p:sp>
      <p:sp>
        <p:nvSpPr>
          <p:cNvPr id="19470" name="Line 17"/>
          <p:cNvSpPr>
            <a:spLocks noChangeShapeType="1"/>
          </p:cNvSpPr>
          <p:nvPr/>
        </p:nvSpPr>
        <p:spPr bwMode="auto">
          <a:xfrm>
            <a:off x="6126163" y="4211638"/>
            <a:ext cx="0" cy="547687"/>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Garamond" pitchFamily="18" charset="0"/>
            </a:endParaRPr>
          </a:p>
        </p:txBody>
      </p:sp>
      <p:sp>
        <p:nvSpPr>
          <p:cNvPr id="19471" name="Line 18"/>
          <p:cNvSpPr>
            <a:spLocks noChangeShapeType="1"/>
          </p:cNvSpPr>
          <p:nvPr/>
        </p:nvSpPr>
        <p:spPr bwMode="auto">
          <a:xfrm>
            <a:off x="2133600" y="1400175"/>
            <a:ext cx="725488" cy="565150"/>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Garamond" pitchFamily="18" charset="0"/>
            </a:endParaRPr>
          </a:p>
        </p:txBody>
      </p:sp>
      <p:sp>
        <p:nvSpPr>
          <p:cNvPr id="19472" name="Line 19"/>
          <p:cNvSpPr>
            <a:spLocks noChangeShapeType="1"/>
          </p:cNvSpPr>
          <p:nvPr/>
        </p:nvSpPr>
        <p:spPr bwMode="auto">
          <a:xfrm>
            <a:off x="4648200" y="2743200"/>
            <a:ext cx="1214438" cy="5461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Garamond" pitchFamily="18" charset="0"/>
            </a:endParaRPr>
          </a:p>
        </p:txBody>
      </p:sp>
      <p:sp>
        <p:nvSpPr>
          <p:cNvPr id="19473" name="Rectangle 21"/>
          <p:cNvSpPr>
            <a:spLocks noChangeArrowheads="1"/>
          </p:cNvSpPr>
          <p:nvPr/>
        </p:nvSpPr>
        <p:spPr bwMode="auto">
          <a:xfrm>
            <a:off x="3541713" y="2566988"/>
            <a:ext cx="1397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409" tIns="35204" rIns="70409" bIns="35204">
            <a:spAutoFit/>
          </a:bodyPr>
          <a:lstStyle/>
          <a:p>
            <a:pPr algn="ctr" eaLnBrk="0" hangingPunct="0"/>
            <a:endParaRPr lang="en-US">
              <a:solidFill>
                <a:srgbClr val="FFFFFF"/>
              </a:solidFill>
              <a:latin typeface="Garamond" pitchFamily="18" charset="0"/>
            </a:endParaRPr>
          </a:p>
        </p:txBody>
      </p:sp>
      <p:sp>
        <p:nvSpPr>
          <p:cNvPr id="19474" name="WordArt 25"/>
          <p:cNvSpPr>
            <a:spLocks noChangeArrowheads="1" noChangeShapeType="1" noTextEdit="1"/>
          </p:cNvSpPr>
          <p:nvPr/>
        </p:nvSpPr>
        <p:spPr bwMode="auto">
          <a:xfrm rot="-370221">
            <a:off x="609600" y="914400"/>
            <a:ext cx="1547813" cy="550863"/>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solidFill>
                  <a:srgbClr val="C00000"/>
                </a:solidFill>
                <a:latin typeface="Impact"/>
              </a:rPr>
              <a:t>STRESSORS</a:t>
            </a:r>
          </a:p>
        </p:txBody>
      </p:sp>
      <p:sp>
        <p:nvSpPr>
          <p:cNvPr id="19475" name="Arc 26"/>
          <p:cNvSpPr>
            <a:spLocks/>
          </p:cNvSpPr>
          <p:nvPr/>
        </p:nvSpPr>
        <p:spPr bwMode="auto">
          <a:xfrm flipH="1" flipV="1">
            <a:off x="1143000" y="4137025"/>
            <a:ext cx="2836863" cy="12890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571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FFFFFF"/>
              </a:solidFill>
              <a:latin typeface="Garamond" pitchFamily="18" charset="0"/>
            </a:endParaRPr>
          </a:p>
        </p:txBody>
      </p:sp>
      <p:sp>
        <p:nvSpPr>
          <p:cNvPr id="19476" name="Arc 27"/>
          <p:cNvSpPr>
            <a:spLocks/>
          </p:cNvSpPr>
          <p:nvPr/>
        </p:nvSpPr>
        <p:spPr bwMode="auto">
          <a:xfrm flipH="1">
            <a:off x="1125538" y="3505200"/>
            <a:ext cx="2836862" cy="695325"/>
          </a:xfrm>
          <a:custGeom>
            <a:avLst/>
            <a:gdLst>
              <a:gd name="T0" fmla="*/ 2147483647 w 21600"/>
              <a:gd name="T1" fmla="*/ 0 h 11647"/>
              <a:gd name="T2" fmla="*/ 2147483647 w 21600"/>
              <a:gd name="T3" fmla="*/ 2147483647 h 11647"/>
              <a:gd name="T4" fmla="*/ 0 w 21600"/>
              <a:gd name="T5" fmla="*/ 2147483647 h 11647"/>
              <a:gd name="T6" fmla="*/ 0 60000 65536"/>
              <a:gd name="T7" fmla="*/ 0 60000 65536"/>
              <a:gd name="T8" fmla="*/ 0 60000 65536"/>
              <a:gd name="T9" fmla="*/ 0 w 21600"/>
              <a:gd name="T10" fmla="*/ 0 h 11647"/>
              <a:gd name="T11" fmla="*/ 21600 w 21600"/>
              <a:gd name="T12" fmla="*/ 11647 h 11647"/>
            </a:gdLst>
            <a:ahLst/>
            <a:cxnLst>
              <a:cxn ang="T6">
                <a:pos x="T0" y="T1"/>
              </a:cxn>
              <a:cxn ang="T7">
                <a:pos x="T2" y="T3"/>
              </a:cxn>
              <a:cxn ang="T8">
                <a:pos x="T4" y="T5"/>
              </a:cxn>
            </a:cxnLst>
            <a:rect l="T9" t="T10" r="T11" b="T12"/>
            <a:pathLst>
              <a:path w="21600" h="11647" fill="none" extrusionOk="0">
                <a:moveTo>
                  <a:pt x="18190" y="0"/>
                </a:moveTo>
                <a:cubicBezTo>
                  <a:pt x="20416" y="3476"/>
                  <a:pt x="21600" y="7518"/>
                  <a:pt x="21600" y="11647"/>
                </a:cubicBezTo>
              </a:path>
              <a:path w="21600" h="11647" stroke="0" extrusionOk="0">
                <a:moveTo>
                  <a:pt x="18190" y="0"/>
                </a:moveTo>
                <a:cubicBezTo>
                  <a:pt x="20416" y="3476"/>
                  <a:pt x="21600" y="7518"/>
                  <a:pt x="21600" y="11647"/>
                </a:cubicBezTo>
                <a:lnTo>
                  <a:pt x="0" y="11647"/>
                </a:lnTo>
                <a:lnTo>
                  <a:pt x="18190" y="0"/>
                </a:lnTo>
                <a:close/>
              </a:path>
            </a:pathLst>
          </a:custGeom>
          <a:noFill/>
          <a:ln w="571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FFFFFF"/>
              </a:solidFill>
              <a:latin typeface="Garamond" pitchFamily="18" charset="0"/>
            </a:endParaRPr>
          </a:p>
        </p:txBody>
      </p:sp>
      <p:sp>
        <p:nvSpPr>
          <p:cNvPr id="19477" name="Line 28"/>
          <p:cNvSpPr>
            <a:spLocks noChangeShapeType="1"/>
          </p:cNvSpPr>
          <p:nvPr/>
        </p:nvSpPr>
        <p:spPr bwMode="auto">
          <a:xfrm flipV="1">
            <a:off x="1828800" y="2719388"/>
            <a:ext cx="903288" cy="644525"/>
          </a:xfrm>
          <a:prstGeom prst="line">
            <a:avLst/>
          </a:prstGeom>
          <a:noFill/>
          <a:ln w="5715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Garamond" pitchFamily="18" charset="0"/>
            </a:endParaRPr>
          </a:p>
        </p:txBody>
      </p:sp>
      <p:sp>
        <p:nvSpPr>
          <p:cNvPr id="19478" name="Text Box 29"/>
          <p:cNvSpPr txBox="1">
            <a:spLocks noChangeArrowheads="1"/>
          </p:cNvSpPr>
          <p:nvPr/>
        </p:nvSpPr>
        <p:spPr bwMode="auto">
          <a:xfrm>
            <a:off x="0" y="5958840"/>
            <a:ext cx="61743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ea typeface="MS PGothic" pitchFamily="34" charset="-128"/>
              </a:defRPr>
            </a:lvl1pPr>
            <a:lvl2pPr marL="742950" indent="-285750" eaLnBrk="0" hangingPunct="0">
              <a:defRPr>
                <a:solidFill>
                  <a:schemeClr val="tx1"/>
                </a:solidFill>
                <a:latin typeface="Garamond" pitchFamily="18" charset="0"/>
                <a:ea typeface="MS PGothic" pitchFamily="34" charset="-128"/>
              </a:defRPr>
            </a:lvl2pPr>
            <a:lvl3pPr marL="1143000" indent="-228600" eaLnBrk="0" hangingPunct="0">
              <a:defRPr>
                <a:solidFill>
                  <a:schemeClr val="tx1"/>
                </a:solidFill>
                <a:latin typeface="Garamond" pitchFamily="18" charset="0"/>
                <a:ea typeface="MS PGothic" pitchFamily="34" charset="-128"/>
              </a:defRPr>
            </a:lvl3pPr>
            <a:lvl4pPr marL="1600200" indent="-228600" eaLnBrk="0" hangingPunct="0">
              <a:defRPr>
                <a:solidFill>
                  <a:schemeClr val="tx1"/>
                </a:solidFill>
                <a:latin typeface="Garamond" pitchFamily="18" charset="0"/>
                <a:ea typeface="MS PGothic" pitchFamily="34" charset="-128"/>
              </a:defRPr>
            </a:lvl4pPr>
            <a:lvl5pPr marL="2057400" indent="-228600" eaLnBrk="0" hangingPunct="0">
              <a:defRPr>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8" charset="0"/>
                <a:ea typeface="MS PGothic" pitchFamily="34" charset="-128"/>
              </a:defRPr>
            </a:lvl9pPr>
          </a:lstStyle>
          <a:p>
            <a:r>
              <a:rPr lang="en-US" sz="1400" dirty="0">
                <a:solidFill>
                  <a:srgbClr val="FFFFFF"/>
                </a:solidFill>
                <a:latin typeface="Arial" pitchFamily="34" charset="0"/>
              </a:rPr>
              <a:t>Adapted from:</a:t>
            </a:r>
          </a:p>
          <a:p>
            <a:r>
              <a:rPr lang="en-US" sz="1400" dirty="0" err="1">
                <a:solidFill>
                  <a:srgbClr val="FFFFFF"/>
                </a:solidFill>
                <a:latin typeface="Arial" pitchFamily="34" charset="0"/>
              </a:rPr>
              <a:t>Epel</a:t>
            </a:r>
            <a:r>
              <a:rPr lang="en-US" sz="1400" dirty="0">
                <a:solidFill>
                  <a:srgbClr val="FFFFFF"/>
                </a:solidFill>
                <a:latin typeface="Arial" pitchFamily="34" charset="0"/>
              </a:rPr>
              <a:t>, </a:t>
            </a:r>
            <a:r>
              <a:rPr lang="en-US" sz="1400" dirty="0" err="1">
                <a:solidFill>
                  <a:srgbClr val="FFFFFF"/>
                </a:solidFill>
                <a:latin typeface="Arial" pitchFamily="34" charset="0"/>
              </a:rPr>
              <a:t>Tomiyama</a:t>
            </a:r>
            <a:r>
              <a:rPr lang="en-US" sz="1400" dirty="0">
                <a:solidFill>
                  <a:srgbClr val="FFFFFF"/>
                </a:solidFill>
                <a:latin typeface="Arial" pitchFamily="34" charset="0"/>
              </a:rPr>
              <a:t>, </a:t>
            </a:r>
            <a:r>
              <a:rPr lang="en-US" sz="1400" dirty="0" err="1">
                <a:solidFill>
                  <a:srgbClr val="FFFFFF"/>
                </a:solidFill>
                <a:latin typeface="Arial" pitchFamily="34" charset="0"/>
              </a:rPr>
              <a:t>Dallman</a:t>
            </a:r>
            <a:r>
              <a:rPr lang="en-US" sz="1400" dirty="0">
                <a:solidFill>
                  <a:srgbClr val="FFFFFF"/>
                </a:solidFill>
                <a:latin typeface="Arial" pitchFamily="34" charset="0"/>
              </a:rPr>
              <a:t>, 2010, in Brownell &amp; Gold (</a:t>
            </a:r>
            <a:r>
              <a:rPr lang="en-US" sz="1400" dirty="0" err="1">
                <a:solidFill>
                  <a:srgbClr val="FFFFFF"/>
                </a:solidFill>
                <a:latin typeface="Arial" pitchFamily="34" charset="0"/>
              </a:rPr>
              <a:t>Eds</a:t>
            </a:r>
            <a:r>
              <a:rPr lang="en-US" sz="1400" dirty="0">
                <a:solidFill>
                  <a:srgbClr val="FFFFFF"/>
                </a:solidFill>
                <a:latin typeface="Arial" pitchFamily="34" charset="0"/>
              </a:rPr>
              <a:t>) </a:t>
            </a:r>
            <a:r>
              <a:rPr lang="en-US" sz="1400" i="1" dirty="0">
                <a:solidFill>
                  <a:srgbClr val="FFFFFF"/>
                </a:solidFill>
                <a:latin typeface="Arial" pitchFamily="34" charset="0"/>
              </a:rPr>
              <a:t>Food &amp;</a:t>
            </a:r>
            <a:r>
              <a:rPr lang="en-US" sz="1400" dirty="0">
                <a:solidFill>
                  <a:srgbClr val="FFFFFF"/>
                </a:solidFill>
                <a:latin typeface="Arial" pitchFamily="34" charset="0"/>
              </a:rPr>
              <a:t> </a:t>
            </a:r>
            <a:r>
              <a:rPr lang="en-US" sz="1400" i="1" dirty="0">
                <a:solidFill>
                  <a:srgbClr val="FFFFFF"/>
                </a:solidFill>
                <a:latin typeface="Arial" pitchFamily="34" charset="0"/>
              </a:rPr>
              <a:t>Addiction</a:t>
            </a:r>
          </a:p>
        </p:txBody>
      </p:sp>
      <p:sp>
        <p:nvSpPr>
          <p:cNvPr id="628828" name="Line 92"/>
          <p:cNvSpPr>
            <a:spLocks noChangeShapeType="1"/>
          </p:cNvSpPr>
          <p:nvPr/>
        </p:nvSpPr>
        <p:spPr bwMode="auto">
          <a:xfrm>
            <a:off x="7010400" y="5410200"/>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Garamond" pitchFamily="18" charset="0"/>
            </a:endParaRPr>
          </a:p>
        </p:txBody>
      </p:sp>
      <p:pic>
        <p:nvPicPr>
          <p:cNvPr id="19480" name="Picture 29" descr="C:\Users\blaraia\AppData\Local\Microsoft\Windows\Temporary Internet Files\Content.IE5\3UL48LL5\MC90021149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3988" y="5827713"/>
            <a:ext cx="887412" cy="8096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81" name="Picture 30" descr="C:\Users\blaraia\AppData\Local\Microsoft\Windows\Temporary Internet Files\Content.IE5\7N91TTS2\MP90044870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4425" y="4267200"/>
            <a:ext cx="165417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2" name="WordArt 24"/>
          <p:cNvSpPr>
            <a:spLocks noChangeArrowheads="1" noChangeShapeType="1" noTextEdit="1"/>
          </p:cNvSpPr>
          <p:nvPr/>
        </p:nvSpPr>
        <p:spPr bwMode="auto">
          <a:xfrm>
            <a:off x="4217988" y="4754563"/>
            <a:ext cx="2487612" cy="1112837"/>
          </a:xfrm>
          <a:prstGeom prst="rect">
            <a:avLst/>
          </a:prstGeom>
        </p:spPr>
        <p:txBody>
          <a:bodyPr wrap="none" fromWordArt="1">
            <a:prstTxWarp prst="textSlantUp">
              <a:avLst>
                <a:gd name="adj" fmla="val 32056"/>
              </a:avLst>
            </a:prstTxWarp>
          </a:bodyPr>
          <a:lstStyle/>
          <a:p>
            <a:pPr algn="ctr" eaLnBrk="0" hangingPunct="0"/>
            <a:r>
              <a:rPr lang="en-US" sz="3600" kern="10">
                <a:ln w="9525">
                  <a:solidFill>
                    <a:srgbClr val="CC99FF"/>
                  </a:solidFill>
                  <a:round/>
                  <a:headEnd/>
                  <a:tailEnd/>
                </a:ln>
                <a:gradFill rotWithShape="1">
                  <a:gsLst>
                    <a:gs pos="0">
                      <a:srgbClr val="6600CC"/>
                    </a:gs>
                    <a:gs pos="100000">
                      <a:srgbClr val="CC00CC"/>
                    </a:gs>
                  </a:gsLst>
                  <a:lin ang="5400000" scaled="1"/>
                </a:gradFill>
                <a:latin typeface="Impact"/>
              </a:rPr>
              <a:t>Comfort Food</a:t>
            </a:r>
          </a:p>
        </p:txBody>
      </p:sp>
      <p:sp>
        <p:nvSpPr>
          <p:cNvPr id="27" name="Line 4"/>
          <p:cNvSpPr>
            <a:spLocks noChangeShapeType="1"/>
          </p:cNvSpPr>
          <p:nvPr/>
        </p:nvSpPr>
        <p:spPr bwMode="auto">
          <a:xfrm>
            <a:off x="0" y="762000"/>
            <a:ext cx="9144000" cy="0"/>
          </a:xfrm>
          <a:prstGeom prst="line">
            <a:avLst/>
          </a:prstGeom>
          <a:noFill/>
          <a:ln w="76200">
            <a:solidFill>
              <a:srgbClr val="008080"/>
            </a:solidFill>
            <a:round/>
            <a:headEnd/>
            <a:tailEn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Garamond" pitchFamily="18" charset="0"/>
            </a:endParaRPr>
          </a:p>
        </p:txBody>
      </p:sp>
      <p:sp>
        <p:nvSpPr>
          <p:cNvPr id="28" name="Text Box 29"/>
          <p:cNvSpPr txBox="1">
            <a:spLocks noChangeArrowheads="1"/>
          </p:cNvSpPr>
          <p:nvPr/>
        </p:nvSpPr>
        <p:spPr bwMode="auto">
          <a:xfrm>
            <a:off x="0" y="6457950"/>
            <a:ext cx="2800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ea typeface="MS PGothic" pitchFamily="34" charset="-128"/>
              </a:defRPr>
            </a:lvl1pPr>
            <a:lvl2pPr marL="742950" indent="-285750" eaLnBrk="0" hangingPunct="0">
              <a:defRPr>
                <a:solidFill>
                  <a:schemeClr val="tx1"/>
                </a:solidFill>
                <a:latin typeface="Garamond" pitchFamily="18" charset="0"/>
                <a:ea typeface="MS PGothic" pitchFamily="34" charset="-128"/>
              </a:defRPr>
            </a:lvl2pPr>
            <a:lvl3pPr marL="1143000" indent="-228600" eaLnBrk="0" hangingPunct="0">
              <a:defRPr>
                <a:solidFill>
                  <a:schemeClr val="tx1"/>
                </a:solidFill>
                <a:latin typeface="Garamond" pitchFamily="18" charset="0"/>
                <a:ea typeface="MS PGothic" pitchFamily="34" charset="-128"/>
              </a:defRPr>
            </a:lvl3pPr>
            <a:lvl4pPr marL="1600200" indent="-228600" eaLnBrk="0" hangingPunct="0">
              <a:defRPr>
                <a:solidFill>
                  <a:schemeClr val="tx1"/>
                </a:solidFill>
                <a:latin typeface="Garamond" pitchFamily="18" charset="0"/>
                <a:ea typeface="MS PGothic" pitchFamily="34" charset="-128"/>
              </a:defRPr>
            </a:lvl4pPr>
            <a:lvl5pPr marL="2057400" indent="-228600" eaLnBrk="0" hangingPunct="0">
              <a:defRPr>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8" charset="0"/>
                <a:ea typeface="MS PGothic" pitchFamily="34" charset="-128"/>
              </a:defRPr>
            </a:lvl9pPr>
          </a:lstStyle>
          <a:p>
            <a:r>
              <a:rPr lang="en-US" sz="1400" dirty="0">
                <a:solidFill>
                  <a:srgbClr val="FFFF00"/>
                </a:solidFill>
                <a:latin typeface="Arial" pitchFamily="34" charset="0"/>
              </a:rPr>
              <a:t>Slide -courtesy of Barbara </a:t>
            </a:r>
            <a:r>
              <a:rPr lang="en-US" sz="1400" dirty="0" err="1">
                <a:solidFill>
                  <a:srgbClr val="FFFF00"/>
                </a:solidFill>
                <a:latin typeface="Arial" pitchFamily="34" charset="0"/>
              </a:rPr>
              <a:t>Laraia</a:t>
            </a:r>
            <a:endParaRPr lang="en-US" sz="1400" i="1" dirty="0">
              <a:solidFill>
                <a:srgbClr val="FFFF00"/>
              </a:solidFill>
              <a:latin typeface="Arial" pitchFamily="34" charset="0"/>
            </a:endParaRPr>
          </a:p>
        </p:txBody>
      </p:sp>
    </p:spTree>
    <p:custDataLst>
      <p:tags r:id="rId1"/>
    </p:custDataLst>
    <p:extLst>
      <p:ext uri="{BB962C8B-B14F-4D97-AF65-F5344CB8AC3E}">
        <p14:creationId xmlns:p14="http://schemas.microsoft.com/office/powerpoint/2010/main" val="1619096226"/>
      </p:ext>
    </p:extLst>
  </p:cSld>
  <p:clrMapOvr>
    <a:masterClrMapping/>
  </p:clrMapOvr>
  <p:transition spd="slow" advTm="13566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28828"/>
                                        </p:tgtEl>
                                        <p:attrNameLst>
                                          <p:attrName>style.visibility</p:attrName>
                                        </p:attrNameLst>
                                      </p:cBhvr>
                                      <p:to>
                                        <p:strVal val="visible"/>
                                      </p:to>
                                    </p:set>
                                    <p:animEffect transition="in" filter="dissolve">
                                      <p:cBhvr>
                                        <p:cTn id="7" dur="500"/>
                                        <p:tgtEl>
                                          <p:spTgt spid="628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8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533400" y="3276600"/>
            <a:ext cx="8229600" cy="1143000"/>
          </a:xfrm>
        </p:spPr>
        <p:txBody>
          <a:bodyPr/>
          <a:lstStyle/>
          <a:p>
            <a:pPr eaLnBrk="1" hangingPunct="1"/>
            <a:r>
              <a:rPr lang="en-US" sz="4000" b="1" dirty="0"/>
              <a:t>Could Food Shortages Bring Down Civilization?</a:t>
            </a:r>
            <a:br>
              <a:rPr lang="en-US" sz="4000" b="1" dirty="0"/>
            </a:br>
            <a:br>
              <a:rPr lang="en-US" sz="4000" b="1" dirty="0"/>
            </a:br>
            <a:r>
              <a:rPr lang="en-US" sz="4000" b="1" dirty="0">
                <a:solidFill>
                  <a:schemeClr val="tx1"/>
                </a:solidFill>
              </a:rPr>
              <a:t>‘The biggest threat to global stability is the potential for food crises in poor countries to cause government collapse’</a:t>
            </a:r>
            <a:br>
              <a:rPr lang="en-US" sz="4000" dirty="0">
                <a:solidFill>
                  <a:schemeClr val="folHlink"/>
                </a:solidFill>
              </a:rPr>
            </a:br>
            <a:br>
              <a:rPr lang="en-US" sz="4000" dirty="0">
                <a:solidFill>
                  <a:schemeClr val="folHlink"/>
                </a:solidFill>
              </a:rPr>
            </a:br>
            <a:r>
              <a:rPr lang="en-US" sz="4000" dirty="0"/>
              <a:t>Lester R. Brown </a:t>
            </a:r>
            <a:br>
              <a:rPr lang="en-US" sz="4000" dirty="0"/>
            </a:br>
            <a:br>
              <a:rPr lang="en-US" sz="4000" dirty="0"/>
            </a:br>
            <a:r>
              <a:rPr lang="en-US" sz="2400" i="1" dirty="0">
                <a:solidFill>
                  <a:schemeClr val="tx1"/>
                </a:solidFill>
              </a:rPr>
              <a:t>Scientific American  </a:t>
            </a:r>
            <a:r>
              <a:rPr lang="en-US" sz="2400" dirty="0">
                <a:solidFill>
                  <a:schemeClr val="tx1"/>
                </a:solidFill>
              </a:rPr>
              <a:t> -  April 22, 2009</a:t>
            </a:r>
            <a:br>
              <a:rPr lang="en-US" sz="4000" b="1" dirty="0"/>
            </a:br>
            <a:endParaRPr lang="en-US" sz="40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p:txBody>
          <a:bodyPr/>
          <a:lstStyle/>
          <a:p>
            <a:pPr eaLnBrk="1" hangingPunct="1"/>
            <a:r>
              <a:rPr lang="en-US" sz="4000" dirty="0">
                <a:solidFill>
                  <a:schemeClr val="tx1"/>
                </a:solidFill>
              </a:rPr>
              <a:t>FAO Food Prices Index</a:t>
            </a:r>
            <a:br>
              <a:rPr lang="en-US" sz="4000" dirty="0"/>
            </a:br>
            <a:r>
              <a:rPr lang="en-US" sz="3600" dirty="0"/>
              <a:t>increase (%)</a:t>
            </a:r>
          </a:p>
        </p:txBody>
      </p:sp>
      <p:graphicFrame>
        <p:nvGraphicFramePr>
          <p:cNvPr id="6" name="Object 5"/>
          <p:cNvGraphicFramePr>
            <a:graphicFrameLocks noGrp="1" noChangeAspect="1"/>
          </p:cNvGraphicFramePr>
          <p:nvPr>
            <p:ph type="chart" idx="1"/>
          </p:nvPr>
        </p:nvGraphicFramePr>
        <p:xfrm>
          <a:off x="287338" y="1498600"/>
          <a:ext cx="8805862" cy="4805363"/>
        </p:xfrm>
        <a:graphic>
          <a:graphicData uri="http://schemas.openxmlformats.org/drawingml/2006/chart">
            <c:chart xmlns:c="http://schemas.openxmlformats.org/drawingml/2006/chart" xmlns:r="http://schemas.openxmlformats.org/officeDocument/2006/relationships" r:id="rId2"/>
          </a:graphicData>
        </a:graphic>
      </p:graphicFrame>
      <p:sp>
        <p:nvSpPr>
          <p:cNvPr id="1028" name="Text Box 6"/>
          <p:cNvSpPr txBox="1">
            <a:spLocks noChangeArrowheads="1"/>
          </p:cNvSpPr>
          <p:nvPr/>
        </p:nvSpPr>
        <p:spPr bwMode="auto">
          <a:xfrm>
            <a:off x="5867400" y="6324600"/>
            <a:ext cx="2667000" cy="366713"/>
          </a:xfrm>
          <a:prstGeom prst="rect">
            <a:avLst/>
          </a:prstGeom>
          <a:noFill/>
          <a:ln w="9525">
            <a:noFill/>
            <a:miter lim="800000"/>
            <a:headEnd/>
            <a:tailEnd/>
          </a:ln>
        </p:spPr>
        <p:txBody>
          <a:bodyPr>
            <a:spAutoFit/>
          </a:bodyPr>
          <a:lstStyle/>
          <a:p>
            <a:pPr>
              <a:spcBef>
                <a:spcPct val="50000"/>
              </a:spcBef>
            </a:pPr>
            <a:r>
              <a:rPr lang="en-US"/>
              <a:t>Shrimpton et al., 2009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066800" y="3810000"/>
            <a:ext cx="7427913" cy="2014538"/>
          </a:xfrm>
          <a:prstGeom prst="rect">
            <a:avLst/>
          </a:prstGeom>
          <a:noFill/>
          <a:ln w="9525">
            <a:noFill/>
            <a:miter lim="800000"/>
            <a:headEnd/>
            <a:tailEnd/>
          </a:ln>
        </p:spPr>
        <p:txBody>
          <a:bodyPr anchor="ctr">
            <a:spAutoFit/>
          </a:bodyPr>
          <a:lstStyle/>
          <a:p>
            <a:pPr algn="ctr"/>
            <a:r>
              <a:rPr lang="en-US" b="1"/>
              <a:t>Grain prices up 120%; hungry people riot</a:t>
            </a:r>
          </a:p>
          <a:p>
            <a:pPr algn="ctr"/>
            <a:r>
              <a:rPr lang="en-US"/>
              <a:t>Riots from Haiti to Bangladesh to Egypt over the soaring costs of basic foods have brought the issue to a boiling point and catapulted it to the forefront of the world's attention. "There are riots all over the world in the poor countries ... and, of course, our own poor are feeling it in the United States," said the director of Columbia University's Earth Institute. </a:t>
            </a:r>
          </a:p>
        </p:txBody>
      </p:sp>
      <p:pic>
        <p:nvPicPr>
          <p:cNvPr id="38915" name="Picture 3" descr="Haiti"/>
          <p:cNvPicPr>
            <a:picLocks noChangeAspect="1" noChangeArrowheads="1"/>
          </p:cNvPicPr>
          <p:nvPr/>
        </p:nvPicPr>
        <p:blipFill>
          <a:blip r:embed="rId2" cstate="print"/>
          <a:srcRect/>
          <a:stretch>
            <a:fillRect/>
          </a:stretch>
        </p:blipFill>
        <p:spPr bwMode="auto">
          <a:xfrm>
            <a:off x="3200400" y="609600"/>
            <a:ext cx="3276600" cy="2954338"/>
          </a:xfrm>
          <a:prstGeom prst="rect">
            <a:avLst/>
          </a:prstGeom>
          <a:noFill/>
          <a:ln w="9525">
            <a:noFill/>
            <a:miter lim="800000"/>
            <a:headEnd/>
            <a:tailEnd/>
          </a:ln>
        </p:spPr>
      </p:pic>
      <p:sp>
        <p:nvSpPr>
          <p:cNvPr id="38916" name="Text Box 4"/>
          <p:cNvSpPr txBox="1">
            <a:spLocks noChangeArrowheads="1"/>
          </p:cNvSpPr>
          <p:nvPr/>
        </p:nvSpPr>
        <p:spPr bwMode="auto">
          <a:xfrm>
            <a:off x="533400" y="6096000"/>
            <a:ext cx="6781800" cy="366713"/>
          </a:xfrm>
          <a:prstGeom prst="rect">
            <a:avLst/>
          </a:prstGeom>
          <a:noFill/>
          <a:ln w="9525">
            <a:noFill/>
            <a:miter lim="800000"/>
            <a:headEnd/>
            <a:tailEnd/>
          </a:ln>
        </p:spPr>
        <p:txBody>
          <a:bodyPr>
            <a:spAutoFit/>
          </a:bodyPr>
          <a:lstStyle/>
          <a:p>
            <a:pPr>
              <a:spcBef>
                <a:spcPct val="50000"/>
              </a:spcBef>
            </a:pPr>
            <a:r>
              <a:rPr lang="en-US"/>
              <a:t>Source: CNN online, April 14, 2008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08075"/>
          </a:xfrm>
        </p:spPr>
        <p:txBody>
          <a:bodyPr/>
          <a:lstStyle/>
          <a:p>
            <a:r>
              <a:rPr lang="en-US" dirty="0">
                <a:solidFill>
                  <a:schemeClr val="bg1"/>
                </a:solidFill>
              </a:rPr>
              <a:t>Planetary Health and Food Insecurity?</a:t>
            </a:r>
          </a:p>
        </p:txBody>
      </p:sp>
      <p:sp>
        <p:nvSpPr>
          <p:cNvPr id="3" name="Line 4"/>
          <p:cNvSpPr>
            <a:spLocks noChangeShapeType="1"/>
          </p:cNvSpPr>
          <p:nvPr/>
        </p:nvSpPr>
        <p:spPr bwMode="auto">
          <a:xfrm>
            <a:off x="0" y="4572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3235932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103426" name="Picture 2"/>
          <p:cNvPicPr>
            <a:picLocks noChangeAspect="1" noChangeArrowheads="1"/>
          </p:cNvPicPr>
          <p:nvPr/>
        </p:nvPicPr>
        <p:blipFill>
          <a:blip r:embed="rId3" cstate="print"/>
          <a:srcRect/>
          <a:stretch>
            <a:fillRect/>
          </a:stretch>
        </p:blipFill>
        <p:spPr bwMode="auto">
          <a:xfrm>
            <a:off x="485775" y="171513"/>
            <a:ext cx="8172450" cy="6677025"/>
          </a:xfrm>
          <a:prstGeom prst="rect">
            <a:avLst/>
          </a:prstGeom>
          <a:noFill/>
          <a:ln w="9525">
            <a:noFill/>
            <a:miter lim="800000"/>
            <a:headEnd/>
            <a:tailEnd/>
          </a:ln>
        </p:spPr>
      </p:pic>
      <p:pic>
        <p:nvPicPr>
          <p:cNvPr id="103427" name="Picture 3"/>
          <p:cNvPicPr>
            <a:picLocks noChangeAspect="1" noChangeArrowheads="1"/>
          </p:cNvPicPr>
          <p:nvPr/>
        </p:nvPicPr>
        <p:blipFill>
          <a:blip r:embed="rId4" cstate="print"/>
          <a:srcRect/>
          <a:stretch>
            <a:fillRect/>
          </a:stretch>
        </p:blipFill>
        <p:spPr bwMode="auto">
          <a:xfrm>
            <a:off x="6248400" y="6282941"/>
            <a:ext cx="2190750" cy="331020"/>
          </a:xfrm>
          <a:prstGeom prst="rect">
            <a:avLst/>
          </a:prstGeom>
          <a:noFill/>
          <a:ln w="9525">
            <a:noFill/>
            <a:miter lim="800000"/>
            <a:headEnd/>
            <a:tailEnd/>
          </a:ln>
        </p:spPr>
      </p:pic>
      <p:pic>
        <p:nvPicPr>
          <p:cNvPr id="103428" name="Picture 4"/>
          <p:cNvPicPr>
            <a:picLocks noChangeAspect="1" noChangeArrowheads="1"/>
          </p:cNvPicPr>
          <p:nvPr/>
        </p:nvPicPr>
        <p:blipFill>
          <a:blip r:embed="rId5" cstate="print"/>
          <a:srcRect/>
          <a:stretch>
            <a:fillRect/>
          </a:stretch>
        </p:blipFill>
        <p:spPr bwMode="auto">
          <a:xfrm>
            <a:off x="685800" y="5943600"/>
            <a:ext cx="2371725" cy="67627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2133600"/>
            <a:ext cx="7772400" cy="4114800"/>
          </a:xfrm>
        </p:spPr>
        <p:txBody>
          <a:bodyPr/>
          <a:lstStyle/>
          <a:p>
            <a:endParaRPr lang="en-US"/>
          </a:p>
        </p:txBody>
      </p:sp>
      <p:pic>
        <p:nvPicPr>
          <p:cNvPr id="59394" name="Picture 2" descr="http://www.lshtm.ac.uk/newsevents/news/2015/images/planet_health_infographic.jpg"/>
          <p:cNvPicPr>
            <a:picLocks noChangeAspect="1" noChangeArrowheads="1"/>
          </p:cNvPicPr>
          <p:nvPr/>
        </p:nvPicPr>
        <p:blipFill>
          <a:blip r:embed="rId2" cstate="print"/>
          <a:srcRect/>
          <a:stretch>
            <a:fillRect/>
          </a:stretch>
        </p:blipFill>
        <p:spPr bwMode="auto">
          <a:xfrm>
            <a:off x="183982" y="1066800"/>
            <a:ext cx="8763243" cy="457879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08075"/>
          </a:xfrm>
        </p:spPr>
        <p:txBody>
          <a:bodyPr/>
          <a:lstStyle/>
          <a:p>
            <a:r>
              <a:rPr lang="en-US" dirty="0">
                <a:solidFill>
                  <a:schemeClr val="bg1"/>
                </a:solidFill>
              </a:rPr>
              <a:t>How Many are Food Insecure?</a:t>
            </a:r>
          </a:p>
        </p:txBody>
      </p:sp>
      <p:sp>
        <p:nvSpPr>
          <p:cNvPr id="3" name="Line 4"/>
          <p:cNvSpPr>
            <a:spLocks noChangeShapeType="1"/>
          </p:cNvSpPr>
          <p:nvPr/>
        </p:nvSpPr>
        <p:spPr bwMode="auto">
          <a:xfrm>
            <a:off x="0" y="4572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2760772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The trajectory of undernourishment in developing regions: actual and projected progress towards the MDG and WFS targets"/>
          <p:cNvPicPr>
            <a:picLocks noChangeAspect="1" noChangeArrowheads="1"/>
          </p:cNvPicPr>
          <p:nvPr/>
        </p:nvPicPr>
        <p:blipFill>
          <a:blip r:embed="rId2" cstate="print"/>
          <a:srcRect/>
          <a:stretch>
            <a:fillRect/>
          </a:stretch>
        </p:blipFill>
        <p:spPr bwMode="auto">
          <a:xfrm>
            <a:off x="96450" y="748500"/>
            <a:ext cx="5715000" cy="5743575"/>
          </a:xfrm>
          <a:prstGeom prst="rect">
            <a:avLst/>
          </a:prstGeom>
          <a:noFill/>
        </p:spPr>
      </p:pic>
      <p:sp>
        <p:nvSpPr>
          <p:cNvPr id="6" name="TextBox 5"/>
          <p:cNvSpPr txBox="1"/>
          <p:nvPr/>
        </p:nvSpPr>
        <p:spPr>
          <a:xfrm>
            <a:off x="5894400" y="1975301"/>
            <a:ext cx="2971800" cy="28007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t>Key reasons for improvements</a:t>
            </a:r>
          </a:p>
          <a:p>
            <a:endParaRPr lang="en-US" sz="1600" dirty="0"/>
          </a:p>
          <a:p>
            <a:pPr>
              <a:buFont typeface="Arial" pitchFamily="34" charset="0"/>
              <a:buChar char="•"/>
            </a:pPr>
            <a:r>
              <a:rPr lang="en-US" sz="1600" dirty="0"/>
              <a:t>Economic growth</a:t>
            </a:r>
          </a:p>
          <a:p>
            <a:pPr>
              <a:buFont typeface="Arial" pitchFamily="34" charset="0"/>
              <a:buChar char="•"/>
            </a:pPr>
            <a:r>
              <a:rPr lang="en-US" sz="1600" dirty="0"/>
              <a:t>Social protection systems</a:t>
            </a:r>
          </a:p>
          <a:p>
            <a:pPr>
              <a:buFont typeface="Arial" pitchFamily="34" charset="0"/>
              <a:buChar char="•"/>
            </a:pPr>
            <a:endParaRPr lang="en-US" sz="1600" dirty="0"/>
          </a:p>
          <a:p>
            <a:r>
              <a:rPr lang="en-US" sz="1600" b="1" dirty="0"/>
              <a:t>Strongest reductions in Latin America</a:t>
            </a:r>
          </a:p>
          <a:p>
            <a:endParaRPr lang="en-US" sz="1600" b="1" dirty="0"/>
          </a:p>
          <a:p>
            <a:pPr>
              <a:buFont typeface="Arial" pitchFamily="34" charset="0"/>
              <a:buChar char="•"/>
            </a:pPr>
            <a:r>
              <a:rPr lang="en-US" sz="1600" dirty="0"/>
              <a:t>Social protection</a:t>
            </a:r>
          </a:p>
          <a:p>
            <a:pPr>
              <a:buFont typeface="Arial" pitchFamily="34" charset="0"/>
              <a:buChar char="•"/>
            </a:pPr>
            <a:r>
              <a:rPr lang="en-US" sz="1600" dirty="0"/>
              <a:t>Role of CCTs</a:t>
            </a:r>
          </a:p>
        </p:txBody>
      </p:sp>
      <p:sp>
        <p:nvSpPr>
          <p:cNvPr id="7" name="Rectangle 6"/>
          <p:cNvSpPr/>
          <p:nvPr/>
        </p:nvSpPr>
        <p:spPr>
          <a:xfrm>
            <a:off x="381000" y="0"/>
            <a:ext cx="7391400" cy="646331"/>
          </a:xfrm>
          <a:prstGeom prst="rect">
            <a:avLst/>
          </a:prstGeom>
        </p:spPr>
        <p:txBody>
          <a:bodyPr wrap="square">
            <a:spAutoFit/>
          </a:bodyPr>
          <a:lstStyle/>
          <a:p>
            <a:r>
              <a:rPr lang="en-US" b="1" dirty="0"/>
              <a:t>The trajectory of undernourishment in developing regions: actual and projected progress towards the MDG and WFS targets</a:t>
            </a:r>
          </a:p>
        </p:txBody>
      </p:sp>
      <p:sp>
        <p:nvSpPr>
          <p:cNvPr id="8" name="Rectangle 7"/>
          <p:cNvSpPr/>
          <p:nvPr/>
        </p:nvSpPr>
        <p:spPr>
          <a:xfrm>
            <a:off x="5103475" y="5688449"/>
            <a:ext cx="4191000" cy="1169551"/>
          </a:xfrm>
          <a:prstGeom prst="rect">
            <a:avLst/>
          </a:prstGeom>
        </p:spPr>
        <p:txBody>
          <a:bodyPr wrap="square">
            <a:spAutoFit/>
          </a:bodyPr>
          <a:lstStyle/>
          <a:p>
            <a:r>
              <a:rPr lang="en-US" sz="1400" u="sng" dirty="0"/>
              <a:t>Note:</a:t>
            </a:r>
            <a:r>
              <a:rPr lang="en-US" sz="1400" dirty="0"/>
              <a:t> Undernourishment means that a person is not able to acquire enough food to meet the daily minimum dietary energy requirements, over a period of one year. FAO defines hunger as being synonymous with chronic undernourishment.</a:t>
            </a:r>
          </a:p>
        </p:txBody>
      </p:sp>
      <p:sp>
        <p:nvSpPr>
          <p:cNvPr id="9" name="TextBox 8"/>
          <p:cNvSpPr txBox="1"/>
          <p:nvPr/>
        </p:nvSpPr>
        <p:spPr>
          <a:xfrm>
            <a:off x="15425" y="6534875"/>
            <a:ext cx="1981200" cy="276999"/>
          </a:xfrm>
          <a:prstGeom prst="rect">
            <a:avLst/>
          </a:prstGeom>
          <a:noFill/>
        </p:spPr>
        <p:txBody>
          <a:bodyPr wrap="square" rtlCol="0">
            <a:spAutoFit/>
          </a:bodyPr>
          <a:lstStyle/>
          <a:p>
            <a:r>
              <a:rPr lang="en-US" sz="1200" u="sng" dirty="0"/>
              <a:t>Source</a:t>
            </a:r>
            <a:r>
              <a:rPr lang="en-US" sz="1200" dirty="0"/>
              <a:t>: FAO 2015</a:t>
            </a:r>
          </a:p>
        </p:txBody>
      </p:sp>
      <p:sp>
        <p:nvSpPr>
          <p:cNvPr id="10" name="Line 4"/>
          <p:cNvSpPr>
            <a:spLocks noChangeShapeType="1"/>
          </p:cNvSpPr>
          <p:nvPr/>
        </p:nvSpPr>
        <p:spPr bwMode="auto">
          <a:xfrm>
            <a:off x="0" y="6858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78850" name="Picture 2"/>
          <p:cNvPicPr>
            <a:picLocks noChangeAspect="1" noChangeArrowheads="1"/>
          </p:cNvPicPr>
          <p:nvPr/>
        </p:nvPicPr>
        <p:blipFill>
          <a:blip r:embed="rId2" cstate="print"/>
          <a:srcRect/>
          <a:stretch>
            <a:fillRect/>
          </a:stretch>
        </p:blipFill>
        <p:spPr bwMode="auto">
          <a:xfrm>
            <a:off x="23150" y="814388"/>
            <a:ext cx="9120849" cy="4054531"/>
          </a:xfrm>
          <a:prstGeom prst="rect">
            <a:avLst/>
          </a:prstGeom>
          <a:noFill/>
          <a:ln w="9525">
            <a:noFill/>
            <a:miter lim="800000"/>
            <a:headEnd/>
            <a:tailEnd/>
          </a:ln>
        </p:spPr>
      </p:pic>
      <p:sp>
        <p:nvSpPr>
          <p:cNvPr id="6" name="TextBox 5"/>
          <p:cNvSpPr txBox="1"/>
          <p:nvPr/>
        </p:nvSpPr>
        <p:spPr>
          <a:xfrm>
            <a:off x="15425" y="6534875"/>
            <a:ext cx="1981200" cy="276999"/>
          </a:xfrm>
          <a:prstGeom prst="rect">
            <a:avLst/>
          </a:prstGeom>
          <a:noFill/>
        </p:spPr>
        <p:txBody>
          <a:bodyPr wrap="square" rtlCol="0">
            <a:spAutoFit/>
          </a:bodyPr>
          <a:lstStyle/>
          <a:p>
            <a:r>
              <a:rPr lang="en-US" sz="1200" u="sng" dirty="0"/>
              <a:t>Source</a:t>
            </a:r>
            <a:r>
              <a:rPr lang="en-US" sz="1200" dirty="0"/>
              <a:t>: FAO 2015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838200" y="304800"/>
            <a:ext cx="7772400" cy="990600"/>
          </a:xfrm>
          <a:prstGeom prst="rect">
            <a:avLst/>
          </a:prstGeom>
          <a:solidFill>
            <a:srgbClr val="CCFFFF"/>
          </a:solidFill>
          <a:ln w="9525">
            <a:noFill/>
            <a:miter lim="800000"/>
            <a:headEnd/>
            <a:tailEnd/>
          </a:ln>
        </p:spPr>
        <p:txBody>
          <a:bodyPr lIns="92075" tIns="46038" rIns="92075" bIns="46038" anchor="ctr"/>
          <a:lstStyle/>
          <a:p>
            <a:pPr algn="ctr">
              <a:lnSpc>
                <a:spcPct val="90000"/>
              </a:lnSpc>
            </a:pPr>
            <a:r>
              <a:rPr lang="en-US" sz="3600">
                <a:solidFill>
                  <a:srgbClr val="D60093"/>
                </a:solidFill>
              </a:rPr>
              <a:t>Food Security exists when…</a:t>
            </a:r>
            <a:endParaRPr lang="en-US" sz="2400">
              <a:solidFill>
                <a:schemeClr val="accent2"/>
              </a:solidFill>
            </a:endParaRPr>
          </a:p>
        </p:txBody>
      </p:sp>
      <p:sp>
        <p:nvSpPr>
          <p:cNvPr id="22531" name="Rectangle 3"/>
          <p:cNvSpPr>
            <a:spLocks noChangeArrowheads="1"/>
          </p:cNvSpPr>
          <p:nvPr/>
        </p:nvSpPr>
        <p:spPr bwMode="auto">
          <a:xfrm>
            <a:off x="838200" y="1676400"/>
            <a:ext cx="7772400" cy="2514600"/>
          </a:xfrm>
          <a:prstGeom prst="rect">
            <a:avLst/>
          </a:prstGeom>
          <a:noFill/>
          <a:ln w="9525">
            <a:noFill/>
            <a:miter lim="800000"/>
            <a:headEnd/>
            <a:tailEnd/>
          </a:ln>
        </p:spPr>
        <p:txBody>
          <a:bodyPr lIns="92075" tIns="46038" rIns="92075" bIns="46038"/>
          <a:lstStyle/>
          <a:p>
            <a:pPr marL="342900" indent="-342900" algn="ctr">
              <a:lnSpc>
                <a:spcPct val="90000"/>
              </a:lnSpc>
              <a:spcBef>
                <a:spcPct val="20000"/>
              </a:spcBef>
            </a:pPr>
            <a:r>
              <a:rPr lang="en-US" sz="3200" dirty="0"/>
              <a:t>“…people, at all times, have physical, social and economic access to </a:t>
            </a:r>
            <a:r>
              <a:rPr lang="en-US" sz="3200" b="1" u="sng" dirty="0">
                <a:solidFill>
                  <a:srgbClr val="FFFF66"/>
                </a:solidFill>
              </a:rPr>
              <a:t>sufficient</a:t>
            </a:r>
            <a:r>
              <a:rPr lang="en-US" sz="3200" dirty="0"/>
              <a:t>, </a:t>
            </a:r>
            <a:r>
              <a:rPr lang="en-US" sz="3200" b="1" u="sng" dirty="0">
                <a:solidFill>
                  <a:srgbClr val="FFFF66"/>
                </a:solidFill>
              </a:rPr>
              <a:t>safe</a:t>
            </a:r>
            <a:r>
              <a:rPr lang="en-US" sz="3200" dirty="0"/>
              <a:t> and </a:t>
            </a:r>
            <a:r>
              <a:rPr lang="en-US" sz="3200" b="1" u="sng" dirty="0">
                <a:solidFill>
                  <a:srgbClr val="FFFF66"/>
                </a:solidFill>
              </a:rPr>
              <a:t>nutritious</a:t>
            </a:r>
            <a:r>
              <a:rPr lang="en-US" sz="3200" dirty="0"/>
              <a:t> food which meets their dietary needs and </a:t>
            </a:r>
            <a:r>
              <a:rPr lang="en-US" sz="3200" b="1" u="sng" dirty="0">
                <a:solidFill>
                  <a:srgbClr val="FFFF66"/>
                </a:solidFill>
              </a:rPr>
              <a:t>food preferences </a:t>
            </a:r>
            <a:r>
              <a:rPr lang="en-US" sz="3200" dirty="0"/>
              <a:t>for an active and healthy life” </a:t>
            </a:r>
          </a:p>
          <a:p>
            <a:pPr marL="342900" indent="-342900" algn="ctr">
              <a:lnSpc>
                <a:spcPct val="90000"/>
              </a:lnSpc>
              <a:spcBef>
                <a:spcPct val="20000"/>
              </a:spcBef>
            </a:pPr>
            <a:endParaRPr lang="en-US" sz="3200" dirty="0"/>
          </a:p>
          <a:p>
            <a:pPr marL="342900" indent="-342900" algn="ctr">
              <a:lnSpc>
                <a:spcPct val="90000"/>
              </a:lnSpc>
              <a:spcBef>
                <a:spcPct val="20000"/>
              </a:spcBef>
            </a:pPr>
            <a:endParaRPr lang="en-US" sz="3200" dirty="0"/>
          </a:p>
        </p:txBody>
      </p:sp>
      <p:sp>
        <p:nvSpPr>
          <p:cNvPr id="22532" name="Text Box 4"/>
          <p:cNvSpPr txBox="1">
            <a:spLocks noChangeArrowheads="1"/>
          </p:cNvSpPr>
          <p:nvPr/>
        </p:nvSpPr>
        <p:spPr bwMode="auto">
          <a:xfrm>
            <a:off x="2362200" y="4648200"/>
            <a:ext cx="5638800" cy="457200"/>
          </a:xfrm>
          <a:prstGeom prst="rect">
            <a:avLst/>
          </a:prstGeom>
          <a:noFill/>
          <a:ln w="12699">
            <a:noFill/>
            <a:miter lim="800000"/>
            <a:headEnd type="none" w="sm" len="sm"/>
            <a:tailEnd type="none" w="sm" len="sm"/>
          </a:ln>
        </p:spPr>
        <p:txBody>
          <a:bodyPr>
            <a:spAutoFit/>
          </a:bodyPr>
          <a:lstStyle/>
          <a:p>
            <a:pPr algn="ctr" eaLnBrk="0" hangingPunct="0">
              <a:spcBef>
                <a:spcPct val="50000"/>
              </a:spcBef>
            </a:pPr>
            <a:r>
              <a:rPr lang="en-US" sz="2400" i="1">
                <a:latin typeface="Times New Roman" pitchFamily="16" charset="0"/>
              </a:rPr>
              <a:t>1996 Rome World Food Summit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Global Magnitude of the Problem of Food Insecurity</a:t>
            </a:r>
          </a:p>
        </p:txBody>
      </p:sp>
      <p:sp>
        <p:nvSpPr>
          <p:cNvPr id="3" name="Content Placeholder 2"/>
          <p:cNvSpPr>
            <a:spLocks noGrp="1"/>
          </p:cNvSpPr>
          <p:nvPr>
            <p:ph idx="1"/>
          </p:nvPr>
        </p:nvSpPr>
        <p:spPr>
          <a:xfrm>
            <a:off x="470700" y="1667724"/>
            <a:ext cx="8229600" cy="4275875"/>
          </a:xfrm>
        </p:spPr>
        <p:style>
          <a:lnRef idx="2">
            <a:schemeClr val="dk1"/>
          </a:lnRef>
          <a:fillRef idx="1">
            <a:schemeClr val="lt1"/>
          </a:fillRef>
          <a:effectRef idx="0">
            <a:schemeClr val="dk1"/>
          </a:effectRef>
          <a:fontRef idx="minor">
            <a:schemeClr val="dk1"/>
          </a:fontRef>
        </p:style>
        <p:txBody>
          <a:bodyPr/>
          <a:lstStyle/>
          <a:p>
            <a:r>
              <a:rPr lang="en-US" dirty="0"/>
              <a:t>In addition to the 800+ million people without access to enough food, over 2 billion people don’t have access to diets of adequate quality</a:t>
            </a:r>
          </a:p>
          <a:p>
            <a:pPr lvl="1"/>
            <a:r>
              <a:rPr lang="en-US" dirty="0"/>
              <a:t>Low access to fresh fruits, vegetables, dairy, fish, whole grains, pulses, etc…</a:t>
            </a:r>
          </a:p>
          <a:p>
            <a:pPr lvl="2"/>
            <a:r>
              <a:rPr lang="en-US" dirty="0"/>
              <a:t>Micronutrient deficiencies</a:t>
            </a:r>
          </a:p>
          <a:p>
            <a:pPr lvl="1"/>
            <a:r>
              <a:rPr lang="en-US" dirty="0"/>
              <a:t>Many of them are overweight or obese</a:t>
            </a:r>
          </a:p>
          <a:p>
            <a:pPr lvl="2"/>
            <a:r>
              <a:rPr lang="en-US" dirty="0"/>
              <a:t>Cheap ultra processed foods and beverages very high in calories and low in essential nutrients</a:t>
            </a:r>
          </a:p>
        </p:txBody>
      </p:sp>
      <p:sp>
        <p:nvSpPr>
          <p:cNvPr id="4" name="Rectangle 3"/>
          <p:cNvSpPr/>
          <p:nvPr/>
        </p:nvSpPr>
        <p:spPr>
          <a:xfrm>
            <a:off x="36650" y="6211750"/>
            <a:ext cx="8991600" cy="584775"/>
          </a:xfrm>
          <a:prstGeom prst="rect">
            <a:avLst/>
          </a:prstGeom>
        </p:spPr>
        <p:txBody>
          <a:bodyPr wrap="square">
            <a:spAutoFit/>
          </a:bodyPr>
          <a:lstStyle/>
          <a:p>
            <a:r>
              <a:rPr lang="en-US" sz="1600" dirty="0"/>
              <a:t>International Food Policy Research Institute. 2016. </a:t>
            </a:r>
            <a:r>
              <a:rPr lang="en-US" sz="1600" i="1" dirty="0"/>
              <a:t>Global Nutrition Report 2016: From Promise to Impact: Ending Malnutrition by 2030. Washington, DC.</a:t>
            </a:r>
            <a:endParaRPr lang="en-US" sz="1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08075"/>
          </a:xfrm>
        </p:spPr>
        <p:txBody>
          <a:bodyPr>
            <a:normAutofit fontScale="90000"/>
          </a:bodyPr>
          <a:lstStyle/>
          <a:p>
            <a:r>
              <a:rPr lang="en-US" dirty="0">
                <a:solidFill>
                  <a:schemeClr val="bg1"/>
                </a:solidFill>
              </a:rPr>
              <a:t>Are there Effective Policies to Address Food Insecurity?</a:t>
            </a:r>
          </a:p>
        </p:txBody>
      </p:sp>
      <p:sp>
        <p:nvSpPr>
          <p:cNvPr id="3" name="Line 4"/>
          <p:cNvSpPr>
            <a:spLocks noChangeShapeType="1"/>
          </p:cNvSpPr>
          <p:nvPr/>
        </p:nvSpPr>
        <p:spPr bwMode="auto">
          <a:xfrm>
            <a:off x="0" y="4572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1385054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67500"/>
            <a:ext cx="9258300" cy="1171575"/>
          </a:xfrm>
          <a:prstGeom prst="rect">
            <a:avLst/>
          </a:prstGeom>
          <a:noFill/>
          <a:ln w="9525">
            <a:noFill/>
            <a:miter lim="800000"/>
            <a:headEnd/>
            <a:tailEnd/>
          </a:ln>
        </p:spPr>
      </p:pic>
      <p:pic>
        <p:nvPicPr>
          <p:cNvPr id="57347" name="Picture 3"/>
          <p:cNvPicPr>
            <a:picLocks noChangeAspect="1" noChangeArrowheads="1"/>
          </p:cNvPicPr>
          <p:nvPr/>
        </p:nvPicPr>
        <p:blipFill>
          <a:blip r:embed="rId3" cstate="print"/>
          <a:srcRect/>
          <a:stretch>
            <a:fillRect/>
          </a:stretch>
        </p:blipFill>
        <p:spPr bwMode="auto">
          <a:xfrm>
            <a:off x="2971800" y="600899"/>
            <a:ext cx="5029200" cy="261257"/>
          </a:xfrm>
          <a:prstGeom prst="rect">
            <a:avLst/>
          </a:prstGeom>
          <a:noFill/>
          <a:ln w="9525">
            <a:noFill/>
            <a:miter lim="800000"/>
            <a:headEnd/>
            <a:tailEnd/>
          </a:ln>
        </p:spPr>
      </p:pic>
      <p:pic>
        <p:nvPicPr>
          <p:cNvPr id="57348" name="Picture 4"/>
          <p:cNvPicPr>
            <a:picLocks noChangeAspect="1" noChangeArrowheads="1"/>
          </p:cNvPicPr>
          <p:nvPr/>
        </p:nvPicPr>
        <p:blipFill>
          <a:blip r:embed="rId4" cstate="print"/>
          <a:srcRect/>
          <a:stretch>
            <a:fillRect/>
          </a:stretch>
        </p:blipFill>
        <p:spPr bwMode="auto">
          <a:xfrm>
            <a:off x="838200" y="1447800"/>
            <a:ext cx="7391400" cy="4879217"/>
          </a:xfrm>
          <a:prstGeom prst="rect">
            <a:avLst/>
          </a:prstGeom>
          <a:noFill/>
          <a:ln w="9525">
            <a:noFill/>
            <a:miter lim="800000"/>
            <a:headEnd/>
            <a:tailEnd/>
          </a:ln>
        </p:spPr>
      </p:pic>
      <p:sp>
        <p:nvSpPr>
          <p:cNvPr id="8" name="Oval 7"/>
          <p:cNvSpPr/>
          <p:nvPr/>
        </p:nvSpPr>
        <p:spPr>
          <a:xfrm>
            <a:off x="5562600" y="3505200"/>
            <a:ext cx="2133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685800" y="92600"/>
            <a:ext cx="8069206" cy="1350971"/>
          </a:xfrm>
          <a:prstGeom prst="rect">
            <a:avLst/>
          </a:prstGeom>
          <a:noFill/>
          <a:ln w="9525">
            <a:noFill/>
            <a:miter lim="800000"/>
            <a:headEnd/>
            <a:tailEnd/>
          </a:ln>
        </p:spPr>
      </p:pic>
      <p:pic>
        <p:nvPicPr>
          <p:cNvPr id="55299" name="Picture 3"/>
          <p:cNvPicPr>
            <a:picLocks noChangeAspect="1" noChangeArrowheads="1"/>
          </p:cNvPicPr>
          <p:nvPr/>
        </p:nvPicPr>
        <p:blipFill>
          <a:blip r:embed="rId3" cstate="print"/>
          <a:srcRect/>
          <a:stretch>
            <a:fillRect/>
          </a:stretch>
        </p:blipFill>
        <p:spPr bwMode="auto">
          <a:xfrm>
            <a:off x="685800" y="1558726"/>
            <a:ext cx="8146794" cy="51816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4114800"/>
          </a:xfrm>
        </p:spPr>
        <p:txBody>
          <a:bodyPr/>
          <a:lstStyle/>
          <a:p>
            <a:pPr>
              <a:buNone/>
            </a:pPr>
            <a:endParaRPr lang="en-US" sz="2800" dirty="0"/>
          </a:p>
          <a:p>
            <a:pPr>
              <a:buClr>
                <a:schemeClr val="tx2"/>
              </a:buClr>
              <a:buSzPct val="111000"/>
            </a:pPr>
            <a:r>
              <a:rPr lang="en-US" sz="2800" dirty="0"/>
              <a:t>The association </a:t>
            </a:r>
            <a:r>
              <a:rPr lang="pt-BR" sz="2800" dirty="0"/>
              <a:t>between Bolsa Família program coverage </a:t>
            </a:r>
            <a:r>
              <a:rPr lang="en-US" sz="2800" dirty="0"/>
              <a:t>and declines in infant mortality and </a:t>
            </a:r>
            <a:r>
              <a:rPr lang="en-US" sz="2800" dirty="0" err="1"/>
              <a:t>postneonatal</a:t>
            </a:r>
            <a:r>
              <a:rPr lang="en-US" sz="2800" dirty="0"/>
              <a:t> mortality rates was greatest in municipalities with high levels of Family Health Program coverage.</a:t>
            </a:r>
          </a:p>
          <a:p>
            <a:pPr>
              <a:buClr>
                <a:schemeClr val="tx2"/>
              </a:buClr>
              <a:buSzPct val="111000"/>
            </a:pPr>
            <a:r>
              <a:rPr lang="en-US" sz="2800" dirty="0"/>
              <a:t>Greater association between increased </a:t>
            </a:r>
            <a:r>
              <a:rPr lang="en-US" sz="2800" dirty="0" err="1"/>
              <a:t>Bolsa</a:t>
            </a:r>
            <a:r>
              <a:rPr lang="en-US" sz="2800" dirty="0"/>
              <a:t> </a:t>
            </a:r>
            <a:r>
              <a:rPr lang="en-US" sz="2800" dirty="0" err="1"/>
              <a:t>Família</a:t>
            </a:r>
            <a:r>
              <a:rPr lang="en-US" sz="2800" dirty="0"/>
              <a:t> program coverage and lower infant and </a:t>
            </a:r>
            <a:r>
              <a:rPr lang="en-US" sz="2800" dirty="0" err="1"/>
              <a:t>postneonatal</a:t>
            </a:r>
            <a:r>
              <a:rPr lang="en-US" sz="2800" dirty="0"/>
              <a:t> mortality rates in municipalities with higher infant mortality </a:t>
            </a:r>
            <a:r>
              <a:rPr lang="en-US" dirty="0"/>
              <a:t>rates at baseline.</a:t>
            </a:r>
          </a:p>
        </p:txBody>
      </p:sp>
      <p:sp>
        <p:nvSpPr>
          <p:cNvPr id="4" name="TextBox 3"/>
          <p:cNvSpPr txBox="1"/>
          <p:nvPr/>
        </p:nvSpPr>
        <p:spPr>
          <a:xfrm>
            <a:off x="304800" y="5715000"/>
            <a:ext cx="3048000" cy="307777"/>
          </a:xfrm>
          <a:prstGeom prst="rect">
            <a:avLst/>
          </a:prstGeom>
          <a:noFill/>
        </p:spPr>
        <p:txBody>
          <a:bodyPr wrap="square" rtlCol="0">
            <a:spAutoFit/>
          </a:bodyPr>
          <a:lstStyle/>
          <a:p>
            <a:r>
              <a:rPr lang="en-US" sz="1400" dirty="0"/>
              <a:t>(</a:t>
            </a:r>
            <a:r>
              <a:rPr lang="en-US" sz="1400" dirty="0" err="1"/>
              <a:t>Shei</a:t>
            </a:r>
            <a:r>
              <a:rPr lang="en-US" sz="1400" dirty="0"/>
              <a:t>, Health Affairs 2013)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2"/>
          <p:cNvSpPr>
            <a:spLocks noGrp="1"/>
          </p:cNvSpPr>
          <p:nvPr>
            <p:ph type="title"/>
          </p:nvPr>
        </p:nvSpPr>
        <p:spPr>
          <a:xfrm>
            <a:off x="428628" y="-24"/>
            <a:ext cx="9001156" cy="857256"/>
          </a:xfrm>
        </p:spPr>
        <p:txBody>
          <a:bodyPr>
            <a:noAutofit/>
          </a:bodyPr>
          <a:lstStyle/>
          <a:p>
            <a:pPr eaLnBrk="1" fontAlgn="auto" hangingPunct="1">
              <a:spcAft>
                <a:spcPts val="0"/>
              </a:spcAft>
              <a:defRPr/>
            </a:pPr>
            <a:r>
              <a:rPr lang="en-US" sz="3200" b="0" dirty="0">
                <a:solidFill>
                  <a:schemeClr val="tx1"/>
                </a:solidFill>
                <a:effectLst/>
                <a:latin typeface="Arial" pitchFamily="34" charset="0"/>
                <a:cs typeface="Arial" pitchFamily="34" charset="0"/>
              </a:rPr>
              <a:t>Effect of PBF on income distribution in Brazil</a:t>
            </a:r>
            <a:endParaRPr lang="pt-BR" sz="3200" b="0" dirty="0">
              <a:solidFill>
                <a:schemeClr val="tx1"/>
              </a:solidFill>
              <a:effectLst/>
              <a:latin typeface="Arial" pitchFamily="34" charset="0"/>
              <a:cs typeface="Arial" pitchFamily="34" charset="0"/>
            </a:endParaRPr>
          </a:p>
        </p:txBody>
      </p:sp>
      <p:pic>
        <p:nvPicPr>
          <p:cNvPr id="13315" name="Picture 2"/>
          <p:cNvPicPr>
            <a:picLocks noGrp="1" noChangeAspect="1" noChangeArrowheads="1"/>
          </p:cNvPicPr>
          <p:nvPr>
            <p:ph idx="1"/>
          </p:nvPr>
        </p:nvPicPr>
        <p:blipFill>
          <a:blip r:embed="rId2" cstate="print"/>
          <a:srcRect/>
          <a:stretch>
            <a:fillRect/>
          </a:stretch>
        </p:blipFill>
        <p:spPr>
          <a:xfrm>
            <a:off x="1214438" y="857250"/>
            <a:ext cx="7091362" cy="4271963"/>
          </a:xfrm>
        </p:spPr>
      </p:pic>
      <p:sp>
        <p:nvSpPr>
          <p:cNvPr id="13316" name="Retângulo 4"/>
          <p:cNvSpPr>
            <a:spLocks noChangeArrowheads="1"/>
          </p:cNvSpPr>
          <p:nvPr/>
        </p:nvSpPr>
        <p:spPr bwMode="auto">
          <a:xfrm>
            <a:off x="2143125" y="5089600"/>
            <a:ext cx="6286500" cy="1354138"/>
          </a:xfrm>
          <a:prstGeom prst="rect">
            <a:avLst/>
          </a:prstGeom>
          <a:noFill/>
          <a:ln w="9525">
            <a:noFill/>
            <a:miter lim="800000"/>
            <a:headEnd/>
            <a:tailEnd/>
          </a:ln>
        </p:spPr>
        <p:txBody>
          <a:bodyPr>
            <a:spAutoFit/>
          </a:bodyPr>
          <a:lstStyle/>
          <a:p>
            <a:pPr algn="ctr"/>
            <a:r>
              <a:rPr lang="en-US" sz="2000" b="1" dirty="0">
                <a:solidFill>
                  <a:prstClr val="black"/>
                </a:solidFill>
                <a:cs typeface="Arial" charset="0"/>
              </a:rPr>
              <a:t>Th</a:t>
            </a:r>
            <a:r>
              <a:rPr lang="en-US" sz="2200" b="1" dirty="0">
                <a:solidFill>
                  <a:prstClr val="black"/>
                </a:solidFill>
                <a:cs typeface="Arial" charset="0"/>
              </a:rPr>
              <a:t>e </a:t>
            </a:r>
            <a:r>
              <a:rPr lang="en-US" sz="2200" b="1" dirty="0" err="1">
                <a:solidFill>
                  <a:prstClr val="black"/>
                </a:solidFill>
                <a:cs typeface="Arial" charset="0"/>
              </a:rPr>
              <a:t>Gini</a:t>
            </a:r>
            <a:r>
              <a:rPr lang="en-US" sz="2200" b="1" dirty="0">
                <a:solidFill>
                  <a:prstClr val="black"/>
                </a:solidFill>
                <a:cs typeface="Arial" charset="0"/>
              </a:rPr>
              <a:t> index has dropped consistently since 2001; almost</a:t>
            </a:r>
            <a:r>
              <a:rPr lang="en-US" sz="2200" b="1" dirty="0">
                <a:solidFill>
                  <a:srgbClr val="FF0000"/>
                </a:solidFill>
                <a:cs typeface="Arial" charset="0"/>
              </a:rPr>
              <a:t> 25% </a:t>
            </a:r>
            <a:r>
              <a:rPr lang="en-US" sz="2200" b="1" dirty="0">
                <a:solidFill>
                  <a:prstClr val="black"/>
                </a:solidFill>
                <a:cs typeface="Arial" charset="0"/>
              </a:rPr>
              <a:t>of the drop is attributable to </a:t>
            </a:r>
            <a:r>
              <a:rPr lang="pt-BR" sz="2200" b="1" dirty="0">
                <a:solidFill>
                  <a:prstClr val="black"/>
                </a:solidFill>
                <a:cs typeface="Arial" charset="0"/>
              </a:rPr>
              <a:t>Bolsa Familia (IPEA)</a:t>
            </a:r>
          </a:p>
          <a:p>
            <a:pPr algn="ctr"/>
            <a:r>
              <a:rPr lang="pt-BR" sz="1600" b="1" dirty="0">
                <a:solidFill>
                  <a:prstClr val="black"/>
                </a:solidFill>
                <a:cs typeface="Arial" charset="0"/>
              </a:rPr>
              <a:t>(</a:t>
            </a:r>
            <a:r>
              <a:rPr lang="en-US" sz="1600" b="1" dirty="0">
                <a:solidFill>
                  <a:prstClr val="black"/>
                </a:solidFill>
                <a:cs typeface="Arial" charset="0"/>
              </a:rPr>
              <a:t>50% attributable to Minimum Wage adjustments)                  </a:t>
            </a:r>
          </a:p>
        </p:txBody>
      </p:sp>
      <p:sp>
        <p:nvSpPr>
          <p:cNvPr id="6" name="Título 2"/>
          <p:cNvSpPr txBox="1">
            <a:spLocks/>
          </p:cNvSpPr>
          <p:nvPr/>
        </p:nvSpPr>
        <p:spPr>
          <a:xfrm>
            <a:off x="5214942" y="928670"/>
            <a:ext cx="3929058" cy="357190"/>
          </a:xfrm>
          <a:prstGeom prst="rect">
            <a:avLst/>
          </a:prstGeom>
        </p:spPr>
        <p:txBody>
          <a:bodyPr anchor="ctr">
            <a:scene3d>
              <a:camera prst="orthographicFront"/>
              <a:lightRig rig="soft" dir="t"/>
            </a:scene3d>
            <a:sp3d prstMaterial="softEdge">
              <a:bevelT w="25400" h="25400"/>
            </a:sp3d>
          </a:bodyPr>
          <a:lstStyle/>
          <a:p>
            <a:pPr fontAlgn="auto">
              <a:spcAft>
                <a:spcPts val="0"/>
              </a:spcAft>
              <a:defRPr/>
            </a:pPr>
            <a:r>
              <a:rPr lang="en-US" sz="2100" b="1" dirty="0" err="1">
                <a:solidFill>
                  <a:srgbClr val="464646"/>
                </a:solidFill>
                <a:effectLst>
                  <a:outerShdw blurRad="31750" dist="25400" dir="5400000" algn="tl" rotWithShape="0">
                    <a:srgbClr val="000000">
                      <a:alpha val="25000"/>
                    </a:srgbClr>
                  </a:outerShdw>
                </a:effectLst>
                <a:latin typeface="Arial" pitchFamily="34" charset="0"/>
                <a:cs typeface="Arial" pitchFamily="34" charset="0"/>
              </a:rPr>
              <a:t>Gini</a:t>
            </a:r>
            <a:r>
              <a:rPr lang="en-US" sz="2100" b="1" dirty="0">
                <a:solidFill>
                  <a:srgbClr val="464646"/>
                </a:solidFill>
                <a:effectLst>
                  <a:outerShdw blurRad="31750" dist="25400" dir="5400000" algn="tl" rotWithShape="0">
                    <a:srgbClr val="000000">
                      <a:alpha val="25000"/>
                    </a:srgbClr>
                  </a:outerShdw>
                </a:effectLst>
                <a:latin typeface="Arial" pitchFamily="34" charset="0"/>
                <a:cs typeface="Arial" pitchFamily="34" charset="0"/>
              </a:rPr>
              <a:t> Index, Brazil 1976-2008</a:t>
            </a:r>
            <a:endParaRPr lang="pt-BR" sz="2100" b="1" dirty="0">
              <a:solidFill>
                <a:srgbClr val="464646"/>
              </a:solidFill>
              <a:effectLst>
                <a:outerShdw blurRad="31750" dist="25400" dir="5400000" algn="tl" rotWithShape="0">
                  <a:srgbClr val="000000">
                    <a:alpha val="25000"/>
                  </a:srgbClr>
                </a:outerShdw>
              </a:effectLst>
              <a:latin typeface="Arial" pitchFamily="34" charset="0"/>
              <a:cs typeface="Arial" pitchFamily="34" charset="0"/>
            </a:endParaRPr>
          </a:p>
        </p:txBody>
      </p:sp>
      <p:sp>
        <p:nvSpPr>
          <p:cNvPr id="7" name="TextBox 6"/>
          <p:cNvSpPr txBox="1"/>
          <p:nvPr/>
        </p:nvSpPr>
        <p:spPr>
          <a:xfrm>
            <a:off x="0" y="6488668"/>
            <a:ext cx="6096000" cy="338554"/>
          </a:xfrm>
          <a:prstGeom prst="rect">
            <a:avLst/>
          </a:prstGeom>
          <a:noFill/>
        </p:spPr>
        <p:txBody>
          <a:bodyPr wrap="square" rtlCol="0">
            <a:spAutoFit/>
          </a:bodyPr>
          <a:lstStyle/>
          <a:p>
            <a:r>
              <a:rPr lang="en-US" sz="1600" dirty="0"/>
              <a:t>Slide courtesy of Dr. Leonor Pacheco&lt; University of Brasilia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1447800"/>
          </a:xfrm>
        </p:spPr>
        <p:style>
          <a:lnRef idx="2">
            <a:schemeClr val="dk1"/>
          </a:lnRef>
          <a:fillRef idx="1">
            <a:schemeClr val="lt1"/>
          </a:fillRef>
          <a:effectRef idx="0">
            <a:schemeClr val="dk1"/>
          </a:effectRef>
          <a:fontRef idx="minor">
            <a:schemeClr val="dk1"/>
          </a:fontRef>
        </p:style>
        <p:txBody>
          <a:bodyPr>
            <a:normAutofit/>
          </a:bodyPr>
          <a:lstStyle/>
          <a:p>
            <a:pPr algn="ctr">
              <a:buFontTx/>
              <a:buNone/>
              <a:defRPr/>
            </a:pPr>
            <a:r>
              <a:rPr lang="en-US" sz="2800" dirty="0">
                <a:solidFill>
                  <a:schemeClr val="tx1"/>
                </a:solidFill>
              </a:rPr>
              <a:t>“Breastfeeding is the most effective preventive measure to improve child health and survival”</a:t>
            </a:r>
          </a:p>
          <a:p>
            <a:pPr algn="ctr">
              <a:buFontTx/>
              <a:buNone/>
              <a:defRPr/>
            </a:pPr>
            <a:r>
              <a:rPr lang="en-US" sz="2400" i="1" dirty="0">
                <a:solidFill>
                  <a:schemeClr val="tx1"/>
                </a:solidFill>
              </a:rPr>
              <a:t>World Health Organization, 2010</a:t>
            </a:r>
          </a:p>
        </p:txBody>
      </p:sp>
      <p:pic>
        <p:nvPicPr>
          <p:cNvPr id="35842" name="Picture 4" descr="DSC_3830"/>
          <p:cNvPicPr>
            <a:picLocks noChangeAspect="1" noChangeArrowheads="1"/>
          </p:cNvPicPr>
          <p:nvPr/>
        </p:nvPicPr>
        <p:blipFill>
          <a:blip r:embed="rId3" cstate="print"/>
          <a:srcRect/>
          <a:stretch>
            <a:fillRect/>
          </a:stretch>
        </p:blipFill>
        <p:spPr bwMode="auto">
          <a:xfrm>
            <a:off x="6338888" y="2709863"/>
            <a:ext cx="2236787" cy="3360737"/>
          </a:xfrm>
          <a:prstGeom prst="rect">
            <a:avLst/>
          </a:prstGeom>
          <a:noFill/>
          <a:ln w="9525">
            <a:noFill/>
            <a:miter lim="800000"/>
            <a:headEnd/>
            <a:tailEnd/>
          </a:ln>
        </p:spPr>
      </p:pic>
      <p:pic>
        <p:nvPicPr>
          <p:cNvPr id="35843" name="Picture 5" descr="DSC_5392"/>
          <p:cNvPicPr>
            <a:picLocks noChangeAspect="1" noChangeArrowheads="1"/>
          </p:cNvPicPr>
          <p:nvPr/>
        </p:nvPicPr>
        <p:blipFill>
          <a:blip r:embed="rId4" cstate="print"/>
          <a:srcRect/>
          <a:stretch>
            <a:fillRect/>
          </a:stretch>
        </p:blipFill>
        <p:spPr bwMode="auto">
          <a:xfrm>
            <a:off x="1690688" y="4157663"/>
            <a:ext cx="3100387" cy="2295525"/>
          </a:xfrm>
          <a:prstGeom prst="rect">
            <a:avLst/>
          </a:prstGeom>
          <a:noFill/>
          <a:ln w="9525">
            <a:noFill/>
            <a:miter lim="800000"/>
            <a:headEnd/>
            <a:tailEnd/>
          </a:ln>
        </p:spPr>
      </p:pic>
      <p:pic>
        <p:nvPicPr>
          <p:cNvPr id="35844" name="Picture 6" descr="DSC_4280"/>
          <p:cNvPicPr>
            <a:picLocks noChangeAspect="1" noChangeArrowheads="1"/>
          </p:cNvPicPr>
          <p:nvPr/>
        </p:nvPicPr>
        <p:blipFill>
          <a:blip r:embed="rId5" cstate="print"/>
          <a:srcRect/>
          <a:stretch>
            <a:fillRect/>
          </a:stretch>
        </p:blipFill>
        <p:spPr bwMode="auto">
          <a:xfrm>
            <a:off x="349250" y="2100263"/>
            <a:ext cx="4002088" cy="2663825"/>
          </a:xfrm>
          <a:prstGeom prst="rect">
            <a:avLst/>
          </a:prstGeom>
          <a:noFill/>
          <a:ln w="9525">
            <a:noFill/>
            <a:miter lim="800000"/>
            <a:headEnd/>
            <a:tailEnd/>
          </a:ln>
        </p:spPr>
      </p:pic>
      <p:pic>
        <p:nvPicPr>
          <p:cNvPr id="35845" name="Picture 7" descr="DSC_3973"/>
          <p:cNvPicPr>
            <a:picLocks noChangeAspect="1" noChangeArrowheads="1"/>
          </p:cNvPicPr>
          <p:nvPr/>
        </p:nvPicPr>
        <p:blipFill>
          <a:blip r:embed="rId6" cstate="print"/>
          <a:srcRect/>
          <a:stretch>
            <a:fillRect/>
          </a:stretch>
        </p:blipFill>
        <p:spPr bwMode="auto">
          <a:xfrm rot="695441">
            <a:off x="4473575" y="2566988"/>
            <a:ext cx="1903413" cy="2860675"/>
          </a:xfrm>
          <a:prstGeom prst="rect">
            <a:avLst/>
          </a:prstGeom>
          <a:noFill/>
          <a:ln w="9525">
            <a:noFill/>
            <a:miter lim="800000"/>
            <a:headEnd/>
            <a:tailEnd/>
          </a:ln>
        </p:spPr>
      </p:pic>
      <p:sp>
        <p:nvSpPr>
          <p:cNvPr id="7" name="Line 4"/>
          <p:cNvSpPr>
            <a:spLocks noChangeShapeType="1"/>
          </p:cNvSpPr>
          <p:nvPr/>
        </p:nvSpPr>
        <p:spPr bwMode="auto">
          <a:xfrm>
            <a:off x="0" y="102870"/>
            <a:ext cx="6934200" cy="0"/>
          </a:xfrm>
          <a:prstGeom prst="line">
            <a:avLst/>
          </a:prstGeom>
          <a:noFill/>
          <a:ln w="126999">
            <a:solidFill>
              <a:srgbClr val="FF5050"/>
            </a:solidFill>
            <a:round/>
            <a:headEnd type="none" w="sm" len="sm"/>
            <a:tailEnd type="none" w="sm" len="sm"/>
          </a:ln>
          <a:effectLst/>
        </p:spPr>
        <p:txBody>
          <a:bodyPr wrap="none" anchor="ctr"/>
          <a:lstStyle/>
          <a:p>
            <a:endParaRPr lang="en-US" sz="2400">
              <a:solidFill>
                <a:srgbClr val="FFFFFF"/>
              </a:solidFill>
              <a:latin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685800" y="194825"/>
            <a:ext cx="7753350" cy="1905000"/>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685800" y="2099825"/>
            <a:ext cx="6610350" cy="266700"/>
          </a:xfrm>
          <a:prstGeom prst="rect">
            <a:avLst/>
          </a:prstGeom>
          <a:noFill/>
          <a:ln w="9525">
            <a:noFill/>
            <a:miter lim="800000"/>
            <a:headEnd/>
            <a:tailEnd/>
          </a:ln>
        </p:spPr>
      </p:pic>
      <p:pic>
        <p:nvPicPr>
          <p:cNvPr id="58372" name="Picture 4"/>
          <p:cNvPicPr>
            <a:picLocks noChangeAspect="1" noChangeArrowheads="1"/>
          </p:cNvPicPr>
          <p:nvPr/>
        </p:nvPicPr>
        <p:blipFill>
          <a:blip r:embed="rId4" cstate="print"/>
          <a:srcRect/>
          <a:stretch>
            <a:fillRect/>
          </a:stretch>
        </p:blipFill>
        <p:spPr bwMode="auto">
          <a:xfrm>
            <a:off x="4343400" y="1490224"/>
            <a:ext cx="1905000" cy="234863"/>
          </a:xfrm>
          <a:prstGeom prst="rect">
            <a:avLst/>
          </a:prstGeom>
          <a:noFill/>
          <a:ln w="9525">
            <a:noFill/>
            <a:miter lim="800000"/>
            <a:headEnd/>
            <a:tailEnd/>
          </a:ln>
        </p:spPr>
      </p:pic>
      <p:sp>
        <p:nvSpPr>
          <p:cNvPr id="11" name="Content Placeholder 10"/>
          <p:cNvSpPr>
            <a:spLocks noGrp="1"/>
          </p:cNvSpPr>
          <p:nvPr>
            <p:ph idx="1"/>
          </p:nvPr>
        </p:nvSpPr>
        <p:spPr>
          <a:xfrm>
            <a:off x="0" y="2332037"/>
            <a:ext cx="8915400" cy="4525963"/>
          </a:xfrm>
        </p:spPr>
        <p:txBody>
          <a:bodyPr/>
          <a:lstStyle/>
          <a:p>
            <a:pPr>
              <a:buClr>
                <a:srgbClr val="FFFF00"/>
              </a:buClr>
              <a:buSzPct val="110000"/>
            </a:pPr>
            <a:r>
              <a:rPr lang="en-US" dirty="0">
                <a:solidFill>
                  <a:schemeClr val="bg1"/>
                </a:solidFill>
              </a:rPr>
              <a:t>Brazil must pay close attention to the breastfeeding inequities that have developed over time </a:t>
            </a:r>
          </a:p>
          <a:p>
            <a:pPr>
              <a:buClr>
                <a:srgbClr val="FFFF00"/>
              </a:buClr>
              <a:buSzPct val="110000"/>
            </a:pPr>
            <a:r>
              <a:rPr lang="en-US" dirty="0">
                <a:solidFill>
                  <a:schemeClr val="bg1"/>
                </a:solidFill>
              </a:rPr>
              <a:t>Health care professionals (HCPs) have a central role to play </a:t>
            </a:r>
          </a:p>
          <a:p>
            <a:pPr>
              <a:buClr>
                <a:srgbClr val="FFFF00"/>
              </a:buClr>
              <a:buSzPct val="110000"/>
            </a:pPr>
            <a:r>
              <a:rPr lang="en-US" dirty="0">
                <a:solidFill>
                  <a:schemeClr val="bg1"/>
                </a:solidFill>
              </a:rPr>
              <a:t>COI training for HCPs is essential</a:t>
            </a:r>
          </a:p>
          <a:p>
            <a:pPr>
              <a:buClr>
                <a:srgbClr val="FFFF00"/>
              </a:buClr>
              <a:buSzPct val="110000"/>
            </a:pPr>
            <a:r>
              <a:rPr lang="en-US" dirty="0">
                <a:solidFill>
                  <a:schemeClr val="bg1"/>
                </a:solidFill>
              </a:rPr>
              <a:t>Apply mobile communications technology, e.g. two-way text messaging and social media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85800" y="258500"/>
            <a:ext cx="7772400" cy="457200"/>
          </a:xfrm>
        </p:spPr>
        <p:txBody>
          <a:bodyPr/>
          <a:lstStyle/>
          <a:p>
            <a:r>
              <a:rPr lang="en-US" dirty="0"/>
              <a:t>Conclusions</a:t>
            </a:r>
          </a:p>
        </p:txBody>
      </p:sp>
      <p:sp>
        <p:nvSpPr>
          <p:cNvPr id="45059" name="Content Placeholder 2"/>
          <p:cNvSpPr>
            <a:spLocks noGrp="1"/>
          </p:cNvSpPr>
          <p:nvPr>
            <p:ph idx="1"/>
          </p:nvPr>
        </p:nvSpPr>
        <p:spPr>
          <a:xfrm>
            <a:off x="0" y="833375"/>
            <a:ext cx="9144000" cy="4114800"/>
          </a:xfrm>
        </p:spPr>
        <p:txBody>
          <a:bodyPr/>
          <a:lstStyle/>
          <a:p>
            <a:pPr>
              <a:buClr>
                <a:srgbClr val="FFFF00"/>
              </a:buClr>
              <a:buSzPct val="115000"/>
            </a:pPr>
            <a:r>
              <a:rPr lang="en-US" sz="2800" dirty="0"/>
              <a:t>Food insecurity is prevalent and highly damaging to the health of humans and well being of societies </a:t>
            </a:r>
          </a:p>
          <a:p>
            <a:pPr>
              <a:buClr>
                <a:srgbClr val="FFFF00"/>
              </a:buClr>
              <a:buSzPct val="115000"/>
            </a:pPr>
            <a:r>
              <a:rPr lang="en-US" sz="2800" dirty="0"/>
              <a:t>Environmental degradation and climate change pose a major threat to food security and the survival of the human species</a:t>
            </a:r>
          </a:p>
          <a:p>
            <a:pPr>
              <a:buClr>
                <a:srgbClr val="FFFF00"/>
              </a:buClr>
              <a:buSzPct val="115000"/>
            </a:pPr>
            <a:r>
              <a:rPr lang="en-US" sz="2800" dirty="0"/>
              <a:t>Poverty, social exclusion and food insecurity accelerate the pace of environmental degradation</a:t>
            </a:r>
          </a:p>
          <a:p>
            <a:pPr>
              <a:buClr>
                <a:srgbClr val="FFFF00"/>
              </a:buClr>
              <a:buSzPct val="115000"/>
            </a:pPr>
            <a:r>
              <a:rPr lang="en-US" sz="2800" dirty="0"/>
              <a:t>Brazil has led the way with effective social equity and food security policies reflected in an adequate FS governance</a:t>
            </a:r>
          </a:p>
          <a:p>
            <a:pPr>
              <a:buClr>
                <a:srgbClr val="FFFF00"/>
              </a:buClr>
              <a:buSzPct val="115000"/>
            </a:pPr>
            <a:r>
              <a:rPr lang="en-US" sz="2800" dirty="0"/>
              <a:t>Brazil has SMART tools to monitor food insecurity through advanced monitoring systems</a:t>
            </a:r>
          </a:p>
          <a:p>
            <a:pPr lvl="1">
              <a:buClr>
                <a:srgbClr val="FFFF00"/>
              </a:buClr>
              <a:buSzPct val="115000"/>
            </a:pPr>
            <a:r>
              <a:rPr lang="en-US" sz="2400" b="1" dirty="0">
                <a:solidFill>
                  <a:srgbClr val="FFFF00"/>
                </a:solidFill>
              </a:rPr>
              <a:t>Lots of progress but much…much work remains to be done. Strong support from Congress will be needed to keep the success going….</a:t>
            </a:r>
          </a:p>
          <a:p>
            <a:endParaRPr lang="en-US" dirty="0"/>
          </a:p>
        </p:txBody>
      </p:sp>
      <p:sp>
        <p:nvSpPr>
          <p:cNvPr id="45060" name="Line 4"/>
          <p:cNvSpPr>
            <a:spLocks noChangeShapeType="1"/>
          </p:cNvSpPr>
          <p:nvPr/>
        </p:nvSpPr>
        <p:spPr bwMode="auto">
          <a:xfrm>
            <a:off x="0" y="1524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 y="228600"/>
            <a:ext cx="9067800" cy="2480887"/>
          </a:xfrm>
          <a:prstGeom prst="rect">
            <a:avLst/>
          </a:prstGeom>
        </p:spPr>
      </p:pic>
      <p:pic>
        <p:nvPicPr>
          <p:cNvPr id="5" name="Picture 4"/>
          <p:cNvPicPr>
            <a:picLocks noChangeAspect="1"/>
          </p:cNvPicPr>
          <p:nvPr/>
        </p:nvPicPr>
        <p:blipFill>
          <a:blip r:embed="rId3"/>
          <a:stretch>
            <a:fillRect/>
          </a:stretch>
        </p:blipFill>
        <p:spPr>
          <a:xfrm>
            <a:off x="3526973" y="6415825"/>
            <a:ext cx="2259750" cy="307544"/>
          </a:xfrm>
          <a:prstGeom prst="rect">
            <a:avLst/>
          </a:prstGeom>
        </p:spPr>
      </p:pic>
      <p:pic>
        <p:nvPicPr>
          <p:cNvPr id="6" name="Picture 5"/>
          <p:cNvPicPr>
            <a:picLocks noChangeAspect="1"/>
          </p:cNvPicPr>
          <p:nvPr/>
        </p:nvPicPr>
        <p:blipFill>
          <a:blip r:embed="rId4"/>
          <a:stretch>
            <a:fillRect/>
          </a:stretch>
        </p:blipFill>
        <p:spPr>
          <a:xfrm>
            <a:off x="5722779" y="6432932"/>
            <a:ext cx="3061995" cy="280568"/>
          </a:xfrm>
          <a:prstGeom prst="rect">
            <a:avLst/>
          </a:prstGeom>
        </p:spPr>
      </p:pic>
      <p:sp>
        <p:nvSpPr>
          <p:cNvPr id="7" name="Rectangle 6"/>
          <p:cNvSpPr/>
          <p:nvPr/>
        </p:nvSpPr>
        <p:spPr>
          <a:xfrm>
            <a:off x="331239" y="3426392"/>
            <a:ext cx="8610599" cy="2062103"/>
          </a:xfrm>
          <a:prstGeom prst="rect">
            <a:avLst/>
          </a:prstGeom>
        </p:spPr>
        <p:txBody>
          <a:bodyPr wrap="square">
            <a:spAutoFit/>
          </a:bodyPr>
          <a:lstStyle/>
          <a:p>
            <a:pPr algn="ctr"/>
            <a:r>
              <a:rPr lang="en-US" sz="3200" dirty="0">
                <a:latin typeface="AdvOT777cf4fb"/>
              </a:rPr>
              <a:t>“About half (47</a:t>
            </a:r>
            <a:r>
              <a:rPr lang="en-US" sz="3200" dirty="0">
                <a:latin typeface="AdvOT8608a8d1"/>
              </a:rPr>
              <a:t>·</a:t>
            </a:r>
            <a:r>
              <a:rPr lang="en-US" sz="3200" dirty="0">
                <a:latin typeface="AdvOT777cf4fb"/>
              </a:rPr>
              <a:t>8%) of the </a:t>
            </a:r>
            <a:r>
              <a:rPr lang="en-US" sz="3200" dirty="0" err="1">
                <a:latin typeface="AdvOT4e1564e8.I"/>
              </a:rPr>
              <a:t>Quilombolas</a:t>
            </a:r>
            <a:r>
              <a:rPr lang="en-US" sz="3200" dirty="0">
                <a:latin typeface="AdvOT4e1564e8.I"/>
              </a:rPr>
              <a:t> </a:t>
            </a:r>
            <a:r>
              <a:rPr lang="en-US" sz="3200" dirty="0">
                <a:latin typeface="AdvOT777cf4fb"/>
              </a:rPr>
              <a:t>lived in severely food-insecure households, with the North and Northeast regions facing the most critical situation.”</a:t>
            </a:r>
            <a:endParaRPr lang="en-US" sz="3200" dirty="0"/>
          </a:p>
        </p:txBody>
      </p:sp>
    </p:spTree>
    <p:extLst>
      <p:ext uri="{BB962C8B-B14F-4D97-AF65-F5344CB8AC3E}">
        <p14:creationId xmlns:p14="http://schemas.microsoft.com/office/powerpoint/2010/main" val="3457850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08075"/>
          </a:xfrm>
        </p:spPr>
        <p:txBody>
          <a:bodyPr/>
          <a:lstStyle/>
          <a:p>
            <a:r>
              <a:rPr lang="en-US" dirty="0">
                <a:solidFill>
                  <a:schemeClr val="bg1"/>
                </a:solidFill>
              </a:rPr>
              <a:t>What Causes Food Insecurity?</a:t>
            </a:r>
          </a:p>
        </p:txBody>
      </p:sp>
      <p:sp>
        <p:nvSpPr>
          <p:cNvPr id="3" name="Line 4"/>
          <p:cNvSpPr>
            <a:spLocks noChangeShapeType="1"/>
          </p:cNvSpPr>
          <p:nvPr/>
        </p:nvSpPr>
        <p:spPr bwMode="auto">
          <a:xfrm>
            <a:off x="0" y="4572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2384858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
            <a:ext cx="9144000" cy="604239"/>
          </a:xfrm>
        </p:spPr>
        <p:txBody>
          <a:bodyPr>
            <a:noAutofit/>
          </a:bodyPr>
          <a:lstStyle/>
          <a:p>
            <a:r>
              <a:rPr lang="en-US" sz="3200" dirty="0">
                <a:solidFill>
                  <a:srgbClr val="FFFF00"/>
                </a:solidFill>
              </a:rPr>
              <a:t>Global Food Security is key to achieve the SDGs</a:t>
            </a:r>
          </a:p>
        </p:txBody>
      </p:sp>
      <p:pic>
        <p:nvPicPr>
          <p:cNvPr id="3" name="Picture 2" descr="Unknow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769096"/>
            <a:ext cx="7315200" cy="5961857"/>
          </a:xfrm>
          <a:prstGeom prst="rect">
            <a:avLst/>
          </a:prstGeom>
        </p:spPr>
      </p:pic>
      <p:sp>
        <p:nvSpPr>
          <p:cNvPr id="7" name="Rectangle 6"/>
          <p:cNvSpPr/>
          <p:nvPr/>
        </p:nvSpPr>
        <p:spPr>
          <a:xfrm>
            <a:off x="3695700" y="340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400800" y="2201333"/>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695700" y="467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400800" y="3471333"/>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854200" y="340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755900" y="340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499100" y="3471333"/>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54200" y="467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755900" y="467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400800" y="4673600"/>
            <a:ext cx="901700" cy="120226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099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dirty="0" err="1"/>
              <a:t>Muito</a:t>
            </a:r>
            <a:r>
              <a:rPr lang="en-US" dirty="0"/>
              <a:t> Obrigado!</a:t>
            </a:r>
          </a:p>
        </p:txBody>
      </p:sp>
      <p:pic>
        <p:nvPicPr>
          <p:cNvPr id="103427" name="Picture 3" descr="Campinas 052"/>
          <p:cNvPicPr>
            <a:picLocks noGrp="1" noChangeAspect="1" noChangeArrowheads="1"/>
          </p:cNvPicPr>
          <p:nvPr>
            <p:ph idx="1"/>
          </p:nvPr>
        </p:nvPicPr>
        <p:blipFill>
          <a:blip r:embed="rId2" cstate="print"/>
          <a:srcRect/>
          <a:stretch>
            <a:fillRect/>
          </a:stretch>
        </p:blipFill>
        <p:spPr>
          <a:xfrm>
            <a:off x="1554163" y="1600200"/>
            <a:ext cx="6034087" cy="4525963"/>
          </a:xfrm>
          <a:noFill/>
        </p:spPr>
      </p:pic>
      <p:sp>
        <p:nvSpPr>
          <p:cNvPr id="4" name="Line 4"/>
          <p:cNvSpPr>
            <a:spLocks noChangeShapeType="1"/>
          </p:cNvSpPr>
          <p:nvPr/>
        </p:nvSpPr>
        <p:spPr bwMode="auto">
          <a:xfrm>
            <a:off x="0" y="4572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143000" y="152400"/>
            <a:ext cx="3200400" cy="860425"/>
          </a:xfrm>
          <a:prstGeom prst="rect">
            <a:avLst/>
          </a:prstGeom>
          <a:noFill/>
          <a:ln w="38100">
            <a:solidFill>
              <a:schemeClr val="tx2"/>
            </a:solidFill>
            <a:miter lim="800000"/>
            <a:headEnd/>
            <a:tailEnd/>
          </a:ln>
        </p:spPr>
        <p:txBody>
          <a:bodyPr>
            <a:spAutoFit/>
          </a:bodyPr>
          <a:lstStyle/>
          <a:p>
            <a:pPr algn="ctr">
              <a:spcBef>
                <a:spcPct val="50000"/>
              </a:spcBef>
            </a:pPr>
            <a:r>
              <a:rPr lang="es-MX" sz="2400">
                <a:latin typeface="Times New Roman" pitchFamily="16" charset="0"/>
              </a:rPr>
              <a:t>Global Food Availability</a:t>
            </a:r>
          </a:p>
        </p:txBody>
      </p:sp>
      <p:sp>
        <p:nvSpPr>
          <p:cNvPr id="24579" name="Text Box 3"/>
          <p:cNvSpPr txBox="1">
            <a:spLocks noChangeArrowheads="1"/>
          </p:cNvSpPr>
          <p:nvPr/>
        </p:nvSpPr>
        <p:spPr bwMode="auto">
          <a:xfrm>
            <a:off x="228600" y="1371600"/>
            <a:ext cx="3124200" cy="495300"/>
          </a:xfrm>
          <a:prstGeom prst="rect">
            <a:avLst/>
          </a:prstGeom>
          <a:noFill/>
          <a:ln w="38100">
            <a:solidFill>
              <a:schemeClr val="tx2"/>
            </a:solidFill>
            <a:miter lim="800000"/>
            <a:headEnd/>
            <a:tailEnd/>
          </a:ln>
        </p:spPr>
        <p:txBody>
          <a:bodyPr>
            <a:spAutoFit/>
          </a:bodyPr>
          <a:lstStyle/>
          <a:p>
            <a:pPr algn="ctr">
              <a:spcBef>
                <a:spcPct val="50000"/>
              </a:spcBef>
            </a:pPr>
            <a:r>
              <a:rPr lang="es-MX" sz="2400">
                <a:latin typeface="Times New Roman" pitchFamily="16" charset="0"/>
              </a:rPr>
              <a:t>Food Imports</a:t>
            </a:r>
          </a:p>
        </p:txBody>
      </p:sp>
      <p:sp>
        <p:nvSpPr>
          <p:cNvPr id="24580" name="Text Box 4"/>
          <p:cNvSpPr txBox="1">
            <a:spLocks noChangeArrowheads="1"/>
          </p:cNvSpPr>
          <p:nvPr/>
        </p:nvSpPr>
        <p:spPr bwMode="auto">
          <a:xfrm>
            <a:off x="3733800" y="1371600"/>
            <a:ext cx="2819400" cy="860425"/>
          </a:xfrm>
          <a:prstGeom prst="rect">
            <a:avLst/>
          </a:prstGeom>
          <a:noFill/>
          <a:ln w="38100">
            <a:solidFill>
              <a:schemeClr val="tx2"/>
            </a:solidFill>
            <a:miter lim="800000"/>
            <a:headEnd/>
            <a:tailEnd/>
          </a:ln>
        </p:spPr>
        <p:txBody>
          <a:bodyPr>
            <a:spAutoFit/>
          </a:bodyPr>
          <a:lstStyle/>
          <a:p>
            <a:pPr algn="ctr">
              <a:spcBef>
                <a:spcPct val="50000"/>
              </a:spcBef>
            </a:pPr>
            <a:r>
              <a:rPr lang="es-MX" sz="2400">
                <a:latin typeface="Times New Roman" pitchFamily="16" charset="0"/>
              </a:rPr>
              <a:t>Local Food Production</a:t>
            </a:r>
          </a:p>
        </p:txBody>
      </p:sp>
      <p:sp>
        <p:nvSpPr>
          <p:cNvPr id="24581" name="Text Box 5"/>
          <p:cNvSpPr txBox="1">
            <a:spLocks noChangeArrowheads="1"/>
          </p:cNvSpPr>
          <p:nvPr/>
        </p:nvSpPr>
        <p:spPr bwMode="auto">
          <a:xfrm>
            <a:off x="1676400" y="2438400"/>
            <a:ext cx="3200400" cy="860425"/>
          </a:xfrm>
          <a:prstGeom prst="rect">
            <a:avLst/>
          </a:prstGeom>
          <a:noFill/>
          <a:ln w="38100">
            <a:solidFill>
              <a:schemeClr val="tx2"/>
            </a:solidFill>
            <a:miter lim="800000"/>
            <a:headEnd/>
            <a:tailEnd/>
          </a:ln>
        </p:spPr>
        <p:txBody>
          <a:bodyPr>
            <a:spAutoFit/>
          </a:bodyPr>
          <a:lstStyle/>
          <a:p>
            <a:pPr algn="ctr">
              <a:spcBef>
                <a:spcPct val="50000"/>
              </a:spcBef>
            </a:pPr>
            <a:r>
              <a:rPr lang="es-MX" sz="2400">
                <a:latin typeface="Times New Roman" pitchFamily="16" charset="0"/>
              </a:rPr>
              <a:t>National Food Availability</a:t>
            </a:r>
          </a:p>
        </p:txBody>
      </p:sp>
      <p:sp>
        <p:nvSpPr>
          <p:cNvPr id="93190" name="Text Box 6"/>
          <p:cNvSpPr txBox="1">
            <a:spLocks noChangeArrowheads="1"/>
          </p:cNvSpPr>
          <p:nvPr/>
        </p:nvSpPr>
        <p:spPr bwMode="auto">
          <a:xfrm>
            <a:off x="4572000" y="3505200"/>
            <a:ext cx="2819400" cy="4953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s-MX" sz="2400"/>
              <a:t>Household Income</a:t>
            </a:r>
          </a:p>
        </p:txBody>
      </p:sp>
      <p:sp>
        <p:nvSpPr>
          <p:cNvPr id="24583" name="Text Box 7"/>
          <p:cNvSpPr txBox="1">
            <a:spLocks noChangeArrowheads="1"/>
          </p:cNvSpPr>
          <p:nvPr/>
        </p:nvSpPr>
        <p:spPr bwMode="auto">
          <a:xfrm>
            <a:off x="762000" y="3733800"/>
            <a:ext cx="2819400" cy="860425"/>
          </a:xfrm>
          <a:prstGeom prst="rect">
            <a:avLst/>
          </a:prstGeom>
          <a:noFill/>
          <a:ln w="38100">
            <a:solidFill>
              <a:schemeClr val="tx2"/>
            </a:solidFill>
            <a:miter lim="800000"/>
            <a:headEnd/>
            <a:tailEnd/>
          </a:ln>
        </p:spPr>
        <p:txBody>
          <a:bodyPr>
            <a:spAutoFit/>
          </a:bodyPr>
          <a:lstStyle/>
          <a:p>
            <a:pPr algn="ctr">
              <a:spcBef>
                <a:spcPct val="50000"/>
              </a:spcBef>
            </a:pPr>
            <a:r>
              <a:rPr lang="es-MX" sz="2400">
                <a:latin typeface="Times New Roman" pitchFamily="16" charset="0"/>
              </a:rPr>
              <a:t>Household Food Access</a:t>
            </a:r>
          </a:p>
        </p:txBody>
      </p:sp>
      <p:sp>
        <p:nvSpPr>
          <p:cNvPr id="93192" name="Text Box 8"/>
          <p:cNvSpPr txBox="1">
            <a:spLocks noChangeArrowheads="1"/>
          </p:cNvSpPr>
          <p:nvPr/>
        </p:nvSpPr>
        <p:spPr bwMode="auto">
          <a:xfrm>
            <a:off x="152400" y="5029200"/>
            <a:ext cx="3429000" cy="461963"/>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s-MX" sz="2400" dirty="0" err="1">
                <a:solidFill>
                  <a:schemeClr val="bg2"/>
                </a:solidFill>
              </a:rPr>
              <a:t>Food</a:t>
            </a:r>
            <a:r>
              <a:rPr lang="es-MX" sz="2400" dirty="0">
                <a:solidFill>
                  <a:schemeClr val="bg2"/>
                </a:solidFill>
              </a:rPr>
              <a:t> Security</a:t>
            </a:r>
          </a:p>
        </p:txBody>
      </p:sp>
      <p:sp>
        <p:nvSpPr>
          <p:cNvPr id="93193" name="Text Box 9"/>
          <p:cNvSpPr txBox="1">
            <a:spLocks noChangeArrowheads="1"/>
          </p:cNvSpPr>
          <p:nvPr/>
        </p:nvSpPr>
        <p:spPr bwMode="auto">
          <a:xfrm>
            <a:off x="3733800" y="4724400"/>
            <a:ext cx="4267200" cy="86042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s-MX" sz="2400"/>
              <a:t>Access to Health Care &amp; Other Basic Needs</a:t>
            </a:r>
          </a:p>
        </p:txBody>
      </p:sp>
      <p:sp>
        <p:nvSpPr>
          <p:cNvPr id="24586" name="Text Box 10"/>
          <p:cNvSpPr txBox="1">
            <a:spLocks noChangeArrowheads="1"/>
          </p:cNvSpPr>
          <p:nvPr/>
        </p:nvSpPr>
        <p:spPr bwMode="auto">
          <a:xfrm>
            <a:off x="2743200" y="6096000"/>
            <a:ext cx="3657600" cy="495300"/>
          </a:xfrm>
          <a:prstGeom prst="rect">
            <a:avLst/>
          </a:prstGeom>
          <a:noFill/>
          <a:ln w="38100">
            <a:solidFill>
              <a:schemeClr val="tx2"/>
            </a:solidFill>
            <a:miter lim="800000"/>
            <a:headEnd/>
            <a:tailEnd/>
          </a:ln>
        </p:spPr>
        <p:txBody>
          <a:bodyPr>
            <a:spAutoFit/>
          </a:bodyPr>
          <a:lstStyle/>
          <a:p>
            <a:pPr algn="ctr">
              <a:spcBef>
                <a:spcPct val="50000"/>
              </a:spcBef>
            </a:pPr>
            <a:r>
              <a:rPr lang="es-MX" sz="2400">
                <a:solidFill>
                  <a:srgbClr val="FF00FF"/>
                </a:solidFill>
                <a:latin typeface="Times New Roman" pitchFamily="16" charset="0"/>
              </a:rPr>
              <a:t>Nutrition Security</a:t>
            </a:r>
          </a:p>
        </p:txBody>
      </p:sp>
      <p:sp>
        <p:nvSpPr>
          <p:cNvPr id="24587" name="Line 11"/>
          <p:cNvSpPr>
            <a:spLocks noChangeShapeType="1"/>
          </p:cNvSpPr>
          <p:nvPr/>
        </p:nvSpPr>
        <p:spPr bwMode="auto">
          <a:xfrm>
            <a:off x="0" y="1143000"/>
            <a:ext cx="9144000" cy="0"/>
          </a:xfrm>
          <a:prstGeom prst="line">
            <a:avLst/>
          </a:prstGeom>
          <a:noFill/>
          <a:ln w="38100">
            <a:solidFill>
              <a:schemeClr val="tx2"/>
            </a:solidFill>
            <a:round/>
            <a:headEnd/>
            <a:tailEnd/>
          </a:ln>
        </p:spPr>
        <p:txBody>
          <a:bodyPr/>
          <a:lstStyle/>
          <a:p>
            <a:endParaRPr lang="en-US"/>
          </a:p>
        </p:txBody>
      </p:sp>
      <p:sp>
        <p:nvSpPr>
          <p:cNvPr id="24588" name="Line 12"/>
          <p:cNvSpPr>
            <a:spLocks noChangeShapeType="1"/>
          </p:cNvSpPr>
          <p:nvPr/>
        </p:nvSpPr>
        <p:spPr bwMode="auto">
          <a:xfrm>
            <a:off x="0" y="3429000"/>
            <a:ext cx="9144000" cy="0"/>
          </a:xfrm>
          <a:prstGeom prst="line">
            <a:avLst/>
          </a:prstGeom>
          <a:noFill/>
          <a:ln w="38100">
            <a:solidFill>
              <a:schemeClr val="tx2"/>
            </a:solidFill>
            <a:prstDash val="dash"/>
            <a:round/>
            <a:headEnd/>
            <a:tailEnd/>
          </a:ln>
        </p:spPr>
        <p:txBody>
          <a:bodyPr/>
          <a:lstStyle/>
          <a:p>
            <a:endParaRPr lang="en-US"/>
          </a:p>
        </p:txBody>
      </p:sp>
      <p:sp>
        <p:nvSpPr>
          <p:cNvPr id="24589" name="Line 13"/>
          <p:cNvSpPr>
            <a:spLocks noChangeShapeType="1"/>
          </p:cNvSpPr>
          <p:nvPr/>
        </p:nvSpPr>
        <p:spPr bwMode="auto">
          <a:xfrm>
            <a:off x="0" y="5715000"/>
            <a:ext cx="9144000" cy="0"/>
          </a:xfrm>
          <a:prstGeom prst="line">
            <a:avLst/>
          </a:prstGeom>
          <a:noFill/>
          <a:ln w="38100">
            <a:solidFill>
              <a:schemeClr val="tx2"/>
            </a:solidFill>
            <a:prstDash val="dash"/>
            <a:round/>
            <a:headEnd/>
            <a:tailEnd/>
          </a:ln>
        </p:spPr>
        <p:txBody>
          <a:bodyPr/>
          <a:lstStyle/>
          <a:p>
            <a:endParaRPr lang="en-US"/>
          </a:p>
        </p:txBody>
      </p:sp>
      <p:sp>
        <p:nvSpPr>
          <p:cNvPr id="24590" name="Text Box 14"/>
          <p:cNvSpPr txBox="1">
            <a:spLocks noChangeArrowheads="1"/>
          </p:cNvSpPr>
          <p:nvPr/>
        </p:nvSpPr>
        <p:spPr bwMode="auto">
          <a:xfrm rot="-5400000">
            <a:off x="7361237" y="638175"/>
            <a:ext cx="1752601" cy="396875"/>
          </a:xfrm>
          <a:prstGeom prst="rect">
            <a:avLst/>
          </a:prstGeom>
          <a:noFill/>
          <a:ln w="9525">
            <a:noFill/>
            <a:miter lim="800000"/>
            <a:headEnd/>
            <a:tailEnd/>
          </a:ln>
        </p:spPr>
        <p:txBody>
          <a:bodyPr>
            <a:spAutoFit/>
          </a:bodyPr>
          <a:lstStyle/>
          <a:p>
            <a:pPr algn="r">
              <a:spcBef>
                <a:spcPct val="50000"/>
              </a:spcBef>
            </a:pPr>
            <a:r>
              <a:rPr lang="es-MX" sz="2000">
                <a:latin typeface="Times New Roman" pitchFamily="16" charset="0"/>
              </a:rPr>
              <a:t>Global</a:t>
            </a:r>
          </a:p>
        </p:txBody>
      </p:sp>
      <p:sp>
        <p:nvSpPr>
          <p:cNvPr id="24591" name="Text Box 15"/>
          <p:cNvSpPr txBox="1">
            <a:spLocks noChangeArrowheads="1"/>
          </p:cNvSpPr>
          <p:nvPr/>
        </p:nvSpPr>
        <p:spPr bwMode="auto">
          <a:xfrm rot="-5400000">
            <a:off x="7429500" y="1866900"/>
            <a:ext cx="1752600" cy="457200"/>
          </a:xfrm>
          <a:prstGeom prst="rect">
            <a:avLst/>
          </a:prstGeom>
          <a:noFill/>
          <a:ln w="9525">
            <a:noFill/>
            <a:miter lim="800000"/>
            <a:headEnd/>
            <a:tailEnd/>
          </a:ln>
        </p:spPr>
        <p:txBody>
          <a:bodyPr>
            <a:spAutoFit/>
          </a:bodyPr>
          <a:lstStyle/>
          <a:p>
            <a:pPr>
              <a:spcBef>
                <a:spcPct val="50000"/>
              </a:spcBef>
            </a:pPr>
            <a:r>
              <a:rPr lang="es-MX" sz="2400">
                <a:latin typeface="Times New Roman" pitchFamily="16" charset="0"/>
              </a:rPr>
              <a:t>National</a:t>
            </a:r>
          </a:p>
        </p:txBody>
      </p:sp>
      <p:sp>
        <p:nvSpPr>
          <p:cNvPr id="24592" name="Text Box 16"/>
          <p:cNvSpPr txBox="1">
            <a:spLocks noChangeArrowheads="1"/>
          </p:cNvSpPr>
          <p:nvPr/>
        </p:nvSpPr>
        <p:spPr bwMode="auto">
          <a:xfrm rot="-5400000">
            <a:off x="7362825" y="4067175"/>
            <a:ext cx="2282825" cy="701675"/>
          </a:xfrm>
          <a:prstGeom prst="rect">
            <a:avLst/>
          </a:prstGeom>
          <a:noFill/>
          <a:ln w="9525">
            <a:noFill/>
            <a:miter lim="800000"/>
            <a:headEnd/>
            <a:tailEnd/>
          </a:ln>
        </p:spPr>
        <p:txBody>
          <a:bodyPr>
            <a:spAutoFit/>
          </a:bodyPr>
          <a:lstStyle/>
          <a:p>
            <a:pPr>
              <a:spcBef>
                <a:spcPct val="50000"/>
              </a:spcBef>
            </a:pPr>
            <a:r>
              <a:rPr lang="es-MX" sz="2000">
                <a:latin typeface="Times New Roman" pitchFamily="16" charset="0"/>
              </a:rPr>
              <a:t>Households &amp; Individuals</a:t>
            </a:r>
          </a:p>
        </p:txBody>
      </p:sp>
      <p:sp>
        <p:nvSpPr>
          <p:cNvPr id="24593" name="Text Box 17"/>
          <p:cNvSpPr txBox="1">
            <a:spLocks noChangeArrowheads="1"/>
          </p:cNvSpPr>
          <p:nvPr/>
        </p:nvSpPr>
        <p:spPr bwMode="auto">
          <a:xfrm rot="-5400000">
            <a:off x="7627938" y="6315075"/>
            <a:ext cx="1752600" cy="396875"/>
          </a:xfrm>
          <a:prstGeom prst="rect">
            <a:avLst/>
          </a:prstGeom>
          <a:noFill/>
          <a:ln w="9525">
            <a:noFill/>
            <a:miter lim="800000"/>
            <a:headEnd/>
            <a:tailEnd/>
          </a:ln>
        </p:spPr>
        <p:txBody>
          <a:bodyPr>
            <a:spAutoFit/>
          </a:bodyPr>
          <a:lstStyle/>
          <a:p>
            <a:pPr algn="r">
              <a:spcBef>
                <a:spcPct val="50000"/>
              </a:spcBef>
            </a:pPr>
            <a:r>
              <a:rPr lang="es-MX" sz="2000">
                <a:latin typeface="Times New Roman" pitchFamily="16" charset="0"/>
              </a:rPr>
              <a:t>Individual</a:t>
            </a:r>
          </a:p>
        </p:txBody>
      </p:sp>
      <p:sp>
        <p:nvSpPr>
          <p:cNvPr id="24594" name="Line 18"/>
          <p:cNvSpPr>
            <a:spLocks noChangeShapeType="1"/>
          </p:cNvSpPr>
          <p:nvPr/>
        </p:nvSpPr>
        <p:spPr bwMode="auto">
          <a:xfrm>
            <a:off x="8077200" y="0"/>
            <a:ext cx="0" cy="6858000"/>
          </a:xfrm>
          <a:prstGeom prst="line">
            <a:avLst/>
          </a:prstGeom>
          <a:noFill/>
          <a:ln w="38100">
            <a:solidFill>
              <a:schemeClr val="tx2"/>
            </a:solidFill>
            <a:round/>
            <a:headEnd/>
            <a:tailEnd/>
          </a:ln>
        </p:spPr>
        <p:txBody>
          <a:bodyPr/>
          <a:lstStyle/>
          <a:p>
            <a:endParaRPr lang="en-US"/>
          </a:p>
        </p:txBody>
      </p:sp>
      <p:sp>
        <p:nvSpPr>
          <p:cNvPr id="24595" name="Line 19"/>
          <p:cNvSpPr>
            <a:spLocks noChangeShapeType="1"/>
          </p:cNvSpPr>
          <p:nvPr/>
        </p:nvSpPr>
        <p:spPr bwMode="auto">
          <a:xfrm flipH="1">
            <a:off x="1752600" y="1066800"/>
            <a:ext cx="838200" cy="304800"/>
          </a:xfrm>
          <a:prstGeom prst="line">
            <a:avLst/>
          </a:prstGeom>
          <a:noFill/>
          <a:ln w="25400">
            <a:solidFill>
              <a:srgbClr val="FFFFFF"/>
            </a:solidFill>
            <a:round/>
            <a:headEnd/>
            <a:tailEnd type="triangle" w="med" len="med"/>
          </a:ln>
        </p:spPr>
        <p:txBody>
          <a:bodyPr/>
          <a:lstStyle/>
          <a:p>
            <a:endParaRPr lang="en-US"/>
          </a:p>
        </p:txBody>
      </p:sp>
      <p:sp>
        <p:nvSpPr>
          <p:cNvPr id="24596" name="Line 20"/>
          <p:cNvSpPr>
            <a:spLocks noChangeShapeType="1"/>
          </p:cNvSpPr>
          <p:nvPr/>
        </p:nvSpPr>
        <p:spPr bwMode="auto">
          <a:xfrm>
            <a:off x="609600" y="1905000"/>
            <a:ext cx="990600" cy="762000"/>
          </a:xfrm>
          <a:prstGeom prst="line">
            <a:avLst/>
          </a:prstGeom>
          <a:noFill/>
          <a:ln w="25400">
            <a:solidFill>
              <a:srgbClr val="FFFFFF"/>
            </a:solidFill>
            <a:round/>
            <a:headEnd/>
            <a:tailEnd type="triangle" w="med" len="med"/>
          </a:ln>
        </p:spPr>
        <p:txBody>
          <a:bodyPr/>
          <a:lstStyle/>
          <a:p>
            <a:endParaRPr lang="en-US"/>
          </a:p>
        </p:txBody>
      </p:sp>
      <p:sp>
        <p:nvSpPr>
          <p:cNvPr id="24597" name="Line 21"/>
          <p:cNvSpPr>
            <a:spLocks noChangeShapeType="1"/>
          </p:cNvSpPr>
          <p:nvPr/>
        </p:nvSpPr>
        <p:spPr bwMode="auto">
          <a:xfrm flipH="1">
            <a:off x="4876800" y="2286000"/>
            <a:ext cx="1219200" cy="609600"/>
          </a:xfrm>
          <a:prstGeom prst="line">
            <a:avLst/>
          </a:prstGeom>
          <a:noFill/>
          <a:ln w="25400">
            <a:solidFill>
              <a:srgbClr val="FFFFFF"/>
            </a:solidFill>
            <a:round/>
            <a:headEnd/>
            <a:tailEnd type="triangle" w="med" len="med"/>
          </a:ln>
        </p:spPr>
        <p:txBody>
          <a:bodyPr/>
          <a:lstStyle/>
          <a:p>
            <a:endParaRPr lang="en-US"/>
          </a:p>
        </p:txBody>
      </p:sp>
      <p:sp>
        <p:nvSpPr>
          <p:cNvPr id="24598" name="Line 22"/>
          <p:cNvSpPr>
            <a:spLocks noChangeShapeType="1"/>
          </p:cNvSpPr>
          <p:nvPr/>
        </p:nvSpPr>
        <p:spPr bwMode="auto">
          <a:xfrm flipH="1">
            <a:off x="2057400" y="3352800"/>
            <a:ext cx="990600" cy="381000"/>
          </a:xfrm>
          <a:prstGeom prst="line">
            <a:avLst/>
          </a:prstGeom>
          <a:noFill/>
          <a:ln w="25400">
            <a:solidFill>
              <a:srgbClr val="FFFFFF"/>
            </a:solidFill>
            <a:round/>
            <a:headEnd/>
            <a:tailEnd type="triangle" w="med" len="med"/>
          </a:ln>
        </p:spPr>
        <p:txBody>
          <a:bodyPr/>
          <a:lstStyle/>
          <a:p>
            <a:endParaRPr lang="en-US"/>
          </a:p>
        </p:txBody>
      </p:sp>
      <p:sp>
        <p:nvSpPr>
          <p:cNvPr id="24599" name="Line 23"/>
          <p:cNvSpPr>
            <a:spLocks noChangeShapeType="1"/>
          </p:cNvSpPr>
          <p:nvPr/>
        </p:nvSpPr>
        <p:spPr bwMode="auto">
          <a:xfrm flipH="1">
            <a:off x="3581400" y="3733800"/>
            <a:ext cx="990600" cy="533400"/>
          </a:xfrm>
          <a:prstGeom prst="line">
            <a:avLst/>
          </a:prstGeom>
          <a:noFill/>
          <a:ln w="25400">
            <a:solidFill>
              <a:srgbClr val="FFFFFF"/>
            </a:solidFill>
            <a:round/>
            <a:headEnd/>
            <a:tailEnd type="triangle" w="med" len="med"/>
          </a:ln>
        </p:spPr>
        <p:txBody>
          <a:bodyPr/>
          <a:lstStyle/>
          <a:p>
            <a:endParaRPr lang="en-US"/>
          </a:p>
        </p:txBody>
      </p:sp>
      <p:sp>
        <p:nvSpPr>
          <p:cNvPr id="24600" name="Line 24"/>
          <p:cNvSpPr>
            <a:spLocks noChangeShapeType="1"/>
          </p:cNvSpPr>
          <p:nvPr/>
        </p:nvSpPr>
        <p:spPr bwMode="auto">
          <a:xfrm>
            <a:off x="1905000" y="4648200"/>
            <a:ext cx="0" cy="381000"/>
          </a:xfrm>
          <a:prstGeom prst="line">
            <a:avLst/>
          </a:prstGeom>
          <a:noFill/>
          <a:ln w="25400">
            <a:solidFill>
              <a:srgbClr val="FFFFFF"/>
            </a:solidFill>
            <a:round/>
            <a:headEnd/>
            <a:tailEnd type="triangle" w="med" len="med"/>
          </a:ln>
        </p:spPr>
        <p:txBody>
          <a:bodyPr/>
          <a:lstStyle/>
          <a:p>
            <a:endParaRPr lang="en-US"/>
          </a:p>
        </p:txBody>
      </p:sp>
      <p:sp>
        <p:nvSpPr>
          <p:cNvPr id="24601" name="Line 25"/>
          <p:cNvSpPr>
            <a:spLocks noChangeShapeType="1"/>
          </p:cNvSpPr>
          <p:nvPr/>
        </p:nvSpPr>
        <p:spPr bwMode="auto">
          <a:xfrm>
            <a:off x="5715000" y="4038600"/>
            <a:ext cx="0" cy="685800"/>
          </a:xfrm>
          <a:prstGeom prst="line">
            <a:avLst/>
          </a:prstGeom>
          <a:noFill/>
          <a:ln w="25400">
            <a:solidFill>
              <a:srgbClr val="FFFFFF"/>
            </a:solidFill>
            <a:round/>
            <a:headEnd/>
            <a:tailEnd type="triangle" w="med" len="med"/>
          </a:ln>
        </p:spPr>
        <p:txBody>
          <a:bodyPr/>
          <a:lstStyle/>
          <a:p>
            <a:endParaRPr lang="en-US"/>
          </a:p>
        </p:txBody>
      </p:sp>
      <p:sp>
        <p:nvSpPr>
          <p:cNvPr id="24602" name="Line 26"/>
          <p:cNvSpPr>
            <a:spLocks noChangeShapeType="1"/>
          </p:cNvSpPr>
          <p:nvPr/>
        </p:nvSpPr>
        <p:spPr bwMode="auto">
          <a:xfrm>
            <a:off x="1981200" y="5562600"/>
            <a:ext cx="1676400" cy="457200"/>
          </a:xfrm>
          <a:prstGeom prst="line">
            <a:avLst/>
          </a:prstGeom>
          <a:noFill/>
          <a:ln w="25400">
            <a:solidFill>
              <a:srgbClr val="FFFFFF"/>
            </a:solidFill>
            <a:round/>
            <a:headEnd type="triangle" w="med" len="med"/>
            <a:tailEnd type="triangle" w="med" len="med"/>
          </a:ln>
        </p:spPr>
        <p:txBody>
          <a:bodyPr/>
          <a:lstStyle/>
          <a:p>
            <a:endParaRPr lang="en-US"/>
          </a:p>
        </p:txBody>
      </p:sp>
      <p:sp>
        <p:nvSpPr>
          <p:cNvPr id="24603" name="Line 27"/>
          <p:cNvSpPr>
            <a:spLocks noChangeShapeType="1"/>
          </p:cNvSpPr>
          <p:nvPr/>
        </p:nvSpPr>
        <p:spPr bwMode="auto">
          <a:xfrm flipH="1">
            <a:off x="4724400" y="5638800"/>
            <a:ext cx="1066800" cy="457200"/>
          </a:xfrm>
          <a:prstGeom prst="line">
            <a:avLst/>
          </a:prstGeom>
          <a:noFill/>
          <a:ln w="25400">
            <a:solidFill>
              <a:srgbClr val="FFFFFF"/>
            </a:solidFill>
            <a:round/>
            <a:headEnd type="triangle" w="med" len="med"/>
            <a:tailEnd type="triangle" w="med" len="med"/>
          </a:ln>
        </p:spPr>
        <p:txBody>
          <a:bodyPr/>
          <a:lstStyle/>
          <a:p>
            <a:endParaRPr lang="en-US"/>
          </a:p>
        </p:txBody>
      </p:sp>
      <p:sp>
        <p:nvSpPr>
          <p:cNvPr id="24604" name="Text Box 28"/>
          <p:cNvSpPr txBox="1">
            <a:spLocks noChangeArrowheads="1"/>
          </p:cNvSpPr>
          <p:nvPr/>
        </p:nvSpPr>
        <p:spPr bwMode="auto">
          <a:xfrm>
            <a:off x="4724400" y="0"/>
            <a:ext cx="3352800" cy="396875"/>
          </a:xfrm>
          <a:prstGeom prst="rect">
            <a:avLst/>
          </a:prstGeom>
          <a:noFill/>
          <a:ln w="9525">
            <a:noFill/>
            <a:miter lim="800000"/>
            <a:headEnd/>
            <a:tailEnd/>
          </a:ln>
        </p:spPr>
        <p:txBody>
          <a:bodyPr>
            <a:spAutoFit/>
          </a:bodyPr>
          <a:lstStyle/>
          <a:p>
            <a:pPr>
              <a:spcBef>
                <a:spcPct val="50000"/>
              </a:spcBef>
            </a:pPr>
            <a:r>
              <a:rPr lang="es-MX" sz="2000">
                <a:solidFill>
                  <a:schemeClr val="accent2"/>
                </a:solidFill>
                <a:latin typeface="Times New Roman" pitchFamily="16" charset="0"/>
              </a:rPr>
              <a:t>UNICEF, Frankenberg et al</a:t>
            </a:r>
            <a:r>
              <a:rPr lang="es-MX" sz="2000">
                <a:latin typeface="Times New Roman" pitchFamily="16" charset="0"/>
              </a:rPr>
              <a:t> </a:t>
            </a:r>
          </a:p>
        </p:txBody>
      </p:sp>
      <p:sp>
        <p:nvSpPr>
          <p:cNvPr id="29" name="Oval 28"/>
          <p:cNvSpPr/>
          <p:nvPr/>
        </p:nvSpPr>
        <p:spPr>
          <a:xfrm>
            <a:off x="6481763" y="2057400"/>
            <a:ext cx="1676400" cy="914400"/>
          </a:xfrm>
          <a:prstGeom prst="ellipse">
            <a:avLst/>
          </a:prstGeom>
          <a:ln>
            <a:solidFill>
              <a:schemeClr val="bg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t>Education &amp; other</a:t>
            </a:r>
          </a:p>
        </p:txBody>
      </p:sp>
      <p:cxnSp>
        <p:nvCxnSpPr>
          <p:cNvPr id="31" name="Straight Arrow Connector 30"/>
          <p:cNvCxnSpPr>
            <a:stCxn id="29" idx="4"/>
          </p:cNvCxnSpPr>
          <p:nvPr/>
        </p:nvCxnSpPr>
        <p:spPr>
          <a:xfrm rot="5400000">
            <a:off x="6367463" y="2552700"/>
            <a:ext cx="533400" cy="1371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08075"/>
          </a:xfrm>
        </p:spPr>
        <p:txBody>
          <a:bodyPr/>
          <a:lstStyle/>
          <a:p>
            <a:r>
              <a:rPr lang="en-US" dirty="0">
                <a:solidFill>
                  <a:schemeClr val="bg1"/>
                </a:solidFill>
              </a:rPr>
              <a:t>How do we Measure Food Insecurity?</a:t>
            </a:r>
          </a:p>
        </p:txBody>
      </p:sp>
      <p:sp>
        <p:nvSpPr>
          <p:cNvPr id="3" name="Line 4"/>
          <p:cNvSpPr>
            <a:spLocks noChangeShapeType="1"/>
          </p:cNvSpPr>
          <p:nvPr/>
        </p:nvSpPr>
        <p:spPr bwMode="auto">
          <a:xfrm>
            <a:off x="0" y="457200"/>
            <a:ext cx="6934200" cy="0"/>
          </a:xfrm>
          <a:prstGeom prst="line">
            <a:avLst/>
          </a:prstGeom>
          <a:noFill/>
          <a:ln w="126999">
            <a:solidFill>
              <a:srgbClr val="FF5050"/>
            </a:solidFill>
            <a:round/>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2966440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685800" y="609600"/>
            <a:ext cx="7772400" cy="1143000"/>
          </a:xfrm>
          <a:prstGeom prst="rect">
            <a:avLst/>
          </a:prstGeom>
          <a:solidFill>
            <a:schemeClr val="tx1"/>
          </a:solidFill>
          <a:ln w="9525">
            <a:noFill/>
            <a:miter lim="800000"/>
            <a:headEnd/>
            <a:tailEnd/>
          </a:ln>
        </p:spPr>
        <p:txBody>
          <a:bodyPr lIns="92075" tIns="46038" rIns="92075" bIns="46038" anchor="ctr"/>
          <a:lstStyle/>
          <a:p>
            <a:pPr algn="ctr">
              <a:lnSpc>
                <a:spcPct val="70000"/>
              </a:lnSpc>
            </a:pPr>
            <a:r>
              <a:rPr lang="en-US" sz="4400">
                <a:solidFill>
                  <a:schemeClr val="bg2"/>
                </a:solidFill>
              </a:rPr>
              <a:t>Food Insecurity Dimensions</a:t>
            </a:r>
            <a:br>
              <a:rPr lang="en-US" sz="4400">
                <a:solidFill>
                  <a:schemeClr val="bg2"/>
                </a:solidFill>
              </a:rPr>
            </a:br>
            <a:r>
              <a:rPr lang="en-US" sz="4400">
                <a:solidFill>
                  <a:schemeClr val="bg2"/>
                </a:solidFill>
              </a:rPr>
              <a:t> </a:t>
            </a:r>
            <a:r>
              <a:rPr lang="en-US" sz="2400">
                <a:solidFill>
                  <a:schemeClr val="bg2"/>
                </a:solidFill>
              </a:rPr>
              <a:t>Boyle (2003)</a:t>
            </a:r>
          </a:p>
        </p:txBody>
      </p:sp>
      <p:sp>
        <p:nvSpPr>
          <p:cNvPr id="23555" name="Rectangle 5"/>
          <p:cNvSpPr>
            <a:spLocks noChangeArrowheads="1"/>
          </p:cNvSpPr>
          <p:nvPr/>
        </p:nvSpPr>
        <p:spPr bwMode="auto">
          <a:xfrm>
            <a:off x="685800" y="1981200"/>
            <a:ext cx="7772400" cy="4114800"/>
          </a:xfrm>
          <a:prstGeom prst="rect">
            <a:avLst/>
          </a:prstGeom>
          <a:solidFill>
            <a:schemeClr val="tx1"/>
          </a:solidFill>
          <a:ln w="9525">
            <a:noFill/>
            <a:miter lim="800000"/>
            <a:headEnd/>
            <a:tailEnd/>
          </a:ln>
        </p:spPr>
        <p:txBody>
          <a:bodyPr lIns="92075" tIns="46038" rIns="92075" bIns="46038"/>
          <a:lstStyle/>
          <a:p>
            <a:pPr marL="342900" indent="-342900">
              <a:spcBef>
                <a:spcPct val="20000"/>
              </a:spcBef>
              <a:buClr>
                <a:srgbClr val="D60093"/>
              </a:buClr>
              <a:buSzPct val="150000"/>
              <a:buFontTx/>
              <a:buChar char="•"/>
            </a:pPr>
            <a:r>
              <a:rPr lang="en-US" sz="3200" i="1">
                <a:solidFill>
                  <a:schemeClr val="bg2"/>
                </a:solidFill>
              </a:rPr>
              <a:t>Quantity:</a:t>
            </a:r>
            <a:r>
              <a:rPr lang="en-US" sz="3200"/>
              <a:t> </a:t>
            </a:r>
            <a:r>
              <a:rPr lang="en-US" sz="3200">
                <a:solidFill>
                  <a:schemeClr val="bg1"/>
                </a:solidFill>
              </a:rPr>
              <a:t>Enough calories?</a:t>
            </a:r>
          </a:p>
          <a:p>
            <a:pPr marL="342900" indent="-342900">
              <a:spcBef>
                <a:spcPct val="20000"/>
              </a:spcBef>
              <a:buClr>
                <a:srgbClr val="D60093"/>
              </a:buClr>
              <a:buSzPct val="150000"/>
              <a:buFontTx/>
              <a:buChar char="•"/>
            </a:pPr>
            <a:r>
              <a:rPr lang="en-US" sz="3200" i="1">
                <a:solidFill>
                  <a:schemeClr val="bg2"/>
                </a:solidFill>
              </a:rPr>
              <a:t>Quality:</a:t>
            </a:r>
            <a:r>
              <a:rPr lang="en-US" sz="3200"/>
              <a:t> </a:t>
            </a:r>
            <a:r>
              <a:rPr lang="en-US" sz="3200">
                <a:solidFill>
                  <a:schemeClr val="bg1"/>
                </a:solidFill>
              </a:rPr>
              <a:t>Adequate nutritional</a:t>
            </a:r>
            <a:r>
              <a:rPr lang="en-US" sz="3200"/>
              <a:t> </a:t>
            </a:r>
            <a:r>
              <a:rPr lang="en-US" sz="3200">
                <a:solidFill>
                  <a:schemeClr val="bg1"/>
                </a:solidFill>
              </a:rPr>
              <a:t>value?</a:t>
            </a:r>
          </a:p>
          <a:p>
            <a:pPr marL="342900" indent="-342900">
              <a:spcBef>
                <a:spcPct val="20000"/>
              </a:spcBef>
              <a:buClr>
                <a:srgbClr val="D60093"/>
              </a:buClr>
              <a:buSzPct val="150000"/>
              <a:buFontTx/>
              <a:buChar char="•"/>
            </a:pPr>
            <a:r>
              <a:rPr lang="en-US" sz="3200" i="1">
                <a:solidFill>
                  <a:schemeClr val="bg2"/>
                </a:solidFill>
              </a:rPr>
              <a:t>Suitability:</a:t>
            </a:r>
            <a:r>
              <a:rPr lang="en-US" sz="3200"/>
              <a:t> </a:t>
            </a:r>
            <a:r>
              <a:rPr lang="en-US" sz="3200">
                <a:solidFill>
                  <a:schemeClr val="bg1"/>
                </a:solidFill>
              </a:rPr>
              <a:t>Culturally acceptable?</a:t>
            </a:r>
          </a:p>
          <a:p>
            <a:pPr marL="342900" indent="-342900">
              <a:spcBef>
                <a:spcPct val="20000"/>
              </a:spcBef>
              <a:buClr>
                <a:srgbClr val="D60093"/>
              </a:buClr>
              <a:buSzPct val="150000"/>
              <a:buFontTx/>
              <a:buChar char="•"/>
            </a:pPr>
            <a:r>
              <a:rPr lang="en-US" sz="3200" i="1">
                <a:solidFill>
                  <a:schemeClr val="bg2"/>
                </a:solidFill>
              </a:rPr>
              <a:t>Psychological:</a:t>
            </a:r>
            <a:r>
              <a:rPr lang="en-US" sz="3200"/>
              <a:t> </a:t>
            </a:r>
            <a:r>
              <a:rPr lang="en-US" sz="3200">
                <a:solidFill>
                  <a:schemeClr val="bg1"/>
                </a:solidFill>
              </a:rPr>
              <a:t>Anxiety, feelings of deprivation?</a:t>
            </a:r>
          </a:p>
          <a:p>
            <a:pPr marL="342900" indent="-342900">
              <a:spcBef>
                <a:spcPct val="20000"/>
              </a:spcBef>
              <a:buClr>
                <a:srgbClr val="D60093"/>
              </a:buClr>
              <a:buSzPct val="150000"/>
              <a:buFontTx/>
              <a:buChar char="•"/>
            </a:pPr>
            <a:r>
              <a:rPr lang="en-US" sz="3200" i="1">
                <a:solidFill>
                  <a:schemeClr val="bg2"/>
                </a:solidFill>
              </a:rPr>
              <a:t>Social:</a:t>
            </a:r>
            <a:r>
              <a:rPr lang="en-US" sz="3200"/>
              <a:t> </a:t>
            </a:r>
            <a:r>
              <a:rPr lang="en-US" sz="3200">
                <a:solidFill>
                  <a:schemeClr val="bg1"/>
                </a:solidFill>
              </a:rPr>
              <a:t>Socially acceptable methods for acquiring foods?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Escala</a:t>
            </a:r>
            <a:r>
              <a:rPr lang="en-US" dirty="0"/>
              <a:t> </a:t>
            </a:r>
            <a:r>
              <a:rPr lang="en-US" dirty="0" err="1"/>
              <a:t>Brasileira</a:t>
            </a:r>
            <a:r>
              <a:rPr lang="en-US" dirty="0"/>
              <a:t> de </a:t>
            </a:r>
            <a:r>
              <a:rPr lang="en-US" dirty="0" err="1"/>
              <a:t>Insegurança</a:t>
            </a:r>
            <a:r>
              <a:rPr lang="en-US" dirty="0"/>
              <a:t> </a:t>
            </a:r>
            <a:r>
              <a:rPr lang="en-US" dirty="0" err="1"/>
              <a:t>Alimentar</a:t>
            </a:r>
            <a:r>
              <a:rPr lang="en-US" dirty="0"/>
              <a:t> (EBIA)</a:t>
            </a:r>
          </a:p>
        </p:txBody>
      </p:sp>
      <p:sp>
        <p:nvSpPr>
          <p:cNvPr id="3" name="Content Placeholder 2"/>
          <p:cNvSpPr>
            <a:spLocks noGrp="1"/>
          </p:cNvSpPr>
          <p:nvPr>
            <p:ph idx="1"/>
          </p:nvPr>
        </p:nvSpPr>
        <p:spPr/>
        <p:txBody>
          <a:bodyPr/>
          <a:lstStyle/>
          <a:p>
            <a:r>
              <a:rPr lang="en-US" dirty="0"/>
              <a:t>Experience-based HFI measurement scale</a:t>
            </a:r>
          </a:p>
          <a:p>
            <a:r>
              <a:rPr lang="en-US" dirty="0"/>
              <a:t>Adapted and validated in 2003-04</a:t>
            </a:r>
          </a:p>
          <a:p>
            <a:pPr lvl="1"/>
            <a:r>
              <a:rPr lang="en-US" dirty="0"/>
              <a:t>From U.S. HFSSM</a:t>
            </a:r>
          </a:p>
          <a:p>
            <a:r>
              <a:rPr lang="en-US" dirty="0"/>
              <a:t>Repeated national applications since 2003 through PNAD, PNDS</a:t>
            </a:r>
          </a:p>
          <a:p>
            <a:r>
              <a:rPr lang="en-US" dirty="0"/>
              <a:t>Explosion of HFI research in Brazil since 2003</a:t>
            </a:r>
          </a:p>
        </p:txBody>
      </p:sp>
      <p:sp>
        <p:nvSpPr>
          <p:cNvPr id="6" name="TextBox 5"/>
          <p:cNvSpPr txBox="1"/>
          <p:nvPr/>
        </p:nvSpPr>
        <p:spPr>
          <a:xfrm>
            <a:off x="1828800" y="5867400"/>
            <a:ext cx="6781800" cy="369332"/>
          </a:xfrm>
          <a:prstGeom prst="rect">
            <a:avLst/>
          </a:prstGeom>
          <a:noFill/>
        </p:spPr>
        <p:txBody>
          <a:bodyPr wrap="square" rtlCol="0">
            <a:spAutoFit/>
          </a:bodyPr>
          <a:lstStyle/>
          <a:p>
            <a:r>
              <a:rPr lang="en-US" dirty="0" err="1"/>
              <a:t>Segall-Corrêa</a:t>
            </a:r>
            <a:r>
              <a:rPr lang="en-US" dirty="0"/>
              <a:t>, </a:t>
            </a:r>
            <a:r>
              <a:rPr lang="en-US" dirty="0" err="1"/>
              <a:t>Pérez</a:t>
            </a:r>
            <a:r>
              <a:rPr lang="en-US" dirty="0"/>
              <a:t>-Escamilla and cols. (2004, 2008, 2014)</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1.3|1.3"/>
</p:tagLst>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oncurso">
  <a:themeElements>
    <a:clrScheme name="Concurso">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so">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so">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6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1914</TotalTime>
  <Words>2197</Words>
  <Application>Microsoft Office PowerPoint</Application>
  <PresentationFormat>On-screen Show (4:3)</PresentationFormat>
  <Paragraphs>265</Paragraphs>
  <Slides>51</Slides>
  <Notes>9</Notes>
  <HiddenSlides>0</HiddenSlides>
  <MMClips>0</MMClips>
  <ScaleCrop>false</ScaleCrop>
  <HeadingPairs>
    <vt:vector size="8" baseType="variant">
      <vt:variant>
        <vt:lpstr>Fonts Used</vt:lpstr>
      </vt:variant>
      <vt:variant>
        <vt:i4>18</vt:i4>
      </vt:variant>
      <vt:variant>
        <vt:lpstr>Theme</vt:lpstr>
      </vt:variant>
      <vt:variant>
        <vt:i4>10</vt:i4>
      </vt:variant>
      <vt:variant>
        <vt:lpstr>Embedded OLE Servers</vt:lpstr>
      </vt:variant>
      <vt:variant>
        <vt:i4>1</vt:i4>
      </vt:variant>
      <vt:variant>
        <vt:lpstr>Slide Titles</vt:lpstr>
      </vt:variant>
      <vt:variant>
        <vt:i4>51</vt:i4>
      </vt:variant>
    </vt:vector>
  </HeadingPairs>
  <TitlesOfParts>
    <vt:vector size="80" baseType="lpstr">
      <vt:lpstr>MS PGothic</vt:lpstr>
      <vt:lpstr>MS PGothic</vt:lpstr>
      <vt:lpstr>AdvOT4e1564e8.I</vt:lpstr>
      <vt:lpstr>AdvOT777cf4fb</vt:lpstr>
      <vt:lpstr>AdvOT8608a8d1</vt:lpstr>
      <vt:lpstr>Arial</vt:lpstr>
      <vt:lpstr>Calibri</vt:lpstr>
      <vt:lpstr>Garamond</vt:lpstr>
      <vt:lpstr>Impact</vt:lpstr>
      <vt:lpstr>Lucida Sans Unicode</vt:lpstr>
      <vt:lpstr>Symbol</vt:lpstr>
      <vt:lpstr>Tahoma</vt:lpstr>
      <vt:lpstr>Times</vt:lpstr>
      <vt:lpstr>Times New Roman</vt:lpstr>
      <vt:lpstr>Verdana</vt:lpstr>
      <vt:lpstr>Wingdings</vt:lpstr>
      <vt:lpstr>Wingdings 2</vt:lpstr>
      <vt:lpstr>Wingdings 3</vt:lpstr>
      <vt:lpstr>3_Default Design</vt:lpstr>
      <vt:lpstr>4_Default Design</vt:lpstr>
      <vt:lpstr>5_Default Design</vt:lpstr>
      <vt:lpstr>10_Default Design</vt:lpstr>
      <vt:lpstr>7_Default Design</vt:lpstr>
      <vt:lpstr>3_Concurso</vt:lpstr>
      <vt:lpstr>6_Default Design</vt:lpstr>
      <vt:lpstr>1_Default Design</vt:lpstr>
      <vt:lpstr>Default Design</vt:lpstr>
      <vt:lpstr>2_Default Design</vt:lpstr>
      <vt:lpstr>Photo Editor Photo</vt:lpstr>
      <vt:lpstr>PowerPoint Presentation</vt:lpstr>
      <vt:lpstr>Global Food Security is key to achieve the SDGs</vt:lpstr>
      <vt:lpstr>What is Food Insecurity?</vt:lpstr>
      <vt:lpstr>PowerPoint Presentation</vt:lpstr>
      <vt:lpstr>What Causes Food Insecurity?</vt:lpstr>
      <vt:lpstr>PowerPoint Presentation</vt:lpstr>
      <vt:lpstr>How do we Measure Food Insecurity?</vt:lpstr>
      <vt:lpstr>PowerPoint Presentation</vt:lpstr>
      <vt:lpstr>Escala Brasileira de Insegurança Alimentar (EBIA)</vt:lpstr>
      <vt:lpstr>PowerPoint Presentation</vt:lpstr>
      <vt:lpstr>PowerPoint Presentation</vt:lpstr>
      <vt:lpstr>Outcomes from national EBIA applications  (and process that led to them)</vt:lpstr>
      <vt:lpstr>Changes in Prevalence of Severe HFI in Brazilian Municipalities*  Muriel Gubert et al. 2016</vt:lpstr>
      <vt:lpstr>PowerPoint Presentation</vt:lpstr>
      <vt:lpstr>EBIA yields a SMART indicator with strong but yet to be proven potential to help improve food security governance </vt:lpstr>
      <vt:lpstr>PowerPoint Presentation</vt:lpstr>
      <vt:lpstr>What are the Consequences of Food Insecurity?</vt:lpstr>
      <vt:lpstr>Consequences of Food Insecurity Perez-Escamilla. Global Food Security (2012)</vt:lpstr>
      <vt:lpstr>PowerPoint Presentation</vt:lpstr>
      <vt:lpstr>HFI and Stunting  Mexican Children &lt; 5 Years- 2012</vt:lpstr>
      <vt:lpstr>PowerPoint Presentation</vt:lpstr>
      <vt:lpstr>PowerPoint Presentation</vt:lpstr>
      <vt:lpstr>Household Food Insecurity and Malaria Risk among Young Children: Haiti*  Pérez-Escamilla et al. J Nutr. (2009)</vt:lpstr>
      <vt:lpstr>PowerPoint Presentation</vt:lpstr>
      <vt:lpstr>PowerPoint Presentation</vt:lpstr>
      <vt:lpstr>PowerPoint Presentation</vt:lpstr>
      <vt:lpstr>PowerPoint Presentation</vt:lpstr>
      <vt:lpstr>PowerPoint Presentation</vt:lpstr>
      <vt:lpstr>HFI &amp; Fasting Blood Glucose (mg/dl) among U.S. Hispanics</vt:lpstr>
      <vt:lpstr>Stress, Reward &amp; Habitual Eating Pathways</vt:lpstr>
      <vt:lpstr>Could Food Shortages Bring Down Civilization?  ‘The biggest threat to global stability is the potential for food crises in poor countries to cause government collapse’  Lester R. Brown   Scientific American   -  April 22, 2009 </vt:lpstr>
      <vt:lpstr>FAO Food Prices Index increase (%)</vt:lpstr>
      <vt:lpstr>PowerPoint Presentation</vt:lpstr>
      <vt:lpstr>Planetary Health and Food Insecurity?</vt:lpstr>
      <vt:lpstr>PowerPoint Presentation</vt:lpstr>
      <vt:lpstr>PowerPoint Presentation</vt:lpstr>
      <vt:lpstr>How Many are Food Insecure?</vt:lpstr>
      <vt:lpstr>PowerPoint Presentation</vt:lpstr>
      <vt:lpstr>PowerPoint Presentation</vt:lpstr>
      <vt:lpstr>Global Magnitude of the Problem of Food Insecurity</vt:lpstr>
      <vt:lpstr>Are there Effective Policies to Address Food Insecurity?</vt:lpstr>
      <vt:lpstr>PowerPoint Presentation</vt:lpstr>
      <vt:lpstr>PowerPoint Presentation</vt:lpstr>
      <vt:lpstr>PowerPoint Presentation</vt:lpstr>
      <vt:lpstr>Effect of PBF on income distribution in Brazil</vt:lpstr>
      <vt:lpstr>PowerPoint Presentation</vt:lpstr>
      <vt:lpstr>PowerPoint Presentation</vt:lpstr>
      <vt:lpstr>Conclusions</vt:lpstr>
      <vt:lpstr>PowerPoint Presentation</vt:lpstr>
      <vt:lpstr>Global Food Security is key to achieve the SDGs</vt:lpstr>
      <vt:lpstr>Muito Obrigado!</vt:lpstr>
    </vt:vector>
  </TitlesOfParts>
  <Company>UCONN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HuskyPC</dc:creator>
  <cp:lastModifiedBy>Perez-Escamilla, Rafael</cp:lastModifiedBy>
  <cp:revision>168</cp:revision>
  <dcterms:created xsi:type="dcterms:W3CDTF">2009-08-28T17:33:35Z</dcterms:created>
  <dcterms:modified xsi:type="dcterms:W3CDTF">2016-12-08T07:31:45Z</dcterms:modified>
</cp:coreProperties>
</file>