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3.xml" ContentType="application/vnd.openxmlformats-officedocument.drawingml.chartshape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  <p:sldMasterId id="2147483664" r:id="rId3"/>
    <p:sldMasterId id="2147483701" r:id="rId4"/>
  </p:sldMasterIdLst>
  <p:notesMasterIdLst>
    <p:notesMasterId r:id="rId46"/>
  </p:notesMasterIdLst>
  <p:handoutMasterIdLst>
    <p:handoutMasterId r:id="rId47"/>
  </p:handoutMasterIdLst>
  <p:sldIdLst>
    <p:sldId id="265" r:id="rId5"/>
    <p:sldId id="324" r:id="rId6"/>
    <p:sldId id="305" r:id="rId7"/>
    <p:sldId id="306" r:id="rId8"/>
    <p:sldId id="304" r:id="rId9"/>
    <p:sldId id="307" r:id="rId10"/>
    <p:sldId id="308" r:id="rId11"/>
    <p:sldId id="333" r:id="rId12"/>
    <p:sldId id="309" r:id="rId13"/>
    <p:sldId id="310" r:id="rId14"/>
    <p:sldId id="313" r:id="rId15"/>
    <p:sldId id="328" r:id="rId16"/>
    <p:sldId id="329" r:id="rId17"/>
    <p:sldId id="330" r:id="rId18"/>
    <p:sldId id="332" r:id="rId19"/>
    <p:sldId id="314" r:id="rId20"/>
    <p:sldId id="315" r:id="rId21"/>
    <p:sldId id="341" r:id="rId22"/>
    <p:sldId id="342" r:id="rId23"/>
    <p:sldId id="343" r:id="rId24"/>
    <p:sldId id="345" r:id="rId25"/>
    <p:sldId id="346" r:id="rId26"/>
    <p:sldId id="316" r:id="rId27"/>
    <p:sldId id="384" r:id="rId28"/>
    <p:sldId id="397" r:id="rId29"/>
    <p:sldId id="398" r:id="rId30"/>
    <p:sldId id="400" r:id="rId31"/>
    <p:sldId id="402" r:id="rId32"/>
    <p:sldId id="403" r:id="rId33"/>
    <p:sldId id="385" r:id="rId34"/>
    <p:sldId id="348" r:id="rId35"/>
    <p:sldId id="359" r:id="rId36"/>
    <p:sldId id="396" r:id="rId37"/>
    <p:sldId id="351" r:id="rId38"/>
    <p:sldId id="349" r:id="rId39"/>
    <p:sldId id="352" r:id="rId40"/>
    <p:sldId id="358" r:id="rId41"/>
    <p:sldId id="406" r:id="rId42"/>
    <p:sldId id="407" r:id="rId43"/>
    <p:sldId id="322" r:id="rId44"/>
    <p:sldId id="323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 autoAdjust="0"/>
  </p:normalViewPr>
  <p:slideViewPr>
    <p:cSldViewPr snapToGrid="0">
      <p:cViewPr>
        <p:scale>
          <a:sx n="66" d="100"/>
          <a:sy n="66" d="100"/>
        </p:scale>
        <p:origin x="-816" y="-1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15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00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F:\Semin&#225;rio%20Su&#237;nos\10%20-%20DADOS%20DE%20REBANHO%20E%20COM&#201;RCIO\Valor%20Bruto%20da%20Produ&#231;&#227;o%20Agropecu&#225;ria%20(VBP)\Valor%20Bruto%20da%20Prod.%20Agrop.%20(VBP)%20-%20GR&#193;FICO.xls" TargetMode="External"/><Relationship Id="rId1" Type="http://schemas.openxmlformats.org/officeDocument/2006/relationships/image" Target="../media/image26.jpeg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E:\USUARIOS\Downloads\Exporta&#231;&#227;o%20Rond&#244;nia%20-%20carnes.xls" TargetMode="External"/><Relationship Id="rId1" Type="http://schemas.openxmlformats.org/officeDocument/2006/relationships/image" Target="../media/image30.jpeg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H:\backup%2026-03-14\VAC%20BOLIVIA\28%20ciclo\compilado%20de%20custos%20por%20ciclo%20vac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8.7551322185429103E-2"/>
          <c:y val="3.1439192984646105E-2"/>
          <c:w val="0.92352685528434586"/>
          <c:h val="0.87015781992130836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6">
                <a:lumMod val="75000"/>
              </a:schemeClr>
            </a:solidFill>
          </c:spPr>
          <c:invertIfNegative val="0"/>
          <c:dPt>
            <c:idx val="6"/>
            <c:invertIfNegative val="0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2.815743197125636E-3"/>
                  <c:y val="0.107487664309391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631486394251272E-3"/>
                  <c:y val="0.254970738594369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03935799281409E-3"/>
                  <c:y val="0.267469304211741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8158540531570708E-3"/>
                  <c:y val="0.259970164841318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223614795688454E-3"/>
                  <c:y val="0.257470451717844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4.223614795688454E-3"/>
                  <c:y val="0.234973033606576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7.03935799281409E-3"/>
                  <c:y val="0.247471599223947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4.223614795688454E-3"/>
                  <c:y val="0.214975328618782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1.4079824545942009E-3"/>
                  <c:y val="0.202476763001411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2.8157431971255328E-3"/>
                  <c:y val="0.17997934489014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5400000" vert="horz" anchor="ctr" anchorCtr="1"/>
              <a:lstStyle/>
              <a:p>
                <a:pPr>
                  <a:defRPr sz="16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'[Gráfico no Microsoft PowerPoint]Plan1'!$C$2:$C$11</c:f>
              <c:strCache>
                <c:ptCount val="10"/>
                <c:pt idx="0">
                  <c:v>MT</c:v>
                </c:pt>
                <c:pt idx="1">
                  <c:v>MG</c:v>
                </c:pt>
                <c:pt idx="2">
                  <c:v>GO</c:v>
                </c:pt>
                <c:pt idx="3">
                  <c:v>MS</c:v>
                </c:pt>
                <c:pt idx="4">
                  <c:v>PA</c:v>
                </c:pt>
                <c:pt idx="5">
                  <c:v>RS</c:v>
                </c:pt>
                <c:pt idx="6">
                  <c:v>RO</c:v>
                </c:pt>
                <c:pt idx="7">
                  <c:v>BA</c:v>
                </c:pt>
                <c:pt idx="8">
                  <c:v>SP</c:v>
                </c:pt>
                <c:pt idx="9">
                  <c:v>PR</c:v>
                </c:pt>
              </c:strCache>
            </c:strRef>
          </c:cat>
          <c:val>
            <c:numRef>
              <c:f>'[Gráfico no Microsoft PowerPoint]Plan1'!$D$2:$D$11</c:f>
              <c:numCache>
                <c:formatCode>#,##0</c:formatCode>
                <c:ptCount val="10"/>
                <c:pt idx="0">
                  <c:v>28487977</c:v>
                </c:pt>
                <c:pt idx="1">
                  <c:v>23515370</c:v>
                </c:pt>
                <c:pt idx="2">
                  <c:v>21346045</c:v>
                </c:pt>
                <c:pt idx="3">
                  <c:v>21017377</c:v>
                </c:pt>
                <c:pt idx="4">
                  <c:v>20813971</c:v>
                </c:pt>
                <c:pt idx="5">
                  <c:v>13275822</c:v>
                </c:pt>
                <c:pt idx="6">
                  <c:v>12750619</c:v>
                </c:pt>
                <c:pt idx="7" formatCode="_-* #,##0_-;\-* #,##0_-;_-* &quot;-&quot;??_-;_-@_-">
                  <c:v>10767576</c:v>
                </c:pt>
                <c:pt idx="8">
                  <c:v>10045797</c:v>
                </c:pt>
                <c:pt idx="9">
                  <c:v>9142994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2459776"/>
        <c:axId val="440912128"/>
        <c:axId val="0"/>
      </c:bar3DChart>
      <c:catAx>
        <c:axId val="724597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ysClr val="windowText" lastClr="000000"/>
                </a:solidFill>
              </a:defRPr>
            </a:pPr>
            <a:endParaRPr lang="pt-BR"/>
          </a:p>
        </c:txPr>
        <c:crossAx val="440912128"/>
        <c:crosses val="autoZero"/>
        <c:auto val="1"/>
        <c:lblAlgn val="ctr"/>
        <c:lblOffset val="100"/>
        <c:noMultiLvlLbl val="0"/>
      </c:catAx>
      <c:valAx>
        <c:axId val="440912128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100" b="1">
                <a:solidFill>
                  <a:sysClr val="windowText" lastClr="000000"/>
                </a:solidFill>
              </a:defRPr>
            </a:pPr>
            <a:endParaRPr lang="pt-BR"/>
          </a:p>
        </c:txPr>
        <c:crossAx val="72459776"/>
        <c:crosses val="autoZero"/>
        <c:crossBetween val="between"/>
      </c:valAx>
    </c:plotArea>
    <c:plotVisOnly val="1"/>
    <c:dispBlanksAs val="gap"/>
    <c:showDLblsOverMax val="0"/>
  </c:chart>
  <c:spPr>
    <a:noFill/>
  </c:sp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pt-BR" sz="2400" dirty="0"/>
              <a:t>Valor Bruto da Produção Agropecuária (</a:t>
            </a:r>
            <a:r>
              <a:rPr lang="pt-BR" sz="2400" dirty="0" err="1"/>
              <a:t>VBP</a:t>
            </a:r>
            <a:r>
              <a:rPr lang="pt-BR" sz="2400" dirty="0"/>
              <a:t>) - Rondônia (2005 </a:t>
            </a:r>
            <a:r>
              <a:rPr lang="pt-BR" sz="2400" dirty="0" smtClean="0"/>
              <a:t>- 2014</a:t>
            </a:r>
            <a:r>
              <a:rPr lang="pt-BR" sz="2400" dirty="0"/>
              <a:t>)- em bilhões de </a:t>
            </a:r>
            <a:r>
              <a:rPr lang="pt-BR" sz="2400" dirty="0" smtClean="0"/>
              <a:t>reais</a:t>
            </a:r>
            <a:endParaRPr lang="pt-BR" sz="2400" dirty="0"/>
          </a:p>
        </c:rich>
      </c:tx>
      <c:layout>
        <c:manualLayout>
          <c:xMode val="edge"/>
          <c:yMode val="edge"/>
          <c:x val="0.11068702290076336"/>
          <c:y val="1.3717421124828531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4.3893129770992363E-2"/>
          <c:y val="0.12160498687664038"/>
          <c:w val="0.95419847328244278"/>
          <c:h val="0.76618649752114321"/>
        </c:manualLayout>
      </c:layout>
      <c:lineChart>
        <c:grouping val="standard"/>
        <c:varyColors val="0"/>
        <c:ser>
          <c:idx val="0"/>
          <c:order val="0"/>
          <c:tx>
            <c:strRef>
              <c:f>Plan1!$A$9</c:f>
              <c:strCache>
                <c:ptCount val="1"/>
                <c:pt idx="0">
                  <c:v>pecuária</c:v>
                </c:pt>
              </c:strCache>
            </c:strRef>
          </c:tx>
          <c:spPr>
            <a:ln w="57150">
              <a:solidFill>
                <a:srgbClr val="000080"/>
              </a:solidFill>
              <a:prstDash val="solid"/>
            </a:ln>
          </c:spPr>
          <c:marker>
            <c:symbol val="diamond"/>
            <c:size val="9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600" b="1" i="0" u="none" strike="noStrike" baseline="0">
                    <a:solidFill>
                      <a:srgbClr val="000080"/>
                    </a:solidFill>
                    <a:latin typeface="Arial"/>
                    <a:ea typeface="Arial"/>
                    <a:cs typeface="Arial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Plan1!$B$3:$K$3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Plan1!$B$9:$K$9</c:f>
              <c:numCache>
                <c:formatCode>#,##0.00</c:formatCode>
                <c:ptCount val="10"/>
                <c:pt idx="0">
                  <c:v>1.7867687357399427</c:v>
                </c:pt>
                <c:pt idx="1">
                  <c:v>1.9648319904779983</c:v>
                </c:pt>
                <c:pt idx="2">
                  <c:v>2.6007805618818733</c:v>
                </c:pt>
                <c:pt idx="3">
                  <c:v>2.8086837890554839</c:v>
                </c:pt>
                <c:pt idx="4">
                  <c:v>3.4597933569323138</c:v>
                </c:pt>
                <c:pt idx="5">
                  <c:v>3.5053364773924076</c:v>
                </c:pt>
                <c:pt idx="6">
                  <c:v>3.6864919871755903</c:v>
                </c:pt>
                <c:pt idx="7">
                  <c:v>3.8884052706919063</c:v>
                </c:pt>
                <c:pt idx="8">
                  <c:v>4.1717051283438122</c:v>
                </c:pt>
                <c:pt idx="9">
                  <c:v>4.7786436990622203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Plan1!$A$10</c:f>
              <c:strCache>
                <c:ptCount val="1"/>
                <c:pt idx="0">
                  <c:v>lavoura</c:v>
                </c:pt>
              </c:strCache>
            </c:strRef>
          </c:tx>
          <c:spPr>
            <a:ln w="57150">
              <a:solidFill>
                <a:srgbClr val="008000"/>
              </a:solidFill>
              <a:prstDash val="solid"/>
            </a:ln>
          </c:spPr>
          <c:marker>
            <c:symbol val="square"/>
            <c:size val="9"/>
            <c:spPr>
              <a:solidFill>
                <a:srgbClr val="008000"/>
              </a:solidFill>
              <a:ln>
                <a:solidFill>
                  <a:srgbClr val="0080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600" b="1" i="0" u="none" strike="noStrike" baseline="0">
                    <a:solidFill>
                      <a:srgbClr val="008000"/>
                    </a:solidFill>
                    <a:latin typeface="Arial"/>
                    <a:ea typeface="Arial"/>
                    <a:cs typeface="Arial"/>
                  </a:defRPr>
                </a:pPr>
                <a:endParaRPr lang="pt-B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Plan1!$B$3:$K$3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Plan1!$B$10:$K$10</c:f>
              <c:numCache>
                <c:formatCode>#,##0.00</c:formatCode>
                <c:ptCount val="10"/>
                <c:pt idx="0">
                  <c:v>1.3942108072889214</c:v>
                </c:pt>
                <c:pt idx="1">
                  <c:v>1.1867284143227317</c:v>
                </c:pt>
                <c:pt idx="2">
                  <c:v>1.3286226412211999</c:v>
                </c:pt>
                <c:pt idx="3">
                  <c:v>1.5275724935137207</c:v>
                </c:pt>
                <c:pt idx="4">
                  <c:v>1.4532711463915982</c:v>
                </c:pt>
                <c:pt idx="5">
                  <c:v>1.7846576339197304</c:v>
                </c:pt>
                <c:pt idx="6">
                  <c:v>1.3319621083273296</c:v>
                </c:pt>
                <c:pt idx="7">
                  <c:v>1.847276976299056</c:v>
                </c:pt>
                <c:pt idx="8">
                  <c:v>1.8487020283190647</c:v>
                </c:pt>
                <c:pt idx="9">
                  <c:v>1.5606321961688123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Plan1!$A$12</c:f>
              <c:strCache>
                <c:ptCount val="1"/>
                <c:pt idx="0">
                  <c:v>total</c:v>
                </c:pt>
              </c:strCache>
            </c:strRef>
          </c:tx>
          <c:spPr>
            <a:ln w="57150">
              <a:solidFill>
                <a:srgbClr val="993300"/>
              </a:solidFill>
              <a:prstDash val="solid"/>
            </a:ln>
          </c:spPr>
          <c:marker>
            <c:symbol val="circle"/>
            <c:size val="9"/>
            <c:spPr>
              <a:solidFill>
                <a:srgbClr val="993300"/>
              </a:solidFill>
              <a:ln>
                <a:solidFill>
                  <a:srgbClr val="993300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800" b="1" i="0" u="none" strike="noStrike" baseline="0">
                    <a:solidFill>
                      <a:srgbClr val="800000"/>
                    </a:solidFill>
                    <a:latin typeface="Arial"/>
                    <a:ea typeface="Arial"/>
                    <a:cs typeface="Arial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Plan1!$B$3:$K$3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Plan1!$B$12:$K$12</c:f>
              <c:numCache>
                <c:formatCode>#,##0.00</c:formatCode>
                <c:ptCount val="10"/>
                <c:pt idx="0">
                  <c:v>3.1809795430288639</c:v>
                </c:pt>
                <c:pt idx="1">
                  <c:v>3.1515604048007302</c:v>
                </c:pt>
                <c:pt idx="2">
                  <c:v>3.9294032031030732</c:v>
                </c:pt>
                <c:pt idx="3">
                  <c:v>4.3362562825692041</c:v>
                </c:pt>
                <c:pt idx="4">
                  <c:v>4.9130645033239126</c:v>
                </c:pt>
                <c:pt idx="5">
                  <c:v>5.2899941113121374</c:v>
                </c:pt>
                <c:pt idx="6">
                  <c:v>5.0184540955029195</c:v>
                </c:pt>
                <c:pt idx="7">
                  <c:v>5.7356822469909634</c:v>
                </c:pt>
                <c:pt idx="8">
                  <c:v>6.020407156662877</c:v>
                </c:pt>
                <c:pt idx="9">
                  <c:v>6.3392758952310331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3521536"/>
        <c:axId val="39978112"/>
      </c:lineChart>
      <c:catAx>
        <c:axId val="43521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3997811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9978112"/>
        <c:scaling>
          <c:orientation val="minMax"/>
        </c:scaling>
        <c:delete val="0"/>
        <c:axPos val="l"/>
        <c:numFmt formatCode="#,##0.0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43521536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2.5763358778625955E-2"/>
          <c:y val="0.9615912208504801"/>
          <c:w val="0.95419847328244278"/>
          <c:h val="3.9780521262002745E-2"/>
        </c:manualLayout>
      </c:layout>
      <c:overlay val="0"/>
      <c:spPr>
        <a:solidFill>
          <a:srgbClr val="FFFFFF"/>
        </a:solidFill>
        <a:ln w="25400">
          <a:noFill/>
        </a:ln>
      </c:spPr>
      <c:txPr>
        <a:bodyPr/>
        <a:lstStyle/>
        <a:p>
          <a:pPr>
            <a:defRPr sz="1285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pt-BR"/>
        </a:p>
      </c:txPr>
    </c:legend>
    <c:plotVisOnly val="1"/>
    <c:dispBlanksAs val="gap"/>
    <c:showDLblsOverMax val="0"/>
  </c:chart>
  <c:spPr>
    <a:blipFill dpi="0" rotWithShape="1">
      <a:blip xmlns:r="http://schemas.openxmlformats.org/officeDocument/2006/relationships" r:embed="rId1">
        <a:alphaModFix amt="56000"/>
      </a:blip>
      <a:srcRect/>
      <a:stretch>
        <a:fillRect/>
      </a:stretch>
    </a:blipFill>
    <a:ln w="9525">
      <a:noFill/>
    </a:ln>
  </c:spPr>
  <c:txPr>
    <a:bodyPr/>
    <a:lstStyle/>
    <a:p>
      <a:pPr>
        <a:defRPr sz="35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pt-BR" sz="2400"/>
              <a:t>Exportação Rondoniense de Carnes e Derivados - 1999 a 2014* - Valor (US$) </a:t>
            </a:r>
          </a:p>
        </c:rich>
      </c:tx>
      <c:layout>
        <c:manualLayout>
          <c:xMode val="edge"/>
          <c:yMode val="edge"/>
          <c:x val="0.12318615824927708"/>
          <c:y val="4.6215298617607687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3.5010350919608933E-3"/>
          <c:y val="0.12380210056567412"/>
          <c:w val="0.99334163125773423"/>
          <c:h val="0.807118985126859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Plan1!$C$2</c:f>
              <c:strCache>
                <c:ptCount val="1"/>
                <c:pt idx="0">
                  <c:v>Carnes</c:v>
                </c:pt>
              </c:strCache>
            </c:strRef>
          </c:tx>
          <c:spPr>
            <a:gradFill rotWithShape="0">
              <a:gsLst>
                <a:gs pos="0">
                  <a:srgbClr val="FFFF00"/>
                </a:gs>
                <a:gs pos="100000">
                  <a:srgbClr xmlns:mc="http://schemas.openxmlformats.org/markup-compatibility/2006" xmlns:a14="http://schemas.microsoft.com/office/drawing/2010/main" val="000000" mc:Ignorable="a14" a14:legacySpreadsheetColorIndex="1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4"/>
              <c:layout>
                <c:manualLayout>
                  <c:x val="-1.3888888888888889E-3"/>
                  <c:y val="-3.70370370370370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9.7222222222221721E-3"/>
                  <c:y val="-1.85185185185198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9.7222222222222727E-3"/>
                  <c:y val="6.0487022455526394E-3"/>
                </c:manualLayout>
              </c:layout>
              <c:spPr>
                <a:solidFill>
                  <a:schemeClr val="bg1">
                    <a:alpha val="81000"/>
                  </a:schemeClr>
                </a:solidFill>
                <a:ln w="25400">
                  <a:noFill/>
                </a:ln>
                <a:effectLst/>
                <a:scene3d>
                  <a:camera prst="orthographicFront"/>
                  <a:lightRig rig="threePt" dir="t"/>
                </a:scene3d>
                <a:sp3d/>
              </c:spPr>
              <c:txPr>
                <a:bodyPr rot="-1500000" vert="horz" anchor="t" anchorCtr="0"/>
                <a:lstStyle/>
                <a:p>
                  <a:pPr>
                    <a:defRPr sz="900" b="1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1.1111111111111112E-2"/>
                  <c:y val="6.4650043744531932E-3"/>
                </c:manualLayout>
              </c:layout>
              <c:spPr>
                <a:solidFill>
                  <a:schemeClr val="bg1">
                    <a:alpha val="81000"/>
                  </a:schemeClr>
                </a:solidFill>
                <a:ln w="25400">
                  <a:noFill/>
                </a:ln>
                <a:effectLst/>
                <a:scene3d>
                  <a:camera prst="orthographicFront"/>
                  <a:lightRig rig="threePt" dir="t"/>
                </a:scene3d>
                <a:sp3d/>
              </c:spPr>
              <c:txPr>
                <a:bodyPr rot="-1500000" vert="horz" anchor="t" anchorCtr="0"/>
                <a:lstStyle/>
                <a:p>
                  <a:pPr>
                    <a:defRPr sz="900" b="1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1.1111111111111112E-2"/>
                  <c:y val="3.7804024496937202E-3"/>
                </c:manualLayout>
              </c:layout>
              <c:spPr>
                <a:solidFill>
                  <a:schemeClr val="bg1">
                    <a:alpha val="81000"/>
                  </a:schemeClr>
                </a:solidFill>
                <a:ln w="25400">
                  <a:noFill/>
                </a:ln>
                <a:effectLst/>
                <a:scene3d>
                  <a:camera prst="orthographicFront"/>
                  <a:lightRig rig="threePt" dir="t"/>
                </a:scene3d>
                <a:sp3d/>
              </c:spPr>
              <c:txPr>
                <a:bodyPr rot="-1500000" vert="horz" anchor="t" anchorCtr="0"/>
                <a:lstStyle/>
                <a:p>
                  <a:pPr>
                    <a:defRPr sz="900" b="1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1.2500000000000001E-2"/>
                  <c:y val="2.7613006707494898E-3"/>
                </c:manualLayout>
              </c:layout>
              <c:spPr>
                <a:solidFill>
                  <a:schemeClr val="bg1">
                    <a:alpha val="81000"/>
                  </a:schemeClr>
                </a:solidFill>
                <a:ln w="25400">
                  <a:noFill/>
                </a:ln>
                <a:effectLst/>
                <a:scene3d>
                  <a:camera prst="orthographicFront"/>
                  <a:lightRig rig="threePt" dir="t"/>
                </a:scene3d>
                <a:sp3d/>
              </c:spPr>
              <c:txPr>
                <a:bodyPr rot="-1500000" vert="horz" anchor="t" anchorCtr="0"/>
                <a:lstStyle/>
                <a:p>
                  <a:pPr>
                    <a:defRPr sz="900" b="1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1.3888888888888788E-2"/>
                  <c:y val="3.7804024496937883E-3"/>
                </c:manualLayout>
              </c:layout>
              <c:spPr>
                <a:solidFill>
                  <a:schemeClr val="bg1">
                    <a:alpha val="81000"/>
                  </a:schemeClr>
                </a:solidFill>
                <a:ln w="25400">
                  <a:noFill/>
                </a:ln>
                <a:effectLst/>
                <a:scene3d>
                  <a:camera prst="orthographicFront"/>
                  <a:lightRig rig="threePt" dir="t"/>
                </a:scene3d>
                <a:sp3d/>
              </c:spPr>
              <c:txPr>
                <a:bodyPr rot="-1500000" vert="horz" anchor="t" anchorCtr="0"/>
                <a:lstStyle/>
                <a:p>
                  <a:pPr>
                    <a:defRPr sz="900" b="1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6.9444444444444441E-3"/>
                  <c:y val="5.4460484106153397E-3"/>
                </c:manualLayout>
              </c:layout>
              <c:spPr>
                <a:solidFill>
                  <a:schemeClr val="bg1">
                    <a:alpha val="81000"/>
                  </a:schemeClr>
                </a:solidFill>
                <a:ln w="25400">
                  <a:noFill/>
                </a:ln>
                <a:effectLst/>
                <a:scene3d>
                  <a:camera prst="orthographicFront"/>
                  <a:lightRig rig="threePt" dir="t"/>
                </a:scene3d>
                <a:sp3d/>
              </c:spPr>
              <c:txPr>
                <a:bodyPr rot="-1500000" vert="horz" anchor="t" anchorCtr="0"/>
                <a:lstStyle/>
                <a:p>
                  <a:pPr>
                    <a:defRPr sz="900" b="1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6.9444444444445464E-3"/>
                  <c:y val="5.6322543015456398E-3"/>
                </c:manualLayout>
              </c:layout>
              <c:spPr>
                <a:solidFill>
                  <a:schemeClr val="bg1">
                    <a:alpha val="81000"/>
                  </a:schemeClr>
                </a:solidFill>
                <a:ln w="25400">
                  <a:noFill/>
                </a:ln>
                <a:effectLst/>
                <a:scene3d>
                  <a:camera prst="orthographicFront"/>
                  <a:lightRig rig="threePt" dir="t"/>
                </a:scene3d>
                <a:sp3d/>
              </c:spPr>
              <c:txPr>
                <a:bodyPr rot="-1500000" vert="horz" anchor="t" anchorCtr="0"/>
                <a:lstStyle/>
                <a:p>
                  <a:pPr>
                    <a:defRPr sz="900" b="1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9.7223315835521587E-3"/>
                  <c:y val="3.7802566345873432E-3"/>
                </c:manualLayout>
              </c:layout>
              <c:spPr>
                <a:solidFill>
                  <a:schemeClr val="bg1">
                    <a:alpha val="81000"/>
                  </a:schemeClr>
                </a:solidFill>
                <a:ln w="25400">
                  <a:noFill/>
                </a:ln>
                <a:effectLst/>
                <a:scene3d>
                  <a:camera prst="orthographicFront"/>
                  <a:lightRig rig="threePt" dir="t"/>
                </a:scene3d>
                <a:sp3d/>
              </c:spPr>
              <c:txPr>
                <a:bodyPr rot="-1500000" vert="horz" anchor="t" anchorCtr="0"/>
                <a:lstStyle/>
                <a:p>
                  <a:pPr>
                    <a:defRPr sz="900" b="1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0"/>
                  <c:y val="1.4891513560804899E-2"/>
                </c:manualLayout>
              </c:layout>
              <c:spPr>
                <a:solidFill>
                  <a:schemeClr val="bg1">
                    <a:alpha val="81000"/>
                  </a:schemeClr>
                </a:solidFill>
                <a:ln w="25400">
                  <a:noFill/>
                </a:ln>
                <a:effectLst/>
                <a:scene3d>
                  <a:camera prst="orthographicFront"/>
                  <a:lightRig rig="threePt" dir="t"/>
                </a:scene3d>
                <a:sp3d/>
              </c:spPr>
              <c:txPr>
                <a:bodyPr rot="-1500000" vert="horz" anchor="t" anchorCtr="0"/>
                <a:lstStyle/>
                <a:p>
                  <a:pPr>
                    <a:defRPr sz="900" b="1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bg1">
                  <a:alpha val="81000"/>
                </a:schemeClr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txPr>
              <a:bodyPr rot="-1500000" anchor="t" anchorCtr="0"/>
              <a:lstStyle/>
              <a:p>
                <a:pPr>
                  <a:defRPr sz="9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Plan1!$B$3:$B$18</c:f>
              <c:numCache>
                <c:formatCode>General</c:formatCode>
                <c:ptCount val="16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</c:numCache>
            </c:numRef>
          </c:cat>
          <c:val>
            <c:numRef>
              <c:f>Plan1!$C$3:$C$18</c:f>
              <c:numCache>
                <c:formatCode>#,##0</c:formatCode>
                <c:ptCount val="16"/>
                <c:pt idx="0">
                  <c:v>147369</c:v>
                </c:pt>
                <c:pt idx="1">
                  <c:v>975175</c:v>
                </c:pt>
                <c:pt idx="2">
                  <c:v>1204398</c:v>
                </c:pt>
                <c:pt idx="3">
                  <c:v>2241169</c:v>
                </c:pt>
                <c:pt idx="4">
                  <c:v>3139373</c:v>
                </c:pt>
                <c:pt idx="5">
                  <c:v>13167992</c:v>
                </c:pt>
                <c:pt idx="6">
                  <c:v>38445970</c:v>
                </c:pt>
                <c:pt idx="7">
                  <c:v>124894227</c:v>
                </c:pt>
                <c:pt idx="8">
                  <c:v>217347859</c:v>
                </c:pt>
                <c:pt idx="9">
                  <c:v>382395385</c:v>
                </c:pt>
                <c:pt idx="10">
                  <c:v>176818438</c:v>
                </c:pt>
                <c:pt idx="11">
                  <c:v>243367914</c:v>
                </c:pt>
                <c:pt idx="12">
                  <c:v>216060460</c:v>
                </c:pt>
                <c:pt idx="13">
                  <c:v>391720288</c:v>
                </c:pt>
                <c:pt idx="14">
                  <c:v>603795743</c:v>
                </c:pt>
                <c:pt idx="15">
                  <c:v>622523289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100"/>
        <c:axId val="47268864"/>
        <c:axId val="48254912"/>
      </c:barChart>
      <c:catAx>
        <c:axId val="472688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4825491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8254912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472688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blipFill dpi="0" rotWithShape="1">
      <a:blip xmlns:r="http://schemas.openxmlformats.org/officeDocument/2006/relationships" r:embed="rId1">
        <a:alphaModFix amt="91000"/>
      </a:blip>
      <a:srcRect/>
      <a:stretch>
        <a:fillRect/>
      </a:stretch>
    </a:blipFill>
    <a:ln w="12700">
      <a:solidFill>
        <a:srgbClr val="000000"/>
      </a:solidFill>
      <a:prstDash val="solid"/>
    </a:ln>
    <a:effectLst>
      <a:outerShdw dist="35921" dir="2700000" algn="br">
        <a:srgbClr val="000000"/>
      </a:outerShdw>
    </a:effectLst>
  </c:spPr>
  <c:txPr>
    <a:bodyPr/>
    <a:lstStyle/>
    <a:p>
      <a:pPr>
        <a:defRPr sz="19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7668063763524488E-2"/>
          <c:y val="5.9057765511434396E-4"/>
          <c:w val="0.98183983141658093"/>
          <c:h val="0.9994094223448856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 w="25400" cap="flat" cmpd="sng" algn="ctr">
              <a:solidFill>
                <a:schemeClr val="dk1"/>
              </a:solidFill>
              <a:prstDash val="solid"/>
            </a:ln>
            <a:effectLst/>
          </c:spPr>
          <c:invertIfNegative val="0"/>
          <c:dLbls>
            <c:dLbl>
              <c:idx val="5"/>
              <c:layout>
                <c:manualLayout>
                  <c:x val="1.4223330024262537E-3"/>
                  <c:y val="9.28259433162397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"/>
                  <c:y val="-4.64129716581198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5.2151607629141036E-17"/>
                  <c:y val="0.215820318210257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7.1116650121311646E-3"/>
                  <c:y val="0.215820318210257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4.2669990072786565E-3"/>
                  <c:y val="0.225102912541881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7.1116650121312687E-3"/>
                  <c:y val="0.213499669627351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0"/>
                  <c:y val="0.23206467556236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1.4223330024262537E-3"/>
                  <c:y val="0.20885837246153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2.8446660048525073E-3"/>
                  <c:y val="0.211179021044445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9.956331016983672E-3"/>
                  <c:y val="0.160124752220513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9.9563310169837761E-3"/>
                  <c:y val="0.169407346552137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9.9563310169835679E-3"/>
                  <c:y val="0.150842157888889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5400000" vert="horz" anchor="ctr" anchorCtr="0"/>
              <a:lstStyle/>
              <a:p>
                <a:pPr>
                  <a:defRPr sz="14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trendline>
            <c:spPr>
              <a:ln w="57150">
                <a:solidFill>
                  <a:srgbClr val="00B050"/>
                </a:solidFill>
              </a:ln>
            </c:spPr>
            <c:trendlineType val="power"/>
            <c:dispRSqr val="0"/>
            <c:dispEq val="0"/>
          </c:trendline>
          <c:cat>
            <c:numRef>
              <c:f>Plan1!$A$3:$A$19</c:f>
              <c:numCache>
                <c:formatCode>General</c:formatCode>
                <c:ptCount val="17"/>
                <c:pt idx="0">
                  <c:v>1999</c:v>
                </c:pt>
                <c:pt idx="1">
                  <c:v>2000</c:v>
                </c:pt>
                <c:pt idx="2">
                  <c:v>2001</c:v>
                </c:pt>
                <c:pt idx="3">
                  <c:v>2002</c:v>
                </c:pt>
                <c:pt idx="4">
                  <c:v>2003</c:v>
                </c:pt>
                <c:pt idx="5">
                  <c:v>2004</c:v>
                </c:pt>
                <c:pt idx="6">
                  <c:v>2005</c:v>
                </c:pt>
                <c:pt idx="7">
                  <c:v>2006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</c:numCache>
            </c:numRef>
          </c:cat>
          <c:val>
            <c:numRef>
              <c:f>Plan1!$B$3:$B$19</c:f>
              <c:numCache>
                <c:formatCode>#,##0.00</c:formatCode>
                <c:ptCount val="17"/>
                <c:pt idx="0">
                  <c:v>2820700</c:v>
                </c:pt>
                <c:pt idx="1">
                  <c:v>1680000</c:v>
                </c:pt>
                <c:pt idx="2">
                  <c:v>7097000</c:v>
                </c:pt>
                <c:pt idx="3">
                  <c:v>7310000</c:v>
                </c:pt>
                <c:pt idx="4">
                  <c:v>12024000</c:v>
                </c:pt>
                <c:pt idx="5">
                  <c:v>16850700</c:v>
                </c:pt>
                <c:pt idx="6">
                  <c:v>16850700</c:v>
                </c:pt>
                <c:pt idx="7">
                  <c:v>20300950</c:v>
                </c:pt>
                <c:pt idx="8">
                  <c:v>27647000</c:v>
                </c:pt>
                <c:pt idx="9">
                  <c:v>27969400</c:v>
                </c:pt>
                <c:pt idx="10">
                  <c:v>32584200</c:v>
                </c:pt>
                <c:pt idx="11">
                  <c:v>49604629</c:v>
                </c:pt>
                <c:pt idx="12">
                  <c:v>46043826</c:v>
                </c:pt>
                <c:pt idx="13">
                  <c:v>53130239</c:v>
                </c:pt>
                <c:pt idx="14">
                  <c:v>63957710</c:v>
                </c:pt>
                <c:pt idx="15">
                  <c:v>63614450</c:v>
                </c:pt>
                <c:pt idx="16">
                  <c:v>66666169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76058112"/>
        <c:axId val="79238208"/>
      </c:barChart>
      <c:catAx>
        <c:axId val="76058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BR"/>
          </a:p>
        </c:txPr>
        <c:crossAx val="79238208"/>
        <c:crosses val="autoZero"/>
        <c:auto val="1"/>
        <c:lblAlgn val="ctr"/>
        <c:lblOffset val="100"/>
        <c:noMultiLvlLbl val="0"/>
      </c:catAx>
      <c:valAx>
        <c:axId val="79238208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extTo"/>
        <c:crossAx val="76058112"/>
        <c:crosses val="autoZero"/>
        <c:crossBetween val="between"/>
      </c:valAx>
    </c:plotArea>
    <c:plotVisOnly val="1"/>
    <c:dispBlanksAs val="gap"/>
    <c:showDLblsOverMax val="0"/>
  </c:chart>
  <c:spPr>
    <a:solidFill>
      <a:schemeClr val="tx1">
        <a:lumMod val="95000"/>
        <a:alpha val="97000"/>
      </a:schemeClr>
    </a:solidFill>
    <a:scene3d>
      <a:camera prst="orthographicFront"/>
      <a:lightRig rig="threePt" dir="t"/>
    </a:scene3d>
    <a:sp3d>
      <a:bevelT/>
    </a:sp3d>
  </c:spPr>
  <c:txPr>
    <a:bodyPr/>
    <a:lstStyle/>
    <a:p>
      <a:pPr>
        <a:defRPr b="1">
          <a:solidFill>
            <a:schemeClr val="bg1"/>
          </a:solidFill>
        </a:defRPr>
      </a:pPr>
      <a:endParaRPr lang="pt-BR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256147019728583"/>
          <c:y val="4.3075521370935052E-2"/>
          <c:w val="0.73330444910248782"/>
          <c:h val="0.86261592798850151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Plan1!$B$1</c:f>
              <c:strCache>
                <c:ptCount val="1"/>
                <c:pt idx="0">
                  <c:v>QT ANIMAIS</c:v>
                </c:pt>
              </c:strCache>
            </c:strRef>
          </c:tx>
          <c:spPr>
            <a:solidFill>
              <a:schemeClr val="tx1">
                <a:lumMod val="75000"/>
              </a:schemeClr>
            </a:solidFill>
            <a:ln w="0">
              <a:solidFill>
                <a:schemeClr val="tx1"/>
              </a:solidFill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17"/>
              <c:layout>
                <c:manualLayout>
                  <c:x val="-1.5337828504659846E-2"/>
                  <c:y val="-2.39748667884667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>
                    <a:solidFill>
                      <a:schemeClr val="tx1"/>
                    </a:solidFill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Plan1!$A$2:$A$19</c:f>
              <c:strCache>
                <c:ptCount val="18"/>
                <c:pt idx="0">
                  <c:v>11º Ciclo/06</c:v>
                </c:pt>
                <c:pt idx="1">
                  <c:v>12º Ciclo/06</c:v>
                </c:pt>
                <c:pt idx="2">
                  <c:v>13º Ciclo/07</c:v>
                </c:pt>
                <c:pt idx="3">
                  <c:v>14º Ciclo/07</c:v>
                </c:pt>
                <c:pt idx="4">
                  <c:v>15º Ciclo/08</c:v>
                </c:pt>
                <c:pt idx="5">
                  <c:v>16º Ciclo/08</c:v>
                </c:pt>
                <c:pt idx="6">
                  <c:v>17º Ciclo/09</c:v>
                </c:pt>
                <c:pt idx="7">
                  <c:v>18º Ciclo/09</c:v>
                </c:pt>
                <c:pt idx="8">
                  <c:v>19º Ciclo/10</c:v>
                </c:pt>
                <c:pt idx="9">
                  <c:v>20º Ciclo/10</c:v>
                </c:pt>
                <c:pt idx="10">
                  <c:v>21º Ciclo/11</c:v>
                </c:pt>
                <c:pt idx="11">
                  <c:v>22º Ciclo/11</c:v>
                </c:pt>
                <c:pt idx="12">
                  <c:v>23º Ciclo/12</c:v>
                </c:pt>
                <c:pt idx="13">
                  <c:v>24º Ciclo/12</c:v>
                </c:pt>
                <c:pt idx="14">
                  <c:v>25º Ciclo/13</c:v>
                </c:pt>
                <c:pt idx="15">
                  <c:v>26º Ciclo/13</c:v>
                </c:pt>
                <c:pt idx="16">
                  <c:v>27º Ciclo/14</c:v>
                </c:pt>
                <c:pt idx="17">
                  <c:v>28º Ciclo/14</c:v>
                </c:pt>
              </c:strCache>
            </c:strRef>
          </c:cat>
          <c:val>
            <c:numRef>
              <c:f>Plan1!$B$2:$B$19</c:f>
              <c:numCache>
                <c:formatCode>#,##0</c:formatCode>
                <c:ptCount val="18"/>
                <c:pt idx="0">
                  <c:v>2719</c:v>
                </c:pt>
                <c:pt idx="1">
                  <c:v>3516</c:v>
                </c:pt>
                <c:pt idx="2">
                  <c:v>4011</c:v>
                </c:pt>
                <c:pt idx="3">
                  <c:v>5353</c:v>
                </c:pt>
                <c:pt idx="4">
                  <c:v>8264</c:v>
                </c:pt>
                <c:pt idx="5">
                  <c:v>8083</c:v>
                </c:pt>
                <c:pt idx="6">
                  <c:v>15783</c:v>
                </c:pt>
                <c:pt idx="7">
                  <c:v>18582</c:v>
                </c:pt>
                <c:pt idx="8">
                  <c:v>20966</c:v>
                </c:pt>
                <c:pt idx="9">
                  <c:v>23741</c:v>
                </c:pt>
                <c:pt idx="10">
                  <c:v>23060</c:v>
                </c:pt>
                <c:pt idx="11">
                  <c:v>36063</c:v>
                </c:pt>
                <c:pt idx="12">
                  <c:v>32861</c:v>
                </c:pt>
                <c:pt idx="13">
                  <c:v>53237</c:v>
                </c:pt>
                <c:pt idx="14">
                  <c:v>47959</c:v>
                </c:pt>
                <c:pt idx="15">
                  <c:v>34559</c:v>
                </c:pt>
                <c:pt idx="16">
                  <c:v>29215</c:v>
                </c:pt>
                <c:pt idx="17">
                  <c:v>45324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0601088"/>
        <c:axId val="140006464"/>
      </c:barChart>
      <c:lineChart>
        <c:grouping val="standard"/>
        <c:varyColors val="0"/>
        <c:ser>
          <c:idx val="0"/>
          <c:order val="1"/>
          <c:tx>
            <c:strRef>
              <c:f>Plan1!$C$1</c:f>
              <c:strCache>
                <c:ptCount val="1"/>
                <c:pt idx="0">
                  <c:v>QT PROP. BOLIV.</c:v>
                </c:pt>
              </c:strCache>
            </c:strRef>
          </c:tx>
          <c:spPr>
            <a:ln w="88900">
              <a:solidFill>
                <a:srgbClr val="0070C0"/>
              </a:solidFill>
              <a:prstDash val="solid"/>
            </a:ln>
            <a:effectLst>
              <a:outerShdw blurRad="50800" dist="38100" dir="10200000" algn="r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c:spPr>
          <c:marker>
            <c:symbol val="diamond"/>
            <c:size val="8"/>
            <c:spPr>
              <a:pattFill prst="pct60">
                <a:fgClr>
                  <a:srgbClr val="0070C0"/>
                </a:fgClr>
                <a:bgClr>
                  <a:schemeClr val="bg1"/>
                </a:bgClr>
              </a:pattFill>
              <a:ln w="0">
                <a:solidFill>
                  <a:srgbClr val="0070C0"/>
                </a:solidFill>
                <a:prstDash val="solid"/>
              </a:ln>
              <a:effectLst>
                <a:outerShdw blurRad="50800" dist="38100" dir="10200000" algn="r" rotWithShape="0">
                  <a:schemeClr val="tx1">
                    <a:lumMod val="65000"/>
                    <a:lumOff val="35000"/>
                    <a:alpha val="40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B w="165100" prst="coolSlant"/>
              </a:sp3d>
            </c:spPr>
          </c:marker>
          <c:dLbls>
            <c:dLbl>
              <c:idx val="17"/>
              <c:layout>
                <c:manualLayout>
                  <c:x val="-4.3137642669355956E-2"/>
                  <c:y val="-2.6372353467313196E-2"/>
                </c:manualLayout>
              </c:layout>
              <c:spPr>
                <a:solidFill>
                  <a:schemeClr val="tx2">
                    <a:lumMod val="75000"/>
                  </a:schemeClr>
                </a:solidFill>
              </c:spPr>
              <c:txPr>
                <a:bodyPr/>
                <a:lstStyle/>
                <a:p>
                  <a:pPr>
                    <a:defRPr sz="1800" b="1">
                      <a:solidFill>
                        <a:srgbClr val="0070C0"/>
                      </a:solidFill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tx2">
                  <a:lumMod val="75000"/>
                </a:schemeClr>
              </a:solidFill>
            </c:spPr>
            <c:txPr>
              <a:bodyPr/>
              <a:lstStyle/>
              <a:p>
                <a:pPr>
                  <a:defRPr sz="1800" b="1">
                    <a:solidFill>
                      <a:schemeClr val="tx1"/>
                    </a:solidFill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Plan1!$A$2:$A$19</c:f>
              <c:strCache>
                <c:ptCount val="18"/>
                <c:pt idx="0">
                  <c:v>11º Ciclo/06</c:v>
                </c:pt>
                <c:pt idx="1">
                  <c:v>12º Ciclo/06</c:v>
                </c:pt>
                <c:pt idx="2">
                  <c:v>13º Ciclo/07</c:v>
                </c:pt>
                <c:pt idx="3">
                  <c:v>14º Ciclo/07</c:v>
                </c:pt>
                <c:pt idx="4">
                  <c:v>15º Ciclo/08</c:v>
                </c:pt>
                <c:pt idx="5">
                  <c:v>16º Ciclo/08</c:v>
                </c:pt>
                <c:pt idx="6">
                  <c:v>17º Ciclo/09</c:v>
                </c:pt>
                <c:pt idx="7">
                  <c:v>18º Ciclo/09</c:v>
                </c:pt>
                <c:pt idx="8">
                  <c:v>19º Ciclo/10</c:v>
                </c:pt>
                <c:pt idx="9">
                  <c:v>20º Ciclo/10</c:v>
                </c:pt>
                <c:pt idx="10">
                  <c:v>21º Ciclo/11</c:v>
                </c:pt>
                <c:pt idx="11">
                  <c:v>22º Ciclo/11</c:v>
                </c:pt>
                <c:pt idx="12">
                  <c:v>23º Ciclo/12</c:v>
                </c:pt>
                <c:pt idx="13">
                  <c:v>24º Ciclo/12</c:v>
                </c:pt>
                <c:pt idx="14">
                  <c:v>25º Ciclo/13</c:v>
                </c:pt>
                <c:pt idx="15">
                  <c:v>26º Ciclo/13</c:v>
                </c:pt>
                <c:pt idx="16">
                  <c:v>27º Ciclo/14</c:v>
                </c:pt>
                <c:pt idx="17">
                  <c:v>28º Ciclo/14</c:v>
                </c:pt>
              </c:strCache>
            </c:strRef>
          </c:cat>
          <c:val>
            <c:numRef>
              <c:f>Plan1!$C$2:$C$19</c:f>
              <c:numCache>
                <c:formatCode>General</c:formatCode>
                <c:ptCount val="18"/>
                <c:pt idx="0">
                  <c:v>110</c:v>
                </c:pt>
                <c:pt idx="1">
                  <c:v>110</c:v>
                </c:pt>
                <c:pt idx="2">
                  <c:v>113</c:v>
                </c:pt>
                <c:pt idx="3">
                  <c:v>141</c:v>
                </c:pt>
                <c:pt idx="4">
                  <c:v>159</c:v>
                </c:pt>
                <c:pt idx="5">
                  <c:v>182</c:v>
                </c:pt>
                <c:pt idx="6">
                  <c:v>223</c:v>
                </c:pt>
                <c:pt idx="7">
                  <c:v>227</c:v>
                </c:pt>
                <c:pt idx="8">
                  <c:v>305</c:v>
                </c:pt>
                <c:pt idx="9">
                  <c:v>260</c:v>
                </c:pt>
                <c:pt idx="10">
                  <c:v>314</c:v>
                </c:pt>
                <c:pt idx="11">
                  <c:v>335</c:v>
                </c:pt>
                <c:pt idx="12">
                  <c:v>440</c:v>
                </c:pt>
                <c:pt idx="13">
                  <c:v>442</c:v>
                </c:pt>
                <c:pt idx="14">
                  <c:v>439</c:v>
                </c:pt>
                <c:pt idx="15">
                  <c:v>407</c:v>
                </c:pt>
                <c:pt idx="16">
                  <c:v>424</c:v>
                </c:pt>
                <c:pt idx="17">
                  <c:v>469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0604160"/>
        <c:axId val="140007040"/>
      </c:lineChart>
      <c:catAx>
        <c:axId val="80601088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600" b="0" i="0" u="none" strike="noStrike" baseline="0">
                <a:solidFill>
                  <a:srgbClr val="333333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140006464"/>
        <c:crosses val="autoZero"/>
        <c:auto val="0"/>
        <c:lblAlgn val="ctr"/>
        <c:lblOffset val="100"/>
        <c:tickMarkSkip val="1"/>
        <c:noMultiLvlLbl val="0"/>
      </c:catAx>
      <c:valAx>
        <c:axId val="14000646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FFFF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BR" sz="1200">
                    <a:solidFill>
                      <a:srgbClr val="FFFF00"/>
                    </a:solidFill>
                  </a:rPr>
                  <a:t>Quantidade de animais vacinados</a:t>
                </a:r>
              </a:p>
            </c:rich>
          </c:tx>
          <c:layout>
            <c:manualLayout>
              <c:xMode val="edge"/>
              <c:yMode val="edge"/>
              <c:x val="9.9598490808042811E-2"/>
              <c:y val="0.16258773007849031"/>
            </c:manualLayout>
          </c:layout>
          <c:overlay val="0"/>
        </c:title>
        <c:numFmt formatCode="#,##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FFFF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80601088"/>
        <c:crosses val="autoZero"/>
        <c:crossBetween val="between"/>
      </c:valAx>
      <c:catAx>
        <c:axId val="80604160"/>
        <c:scaling>
          <c:orientation val="minMax"/>
        </c:scaling>
        <c:delete val="1"/>
        <c:axPos val="b"/>
        <c:majorTickMark val="out"/>
        <c:minorTickMark val="none"/>
        <c:tickLblPos val="nextTo"/>
        <c:crossAx val="140007040"/>
        <c:crosses val="autoZero"/>
        <c:auto val="0"/>
        <c:lblAlgn val="ctr"/>
        <c:lblOffset val="100"/>
        <c:noMultiLvlLbl val="0"/>
      </c:catAx>
      <c:valAx>
        <c:axId val="140007040"/>
        <c:scaling>
          <c:orientation val="minMax"/>
        </c:scaling>
        <c:delete val="0"/>
        <c:axPos val="r"/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FFFF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BR" sz="1200">
                    <a:solidFill>
                      <a:srgbClr val="FFFF00"/>
                    </a:solidFill>
                  </a:rPr>
                  <a:t>Quantidade de Proprietários</a:t>
                </a:r>
                <a:r>
                  <a:rPr lang="pt-BR" sz="1200" baseline="0">
                    <a:solidFill>
                      <a:srgbClr val="FFFF00"/>
                    </a:solidFill>
                  </a:rPr>
                  <a:t> bolivianos</a:t>
                </a:r>
                <a:r>
                  <a:rPr lang="pt-BR" sz="1200">
                    <a:solidFill>
                      <a:srgbClr val="FFFF00"/>
                    </a:solidFill>
                  </a:rPr>
                  <a:t> assistidos</a:t>
                </a:r>
              </a:p>
            </c:rich>
          </c:tx>
          <c:layout>
            <c:manualLayout>
              <c:xMode val="edge"/>
              <c:yMode val="edge"/>
              <c:x val="0.97614046793963594"/>
              <c:y val="7.6074328883069461E-2"/>
            </c:manualLayout>
          </c:layout>
          <c:overlay val="0"/>
        </c:title>
        <c:numFmt formatCode="General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FFFF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80604160"/>
        <c:crosses val="max"/>
        <c:crossBetween val="between"/>
      </c:valAx>
      <c:dTable>
        <c:showHorzBorder val="1"/>
        <c:showVertBorder val="1"/>
        <c:showOutline val="1"/>
        <c:showKeys val="1"/>
        <c:spPr>
          <a:ln w="3175">
            <a:solidFill>
              <a:srgbClr val="000000"/>
            </a:solidFill>
            <a:prstDash val="solid"/>
          </a:ln>
        </c:spPr>
        <c:txPr>
          <a:bodyPr/>
          <a:lstStyle/>
          <a:p>
            <a:pPr rtl="0">
              <a:defRPr sz="1000" b="0" i="0" u="none" strike="noStrike" baseline="0">
                <a:solidFill>
                  <a:srgbClr val="FFFF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</c:dTable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600" b="0" i="0" u="none" strike="noStrike" baseline="0">
          <a:solidFill>
            <a:srgbClr val="333333"/>
          </a:solidFill>
          <a:latin typeface="Arial"/>
          <a:ea typeface="Arial"/>
          <a:cs typeface="Arial"/>
        </a:defRPr>
      </a:pPr>
      <a:endParaRPr lang="pt-B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025348411921975E-2"/>
          <c:y val="3.2899162324494628E-2"/>
          <c:w val="0.97784607679409397"/>
          <c:h val="0.86982481284010782"/>
        </c:manualLayout>
      </c:layout>
      <c:lineChart>
        <c:grouping val="standard"/>
        <c:varyColors val="0"/>
        <c:ser>
          <c:idx val="0"/>
          <c:order val="0"/>
          <c:tx>
            <c:strRef>
              <c:f>Compilado!$G$2</c:f>
              <c:strCache>
                <c:ptCount val="1"/>
                <c:pt idx="0">
                  <c:v>Total Custos</c:v>
                </c:pt>
              </c:strCache>
            </c:strRef>
          </c:tx>
          <c:spPr>
            <a:ln w="92075"/>
          </c:spPr>
          <c:dLbls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Compilado!$A$3:$A$9</c:f>
              <c:strCache>
                <c:ptCount val="7"/>
                <c:pt idx="0">
                  <c:v>22º/2011</c:v>
                </c:pt>
                <c:pt idx="1">
                  <c:v>23º/2012</c:v>
                </c:pt>
                <c:pt idx="2">
                  <c:v>24º/2012</c:v>
                </c:pt>
                <c:pt idx="3">
                  <c:v>25º/2013</c:v>
                </c:pt>
                <c:pt idx="4">
                  <c:v>26º/2013</c:v>
                </c:pt>
                <c:pt idx="5">
                  <c:v>27º/2014</c:v>
                </c:pt>
                <c:pt idx="6">
                  <c:v>28º/2014</c:v>
                </c:pt>
              </c:strCache>
            </c:strRef>
          </c:cat>
          <c:val>
            <c:numRef>
              <c:f>Compilado!$G$3:$G$9</c:f>
              <c:numCache>
                <c:formatCode>"R$"\ #,##0.00</c:formatCode>
                <c:ptCount val="7"/>
                <c:pt idx="0">
                  <c:v>103800.01</c:v>
                </c:pt>
                <c:pt idx="1">
                  <c:v>89715.839999999997</c:v>
                </c:pt>
                <c:pt idx="2">
                  <c:v>124131.03</c:v>
                </c:pt>
                <c:pt idx="3">
                  <c:v>159612.72999999998</c:v>
                </c:pt>
                <c:pt idx="4">
                  <c:v>149266.70000000001</c:v>
                </c:pt>
                <c:pt idx="5">
                  <c:v>163749.12</c:v>
                </c:pt>
                <c:pt idx="6">
                  <c:v>194271.69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456768"/>
        <c:axId val="48998080"/>
      </c:lineChart>
      <c:catAx>
        <c:axId val="474567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pt-BR"/>
          </a:p>
        </c:txPr>
        <c:crossAx val="48998080"/>
        <c:crosses val="autoZero"/>
        <c:auto val="1"/>
        <c:lblAlgn val="ctr"/>
        <c:lblOffset val="100"/>
        <c:noMultiLvlLbl val="0"/>
      </c:catAx>
      <c:valAx>
        <c:axId val="48998080"/>
        <c:scaling>
          <c:orientation val="minMax"/>
        </c:scaling>
        <c:delete val="1"/>
        <c:axPos val="l"/>
        <c:numFmt formatCode="&quot;R$&quot;\ #,##0.00" sourceLinked="1"/>
        <c:majorTickMark val="out"/>
        <c:minorTickMark val="none"/>
        <c:tickLblPos val="nextTo"/>
        <c:crossAx val="47456768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</c:sp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0.12895</cdr:x>
      <cdr:y>0.78703</cdr:y>
    </cdr:from>
    <cdr:to>
      <cdr:x>0.16957</cdr:x>
      <cdr:y>0.82893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1163186" y="3998554"/>
          <a:ext cx="366422" cy="2128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t-BR" sz="1400" b="1" dirty="0"/>
            <a:t>1º</a:t>
          </a:r>
        </a:p>
      </cdr:txBody>
    </cdr:sp>
  </cdr:relSizeAnchor>
  <cdr:relSizeAnchor xmlns:cdr="http://schemas.openxmlformats.org/drawingml/2006/chartDrawing">
    <cdr:from>
      <cdr:x>0.21492</cdr:x>
      <cdr:y>0.79783</cdr:y>
    </cdr:from>
    <cdr:to>
      <cdr:x>0.25554</cdr:x>
      <cdr:y>0.83832</cdr:y>
    </cdr:to>
    <cdr:sp macro="" textlink="">
      <cdr:nvSpPr>
        <cdr:cNvPr id="3" name="CaixaDeTexto 1"/>
        <cdr:cNvSpPr txBox="1"/>
      </cdr:nvSpPr>
      <cdr:spPr>
        <a:xfrm xmlns:a="http://schemas.openxmlformats.org/drawingml/2006/main">
          <a:off x="1938697" y="4053424"/>
          <a:ext cx="366421" cy="2057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400" b="1"/>
            <a:t>2º</a:t>
          </a:r>
        </a:p>
      </cdr:txBody>
    </cdr:sp>
  </cdr:relSizeAnchor>
  <cdr:relSizeAnchor xmlns:cdr="http://schemas.openxmlformats.org/drawingml/2006/chartDrawing">
    <cdr:from>
      <cdr:x>0.30008</cdr:x>
      <cdr:y>0.80468</cdr:y>
    </cdr:from>
    <cdr:to>
      <cdr:x>0.3407</cdr:x>
      <cdr:y>0.84659</cdr:y>
    </cdr:to>
    <cdr:sp macro="" textlink="">
      <cdr:nvSpPr>
        <cdr:cNvPr id="4" name="CaixaDeTexto 1"/>
        <cdr:cNvSpPr txBox="1"/>
      </cdr:nvSpPr>
      <cdr:spPr>
        <a:xfrm xmlns:a="http://schemas.openxmlformats.org/drawingml/2006/main">
          <a:off x="2706900" y="4088226"/>
          <a:ext cx="366421" cy="2129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400" b="1"/>
            <a:t>3º</a:t>
          </a:r>
        </a:p>
      </cdr:txBody>
    </cdr:sp>
  </cdr:relSizeAnchor>
  <cdr:relSizeAnchor xmlns:cdr="http://schemas.openxmlformats.org/drawingml/2006/chartDrawing">
    <cdr:from>
      <cdr:x>0.3849</cdr:x>
      <cdr:y>0.80259</cdr:y>
    </cdr:from>
    <cdr:to>
      <cdr:x>0.42552</cdr:x>
      <cdr:y>0.8445</cdr:y>
    </cdr:to>
    <cdr:sp macro="" textlink="">
      <cdr:nvSpPr>
        <cdr:cNvPr id="5" name="CaixaDeTexto 1"/>
        <cdr:cNvSpPr txBox="1"/>
      </cdr:nvSpPr>
      <cdr:spPr>
        <a:xfrm xmlns:a="http://schemas.openxmlformats.org/drawingml/2006/main">
          <a:off x="3472037" y="4077608"/>
          <a:ext cx="366421" cy="2129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400" b="1"/>
            <a:t>4º</a:t>
          </a:r>
        </a:p>
      </cdr:txBody>
    </cdr:sp>
  </cdr:relSizeAnchor>
  <cdr:relSizeAnchor xmlns:cdr="http://schemas.openxmlformats.org/drawingml/2006/chartDrawing">
    <cdr:from>
      <cdr:x>0.47268</cdr:x>
      <cdr:y>0.80455</cdr:y>
    </cdr:from>
    <cdr:to>
      <cdr:x>0.5133</cdr:x>
      <cdr:y>0.84646</cdr:y>
    </cdr:to>
    <cdr:sp macro="" textlink="">
      <cdr:nvSpPr>
        <cdr:cNvPr id="6" name="CaixaDeTexto 1"/>
        <cdr:cNvSpPr txBox="1"/>
      </cdr:nvSpPr>
      <cdr:spPr>
        <a:xfrm xmlns:a="http://schemas.openxmlformats.org/drawingml/2006/main">
          <a:off x="4263875" y="4087565"/>
          <a:ext cx="366421" cy="2129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400" b="1"/>
            <a:t>5º</a:t>
          </a:r>
        </a:p>
      </cdr:txBody>
    </cdr:sp>
  </cdr:relSizeAnchor>
  <cdr:relSizeAnchor xmlns:cdr="http://schemas.openxmlformats.org/drawingml/2006/chartDrawing">
    <cdr:from>
      <cdr:x>0.55899</cdr:x>
      <cdr:y>0.81204</cdr:y>
    </cdr:from>
    <cdr:to>
      <cdr:x>0.59961</cdr:x>
      <cdr:y>0.85394</cdr:y>
    </cdr:to>
    <cdr:sp macro="" textlink="">
      <cdr:nvSpPr>
        <cdr:cNvPr id="7" name="CaixaDeTexto 1"/>
        <cdr:cNvSpPr txBox="1"/>
      </cdr:nvSpPr>
      <cdr:spPr>
        <a:xfrm xmlns:a="http://schemas.openxmlformats.org/drawingml/2006/main">
          <a:off x="5042452" y="4125619"/>
          <a:ext cx="366421" cy="2128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400" b="1"/>
            <a:t>6º</a:t>
          </a:r>
        </a:p>
      </cdr:txBody>
    </cdr:sp>
  </cdr:relSizeAnchor>
  <cdr:relSizeAnchor xmlns:cdr="http://schemas.openxmlformats.org/drawingml/2006/chartDrawing">
    <cdr:from>
      <cdr:x>0.64182</cdr:x>
      <cdr:y>0.8103</cdr:y>
    </cdr:from>
    <cdr:to>
      <cdr:x>0.69638</cdr:x>
      <cdr:y>0.85538</cdr:y>
    </cdr:to>
    <cdr:sp macro="" textlink="">
      <cdr:nvSpPr>
        <cdr:cNvPr id="8" name="CaixaDeTexto 1"/>
        <cdr:cNvSpPr txBox="1"/>
      </cdr:nvSpPr>
      <cdr:spPr>
        <a:xfrm xmlns:a="http://schemas.openxmlformats.org/drawingml/2006/main">
          <a:off x="5789637" y="4116779"/>
          <a:ext cx="492170" cy="229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2000" b="1">
              <a:solidFill>
                <a:sysClr val="windowText" lastClr="000000"/>
              </a:solidFill>
            </a:rPr>
            <a:t>7º</a:t>
          </a:r>
        </a:p>
      </cdr:txBody>
    </cdr:sp>
  </cdr:relSizeAnchor>
  <cdr:relSizeAnchor xmlns:cdr="http://schemas.openxmlformats.org/drawingml/2006/chartDrawing">
    <cdr:from>
      <cdr:x>0.73015</cdr:x>
      <cdr:y>0.82146</cdr:y>
    </cdr:from>
    <cdr:to>
      <cdr:x>0.77078</cdr:x>
      <cdr:y>0.86336</cdr:y>
    </cdr:to>
    <cdr:sp macro="" textlink="">
      <cdr:nvSpPr>
        <cdr:cNvPr id="9" name="CaixaDeTexto 1"/>
        <cdr:cNvSpPr txBox="1"/>
      </cdr:nvSpPr>
      <cdr:spPr>
        <a:xfrm xmlns:a="http://schemas.openxmlformats.org/drawingml/2006/main">
          <a:off x="6586437" y="4173478"/>
          <a:ext cx="366511" cy="2128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400" b="1"/>
            <a:t>8º</a:t>
          </a:r>
        </a:p>
      </cdr:txBody>
    </cdr:sp>
  </cdr:relSizeAnchor>
  <cdr:relSizeAnchor xmlns:cdr="http://schemas.openxmlformats.org/drawingml/2006/chartDrawing">
    <cdr:from>
      <cdr:x>0.81263</cdr:x>
      <cdr:y>0.8308</cdr:y>
    </cdr:from>
    <cdr:to>
      <cdr:x>0.85325</cdr:x>
      <cdr:y>0.8727</cdr:y>
    </cdr:to>
    <cdr:sp macro="" textlink="">
      <cdr:nvSpPr>
        <cdr:cNvPr id="10" name="CaixaDeTexto 1"/>
        <cdr:cNvSpPr txBox="1"/>
      </cdr:nvSpPr>
      <cdr:spPr>
        <a:xfrm xmlns:a="http://schemas.openxmlformats.org/drawingml/2006/main">
          <a:off x="7330465" y="4220931"/>
          <a:ext cx="366421" cy="2128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400" b="1"/>
            <a:t>9º</a:t>
          </a:r>
        </a:p>
      </cdr:txBody>
    </cdr:sp>
  </cdr:relSizeAnchor>
  <cdr:relSizeAnchor xmlns:cdr="http://schemas.openxmlformats.org/drawingml/2006/chartDrawing">
    <cdr:from>
      <cdr:x>0.89549</cdr:x>
      <cdr:y>0.83572</cdr:y>
    </cdr:from>
    <cdr:to>
      <cdr:x>0.95674</cdr:x>
      <cdr:y>0.87887</cdr:y>
    </cdr:to>
    <cdr:sp macro="" textlink="">
      <cdr:nvSpPr>
        <cdr:cNvPr id="11" name="CaixaDeTexto 1"/>
        <cdr:cNvSpPr txBox="1"/>
      </cdr:nvSpPr>
      <cdr:spPr>
        <a:xfrm xmlns:a="http://schemas.openxmlformats.org/drawingml/2006/main">
          <a:off x="8077921" y="4245927"/>
          <a:ext cx="552518" cy="2192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400" b="1"/>
            <a:t>10º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0.04326</cdr:x>
      <cdr:y>0.7415</cdr:y>
    </cdr:from>
    <cdr:to>
      <cdr:x>0.05901</cdr:x>
      <cdr:y>0.8755</cdr:y>
    </cdr:to>
    <cdr:sp macro="" textlink="">
      <cdr:nvSpPr>
        <cdr:cNvPr id="8194" name="Line 2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395568" y="5085184"/>
          <a:ext cx="143983" cy="918995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 type="triangle" w="med" len="med"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0.00346</cdr:x>
      <cdr:y>0.6365</cdr:y>
    </cdr:from>
    <cdr:to>
      <cdr:x>0.17713</cdr:x>
      <cdr:y>0.73911</cdr:y>
    </cdr:to>
    <cdr:sp macro="" textlink="">
      <cdr:nvSpPr>
        <cdr:cNvPr id="8195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1638" y="4365105"/>
          <a:ext cx="1588034" cy="70371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1000"/>
          </a:schemeClr>
        </a:solidFill>
        <a:ln xmlns:a="http://schemas.openxmlformats.org/drawingml/2006/main">
          <a:noFill/>
        </a:ln>
        <a:extLst xmlns:a="http://schemas.openxmlformats.org/drawingml/2006/main"/>
      </cdr:spPr>
      <cdr:txBody>
        <a:bodyPr xmlns:a="http://schemas.openxmlformats.org/drawingml/2006/main" vertOverflow="clip" wrap="square" lIns="27432" tIns="22860" rIns="27432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pt-BR" sz="16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Criação da Agência </a:t>
          </a:r>
          <a:r>
            <a:rPr lang="pt-BR" sz="1600" b="1" i="0" u="none" strike="noStrike" baseline="0" dirty="0" err="1">
              <a:solidFill>
                <a:srgbClr val="000000"/>
              </a:solidFill>
              <a:latin typeface="Arial"/>
              <a:cs typeface="Arial"/>
            </a:rPr>
            <a:t>Idaron</a:t>
          </a:r>
          <a:endParaRPr lang="pt-BR" sz="1600" b="1" i="0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0.28738</cdr:x>
      <cdr:y>0.7205</cdr:y>
    </cdr:from>
    <cdr:to>
      <cdr:x>0.28809</cdr:x>
      <cdr:y>0.85307</cdr:y>
    </cdr:to>
    <cdr:sp macro="" textlink="">
      <cdr:nvSpPr>
        <cdr:cNvPr id="8196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2627784" y="4941168"/>
          <a:ext cx="6492" cy="909165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 type="triangle" w="med" len="med"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0.19288</cdr:x>
      <cdr:y>0.605</cdr:y>
    </cdr:from>
    <cdr:to>
      <cdr:x>0.38188</cdr:x>
      <cdr:y>0.72175</cdr:y>
    </cdr:to>
    <cdr:sp macro="" textlink="">
      <cdr:nvSpPr>
        <cdr:cNvPr id="8197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763689" y="4149080"/>
          <a:ext cx="1728192" cy="80068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81000"/>
          </a:schemeClr>
        </a:solidFill>
        <a:ln xmlns:a="http://schemas.openxmlformats.org/drawingml/2006/main">
          <a:noFill/>
        </a:ln>
        <a:extLst xmlns:a="http://schemas.openxmlformats.org/drawingml/2006/main"/>
      </cdr:spPr>
      <cdr:txBody>
        <a:bodyPr xmlns:a="http://schemas.openxmlformats.org/drawingml/2006/main" vertOverflow="clip" wrap="square" lIns="27432" tIns="22860" rIns="27432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pt-BR" sz="16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Reconhecimento de </a:t>
          </a:r>
          <a:r>
            <a:rPr lang="pt-BR" sz="1600" b="1" i="0" u="none" strike="noStrike" baseline="0" dirty="0" smtClean="0">
              <a:solidFill>
                <a:srgbClr val="000000"/>
              </a:solidFill>
              <a:latin typeface="Arial"/>
              <a:cs typeface="Arial"/>
            </a:rPr>
            <a:t>RO como </a:t>
          </a:r>
          <a:r>
            <a:rPr lang="pt-BR" sz="16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livre de Febre Aftosa</a:t>
          </a:r>
        </a:p>
      </cdr:txBody>
    </cdr:sp>
  </cdr:relSizeAnchor>
  <cdr:relSizeAnchor xmlns:cdr="http://schemas.openxmlformats.org/drawingml/2006/chartDrawing">
    <cdr:from>
      <cdr:x>0.72837</cdr:x>
      <cdr:y>0.96199</cdr:y>
    </cdr:from>
    <cdr:to>
      <cdr:x>0.998</cdr:x>
      <cdr:y>1</cdr:y>
    </cdr:to>
    <cdr:sp macro="" textlink="">
      <cdr:nvSpPr>
        <cdr:cNvPr id="8198" name="Text Box 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660232" y="6597352"/>
          <a:ext cx="2465481" cy="26064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alpha val="28000"/>
          </a:schemeClr>
        </a:solidFill>
        <a:ln xmlns:a="http://schemas.openxmlformats.org/drawingml/2006/main">
          <a:noFill/>
        </a:ln>
      </cdr:spPr>
      <cdr:txBody>
        <a:bodyPr xmlns:a="http://schemas.openxmlformats.org/drawingml/2006/main" vertOverflow="clip" wrap="square" lIns="0" tIns="18288" rIns="27432" bIns="0" anchor="ctr" anchorCtr="0" upright="1"/>
        <a:lstStyle xmlns:a="http://schemas.openxmlformats.org/drawingml/2006/main"/>
        <a:p xmlns:a="http://schemas.openxmlformats.org/drawingml/2006/main">
          <a:pPr algn="r" rtl="0">
            <a:defRPr sz="1000"/>
          </a:pPr>
          <a:r>
            <a:rPr lang="pt-BR" sz="7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Fonte: </a:t>
          </a:r>
          <a:r>
            <a:rPr lang="pt-BR" sz="700" b="1" i="0" u="none" strike="noStrike" baseline="0" dirty="0" err="1">
              <a:solidFill>
                <a:srgbClr val="000000"/>
              </a:solidFill>
              <a:latin typeface="Arial"/>
              <a:cs typeface="Arial"/>
            </a:rPr>
            <a:t>AgroStat</a:t>
          </a:r>
          <a:r>
            <a:rPr lang="pt-BR" sz="7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 Brasil a partir de dados da SECEX/</a:t>
          </a:r>
          <a:r>
            <a:rPr lang="pt-BR" sz="700" b="1" i="0" u="none" strike="noStrike" baseline="0" dirty="0" err="1">
              <a:solidFill>
                <a:srgbClr val="000000"/>
              </a:solidFill>
              <a:latin typeface="Arial"/>
              <a:cs typeface="Arial"/>
            </a:rPr>
            <a:t>MDIC</a:t>
          </a:r>
          <a:endParaRPr lang="pt-BR" sz="700" b="1" i="0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0.21825</cdr:x>
      <cdr:y>0.73781</cdr:y>
    </cdr:from>
    <cdr:to>
      <cdr:x>0.38216</cdr:x>
      <cdr:y>0.84874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2455994" y="3460530"/>
          <a:ext cx="1844500" cy="5202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pt-BR" sz="2000" b="1" dirty="0" smtClean="0">
              <a:solidFill>
                <a:srgbClr val="FFFF00"/>
              </a:solidFill>
            </a:rPr>
            <a:t>R$ 213.846,87</a:t>
          </a:r>
          <a:endParaRPr lang="pt-BR" sz="2000" b="1" dirty="0">
            <a:solidFill>
              <a:srgbClr val="FFFF00"/>
            </a:solidFill>
          </a:endParaRPr>
        </a:p>
      </cdr:txBody>
    </cdr:sp>
  </cdr:relSizeAnchor>
  <cdr:relSizeAnchor xmlns:cdr="http://schemas.openxmlformats.org/drawingml/2006/chartDrawing">
    <cdr:from>
      <cdr:x>0.49751</cdr:x>
      <cdr:y>0.62378</cdr:y>
    </cdr:from>
    <cdr:to>
      <cdr:x>0.66142</cdr:x>
      <cdr:y>0.73471</cdr:y>
    </cdr:to>
    <cdr:sp macro="" textlink="">
      <cdr:nvSpPr>
        <cdr:cNvPr id="3" name="CaixaDeTexto 1"/>
        <cdr:cNvSpPr txBox="1"/>
      </cdr:nvSpPr>
      <cdr:spPr>
        <a:xfrm xmlns:a="http://schemas.openxmlformats.org/drawingml/2006/main">
          <a:off x="5598589" y="3166612"/>
          <a:ext cx="1844501" cy="5631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2000" b="1" dirty="0" smtClean="0">
              <a:solidFill>
                <a:srgbClr val="FFFF00"/>
              </a:solidFill>
            </a:rPr>
            <a:t>R$ 308.879,43</a:t>
          </a:r>
          <a:endParaRPr lang="pt-BR" sz="2000" b="1" dirty="0">
            <a:solidFill>
              <a:srgbClr val="FFFF00"/>
            </a:solidFill>
          </a:endParaRPr>
        </a:p>
      </cdr:txBody>
    </cdr:sp>
  </cdr:relSizeAnchor>
  <cdr:relSizeAnchor xmlns:cdr="http://schemas.openxmlformats.org/drawingml/2006/chartDrawing">
    <cdr:from>
      <cdr:x>0.77584</cdr:x>
      <cdr:y>0.60958</cdr:y>
    </cdr:from>
    <cdr:to>
      <cdr:x>0.93975</cdr:x>
      <cdr:y>0.7205</cdr:y>
    </cdr:to>
    <cdr:sp macro="" textlink="">
      <cdr:nvSpPr>
        <cdr:cNvPr id="4" name="CaixaDeTexto 1"/>
        <cdr:cNvSpPr txBox="1"/>
      </cdr:nvSpPr>
      <cdr:spPr>
        <a:xfrm xmlns:a="http://schemas.openxmlformats.org/drawingml/2006/main">
          <a:off x="8730680" y="3094513"/>
          <a:ext cx="1844501" cy="5630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2000" b="1" dirty="0" smtClean="0">
              <a:solidFill>
                <a:srgbClr val="FFFF00"/>
              </a:solidFill>
            </a:rPr>
            <a:t>R$ 358.020,81</a:t>
          </a:r>
          <a:endParaRPr lang="pt-BR" sz="2000" b="1" dirty="0">
            <a:solidFill>
              <a:srgbClr val="FFFF00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pt-BR" smtClean="0"/>
              <a:t>06/11/2015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pt-BR" smtClean="0"/>
              <a:t>06/11/2015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altLang="pt-BR" smtClean="0"/>
              <a:t>Como se deu o processo de criação. Os softwares existentes sem detalhes. O projeto.</a:t>
            </a:r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505051-884C-47E4-9A78-CD4F5D1CBEA1}" type="slidenum">
              <a:rPr lang="en-US" altLang="pt-BR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altLang="pt-B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18F38F3-21BB-451B-BF6C-2970B8FB86B8}" type="slidenum">
              <a:rPr lang="pt-BR" sz="1200"/>
              <a:pPr algn="r"/>
              <a:t>41</a:t>
            </a:fld>
            <a:endParaRPr lang="pt-BR" sz="1200"/>
          </a:p>
        </p:txBody>
      </p:sp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" y="0"/>
            <a:ext cx="12188699" cy="47993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 bwMode="ltGray">
          <a:xfrm>
            <a:off x="-3" y="4754880"/>
            <a:ext cx="12192003" cy="21031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6" name="Retângulo 5"/>
          <p:cNvSpPr/>
          <p:nvPr/>
        </p:nvSpPr>
        <p:spPr bwMode="white">
          <a:xfrm>
            <a:off x="-128" y="4724400"/>
            <a:ext cx="12188827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1" y="4800600"/>
            <a:ext cx="9144003" cy="11430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2413" y="5943600"/>
            <a:ext cx="9144003" cy="762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alternativ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 bwMode="ltGray">
          <a:xfrm>
            <a:off x="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0412" y="2362210"/>
            <a:ext cx="3200400" cy="1990725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62892" y="685800"/>
            <a:ext cx="637032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pt-BR" smtClean="0"/>
              <a:pPr/>
              <a:t>06/11/2015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693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 bwMode="ltGray">
          <a:xfrm>
            <a:off x="7315200" y="0"/>
            <a:ext cx="4873752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23215" y="2362200"/>
            <a:ext cx="3200400" cy="1993392"/>
          </a:xfrm>
        </p:spPr>
        <p:txBody>
          <a:bodyPr anchor="b">
            <a:normAutofit/>
          </a:bodyPr>
          <a:lstStyle>
            <a:lvl1pPr>
              <a:defRPr sz="3400" b="0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0" y="0"/>
            <a:ext cx="7315200" cy="6858000"/>
          </a:xfr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7923215" y="4355592"/>
            <a:ext cx="3200400" cy="164461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pt-BR" smtClean="0"/>
              <a:t>06/11/2015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pt-BR" smtClean="0"/>
              <a:t>06/11/2015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2" y="274638"/>
            <a:ext cx="2628900" cy="5897562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3" y="274638"/>
            <a:ext cx="7734300" cy="5897562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pt-BR" smtClean="0"/>
              <a:t>06/11/2015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90069E8-D4C8-4E3C-BE2D-F7B6E025D68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78367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E1A9E-1B41-45FC-9886-A539808FFBC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06/11/2015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F151-54FF-4E46-A927-D766FB32EA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026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E1A9E-1B41-45FC-9886-A539808FFBC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06/11/2015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F151-54FF-4E46-A927-D766FB32EA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334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E1A9E-1B41-45FC-9886-A539808FFBC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06/11/2015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F151-54FF-4E46-A927-D766FB32EA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6320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E1A9E-1B41-45FC-9886-A539808FFBC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06/11/2015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F151-54FF-4E46-A927-D766FB32EA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2011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E1A9E-1B41-45FC-9886-A539808FFBC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06/11/2015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F151-54FF-4E46-A927-D766FB32EA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76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pt-BR" smtClean="0"/>
              <a:t>06/11/2015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E1A9E-1B41-45FC-9886-A539808FFBC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06/11/2015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F151-54FF-4E46-A927-D766FB32EA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66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E1A9E-1B41-45FC-9886-A539808FFBC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06/11/2015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F151-54FF-4E46-A927-D766FB32EA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549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E1A9E-1B41-45FC-9886-A539808FFBC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06/11/2015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F151-54FF-4E46-A927-D766FB32EA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998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E1A9E-1B41-45FC-9886-A539808FFBC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06/11/2015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F151-54FF-4E46-A927-D766FB32EA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374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E1A9E-1B41-45FC-9886-A539808FFBC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06/11/2015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F151-54FF-4E46-A927-D766FB32EA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990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E1A9E-1B41-45FC-9886-A539808FFBC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06/11/2015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F151-54FF-4E46-A927-D766FB32EA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9839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7" y="1447800"/>
            <a:ext cx="8825659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7" y="4777380"/>
            <a:ext cx="882565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11/6/2015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67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11/6/2015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4590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9" y="2861736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7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11/6/2015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8702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3" y="2060576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6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11/6/2015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256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 bwMode="ltGray">
          <a:xfrm>
            <a:off x="1" y="0"/>
            <a:ext cx="12188827" cy="4572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Retângulo 7"/>
          <p:cNvSpPr/>
          <p:nvPr/>
        </p:nvSpPr>
        <p:spPr bwMode="white">
          <a:xfrm>
            <a:off x="-2" y="411480"/>
            <a:ext cx="12188827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>
              <a:defRPr sz="5200" b="0"/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524000" y="38100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pt-BR" smtClean="0"/>
              <a:t>06/11/2015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3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7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7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11/6/2015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9841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11/6/2015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236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11/6/2015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107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7" y="3129286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11/6/2015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2799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6" y="1854192"/>
            <a:ext cx="5092907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7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7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11/6/2015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7745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9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7" y="685800"/>
            <a:ext cx="8825659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11/6/2015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8084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7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11/6/2015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2005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3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7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11/6/2015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457200"/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1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457200"/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40101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7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11/6/2015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9064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8" y="1981200"/>
            <a:ext cx="294686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6" y="2667000"/>
            <a:ext cx="292735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63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5" y="2667000"/>
            <a:ext cx="294679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3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3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11/6/2015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374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ebeçalho de seção alternativ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0" y="1143000"/>
            <a:ext cx="9144000" cy="2667000"/>
          </a:xfrm>
        </p:spPr>
        <p:txBody>
          <a:bodyPr anchor="b">
            <a:normAutofit/>
          </a:bodyPr>
          <a:lstStyle>
            <a:lvl1pPr algn="ctr">
              <a:defRPr sz="5200" b="0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522413" y="3810000"/>
            <a:ext cx="91440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pt-BR" smtClean="0"/>
              <a:pPr/>
              <a:t>06/11/2015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043280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2" y="4250949"/>
            <a:ext cx="2940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2" y="2209800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2" y="4827217"/>
            <a:ext cx="294005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6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6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5" y="4827216"/>
            <a:ext cx="293440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3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703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6" y="4827214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11/6/2015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5691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11/6/2015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9956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6" y="430213"/>
            <a:ext cx="1752601" cy="5826125"/>
          </a:xfrm>
        </p:spPr>
        <p:txBody>
          <a:bodyPr vert="eaVert" anchor="b" anchorCtr="0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4" y="887414"/>
            <a:ext cx="7423149" cy="5368924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11/6/2015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55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7D43D-6574-4C7B-808D-C6C12215A4D4}" type="datetimeFigureOut">
              <a:rPr lang="pt-BR" smtClean="0"/>
              <a:t>06/11/2015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CE5F2-81AA-4605-B028-6FBA391056AF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170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1120" y="466344"/>
            <a:ext cx="9509760" cy="123444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341120" y="274074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278880" y="274074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pt-BR" smtClean="0"/>
              <a:t>06/11/2015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pt-BR" smtClean="0"/>
              <a:t>06/11/2015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E583DDF-CA54-461A-A486-592D2374C532}" type="datetimeFigureOut">
              <a:rPr lang="pt-BR" smtClean="0"/>
              <a:pPr/>
              <a:t>06/11/2015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8D9AD5-F248-4919-864A-CFD76CC027D6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0412" y="2362210"/>
            <a:ext cx="3200400" cy="1990725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494218" y="685800"/>
            <a:ext cx="7239001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760412" y="4367308"/>
            <a:ext cx="3200400" cy="16220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pt-BR" smtClean="0"/>
              <a:t>06/11/2015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 bwMode="ltGray">
          <a:xfrm>
            <a:off x="1589" y="6583680"/>
            <a:ext cx="12188827" cy="27432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75000"/>
                </a:schemeClr>
              </a:gs>
              <a:gs pos="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uphemia"/>
            </a:endParaRPr>
          </a:p>
        </p:txBody>
      </p:sp>
      <p:sp>
        <p:nvSpPr>
          <p:cNvPr id="8" name="Retângulo 7"/>
          <p:cNvSpPr/>
          <p:nvPr/>
        </p:nvSpPr>
        <p:spPr bwMode="white">
          <a:xfrm>
            <a:off x="1589" y="6583680"/>
            <a:ext cx="12188827" cy="45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41120" y="1901960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</a:p>
          <a:p>
            <a:pPr lvl="5"/>
            <a:r>
              <a:rPr lang="pt-BR" dirty="0" smtClean="0"/>
              <a:t>Sexto</a:t>
            </a:r>
          </a:p>
          <a:p>
            <a:pPr lvl="6"/>
            <a:r>
              <a:rPr lang="pt-BR" dirty="0" smtClean="0"/>
              <a:t>Sétimo</a:t>
            </a:r>
          </a:p>
          <a:p>
            <a:pPr lvl="7"/>
            <a:r>
              <a:rPr lang="pt-BR" dirty="0" smtClean="0"/>
              <a:t>Oitavo</a:t>
            </a:r>
          </a:p>
          <a:p>
            <a:pPr lvl="8"/>
            <a:r>
              <a:rPr lang="pt-BR" dirty="0" smtClean="0"/>
              <a:t>Nono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9E583DDF-CA54-461A-A486-592D2374C532}" type="datetimeFigureOut">
              <a:rPr lang="pt-BR" smtClean="0"/>
              <a:pPr/>
              <a:t>06/11/2015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bg2"/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fld id="{CA8D9AD5-F248-4919-864A-CFD76CC027D6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2" r:id="rId4"/>
    <p:sldLayoutId id="2147483661" r:id="rId5"/>
    <p:sldLayoutId id="2147483653" r:id="rId6"/>
    <p:sldLayoutId id="2147483654" r:id="rId7"/>
    <p:sldLayoutId id="2147483655" r:id="rId8"/>
    <p:sldLayoutId id="2147483656" r:id="rId9"/>
    <p:sldLayoutId id="2147483663" r:id="rId10"/>
    <p:sldLayoutId id="2147483657" r:id="rId11"/>
    <p:sldLayoutId id="2147483658" r:id="rId12"/>
    <p:sldLayoutId id="2147483659" r:id="rId13"/>
    <p:sldLayoutId id="2147483700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80000"/>
        <a:buFont typeface="Wingdings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SzPct val="80000"/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itchFamily="2" charset="2"/>
        <a:buChar char="§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360">
          <p15:clr>
            <a:srgbClr val="F26B43"/>
          </p15:clr>
        </p15:guide>
        <p15:guide id="2" pos="40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2492907"/>
            <a:ext cx="10972800" cy="3633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E1A9E-1B41-45FC-9886-A539808FFBCF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06/11/2015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FF151-54FF-4E46-A927-D766FB32EA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0" y="0"/>
            <a:ext cx="12192000" cy="908050"/>
            <a:chOff x="0" y="0"/>
            <a:chExt cx="9144000" cy="908050"/>
          </a:xfrm>
        </p:grpSpPr>
        <p:pic>
          <p:nvPicPr>
            <p:cNvPr id="8" name="Picture 280" descr="sem título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599"/>
            <a:stretch>
              <a:fillRect/>
            </a:stretch>
          </p:blipFill>
          <p:spPr bwMode="auto">
            <a:xfrm>
              <a:off x="0" y="0"/>
              <a:ext cx="9144000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213" y="80963"/>
              <a:ext cx="863600" cy="54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1052736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9003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2" y="2669691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3" y="2892353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3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81" y="6096000"/>
            <a:ext cx="993735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2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24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43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457200"/>
            <a:fld id="{B61BEF0D-F0BB-DE4B-95CE-6DB70DBA9567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 defTabSz="457200"/>
              <a:t>11/6/2015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7" y="3225303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5" y="295731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57F1E4F-1CFF-5643-939E-217C01CD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457200"/>
              <a:t>‹nº›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3154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pn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jpeg"/><Relationship Id="rId5" Type="http://schemas.openxmlformats.org/officeDocument/2006/relationships/image" Target="../media/image71.png"/><Relationship Id="rId10" Type="http://schemas.openxmlformats.org/officeDocument/2006/relationships/image" Target="../media/image76.jpeg"/><Relationship Id="rId4" Type="http://schemas.openxmlformats.org/officeDocument/2006/relationships/image" Target="../media/image70.png"/><Relationship Id="rId9" Type="http://schemas.openxmlformats.org/officeDocument/2006/relationships/image" Target="../media/image75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7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8.jpe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hyperlink" Target="http://vejarondonia.com/veja" TargetMode="External"/><Relationship Id="rId4" Type="http://schemas.openxmlformats.org/officeDocument/2006/relationships/image" Target="../media/image101.png"/><Relationship Id="rId9" Type="http://schemas.openxmlformats.org/officeDocument/2006/relationships/image" Target="../media/image10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92323" y="366273"/>
            <a:ext cx="8919452" cy="114300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t-B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Defesa </a:t>
            </a:r>
            <a:r>
              <a:rPr lang="pt-B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Agropecuária no Estado de </a:t>
            </a:r>
            <a:r>
              <a:rPr lang="pt-B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Rondônia </a:t>
            </a:r>
            <a:endParaRPr lang="pt-B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069835" y="1624073"/>
            <a:ext cx="10257808" cy="1459391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spcBef>
                <a:spcPct val="0"/>
              </a:spcBef>
              <a:buFont typeface="Arial" pitchFamily="34" charset="0"/>
            </a:pPr>
            <a:r>
              <a:rPr lang="pt-BR" sz="40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Agência de Defesa Sanitária </a:t>
            </a:r>
            <a:r>
              <a:rPr lang="pt-BR" sz="40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Agrosilvopastoril</a:t>
            </a:r>
            <a:r>
              <a:rPr lang="pt-BR" sz="40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do Estado de </a:t>
            </a:r>
            <a:r>
              <a:rPr lang="pt-BR" sz="4000" b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Rondônia</a:t>
            </a:r>
          </a:p>
        </p:txBody>
      </p:sp>
      <p:pic>
        <p:nvPicPr>
          <p:cNvPr id="21" name="Picture 9" descr="BrasaoRondon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95" y="4907274"/>
            <a:ext cx="1818188" cy="185291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2" name="Picture 8" descr="logo_inseca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388" y="4906909"/>
            <a:ext cx="2019869" cy="1853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1" descr="Bandeiras_Bolivia_Brasil"/>
          <p:cNvPicPr>
            <a:picLocks noChangeAspect="1" noChangeArrowheads="1"/>
          </p:cNvPicPr>
          <p:nvPr/>
        </p:nvPicPr>
        <p:blipFill>
          <a:blip r:embed="rId4"/>
          <a:srcRect l="3638" t="46867" r="5716"/>
          <a:stretch>
            <a:fillRect/>
          </a:stretch>
        </p:blipFill>
        <p:spPr bwMode="auto">
          <a:xfrm rot="1927850">
            <a:off x="10302997" y="324204"/>
            <a:ext cx="1692275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7" descr="1280px-Bandeira_de_Rond%C3%B4ni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468876">
            <a:off x="169728" y="318625"/>
            <a:ext cx="180022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39489" y="5177132"/>
            <a:ext cx="1783067" cy="1227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8" t="23541" r="70079" b="64166"/>
          <a:stretch>
            <a:fillRect/>
          </a:stretch>
        </p:blipFill>
        <p:spPr bwMode="auto">
          <a:xfrm>
            <a:off x="6946715" y="5177132"/>
            <a:ext cx="1638924" cy="118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880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82400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Fluxograma: Fita perfurada 2"/>
          <p:cNvSpPr/>
          <p:nvPr/>
        </p:nvSpPr>
        <p:spPr>
          <a:xfrm>
            <a:off x="81821" y="1037222"/>
            <a:ext cx="6428168" cy="1337503"/>
          </a:xfrm>
          <a:prstGeom prst="flowChartPunchedTape">
            <a:avLst/>
          </a:prstGeom>
          <a:solidFill>
            <a:schemeClr val="accent1">
              <a:lumMod val="50000"/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460 MILHÕES US$ DE EXPORTAÇÕES DE CARNE EM 2015 (Até out/15)</a:t>
            </a:r>
            <a:endParaRPr lang="pt-B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21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>
            <a:lum bright="50000" contrast="-50000"/>
          </a:blip>
          <a:srcRect b="24557"/>
          <a:stretch>
            <a:fillRect/>
          </a:stretch>
        </p:blipFill>
        <p:spPr bwMode="auto">
          <a:xfrm>
            <a:off x="65646" y="836624"/>
            <a:ext cx="12012329" cy="4680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48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249052"/>
            <a:ext cx="12192000" cy="1323975"/>
          </a:xfrm>
        </p:spPr>
        <p:txBody>
          <a:bodyPr>
            <a:noAutofit/>
          </a:bodyPr>
          <a:lstStyle/>
          <a:p>
            <a:pPr algn="ctr">
              <a:buFontTx/>
              <a:buNone/>
            </a:pPr>
            <a:r>
              <a:rPr lang="pt-BR" sz="7200" b="1" dirty="0" smtClean="0"/>
              <a:t>Defesa Sanitária em Rondônia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28181" y="4514330"/>
            <a:ext cx="4463819" cy="230887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4"/>
          <a:srcRect t="5035"/>
          <a:stretch/>
        </p:blipFill>
        <p:spPr bwMode="auto">
          <a:xfrm>
            <a:off x="43493" y="4514330"/>
            <a:ext cx="4322259" cy="230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SDC14936"/>
          <p:cNvPicPr>
            <a:picLocks noChangeAspect="1" noChangeArrowheads="1"/>
          </p:cNvPicPr>
          <p:nvPr/>
        </p:nvPicPr>
        <p:blipFill rotWithShape="1">
          <a:blip r:embed="rId5"/>
          <a:srcRect l="17326" b="24941"/>
          <a:stretch/>
        </p:blipFill>
        <p:spPr bwMode="auto">
          <a:xfrm>
            <a:off x="43493" y="3"/>
            <a:ext cx="4322259" cy="2088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MACHUPO SORO 062"/>
          <p:cNvPicPr>
            <a:picLocks noChangeAspect="1" noChangeArrowheads="1"/>
          </p:cNvPicPr>
          <p:nvPr/>
        </p:nvPicPr>
        <p:blipFill rotWithShape="1">
          <a:blip r:embed="rId6"/>
          <a:srcRect b="8526"/>
          <a:stretch/>
        </p:blipFill>
        <p:spPr bwMode="auto">
          <a:xfrm>
            <a:off x="7728181" y="3"/>
            <a:ext cx="4463819" cy="208801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401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764896" y="1063215"/>
            <a:ext cx="10849205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36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CRIAÇÃO DA </a:t>
            </a:r>
            <a:r>
              <a:rPr lang="pt-BR" sz="3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IDARON</a:t>
            </a: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81524" y="1916835"/>
            <a:ext cx="11857567" cy="432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342900" indent="-342900" algn="just">
              <a:spcBef>
                <a:spcPct val="20000"/>
              </a:spcBef>
              <a:buClr>
                <a:srgbClr val="3333CC"/>
              </a:buClr>
              <a:buSzPct val="80000"/>
              <a:buFont typeface="Wingdings" pitchFamily="2" charset="2"/>
              <a:buChar char="Ø"/>
            </a:pPr>
            <a:r>
              <a:rPr lang="pt-BR" sz="2400" dirty="0" smtClean="0">
                <a:solidFill>
                  <a:srgbClr val="000000"/>
                </a:solidFill>
                <a:latin typeface="Times New Roman"/>
              </a:rPr>
              <a:t>Criação:  Lei Complementar 215 de 19/07/1999;</a:t>
            </a:r>
          </a:p>
          <a:p>
            <a:pPr marL="342900" indent="-342900" algn="just">
              <a:spcBef>
                <a:spcPct val="20000"/>
              </a:spcBef>
              <a:buClr>
                <a:srgbClr val="3333CC"/>
              </a:buClr>
              <a:buSzPct val="80000"/>
              <a:buFont typeface="Wingdings" pitchFamily="2" charset="2"/>
              <a:buChar char="Ø"/>
            </a:pPr>
            <a:r>
              <a:rPr lang="pt-BR" sz="2400" dirty="0" smtClean="0">
                <a:solidFill>
                  <a:srgbClr val="000000"/>
                </a:solidFill>
                <a:latin typeface="Times New Roman"/>
              </a:rPr>
              <a:t>Estatuto: Decreto nº 8.866 de 27/09/1999;</a:t>
            </a:r>
          </a:p>
          <a:p>
            <a:pPr marL="342900" indent="-342900" algn="just">
              <a:spcBef>
                <a:spcPct val="20000"/>
              </a:spcBef>
              <a:buClr>
                <a:srgbClr val="3333CC"/>
              </a:buClr>
              <a:buSzPct val="80000"/>
              <a:buFont typeface="Wingdings" pitchFamily="2" charset="2"/>
              <a:buChar char="Ø"/>
            </a:pPr>
            <a:r>
              <a:rPr lang="pt-BR" sz="2400" dirty="0" smtClean="0">
                <a:solidFill>
                  <a:srgbClr val="000000"/>
                </a:solidFill>
                <a:latin typeface="Times New Roman"/>
              </a:rPr>
              <a:t>Legislação de Defesa Sanitária Animal:</a:t>
            </a:r>
          </a:p>
          <a:p>
            <a:pPr marL="342900" indent="-342900" algn="just">
              <a:spcBef>
                <a:spcPct val="20000"/>
              </a:spcBef>
              <a:buSzPct val="80000"/>
            </a:pPr>
            <a:r>
              <a:rPr lang="pt-BR" sz="2400" dirty="0" smtClean="0">
                <a:solidFill>
                  <a:srgbClr val="000000"/>
                </a:solidFill>
                <a:latin typeface="Times New Roman"/>
              </a:rPr>
              <a:t> 			Lei 982 de 06/06/2001;</a:t>
            </a:r>
          </a:p>
          <a:p>
            <a:pPr marL="342900" indent="-342900" algn="just">
              <a:spcBef>
                <a:spcPct val="20000"/>
              </a:spcBef>
              <a:buSzPct val="80000"/>
            </a:pPr>
            <a:r>
              <a:rPr lang="pt-BR" sz="2400" dirty="0" smtClean="0">
                <a:solidFill>
                  <a:srgbClr val="000000"/>
                </a:solidFill>
                <a:latin typeface="Times New Roman"/>
              </a:rPr>
              <a:t>			Decreto nº 9.735 de 03/12/2001;</a:t>
            </a:r>
          </a:p>
          <a:p>
            <a:pPr marL="342900" indent="-342900" algn="just">
              <a:spcBef>
                <a:spcPct val="20000"/>
              </a:spcBef>
              <a:buSzPct val="80000"/>
            </a:pPr>
            <a:r>
              <a:rPr lang="pt-BR" sz="2400" dirty="0" smtClean="0">
                <a:solidFill>
                  <a:srgbClr val="000000"/>
                </a:solidFill>
                <a:latin typeface="Times New Roman"/>
              </a:rPr>
              <a:t>			Lei 1.195, de 03/04/2003; e</a:t>
            </a:r>
          </a:p>
          <a:p>
            <a:pPr marL="342900" indent="-342900" algn="just">
              <a:spcBef>
                <a:spcPct val="20000"/>
              </a:spcBef>
              <a:buSzPct val="80000"/>
            </a:pPr>
            <a:r>
              <a:rPr lang="pt-BR" sz="2400" dirty="0" smtClean="0">
                <a:solidFill>
                  <a:srgbClr val="000000"/>
                </a:solidFill>
                <a:latin typeface="Times New Roman"/>
              </a:rPr>
              <a:t>			Lei 1.367, de 26/07/2004.</a:t>
            </a:r>
          </a:p>
          <a:p>
            <a:pPr marL="342900" indent="-342900" algn="just">
              <a:spcBef>
                <a:spcPct val="20000"/>
              </a:spcBef>
              <a:buClr>
                <a:srgbClr val="3333CC"/>
              </a:buClr>
              <a:buSzPct val="80000"/>
              <a:buFont typeface="Wingdings" pitchFamily="2" charset="2"/>
              <a:buChar char="Ø"/>
            </a:pPr>
            <a:r>
              <a:rPr lang="pt-BR" sz="2400" dirty="0" smtClean="0">
                <a:solidFill>
                  <a:srgbClr val="000000"/>
                </a:solidFill>
                <a:latin typeface="Times New Roman"/>
              </a:rPr>
              <a:t>Legislação Fundo Estadual de Defesa Sanitária Animal – FESA/RO</a:t>
            </a:r>
          </a:p>
          <a:p>
            <a:pPr marL="2057400" lvl="4" indent="-228600" algn="just">
              <a:spcBef>
                <a:spcPct val="20000"/>
              </a:spcBef>
              <a:buSzPct val="80000"/>
            </a:pPr>
            <a:r>
              <a:rPr lang="pt-BR" sz="2400" dirty="0" smtClean="0">
                <a:solidFill>
                  <a:srgbClr val="000000"/>
                </a:solidFill>
                <a:latin typeface="Times New Roman"/>
              </a:rPr>
              <a:t>Lei Complementar 536 de 09/12/2009;</a:t>
            </a:r>
          </a:p>
          <a:p>
            <a:pPr marL="2057400" lvl="4" indent="-228600" algn="just">
              <a:spcBef>
                <a:spcPct val="20000"/>
              </a:spcBef>
              <a:buSzPct val="80000"/>
            </a:pPr>
            <a:r>
              <a:rPr lang="pt-BR" sz="2400" dirty="0" smtClean="0">
                <a:solidFill>
                  <a:srgbClr val="000000"/>
                </a:solidFill>
                <a:latin typeface="Times New Roman"/>
              </a:rPr>
              <a:t>Lei Complementar 564 de 03/03/2010.</a:t>
            </a:r>
          </a:p>
        </p:txBody>
      </p:sp>
    </p:spTree>
    <p:extLst>
      <p:ext uri="{BB962C8B-B14F-4D97-AF65-F5344CB8AC3E}">
        <p14:creationId xmlns:p14="http://schemas.microsoft.com/office/powerpoint/2010/main" val="291232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1611" y="3121713"/>
            <a:ext cx="115301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dirty="0">
                <a:solidFill>
                  <a:prstClr val="black"/>
                </a:solidFill>
              </a:rPr>
              <a:t>Art. 2º - A Agência de Defesa Sanitária </a:t>
            </a:r>
            <a:r>
              <a:rPr lang="pt-BR" sz="3200" dirty="0" err="1">
                <a:solidFill>
                  <a:prstClr val="black"/>
                </a:solidFill>
              </a:rPr>
              <a:t>Agrosilvopastoril</a:t>
            </a:r>
            <a:r>
              <a:rPr lang="pt-BR" sz="3200" dirty="0">
                <a:solidFill>
                  <a:prstClr val="black"/>
                </a:solidFill>
              </a:rPr>
              <a:t> do Estado de Rondônia - </a:t>
            </a:r>
            <a:r>
              <a:rPr lang="pt-BR" sz="3200" b="1" dirty="0">
                <a:solidFill>
                  <a:prstClr val="black"/>
                </a:solidFill>
              </a:rPr>
              <a:t>IDARON</a:t>
            </a:r>
            <a:r>
              <a:rPr lang="pt-BR" sz="3200" dirty="0">
                <a:solidFill>
                  <a:prstClr val="black"/>
                </a:solidFill>
              </a:rPr>
              <a:t> é o órgão executor da política estadual de defesa </a:t>
            </a:r>
            <a:r>
              <a:rPr lang="pt-BR" sz="3200" dirty="0" err="1">
                <a:solidFill>
                  <a:prstClr val="black"/>
                </a:solidFill>
              </a:rPr>
              <a:t>agrosilvopastoril</a:t>
            </a:r>
            <a:r>
              <a:rPr lang="pt-BR" sz="3200" dirty="0">
                <a:solidFill>
                  <a:prstClr val="black"/>
                </a:solidFill>
              </a:rPr>
              <a:t> e tem por </a:t>
            </a:r>
            <a:r>
              <a:rPr lang="pt-BR" sz="3200" b="1" dirty="0">
                <a:solidFill>
                  <a:prstClr val="black"/>
                </a:solidFill>
              </a:rPr>
              <a:t>finalidade promover a fiscalização e execução das atividades de vigilância e defesa sanitária animal e vegetal</a:t>
            </a:r>
            <a:r>
              <a:rPr lang="pt-BR" sz="3200" dirty="0">
                <a:solidFill>
                  <a:prstClr val="black"/>
                </a:solidFill>
              </a:rPr>
              <a:t>, inspeção e fiscalização de produtos e subprodutos de origem animal, fiscalização e classificação da produção vegetal e identificação de essências florestais</a:t>
            </a:r>
            <a:r>
              <a:rPr lang="pt-BR" sz="3200" dirty="0" smtClean="0">
                <a:solidFill>
                  <a:prstClr val="black"/>
                </a:solidFill>
              </a:rPr>
              <a:t>.</a:t>
            </a:r>
            <a:endParaRPr lang="pt-BR" sz="3200" dirty="0">
              <a:solidFill>
                <a:prstClr val="black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179928" y="1422662"/>
            <a:ext cx="8868741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3600" b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Lei Complementar nº 215 de 19/07/1999</a:t>
            </a:r>
            <a:endParaRPr lang="pt-BR" dirty="0"/>
          </a:p>
        </p:txBody>
      </p:sp>
      <p:pic>
        <p:nvPicPr>
          <p:cNvPr id="2051" name="Picture 3" descr="U:\Users\USUARIOS\Documents\Ap_Assemb_out_2015\imagens\competênc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32" y="1110011"/>
            <a:ext cx="3149600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75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U:\Users\USUARIOS\Documents\Ap_Assemb_out_2015\imagens\missã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460" y="2280830"/>
            <a:ext cx="2311400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431373" y="1060285"/>
            <a:ext cx="11329259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3600" b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Missão da Agência IDARON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335837" y="1880366"/>
            <a:ext cx="1142479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4000" dirty="0" smtClean="0"/>
              <a:t>Proteger a </a:t>
            </a:r>
            <a:r>
              <a:rPr lang="pt-BR" sz="4000" dirty="0" smtClean="0"/>
              <a:t>sanidade vegetal, </a:t>
            </a:r>
            <a:r>
              <a:rPr lang="pt-BR" sz="4000" dirty="0" smtClean="0"/>
              <a:t>animal e a saúde humana;</a:t>
            </a:r>
            <a:endParaRPr lang="pt-BR" sz="40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sz="1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4000" dirty="0" smtClean="0"/>
              <a:t>Certificação desta sanidade aos parceiros </a:t>
            </a:r>
            <a:r>
              <a:rPr lang="pt-BR" sz="4000" dirty="0" smtClean="0"/>
              <a:t>comerciais- garantia de mercados;</a:t>
            </a:r>
            <a:endParaRPr lang="pt-BR" sz="40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sz="1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4000" dirty="0" smtClean="0"/>
              <a:t>Promover a segurança </a:t>
            </a:r>
            <a:r>
              <a:rPr lang="pt-BR" sz="4000" dirty="0" smtClean="0"/>
              <a:t>sanitária dos </a:t>
            </a:r>
            <a:r>
              <a:rPr lang="pt-BR" sz="4000" dirty="0" smtClean="0"/>
              <a:t>rebanhos e cultivos, além de </a:t>
            </a:r>
            <a:r>
              <a:rPr lang="pt-BR" sz="4000" dirty="0" smtClean="0"/>
              <a:t>seus produtos de origem animal e vegetal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5596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95468" y="992032"/>
            <a:ext cx="9697077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3600" b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sz="4000" dirty="0"/>
              <a:t>De quem é de fato a responsabilidade pela sanidade </a:t>
            </a:r>
            <a:r>
              <a:rPr lang="pt-BR" sz="4000" dirty="0" smtClean="0"/>
              <a:t>agropecuária?</a:t>
            </a:r>
            <a:endParaRPr lang="pt-BR" sz="40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335361" y="2472224"/>
            <a:ext cx="116172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000" dirty="0"/>
              <a:t>Art. </a:t>
            </a:r>
            <a:r>
              <a:rPr lang="pt-BR" sz="3000" dirty="0" smtClean="0"/>
              <a:t>2º ...</a:t>
            </a:r>
          </a:p>
          <a:p>
            <a:pPr algn="just"/>
            <a:r>
              <a:rPr lang="pt-BR" sz="3000" dirty="0" smtClean="0"/>
              <a:t>§ </a:t>
            </a:r>
            <a:r>
              <a:rPr lang="pt-BR" sz="3000" dirty="0"/>
              <a:t>3º </a:t>
            </a:r>
            <a:r>
              <a:rPr lang="pt-BR" sz="3000" b="1" dirty="0"/>
              <a:t>Os produtores rurais</a:t>
            </a:r>
            <a:r>
              <a:rPr lang="pt-BR" sz="3000" dirty="0"/>
              <a:t>, industriais e fornecedores de insumos, distribuidores</a:t>
            </a:r>
            <a:r>
              <a:rPr lang="pt-BR" sz="3000" dirty="0" smtClean="0"/>
              <a:t>, cooperativas </a:t>
            </a:r>
            <a:r>
              <a:rPr lang="pt-BR" sz="3000" dirty="0"/>
              <a:t>e associações, industriais e agroindustriais, atacadistas e varejistas</a:t>
            </a:r>
            <a:r>
              <a:rPr lang="pt-BR" sz="3000" dirty="0" smtClean="0"/>
              <a:t>, importadores </a:t>
            </a:r>
            <a:r>
              <a:rPr lang="pt-BR" sz="3000" dirty="0"/>
              <a:t>e exportadores, empresários e quaisquer outros operadores </a:t>
            </a:r>
            <a:r>
              <a:rPr lang="pt-BR" sz="3000" dirty="0" smtClean="0"/>
              <a:t>do agronegócio</a:t>
            </a:r>
            <a:r>
              <a:rPr lang="pt-BR" sz="3000" dirty="0"/>
              <a:t>, ao longo da cadeia de produção, </a:t>
            </a:r>
            <a:r>
              <a:rPr lang="pt-BR" sz="3000" b="1" dirty="0"/>
              <a:t>são responsáveis pela garantia de que </a:t>
            </a:r>
            <a:r>
              <a:rPr lang="pt-BR" sz="3000" b="1" dirty="0" smtClean="0"/>
              <a:t>a sanidade</a:t>
            </a:r>
            <a:r>
              <a:rPr lang="pt-BR" sz="3000" dirty="0" smtClean="0"/>
              <a:t> </a:t>
            </a:r>
            <a:r>
              <a:rPr lang="pt-BR" sz="3000" dirty="0"/>
              <a:t>e a qualidade dos produtos de origem animal e vegetal, e a dos </a:t>
            </a:r>
            <a:r>
              <a:rPr lang="pt-BR" sz="3000" dirty="0" smtClean="0"/>
              <a:t>insumos agropecuários </a:t>
            </a:r>
            <a:r>
              <a:rPr lang="pt-BR" sz="3000" b="1" dirty="0"/>
              <a:t>não sejam comprometidas</a:t>
            </a:r>
            <a:r>
              <a:rPr lang="pt-BR" sz="3000" dirty="0"/>
              <a:t>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615948" y="6453336"/>
            <a:ext cx="6576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/>
              <a:t>SUASA – Decreto Federal 5.741/2006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4409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2" descr="C:\Users\Alessandro Campos.GIDSA-12\Desktop\Mapa de Unidades da IDARON A4 - Unidades idaron A4 -Extensão da Fronteir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237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458" name="Picture 2" descr="C:\Users\Alessandro Campos.GIDSA-12\Desktop\Mapa de Unidades da IDARON A4 - Unidades idaron A4 -Geral -Ministério - Regionai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805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289" name="Picture 2" descr="IMG_129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673476"/>
            <a:ext cx="6096000" cy="3178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24290" name="Text Box 3"/>
          <p:cNvSpPr txBox="1">
            <a:spLocks noChangeArrowheads="1"/>
          </p:cNvSpPr>
          <p:nvPr/>
        </p:nvSpPr>
        <p:spPr bwMode="auto">
          <a:xfrm>
            <a:off x="76200" y="6381751"/>
            <a:ext cx="580813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b="1">
                <a:solidFill>
                  <a:srgbClr val="FFFFFF"/>
                </a:solidFill>
              </a:rPr>
              <a:t>COSTA MARQUES</a:t>
            </a:r>
          </a:p>
        </p:txBody>
      </p:sp>
      <p:pic>
        <p:nvPicPr>
          <p:cNvPr id="524291" name="Picture 4" descr="DSC0039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476250"/>
            <a:ext cx="6096000" cy="3168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24292" name="Text Box 5"/>
          <p:cNvSpPr txBox="1">
            <a:spLocks noChangeArrowheads="1"/>
          </p:cNvSpPr>
          <p:nvPr/>
        </p:nvSpPr>
        <p:spPr bwMode="auto">
          <a:xfrm>
            <a:off x="6191251" y="3206751"/>
            <a:ext cx="6000749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b="1">
                <a:solidFill>
                  <a:srgbClr val="FFFFFF"/>
                </a:solidFill>
              </a:rPr>
              <a:t>GUAJARÁ - MIRIM</a:t>
            </a:r>
          </a:p>
        </p:txBody>
      </p:sp>
      <p:pic>
        <p:nvPicPr>
          <p:cNvPr id="524293" name="Picture 6" descr="Imagem_14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76250"/>
            <a:ext cx="6096000" cy="3168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24294" name="Text Box 7"/>
          <p:cNvSpPr txBox="1">
            <a:spLocks noChangeArrowheads="1"/>
          </p:cNvSpPr>
          <p:nvPr/>
        </p:nvSpPr>
        <p:spPr bwMode="auto">
          <a:xfrm>
            <a:off x="1" y="3255963"/>
            <a:ext cx="5905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b="1">
                <a:solidFill>
                  <a:srgbClr val="FFFFFF"/>
                </a:solidFill>
              </a:rPr>
              <a:t>SÃO FRANCISCO DO GUAPORÉ</a:t>
            </a:r>
          </a:p>
        </p:txBody>
      </p:sp>
      <p:pic>
        <p:nvPicPr>
          <p:cNvPr id="524295" name="Picture 8"/>
          <p:cNvPicPr>
            <a:picLocks noChangeAspect="1" noChangeArrowheads="1"/>
          </p:cNvPicPr>
          <p:nvPr/>
        </p:nvPicPr>
        <p:blipFill>
          <a:blip r:embed="rId5"/>
          <a:srcRect b="14888"/>
          <a:stretch>
            <a:fillRect/>
          </a:stretch>
        </p:blipFill>
        <p:spPr bwMode="auto">
          <a:xfrm>
            <a:off x="6096000" y="3659188"/>
            <a:ext cx="6096000" cy="319881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24296" name="Text Box 9"/>
          <p:cNvSpPr txBox="1">
            <a:spLocks noChangeArrowheads="1"/>
          </p:cNvSpPr>
          <p:nvPr/>
        </p:nvSpPr>
        <p:spPr bwMode="auto">
          <a:xfrm>
            <a:off x="6134101" y="6453188"/>
            <a:ext cx="60579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b="1">
                <a:solidFill>
                  <a:srgbClr val="FFFFFF"/>
                </a:solidFill>
              </a:rPr>
              <a:t>PIMENTEIRAS DO OESTE</a:t>
            </a:r>
          </a:p>
        </p:txBody>
      </p:sp>
      <p:sp>
        <p:nvSpPr>
          <p:cNvPr id="524297" name="Text Box 10"/>
          <p:cNvSpPr txBox="1">
            <a:spLocks noChangeArrowheads="1"/>
          </p:cNvSpPr>
          <p:nvPr/>
        </p:nvSpPr>
        <p:spPr bwMode="auto">
          <a:xfrm>
            <a:off x="0" y="-12700"/>
            <a:ext cx="12192000" cy="488950"/>
          </a:xfrm>
          <a:prstGeom prst="rect">
            <a:avLst/>
          </a:prstGeom>
          <a:solidFill>
            <a:srgbClr val="4D4D4D"/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600" b="1">
                <a:solidFill>
                  <a:srgbClr val="FFFFFF"/>
                </a:solidFill>
              </a:rPr>
              <a:t>UNIDADES LOCAIS – ULSAV’S:</a:t>
            </a:r>
            <a:endParaRPr lang="pt-BR" sz="20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25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313" name="Picture 2" descr="SDC149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428625"/>
            <a:ext cx="6000751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5314" name="Picture 10" descr="Entrega_motos_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3384" y="430213"/>
            <a:ext cx="6288616" cy="32131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25315" name="Picture 2" descr="P42600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663951"/>
            <a:ext cx="5903384" cy="31654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25316" name="Text Box 6"/>
          <p:cNvSpPr txBox="1">
            <a:spLocks noChangeArrowheads="1"/>
          </p:cNvSpPr>
          <p:nvPr/>
        </p:nvSpPr>
        <p:spPr bwMode="auto">
          <a:xfrm>
            <a:off x="0" y="-26988"/>
            <a:ext cx="12211051" cy="492126"/>
          </a:xfrm>
          <a:prstGeom prst="rect">
            <a:avLst/>
          </a:prstGeom>
          <a:solidFill>
            <a:srgbClr val="4D4D4D"/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600" b="1">
                <a:solidFill>
                  <a:srgbClr val="FFFFFF"/>
                </a:solidFill>
              </a:rPr>
              <a:t>ESTRUTURA FÍSICA</a:t>
            </a:r>
            <a:endParaRPr lang="pt-BR" sz="2000" b="1">
              <a:solidFill>
                <a:srgbClr val="FFFFFF"/>
              </a:solidFill>
            </a:endParaRPr>
          </a:p>
        </p:txBody>
      </p:sp>
      <p:pic>
        <p:nvPicPr>
          <p:cNvPr id="525317" name="Picture 2" descr="MACHUPO SORO 06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05501" y="3643314"/>
            <a:ext cx="6286500" cy="32146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681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10737" y="218351"/>
            <a:ext cx="4449171" cy="2731507"/>
          </a:xfrm>
          <a:solidFill>
            <a:schemeClr val="accent2"/>
          </a:solidFill>
          <a:ln w="19050">
            <a:solidFill>
              <a:schemeClr val="bg1">
                <a:lumMod val="8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r"/>
            <a:r>
              <a:rPr lang="pt-BR" sz="5400" dirty="0">
                <a:latin typeface="Berlin Sans FB Demi" panose="020E0802020502020306" pitchFamily="34" charset="0"/>
              </a:rPr>
              <a:t>Agronegócio em Rondônia</a:t>
            </a:r>
            <a:r>
              <a:rPr lang="en-US" altLang="zh-CN" sz="4800" i="1" dirty="0">
                <a:latin typeface="Segoe UI" pitchFamily="18" charset="0"/>
                <a:cs typeface="Segoe UI" pitchFamily="18" charset="0"/>
              </a:rPr>
              <a:t/>
            </a:r>
            <a:br>
              <a:rPr lang="en-US" altLang="zh-CN" sz="4800" i="1" dirty="0">
                <a:latin typeface="Segoe UI" pitchFamily="18" charset="0"/>
                <a:cs typeface="Segoe UI" pitchFamily="18" charset="0"/>
              </a:rPr>
            </a:br>
            <a:endParaRPr lang="pt-BR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7410742" y="2963496"/>
            <a:ext cx="4462817" cy="1990618"/>
          </a:xfrm>
          <a:solidFill>
            <a:schemeClr val="accent1"/>
          </a:solidFill>
          <a:ln w="1905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pt-BR" sz="4800" dirty="0">
                <a:latin typeface="Berlin Sans FB Demi" panose="020E0802020502020306" pitchFamily="34" charset="0"/>
              </a:rPr>
              <a:t>Uma visão estratégica</a:t>
            </a:r>
            <a:endParaRPr lang="en-US" altLang="zh-CN" sz="4400" i="1" dirty="0">
              <a:latin typeface="Segoe UI" pitchFamily="18" charset="0"/>
              <a:cs typeface="Segoe UI" pitchFamily="18" charset="0"/>
            </a:endParaRPr>
          </a:p>
        </p:txBody>
      </p:sp>
      <p:pic>
        <p:nvPicPr>
          <p:cNvPr id="7" name="Espaço Reservado para Imagem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0" r="14480"/>
          <a:stretch>
            <a:fillRect/>
          </a:stretch>
        </p:blipFill>
        <p:spPr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6" name="Picture 9" descr="BrasaoRondon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635" y="5827357"/>
            <a:ext cx="909095" cy="92645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8" name="Picture 8" descr="logo_inseca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6329" y="5833418"/>
            <a:ext cx="1009935" cy="926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8" t="23541" r="70079" b="64166"/>
          <a:stretch>
            <a:fillRect/>
          </a:stretch>
        </p:blipFill>
        <p:spPr bwMode="auto">
          <a:xfrm>
            <a:off x="9089414" y="5920621"/>
            <a:ext cx="1120311" cy="8097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131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3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03384" y="3714750"/>
            <a:ext cx="6288616" cy="31432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26338" name="Picture 3" descr="im_1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14750"/>
            <a:ext cx="5903384" cy="3143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2633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08133" y="423863"/>
            <a:ext cx="6383867" cy="3302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2634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23863"/>
            <a:ext cx="5903384" cy="33020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26341" name="Text Box 6"/>
          <p:cNvSpPr txBox="1">
            <a:spLocks noChangeArrowheads="1"/>
          </p:cNvSpPr>
          <p:nvPr/>
        </p:nvSpPr>
        <p:spPr bwMode="auto">
          <a:xfrm>
            <a:off x="0" y="-26988"/>
            <a:ext cx="12211051" cy="492126"/>
          </a:xfrm>
          <a:prstGeom prst="rect">
            <a:avLst/>
          </a:prstGeom>
          <a:solidFill>
            <a:srgbClr val="4D4D4D"/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600" b="1">
                <a:solidFill>
                  <a:srgbClr val="FFFFFF"/>
                </a:solidFill>
              </a:rPr>
              <a:t>AERONAVE ANFÍBIA - FISCALIZAÇÃO AÉREA</a:t>
            </a:r>
            <a:endParaRPr lang="pt-BR" sz="2000" b="1">
              <a:solidFill>
                <a:srgbClr val="FFFFFF"/>
              </a:solidFill>
            </a:endParaRPr>
          </a:p>
        </p:txBody>
      </p:sp>
      <p:sp>
        <p:nvSpPr>
          <p:cNvPr id="526342" name="Text Box 7"/>
          <p:cNvSpPr txBox="1">
            <a:spLocks noChangeArrowheads="1"/>
          </p:cNvSpPr>
          <p:nvPr/>
        </p:nvSpPr>
        <p:spPr bwMode="auto">
          <a:xfrm>
            <a:off x="3848101" y="3660775"/>
            <a:ext cx="4129617" cy="531813"/>
          </a:xfrm>
          <a:prstGeom prst="rect">
            <a:avLst/>
          </a:prstGeom>
          <a:solidFill>
            <a:srgbClr val="4D4D4D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>
                <a:solidFill>
                  <a:srgbClr val="FFFFFF"/>
                </a:solidFill>
              </a:rPr>
              <a:t>Tracajá I</a:t>
            </a:r>
          </a:p>
        </p:txBody>
      </p:sp>
    </p:spTree>
    <p:extLst>
      <p:ext uri="{BB962C8B-B14F-4D97-AF65-F5344CB8AC3E}">
        <p14:creationId xmlns:p14="http://schemas.microsoft.com/office/powerpoint/2010/main" val="152895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385" name="Picture 2" descr="im_1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644900"/>
            <a:ext cx="5903384" cy="3213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28386" name="Picture 3" descr="QUERO-QUERO I 16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3384" y="3644900"/>
            <a:ext cx="6288616" cy="3213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28387" name="Picture 4" descr="_MG_9276"/>
          <p:cNvPicPr>
            <a:picLocks noChangeAspect="1" noChangeArrowheads="1"/>
          </p:cNvPicPr>
          <p:nvPr/>
        </p:nvPicPr>
        <p:blipFill>
          <a:blip r:embed="rId4"/>
          <a:srcRect b="2600"/>
          <a:stretch>
            <a:fillRect/>
          </a:stretch>
        </p:blipFill>
        <p:spPr bwMode="auto">
          <a:xfrm>
            <a:off x="5712885" y="836614"/>
            <a:ext cx="6479116" cy="28082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2838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836614"/>
            <a:ext cx="5903384" cy="280828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28389" name="Text Box 6"/>
          <p:cNvSpPr txBox="1">
            <a:spLocks noChangeArrowheads="1"/>
          </p:cNvSpPr>
          <p:nvPr/>
        </p:nvSpPr>
        <p:spPr bwMode="auto">
          <a:xfrm>
            <a:off x="0" y="-26988"/>
            <a:ext cx="12211051" cy="492126"/>
          </a:xfrm>
          <a:prstGeom prst="rect">
            <a:avLst/>
          </a:prstGeom>
          <a:solidFill>
            <a:srgbClr val="4D4D4D"/>
          </a:solidFill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600" b="1">
                <a:solidFill>
                  <a:srgbClr val="FFFFFF"/>
                </a:solidFill>
              </a:rPr>
              <a:t>UNIDADES MÓVEIS FLUVIAIS - QUERO QUERO</a:t>
            </a:r>
            <a:endParaRPr lang="pt-BR" sz="20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68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09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2832101" y="4437064"/>
            <a:ext cx="6625167" cy="1368425"/>
          </a:xfrm>
        </p:spPr>
        <p:txBody>
          <a:bodyPr/>
          <a:lstStyle/>
          <a:p>
            <a:pPr lvl="1" eaLnBrk="1" hangingPunct="1"/>
            <a:r>
              <a:rPr lang="pt-BR" sz="3600" b="1" smtClean="0">
                <a:solidFill>
                  <a:schemeClr val="bg1"/>
                </a:solidFill>
              </a:rPr>
              <a:t>Camionetes: 18</a:t>
            </a:r>
          </a:p>
          <a:p>
            <a:pPr lvl="1" eaLnBrk="1" hangingPunct="1"/>
            <a:r>
              <a:rPr lang="pt-BR" sz="3600" b="1" smtClean="0">
                <a:solidFill>
                  <a:schemeClr val="bg1"/>
                </a:solidFill>
              </a:rPr>
              <a:t>Veículos leves: 08</a:t>
            </a:r>
          </a:p>
          <a:p>
            <a:pPr lvl="1" eaLnBrk="1" hangingPunct="1"/>
            <a:endParaRPr lang="pt-BR" b="1" smtClean="0">
              <a:solidFill>
                <a:schemeClr val="bg1"/>
              </a:solidFill>
            </a:endParaRPr>
          </a:p>
        </p:txBody>
      </p:sp>
      <p:pic>
        <p:nvPicPr>
          <p:cNvPr id="52941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9411" name="Picture 4" descr="bandeira-rondonia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169132">
            <a:off x="6910918" y="1023938"/>
            <a:ext cx="1526116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9412" name="Picture 5" descr="bandeira da bolivi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142368">
            <a:off x="10143067" y="1028701"/>
            <a:ext cx="1587500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9413" name="Picture 7" descr="http://www.virtuallost.com/wp-content/uploads/2010/05/Bandeira-do-Brasil-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86751" y="285751"/>
            <a:ext cx="1989667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9414" name="Text Box 9"/>
          <p:cNvSpPr txBox="1">
            <a:spLocks noChangeArrowheads="1"/>
          </p:cNvSpPr>
          <p:nvPr/>
        </p:nvSpPr>
        <p:spPr bwMode="auto">
          <a:xfrm>
            <a:off x="1" y="6611938"/>
            <a:ext cx="297603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000" b="1" i="1">
                <a:solidFill>
                  <a:srgbClr val="000000"/>
                </a:solidFill>
              </a:rPr>
              <a:t>Foto: SÉRGIO ISRAEL</a:t>
            </a:r>
          </a:p>
        </p:txBody>
      </p:sp>
      <p:sp>
        <p:nvSpPr>
          <p:cNvPr id="529415" name="Text Box 3"/>
          <p:cNvSpPr txBox="1">
            <a:spLocks noChangeArrowheads="1"/>
          </p:cNvSpPr>
          <p:nvPr/>
        </p:nvSpPr>
        <p:spPr bwMode="auto">
          <a:xfrm>
            <a:off x="0" y="6022976"/>
            <a:ext cx="12194117" cy="835025"/>
          </a:xfrm>
          <a:prstGeom prst="rect">
            <a:avLst/>
          </a:prstGeom>
          <a:solidFill>
            <a:srgbClr val="4D4D4D">
              <a:alpha val="50195"/>
            </a:srgbClr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>
                <a:solidFill>
                  <a:schemeClr val="bg1"/>
                </a:solidFill>
              </a:rPr>
              <a:t>Ações Sanitárias desenvolvidas pela Agência IDARON                                                       na Fronteira RONDÔNIA – BOLÍVIA.</a:t>
            </a:r>
          </a:p>
        </p:txBody>
      </p:sp>
      <p:pic>
        <p:nvPicPr>
          <p:cNvPr id="529416" name="Picture 18" descr="546299_334988103264696_1525209175_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2032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975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grpSp>
        <p:nvGrpSpPr>
          <p:cNvPr id="4" name="Grupo 3"/>
          <p:cNvGrpSpPr/>
          <p:nvPr/>
        </p:nvGrpSpPr>
        <p:grpSpPr>
          <a:xfrm>
            <a:off x="-29061" y="5760"/>
            <a:ext cx="12192000" cy="6858000"/>
            <a:chOff x="-11115" y="0"/>
            <a:chExt cx="9144000" cy="6858000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1115" y="0"/>
              <a:ext cx="9144000" cy="6858000"/>
            </a:xfrm>
            <a:prstGeom prst="rect">
              <a:avLst/>
            </a:prstGeom>
            <a:noFill/>
          </p:spPr>
        </p:pic>
        <p:sp>
          <p:nvSpPr>
            <p:cNvPr id="6" name="Retângulo 5"/>
            <p:cNvSpPr/>
            <p:nvPr/>
          </p:nvSpPr>
          <p:spPr>
            <a:xfrm>
              <a:off x="107504" y="1268760"/>
              <a:ext cx="8928992" cy="547260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8" name="CaixaDeTexto 7"/>
          <p:cNvSpPr txBox="1"/>
          <p:nvPr/>
        </p:nvSpPr>
        <p:spPr>
          <a:xfrm>
            <a:off x="47329" y="404670"/>
            <a:ext cx="10753195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4000" b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HISTÓRICO: Orçamento </a:t>
            </a:r>
            <a:r>
              <a:rPr lang="pt-BR" dirty="0" err="1"/>
              <a:t>IDARON</a:t>
            </a:r>
            <a:endParaRPr lang="pt-BR" dirty="0"/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2802130"/>
              </p:ext>
            </p:extLst>
          </p:nvPr>
        </p:nvGraphicFramePr>
        <p:xfrm>
          <a:off x="96825" y="1274520"/>
          <a:ext cx="12066115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5407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://www.cidasc.sc.gov.br/wp-content/uploads/2012/11/foto-veget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817" y="5085184"/>
            <a:ext cx="4072991" cy="1772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coprossel.com.br/noticias/noticia_3rza1v668z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3222"/>
            <a:ext cx="4817793" cy="18651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_a30174d088998525755f31de7043e6d8Campanha%20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151" y="-193527"/>
            <a:ext cx="12192000" cy="1584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5" descr="F:\Seminário Suínos\imagens\suinos2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7"/>
          <a:stretch/>
        </p:blipFill>
        <p:spPr bwMode="auto">
          <a:xfrm>
            <a:off x="5688543" y="-193527"/>
            <a:ext cx="6503457" cy="17777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7" name="Picture 2" descr="U:\Users\USUARIOS\Documents\Ap_Assemb_out_2015\imagens\imag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085184"/>
            <a:ext cx="4463819" cy="1772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4" descr="U:\Users\USUARIOS\Documents\Ap_Assemb_out_2015\imagens\Peixe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811" y="5085184"/>
            <a:ext cx="3674340" cy="1772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1103445" y="3198415"/>
            <a:ext cx="10363200" cy="1754326"/>
          </a:xfrm>
          <a:prstGeom prst="rect">
            <a:avLst/>
          </a:prstGeom>
          <a:solidFill>
            <a:schemeClr val="bg1">
              <a:alpha val="64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4000" b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sz="5400" dirty="0"/>
              <a:t>Programas Sanitários</a:t>
            </a:r>
          </a:p>
          <a:p>
            <a:r>
              <a:rPr lang="pt-BR" sz="5400" dirty="0" smtClean="0"/>
              <a:t>AGROPECUÁRIOS</a:t>
            </a:r>
            <a:endParaRPr lang="pt-BR" sz="5400" dirty="0"/>
          </a:p>
        </p:txBody>
      </p:sp>
      <p:pic>
        <p:nvPicPr>
          <p:cNvPr id="3076" name="Picture 4" descr="http://www.paranacooperativo.coop.br/ppc/images/Comunicacao/noticias/2013/07/16/sanidade_vegetal/sanidade_vegetal_16_07_2013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2" t="20116" r="12618" b="20071"/>
          <a:stretch/>
        </p:blipFill>
        <p:spPr bwMode="auto">
          <a:xfrm>
            <a:off x="4817793" y="1390649"/>
            <a:ext cx="7438031" cy="18293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304213" y="553866"/>
            <a:ext cx="7772400" cy="715089"/>
          </a:xfrm>
          <a:prstGeom prst="round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Arial" pitchFamily="34" charset="0"/>
                <a:ea typeface="+mn-ea"/>
                <a:cs typeface="Arial" pitchFamily="34" charset="0"/>
              </a:rPr>
              <a:t>DEFESA SANITÁRIA VEGETAL</a:t>
            </a:r>
            <a:endParaRPr lang="pt-BR" sz="4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Espaço Reservado para Conteúdo 4"/>
          <p:cNvSpPr txBox="1">
            <a:spLocks/>
          </p:cNvSpPr>
          <p:nvPr/>
        </p:nvSpPr>
        <p:spPr>
          <a:xfrm>
            <a:off x="533400" y="1852862"/>
            <a:ext cx="10248899" cy="3366838"/>
          </a:xfrm>
          <a:prstGeom prst="rect">
            <a:avLst/>
          </a:prstGeom>
        </p:spPr>
        <p:txBody>
          <a:bodyPr vert="horz">
            <a:noAutofit/>
          </a:bodyPr>
          <a:lstStyle>
            <a:defPPr>
              <a:defRPr lang="pt-BR"/>
            </a:defPPr>
            <a:lvl1pPr marL="274320" indent="-274320">
              <a:spcBef>
                <a:spcPts val="58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Ø"/>
              <a:defRPr kumimoji="0" sz="2400">
                <a:solidFill>
                  <a:srgbClr val="227A8F"/>
                </a:solidFill>
              </a:defRPr>
            </a:lvl1pPr>
            <a:lvl2pPr marL="548640" indent="-228600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/>
            </a:lvl2pPr>
            <a:lvl3pPr marL="822960" indent="-228600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/>
            </a:lvl3pPr>
            <a:lvl4pPr marL="1097280" indent="-228600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/>
            </a:lvl4pPr>
            <a:lvl5pPr marL="1371600" indent="-228600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/>
            </a:lvl5pPr>
            <a:lvl6pPr marL="1645920" indent="-228600">
              <a:spcBef>
                <a:spcPts val="370"/>
              </a:spcBef>
              <a:buClr>
                <a:schemeClr val="accent3"/>
              </a:buClr>
              <a:buChar char="•"/>
              <a:defRPr kumimoji="0" baseline="0"/>
            </a:lvl6pPr>
            <a:lvl7pPr marL="1920240" indent="-228600">
              <a:spcBef>
                <a:spcPts val="370"/>
              </a:spcBef>
              <a:buClr>
                <a:schemeClr val="accent2"/>
              </a:buClr>
              <a:buChar char="•"/>
              <a:defRPr kumimoji="0"/>
            </a:lvl7pPr>
            <a:lvl8pPr marL="2194560" indent="-228600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/>
            </a:lvl8pPr>
            <a:lvl9pPr marL="2468880" indent="-228600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/>
            </a:lvl9pPr>
          </a:lstStyle>
          <a:p>
            <a:pPr>
              <a:buClr>
                <a:srgbClr val="2DA2BF"/>
              </a:buClr>
            </a:pPr>
            <a:r>
              <a:rPr lang="pt-BR" sz="4800" b="1" dirty="0">
                <a:solidFill>
                  <a:schemeClr val="tx1"/>
                </a:solidFill>
              </a:rPr>
              <a:t>Fiscalização de Sementes e Mudas</a:t>
            </a:r>
          </a:p>
          <a:p>
            <a:pPr>
              <a:buClr>
                <a:srgbClr val="2DA2BF"/>
              </a:buClr>
            </a:pPr>
            <a:r>
              <a:rPr lang="pt-BR" sz="4800" b="1" dirty="0">
                <a:solidFill>
                  <a:schemeClr val="tx1"/>
                </a:solidFill>
              </a:rPr>
              <a:t>Monitoramento de Pragas Agrícolas</a:t>
            </a:r>
          </a:p>
          <a:p>
            <a:pPr>
              <a:buClr>
                <a:srgbClr val="2DA2BF"/>
              </a:buClr>
            </a:pPr>
            <a:r>
              <a:rPr lang="pt-BR" sz="4800" b="1" dirty="0">
                <a:solidFill>
                  <a:schemeClr val="tx1"/>
                </a:solidFill>
              </a:rPr>
              <a:t>Fiscalização de Agrotóxicos</a:t>
            </a:r>
          </a:p>
          <a:p>
            <a:pPr>
              <a:buClr>
                <a:srgbClr val="2DA2BF"/>
              </a:buClr>
            </a:pPr>
            <a:r>
              <a:rPr lang="pt-BR" sz="4800" b="1" dirty="0" smtClean="0">
                <a:solidFill>
                  <a:schemeClr val="tx1"/>
                </a:solidFill>
              </a:rPr>
              <a:t>Classificação </a:t>
            </a:r>
            <a:r>
              <a:rPr lang="pt-BR" sz="4800" b="1" dirty="0">
                <a:solidFill>
                  <a:schemeClr val="tx1"/>
                </a:solidFill>
              </a:rPr>
              <a:t>de </a:t>
            </a:r>
            <a:r>
              <a:rPr lang="pt-BR" sz="4800" b="1" dirty="0" smtClean="0">
                <a:solidFill>
                  <a:schemeClr val="tx1"/>
                </a:solidFill>
              </a:rPr>
              <a:t>Grãos</a:t>
            </a:r>
          </a:p>
          <a:p>
            <a:pPr>
              <a:buClr>
                <a:srgbClr val="2DA2BF"/>
              </a:buClr>
            </a:pPr>
            <a:endParaRPr lang="pt-BR" sz="4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45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sz="quarter" idx="1"/>
          </p:nvPr>
        </p:nvSpPr>
        <p:spPr>
          <a:xfrm>
            <a:off x="235721" y="939292"/>
            <a:ext cx="9399346" cy="1030675"/>
          </a:xfrm>
        </p:spPr>
        <p:txBody>
          <a:bodyPr vert="horz">
            <a:noAutofit/>
          </a:bodyPr>
          <a:lstStyle/>
          <a:p>
            <a:pPr algn="ctr"/>
            <a:r>
              <a:rPr lang="pt-BR" sz="3200" dirty="0" smtClean="0"/>
              <a:t>Assegurar a </a:t>
            </a:r>
            <a:r>
              <a:rPr lang="pt-BR" sz="3200" b="1" dirty="0"/>
              <a:t>identidade</a:t>
            </a:r>
            <a:r>
              <a:rPr lang="pt-BR" sz="3200" dirty="0"/>
              <a:t> e a </a:t>
            </a:r>
            <a:r>
              <a:rPr lang="pt-BR" sz="3200" b="1" dirty="0"/>
              <a:t>qualidade</a:t>
            </a:r>
            <a:r>
              <a:rPr lang="pt-BR" sz="2800" dirty="0"/>
              <a:t> do material de multiplicação e de reprodução </a:t>
            </a:r>
            <a:r>
              <a:rPr lang="pt-BR" sz="2800" dirty="0" smtClean="0"/>
              <a:t>vegetal.</a:t>
            </a:r>
            <a:endParaRPr lang="pt-BR" sz="2800" dirty="0"/>
          </a:p>
        </p:txBody>
      </p:sp>
      <p:sp>
        <p:nvSpPr>
          <p:cNvPr id="4" name="Espaço Reservado para Conteúdo 4"/>
          <p:cNvSpPr txBox="1">
            <a:spLocks/>
          </p:cNvSpPr>
          <p:nvPr/>
        </p:nvSpPr>
        <p:spPr>
          <a:xfrm>
            <a:off x="235720" y="2075516"/>
            <a:ext cx="10214565" cy="2170261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2DA2BF"/>
              </a:buClr>
              <a:buFont typeface="Wingdings" pitchFamily="2" charset="2"/>
              <a:buChar char="§"/>
            </a:pPr>
            <a:r>
              <a:rPr lang="pt-BR" sz="2400" dirty="0" smtClean="0">
                <a:solidFill>
                  <a:srgbClr val="227A8F"/>
                </a:solidFill>
              </a:rPr>
              <a:t>Culturas com maior expressão econômica para RO</a:t>
            </a:r>
          </a:p>
          <a:p>
            <a:pPr lvl="3" algn="just">
              <a:buClr>
                <a:srgbClr val="EB641B"/>
              </a:buClr>
              <a:buFont typeface="Wingdings" panose="05000000000000000000" pitchFamily="2" charset="2"/>
              <a:buChar char="ü"/>
            </a:pPr>
            <a:r>
              <a:rPr lang="pt-BR" sz="2400" dirty="0" smtClean="0">
                <a:solidFill>
                  <a:srgbClr val="227A8F"/>
                </a:solidFill>
              </a:rPr>
              <a:t>Forrageiras --(uso de sementes)</a:t>
            </a:r>
          </a:p>
          <a:p>
            <a:pPr lvl="3" algn="just">
              <a:buClr>
                <a:srgbClr val="EB641B"/>
              </a:buClr>
              <a:buFont typeface="Wingdings" panose="05000000000000000000" pitchFamily="2" charset="2"/>
              <a:buChar char="ü"/>
            </a:pPr>
            <a:r>
              <a:rPr lang="pt-BR" sz="2400" dirty="0" smtClean="0">
                <a:solidFill>
                  <a:srgbClr val="227A8F"/>
                </a:solidFill>
              </a:rPr>
              <a:t>Soja -----------(uso de sementes)</a:t>
            </a:r>
          </a:p>
          <a:p>
            <a:pPr lvl="3" algn="just">
              <a:buClr>
                <a:srgbClr val="EB641B"/>
              </a:buClr>
              <a:buFont typeface="Wingdings" panose="05000000000000000000" pitchFamily="2" charset="2"/>
              <a:buChar char="ü"/>
            </a:pPr>
            <a:r>
              <a:rPr lang="pt-BR" sz="2400" dirty="0" smtClean="0">
                <a:solidFill>
                  <a:srgbClr val="227A8F"/>
                </a:solidFill>
              </a:rPr>
              <a:t>Café ----------(uso de mudas)</a:t>
            </a: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135466" y="123110"/>
            <a:ext cx="11922329" cy="715089"/>
          </a:xfrm>
          <a:prstGeom prst="round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b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indent="0" algn="ctr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4000" b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Fiscalização de Sementes e Mudas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7512935" y="2758594"/>
            <a:ext cx="4016363" cy="2888286"/>
            <a:chOff x="7962878" y="1520447"/>
            <a:chExt cx="4016363" cy="2888286"/>
          </a:xfrm>
        </p:grpSpPr>
        <p:pic>
          <p:nvPicPr>
            <p:cNvPr id="11" name="Picture 2" descr="http://ruralpecuaria.com.br/painel/img/noticias/1789/noticias_1419269198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2878" y="2088505"/>
              <a:ext cx="4016363" cy="23202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://www.terrastock.com.br/images/full/B615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7886" y="1520447"/>
              <a:ext cx="2221355" cy="11361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upo 12"/>
          <p:cNvGrpSpPr/>
          <p:nvPr/>
        </p:nvGrpSpPr>
        <p:grpSpPr>
          <a:xfrm>
            <a:off x="535938" y="4245777"/>
            <a:ext cx="4321559" cy="2349311"/>
            <a:chOff x="1786047" y="3358940"/>
            <a:chExt cx="4191000" cy="3191328"/>
          </a:xfrm>
        </p:grpSpPr>
        <p:pic>
          <p:nvPicPr>
            <p:cNvPr id="14" name="Picture 4" descr="http://wm.agripoint.com.br/imagens/banco/VC_090606_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6047" y="3358940"/>
              <a:ext cx="4191000" cy="316230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994" y="5340302"/>
              <a:ext cx="1520872" cy="120996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1118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334813" y="1483114"/>
            <a:ext cx="7906510" cy="2216819"/>
          </a:xfrm>
        </p:spPr>
        <p:txBody>
          <a:bodyPr>
            <a:normAutofit/>
          </a:bodyPr>
          <a:lstStyle/>
          <a:p>
            <a:pPr algn="just"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ü"/>
            </a:pPr>
            <a:r>
              <a:rPr lang="pt-BR" sz="3200" dirty="0" smtClean="0"/>
              <a:t>Proteger </a:t>
            </a:r>
            <a:r>
              <a:rPr lang="pt-BR" sz="3200" dirty="0"/>
              <a:t>o estado de Rondônia da introdução de pragas agrícolas </a:t>
            </a:r>
            <a:r>
              <a:rPr lang="pt-BR" sz="3200" u="sng" dirty="0" smtClean="0"/>
              <a:t>ausentes</a:t>
            </a:r>
            <a:r>
              <a:rPr lang="pt-BR" sz="3200" dirty="0"/>
              <a:t> </a:t>
            </a:r>
            <a:r>
              <a:rPr lang="pt-BR" sz="3200" dirty="0" smtClean="0"/>
              <a:t>monitorar as </a:t>
            </a:r>
            <a:r>
              <a:rPr lang="pt-BR" sz="3200" dirty="0"/>
              <a:t>pragas </a:t>
            </a:r>
            <a:r>
              <a:rPr lang="pt-BR" sz="3200" u="sng" dirty="0" smtClean="0"/>
              <a:t>presentes</a:t>
            </a:r>
            <a:endParaRPr lang="pt-BR" sz="3200" dirty="0"/>
          </a:p>
          <a:p>
            <a:pPr marL="0" indent="0" algn="just">
              <a:buClr>
                <a:schemeClr val="bg2">
                  <a:lumMod val="25000"/>
                </a:schemeClr>
              </a:buClr>
              <a:buNone/>
            </a:pPr>
            <a:endParaRPr lang="pt-BR" sz="3200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991301" y="368644"/>
            <a:ext cx="10363200" cy="715089"/>
          </a:xfrm>
          <a:prstGeom prst="round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b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indent="0" algn="ctr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4000" b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err="1"/>
              <a:t>Monitoramento</a:t>
            </a:r>
            <a:r>
              <a:rPr lang="en-US" dirty="0"/>
              <a:t> de </a:t>
            </a:r>
            <a:r>
              <a:rPr lang="en-US" dirty="0" err="1"/>
              <a:t>Pragas</a:t>
            </a:r>
            <a:r>
              <a:rPr lang="en-US" dirty="0"/>
              <a:t> </a:t>
            </a:r>
            <a:r>
              <a:rPr lang="en-US" dirty="0" err="1"/>
              <a:t>Agrícolas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1582759"/>
            <a:ext cx="3341766" cy="250632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1" t="16790"/>
          <a:stretch/>
        </p:blipFill>
        <p:spPr>
          <a:xfrm>
            <a:off x="8534401" y="4037514"/>
            <a:ext cx="3476592" cy="257587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266049" y="3251212"/>
            <a:ext cx="8007093" cy="2607733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2DA2BF">
                  <a:lumMod val="50000"/>
                </a:srgbClr>
              </a:buClr>
              <a:buFont typeface="Wingdings" panose="05000000000000000000" pitchFamily="2" charset="2"/>
              <a:buChar char="ü"/>
            </a:pPr>
            <a:r>
              <a:rPr lang="pt-BR" sz="2800" u="sng" dirty="0" smtClean="0">
                <a:solidFill>
                  <a:srgbClr val="C00000"/>
                </a:solidFill>
              </a:rPr>
              <a:t>Citros:</a:t>
            </a:r>
            <a:r>
              <a:rPr lang="pt-BR" sz="2800" dirty="0" smtClean="0">
                <a:solidFill>
                  <a:srgbClr val="C00000"/>
                </a:solidFill>
              </a:rPr>
              <a:t> </a:t>
            </a:r>
            <a:r>
              <a:rPr lang="pt-BR" sz="2800" dirty="0" err="1" smtClean="0">
                <a:solidFill>
                  <a:prstClr val="black"/>
                </a:solidFill>
              </a:rPr>
              <a:t>Greening</a:t>
            </a:r>
            <a:r>
              <a:rPr lang="pt-BR" sz="2800" dirty="0" smtClean="0">
                <a:solidFill>
                  <a:prstClr val="black"/>
                </a:solidFill>
              </a:rPr>
              <a:t>, Cancro cítrico e Ácaro hindu;</a:t>
            </a:r>
          </a:p>
          <a:p>
            <a:pPr lvl="1">
              <a:buClr>
                <a:srgbClr val="2DA2BF">
                  <a:lumMod val="50000"/>
                </a:srgbClr>
              </a:buClr>
              <a:buFont typeface="Wingdings" panose="05000000000000000000" pitchFamily="2" charset="2"/>
              <a:buChar char="ü"/>
            </a:pPr>
            <a:r>
              <a:rPr lang="pt-BR" sz="2800" u="sng" dirty="0" smtClean="0">
                <a:solidFill>
                  <a:srgbClr val="C00000"/>
                </a:solidFill>
              </a:rPr>
              <a:t>Cacau e cupuaçu:</a:t>
            </a:r>
            <a:r>
              <a:rPr lang="pt-BR" sz="2800" dirty="0" smtClean="0">
                <a:solidFill>
                  <a:prstClr val="black"/>
                </a:solidFill>
              </a:rPr>
              <a:t> </a:t>
            </a:r>
            <a:r>
              <a:rPr lang="pt-BR" sz="2800" dirty="0" err="1" smtClean="0">
                <a:solidFill>
                  <a:prstClr val="black"/>
                </a:solidFill>
              </a:rPr>
              <a:t>Monilíase</a:t>
            </a:r>
            <a:r>
              <a:rPr lang="pt-BR" sz="2800" dirty="0" smtClean="0">
                <a:solidFill>
                  <a:prstClr val="black"/>
                </a:solidFill>
              </a:rPr>
              <a:t> do cacaueiro</a:t>
            </a:r>
          </a:p>
          <a:p>
            <a:pPr lvl="1">
              <a:buClr>
                <a:srgbClr val="2DA2BF">
                  <a:lumMod val="50000"/>
                </a:srgbClr>
              </a:buClr>
              <a:buFont typeface="Wingdings" panose="05000000000000000000" pitchFamily="2" charset="2"/>
              <a:buChar char="ü"/>
            </a:pPr>
            <a:r>
              <a:rPr lang="pt-BR" sz="2800" u="sng" dirty="0" smtClean="0">
                <a:solidFill>
                  <a:srgbClr val="C00000"/>
                </a:solidFill>
              </a:rPr>
              <a:t>Soja:</a:t>
            </a:r>
            <a:r>
              <a:rPr lang="pt-BR" sz="2800" dirty="0" smtClean="0">
                <a:solidFill>
                  <a:prstClr val="black"/>
                </a:solidFill>
              </a:rPr>
              <a:t> Ferrugem asiática, nematoide de cisto;</a:t>
            </a:r>
          </a:p>
          <a:p>
            <a:pPr lvl="1">
              <a:buClr>
                <a:srgbClr val="2DA2BF">
                  <a:lumMod val="50000"/>
                </a:srgbClr>
              </a:buClr>
              <a:buFont typeface="Wingdings" panose="05000000000000000000" pitchFamily="2" charset="2"/>
              <a:buChar char="ü"/>
            </a:pPr>
            <a:r>
              <a:rPr lang="pt-BR" sz="2800" u="sng" dirty="0" smtClean="0">
                <a:solidFill>
                  <a:srgbClr val="C00000"/>
                </a:solidFill>
              </a:rPr>
              <a:t>Café:</a:t>
            </a:r>
            <a:r>
              <a:rPr lang="pt-BR" sz="2800" dirty="0" smtClean="0">
                <a:solidFill>
                  <a:srgbClr val="C00000"/>
                </a:solidFill>
              </a:rPr>
              <a:t> </a:t>
            </a:r>
            <a:r>
              <a:rPr lang="pt-BR" sz="2800" dirty="0" smtClean="0">
                <a:solidFill>
                  <a:prstClr val="black"/>
                </a:solidFill>
              </a:rPr>
              <a:t>Nematoides.</a:t>
            </a:r>
          </a:p>
          <a:p>
            <a:pPr lvl="1">
              <a:buClr>
                <a:srgbClr val="2DA2BF">
                  <a:lumMod val="50000"/>
                </a:srgbClr>
              </a:buClr>
              <a:buFont typeface="Wingdings" panose="05000000000000000000" pitchFamily="2" charset="2"/>
              <a:buChar char="ü"/>
            </a:pPr>
            <a:r>
              <a:rPr lang="pt-BR" sz="2800" u="sng" dirty="0" smtClean="0">
                <a:solidFill>
                  <a:srgbClr val="C00000"/>
                </a:solidFill>
              </a:rPr>
              <a:t>Fruteiras:</a:t>
            </a:r>
            <a:r>
              <a:rPr lang="pt-BR" sz="2800" dirty="0" smtClean="0">
                <a:solidFill>
                  <a:prstClr val="black"/>
                </a:solidFill>
              </a:rPr>
              <a:t> Mosca da carambola</a:t>
            </a:r>
          </a:p>
          <a:p>
            <a:pPr lvl="1">
              <a:buClr>
                <a:srgbClr val="2DA2BF">
                  <a:lumMod val="50000"/>
                </a:srgbClr>
              </a:buClr>
              <a:buFont typeface="Wingdings" panose="05000000000000000000" pitchFamily="2" charset="2"/>
              <a:buChar char="ü"/>
            </a:pPr>
            <a:r>
              <a:rPr lang="pt-BR" sz="2800" u="sng" dirty="0" smtClean="0">
                <a:solidFill>
                  <a:srgbClr val="C00000"/>
                </a:solidFill>
              </a:rPr>
              <a:t>Pastagens</a:t>
            </a:r>
            <a:r>
              <a:rPr lang="pt-BR" sz="2800" dirty="0" smtClean="0">
                <a:solidFill>
                  <a:prstClr val="black"/>
                </a:solidFill>
              </a:rPr>
              <a:t>: Cigarrinhas e Morte súbita</a:t>
            </a:r>
          </a:p>
          <a:p>
            <a:pPr marL="320040" lvl="1" indent="0">
              <a:buClr>
                <a:srgbClr val="2DA2BF">
                  <a:lumMod val="50000"/>
                </a:srgbClr>
              </a:buClr>
              <a:buFont typeface="Wingdings 2"/>
              <a:buNone/>
            </a:pPr>
            <a:endParaRPr lang="pt-BR" sz="2800" dirty="0" smtClean="0">
              <a:solidFill>
                <a:srgbClr val="C00000"/>
              </a:solidFill>
            </a:endParaRPr>
          </a:p>
          <a:p>
            <a:pPr marL="320040" lvl="1" indent="0">
              <a:buClr>
                <a:srgbClr val="2DA2BF">
                  <a:lumMod val="50000"/>
                </a:srgbClr>
              </a:buClr>
              <a:buFont typeface="Wingdings 2"/>
              <a:buNone/>
            </a:pPr>
            <a:endParaRPr lang="pt-BR" sz="28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73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014398">
            <a:off x="7556500" y="2254250"/>
            <a:ext cx="2499784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92471" flipH="1">
            <a:off x="2499785" y="2828925"/>
            <a:ext cx="19431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105332">
            <a:off x="7614973" y="3755761"/>
            <a:ext cx="1874838" cy="2745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1753419"/>
            <a:ext cx="3129459" cy="234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Image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071814"/>
            <a:ext cx="24765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Imagem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1" y="727076"/>
            <a:ext cx="3790949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1405843" y="4016882"/>
            <a:ext cx="2409634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400" b="1" dirty="0">
                <a:ln w="6600">
                  <a:solidFill>
                    <a:srgbClr val="DA1F28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DA1F28"/>
                  </a:outerShdw>
                </a:effectLst>
              </a:rPr>
              <a:t>IDARON</a:t>
            </a:r>
          </a:p>
        </p:txBody>
      </p:sp>
      <p:sp>
        <p:nvSpPr>
          <p:cNvPr id="8" name="Retângulo 7"/>
          <p:cNvSpPr/>
          <p:nvPr/>
        </p:nvSpPr>
        <p:spPr>
          <a:xfrm>
            <a:off x="4854819" y="2905780"/>
            <a:ext cx="198002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800" b="1" dirty="0">
                <a:ln w="6600">
                  <a:solidFill>
                    <a:srgbClr val="DA1F28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DA1F28"/>
                  </a:outerShdw>
                </a:effectLst>
              </a:rPr>
              <a:t>INTERNET</a:t>
            </a:r>
          </a:p>
        </p:txBody>
      </p:sp>
      <p:sp>
        <p:nvSpPr>
          <p:cNvPr id="9" name="Retângulo 8"/>
          <p:cNvSpPr/>
          <p:nvPr/>
        </p:nvSpPr>
        <p:spPr>
          <a:xfrm>
            <a:off x="4277623" y="1585715"/>
            <a:ext cx="477246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800" b="1" dirty="0" smtClean="0">
                <a:ln w="6600">
                  <a:solidFill>
                    <a:srgbClr val="DA1F28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DA1F28"/>
                  </a:outerShdw>
                </a:effectLst>
              </a:rPr>
              <a:t>CONTROLE RECEITUÁRIO</a:t>
            </a:r>
            <a:endParaRPr lang="pt-BR" sz="2800" b="1" dirty="0">
              <a:ln w="6600">
                <a:solidFill>
                  <a:srgbClr val="DA1F28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DA1F28"/>
                </a:outerShdw>
              </a:effectLst>
            </a:endParaRPr>
          </a:p>
        </p:txBody>
      </p:sp>
      <p:pic>
        <p:nvPicPr>
          <p:cNvPr id="19468" name="Imagem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134" y="4351339"/>
            <a:ext cx="5321300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5458965" y="5373217"/>
            <a:ext cx="2478564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2800" b="1" dirty="0">
                <a:ln w="6600">
                  <a:solidFill>
                    <a:srgbClr val="DA1F28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DA1F28"/>
                  </a:outerShdw>
                </a:effectLst>
              </a:rPr>
              <a:t>POSTO DE</a:t>
            </a:r>
          </a:p>
          <a:p>
            <a:pPr algn="ctr">
              <a:defRPr/>
            </a:pPr>
            <a:r>
              <a:rPr lang="pt-BR" sz="2800" b="1" dirty="0">
                <a:ln w="6600">
                  <a:solidFill>
                    <a:srgbClr val="DA1F28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DA1F28"/>
                  </a:outerShdw>
                </a:effectLst>
              </a:rPr>
              <a:t>DEVOLUÇÃO</a:t>
            </a:r>
          </a:p>
        </p:txBody>
      </p:sp>
      <p:pic>
        <p:nvPicPr>
          <p:cNvPr id="22" name="Imagem 21" descr="RefreshAnimated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43494" y="3429000"/>
            <a:ext cx="1308100" cy="981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71" name="Picture 2" descr="C:\Users\rachelbarbosa\Desktop\ENFISA-2015\DSC01276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96"/>
          <a:stretch>
            <a:fillRect/>
          </a:stretch>
        </p:blipFill>
        <p:spPr bwMode="auto">
          <a:xfrm>
            <a:off x="8950325" y="1133450"/>
            <a:ext cx="3241675" cy="22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3" descr="C:\Users\rachelbarbosa\Desktop\ENFISA-2015\posto de recebimento de embalagem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393" y="4684600"/>
            <a:ext cx="3639608" cy="204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ítulo 1"/>
          <p:cNvSpPr txBox="1">
            <a:spLocks/>
          </p:cNvSpPr>
          <p:nvPr/>
        </p:nvSpPr>
        <p:spPr>
          <a:xfrm>
            <a:off x="1230924" y="250111"/>
            <a:ext cx="10018070" cy="715089"/>
          </a:xfrm>
          <a:prstGeom prst="round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rtlCol="0" anchor="b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indent="0" algn="ctr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4000" b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dirty="0"/>
              <a:t>Fiscalização de Agrotóxicos - </a:t>
            </a:r>
            <a:r>
              <a:rPr lang="pt-BR" altLang="pt-BR" dirty="0"/>
              <a:t>SIAFRO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3755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de cantos arredondados 10"/>
          <p:cNvSpPr/>
          <p:nvPr/>
        </p:nvSpPr>
        <p:spPr>
          <a:xfrm>
            <a:off x="0" y="908050"/>
            <a:ext cx="12192000" cy="5949950"/>
          </a:xfrm>
          <a:prstGeom prst="roundRect">
            <a:avLst>
              <a:gd name="adj" fmla="val 5844"/>
            </a:avLst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2800">
              <a:solidFill>
                <a:schemeClr val="tx1"/>
              </a:solidFill>
            </a:endParaRPr>
          </a:p>
        </p:txBody>
      </p:sp>
      <p:sp>
        <p:nvSpPr>
          <p:cNvPr id="22532" name="CaixaDeTexto 17"/>
          <p:cNvSpPr txBox="1">
            <a:spLocks noChangeArrowheads="1"/>
          </p:cNvSpPr>
          <p:nvPr/>
        </p:nvSpPr>
        <p:spPr bwMode="auto">
          <a:xfrm>
            <a:off x="1292130" y="182112"/>
            <a:ext cx="102354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AF9738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AF9738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>
                <a:solidFill>
                  <a:srgbClr val="AF9738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600">
                <a:solidFill>
                  <a:srgbClr val="AF9738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AF9738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AF9738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AF9738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AF9738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AF9738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+ 1.000.000 de Receituários</a:t>
            </a:r>
            <a:r>
              <a:rPr lang="pt-BR" altLang="pt-BR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- agrotóxicos</a:t>
            </a:r>
            <a:endParaRPr lang="pt-BR" altLang="pt-BR" sz="4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73" y="900913"/>
            <a:ext cx="5907314" cy="3264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Imagem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3257377"/>
            <a:ext cx="7860392" cy="3703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370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grpSp>
        <p:nvGrpSpPr>
          <p:cNvPr id="4" name="Grupo 3"/>
          <p:cNvGrpSpPr/>
          <p:nvPr/>
        </p:nvGrpSpPr>
        <p:grpSpPr>
          <a:xfrm>
            <a:off x="48683" y="2328"/>
            <a:ext cx="12192000" cy="6858000"/>
            <a:chOff x="2229976" y="842291"/>
            <a:chExt cx="9144000" cy="6858000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229976" y="842291"/>
              <a:ext cx="9144000" cy="6858000"/>
            </a:xfrm>
            <a:prstGeom prst="rect">
              <a:avLst/>
            </a:prstGeom>
            <a:noFill/>
          </p:spPr>
        </p:pic>
        <p:sp>
          <p:nvSpPr>
            <p:cNvPr id="6" name="Retângulo 5"/>
            <p:cNvSpPr/>
            <p:nvPr/>
          </p:nvSpPr>
          <p:spPr>
            <a:xfrm>
              <a:off x="2357856" y="2092388"/>
              <a:ext cx="8928992" cy="547260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 dirty="0"/>
            </a:p>
          </p:txBody>
        </p:sp>
      </p:grpSp>
      <p:sp>
        <p:nvSpPr>
          <p:cNvPr id="7" name="Retângulo 6"/>
          <p:cNvSpPr/>
          <p:nvPr/>
        </p:nvSpPr>
        <p:spPr>
          <a:xfrm>
            <a:off x="335361" y="6237323"/>
            <a:ext cx="11617291" cy="51403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flood" dir="t"/>
          </a:scene3d>
          <a:sp3d prstMaterial="flat"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 smtClean="0">
                <a:latin typeface="Arial Black" panose="020B0A04020102020204" pitchFamily="34" charset="0"/>
              </a:rPr>
              <a:t>D E F E S A   S A N I T Á R I A</a:t>
            </a:r>
            <a:endParaRPr lang="pt-BR" sz="3200" b="1" dirty="0">
              <a:latin typeface="Arial Black" panose="020B0A04020102020204" pitchFamily="34" charset="0"/>
            </a:endParaRPr>
          </a:p>
        </p:txBody>
      </p:sp>
      <p:grpSp>
        <p:nvGrpSpPr>
          <p:cNvPr id="18" name="Grupo 17"/>
          <p:cNvGrpSpPr/>
          <p:nvPr/>
        </p:nvGrpSpPr>
        <p:grpSpPr>
          <a:xfrm>
            <a:off x="717879" y="2383782"/>
            <a:ext cx="1881500" cy="3861917"/>
            <a:chOff x="492427" y="2420887"/>
            <a:chExt cx="1411125" cy="3861917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0" name="Cilindro 9"/>
            <p:cNvSpPr/>
            <p:nvPr/>
          </p:nvSpPr>
          <p:spPr>
            <a:xfrm>
              <a:off x="539552" y="2420887"/>
              <a:ext cx="1296144" cy="3816425"/>
            </a:xfrm>
            <a:prstGeom prst="can">
              <a:avLst/>
            </a:prstGeom>
            <a:grpFill/>
            <a:ln>
              <a:noFill/>
            </a:ln>
            <a:scene3d>
              <a:camera prst="obliqueTopRigh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de cantos arredondados 13"/>
            <p:cNvSpPr/>
            <p:nvPr/>
          </p:nvSpPr>
          <p:spPr>
            <a:xfrm>
              <a:off x="492427" y="6066780"/>
              <a:ext cx="1411125" cy="216024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de cantos arredondados 16"/>
            <p:cNvSpPr/>
            <p:nvPr/>
          </p:nvSpPr>
          <p:spPr>
            <a:xfrm>
              <a:off x="492427" y="2649993"/>
              <a:ext cx="1411125" cy="216024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6" name="Grupo 25"/>
          <p:cNvGrpSpPr/>
          <p:nvPr/>
        </p:nvGrpSpPr>
        <p:grpSpPr>
          <a:xfrm>
            <a:off x="2974891" y="2391594"/>
            <a:ext cx="1881500" cy="3861917"/>
            <a:chOff x="492427" y="2420887"/>
            <a:chExt cx="1411125" cy="3861917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27" name="Cilindro 26"/>
            <p:cNvSpPr/>
            <p:nvPr/>
          </p:nvSpPr>
          <p:spPr>
            <a:xfrm>
              <a:off x="539552" y="2420887"/>
              <a:ext cx="1296144" cy="3816425"/>
            </a:xfrm>
            <a:prstGeom prst="can">
              <a:avLst/>
            </a:prstGeom>
            <a:grpFill/>
            <a:ln>
              <a:noFill/>
            </a:ln>
            <a:scene3d>
              <a:camera prst="obliqueTopRigh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Retângulo de cantos arredondados 27"/>
            <p:cNvSpPr/>
            <p:nvPr/>
          </p:nvSpPr>
          <p:spPr>
            <a:xfrm>
              <a:off x="492427" y="6066780"/>
              <a:ext cx="1411125" cy="216024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de cantos arredondados 28"/>
            <p:cNvSpPr/>
            <p:nvPr/>
          </p:nvSpPr>
          <p:spPr>
            <a:xfrm>
              <a:off x="492427" y="2649993"/>
              <a:ext cx="1411125" cy="216024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30" name="Picture 4" descr="G:\backup 26-03-14\Apresentações\Apresentação Abertura de etapa_2015\Imagens\milh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123" y="2965231"/>
            <a:ext cx="1945372" cy="102349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9" t="51115" r="59597" b="13596"/>
          <a:stretch/>
        </p:blipFill>
        <p:spPr bwMode="auto">
          <a:xfrm>
            <a:off x="3429765" y="4049658"/>
            <a:ext cx="938043" cy="103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CaixaDeTexto 31"/>
          <p:cNvSpPr txBox="1"/>
          <p:nvPr/>
        </p:nvSpPr>
        <p:spPr>
          <a:xfrm>
            <a:off x="3134061" y="5085184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Produtor de </a:t>
            </a:r>
            <a:r>
              <a:rPr lang="pt-BR" sz="1400" b="1" dirty="0" smtClean="0"/>
              <a:t>milho Reg. Norte</a:t>
            </a:r>
            <a:endParaRPr lang="pt-BR" sz="1400" b="1" dirty="0"/>
          </a:p>
        </p:txBody>
      </p:sp>
      <p:grpSp>
        <p:nvGrpSpPr>
          <p:cNvPr id="33" name="Grupo 32"/>
          <p:cNvGrpSpPr/>
          <p:nvPr/>
        </p:nvGrpSpPr>
        <p:grpSpPr>
          <a:xfrm>
            <a:off x="5231103" y="2383782"/>
            <a:ext cx="1881500" cy="3861917"/>
            <a:chOff x="492427" y="2420887"/>
            <a:chExt cx="1411125" cy="3861917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34" name="Cilindro 33"/>
            <p:cNvSpPr/>
            <p:nvPr/>
          </p:nvSpPr>
          <p:spPr>
            <a:xfrm>
              <a:off x="539552" y="2420887"/>
              <a:ext cx="1296144" cy="3816425"/>
            </a:xfrm>
            <a:prstGeom prst="can">
              <a:avLst/>
            </a:prstGeom>
            <a:grpFill/>
            <a:ln>
              <a:noFill/>
            </a:ln>
            <a:scene3d>
              <a:camera prst="obliqueTopRigh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de cantos arredondados 34"/>
            <p:cNvSpPr/>
            <p:nvPr/>
          </p:nvSpPr>
          <p:spPr>
            <a:xfrm>
              <a:off x="492427" y="6066780"/>
              <a:ext cx="1411125" cy="216024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de cantos arredondados 35"/>
            <p:cNvSpPr/>
            <p:nvPr/>
          </p:nvSpPr>
          <p:spPr>
            <a:xfrm>
              <a:off x="492427" y="2649993"/>
              <a:ext cx="1411125" cy="216024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7" name="Grupo 36"/>
          <p:cNvGrpSpPr/>
          <p:nvPr/>
        </p:nvGrpSpPr>
        <p:grpSpPr>
          <a:xfrm>
            <a:off x="7485867" y="2381305"/>
            <a:ext cx="1881500" cy="3861917"/>
            <a:chOff x="492427" y="2420887"/>
            <a:chExt cx="1411125" cy="3861917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38" name="Cilindro 37"/>
            <p:cNvSpPr/>
            <p:nvPr/>
          </p:nvSpPr>
          <p:spPr>
            <a:xfrm>
              <a:off x="539552" y="2420887"/>
              <a:ext cx="1296144" cy="3816425"/>
            </a:xfrm>
            <a:prstGeom prst="can">
              <a:avLst/>
            </a:prstGeom>
            <a:grpFill/>
            <a:ln>
              <a:noFill/>
            </a:ln>
            <a:scene3d>
              <a:camera prst="obliqueTopRigh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de cantos arredondados 38"/>
            <p:cNvSpPr/>
            <p:nvPr/>
          </p:nvSpPr>
          <p:spPr>
            <a:xfrm>
              <a:off x="492427" y="6066780"/>
              <a:ext cx="1411125" cy="216024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de cantos arredondados 39"/>
            <p:cNvSpPr/>
            <p:nvPr/>
          </p:nvSpPr>
          <p:spPr>
            <a:xfrm>
              <a:off x="492427" y="2649993"/>
              <a:ext cx="1411125" cy="216024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1" name="Grupo 40"/>
          <p:cNvGrpSpPr/>
          <p:nvPr/>
        </p:nvGrpSpPr>
        <p:grpSpPr>
          <a:xfrm>
            <a:off x="9711587" y="2389117"/>
            <a:ext cx="1881500" cy="3861917"/>
            <a:chOff x="492427" y="2420887"/>
            <a:chExt cx="1411125" cy="3861917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42" name="Cilindro 41"/>
            <p:cNvSpPr/>
            <p:nvPr/>
          </p:nvSpPr>
          <p:spPr>
            <a:xfrm>
              <a:off x="539552" y="2420887"/>
              <a:ext cx="1296144" cy="3816425"/>
            </a:xfrm>
            <a:prstGeom prst="can">
              <a:avLst/>
            </a:prstGeom>
            <a:grpFill/>
            <a:ln>
              <a:noFill/>
            </a:ln>
            <a:scene3d>
              <a:camera prst="obliqueTopRight"/>
              <a:lightRig rig="threePt" dir="t"/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de cantos arredondados 42"/>
            <p:cNvSpPr/>
            <p:nvPr/>
          </p:nvSpPr>
          <p:spPr>
            <a:xfrm>
              <a:off x="492427" y="6066780"/>
              <a:ext cx="1411125" cy="216024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de cantos arredondados 43"/>
            <p:cNvSpPr/>
            <p:nvPr/>
          </p:nvSpPr>
          <p:spPr>
            <a:xfrm>
              <a:off x="492427" y="2649993"/>
              <a:ext cx="1411125" cy="216024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028" name="Picture 4" descr="G:\backup 26-03-14\Apresentações\Apresentação Abertura de etapa_2015\Imagens\arroz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27" y="2857652"/>
            <a:ext cx="2113039" cy="11824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upo 19"/>
          <p:cNvGrpSpPr/>
          <p:nvPr/>
        </p:nvGrpSpPr>
        <p:grpSpPr>
          <a:xfrm>
            <a:off x="7930017" y="4070065"/>
            <a:ext cx="1046311" cy="1044622"/>
            <a:chOff x="1201583" y="637439"/>
            <a:chExt cx="542544" cy="798577"/>
          </a:xfrm>
        </p:grpSpPr>
        <p:pic>
          <p:nvPicPr>
            <p:cNvPr id="46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19" t="51115" r="59597" b="13596"/>
            <a:stretch/>
          </p:blipFill>
          <p:spPr bwMode="auto">
            <a:xfrm>
              <a:off x="1201583" y="637439"/>
              <a:ext cx="542544" cy="79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Elipse 18"/>
            <p:cNvSpPr/>
            <p:nvPr/>
          </p:nvSpPr>
          <p:spPr>
            <a:xfrm>
              <a:off x="1331640" y="790232"/>
              <a:ext cx="288032" cy="28803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pt-BR" sz="2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upo 48"/>
          <p:cNvGrpSpPr/>
          <p:nvPr/>
        </p:nvGrpSpPr>
        <p:grpSpPr>
          <a:xfrm>
            <a:off x="1069903" y="4077083"/>
            <a:ext cx="1152128" cy="1037615"/>
            <a:chOff x="1201583" y="576479"/>
            <a:chExt cx="542544" cy="798577"/>
          </a:xfrm>
        </p:grpSpPr>
        <p:pic>
          <p:nvPicPr>
            <p:cNvPr id="50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19" t="51115" r="59597" b="13596"/>
            <a:stretch/>
          </p:blipFill>
          <p:spPr bwMode="auto">
            <a:xfrm>
              <a:off x="1201583" y="576479"/>
              <a:ext cx="542544" cy="79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Elipse 50"/>
            <p:cNvSpPr/>
            <p:nvPr/>
          </p:nvSpPr>
          <p:spPr>
            <a:xfrm>
              <a:off x="1331640" y="714596"/>
              <a:ext cx="288032" cy="28803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pt-BR" sz="2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CaixaDeTexto 51"/>
          <p:cNvSpPr txBox="1"/>
          <p:nvPr/>
        </p:nvSpPr>
        <p:spPr>
          <a:xfrm>
            <a:off x="797216" y="5085184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Produtor de </a:t>
            </a:r>
            <a:r>
              <a:rPr lang="pt-BR" sz="1400" b="1" dirty="0" smtClean="0"/>
              <a:t>arroz Reg. Norte</a:t>
            </a:r>
            <a:endParaRPr lang="pt-BR" sz="1400" b="1" dirty="0"/>
          </a:p>
        </p:txBody>
      </p:sp>
      <p:pic>
        <p:nvPicPr>
          <p:cNvPr id="1029" name="Picture 5" descr="G:\backup 26-03-14\Apresentações\Apresentação Abertura de etapa_2015\Imagens\exportação carne 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575" y="2981562"/>
            <a:ext cx="1998876" cy="10071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upo 53"/>
          <p:cNvGrpSpPr/>
          <p:nvPr/>
        </p:nvGrpSpPr>
        <p:grpSpPr>
          <a:xfrm>
            <a:off x="10200171" y="4111601"/>
            <a:ext cx="984396" cy="1003086"/>
            <a:chOff x="1201583" y="637439"/>
            <a:chExt cx="542544" cy="798577"/>
          </a:xfrm>
        </p:grpSpPr>
        <p:pic>
          <p:nvPicPr>
            <p:cNvPr id="55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19" t="51115" r="59597" b="13596"/>
            <a:stretch/>
          </p:blipFill>
          <p:spPr bwMode="auto">
            <a:xfrm>
              <a:off x="1201583" y="637439"/>
              <a:ext cx="542544" cy="798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" name="Elipse 55"/>
            <p:cNvSpPr/>
            <p:nvPr/>
          </p:nvSpPr>
          <p:spPr>
            <a:xfrm>
              <a:off x="1331640" y="790232"/>
              <a:ext cx="288032" cy="288032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pt-BR" sz="2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7" name="CaixaDeTexto 56"/>
          <p:cNvSpPr txBox="1"/>
          <p:nvPr/>
        </p:nvSpPr>
        <p:spPr>
          <a:xfrm>
            <a:off x="7562520" y="5100057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Produtor de </a:t>
            </a:r>
            <a:r>
              <a:rPr lang="pt-BR" sz="1400" b="1" dirty="0" smtClean="0"/>
              <a:t>carne bovina Reg. Norte</a:t>
            </a:r>
            <a:endParaRPr lang="pt-BR" sz="1400" b="1" dirty="0"/>
          </a:p>
        </p:txBody>
      </p:sp>
      <p:pic>
        <p:nvPicPr>
          <p:cNvPr id="1030" name="Picture 6" descr="G:\backup 26-03-14\Apresentações\Apresentação Abertura de etapa_2015\Imagens\leit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900" y="2915911"/>
            <a:ext cx="1999853" cy="10617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luxograma: Extrair 15"/>
          <p:cNvSpPr/>
          <p:nvPr/>
        </p:nvSpPr>
        <p:spPr>
          <a:xfrm>
            <a:off x="143339" y="1144880"/>
            <a:ext cx="11952000" cy="1440000"/>
          </a:xfrm>
          <a:prstGeom prst="flowChartExtract">
            <a:avLst/>
          </a:prstGeom>
          <a:scene3d>
            <a:camera prst="orthographicFront"/>
            <a:lightRig rig="chilly" dir="t"/>
          </a:scene3d>
          <a:sp3d prstMaterial="softEdge">
            <a:bevelT prst="convex"/>
            <a:bevelB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 smtClean="0"/>
              <a:t>AGRONEGÓCIO  DE  RONDÔNIA</a:t>
            </a:r>
            <a:endParaRPr lang="pt-BR" sz="3200" b="1" dirty="0"/>
          </a:p>
        </p:txBody>
      </p:sp>
      <p:sp>
        <p:nvSpPr>
          <p:cNvPr id="59" name="CaixaDeTexto 58"/>
          <p:cNvSpPr txBox="1"/>
          <p:nvPr/>
        </p:nvSpPr>
        <p:spPr>
          <a:xfrm>
            <a:off x="9774420" y="5100057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Produtor de </a:t>
            </a:r>
            <a:r>
              <a:rPr lang="pt-BR" sz="1400" b="1" dirty="0" smtClean="0"/>
              <a:t>leite Reg. Norte</a:t>
            </a:r>
            <a:endParaRPr lang="pt-BR" sz="1400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239349" y="-27384"/>
            <a:ext cx="103804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/>
              <a:t>BASE DA ECONOMIA DO ESTADO RONDÔNIA</a:t>
            </a:r>
            <a:endParaRPr lang="pt-BR" sz="4000" b="1" dirty="0"/>
          </a:p>
        </p:txBody>
      </p:sp>
      <p:pic>
        <p:nvPicPr>
          <p:cNvPr id="11" name="Picture 2" descr="G:\backup 26-03-14\Apresentações\Apresentação Abertura de etapa_2015\Imagens\soja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625" y="2952764"/>
            <a:ext cx="2034808" cy="10155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9" t="51115" r="59597" b="13596"/>
          <a:stretch/>
        </p:blipFill>
        <p:spPr bwMode="auto">
          <a:xfrm>
            <a:off x="5667613" y="4023386"/>
            <a:ext cx="961841" cy="106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5231904" y="5085184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/>
              <a:t>Produtor de soja Reg. Norte</a:t>
            </a:r>
            <a:endParaRPr lang="pt-BR" sz="1400" b="1" dirty="0"/>
          </a:p>
        </p:txBody>
      </p:sp>
    </p:spTree>
    <p:extLst>
      <p:ext uri="{BB962C8B-B14F-4D97-AF65-F5344CB8AC3E}">
        <p14:creationId xmlns:p14="http://schemas.microsoft.com/office/powerpoint/2010/main" val="36165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67695" y="-56625"/>
            <a:ext cx="6570966" cy="59093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</a:pPr>
            <a:r>
              <a:rPr lang="pt-BR" sz="3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Arial" pitchFamily="34" charset="0"/>
                <a:ea typeface="+mn-ea"/>
                <a:cs typeface="Arial" pitchFamily="34" charset="0"/>
              </a:rPr>
              <a:t>DEFESA SANITÁRIA ANIMAL</a:t>
            </a:r>
          </a:p>
        </p:txBody>
      </p:sp>
      <p:graphicFrame>
        <p:nvGraphicFramePr>
          <p:cNvPr id="363564" name="Group 4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8889011"/>
              </p:ext>
            </p:extLst>
          </p:nvPr>
        </p:nvGraphicFramePr>
        <p:xfrm>
          <a:off x="52253" y="478623"/>
          <a:ext cx="12048067" cy="6156218"/>
        </p:xfrm>
        <a:graphic>
          <a:graphicData uri="http://schemas.openxmlformats.org/drawingml/2006/table">
            <a:tbl>
              <a:tblPr/>
              <a:tblGrid>
                <a:gridCol w="4618567"/>
                <a:gridCol w="7429500"/>
              </a:tblGrid>
              <a:tr h="42417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PRINCIPAIS PROGRAMAS</a:t>
                      </a:r>
                      <a:endParaRPr kumimoji="0" lang="pt-BR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0000" marR="120000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SITUA</a:t>
                      </a: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Ç</a:t>
                      </a: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ÃO SANIT</a:t>
                      </a: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Á</a:t>
                      </a: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RIA</a:t>
                      </a:r>
                      <a:endParaRPr kumimoji="0" lang="pt-BR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0000" marR="120000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</a:tr>
              <a:tr h="732971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PNEFA </a:t>
                      </a: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Febre Aftosa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0000" marR="120000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Erradicada </a:t>
                      </a: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Livre de Febre Aftosa com Vacina</a:t>
                      </a: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ç</a:t>
                      </a: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ão em 2002 -Reconhecimento Internacional pela </a:t>
                      </a:r>
                      <a:r>
                        <a:rPr kumimoji="0" lang="pt-B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O.I.E</a:t>
                      </a: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em 2013</a:t>
                      </a:r>
                      <a:endParaRPr kumimoji="0" lang="pt-BR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0000" marR="120000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90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PNCEBT</a:t>
                      </a: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Brucelose</a:t>
                      </a:r>
                      <a:endParaRPr kumimoji="0" lang="pt-BR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0000" marR="120000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Endêmica – queda acentuada na prevalência</a:t>
                      </a:r>
                      <a:endParaRPr kumimoji="0" lang="pt-BR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0000" marR="120000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90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PNCEBT - Tuberculose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0000" marR="120000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Controlada – queda acentuada no número dos casos</a:t>
                      </a:r>
                      <a:endParaRPr kumimoji="0" lang="pt-BR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0000" marR="120000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90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PNCRH - Raiva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0000" marR="120000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Controlada – endêmica</a:t>
                      </a:r>
                      <a:endParaRPr kumimoji="0" lang="pt-BR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0000" marR="120000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90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PNEEB </a:t>
                      </a: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Vaca Louca (BSE)</a:t>
                      </a:r>
                      <a:endParaRPr kumimoji="0" lang="pt-BR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0000" marR="120000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Nunca detectada RO e sob vigilância – Risco Insignificante</a:t>
                      </a:r>
                      <a:endParaRPr kumimoji="0" lang="pt-BR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0000" marR="120000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90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PNSA</a:t>
                      </a: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Influenza Avi</a:t>
                      </a: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á</a:t>
                      </a: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ria</a:t>
                      </a:r>
                      <a:endParaRPr kumimoji="0" lang="pt-BR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0000" marR="120000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Nunca detectada e sob vigilância</a:t>
                      </a:r>
                      <a:endParaRPr kumimoji="0" lang="pt-BR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0000" marR="120000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90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PNSA</a:t>
                      </a: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Doen</a:t>
                      </a: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ç</a:t>
                      </a: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de Newcastle</a:t>
                      </a:r>
                      <a:endParaRPr kumimoji="0" lang="pt-BR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0000" marR="120000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Nunca detectada e sob vigilância</a:t>
                      </a:r>
                      <a:endParaRPr kumimoji="0" lang="pt-BR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0000" marR="120000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90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PNSE </a:t>
                      </a: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pt-B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Anemia Infecciosa Equina</a:t>
                      </a:r>
                      <a:endParaRPr kumimoji="0" lang="pt-BR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0000" marR="120000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Controlada – Controle de Focos – queda no número de casos</a:t>
                      </a:r>
                      <a:endParaRPr kumimoji="0" lang="pt-BR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0000" marR="120000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90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PNSE</a:t>
                      </a: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Mormo</a:t>
                      </a:r>
                      <a:endParaRPr kumimoji="0" lang="pt-BR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0000" marR="120000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Detectada em 2013, 2014 e 2015- Sob vigilância</a:t>
                      </a:r>
                      <a:endParaRPr kumimoji="0" lang="pt-BR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0000" marR="120000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90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PNSS</a:t>
                      </a: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Peste Su</a:t>
                      </a: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í</a:t>
                      </a: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 Cl</a:t>
                      </a: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á</a:t>
                      </a: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ssica (PSC)</a:t>
                      </a:r>
                      <a:endParaRPr kumimoji="0" lang="pt-BR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0000" marR="120000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Erradicada </a:t>
                      </a: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Livre sem Vacina</a:t>
                      </a: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ç</a:t>
                      </a: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ão com reconhecimento nacional</a:t>
                      </a:r>
                      <a:endParaRPr kumimoji="0" lang="pt-BR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0000" marR="120000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9971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SIE </a:t>
                      </a: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Servi</a:t>
                      </a: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ç</a:t>
                      </a: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 de Inspe</a:t>
                      </a: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ç</a:t>
                      </a: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ão Estadual</a:t>
                      </a:r>
                      <a:endParaRPr kumimoji="0" lang="pt-BR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20000" marR="120000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06 Frigor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í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ficos (04 Bovinos , 01 Su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í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nos e 01 aves)</a:t>
                      </a: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 Latic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í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nios (Leite e derivados)</a:t>
                      </a: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02 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Entrepostos de origem animal</a:t>
                      </a: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04 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Fabrica de Produtos C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á</a:t>
                      </a: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rneos </a:t>
                      </a: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0000" marR="120000" marT="46803" marB="468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814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553" name="Picture 2" descr="acordoscooperaca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8618" y="3989388"/>
            <a:ext cx="5903383" cy="286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5554" name="Picture 3" descr="bolivia-brasi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12192000" cy="400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5555" name="Picture 4" descr="m%C3%A3o+amig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4002088"/>
            <a:ext cx="6288617" cy="285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5556" name="Picture 10" descr="110331_brasil_bolivi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6551" y="1"/>
            <a:ext cx="3934883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800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 descr="U:\Users\USUARIOS\Documents\FOTOS PALESTRA\P62513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583499" y="39925"/>
            <a:ext cx="9505056" cy="11740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just">
              <a:spcBef>
                <a:spcPct val="0"/>
              </a:spcBef>
              <a:buNone/>
              <a:defRPr sz="4200" b="1" i="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pt-BR" sz="4000" dirty="0" smtClean="0"/>
              <a:t>PARCERIA MAPA/</a:t>
            </a:r>
            <a:r>
              <a:rPr lang="pt-BR" sz="4000" dirty="0" err="1" smtClean="0"/>
              <a:t>IDARON</a:t>
            </a:r>
            <a:r>
              <a:rPr lang="pt-BR" sz="4000" dirty="0" smtClean="0"/>
              <a:t> </a:t>
            </a:r>
            <a:r>
              <a:rPr lang="pt-BR" sz="4000" dirty="0"/>
              <a:t>E SENASAG</a:t>
            </a:r>
          </a:p>
        </p:txBody>
      </p:sp>
    </p:spTree>
    <p:extLst>
      <p:ext uri="{BB962C8B-B14F-4D97-AF65-F5344CB8AC3E}">
        <p14:creationId xmlns:p14="http://schemas.microsoft.com/office/powerpoint/2010/main" val="306003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361" name="Picture 2" descr="DSC00268"/>
          <p:cNvPicPr>
            <a:picLocks noChangeAspect="1" noChangeArrowheads="1"/>
          </p:cNvPicPr>
          <p:nvPr/>
        </p:nvPicPr>
        <p:blipFill>
          <a:blip r:embed="rId2"/>
          <a:srcRect r="11507"/>
          <a:stretch>
            <a:fillRect/>
          </a:stretch>
        </p:blipFill>
        <p:spPr bwMode="auto">
          <a:xfrm>
            <a:off x="0" y="-17463"/>
            <a:ext cx="12192000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7363" name="Picture 4" descr="bolivia_l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64351" y="4365626"/>
            <a:ext cx="1536700" cy="112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7364" name="Picture 5" descr="BANDEIRA_DO_BRASI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800" y="4005263"/>
            <a:ext cx="1661584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1583499" y="39925"/>
            <a:ext cx="9505056" cy="11740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just">
              <a:spcBef>
                <a:spcPct val="0"/>
              </a:spcBef>
              <a:buNone/>
              <a:defRPr sz="4200" b="1" i="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pt-BR" sz="4000" dirty="0" smtClean="0"/>
              <a:t>PARCERIA MAPA/</a:t>
            </a:r>
            <a:r>
              <a:rPr lang="pt-BR" sz="4000" dirty="0" err="1" smtClean="0"/>
              <a:t>IDARON</a:t>
            </a:r>
            <a:r>
              <a:rPr lang="pt-BR" sz="4000" dirty="0" smtClean="0"/>
              <a:t> </a:t>
            </a:r>
            <a:r>
              <a:rPr lang="pt-BR" sz="4000" dirty="0"/>
              <a:t>E SENASAG</a:t>
            </a:r>
          </a:p>
        </p:txBody>
      </p:sp>
    </p:spTree>
    <p:extLst>
      <p:ext uri="{BB962C8B-B14F-4D97-AF65-F5344CB8AC3E}">
        <p14:creationId xmlns:p14="http://schemas.microsoft.com/office/powerpoint/2010/main" val="343663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0384" y="81888"/>
            <a:ext cx="11709786" cy="1400530"/>
          </a:xfrm>
        </p:spPr>
        <p:txBody>
          <a:bodyPr/>
          <a:lstStyle/>
          <a:p>
            <a:r>
              <a:rPr lang="pt-BR" sz="4000" b="1" dirty="0">
                <a:solidFill>
                  <a:srgbClr val="FFFF00"/>
                </a:solidFill>
              </a:rPr>
              <a:t>V</a:t>
            </a:r>
            <a:r>
              <a:rPr lang="pt-BR" sz="4000" b="1" dirty="0" smtClean="0">
                <a:solidFill>
                  <a:srgbClr val="FFFF00"/>
                </a:solidFill>
              </a:rPr>
              <a:t>acinação </a:t>
            </a:r>
            <a:r>
              <a:rPr lang="pt-BR" sz="4000" b="1" dirty="0" smtClean="0">
                <a:solidFill>
                  <a:srgbClr val="FFFF00"/>
                </a:solidFill>
              </a:rPr>
              <a:t>Binacional em território boliviano</a:t>
            </a:r>
            <a:endParaRPr lang="pt-BR" sz="4000" b="1" dirty="0">
              <a:solidFill>
                <a:srgbClr val="FFFF00"/>
              </a:solidFill>
            </a:endParaRPr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8267059"/>
              </p:ext>
            </p:extLst>
          </p:nvPr>
        </p:nvGraphicFramePr>
        <p:xfrm>
          <a:off x="-1056290" y="1146412"/>
          <a:ext cx="13248290" cy="5553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8127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601" name="Picture 9" descr="IMG_347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6191251" cy="3321050"/>
          </a:xfrm>
        </p:spPr>
      </p:pic>
      <p:pic>
        <p:nvPicPr>
          <p:cNvPr id="537602" name="Picture 10" descr="IMG_437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6191251" y="1"/>
            <a:ext cx="6000749" cy="3294063"/>
          </a:xfrm>
        </p:spPr>
      </p:pic>
      <p:pic>
        <p:nvPicPr>
          <p:cNvPr id="537603" name="Imagem 10" descr="DSC0004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3314700"/>
            <a:ext cx="6191251" cy="3543300"/>
          </a:xfrm>
        </p:spPr>
      </p:pic>
      <p:pic>
        <p:nvPicPr>
          <p:cNvPr id="537604" name="Picture 13" descr="DSC0016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91251" y="3284539"/>
            <a:ext cx="6000749" cy="357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900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437251" name="Imagem 20" descr="foto 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34" y="-19050"/>
            <a:ext cx="5712884" cy="3365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7252" name="Picture 4" descr="DSC0128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8101"/>
            <a:ext cx="5664200" cy="33194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7253" name="Picture 5" descr="PC05026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4" y="3367088"/>
            <a:ext cx="5761567" cy="34909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7254" name="Picture 6" descr="PC08069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953" y="3382854"/>
            <a:ext cx="5666316" cy="34571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99622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3506" y="153173"/>
            <a:ext cx="10137501" cy="1400530"/>
          </a:xfrm>
        </p:spPr>
        <p:txBody>
          <a:bodyPr/>
          <a:lstStyle/>
          <a:p>
            <a:pPr algn="just"/>
            <a:r>
              <a:rPr lang="pt-BR" b="1" dirty="0" smtClean="0">
                <a:solidFill>
                  <a:srgbClr val="FFFF00"/>
                </a:solidFill>
              </a:rPr>
              <a:t>Levantamento dos custos por ciclo de vacinação na Bolívia</a:t>
            </a:r>
            <a:endParaRPr lang="pt-BR" b="1" dirty="0">
              <a:solidFill>
                <a:srgbClr val="FFFF00"/>
              </a:solidFill>
            </a:endParaRPr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783945"/>
              </p:ext>
            </p:extLst>
          </p:nvPr>
        </p:nvGraphicFramePr>
        <p:xfrm>
          <a:off x="444883" y="1662674"/>
          <a:ext cx="11253131" cy="5076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6" name="Grupo 15"/>
          <p:cNvGrpSpPr/>
          <p:nvPr/>
        </p:nvGrpSpPr>
        <p:grpSpPr>
          <a:xfrm>
            <a:off x="3042723" y="4051738"/>
            <a:ext cx="1560808" cy="1087821"/>
            <a:chOff x="3752193" y="4099036"/>
            <a:chExt cx="1413640" cy="1213943"/>
          </a:xfrm>
        </p:grpSpPr>
        <p:cxnSp>
          <p:nvCxnSpPr>
            <p:cNvPr id="6" name="Conector reto 5"/>
            <p:cNvCxnSpPr/>
            <p:nvPr/>
          </p:nvCxnSpPr>
          <p:spPr>
            <a:xfrm>
              <a:off x="3752193" y="4729655"/>
              <a:ext cx="0" cy="5833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to 6"/>
            <p:cNvCxnSpPr/>
            <p:nvPr/>
          </p:nvCxnSpPr>
          <p:spPr>
            <a:xfrm>
              <a:off x="5165833" y="4099036"/>
              <a:ext cx="0" cy="12139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to 9"/>
            <p:cNvCxnSpPr/>
            <p:nvPr/>
          </p:nvCxnSpPr>
          <p:spPr>
            <a:xfrm>
              <a:off x="3752193" y="5312979"/>
              <a:ext cx="14136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o 16"/>
          <p:cNvGrpSpPr/>
          <p:nvPr/>
        </p:nvGrpSpPr>
        <p:grpSpPr>
          <a:xfrm>
            <a:off x="6174814" y="3468411"/>
            <a:ext cx="1581819" cy="1166648"/>
            <a:chOff x="3752193" y="4146331"/>
            <a:chExt cx="1413640" cy="1166648"/>
          </a:xfrm>
        </p:grpSpPr>
        <p:cxnSp>
          <p:nvCxnSpPr>
            <p:cNvPr id="18" name="Conector reto 17"/>
            <p:cNvCxnSpPr/>
            <p:nvPr/>
          </p:nvCxnSpPr>
          <p:spPr>
            <a:xfrm>
              <a:off x="3752193" y="4146331"/>
              <a:ext cx="0" cy="11666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>
              <a:off x="5165833" y="4146331"/>
              <a:ext cx="0" cy="11666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/>
            <p:cNvCxnSpPr/>
            <p:nvPr/>
          </p:nvCxnSpPr>
          <p:spPr>
            <a:xfrm>
              <a:off x="3752193" y="5312979"/>
              <a:ext cx="14136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o 21"/>
          <p:cNvGrpSpPr/>
          <p:nvPr/>
        </p:nvGrpSpPr>
        <p:grpSpPr>
          <a:xfrm>
            <a:off x="9317421" y="2869321"/>
            <a:ext cx="1560786" cy="1765738"/>
            <a:chOff x="3752193" y="3788980"/>
            <a:chExt cx="1413640" cy="1523999"/>
          </a:xfrm>
        </p:grpSpPr>
        <p:cxnSp>
          <p:nvCxnSpPr>
            <p:cNvPr id="23" name="Conector reto 22"/>
            <p:cNvCxnSpPr/>
            <p:nvPr/>
          </p:nvCxnSpPr>
          <p:spPr>
            <a:xfrm>
              <a:off x="3752193" y="4146331"/>
              <a:ext cx="0" cy="11666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/>
            <p:cNvCxnSpPr/>
            <p:nvPr/>
          </p:nvCxnSpPr>
          <p:spPr>
            <a:xfrm>
              <a:off x="5165833" y="3788980"/>
              <a:ext cx="0" cy="15239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/>
            <p:cNvCxnSpPr/>
            <p:nvPr/>
          </p:nvCxnSpPr>
          <p:spPr>
            <a:xfrm>
              <a:off x="3752193" y="5312979"/>
              <a:ext cx="14136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4495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7713" y="248405"/>
            <a:ext cx="11611429" cy="1089529"/>
          </a:xfr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t-BR" sz="3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Arial" pitchFamily="34" charset="0"/>
                <a:ea typeface="+mn-ea"/>
                <a:cs typeface="Arial" pitchFamily="34" charset="0"/>
              </a:rPr>
              <a:t>DEFESA AGROPECUÁRIA - DESAFIOS CONSTANTES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481054"/>
            <a:ext cx="12192000" cy="4127627"/>
          </a:xfrm>
        </p:spPr>
        <p:txBody>
          <a:bodyPr>
            <a:noAutofit/>
          </a:bodyPr>
          <a:lstStyle/>
          <a:p>
            <a:r>
              <a:rPr lang="pt-BR" sz="3200" b="1" dirty="0" smtClean="0"/>
              <a:t>Recursos humanos, físicos e financeiros;</a:t>
            </a:r>
          </a:p>
          <a:p>
            <a:pPr lvl="1"/>
            <a:r>
              <a:rPr lang="pt-BR" sz="2800" dirty="0" smtClean="0"/>
              <a:t>Arrecadação em cenários diferenciados (erradicação X Vigilância - custo do </a:t>
            </a:r>
            <a:r>
              <a:rPr lang="pt-BR" sz="2800" dirty="0" err="1" smtClean="0"/>
              <a:t>SVO</a:t>
            </a:r>
            <a:r>
              <a:rPr lang="pt-BR" sz="2800" dirty="0" smtClean="0"/>
              <a:t>)</a:t>
            </a:r>
          </a:p>
          <a:p>
            <a:r>
              <a:rPr lang="pt-BR" sz="3200" b="1" dirty="0" smtClean="0"/>
              <a:t>Autoridade e capacidade técnica;</a:t>
            </a:r>
          </a:p>
          <a:p>
            <a:pPr lvl="1"/>
            <a:r>
              <a:rPr lang="pt-BR" sz="2800" dirty="0" smtClean="0"/>
              <a:t>Arcabouço legal e Treinamento integrado e motivação de servidores</a:t>
            </a:r>
          </a:p>
          <a:p>
            <a:r>
              <a:rPr lang="pt-BR" sz="3200" b="1" dirty="0" smtClean="0"/>
              <a:t>Interação com as partes interessadas</a:t>
            </a:r>
            <a:r>
              <a:rPr lang="pt-BR" sz="3200" dirty="0" smtClean="0"/>
              <a:t>;</a:t>
            </a:r>
          </a:p>
          <a:p>
            <a:pPr lvl="1"/>
            <a:r>
              <a:rPr lang="pt-BR" sz="2800" dirty="0" smtClean="0"/>
              <a:t>Financeira (fundos privados), decisória (</a:t>
            </a:r>
            <a:r>
              <a:rPr lang="pt-BR" sz="2800" dirty="0" err="1" smtClean="0"/>
              <a:t>comusas</a:t>
            </a:r>
            <a:r>
              <a:rPr lang="pt-BR" sz="2800" dirty="0" smtClean="0"/>
              <a:t>), Política </a:t>
            </a:r>
          </a:p>
          <a:p>
            <a:r>
              <a:rPr lang="pt-BR" sz="3200" b="1" dirty="0" smtClean="0"/>
              <a:t>Acesso a Mercados.</a:t>
            </a:r>
          </a:p>
          <a:p>
            <a:pPr lvl="1"/>
            <a:r>
              <a:rPr lang="pt-BR" sz="2800" dirty="0" smtClean="0"/>
              <a:t>Governos, Produtor, Indústria, Consumidor</a:t>
            </a:r>
          </a:p>
          <a:p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56385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tambaqu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5"/>
          <a:stretch>
            <a:fillRect/>
          </a:stretch>
        </p:blipFill>
        <p:spPr bwMode="auto">
          <a:xfrm>
            <a:off x="40696" y="3425836"/>
            <a:ext cx="6076949" cy="34321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msnoticias.com.br/upload/dn_noticia/2015/07/graos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680" y="2"/>
            <a:ext cx="6092320" cy="416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17" descr="producao-novilho-preco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57574"/>
            <a:ext cx="6096000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 descr="_MG_989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"/>
            <a:ext cx="6096000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5"/>
          <p:cNvSpPr txBox="1">
            <a:spLocks noChangeArrowheads="1"/>
          </p:cNvSpPr>
          <p:nvPr/>
        </p:nvSpPr>
        <p:spPr bwMode="auto">
          <a:xfrm>
            <a:off x="368493" y="44455"/>
            <a:ext cx="11232107" cy="707886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4000" dirty="0" smtClean="0">
                <a:solidFill>
                  <a:srgbClr val="FF0000"/>
                </a:solidFill>
                <a:latin typeface="Arial Black" pitchFamily="34" charset="0"/>
              </a:rPr>
              <a:t>CRISE/DESAFIOS x POSSIBILIDADES</a:t>
            </a:r>
            <a:endParaRPr lang="pt-BR" altLang="pt-BR" sz="4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2295" name="Text Box 6"/>
          <p:cNvSpPr txBox="1">
            <a:spLocks noChangeArrowheads="1"/>
          </p:cNvSpPr>
          <p:nvPr/>
        </p:nvSpPr>
        <p:spPr bwMode="auto">
          <a:xfrm>
            <a:off x="47336" y="3072145"/>
            <a:ext cx="297603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pt-BR" sz="900" i="1" dirty="0">
                <a:solidFill>
                  <a:schemeClr val="bg1"/>
                </a:solidFill>
              </a:rPr>
              <a:t>Foto: SÉRGIO ISRAEL</a:t>
            </a:r>
          </a:p>
        </p:txBody>
      </p:sp>
      <p:sp>
        <p:nvSpPr>
          <p:cNvPr id="12296" name="Text Box 7"/>
          <p:cNvSpPr txBox="1">
            <a:spLocks noChangeArrowheads="1"/>
          </p:cNvSpPr>
          <p:nvPr/>
        </p:nvSpPr>
        <p:spPr bwMode="auto">
          <a:xfrm>
            <a:off x="2639484" y="1352040"/>
            <a:ext cx="6239933" cy="1203325"/>
          </a:xfrm>
          <a:prstGeom prst="rect">
            <a:avLst/>
          </a:prstGeom>
          <a:solidFill>
            <a:schemeClr val="tx2">
              <a:alpha val="59999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3600" b="1" dirty="0">
                <a:solidFill>
                  <a:schemeClr val="bg1"/>
                </a:solidFill>
              </a:rPr>
              <a:t>Sanidade- garantia de mercado</a:t>
            </a:r>
          </a:p>
        </p:txBody>
      </p:sp>
      <p:sp>
        <p:nvSpPr>
          <p:cNvPr id="12297" name="Text Box 8"/>
          <p:cNvSpPr txBox="1">
            <a:spLocks noChangeArrowheads="1"/>
          </p:cNvSpPr>
          <p:nvPr/>
        </p:nvSpPr>
        <p:spPr bwMode="auto">
          <a:xfrm>
            <a:off x="6536269" y="5385714"/>
            <a:ext cx="5378451" cy="1238801"/>
          </a:xfrm>
          <a:prstGeom prst="rect">
            <a:avLst/>
          </a:prstGeom>
          <a:solidFill>
            <a:schemeClr val="tx2">
              <a:alpha val="59999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pt-BR" altLang="pt-BR" sz="100" b="1" dirty="0" smtClean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pt-BR" altLang="pt-BR" sz="3600" b="1" dirty="0" smtClean="0">
                <a:solidFill>
                  <a:schemeClr val="bg1"/>
                </a:solidFill>
              </a:rPr>
              <a:t>Sustentabilidade</a:t>
            </a:r>
            <a:endParaRPr lang="pt-BR" altLang="pt-BR" sz="3600" b="1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endParaRPr lang="pt-BR" altLang="pt-BR" sz="100" b="1" dirty="0" smtClean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endParaRPr lang="pt-BR" altLang="pt-BR" sz="100" b="1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endParaRPr lang="pt-BR" altLang="pt-BR" sz="100" b="1" dirty="0" smtClean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endParaRPr lang="pt-BR" altLang="pt-BR" sz="100" b="1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endParaRPr lang="pt-BR" altLang="pt-BR" sz="100" b="1" dirty="0" smtClean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endParaRPr lang="pt-BR" altLang="pt-BR" sz="100" b="1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endParaRPr lang="pt-BR" altLang="pt-BR" sz="100" b="1" dirty="0" smtClean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endParaRPr lang="pt-BR" altLang="pt-BR" sz="100" b="1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endParaRPr lang="pt-BR" altLang="pt-BR" sz="100" b="1" dirty="0" smtClean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endParaRPr lang="pt-BR" altLang="pt-BR" sz="100" b="1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endParaRPr lang="pt-BR" altLang="pt-BR" sz="100" b="1" dirty="0" smtClean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endParaRPr lang="pt-BR" altLang="pt-BR" sz="100" b="1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endParaRPr lang="pt-BR" altLang="pt-BR" sz="100" b="1" dirty="0" smtClean="0">
              <a:solidFill>
                <a:schemeClr val="bg1"/>
              </a:solidFill>
            </a:endParaRPr>
          </a:p>
        </p:txBody>
      </p:sp>
      <p:sp>
        <p:nvSpPr>
          <p:cNvPr id="12298" name="Text Box 9"/>
          <p:cNvSpPr txBox="1">
            <a:spLocks noChangeArrowheads="1"/>
          </p:cNvSpPr>
          <p:nvPr/>
        </p:nvSpPr>
        <p:spPr bwMode="auto">
          <a:xfrm>
            <a:off x="239184" y="5379339"/>
            <a:ext cx="4705349" cy="1200329"/>
          </a:xfrm>
          <a:prstGeom prst="rect">
            <a:avLst/>
          </a:prstGeom>
          <a:solidFill>
            <a:schemeClr val="tx2">
              <a:alpha val="59999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3600" b="1" dirty="0" smtClean="0">
                <a:solidFill>
                  <a:schemeClr val="bg1"/>
                </a:solidFill>
              </a:rPr>
              <a:t>Produtividade e Eficiência</a:t>
            </a:r>
            <a:endParaRPr lang="pt-BR" altLang="pt-BR" sz="3600" b="1" dirty="0">
              <a:solidFill>
                <a:schemeClr val="bg1"/>
              </a:solidFill>
            </a:endParaRPr>
          </a:p>
        </p:txBody>
      </p:sp>
      <p:sp>
        <p:nvSpPr>
          <p:cNvPr id="12299" name="Line 10"/>
          <p:cNvSpPr>
            <a:spLocks noChangeShapeType="1"/>
          </p:cNvSpPr>
          <p:nvPr/>
        </p:nvSpPr>
        <p:spPr bwMode="auto">
          <a:xfrm>
            <a:off x="5001692" y="6027053"/>
            <a:ext cx="144144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2300" name="Line 11"/>
          <p:cNvSpPr>
            <a:spLocks noChangeShapeType="1"/>
          </p:cNvSpPr>
          <p:nvPr/>
        </p:nvSpPr>
        <p:spPr bwMode="auto">
          <a:xfrm flipV="1">
            <a:off x="2791891" y="2593072"/>
            <a:ext cx="2571687" cy="271484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2301" name="Line 12"/>
          <p:cNvSpPr>
            <a:spLocks noChangeShapeType="1"/>
          </p:cNvSpPr>
          <p:nvPr/>
        </p:nvSpPr>
        <p:spPr bwMode="auto">
          <a:xfrm>
            <a:off x="5984551" y="2593080"/>
            <a:ext cx="2863879" cy="270055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62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 animBg="1"/>
      <p:bldP spid="12297" grpId="0" animBg="1"/>
      <p:bldP spid="12298" grpId="0" animBg="1"/>
      <p:bldP spid="12299" grpId="0" animBg="1"/>
      <p:bldP spid="12300" grpId="0" animBg="1"/>
      <p:bldP spid="1230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http://portalacteo.com.br/wp-content/uploads/2012/09/entregas-de-lech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01" y="542767"/>
            <a:ext cx="12210753" cy="603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6"/>
          <p:cNvSpPr txBox="1">
            <a:spLocks noChangeArrowheads="1"/>
          </p:cNvSpPr>
          <p:nvPr/>
        </p:nvSpPr>
        <p:spPr bwMode="auto">
          <a:xfrm>
            <a:off x="-6349" y="-7938"/>
            <a:ext cx="12192001" cy="584201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pt-BR" sz="3200" b="1" dirty="0" smtClean="0">
                <a:solidFill>
                  <a:schemeClr val="bg1"/>
                </a:solidFill>
                <a:latin typeface="+mj-lt"/>
                <a:cs typeface="Arial" charset="0"/>
              </a:rPr>
              <a:t>PRODUÇÃO DE LEITE - 2014:</a:t>
            </a:r>
          </a:p>
        </p:txBody>
      </p:sp>
      <p:sp>
        <p:nvSpPr>
          <p:cNvPr id="9220" name="Text Box 8"/>
          <p:cNvSpPr txBox="1">
            <a:spLocks noChangeArrowheads="1"/>
          </p:cNvSpPr>
          <p:nvPr/>
        </p:nvSpPr>
        <p:spPr bwMode="auto">
          <a:xfrm rot="20675378">
            <a:off x="1786759" y="2242016"/>
            <a:ext cx="9502672" cy="830997"/>
          </a:xfrm>
          <a:prstGeom prst="rect">
            <a:avLst/>
          </a:prstGeom>
          <a:solidFill>
            <a:srgbClr val="000000">
              <a:alpha val="64705"/>
            </a:srgbClr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4800" b="1" dirty="0" smtClean="0">
                <a:solidFill>
                  <a:schemeClr val="bg1"/>
                </a:solidFill>
                <a:latin typeface="Arial" pitchFamily="34" charset="0"/>
              </a:rPr>
              <a:t>940.979.490 litros/ano</a:t>
            </a:r>
            <a:r>
              <a:rPr lang="pt-BR" altLang="pt-BR" sz="4800" b="1" dirty="0">
                <a:solidFill>
                  <a:schemeClr val="bg1"/>
                </a:solidFill>
                <a:latin typeface="Arial" pitchFamily="34" charset="0"/>
              </a:rPr>
              <a:t>.                                                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6577024"/>
            <a:ext cx="12192000" cy="3079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pt-BR" sz="1400" dirty="0" err="1" smtClean="0">
                <a:solidFill>
                  <a:schemeClr val="bg1"/>
                </a:solidFill>
                <a:latin typeface="+mj-lt"/>
                <a:cs typeface="Arial" charset="0"/>
              </a:rPr>
              <a:t>Gidsa</a:t>
            </a:r>
            <a:r>
              <a:rPr lang="pt-BR" sz="1400" dirty="0" smtClean="0">
                <a:solidFill>
                  <a:schemeClr val="bg1"/>
                </a:solidFill>
                <a:latin typeface="+mj-lt"/>
                <a:cs typeface="Arial" charset="0"/>
              </a:rPr>
              <a:t>/</a:t>
            </a:r>
            <a:r>
              <a:rPr lang="pt-BR" sz="1400" dirty="0" err="1" smtClean="0">
                <a:solidFill>
                  <a:schemeClr val="bg1"/>
                </a:solidFill>
                <a:latin typeface="+mj-lt"/>
                <a:cs typeface="Arial" charset="0"/>
              </a:rPr>
              <a:t>Idaron</a:t>
            </a:r>
            <a:endParaRPr lang="pt-BR" sz="1400" dirty="0" smtClean="0">
              <a:solidFill>
                <a:schemeClr val="bg1"/>
              </a:solidFill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42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grpSp>
        <p:nvGrpSpPr>
          <p:cNvPr id="4" name="Grupo 3"/>
          <p:cNvGrpSpPr/>
          <p:nvPr/>
        </p:nvGrpSpPr>
        <p:grpSpPr>
          <a:xfrm>
            <a:off x="43801" y="77768"/>
            <a:ext cx="12192000" cy="6858000"/>
            <a:chOff x="-11115" y="0"/>
            <a:chExt cx="9144000" cy="6858000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1115" y="0"/>
              <a:ext cx="9144000" cy="6858000"/>
            </a:xfrm>
            <a:prstGeom prst="rect">
              <a:avLst/>
            </a:prstGeom>
            <a:noFill/>
          </p:spPr>
        </p:pic>
        <p:sp>
          <p:nvSpPr>
            <p:cNvPr id="6" name="Retângulo 5"/>
            <p:cNvSpPr/>
            <p:nvPr/>
          </p:nvSpPr>
          <p:spPr>
            <a:xfrm>
              <a:off x="107504" y="1268760"/>
              <a:ext cx="8928992" cy="547260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214820" y="86480"/>
            <a:ext cx="100851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COMPARTILHAR RESPONSABILIDADES</a:t>
            </a:r>
            <a:endParaRPr lang="pt-BR" altLang="pt-BR" sz="4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http://site.protec.org.br/uploads/noticias/imagens/shutterstock_4764193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29" y="908720"/>
            <a:ext cx="10177033" cy="591041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22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21600000">
                                      <p:cBhvr>
                                        <p:cTn id="11" dur="5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2" descr="A_a30174d088998525755f31de7043e6d8Campanha%2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78" name="Picture 3"/>
          <p:cNvPicPr>
            <a:picLocks noChangeAspect="1" noChangeArrowheads="1"/>
          </p:cNvPicPr>
          <p:nvPr/>
        </p:nvPicPr>
        <p:blipFill>
          <a:blip r:embed="rId4">
            <a:grayscl/>
          </a:blip>
          <a:srcRect/>
          <a:stretch>
            <a:fillRect/>
          </a:stretch>
        </p:blipFill>
        <p:spPr bwMode="auto">
          <a:xfrm>
            <a:off x="0" y="3429000"/>
            <a:ext cx="1219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79" name="Picture 4" descr="Veja Rondônia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 l="46858"/>
          <a:stretch>
            <a:fillRect/>
          </a:stretch>
        </p:blipFill>
        <p:spPr bwMode="auto">
          <a:xfrm>
            <a:off x="0" y="4724400"/>
            <a:ext cx="12192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07541" y="188924"/>
            <a:ext cx="9362017" cy="6302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5" name="Retângulo 54"/>
          <p:cNvPicPr>
            <a:picLocks noChangeArrowheads="1"/>
          </p:cNvPicPr>
          <p:nvPr/>
        </p:nvPicPr>
        <p:blipFill>
          <a:blip r:embed="rId8"/>
          <a:srcRect b="66862"/>
          <a:stretch>
            <a:fillRect/>
          </a:stretch>
        </p:blipFill>
        <p:spPr bwMode="auto">
          <a:xfrm>
            <a:off x="0" y="3068642"/>
            <a:ext cx="12192000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7" name="Picture 7" descr="Rondonia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92917" y="2090738"/>
            <a:ext cx="2159000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14023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4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3004800"/>
              <a:gd name="connsiteY0" fmla="*/ 9753600 h 9753600"/>
              <a:gd name="connsiteX1" fmla="*/ 13004800 w 13004800"/>
              <a:gd name="connsiteY1" fmla="*/ 9753600 h 9753600"/>
              <a:gd name="connsiteX2" fmla="*/ 13004800 w 13004800"/>
              <a:gd name="connsiteY2" fmla="*/ 0 h 9753600"/>
              <a:gd name="connsiteX3" fmla="*/ 0 w 13004800"/>
              <a:gd name="connsiteY3" fmla="*/ 0 h 9753600"/>
              <a:gd name="connsiteX4" fmla="*/ 0 w 13004800"/>
              <a:gd name="connsiteY4" fmla="*/ 9753600 h 97536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3004800" h="9753600">
                <a:moveTo>
                  <a:pt x="0" y="9753600"/>
                </a:moveTo>
                <a:lnTo>
                  <a:pt x="13004800" y="9753600"/>
                </a:lnTo>
                <a:lnTo>
                  <a:pt x="13004800" y="0"/>
                </a:lnTo>
                <a:lnTo>
                  <a:pt x="0" y="0"/>
                </a:lnTo>
                <a:lnTo>
                  <a:pt x="0" y="9753600"/>
                </a:lnTo>
              </a:path>
            </a:pathLst>
          </a:custGeom>
          <a:solidFill>
            <a:srgbClr val="F7F7E9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rtlCol="0" anchor="ctr"/>
          <a:lstStyle/>
          <a:p>
            <a:pPr algn="ctr"/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476252" y="1143011"/>
            <a:ext cx="10822781" cy="17859"/>
          </a:xfrm>
          <a:custGeom>
            <a:avLst/>
            <a:gdLst>
              <a:gd name="connsiteX0" fmla="*/ 0 w 11544300"/>
              <a:gd name="connsiteY0" fmla="*/ 12700 h 25400"/>
              <a:gd name="connsiteX1" fmla="*/ 11544300 w 11544300"/>
              <a:gd name="connsiteY1" fmla="*/ 12700 h 25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1544300" h="25400">
                <a:moveTo>
                  <a:pt x="0" y="12700"/>
                </a:moveTo>
                <a:lnTo>
                  <a:pt x="11544300" y="12700"/>
                </a:lnTo>
              </a:path>
            </a:pathLst>
          </a:custGeom>
          <a:ln w="25400">
            <a:solidFill>
              <a:srgbClr val="92C555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4291" tIns="32146" rIns="64291" bIns="32146"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1492769" y="2821838"/>
            <a:ext cx="2320265" cy="2632472"/>
          </a:xfrm>
          <a:custGeom>
            <a:avLst/>
            <a:gdLst>
              <a:gd name="connsiteX0" fmla="*/ 2474950 w 2474950"/>
              <a:gd name="connsiteY0" fmla="*/ 1456054 h 3743960"/>
              <a:gd name="connsiteX1" fmla="*/ 1875472 w 2474950"/>
              <a:gd name="connsiteY1" fmla="*/ 1310030 h 3743960"/>
              <a:gd name="connsiteX2" fmla="*/ 1875472 w 2474950"/>
              <a:gd name="connsiteY2" fmla="*/ 25 h 3743960"/>
              <a:gd name="connsiteX3" fmla="*/ 1871637 w 2474950"/>
              <a:gd name="connsiteY3" fmla="*/ 0 h 3743960"/>
              <a:gd name="connsiteX4" fmla="*/ 0 w 2474950"/>
              <a:gd name="connsiteY4" fmla="*/ 1872602 h 3743960"/>
              <a:gd name="connsiteX5" fmla="*/ 1866925 w 2474950"/>
              <a:gd name="connsiteY5" fmla="*/ 3743960 h 3743960"/>
              <a:gd name="connsiteX6" fmla="*/ 2065388 w 2474950"/>
              <a:gd name="connsiteY6" fmla="*/ 3733190 h 3743960"/>
              <a:gd name="connsiteX7" fmla="*/ 2056193 w 2474950"/>
              <a:gd name="connsiteY7" fmla="*/ 1873796 h 3743960"/>
              <a:gd name="connsiteX8" fmla="*/ 2474950 w 2474950"/>
              <a:gd name="connsiteY8" fmla="*/ 1456054 h 374396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474950" h="3743960">
                <a:moveTo>
                  <a:pt x="2474950" y="1456054"/>
                </a:moveTo>
                <a:lnTo>
                  <a:pt x="1875472" y="1310030"/>
                </a:lnTo>
                <a:lnTo>
                  <a:pt x="1875472" y="25"/>
                </a:lnTo>
                <a:cubicBezTo>
                  <a:pt x="1875472" y="25"/>
                  <a:pt x="1872145" y="0"/>
                  <a:pt x="1871637" y="0"/>
                </a:cubicBezTo>
                <a:cubicBezTo>
                  <a:pt x="838085" y="25"/>
                  <a:pt x="0" y="839063"/>
                  <a:pt x="0" y="1872602"/>
                </a:cubicBezTo>
                <a:cubicBezTo>
                  <a:pt x="0" y="2906153"/>
                  <a:pt x="833373" y="3743960"/>
                  <a:pt x="1866925" y="3743960"/>
                </a:cubicBezTo>
                <a:cubicBezTo>
                  <a:pt x="1934857" y="3743960"/>
                  <a:pt x="2002764" y="3740264"/>
                  <a:pt x="2065388" y="3733190"/>
                </a:cubicBezTo>
                <a:lnTo>
                  <a:pt x="2056193" y="1873796"/>
                </a:lnTo>
                <a:lnTo>
                  <a:pt x="2474950" y="1456054"/>
                </a:lnTo>
              </a:path>
            </a:pathLst>
          </a:custGeom>
          <a:solidFill>
            <a:srgbClr val="92C555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2044472" y="3246552"/>
            <a:ext cx="2385965" cy="1790143"/>
          </a:xfrm>
          <a:custGeom>
            <a:avLst/>
            <a:gdLst>
              <a:gd name="connsiteX0" fmla="*/ 1278712 w 2545029"/>
              <a:gd name="connsiteY0" fmla="*/ 1110386 h 2545981"/>
              <a:gd name="connsiteX1" fmla="*/ 1278712 w 2545029"/>
              <a:gd name="connsiteY1" fmla="*/ 25 h 2545981"/>
              <a:gd name="connsiteX2" fmla="*/ 1274254 w 2545029"/>
              <a:gd name="connsiteY2" fmla="*/ 0 h 2545981"/>
              <a:gd name="connsiteX3" fmla="*/ 0 w 2545029"/>
              <a:gd name="connsiteY3" fmla="*/ 1272984 h 2545981"/>
              <a:gd name="connsiteX4" fmla="*/ 1272362 w 2545029"/>
              <a:gd name="connsiteY4" fmla="*/ 2545981 h 2545981"/>
              <a:gd name="connsiteX5" fmla="*/ 2545029 w 2545029"/>
              <a:gd name="connsiteY5" fmla="*/ 1267205 h 2545981"/>
              <a:gd name="connsiteX6" fmla="*/ 2535758 w 2545029"/>
              <a:gd name="connsiteY6" fmla="*/ 1110386 h 2545981"/>
              <a:gd name="connsiteX7" fmla="*/ 1278712 w 2545029"/>
              <a:gd name="connsiteY7" fmla="*/ 1110386 h 254598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2545029" h="2545981">
                <a:moveTo>
                  <a:pt x="1278712" y="1110386"/>
                </a:moveTo>
                <a:lnTo>
                  <a:pt x="1278712" y="25"/>
                </a:lnTo>
                <a:cubicBezTo>
                  <a:pt x="1278712" y="25"/>
                  <a:pt x="1274889" y="0"/>
                  <a:pt x="1274254" y="0"/>
                </a:cubicBezTo>
                <a:cubicBezTo>
                  <a:pt x="571207" y="0"/>
                  <a:pt x="0" y="569938"/>
                  <a:pt x="0" y="1272984"/>
                </a:cubicBezTo>
                <a:cubicBezTo>
                  <a:pt x="0" y="1976043"/>
                  <a:pt x="569302" y="2545981"/>
                  <a:pt x="1272362" y="2545981"/>
                </a:cubicBezTo>
                <a:cubicBezTo>
                  <a:pt x="1975408" y="2545981"/>
                  <a:pt x="2545029" y="1970240"/>
                  <a:pt x="2545029" y="1267205"/>
                </a:cubicBezTo>
                <a:cubicBezTo>
                  <a:pt x="2545029" y="1216101"/>
                  <a:pt x="2541612" y="1173886"/>
                  <a:pt x="2535758" y="1110386"/>
                </a:cubicBezTo>
                <a:lnTo>
                  <a:pt x="1278712" y="1110386"/>
                </a:lnTo>
              </a:path>
            </a:pathLst>
          </a:custGeom>
          <a:solidFill>
            <a:srgbClr val="3D6E2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2518309" y="3602833"/>
            <a:ext cx="1436787" cy="1077581"/>
          </a:xfrm>
          <a:custGeom>
            <a:avLst/>
            <a:gdLst>
              <a:gd name="connsiteX0" fmla="*/ 1532572 w 1532572"/>
              <a:gd name="connsiteY0" fmla="*/ 766267 h 1532559"/>
              <a:gd name="connsiteX1" fmla="*/ 766292 w 1532572"/>
              <a:gd name="connsiteY1" fmla="*/ 1532559 h 1532559"/>
              <a:gd name="connsiteX2" fmla="*/ 0 w 1532572"/>
              <a:gd name="connsiteY2" fmla="*/ 766267 h 1532559"/>
              <a:gd name="connsiteX3" fmla="*/ 766292 w 1532572"/>
              <a:gd name="connsiteY3" fmla="*/ 0 h 1532559"/>
              <a:gd name="connsiteX4" fmla="*/ 1532572 w 1532572"/>
              <a:gd name="connsiteY4" fmla="*/ 766267 h 153255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532572" h="1532559">
                <a:moveTo>
                  <a:pt x="1532572" y="766267"/>
                </a:moveTo>
                <a:cubicBezTo>
                  <a:pt x="1532572" y="1189469"/>
                  <a:pt x="1189494" y="1532559"/>
                  <a:pt x="766292" y="1532559"/>
                </a:cubicBezTo>
                <a:cubicBezTo>
                  <a:pt x="343077" y="1532559"/>
                  <a:pt x="0" y="1189469"/>
                  <a:pt x="0" y="766267"/>
                </a:cubicBezTo>
                <a:cubicBezTo>
                  <a:pt x="0" y="343065"/>
                  <a:pt x="343077" y="0"/>
                  <a:pt x="766292" y="0"/>
                </a:cubicBezTo>
                <a:cubicBezTo>
                  <a:pt x="1189494" y="0"/>
                  <a:pt x="1532572" y="343065"/>
                  <a:pt x="1532572" y="766267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2512359" y="3598367"/>
            <a:ext cx="1448692" cy="1086510"/>
          </a:xfrm>
          <a:custGeom>
            <a:avLst/>
            <a:gdLst>
              <a:gd name="connsiteX0" fmla="*/ 1538922 w 1545272"/>
              <a:gd name="connsiteY0" fmla="*/ 772617 h 1545259"/>
              <a:gd name="connsiteX1" fmla="*/ 772642 w 1545272"/>
              <a:gd name="connsiteY1" fmla="*/ 1538909 h 1545259"/>
              <a:gd name="connsiteX2" fmla="*/ 6350 w 1545272"/>
              <a:gd name="connsiteY2" fmla="*/ 772617 h 1545259"/>
              <a:gd name="connsiteX3" fmla="*/ 772642 w 1545272"/>
              <a:gd name="connsiteY3" fmla="*/ 6350 h 1545259"/>
              <a:gd name="connsiteX4" fmla="*/ 1538922 w 1545272"/>
              <a:gd name="connsiteY4" fmla="*/ 772617 h 154525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545272" h="1545259">
                <a:moveTo>
                  <a:pt x="1538922" y="772617"/>
                </a:moveTo>
                <a:cubicBezTo>
                  <a:pt x="1538922" y="1195819"/>
                  <a:pt x="1195844" y="1538909"/>
                  <a:pt x="772642" y="1538909"/>
                </a:cubicBezTo>
                <a:cubicBezTo>
                  <a:pt x="349427" y="1538909"/>
                  <a:pt x="6350" y="1195819"/>
                  <a:pt x="6350" y="772617"/>
                </a:cubicBezTo>
                <a:cubicBezTo>
                  <a:pt x="6350" y="349415"/>
                  <a:pt x="349427" y="6350"/>
                  <a:pt x="772642" y="6350"/>
                </a:cubicBezTo>
                <a:cubicBezTo>
                  <a:pt x="1195844" y="6350"/>
                  <a:pt x="1538922" y="349415"/>
                  <a:pt x="1538922" y="772617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3D6E2E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7131498" y="3042853"/>
            <a:ext cx="1340401" cy="2313342"/>
          </a:xfrm>
          <a:custGeom>
            <a:avLst/>
            <a:gdLst>
              <a:gd name="connsiteX0" fmla="*/ 2527368 w 2527369"/>
              <a:gd name="connsiteY0" fmla="*/ 2194953 h 3742247"/>
              <a:gd name="connsiteX1" fmla="*/ 1952110 w 2527369"/>
              <a:gd name="connsiteY1" fmla="*/ 2426093 h 3742247"/>
              <a:gd name="connsiteX2" fmla="*/ 2140476 w 2527369"/>
              <a:gd name="connsiteY2" fmla="*/ 3722496 h 3742247"/>
              <a:gd name="connsiteX3" fmla="*/ 2139676 w 2527369"/>
              <a:gd name="connsiteY3" fmla="*/ 3722649 h 3742247"/>
              <a:gd name="connsiteX4" fmla="*/ 19729 w 2527369"/>
              <a:gd name="connsiteY4" fmla="*/ 2138400 h 3742247"/>
              <a:gd name="connsiteX5" fmla="*/ 1598910 w 2527369"/>
              <a:gd name="connsiteY5" fmla="*/ 17932 h 3742247"/>
              <a:gd name="connsiteX6" fmla="*/ 1797258 w 2527369"/>
              <a:gd name="connsiteY6" fmla="*/ 0 h 3742247"/>
              <a:gd name="connsiteX7" fmla="*/ 2054218 w 2527369"/>
              <a:gd name="connsiteY7" fmla="*/ 1841575 h 3742247"/>
              <a:gd name="connsiteX8" fmla="*/ 2527368 w 2527369"/>
              <a:gd name="connsiteY8" fmla="*/ 2194953 h 374224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  <a:cxn ang="8">
                <a:pos x="connsiteX8" y="connsiteY8"/>
              </a:cxn>
            </a:cxnLst>
            <a:rect l="l" t="t" r="r" b="b"/>
            <a:pathLst>
              <a:path w="2527369" h="3742247">
                <a:moveTo>
                  <a:pt x="2527368" y="2194953"/>
                </a:moveTo>
                <a:lnTo>
                  <a:pt x="1952110" y="2426093"/>
                </a:lnTo>
                <a:lnTo>
                  <a:pt x="2140476" y="3722496"/>
                </a:lnTo>
                <a:cubicBezTo>
                  <a:pt x="2140476" y="3722496"/>
                  <a:pt x="2140184" y="3722560"/>
                  <a:pt x="2139676" y="3722649"/>
                </a:cubicBezTo>
                <a:cubicBezTo>
                  <a:pt x="1116869" y="3871226"/>
                  <a:pt x="168343" y="3161194"/>
                  <a:pt x="19729" y="2138400"/>
                </a:cubicBezTo>
                <a:cubicBezTo>
                  <a:pt x="-128873" y="1115593"/>
                  <a:pt x="576115" y="166534"/>
                  <a:pt x="1598910" y="17932"/>
                </a:cubicBezTo>
                <a:cubicBezTo>
                  <a:pt x="1666144" y="8165"/>
                  <a:pt x="1734267" y="1993"/>
                  <a:pt x="1797258" y="0"/>
                </a:cubicBezTo>
                <a:lnTo>
                  <a:pt x="2054218" y="1841575"/>
                </a:lnTo>
                <a:lnTo>
                  <a:pt x="2527368" y="2194953"/>
                </a:lnTo>
              </a:path>
            </a:pathLst>
          </a:custGeom>
          <a:solidFill>
            <a:srgbClr val="84874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7675532" y="3304602"/>
            <a:ext cx="2386845" cy="1789867"/>
          </a:xfrm>
          <a:custGeom>
            <a:avLst/>
            <a:gdLst>
              <a:gd name="connsiteX0" fmla="*/ 1431747 w 2545969"/>
              <a:gd name="connsiteY0" fmla="*/ 1269136 h 2545588"/>
              <a:gd name="connsiteX1" fmla="*/ 2545943 w 2545969"/>
              <a:gd name="connsiteY1" fmla="*/ 1269136 h 2545588"/>
              <a:gd name="connsiteX2" fmla="*/ 2545969 w 2545969"/>
              <a:gd name="connsiteY2" fmla="*/ 1272070 h 2545588"/>
              <a:gd name="connsiteX3" fmla="*/ 1272985 w 2545969"/>
              <a:gd name="connsiteY3" fmla="*/ 2545588 h 2545588"/>
              <a:gd name="connsiteX4" fmla="*/ 0 w 2545969"/>
              <a:gd name="connsiteY4" fmla="*/ 1272844 h 2545588"/>
              <a:gd name="connsiteX5" fmla="*/ 1276858 w 2545969"/>
              <a:gd name="connsiteY5" fmla="*/ 0 h 2545588"/>
              <a:gd name="connsiteX6" fmla="*/ 1431747 w 2545969"/>
              <a:gd name="connsiteY6" fmla="*/ 9055 h 2545588"/>
              <a:gd name="connsiteX7" fmla="*/ 1431747 w 2545969"/>
              <a:gd name="connsiteY7" fmla="*/ 1269136 h 25455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2545969" h="2545588">
                <a:moveTo>
                  <a:pt x="1431747" y="1269136"/>
                </a:moveTo>
                <a:lnTo>
                  <a:pt x="2545943" y="1269136"/>
                </a:lnTo>
                <a:cubicBezTo>
                  <a:pt x="2545943" y="1269136"/>
                  <a:pt x="2545969" y="1271435"/>
                  <a:pt x="2545969" y="1272070"/>
                </a:cubicBezTo>
                <a:cubicBezTo>
                  <a:pt x="2545969" y="1975142"/>
                  <a:pt x="1976031" y="2545588"/>
                  <a:pt x="1272985" y="2545588"/>
                </a:cubicBezTo>
                <a:cubicBezTo>
                  <a:pt x="569938" y="2545588"/>
                  <a:pt x="0" y="1975904"/>
                  <a:pt x="0" y="1272844"/>
                </a:cubicBezTo>
                <a:cubicBezTo>
                  <a:pt x="0" y="569810"/>
                  <a:pt x="573811" y="0"/>
                  <a:pt x="1276858" y="0"/>
                </a:cubicBezTo>
                <a:cubicBezTo>
                  <a:pt x="1327963" y="0"/>
                  <a:pt x="1380947" y="3200"/>
                  <a:pt x="1431747" y="9055"/>
                </a:cubicBezTo>
                <a:lnTo>
                  <a:pt x="1431747" y="1269136"/>
                </a:lnTo>
              </a:path>
            </a:pathLst>
          </a:custGeom>
          <a:solidFill>
            <a:srgbClr val="B6B75B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3"/>
          <p:cNvSpPr/>
          <p:nvPr/>
        </p:nvSpPr>
        <p:spPr>
          <a:xfrm>
            <a:off x="8150557" y="3716007"/>
            <a:ext cx="1436787" cy="1077581"/>
          </a:xfrm>
          <a:custGeom>
            <a:avLst/>
            <a:gdLst>
              <a:gd name="connsiteX0" fmla="*/ 0 w 1532573"/>
              <a:gd name="connsiteY0" fmla="*/ 766279 h 1532559"/>
              <a:gd name="connsiteX1" fmla="*/ 766280 w 1532573"/>
              <a:gd name="connsiteY1" fmla="*/ 1532559 h 1532559"/>
              <a:gd name="connsiteX2" fmla="*/ 1532573 w 1532573"/>
              <a:gd name="connsiteY2" fmla="*/ 766279 h 1532559"/>
              <a:gd name="connsiteX3" fmla="*/ 766280 w 1532573"/>
              <a:gd name="connsiteY3" fmla="*/ 0 h 1532559"/>
              <a:gd name="connsiteX4" fmla="*/ 0 w 1532573"/>
              <a:gd name="connsiteY4" fmla="*/ 766279 h 153255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532573" h="1532559">
                <a:moveTo>
                  <a:pt x="0" y="766279"/>
                </a:moveTo>
                <a:cubicBezTo>
                  <a:pt x="0" y="1189482"/>
                  <a:pt x="343078" y="1532559"/>
                  <a:pt x="766280" y="1532559"/>
                </a:cubicBezTo>
                <a:cubicBezTo>
                  <a:pt x="1189494" y="1532559"/>
                  <a:pt x="1532573" y="1189482"/>
                  <a:pt x="1532573" y="766279"/>
                </a:cubicBezTo>
                <a:cubicBezTo>
                  <a:pt x="1532573" y="343077"/>
                  <a:pt x="1189494" y="0"/>
                  <a:pt x="766280" y="0"/>
                </a:cubicBezTo>
                <a:cubicBezTo>
                  <a:pt x="343078" y="0"/>
                  <a:pt x="0" y="343077"/>
                  <a:pt x="0" y="766279"/>
                </a:cubicBez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rtlCol="0" anchor="ctr"/>
          <a:lstStyle/>
          <a:p>
            <a:pPr algn="ctr"/>
            <a:endParaRPr lang="zh-CN" altLang="en-US"/>
          </a:p>
        </p:txBody>
      </p:sp>
      <p:sp>
        <p:nvSpPr>
          <p:cNvPr id="12" name="Freeform 3"/>
          <p:cNvSpPr/>
          <p:nvPr/>
        </p:nvSpPr>
        <p:spPr>
          <a:xfrm>
            <a:off x="8144604" y="3711532"/>
            <a:ext cx="1448693" cy="1086510"/>
          </a:xfrm>
          <a:custGeom>
            <a:avLst/>
            <a:gdLst>
              <a:gd name="connsiteX0" fmla="*/ 6350 w 1545273"/>
              <a:gd name="connsiteY0" fmla="*/ 772629 h 1545259"/>
              <a:gd name="connsiteX1" fmla="*/ 772630 w 1545273"/>
              <a:gd name="connsiteY1" fmla="*/ 1538909 h 1545259"/>
              <a:gd name="connsiteX2" fmla="*/ 1538923 w 1545273"/>
              <a:gd name="connsiteY2" fmla="*/ 772629 h 1545259"/>
              <a:gd name="connsiteX3" fmla="*/ 772630 w 1545273"/>
              <a:gd name="connsiteY3" fmla="*/ 6350 h 1545259"/>
              <a:gd name="connsiteX4" fmla="*/ 6350 w 1545273"/>
              <a:gd name="connsiteY4" fmla="*/ 772629 h 154525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1545273" h="1545259">
                <a:moveTo>
                  <a:pt x="6350" y="772629"/>
                </a:moveTo>
                <a:cubicBezTo>
                  <a:pt x="6350" y="1195832"/>
                  <a:pt x="349428" y="1538909"/>
                  <a:pt x="772630" y="1538909"/>
                </a:cubicBezTo>
                <a:cubicBezTo>
                  <a:pt x="1195844" y="1538909"/>
                  <a:pt x="1538923" y="1195832"/>
                  <a:pt x="1538923" y="772629"/>
                </a:cubicBezTo>
                <a:cubicBezTo>
                  <a:pt x="1538923" y="349427"/>
                  <a:pt x="1195844" y="6350"/>
                  <a:pt x="772630" y="6350"/>
                </a:cubicBezTo>
                <a:cubicBezTo>
                  <a:pt x="349428" y="6350"/>
                  <a:pt x="6350" y="349427"/>
                  <a:pt x="6350" y="772629"/>
                </a:cubicBez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848746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rtlCol="0" anchor="ctr"/>
          <a:lstStyle/>
          <a:p>
            <a:pPr algn="ctr"/>
            <a:endParaRPr lang="zh-CN" altLang="en-US"/>
          </a:p>
        </p:txBody>
      </p:sp>
      <p:sp>
        <p:nvSpPr>
          <p:cNvPr id="13" name="Freeform 3"/>
          <p:cNvSpPr/>
          <p:nvPr/>
        </p:nvSpPr>
        <p:spPr>
          <a:xfrm>
            <a:off x="9899740" y="-142875"/>
            <a:ext cx="2401681" cy="1294805"/>
          </a:xfrm>
          <a:custGeom>
            <a:avLst/>
            <a:gdLst>
              <a:gd name="connsiteX0" fmla="*/ 1498600 w 2561793"/>
              <a:gd name="connsiteY0" fmla="*/ 1841500 h 1841500"/>
              <a:gd name="connsiteX1" fmla="*/ 0 w 2561793"/>
              <a:gd name="connsiteY1" fmla="*/ 1841500 h 1841500"/>
              <a:gd name="connsiteX2" fmla="*/ 1048537 w 2561793"/>
              <a:gd name="connsiteY2" fmla="*/ 25400 h 1841500"/>
              <a:gd name="connsiteX3" fmla="*/ 2561793 w 2561793"/>
              <a:gd name="connsiteY3" fmla="*/ 0 h 1841500"/>
              <a:gd name="connsiteX4" fmla="*/ 1498600 w 2561793"/>
              <a:gd name="connsiteY4" fmla="*/ 1841500 h 18415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561793" h="1841500">
                <a:moveTo>
                  <a:pt x="1498600" y="1841500"/>
                </a:moveTo>
                <a:lnTo>
                  <a:pt x="0" y="1841500"/>
                </a:lnTo>
                <a:lnTo>
                  <a:pt x="1048537" y="25400"/>
                </a:lnTo>
                <a:lnTo>
                  <a:pt x="2561793" y="0"/>
                </a:lnTo>
                <a:lnTo>
                  <a:pt x="1498600" y="1841500"/>
                </a:lnTo>
              </a:path>
            </a:pathLst>
          </a:custGeom>
          <a:solidFill>
            <a:srgbClr val="75B43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755113" y="3804055"/>
            <a:ext cx="854401" cy="558245"/>
          </a:xfrm>
          <a:prstGeom prst="rect">
            <a:avLst/>
          </a:prstGeom>
          <a:noFill/>
        </p:spPr>
        <p:txBody>
          <a:bodyPr wrap="none" lIns="0" tIns="0" rIns="0" bIns="32146" rtlCol="0">
            <a:spAutoFit/>
          </a:bodyPr>
          <a:lstStyle/>
          <a:p>
            <a:pPr>
              <a:lnSpc>
                <a:spcPts val="4148"/>
              </a:lnSpc>
            </a:pPr>
            <a:r>
              <a:rPr lang="en-US" altLang="zh-CN" sz="3300" b="1" dirty="0" smtClean="0">
                <a:solidFill>
                  <a:srgbClr val="348237"/>
                </a:solidFill>
                <a:latin typeface="Segoe UI" pitchFamily="18" charset="0"/>
                <a:cs typeface="Segoe UI" pitchFamily="18" charset="0"/>
              </a:rPr>
              <a:t>45%</a:t>
            </a:r>
            <a:endParaRPr lang="en-US" altLang="zh-CN" sz="3300" b="1" dirty="0">
              <a:solidFill>
                <a:srgbClr val="348237"/>
              </a:solidFill>
              <a:latin typeface="Segoe UI" pitchFamily="18" charset="0"/>
              <a:cs typeface="Segoe UI" pitchFamily="18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3945731" y="3723680"/>
            <a:ext cx="2183290" cy="378709"/>
          </a:xfrm>
          <a:prstGeom prst="rect">
            <a:avLst/>
          </a:prstGeom>
          <a:noFill/>
        </p:spPr>
        <p:txBody>
          <a:bodyPr wrap="none" lIns="0" tIns="0" rIns="0" bIns="32146" rtlCol="0">
            <a:spAutoFit/>
          </a:bodyPr>
          <a:lstStyle/>
          <a:p>
            <a:pPr>
              <a:lnSpc>
                <a:spcPts val="2672"/>
              </a:lnSpc>
            </a:pPr>
            <a:r>
              <a:rPr lang="en-US" altLang="zh-CN" sz="2100" dirty="0">
                <a:solidFill>
                  <a:srgbClr val="3E6E2E"/>
                </a:solidFill>
                <a:latin typeface="Segoe UI" pitchFamily="18" charset="0"/>
                <a:cs typeface="Segoe UI" pitchFamily="18" charset="0"/>
              </a:rPr>
              <a:t>US$</a:t>
            </a:r>
            <a:r>
              <a:rPr lang="en-US" altLang="zh-CN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solidFill>
                  <a:srgbClr val="3E6E2E"/>
                </a:solidFill>
                <a:latin typeface="Segoe UI" pitchFamily="18" charset="0"/>
                <a:cs typeface="Segoe UI" pitchFamily="18" charset="0"/>
              </a:rPr>
              <a:t>1, 025 </a:t>
            </a:r>
            <a:r>
              <a:rPr lang="en-US" altLang="zh-CN" sz="2100" dirty="0" err="1" smtClean="0">
                <a:solidFill>
                  <a:srgbClr val="3E6E2E"/>
                </a:solidFill>
                <a:latin typeface="Segoe UI" pitchFamily="18" charset="0"/>
                <a:cs typeface="Segoe UI" pitchFamily="18" charset="0"/>
              </a:rPr>
              <a:t>bilhões</a:t>
            </a:r>
            <a:endParaRPr lang="en-US" altLang="zh-CN" sz="2100" dirty="0">
              <a:solidFill>
                <a:srgbClr val="3E6E2E"/>
              </a:solidFill>
              <a:latin typeface="Segoe UI" pitchFamily="18" charset="0"/>
              <a:cs typeface="Segoe UI" pitchFamily="18" charset="0"/>
            </a:endParaRPr>
          </a:p>
        </p:txBody>
      </p:sp>
      <p:sp>
        <p:nvSpPr>
          <p:cNvPr id="19" name="TextBox 1"/>
          <p:cNvSpPr txBox="1"/>
          <p:nvPr/>
        </p:nvSpPr>
        <p:spPr>
          <a:xfrm>
            <a:off x="9648825" y="3875492"/>
            <a:ext cx="1035540" cy="378709"/>
          </a:xfrm>
          <a:prstGeom prst="rect">
            <a:avLst/>
          </a:prstGeom>
          <a:noFill/>
        </p:spPr>
        <p:txBody>
          <a:bodyPr wrap="none" lIns="0" tIns="0" rIns="0" bIns="32146" rtlCol="0">
            <a:spAutoFit/>
          </a:bodyPr>
          <a:lstStyle/>
          <a:p>
            <a:pPr>
              <a:lnSpc>
                <a:spcPts val="2672"/>
              </a:lnSpc>
            </a:pPr>
            <a:r>
              <a:rPr lang="en-US" altLang="zh-CN" sz="2100" dirty="0">
                <a:solidFill>
                  <a:srgbClr val="848747"/>
                </a:solidFill>
                <a:latin typeface="Segoe UI" pitchFamily="18" charset="0"/>
                <a:cs typeface="Segoe UI" pitchFamily="18" charset="0"/>
              </a:rPr>
              <a:t>US$</a:t>
            </a:r>
            <a:r>
              <a:rPr lang="en-US" altLang="zh-CN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solidFill>
                  <a:srgbClr val="848747"/>
                </a:solidFill>
                <a:latin typeface="Segoe UI" pitchFamily="18" charset="0"/>
                <a:cs typeface="Segoe UI" pitchFamily="18" charset="0"/>
              </a:rPr>
              <a:t>58,9</a:t>
            </a:r>
            <a:endParaRPr lang="en-US" altLang="zh-CN" sz="2100" dirty="0">
              <a:solidFill>
                <a:srgbClr val="848747"/>
              </a:solidFill>
              <a:latin typeface="Segoe UI" pitchFamily="18" charset="0"/>
              <a:cs typeface="Segoe UI" pitchFamily="18" charset="0"/>
            </a:endParaRPr>
          </a:p>
        </p:txBody>
      </p:sp>
      <p:sp>
        <p:nvSpPr>
          <p:cNvPr id="20" name="TextBox 1"/>
          <p:cNvSpPr txBox="1"/>
          <p:nvPr/>
        </p:nvSpPr>
        <p:spPr>
          <a:xfrm>
            <a:off x="464344" y="383987"/>
            <a:ext cx="7551869" cy="776253"/>
          </a:xfrm>
          <a:prstGeom prst="rect">
            <a:avLst/>
          </a:prstGeom>
          <a:noFill/>
        </p:spPr>
        <p:txBody>
          <a:bodyPr wrap="square" lIns="0" tIns="0" rIns="0" bIns="32146" rtlCol="0">
            <a:spAutoFit/>
          </a:bodyPr>
          <a:lstStyle/>
          <a:p>
            <a:pPr>
              <a:lnSpc>
                <a:spcPts val="4219"/>
              </a:lnSpc>
            </a:pPr>
            <a:r>
              <a:rPr lang="en-US" altLang="zh-CN" sz="3600" b="1" dirty="0" err="1" smtClean="0">
                <a:latin typeface="Segoe UI" pitchFamily="18" charset="0"/>
                <a:cs typeface="Segoe UI" pitchFamily="18" charset="0"/>
              </a:rPr>
              <a:t>Agronegócio</a:t>
            </a:r>
            <a:r>
              <a:rPr lang="en-US" altLang="zh-CN" sz="3600" b="1" dirty="0" smtClean="0">
                <a:latin typeface="Segoe UI" pitchFamily="18" charset="0"/>
                <a:cs typeface="Segoe UI" pitchFamily="18" charset="0"/>
              </a:rPr>
              <a:t> </a:t>
            </a:r>
            <a:r>
              <a:rPr lang="en-US" altLang="zh-CN" sz="3600" b="1" dirty="0" err="1" smtClean="0">
                <a:latin typeface="Segoe UI" pitchFamily="18" charset="0"/>
                <a:cs typeface="Segoe UI" pitchFamily="18" charset="0"/>
              </a:rPr>
              <a:t>Rondônia</a:t>
            </a:r>
            <a:endParaRPr lang="en-US" altLang="zh-CN" sz="3600" b="1" dirty="0">
              <a:latin typeface="Segoe UI" pitchFamily="18" charset="0"/>
              <a:cs typeface="Segoe UI" pitchFamily="18" charset="0"/>
            </a:endParaRPr>
          </a:p>
          <a:p>
            <a:pPr>
              <a:lnSpc>
                <a:spcPts val="1617"/>
              </a:lnSpc>
            </a:pPr>
            <a:r>
              <a:rPr lang="en-US" altLang="zh-CN" sz="1600" b="1" dirty="0">
                <a:latin typeface="Segoe UI" pitchFamily="18" charset="0"/>
                <a:cs typeface="Segoe UI" pitchFamily="18" charset="0"/>
              </a:rPr>
              <a:t>Exportaçõs</a:t>
            </a:r>
            <a:r>
              <a:rPr lang="en-US" altLang="zh-CN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b="1" dirty="0">
                <a:latin typeface="Segoe UI" pitchFamily="18" charset="0"/>
                <a:cs typeface="Segoe UI" pitchFamily="18" charset="0"/>
              </a:rPr>
              <a:t>e</a:t>
            </a:r>
            <a:r>
              <a:rPr lang="en-US" altLang="zh-CN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b="1" dirty="0" err="1">
                <a:latin typeface="Segoe UI" pitchFamily="18" charset="0"/>
                <a:cs typeface="Segoe UI" pitchFamily="18" charset="0"/>
              </a:rPr>
              <a:t>importações</a:t>
            </a:r>
            <a:r>
              <a:rPr lang="en-US" altLang="zh-CN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b="1" dirty="0" smtClean="0">
                <a:latin typeface="Segoe UI" pitchFamily="18" charset="0"/>
                <a:cs typeface="Segoe UI" pitchFamily="18" charset="0"/>
              </a:rPr>
              <a:t>2012</a:t>
            </a:r>
            <a:r>
              <a:rPr lang="en-US" altLang="zh-CN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b="1" dirty="0">
                <a:latin typeface="Segoe UI" pitchFamily="18" charset="0"/>
                <a:cs typeface="Segoe UI" pitchFamily="18" charset="0"/>
              </a:rPr>
              <a:t>-</a:t>
            </a:r>
            <a:r>
              <a:rPr lang="en-US" altLang="zh-CN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b="1" dirty="0" smtClean="0">
                <a:latin typeface="Segoe UI" pitchFamily="18" charset="0"/>
                <a:cs typeface="Segoe UI" pitchFamily="18" charset="0"/>
              </a:rPr>
              <a:t>2014</a:t>
            </a:r>
            <a:endParaRPr lang="en-US" altLang="zh-CN" sz="1600" b="1" dirty="0">
              <a:latin typeface="Segoe UI" pitchFamily="18" charset="0"/>
              <a:cs typeface="Segoe UI" pitchFamily="18" charset="0"/>
            </a:endParaRPr>
          </a:p>
        </p:txBody>
      </p:sp>
      <p:sp>
        <p:nvSpPr>
          <p:cNvPr id="21" name="TextBox 1"/>
          <p:cNvSpPr txBox="1"/>
          <p:nvPr/>
        </p:nvSpPr>
        <p:spPr>
          <a:xfrm>
            <a:off x="3481394" y="5000636"/>
            <a:ext cx="1979709" cy="596717"/>
          </a:xfrm>
          <a:prstGeom prst="rect">
            <a:avLst/>
          </a:prstGeom>
          <a:noFill/>
        </p:spPr>
        <p:txBody>
          <a:bodyPr wrap="none" lIns="0" tIns="0" rIns="0" bIns="32146" rtlCol="0">
            <a:spAutoFit/>
          </a:bodyPr>
          <a:lstStyle/>
          <a:p>
            <a:pPr>
              <a:lnSpc>
                <a:spcPts val="2601"/>
              </a:lnSpc>
            </a:pPr>
            <a:r>
              <a:rPr lang="en-US" altLang="zh-CN" sz="2000" dirty="0" smtClean="0">
                <a:solidFill>
                  <a:srgbClr val="3E6E2E"/>
                </a:solidFill>
                <a:latin typeface="Segoe UI" pitchFamily="18" charset="0"/>
                <a:cs typeface="Segoe UI" pitchFamily="18" charset="0"/>
              </a:rPr>
              <a:t>2012</a:t>
            </a:r>
            <a:endParaRPr lang="en-US" altLang="zh-CN" sz="2000" dirty="0">
              <a:solidFill>
                <a:srgbClr val="3E6E2E"/>
              </a:solidFill>
              <a:latin typeface="Segoe UI" pitchFamily="18" charset="0"/>
              <a:cs typeface="Segoe UI" pitchFamily="18" charset="0"/>
            </a:endParaRPr>
          </a:p>
          <a:p>
            <a:pPr>
              <a:lnSpc>
                <a:spcPts val="1758"/>
              </a:lnSpc>
            </a:pPr>
            <a:r>
              <a:rPr lang="en-US" altLang="zh-CN" sz="2100" dirty="0">
                <a:solidFill>
                  <a:srgbClr val="3E6E2E"/>
                </a:solidFill>
                <a:latin typeface="Segoe UI" pitchFamily="18" charset="0"/>
                <a:cs typeface="Segoe UI" pitchFamily="18" charset="0"/>
              </a:rPr>
              <a:t>US$</a:t>
            </a:r>
            <a:r>
              <a:rPr lang="en-US" altLang="zh-CN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solidFill>
                  <a:srgbClr val="3E6E2E"/>
                </a:solidFill>
                <a:latin typeface="Segoe UI" pitchFamily="18" charset="0"/>
                <a:cs typeface="Segoe UI" pitchFamily="18" charset="0"/>
              </a:rPr>
              <a:t>705 </a:t>
            </a:r>
            <a:r>
              <a:rPr lang="en-US" altLang="zh-CN" sz="2100" dirty="0" err="1" smtClean="0">
                <a:solidFill>
                  <a:srgbClr val="3E6E2E"/>
                </a:solidFill>
                <a:latin typeface="Segoe UI" pitchFamily="18" charset="0"/>
                <a:cs typeface="Segoe UI" pitchFamily="18" charset="0"/>
              </a:rPr>
              <a:t>milhões</a:t>
            </a:r>
            <a:endParaRPr lang="en-US" altLang="zh-CN" sz="2100" dirty="0">
              <a:solidFill>
                <a:srgbClr val="3E6E2E"/>
              </a:solidFill>
              <a:latin typeface="Segoe UI" pitchFamily="18" charset="0"/>
              <a:cs typeface="Segoe UI" pitchFamily="18" charset="0"/>
            </a:endParaRPr>
          </a:p>
        </p:txBody>
      </p:sp>
      <p:sp>
        <p:nvSpPr>
          <p:cNvPr id="22" name="TextBox 1"/>
          <p:cNvSpPr txBox="1"/>
          <p:nvPr/>
        </p:nvSpPr>
        <p:spPr>
          <a:xfrm>
            <a:off x="3896970" y="3463010"/>
            <a:ext cx="551433" cy="365885"/>
          </a:xfrm>
          <a:prstGeom prst="rect">
            <a:avLst/>
          </a:prstGeom>
          <a:noFill/>
        </p:spPr>
        <p:txBody>
          <a:bodyPr wrap="none" lIns="0" tIns="0" rIns="0" bIns="32146" rtlCol="0">
            <a:spAutoFit/>
          </a:bodyPr>
          <a:lstStyle/>
          <a:p>
            <a:pPr>
              <a:lnSpc>
                <a:spcPts val="2601"/>
              </a:lnSpc>
            </a:pPr>
            <a:r>
              <a:rPr lang="en-US" altLang="zh-CN" sz="2000" dirty="0" smtClean="0">
                <a:solidFill>
                  <a:srgbClr val="3E6E2E"/>
                </a:solidFill>
                <a:latin typeface="Segoe UI" pitchFamily="18" charset="0"/>
                <a:cs typeface="Segoe UI" pitchFamily="18" charset="0"/>
              </a:rPr>
              <a:t>2014</a:t>
            </a:r>
            <a:endParaRPr lang="en-US" altLang="zh-CN" sz="2000" dirty="0">
              <a:solidFill>
                <a:srgbClr val="3E6E2E"/>
              </a:solidFill>
              <a:latin typeface="Segoe UI" pitchFamily="18" charset="0"/>
              <a:cs typeface="Segoe UI" pitchFamily="18" charset="0"/>
            </a:endParaRPr>
          </a:p>
        </p:txBody>
      </p:sp>
      <p:sp>
        <p:nvSpPr>
          <p:cNvPr id="23" name="TextBox 1"/>
          <p:cNvSpPr txBox="1"/>
          <p:nvPr/>
        </p:nvSpPr>
        <p:spPr>
          <a:xfrm>
            <a:off x="2755107" y="4214812"/>
            <a:ext cx="731162" cy="276116"/>
          </a:xfrm>
          <a:prstGeom prst="rect">
            <a:avLst/>
          </a:prstGeom>
          <a:noFill/>
        </p:spPr>
        <p:txBody>
          <a:bodyPr wrap="none" lIns="0" tIns="0" rIns="0" bIns="32146" rtlCol="0">
            <a:spAutoFit/>
          </a:bodyPr>
          <a:lstStyle/>
          <a:p>
            <a:pPr>
              <a:lnSpc>
                <a:spcPts val="1898"/>
              </a:lnSpc>
            </a:pPr>
            <a:r>
              <a:rPr lang="en-US" altLang="zh-CN" sz="1400" dirty="0">
                <a:solidFill>
                  <a:srgbClr val="3E6E2E"/>
                </a:solidFill>
                <a:latin typeface="Segoe UI" pitchFamily="18" charset="0"/>
                <a:cs typeface="Segoe UI" pitchFamily="18" charset="0"/>
              </a:rPr>
              <a:t>Aumento</a:t>
            </a:r>
          </a:p>
        </p:txBody>
      </p:sp>
      <p:sp>
        <p:nvSpPr>
          <p:cNvPr id="24" name="TextBox 1"/>
          <p:cNvSpPr txBox="1"/>
          <p:nvPr/>
        </p:nvSpPr>
        <p:spPr>
          <a:xfrm>
            <a:off x="9291645" y="5000636"/>
            <a:ext cx="2037417" cy="596717"/>
          </a:xfrm>
          <a:prstGeom prst="rect">
            <a:avLst/>
          </a:prstGeom>
          <a:noFill/>
        </p:spPr>
        <p:txBody>
          <a:bodyPr wrap="none" lIns="0" tIns="0" rIns="0" bIns="32146" rtlCol="0">
            <a:spAutoFit/>
          </a:bodyPr>
          <a:lstStyle/>
          <a:p>
            <a:pPr>
              <a:lnSpc>
                <a:spcPts val="2601"/>
              </a:lnSpc>
            </a:pPr>
            <a:r>
              <a:rPr lang="en-US" altLang="zh-CN" sz="2000" dirty="0" smtClean="0">
                <a:solidFill>
                  <a:srgbClr val="848747"/>
                </a:solidFill>
                <a:latin typeface="Segoe UI" pitchFamily="18" charset="0"/>
                <a:cs typeface="Segoe UI" pitchFamily="18" charset="0"/>
              </a:rPr>
              <a:t>2012</a:t>
            </a:r>
            <a:endParaRPr lang="en-US" altLang="zh-CN" sz="2000" dirty="0">
              <a:solidFill>
                <a:srgbClr val="848747"/>
              </a:solidFill>
              <a:latin typeface="Segoe UI" pitchFamily="18" charset="0"/>
              <a:cs typeface="Segoe UI" pitchFamily="18" charset="0"/>
            </a:endParaRPr>
          </a:p>
          <a:p>
            <a:pPr>
              <a:lnSpc>
                <a:spcPts val="1758"/>
              </a:lnSpc>
            </a:pPr>
            <a:r>
              <a:rPr lang="en-US" altLang="zh-CN" sz="2100" dirty="0">
                <a:solidFill>
                  <a:srgbClr val="848747"/>
                </a:solidFill>
                <a:latin typeface="Segoe UI" pitchFamily="18" charset="0"/>
                <a:cs typeface="Segoe UI" pitchFamily="18" charset="0"/>
              </a:rPr>
              <a:t>US$</a:t>
            </a:r>
            <a:r>
              <a:rPr lang="en-US" altLang="zh-CN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100" dirty="0" smtClean="0">
                <a:solidFill>
                  <a:srgbClr val="848747"/>
                </a:solidFill>
                <a:latin typeface="Segoe UI" pitchFamily="18" charset="0"/>
                <a:cs typeface="Segoe UI" pitchFamily="18" charset="0"/>
              </a:rPr>
              <a:t>59,1 </a:t>
            </a:r>
            <a:r>
              <a:rPr lang="en-US" altLang="zh-CN" sz="2100" dirty="0" err="1" smtClean="0">
                <a:solidFill>
                  <a:srgbClr val="848747"/>
                </a:solidFill>
                <a:latin typeface="Segoe UI" pitchFamily="18" charset="0"/>
                <a:cs typeface="Segoe UI" pitchFamily="18" charset="0"/>
              </a:rPr>
              <a:t>milhões</a:t>
            </a:r>
            <a:endParaRPr lang="en-US" altLang="zh-CN" sz="2100" dirty="0">
              <a:solidFill>
                <a:srgbClr val="848747"/>
              </a:solidFill>
              <a:latin typeface="Segoe UI" pitchFamily="18" charset="0"/>
              <a:cs typeface="Segoe UI" pitchFamily="18" charset="0"/>
            </a:endParaRPr>
          </a:p>
        </p:txBody>
      </p:sp>
      <p:sp>
        <p:nvSpPr>
          <p:cNvPr id="25" name="TextBox 1"/>
          <p:cNvSpPr txBox="1"/>
          <p:nvPr/>
        </p:nvSpPr>
        <p:spPr>
          <a:xfrm>
            <a:off x="9648833" y="3501010"/>
            <a:ext cx="551433" cy="365885"/>
          </a:xfrm>
          <a:prstGeom prst="rect">
            <a:avLst/>
          </a:prstGeom>
          <a:noFill/>
        </p:spPr>
        <p:txBody>
          <a:bodyPr wrap="none" lIns="0" tIns="0" rIns="0" bIns="32146" rtlCol="0">
            <a:spAutoFit/>
          </a:bodyPr>
          <a:lstStyle/>
          <a:p>
            <a:pPr>
              <a:lnSpc>
                <a:spcPts val="2601"/>
              </a:lnSpc>
            </a:pPr>
            <a:r>
              <a:rPr lang="en-US" altLang="zh-CN" sz="2000" dirty="0" smtClean="0">
                <a:solidFill>
                  <a:srgbClr val="848747"/>
                </a:solidFill>
                <a:latin typeface="Segoe UI" pitchFamily="18" charset="0"/>
                <a:cs typeface="Segoe UI" pitchFamily="18" charset="0"/>
              </a:rPr>
              <a:t>2014</a:t>
            </a:r>
            <a:endParaRPr lang="en-US" altLang="zh-CN" sz="2000" dirty="0">
              <a:solidFill>
                <a:srgbClr val="848747"/>
              </a:solidFill>
              <a:latin typeface="Segoe UI" pitchFamily="18" charset="0"/>
              <a:cs typeface="Segoe UI" pitchFamily="18" charset="0"/>
            </a:endParaRPr>
          </a:p>
        </p:txBody>
      </p:sp>
      <p:sp>
        <p:nvSpPr>
          <p:cNvPr id="26" name="TextBox 1"/>
          <p:cNvSpPr txBox="1"/>
          <p:nvPr/>
        </p:nvSpPr>
        <p:spPr>
          <a:xfrm>
            <a:off x="8375331" y="3943671"/>
            <a:ext cx="1005083" cy="648013"/>
          </a:xfrm>
          <a:prstGeom prst="rect">
            <a:avLst/>
          </a:prstGeom>
          <a:noFill/>
        </p:spPr>
        <p:txBody>
          <a:bodyPr wrap="none" lIns="0" tIns="0" rIns="0" bIns="32146" rtlCol="0">
            <a:spAutoFit/>
          </a:bodyPr>
          <a:lstStyle/>
          <a:p>
            <a:pPr algn="ctr">
              <a:lnSpc>
                <a:spcPts val="3164"/>
              </a:lnSpc>
            </a:pPr>
            <a:r>
              <a:rPr lang="en-US" altLang="zh-CN" sz="2400" b="1" dirty="0" smtClean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-0,23%</a:t>
            </a:r>
            <a:endParaRPr lang="en-US" altLang="zh-CN" sz="2400" b="1" dirty="0">
              <a:solidFill>
                <a:srgbClr val="FF0000"/>
              </a:solidFill>
              <a:latin typeface="Segoe UI" pitchFamily="18" charset="0"/>
              <a:cs typeface="Segoe UI" pitchFamily="18" charset="0"/>
            </a:endParaRPr>
          </a:p>
          <a:p>
            <a:pPr algn="ctr">
              <a:lnSpc>
                <a:spcPts val="1617"/>
              </a:lnSpc>
            </a:pPr>
            <a:r>
              <a:rPr lang="en-US" altLang="zh-CN" sz="1400" dirty="0" err="1" smtClean="0">
                <a:solidFill>
                  <a:srgbClr val="FF0000"/>
                </a:solidFill>
                <a:latin typeface="Segoe UI" pitchFamily="18" charset="0"/>
                <a:cs typeface="Segoe UI" pitchFamily="18" charset="0"/>
              </a:rPr>
              <a:t>Diminuição</a:t>
            </a:r>
            <a:endParaRPr lang="en-US" altLang="zh-CN" sz="1400" dirty="0">
              <a:solidFill>
                <a:srgbClr val="FF0000"/>
              </a:solidFill>
              <a:latin typeface="Segoe UI" pitchFamily="18" charset="0"/>
              <a:cs typeface="Segoe UI" pitchFamily="18" charset="0"/>
            </a:endParaRPr>
          </a:p>
        </p:txBody>
      </p:sp>
      <p:sp>
        <p:nvSpPr>
          <p:cNvPr id="27" name="TextBox 1"/>
          <p:cNvSpPr txBox="1"/>
          <p:nvPr/>
        </p:nvSpPr>
        <p:spPr>
          <a:xfrm>
            <a:off x="7167572" y="1169789"/>
            <a:ext cx="2638543" cy="173524"/>
          </a:xfrm>
          <a:prstGeom prst="rect">
            <a:avLst/>
          </a:prstGeom>
          <a:noFill/>
        </p:spPr>
        <p:txBody>
          <a:bodyPr wrap="none" lIns="0" tIns="0" rIns="0" bIns="32146" rtlCol="0">
            <a:spAutoFit/>
          </a:bodyPr>
          <a:lstStyle/>
          <a:p>
            <a:pPr>
              <a:lnSpc>
                <a:spcPts val="1055"/>
              </a:lnSpc>
            </a:pPr>
            <a:r>
              <a:rPr lang="en-US" altLang="zh-CN" sz="800" dirty="0">
                <a:solidFill>
                  <a:srgbClr val="92C555"/>
                </a:solidFill>
                <a:latin typeface="Segoe UI" pitchFamily="18" charset="0"/>
                <a:cs typeface="Segoe UI" pitchFamily="18" charset="0"/>
              </a:rPr>
              <a:t>Fonte:</a:t>
            </a:r>
            <a:r>
              <a:rPr lang="en-US" altLang="zh-CN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 err="1" smtClean="0">
                <a:solidFill>
                  <a:srgbClr val="92C555"/>
                </a:solidFill>
                <a:latin typeface="Segoe UI" pitchFamily="18" charset="0"/>
                <a:cs typeface="Segoe UI" pitchFamily="18" charset="0"/>
              </a:rPr>
              <a:t>Ministério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>
                <a:solidFill>
                  <a:srgbClr val="92C555"/>
                </a:solidFill>
                <a:latin typeface="Segoe UI" pitchFamily="18" charset="0"/>
                <a:cs typeface="Segoe UI" pitchFamily="18" charset="0"/>
              </a:rPr>
              <a:t>da</a:t>
            </a:r>
            <a:r>
              <a:rPr lang="en-US" altLang="zh-CN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>
                <a:solidFill>
                  <a:srgbClr val="92C555"/>
                </a:solidFill>
                <a:latin typeface="Segoe UI" pitchFamily="18" charset="0"/>
                <a:cs typeface="Segoe UI" pitchFamily="18" charset="0"/>
              </a:rPr>
              <a:t>Agricultura,</a:t>
            </a:r>
            <a:r>
              <a:rPr lang="en-US" altLang="zh-CN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>
                <a:solidFill>
                  <a:srgbClr val="92C555"/>
                </a:solidFill>
                <a:latin typeface="Segoe UI" pitchFamily="18" charset="0"/>
                <a:cs typeface="Segoe UI" pitchFamily="18" charset="0"/>
              </a:rPr>
              <a:t>Pecuária</a:t>
            </a:r>
            <a:r>
              <a:rPr lang="en-US" altLang="zh-CN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>
                <a:solidFill>
                  <a:srgbClr val="92C555"/>
                </a:solidFill>
                <a:latin typeface="Segoe UI" pitchFamily="18" charset="0"/>
                <a:cs typeface="Segoe UI" pitchFamily="18" charset="0"/>
              </a:rPr>
              <a:t>e</a:t>
            </a:r>
            <a:r>
              <a:rPr lang="en-US" altLang="zh-CN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>
                <a:solidFill>
                  <a:srgbClr val="92C555"/>
                </a:solidFill>
                <a:latin typeface="Segoe UI" pitchFamily="18" charset="0"/>
                <a:cs typeface="Segoe UI" pitchFamily="18" charset="0"/>
              </a:rPr>
              <a:t>Abastecimento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1271099" y="1844835"/>
            <a:ext cx="4055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rgbClr val="00B050"/>
                </a:solidFill>
                <a:latin typeface="Berlin Sans FB Demi" panose="020E0802020502020306" pitchFamily="34" charset="0"/>
              </a:rPr>
              <a:t>EXPORTAÇÃO</a:t>
            </a:r>
            <a:endParaRPr lang="pt-BR" sz="3200" dirty="0">
              <a:solidFill>
                <a:srgbClr val="00B05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6914885" y="1844835"/>
            <a:ext cx="4055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chemeClr val="bg2">
                    <a:lumMod val="50000"/>
                  </a:schemeClr>
                </a:solidFill>
                <a:latin typeface="Berlin Sans FB Demi" panose="020E0802020502020306" pitchFamily="34" charset="0"/>
              </a:rPr>
              <a:t>IMPORTAÇÃO</a:t>
            </a:r>
            <a:endParaRPr lang="pt-BR" sz="3200" dirty="0">
              <a:solidFill>
                <a:schemeClr val="bg2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3383328" y="6151662"/>
            <a:ext cx="6649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HISTÓRICO DE 2 ANOS</a:t>
            </a:r>
            <a:endParaRPr lang="pt-B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18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grpSp>
        <p:nvGrpSpPr>
          <p:cNvPr id="4" name="Grupo 3"/>
          <p:cNvGrpSpPr/>
          <p:nvPr/>
        </p:nvGrpSpPr>
        <p:grpSpPr>
          <a:xfrm>
            <a:off x="35537" y="9979"/>
            <a:ext cx="12192000" cy="6858000"/>
            <a:chOff x="-11115" y="0"/>
            <a:chExt cx="9144000" cy="6858000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1115" y="0"/>
              <a:ext cx="9144000" cy="6858000"/>
            </a:xfrm>
            <a:prstGeom prst="rect">
              <a:avLst/>
            </a:prstGeom>
            <a:noFill/>
          </p:spPr>
        </p:pic>
        <p:sp>
          <p:nvSpPr>
            <p:cNvPr id="6" name="Retângulo 5"/>
            <p:cNvSpPr/>
            <p:nvPr/>
          </p:nvSpPr>
          <p:spPr>
            <a:xfrm>
              <a:off x="107504" y="1268760"/>
              <a:ext cx="8928992" cy="547260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8" name="CaixaDeTexto 7"/>
          <p:cNvSpPr txBox="1"/>
          <p:nvPr/>
        </p:nvSpPr>
        <p:spPr>
          <a:xfrm>
            <a:off x="193697" y="334408"/>
            <a:ext cx="10606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b="1" dirty="0" smtClean="0"/>
              <a:t>Ranking dos rebanhos Bovídeos do Brasil</a:t>
            </a:r>
            <a:endParaRPr lang="pt-BR" sz="3600" b="1" dirty="0"/>
          </a:p>
        </p:txBody>
      </p:sp>
      <p:sp>
        <p:nvSpPr>
          <p:cNvPr id="9" name="TextBox 1"/>
          <p:cNvSpPr txBox="1"/>
          <p:nvPr/>
        </p:nvSpPr>
        <p:spPr>
          <a:xfrm>
            <a:off x="7167563" y="1169789"/>
            <a:ext cx="3129062" cy="173524"/>
          </a:xfrm>
          <a:prstGeom prst="rect">
            <a:avLst/>
          </a:prstGeom>
          <a:noFill/>
        </p:spPr>
        <p:txBody>
          <a:bodyPr wrap="none" lIns="0" tIns="0" rIns="0" bIns="32146" rtlCol="0">
            <a:spAutoFit/>
          </a:bodyPr>
          <a:lstStyle/>
          <a:p>
            <a:pPr>
              <a:lnSpc>
                <a:spcPts val="1055"/>
              </a:lnSpc>
            </a:pPr>
            <a:r>
              <a:rPr lang="en-US" altLang="zh-CN" sz="800" dirty="0">
                <a:solidFill>
                  <a:srgbClr val="92C555"/>
                </a:solidFill>
                <a:latin typeface="Segoe UI" pitchFamily="18" charset="0"/>
                <a:cs typeface="Segoe UI" pitchFamily="18" charset="0"/>
              </a:rPr>
              <a:t>Fonte:</a:t>
            </a:r>
            <a:r>
              <a:rPr lang="en-US" altLang="zh-CN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 smtClean="0">
                <a:solidFill>
                  <a:srgbClr val="92C555"/>
                </a:solidFill>
                <a:latin typeface="Segoe UI" pitchFamily="18" charset="0"/>
                <a:cs typeface="Segoe UI" pitchFamily="18" charset="0"/>
              </a:rPr>
              <a:t>IDARON e </a:t>
            </a:r>
            <a:r>
              <a:rPr lang="en-US" altLang="zh-CN" sz="800" dirty="0" err="1" smtClean="0">
                <a:solidFill>
                  <a:srgbClr val="92C555"/>
                </a:solidFill>
                <a:latin typeface="Segoe UI" pitchFamily="18" charset="0"/>
                <a:cs typeface="Segoe UI" pitchFamily="18" charset="0"/>
              </a:rPr>
              <a:t>Ministério</a:t>
            </a:r>
            <a:r>
              <a:rPr lang="en-US" altLang="zh-CN" sz="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>
                <a:solidFill>
                  <a:srgbClr val="92C555"/>
                </a:solidFill>
                <a:latin typeface="Segoe UI" pitchFamily="18" charset="0"/>
                <a:cs typeface="Segoe UI" pitchFamily="18" charset="0"/>
              </a:rPr>
              <a:t>da</a:t>
            </a:r>
            <a:r>
              <a:rPr lang="en-US" altLang="zh-CN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>
                <a:solidFill>
                  <a:srgbClr val="92C555"/>
                </a:solidFill>
                <a:latin typeface="Segoe UI" pitchFamily="18" charset="0"/>
                <a:cs typeface="Segoe UI" pitchFamily="18" charset="0"/>
              </a:rPr>
              <a:t>Agricultura,</a:t>
            </a:r>
            <a:r>
              <a:rPr lang="en-US" altLang="zh-CN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>
                <a:solidFill>
                  <a:srgbClr val="92C555"/>
                </a:solidFill>
                <a:latin typeface="Segoe UI" pitchFamily="18" charset="0"/>
                <a:cs typeface="Segoe UI" pitchFamily="18" charset="0"/>
              </a:rPr>
              <a:t>Pecuária</a:t>
            </a:r>
            <a:r>
              <a:rPr lang="en-US" altLang="zh-CN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>
                <a:solidFill>
                  <a:srgbClr val="92C555"/>
                </a:solidFill>
                <a:latin typeface="Segoe UI" pitchFamily="18" charset="0"/>
                <a:cs typeface="Segoe UI" pitchFamily="18" charset="0"/>
              </a:rPr>
              <a:t>e</a:t>
            </a:r>
            <a:r>
              <a:rPr lang="en-US" altLang="zh-CN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800" dirty="0">
                <a:solidFill>
                  <a:srgbClr val="92C555"/>
                </a:solidFill>
                <a:latin typeface="Segoe UI" pitchFamily="18" charset="0"/>
                <a:cs typeface="Segoe UI" pitchFamily="18" charset="0"/>
              </a:rPr>
              <a:t>Abastecimento</a:t>
            </a:r>
          </a:p>
        </p:txBody>
      </p:sp>
      <p:sp>
        <p:nvSpPr>
          <p:cNvPr id="3" name="Retângulo de cantos arredondados 2"/>
          <p:cNvSpPr/>
          <p:nvPr/>
        </p:nvSpPr>
        <p:spPr>
          <a:xfrm>
            <a:off x="1333088" y="6351846"/>
            <a:ext cx="7163181" cy="432048"/>
          </a:xfrm>
          <a:prstGeom prst="round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66 % do rebanho nacional</a:t>
            </a:r>
            <a:endParaRPr lang="pt-BR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2" name="Conector reto 11"/>
          <p:cNvCxnSpPr/>
          <p:nvPr/>
        </p:nvCxnSpPr>
        <p:spPr>
          <a:xfrm>
            <a:off x="1355988" y="5949280"/>
            <a:ext cx="0" cy="576064"/>
          </a:xfrm>
          <a:prstGeom prst="line">
            <a:avLst/>
          </a:prstGeom>
          <a:ln w="444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>
            <a:off x="8496268" y="5949280"/>
            <a:ext cx="0" cy="576064"/>
          </a:xfrm>
          <a:prstGeom prst="line">
            <a:avLst/>
          </a:prstGeom>
          <a:ln w="444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1059960"/>
              </p:ext>
            </p:extLst>
          </p:nvPr>
        </p:nvGraphicFramePr>
        <p:xfrm>
          <a:off x="53557" y="1009935"/>
          <a:ext cx="11997419" cy="5413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7693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286099"/>
              </p:ext>
            </p:extLst>
          </p:nvPr>
        </p:nvGraphicFramePr>
        <p:xfrm>
          <a:off x="-1" y="0"/>
          <a:ext cx="12192001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Pentágono 1"/>
          <p:cNvSpPr/>
          <p:nvPr/>
        </p:nvSpPr>
        <p:spPr>
          <a:xfrm rot="20459564">
            <a:off x="285243" y="2342428"/>
            <a:ext cx="11932176" cy="1938992"/>
          </a:xfrm>
          <a:prstGeom prst="homePlate">
            <a:avLst>
              <a:gd name="adj" fmla="val 130656"/>
            </a:avLst>
          </a:prstGeom>
          <a:solidFill>
            <a:srgbClr val="6EA82E">
              <a:alpha val="86000"/>
            </a:srgbClr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6000" b="1" dirty="0">
                <a:latin typeface="Arial" pitchFamily="34" charset="0"/>
                <a:cs typeface="Arial" pitchFamily="34" charset="0"/>
              </a:rPr>
              <a:t>Mais de 20 bilhões nos últimos 4 anos</a:t>
            </a:r>
            <a:endParaRPr lang="pt-BR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 rot="5400000">
            <a:off x="9973190" y="3817855"/>
            <a:ext cx="419735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pt-BR" sz="1000" b="1" i="1" dirty="0">
                <a:solidFill>
                  <a:srgbClr val="5F5F5F"/>
                </a:solidFill>
                <a:latin typeface="Times New Roman" pitchFamily="18" charset="0"/>
              </a:rPr>
              <a:t>Fonte: </a:t>
            </a:r>
            <a:r>
              <a:rPr lang="pt-BR" sz="1000" b="1" i="1" dirty="0" smtClean="0">
                <a:solidFill>
                  <a:srgbClr val="5F5F5F"/>
                </a:solidFill>
                <a:latin typeface="Times New Roman" pitchFamily="18" charset="0"/>
              </a:rPr>
              <a:t>MAPA – IBGE- 2015</a:t>
            </a:r>
            <a:endParaRPr lang="pt-BR" sz="1000" b="1" i="1" dirty="0">
              <a:solidFill>
                <a:srgbClr val="5F5F5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33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:\Users\USUARIOS\Documents\Ap_Assemb_out_2015\imagens\patrimônio_Bovi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41" y="0"/>
            <a:ext cx="11905323" cy="65659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341" y="-17920"/>
            <a:ext cx="11957683" cy="1503040"/>
          </a:xfrm>
        </p:spPr>
        <p:txBody>
          <a:bodyPr>
            <a:noAutofit/>
          </a:bodyPr>
          <a:lstStyle/>
          <a:p>
            <a:pPr algn="ctr"/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Patrimônio </a:t>
            </a:r>
            <a:r>
              <a:rPr lang="pt-B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Bovino</a:t>
            </a:r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Bubalino do Estado de </a:t>
            </a:r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Rondônia</a:t>
            </a:r>
            <a:endParaRPr lang="pt-B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225937" y="2617664"/>
            <a:ext cx="10150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R$ </a:t>
            </a:r>
            <a:r>
              <a:rPr lang="pt-BR" sz="8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14.013.599.830,00</a:t>
            </a:r>
            <a:endParaRPr lang="pt-BR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096001" y="6094720"/>
            <a:ext cx="5280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chemeClr val="bg1"/>
                </a:solidFill>
              </a:rPr>
              <a:t>Calculado pela Pauta SEFIN-RO/2015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225937" y="6096992"/>
            <a:ext cx="5280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Apoio Técnico: Márcio Alex </a:t>
            </a:r>
            <a:r>
              <a:rPr lang="pt-BR" dirty="0" err="1" smtClean="0">
                <a:solidFill>
                  <a:schemeClr val="bg1"/>
                </a:solidFill>
              </a:rPr>
              <a:t>Petró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18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http://www.midianews.com.br/imagens/noticias/2/Frigorifico_00110720091022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53" y="0"/>
            <a:ext cx="6678088" cy="685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6196" name="Picture 4" descr="http://2.bp.blogspot.com/-JVzUJ5rY6wY/TZ2lAnz-7xI/AAAAAAAAFI8/Wjhl66ohv7Q/s1600/graos%25283%25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325" y="0"/>
            <a:ext cx="6370219" cy="685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048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94784" y="52442"/>
            <a:ext cx="10972800" cy="1285045"/>
          </a:xfrm>
          <a:solidFill>
            <a:schemeClr val="bg1">
              <a:alpha val="69019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 fontScale="90000"/>
          </a:bodyPr>
          <a:lstStyle/>
          <a:p>
            <a:pPr algn="ctr"/>
            <a:r>
              <a:rPr lang="pt-BR" sz="5400" b="1" dirty="0" smtClean="0">
                <a:solidFill>
                  <a:schemeClr val="tx1"/>
                </a:solidFill>
              </a:rPr>
              <a:t>Exportação do Agronegócio em Rondônia - 2014</a:t>
            </a: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6959600" y="2627032"/>
            <a:ext cx="4609008" cy="1938992"/>
          </a:xfrm>
          <a:prstGeom prst="rect">
            <a:avLst/>
          </a:prstGeom>
          <a:solidFill>
            <a:srgbClr val="FFFFFF">
              <a:alpha val="69000"/>
            </a:srgbClr>
          </a:solidFill>
          <a:ln w="349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rgbClr val="000000"/>
                </a:solidFill>
              </a:rPr>
              <a:t> </a:t>
            </a:r>
            <a:r>
              <a:rPr lang="pt-BR" sz="4000" b="1" dirty="0" smtClean="0">
                <a:solidFill>
                  <a:srgbClr val="000000"/>
                </a:solidFill>
              </a:rPr>
              <a:t>82,6% </a:t>
            </a:r>
            <a:r>
              <a:rPr lang="pt-BR" sz="4000" b="1" dirty="0">
                <a:solidFill>
                  <a:srgbClr val="000000"/>
                </a:solidFill>
              </a:rPr>
              <a:t>de toda a exportação do estado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27051" y="2205039"/>
            <a:ext cx="5283200" cy="2663825"/>
          </a:xfrm>
          <a:solidFill>
            <a:srgbClr val="FFFFFF">
              <a:alpha val="69000"/>
            </a:srgb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endParaRPr lang="pt-BR" sz="1200" b="1" dirty="0" smtClean="0"/>
          </a:p>
          <a:p>
            <a:r>
              <a:rPr lang="pt-BR" sz="4400" b="1" dirty="0" smtClean="0"/>
              <a:t>Carnes – 54,9%</a:t>
            </a:r>
          </a:p>
          <a:p>
            <a:endParaRPr lang="pt-BR" sz="2400" b="1" dirty="0" smtClean="0"/>
          </a:p>
          <a:p>
            <a:r>
              <a:rPr lang="pt-BR" sz="4400" b="1" dirty="0" smtClean="0"/>
              <a:t>Grãos – 27,7%</a:t>
            </a:r>
          </a:p>
        </p:txBody>
      </p:sp>
      <p:sp>
        <p:nvSpPr>
          <p:cNvPr id="504838" name="Rectangle 8"/>
          <p:cNvSpPr>
            <a:spLocks noChangeArrowheads="1"/>
          </p:cNvSpPr>
          <p:nvPr/>
        </p:nvSpPr>
        <p:spPr bwMode="auto">
          <a:xfrm>
            <a:off x="3983574" y="6613536"/>
            <a:ext cx="4197351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pt-BR" sz="1000" b="1" i="1" dirty="0">
                <a:solidFill>
                  <a:srgbClr val="5F5F5F"/>
                </a:solidFill>
                <a:latin typeface="Times New Roman" pitchFamily="18" charset="0"/>
              </a:rPr>
              <a:t>Fonte: </a:t>
            </a:r>
            <a:r>
              <a:rPr lang="pt-BR" sz="1000" b="1" i="1" dirty="0" err="1">
                <a:solidFill>
                  <a:srgbClr val="5F5F5F"/>
                </a:solidFill>
                <a:latin typeface="Times New Roman" pitchFamily="18" charset="0"/>
              </a:rPr>
              <a:t>MDIC</a:t>
            </a:r>
            <a:r>
              <a:rPr lang="pt-BR" sz="1000" b="1" i="1" dirty="0">
                <a:solidFill>
                  <a:srgbClr val="5F5F5F"/>
                </a:solidFill>
                <a:latin typeface="Times New Roman" pitchFamily="18" charset="0"/>
              </a:rPr>
              <a:t> – SECEX - </a:t>
            </a:r>
            <a:r>
              <a:rPr lang="pt-BR" sz="1000" b="1" i="1" dirty="0" smtClean="0">
                <a:solidFill>
                  <a:srgbClr val="5F5F5F"/>
                </a:solidFill>
                <a:latin typeface="Times New Roman" pitchFamily="18" charset="0"/>
              </a:rPr>
              <a:t>2014 </a:t>
            </a:r>
            <a:endParaRPr lang="pt-BR" sz="1000" b="1" i="1" dirty="0">
              <a:solidFill>
                <a:srgbClr val="5F5F5F"/>
              </a:solidFill>
              <a:latin typeface="Times New Roman" pitchFamily="18" charset="0"/>
            </a:endParaRPr>
          </a:p>
        </p:txBody>
      </p:sp>
      <p:sp>
        <p:nvSpPr>
          <p:cNvPr id="53252" name="AutoShape 4"/>
          <p:cNvSpPr>
            <a:spLocks/>
          </p:cNvSpPr>
          <p:nvPr/>
        </p:nvSpPr>
        <p:spPr bwMode="auto">
          <a:xfrm>
            <a:off x="5365758" y="2492375"/>
            <a:ext cx="1432983" cy="2160588"/>
          </a:xfrm>
          <a:prstGeom prst="rightBrace">
            <a:avLst>
              <a:gd name="adj1" fmla="val 17358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pt-BR">
              <a:solidFill>
                <a:srgbClr val="5F5F5F"/>
              </a:solidFill>
            </a:endParaRPr>
          </a:p>
        </p:txBody>
      </p:sp>
      <p:sp>
        <p:nvSpPr>
          <p:cNvPr id="3" name="Fluxograma: Fita perfurada 2"/>
          <p:cNvSpPr/>
          <p:nvPr/>
        </p:nvSpPr>
        <p:spPr>
          <a:xfrm>
            <a:off x="736980" y="2320120"/>
            <a:ext cx="10549720" cy="242931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MAIS DE 90% DO VOLUME TOTAL DE EXPORTAÇÕES EM 2015</a:t>
            </a:r>
            <a:endParaRPr lang="pt-B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33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5325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5325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50" fill="hold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50" fill="hold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250" fill="hold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250" fill="hold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25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25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build="p" animBg="1"/>
      <p:bldP spid="3" grpId="0" animBg="1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Banded Design Blue 16x9">
  <a:themeElements>
    <a:clrScheme name="Banded_Design_Blue">
      <a:dk1>
        <a:srgbClr val="404040"/>
      </a:dk1>
      <a:lt1>
        <a:sysClr val="window" lastClr="FFFFFF"/>
      </a:lt1>
      <a:dk2>
        <a:srgbClr val="263050"/>
      </a:dk2>
      <a:lt2>
        <a:srgbClr val="E5E8E8"/>
      </a:lt2>
      <a:accent1>
        <a:srgbClr val="77B142"/>
      </a:accent1>
      <a:accent2>
        <a:srgbClr val="E3C01E"/>
      </a:accent2>
      <a:accent3>
        <a:srgbClr val="0070C0"/>
      </a:accent3>
      <a:accent4>
        <a:srgbClr val="7556A4"/>
      </a:accent4>
      <a:accent5>
        <a:srgbClr val="F08F1E"/>
      </a:accent5>
      <a:accent6>
        <a:srgbClr val="CB3E3A"/>
      </a:accent6>
      <a:hlink>
        <a:srgbClr val="0070C0"/>
      </a:hlink>
      <a:folHlink>
        <a:srgbClr val="7556A4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lumMod val="0"/>
                <a:lumOff val="100000"/>
              </a:schemeClr>
            </a:gs>
            <a:gs pos="72000">
              <a:schemeClr val="phClr"/>
            </a:gs>
            <a:gs pos="100000">
              <a:schemeClr val="phClr">
                <a:lumMod val="90000"/>
              </a:schemeClr>
            </a:gs>
          </a:gsLst>
          <a:lin ang="5400000" scaled="1"/>
        </a:gradFill>
        <a:gradFill flip="none" rotWithShape="1">
          <a:gsLst>
            <a:gs pos="32000">
              <a:schemeClr val="phClr"/>
            </a:gs>
            <a:gs pos="100000">
              <a:schemeClr val="phClr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Íon">
  <a:themeElements>
    <a:clrScheme name="Í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Í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Í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292E63A9-BB86-4E3D-B92A-7223C6510D2E}"/>
    </a:ext>
  </a:extLst>
</a:theme>
</file>

<file path=ppt/theme/theme4.xml><?xml version="1.0" encoding="utf-8"?>
<a:theme xmlns:a="http://schemas.openxmlformats.org/drawingml/2006/main" name="Escritório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Escritório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Tema do Office 1">
    <a:dk1>
      <a:srgbClr val="1F497D"/>
    </a:dk1>
    <a:lt1>
      <a:srgbClr val="FFFFFF"/>
    </a:lt1>
    <a:dk2>
      <a:srgbClr val="000000"/>
    </a:dk2>
    <a:lt2>
      <a:srgbClr val="EEECE1"/>
    </a:lt2>
    <a:accent1>
      <a:srgbClr val="4F81BD"/>
    </a:accent1>
    <a:accent2>
      <a:srgbClr val="C0504D"/>
    </a:accent2>
    <a:accent3>
      <a:srgbClr val="AAAAAA"/>
    </a:accent3>
    <a:accent4>
      <a:srgbClr val="DADADA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  <a:fontScheme name="Tema do Office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4264BA5-BE9F-44D2-9B86-8E00ED566E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Apresentação em tiras azuis com uma foto do amanhecer entre as montanhas (widescreen)</Template>
  <TotalTime>1360</TotalTime>
  <Words>1110</Words>
  <Application>Microsoft Office PowerPoint</Application>
  <PresentationFormat>Personalizar</PresentationFormat>
  <Paragraphs>237</Paragraphs>
  <Slides>41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slides</vt:lpstr>
      </vt:variant>
      <vt:variant>
        <vt:i4>41</vt:i4>
      </vt:variant>
    </vt:vector>
  </HeadingPairs>
  <TitlesOfParts>
    <vt:vector size="44" baseType="lpstr">
      <vt:lpstr>Banded Design Blue 16x9</vt:lpstr>
      <vt:lpstr>1_Tema do Office</vt:lpstr>
      <vt:lpstr>Íon</vt:lpstr>
      <vt:lpstr>Defesa Agropecuária no Estado de Rondônia </vt:lpstr>
      <vt:lpstr>Agronegócio em Rondônia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Patrimônio Bovino e Bubalino do Estado de Rondônia</vt:lpstr>
      <vt:lpstr>Exportação do Agronegócio em Rondônia - 2014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DEFESA SANITÁRIA VEGETAL</vt:lpstr>
      <vt:lpstr>Apresentação do PowerPoint</vt:lpstr>
      <vt:lpstr>Apresentação do PowerPoint</vt:lpstr>
      <vt:lpstr>Apresentação do PowerPoint</vt:lpstr>
      <vt:lpstr>Apresentação do PowerPoint</vt:lpstr>
      <vt:lpstr>DEFESA SANITÁRIA ANIMAL</vt:lpstr>
      <vt:lpstr>Apresentação do PowerPoint</vt:lpstr>
      <vt:lpstr>Apresentação do PowerPoint</vt:lpstr>
      <vt:lpstr>Apresentação do PowerPoint</vt:lpstr>
      <vt:lpstr>Vacinação Binacional em território boliviano</vt:lpstr>
      <vt:lpstr>Apresentação do PowerPoint</vt:lpstr>
      <vt:lpstr>Apresentação do PowerPoint</vt:lpstr>
      <vt:lpstr>Levantamento dos custos por ciclo de vacinação na Bolívia</vt:lpstr>
      <vt:lpstr>DEFESA AGROPECUÁRIA - DESAFIOS CONSTANTES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Layout do título</dc:title>
  <dc:creator>Sergio Sival Sousa</dc:creator>
  <cp:lastModifiedBy>USUARIOS</cp:lastModifiedBy>
  <cp:revision>48</cp:revision>
  <dcterms:created xsi:type="dcterms:W3CDTF">2015-10-03T21:33:59Z</dcterms:created>
  <dcterms:modified xsi:type="dcterms:W3CDTF">2015-11-06T09:28:51Z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TC028952539991</vt:lpwstr>
  </property>
</Properties>
</file>