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NDsiSvA90rGE0Vx1p1lv5z9ms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628bf77f2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3628bf77f2d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628bf77f2d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628bf77f2d_0_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3628bf77f2d_0_4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23" name="Google Shape;223;g3628bf77f2d_0_4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628bf77f2d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3628bf77f2d_0_5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3628bf77f2d_0_5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28bf77f2d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3628bf77f2d_0_6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g3628bf77f2d_0_6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628bf77f2d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3628bf77f2d_0_6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g3628bf77f2d_0_6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00b6ff9b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35f00b6ff9b_1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266" name="Google Shape;266;g35f00b6ff9b_1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28bf77f2d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3628bf77f2d_0_2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3628bf77f2d_0_2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28bf77f2d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628bf77f2d_0_3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3628bf77f2d_0_3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628bf77f2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3628bf77f2d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3628bf77f2d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28bf77f2d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3628bf77f2d_0_4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3628bf77f2d_0_4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628bf77f2d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3628bf77f2d_0_6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3628bf77f2d_0_6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628bf77f2d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3628bf77f2d_0_4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g3628bf77f2d_0_4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28bf77f2d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3628bf77f2d_0_5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3628bf77f2d_0_5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628bf77f2d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3628bf77f2d_0_4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3628bf77f2d_0_4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hyperlink" Target="https://www.canada.ca/en/natural-resources-canada/news/2024/06/government-of-canada-releases-updated-critical-minerals-list.html" TargetMode="External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28bf77f2d_0_61"/>
          <p:cNvSpPr txBox="1"/>
          <p:nvPr/>
        </p:nvSpPr>
        <p:spPr>
          <a:xfrm>
            <a:off x="4131856" y="2410347"/>
            <a:ext cx="1848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g3628bf77f2d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2625" y="295500"/>
            <a:ext cx="1946850" cy="81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3628bf77f2d_0_61"/>
          <p:cNvPicPr preferRelativeResize="0"/>
          <p:nvPr/>
        </p:nvPicPr>
        <p:blipFill rotWithShape="1">
          <a:blip r:embed="rId4">
            <a:alphaModFix/>
          </a:blip>
          <a:srcRect l="7164" r="1918"/>
          <a:stretch/>
        </p:blipFill>
        <p:spPr>
          <a:xfrm>
            <a:off x="2663400" y="0"/>
            <a:ext cx="955557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3628bf77f2d_0_61"/>
          <p:cNvSpPr txBox="1"/>
          <p:nvPr/>
        </p:nvSpPr>
        <p:spPr>
          <a:xfrm>
            <a:off x="7253275" y="2713200"/>
            <a:ext cx="46551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Núcleo de Estudos Avançados em </a:t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Transição Energética</a:t>
            </a:r>
            <a:endParaRPr sz="2300" b="1">
              <a:solidFill>
                <a:schemeClr val="lt1"/>
              </a:solidFill>
            </a:endParaRPr>
          </a:p>
        </p:txBody>
      </p:sp>
      <p:pic>
        <p:nvPicPr>
          <p:cNvPr id="93" name="Google Shape;93;g3628bf77f2d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">
            <a:off x="145023" y="295501"/>
            <a:ext cx="2358600" cy="991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g3628bf77f2d_0_61"/>
          <p:cNvCxnSpPr>
            <a:cxnSpLocks/>
          </p:cNvCxnSpPr>
          <p:nvPr/>
        </p:nvCxnSpPr>
        <p:spPr>
          <a:xfrm>
            <a:off x="7539441" y="4182508"/>
            <a:ext cx="4102662" cy="0"/>
          </a:xfrm>
          <a:prstGeom prst="straightConnector1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Google Shape;95;g3628bf77f2d_0_61"/>
          <p:cNvSpPr txBox="1"/>
          <p:nvPr/>
        </p:nvSpPr>
        <p:spPr>
          <a:xfrm>
            <a:off x="7194713" y="4233250"/>
            <a:ext cx="4655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Prof.ª Dr.ª Isabel Veloso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pt-BR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Coordenadora Acadêmica </a:t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pt-BR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NEATE/FGV Direito RIO</a:t>
            </a:r>
            <a:endParaRPr sz="15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3628bf77f2d_0_4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6725" y="379500"/>
            <a:ext cx="1946850" cy="81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3628bf77f2d_0_496"/>
          <p:cNvSpPr txBox="1"/>
          <p:nvPr/>
        </p:nvSpPr>
        <p:spPr>
          <a:xfrm>
            <a:off x="4231127" y="2773013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Marco legal que defina critérios objetivos</a:t>
            </a:r>
            <a:r>
              <a:rPr lang="pt-BR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classificar minerais como "críticos"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g3628bf77f2d_0_496"/>
          <p:cNvSpPr txBox="1"/>
          <p:nvPr/>
        </p:nvSpPr>
        <p:spPr>
          <a:xfrm>
            <a:off x="6212302" y="545445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Century Gothic"/>
                <a:ea typeface="Century Gothic"/>
                <a:cs typeface="Century Gothic"/>
                <a:sym typeface="Century Gothic"/>
              </a:rPr>
              <a:t>Política integrada de </a:t>
            </a:r>
            <a:r>
              <a:rPr lang="pt-BR" b="1" dirty="0">
                <a:latin typeface="Century Gothic"/>
                <a:ea typeface="Century Gothic"/>
                <a:cs typeface="Century Gothic"/>
                <a:sym typeface="Century Gothic"/>
              </a:rPr>
              <a:t>industrialização</a:t>
            </a:r>
            <a:endParaRPr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g3628bf77f2d_0_496"/>
          <p:cNvSpPr txBox="1"/>
          <p:nvPr/>
        </p:nvSpPr>
        <p:spPr>
          <a:xfrm>
            <a:off x="8112177" y="277302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Normas para </a:t>
            </a:r>
            <a:r>
              <a:rPr lang="pt-BR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rastreabilidade e ESG </a:t>
            </a:r>
            <a:r>
              <a:rPr lang="pt-B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 cadeias minerais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9" name="Google Shape;229;g3628bf77f2d_0_4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"/>
            <a:ext cx="345872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3628bf77f2d_0_4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8852" y="1614050"/>
            <a:ext cx="844530" cy="10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3628bf77f2d_0_4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28553" y="1576338"/>
            <a:ext cx="1167262" cy="10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3628bf77f2d_0_4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28665" y="4299794"/>
            <a:ext cx="1167275" cy="115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628bf77f2d_0_504"/>
          <p:cNvSpPr txBox="1"/>
          <p:nvPr/>
        </p:nvSpPr>
        <p:spPr>
          <a:xfrm>
            <a:off x="2669775" y="2982600"/>
            <a:ext cx="82359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800" b="1" dirty="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Aspectos fundamentais para a transição energética:</a:t>
            </a:r>
            <a:endParaRPr sz="2800" b="0" i="0" u="none" strike="noStrike" cap="none" dirty="0">
              <a:solidFill>
                <a:srgbClr val="07376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g3628bf77f2d_0_5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6725" y="379500"/>
            <a:ext cx="1946850" cy="81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2C94B3A-4F0B-0C97-BC4D-2CCBC979F1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751" t="1" b="286"/>
          <a:stretch>
            <a:fillRect/>
          </a:stretch>
        </p:blipFill>
        <p:spPr>
          <a:xfrm>
            <a:off x="-9098" y="-3651"/>
            <a:ext cx="2743698" cy="68616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g3628bf77f2d_0_6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6725" y="379500"/>
            <a:ext cx="1946850" cy="81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3628bf77f2d_0_656"/>
          <p:cNvSpPr txBox="1"/>
          <p:nvPr/>
        </p:nvSpPr>
        <p:spPr>
          <a:xfrm>
            <a:off x="3896480" y="1197742"/>
            <a:ext cx="7481491" cy="586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0000" lvl="0" indent="-180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Descarbonização da mineração</a:t>
            </a:r>
            <a:br>
              <a:rPr lang="pt-BR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Uso de energia limpa (solar, eólica) nas operações;</a:t>
            </a:r>
            <a:br>
              <a:rPr lang="pt-B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Frotas elétricas ou movidas a biocombustíveis;</a:t>
            </a:r>
            <a:br>
              <a:rPr lang="pt-B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Créditos de carbono e tecnologias de captura de CO₂;</a:t>
            </a:r>
            <a:br>
              <a:rPr lang="pt-B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</a:t>
            </a:r>
            <a:r>
              <a:rPr lang="pt-BR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Promoção da siderurgia de baixo carbono (aço verde)</a:t>
            </a:r>
            <a:r>
              <a:rPr lang="pt-B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com incentivos à rota DRI com hidrogênio verde e uso de ferro de alta pureza.</a:t>
            </a:r>
            <a:br>
              <a:rPr lang="pt-BR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0000" lvl="0" indent="-90001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Uso eficiente e sustentável dos recursos naturais</a:t>
            </a:r>
            <a:br>
              <a:rPr lang="pt-BR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Reaproveitamento de rejeitos e resíduos;</a:t>
            </a:r>
            <a:br>
              <a:rPr lang="pt-B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Economia circular e eficiência energética e hídrica.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0000" lvl="0" indent="-180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Agregação de valor e conteúdo local</a:t>
            </a:r>
            <a:br>
              <a:rPr lang="pt-BR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Estímulo à verticalização e industrialização nacional (baterias, ligas, ímãs, pelotas verdes);</a:t>
            </a:r>
            <a:br>
              <a:rPr lang="pt-B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Fortalecimento da cadeia produtiva do aço com baixa pegada de carbono;</a:t>
            </a:r>
            <a:br>
              <a:rPr lang="pt-B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Incentivos à inovação industrial em territórios minerados.</a:t>
            </a:r>
            <a:br>
              <a:rPr lang="pt-BR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600" dirty="0">
              <a:solidFill>
                <a:srgbClr val="0B539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9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g3628bf77f2d_0_6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" y="0"/>
            <a:ext cx="253065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3628bf77f2d_0_6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9371" y="5114306"/>
            <a:ext cx="613375" cy="62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3628bf77f2d_0_6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29373" y="1991721"/>
            <a:ext cx="613375" cy="497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ED9ED76-2477-494E-A2D4-400BCA2B9B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2552" y="3634716"/>
            <a:ext cx="543429" cy="4972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g3628bf77f2d_0_6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6725" y="379500"/>
            <a:ext cx="1946850" cy="81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3628bf77f2d_0_689"/>
          <p:cNvPicPr preferRelativeResize="0"/>
          <p:nvPr/>
        </p:nvPicPr>
        <p:blipFill rotWithShape="1">
          <a:blip r:embed="rId4">
            <a:alphaModFix/>
          </a:blip>
          <a:srcRect l="45238"/>
          <a:stretch/>
        </p:blipFill>
        <p:spPr>
          <a:xfrm>
            <a:off x="0" y="3850"/>
            <a:ext cx="253065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3628bf77f2d_0_6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3525" y="3137824"/>
            <a:ext cx="585350" cy="573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3628bf77f2d_0_6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62856" y="4214128"/>
            <a:ext cx="585350" cy="55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3628bf77f2d_0_6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53525" y="2140988"/>
            <a:ext cx="585350" cy="5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58;g3628bf77f2d_0_689"/>
          <p:cNvSpPr txBox="1"/>
          <p:nvPr/>
        </p:nvSpPr>
        <p:spPr>
          <a:xfrm>
            <a:off x="3896480" y="1705607"/>
            <a:ext cx="8198109" cy="415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0000" lvl="0" indent="-180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dirty="0">
                <a:solidFill>
                  <a:srgbClr val="043C7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Integração com políticas de transição energética e digital</a:t>
            </a:r>
            <a:br>
              <a:rPr lang="pt-BR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Articulação com programas de mobilidade elétrica, infraestrutura verde e soberania tecnológica.</a:t>
            </a:r>
            <a:endParaRPr b="1" dirty="0">
              <a:solidFill>
                <a:srgbClr val="043C7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solidFill>
                <a:srgbClr val="043C7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17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043C7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Governança pública, transparente e multissetorial</a:t>
            </a:r>
            <a:r>
              <a:rPr lang="pt-BR" sz="1600" dirty="0">
                <a:solidFill>
                  <a:srgbClr val="043C7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(Fortalecimento regulatório)</a:t>
            </a:r>
            <a:endParaRPr sz="1600" dirty="0">
              <a:solidFill>
                <a:srgbClr val="043C7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0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-Rastreabilidade, reporte ESG obrigatório e acesso público a dados ambientais e sociais.</a:t>
            </a:r>
            <a:br>
              <a:rPr lang="pt-BR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600" dirty="0">
              <a:solidFill>
                <a:srgbClr val="043C7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0000" lvl="0" indent="-180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043C7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Fomento à inovação e pesquisa aplicada</a:t>
            </a:r>
            <a:br>
              <a:rPr lang="pt-BR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Apoio à mineração sustentável, à economia circular e a rotas tecnológicas de descarbonização, incluindo aço verde;</a:t>
            </a:r>
            <a:br>
              <a:rPr lang="pt-B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Estímulo a centros tecnológicos e ambientes regulatórios experimentais (</a:t>
            </a:r>
            <a:r>
              <a:rPr lang="pt-BR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sandboxes</a:t>
            </a:r>
            <a:r>
              <a:rPr lang="pt-BR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f00b6ff9b_1_29"/>
          <p:cNvSpPr txBox="1"/>
          <p:nvPr/>
        </p:nvSpPr>
        <p:spPr>
          <a:xfrm>
            <a:off x="4313802" y="2828697"/>
            <a:ext cx="1848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g35f00b6ff9b_1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6725" y="379500"/>
            <a:ext cx="1946850" cy="81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35f00b6ff9b_1_29"/>
          <p:cNvSpPr txBox="1"/>
          <p:nvPr/>
        </p:nvSpPr>
        <p:spPr>
          <a:xfrm>
            <a:off x="3255096" y="1310950"/>
            <a:ext cx="6942300" cy="4155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 i="0" u="none" strike="noStrike" cap="none">
                <a:solidFill>
                  <a:srgbClr val="003E5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Equipe</a:t>
            </a:r>
            <a:endParaRPr sz="1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g35f00b6ff9b_1_29"/>
          <p:cNvSpPr txBox="1"/>
          <p:nvPr/>
        </p:nvSpPr>
        <p:spPr>
          <a:xfrm>
            <a:off x="3465971" y="2771450"/>
            <a:ext cx="31791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69565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pt-BR" sz="1150" b="1" i="0" u="none" strike="noStrike" cap="none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Professor Pesquisador:</a:t>
            </a:r>
            <a:endParaRPr sz="1150" b="1" i="0" u="none" strike="noStrike" cap="none">
              <a:solidFill>
                <a:srgbClr val="07376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150"/>
              <a:buFont typeface="Century Gothic"/>
              <a:buNone/>
            </a:pPr>
            <a:r>
              <a:rPr lang="pt-BR" sz="1150" b="0" i="0" u="none" strike="noStrike" cap="non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Prof. Dr. Antonio Porto</a:t>
            </a:r>
            <a:endParaRPr sz="1150" b="0" i="0" u="none" strike="noStrike" cap="none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69565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pt-BR" sz="1150" b="1" i="0" u="none" strike="noStrike" cap="none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Pesquisador Pós-Doutorado:</a:t>
            </a:r>
            <a:endParaRPr sz="1150" b="1" i="0" u="none" strike="noStrike" cap="none">
              <a:solidFill>
                <a:srgbClr val="07376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150"/>
              <a:buFont typeface="Century Gothic"/>
              <a:buNone/>
            </a:pPr>
            <a:r>
              <a:rPr lang="pt-BR" sz="1150" b="0" i="0" u="none" strike="noStrike" cap="non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Prof. Dr.José Ronaldo Souza Júnior</a:t>
            </a:r>
            <a:endParaRPr sz="1150" b="0" i="0" u="none" strike="noStrike" cap="none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69565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Arial"/>
              <a:buNone/>
            </a:pPr>
            <a:r>
              <a:rPr lang="pt-BR" sz="1150" b="1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Visiting research - Sciences Po Lille</a:t>
            </a:r>
            <a:endParaRPr sz="1150" b="1">
              <a:solidFill>
                <a:srgbClr val="07376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50"/>
              <a:buFont typeface="Century Gothic"/>
              <a:buNone/>
            </a:pPr>
            <a:r>
              <a:rPr lang="pt-BR" sz="115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Léa Guillaumier</a:t>
            </a:r>
            <a:endParaRPr sz="115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g35f00b6ff9b_1_29"/>
          <p:cNvSpPr txBox="1"/>
          <p:nvPr/>
        </p:nvSpPr>
        <p:spPr>
          <a:xfrm>
            <a:off x="7549621" y="2771450"/>
            <a:ext cx="3574800" cy="21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695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pt-BR" sz="1150" b="1" i="0" u="none" strike="noStrike" cap="none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Pesquisadores Doutorandos:</a:t>
            </a:r>
            <a:endParaRPr sz="1150" b="1" i="0" u="none" strike="noStrike" cap="none">
              <a:solidFill>
                <a:srgbClr val="07376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150"/>
              <a:buFont typeface="Century Gothic"/>
              <a:buNone/>
            </a:pPr>
            <a:r>
              <a:rPr lang="pt-BR" sz="1150" b="0" i="0" u="none" strike="noStrike" cap="non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Layla Salles McClaskey</a:t>
            </a:r>
            <a:endParaRPr sz="1150" b="0" i="0" u="none" strike="noStrike" cap="none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50"/>
              <a:buFont typeface="Century Gothic"/>
              <a:buNone/>
            </a:pPr>
            <a:r>
              <a:rPr lang="pt-BR" sz="1150" b="0" i="0" u="none" strike="noStrike" cap="non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Leonardo Novaes Izidorio</a:t>
            </a:r>
            <a:endParaRPr sz="1150" b="0" i="0" u="none" strike="noStrike" cap="none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50"/>
              <a:buFont typeface="Century Gothic"/>
              <a:buNone/>
            </a:pPr>
            <a:r>
              <a:rPr lang="pt-BR" sz="1150" b="0" i="0" u="none" strike="noStrike" cap="non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Lívia Brioschi </a:t>
            </a:r>
            <a:endParaRPr sz="1150" b="0" i="0" u="none" strike="noStrike" cap="none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50"/>
              <a:buFont typeface="Century Gothic"/>
              <a:buNone/>
            </a:pPr>
            <a:r>
              <a:rPr lang="pt-BR" sz="1150" b="0" i="0" u="none" strike="noStrike" cap="non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Luiz César Loques</a:t>
            </a:r>
            <a:endParaRPr sz="1150" b="0" i="0" u="none" strike="noStrike" cap="none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69565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pt-BR" sz="1150" b="1" i="0" u="none" strike="noStrike" cap="none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Pesquisadores Mestrandos:</a:t>
            </a:r>
            <a:endParaRPr sz="1150" b="0" i="0" u="none" strike="noStrike" cap="none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50"/>
              <a:buFont typeface="Century Gothic"/>
              <a:buNone/>
            </a:pPr>
            <a:r>
              <a:rPr lang="pt-BR" sz="1150" b="0" i="0" u="none" strike="noStrike" cap="non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Maria Clara Fernandes</a:t>
            </a:r>
            <a:endParaRPr sz="1150" b="0" i="0" u="none" strike="noStrike" cap="none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g35f00b6ff9b_1_29"/>
          <p:cNvSpPr txBox="1"/>
          <p:nvPr/>
        </p:nvSpPr>
        <p:spPr>
          <a:xfrm>
            <a:off x="4230696" y="1856675"/>
            <a:ext cx="49911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695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pt-BR" sz="1250" b="1" i="0" u="none" strike="noStrike" cap="none" dirty="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Coordenador</a:t>
            </a:r>
            <a:r>
              <a:rPr lang="pt-BR" sz="1250" b="1" dirty="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es:</a:t>
            </a:r>
            <a:endParaRPr sz="1250" b="1" i="0" u="none" strike="noStrike" cap="none" dirty="0">
              <a:solidFill>
                <a:srgbClr val="07376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150"/>
              <a:buFont typeface="Century Gothic"/>
              <a:buNone/>
            </a:pPr>
            <a:r>
              <a:rPr lang="pt-BR" sz="1150" dirty="0" err="1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Profª</a:t>
            </a:r>
            <a:r>
              <a:rPr lang="pt-BR" sz="1150" dirty="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pt-BR" sz="1150" dirty="0" err="1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</a:t>
            </a:r>
            <a:r>
              <a:rPr lang="pt-BR" sz="1150" dirty="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ª. Isabel Veloso e </a:t>
            </a:r>
            <a:r>
              <a:rPr lang="pt-BR" sz="1150" b="0" i="0" u="none" strike="noStrike" cap="none" dirty="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Prof. Dr. Rômulo Sampaio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g35f00b6ff9b_1_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84276" y="4687150"/>
            <a:ext cx="1867751" cy="185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75;g35f00b6ff9b_1_29">
            <a:extLst>
              <a:ext uri="{FF2B5EF4-FFF2-40B4-BE49-F238E27FC236}">
                <a16:creationId xmlns:a16="http://schemas.microsoft.com/office/drawing/2014/main" id="{3B835FA1-E2CF-4C43-A812-557CDB013EB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1626" r="19609"/>
          <a:stretch>
            <a:fillRect/>
          </a:stretch>
        </p:blipFill>
        <p:spPr>
          <a:xfrm>
            <a:off x="0" y="0"/>
            <a:ext cx="2530649" cy="6863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628bf77f2d_0_274"/>
          <p:cNvSpPr txBox="1"/>
          <p:nvPr/>
        </p:nvSpPr>
        <p:spPr>
          <a:xfrm>
            <a:off x="3142118" y="2666963"/>
            <a:ext cx="8365200" cy="152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800" b="1" dirty="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que alguns minerais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800" b="1" dirty="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pt-BR" sz="2800" b="1" dirty="0">
                <a:solidFill>
                  <a:srgbClr val="980000"/>
                </a:solidFill>
                <a:latin typeface="Century Gothic"/>
                <a:sym typeface="Century Gothic"/>
              </a:rPr>
              <a:t>estratégicos e/ou </a:t>
            </a:r>
            <a:r>
              <a:rPr lang="pt-BR" sz="2800" b="1" dirty="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críticos</a:t>
            </a:r>
            <a:r>
              <a:rPr lang="pt-BR" sz="2800" b="1" dirty="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800" b="1" dirty="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são essenciais para a transição energética?</a:t>
            </a:r>
            <a:endParaRPr sz="2800" b="0" i="0" u="none" strike="noStrike" cap="none" dirty="0">
              <a:solidFill>
                <a:srgbClr val="07376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" name="Google Shape;102;g3628bf77f2d_0_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6725" y="379500"/>
            <a:ext cx="1946850" cy="81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5420751-CD93-138C-FBB8-3B70F19710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751" t="1" b="15718"/>
          <a:stretch>
            <a:fillRect/>
          </a:stretch>
        </p:blipFill>
        <p:spPr>
          <a:xfrm>
            <a:off x="-1" y="-609"/>
            <a:ext cx="3244645" cy="68586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3628bf77f2d_0_375"/>
          <p:cNvPicPr preferRelativeResize="0"/>
          <p:nvPr/>
        </p:nvPicPr>
        <p:blipFill rotWithShape="1">
          <a:blip r:embed="rId3">
            <a:alphaModFix/>
          </a:blip>
          <a:srcRect l="51906"/>
          <a:stretch/>
        </p:blipFill>
        <p:spPr>
          <a:xfrm>
            <a:off x="6963886" y="2109461"/>
            <a:ext cx="3502548" cy="224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3628bf77f2d_0_375"/>
          <p:cNvPicPr preferRelativeResize="0"/>
          <p:nvPr/>
        </p:nvPicPr>
        <p:blipFill rotWithShape="1">
          <a:blip r:embed="rId4">
            <a:alphaModFix/>
          </a:blip>
          <a:srcRect l="3889" r="7111"/>
          <a:stretch/>
        </p:blipFill>
        <p:spPr>
          <a:xfrm>
            <a:off x="-15675" y="-19376"/>
            <a:ext cx="5305700" cy="68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3628bf77f2d_0_3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06725" y="379500"/>
            <a:ext cx="1946850" cy="81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3628bf77f2d_0_375"/>
          <p:cNvSpPr txBox="1"/>
          <p:nvPr/>
        </p:nvSpPr>
        <p:spPr>
          <a:xfrm>
            <a:off x="5659384" y="4263097"/>
            <a:ext cx="6111550" cy="2392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5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Lítio, cobalto, níquel e grafite</a:t>
            </a:r>
            <a:r>
              <a:rPr lang="pt-BR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— são componentes fundamentais das </a:t>
            </a:r>
            <a:r>
              <a:rPr lang="pt-BR" sz="15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baterias de íons de lítio</a:t>
            </a:r>
            <a:r>
              <a:rPr lang="pt-BR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 tecnologia dominante hoje para alimentar tanto </a:t>
            </a:r>
            <a:r>
              <a:rPr lang="pt-BR" sz="15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veículos elétricos</a:t>
            </a:r>
            <a:r>
              <a:rPr lang="pt-BR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quanto </a:t>
            </a:r>
            <a:r>
              <a:rPr lang="pt-BR" sz="15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sistemas de armazenamento de energia em larga escala</a:t>
            </a:r>
            <a:r>
              <a:rPr lang="pt-BR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500" dirty="0">
                <a:solidFill>
                  <a:schemeClr val="dk1"/>
                </a:solidFill>
                <a:latin typeface="Century Gothic"/>
              </a:rPr>
              <a:t>O </a:t>
            </a:r>
            <a:r>
              <a:rPr lang="pt-BR" sz="1500" b="1" dirty="0">
                <a:solidFill>
                  <a:schemeClr val="dk1"/>
                </a:solidFill>
                <a:latin typeface="Century Gothic"/>
              </a:rPr>
              <a:t>cobre</a:t>
            </a:r>
            <a:r>
              <a:rPr lang="pt-BR" sz="1500" dirty="0">
                <a:solidFill>
                  <a:schemeClr val="dk1"/>
                </a:solidFill>
                <a:latin typeface="Century Gothic"/>
              </a:rPr>
              <a:t>, por sua vez, é essencial para conduzir a eletricidade dentro das baterias e nos sistemas de transmissão e recarga.</a:t>
            </a:r>
            <a:endParaRPr sz="1500" dirty="0">
              <a:solidFill>
                <a:schemeClr val="dk1"/>
              </a:solidFill>
              <a:latin typeface="Century Gothic"/>
              <a:sym typeface="Century Gothic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98886B7-B8DB-46D4-A5FA-FA11E2B68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4295" y="1327595"/>
            <a:ext cx="4481729" cy="10293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3628bf77f2d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6725" y="379500"/>
            <a:ext cx="1946850" cy="81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3628bf77f2d_0_26"/>
          <p:cNvSpPr txBox="1"/>
          <p:nvPr/>
        </p:nvSpPr>
        <p:spPr>
          <a:xfrm>
            <a:off x="5862600" y="2816075"/>
            <a:ext cx="5891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Ímãs permanentes</a:t>
            </a:r>
            <a:r>
              <a:rPr lang="pt-BR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produzidos com elementos de terras raras, como </a:t>
            </a:r>
            <a:r>
              <a:rPr lang="pt-BR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neodímio</a:t>
            </a:r>
            <a:r>
              <a:rPr lang="pt-BR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</a:t>
            </a:r>
            <a:r>
              <a:rPr lang="pt-BR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disprósio</a:t>
            </a:r>
            <a:r>
              <a:rPr lang="pt-BR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são utilizados em </a:t>
            </a:r>
            <a:r>
              <a:rPr lang="pt-BR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turbinas eólicas de alta eficiência</a:t>
            </a:r>
            <a:r>
              <a:rPr lang="pt-BR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em </a:t>
            </a:r>
            <a:r>
              <a:rPr lang="pt-BR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motores de veículos elétricos</a:t>
            </a:r>
            <a:r>
              <a:rPr lang="pt-BR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pois permitem maior potência com menor peso e volume.</a:t>
            </a:r>
            <a:endParaRPr sz="21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4" name="Google Shape;124;g3628bf77f2d_0_26"/>
          <p:cNvPicPr preferRelativeResize="0"/>
          <p:nvPr/>
        </p:nvPicPr>
        <p:blipFill rotWithShape="1">
          <a:blip r:embed="rId4">
            <a:alphaModFix/>
          </a:blip>
          <a:srcRect l="5956" r="43563"/>
          <a:stretch/>
        </p:blipFill>
        <p:spPr>
          <a:xfrm>
            <a:off x="-15674" y="0"/>
            <a:ext cx="53056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3628bf77f2d_0_26"/>
          <p:cNvSpPr txBox="1"/>
          <p:nvPr/>
        </p:nvSpPr>
        <p:spPr>
          <a:xfrm>
            <a:off x="5796612" y="4602825"/>
            <a:ext cx="618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i="1" dirty="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*As turbinas são constituídas ainda por minerais como: alumínio, chumbo, </a:t>
            </a:r>
            <a:r>
              <a:rPr lang="pt-BR" sz="1500" b="1" i="1" dirty="0">
                <a:solidFill>
                  <a:srgbClr val="980000"/>
                </a:solidFill>
                <a:latin typeface="Century Gothic"/>
                <a:sym typeface="Century Gothic"/>
              </a:rPr>
              <a:t>cobre, </a:t>
            </a:r>
            <a:r>
              <a:rPr lang="pt-BR" sz="1500" b="1" i="1" dirty="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cromo, ferro, manganês, níquel e zinco.</a:t>
            </a:r>
            <a:endParaRPr sz="600" i="1" dirty="0">
              <a:solidFill>
                <a:srgbClr val="980000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B5D914F-C9AA-46FB-BED6-25A21121B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1400" y="1550205"/>
            <a:ext cx="2410745" cy="10701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3628bf77f2d_0_4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6725" y="379500"/>
            <a:ext cx="1946850" cy="81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3628bf77f2d_0_401"/>
          <p:cNvSpPr txBox="1"/>
          <p:nvPr/>
        </p:nvSpPr>
        <p:spPr>
          <a:xfrm>
            <a:off x="6386973" y="4602824"/>
            <a:ext cx="4739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i="1" dirty="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*Além de: alumínio, </a:t>
            </a:r>
            <a:r>
              <a:rPr lang="pt-BR" sz="1500" b="1" i="1" dirty="0">
                <a:solidFill>
                  <a:srgbClr val="980000"/>
                </a:solidFill>
                <a:latin typeface="Century Gothic"/>
                <a:sym typeface="Century Gothic"/>
              </a:rPr>
              <a:t>chumbo, Irídio, molibdênio, níquel, prata e zinco. </a:t>
            </a:r>
            <a:endParaRPr sz="1500" b="1" i="1" dirty="0">
              <a:solidFill>
                <a:srgbClr val="980000"/>
              </a:solidFill>
              <a:latin typeface="Century Gothic"/>
              <a:sym typeface="Century Gothic"/>
            </a:endParaRPr>
          </a:p>
        </p:txBody>
      </p:sp>
      <p:pic>
        <p:nvPicPr>
          <p:cNvPr id="2" name="Google Shape;134;g3628bf77f2d_0_401">
            <a:extLst>
              <a:ext uri="{FF2B5EF4-FFF2-40B4-BE49-F238E27FC236}">
                <a16:creationId xmlns:a16="http://schemas.microsoft.com/office/drawing/2014/main" id="{E5F25A04-BA14-EF42-9334-9F921452349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368" b="1893"/>
          <a:stretch>
            <a:fillRect/>
          </a:stretch>
        </p:blipFill>
        <p:spPr>
          <a:xfrm>
            <a:off x="-18389" y="-7003"/>
            <a:ext cx="5305699" cy="6865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3;g3628bf77f2d_0_401"/>
          <p:cNvSpPr txBox="1"/>
          <p:nvPr/>
        </p:nvSpPr>
        <p:spPr>
          <a:xfrm>
            <a:off x="5862662" y="2717721"/>
            <a:ext cx="5890975" cy="176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Silício</a:t>
            </a:r>
            <a:r>
              <a:rPr lang="pt-BR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(em células solares cristalinas) e </a:t>
            </a:r>
            <a:r>
              <a:rPr lang="pt-BR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telúrio</a:t>
            </a:r>
            <a:r>
              <a:rPr lang="pt-BR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(em células solares de </a:t>
            </a:r>
            <a:r>
              <a:rPr lang="pt-BR" sz="1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telureto</a:t>
            </a:r>
            <a:r>
              <a:rPr lang="pt-BR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cádmio) são utilizados na fabricação de </a:t>
            </a:r>
            <a:r>
              <a:rPr lang="pt-BR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painéis solares fotovoltaicos</a:t>
            </a:r>
            <a:r>
              <a:rPr lang="pt-BR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982B5C5-1462-46F3-8E7B-79EC18A1E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4763" y="1550205"/>
            <a:ext cx="3672098" cy="10853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3628bf77f2d_0_6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6725" y="379500"/>
            <a:ext cx="1946850" cy="81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3628bf77f2d_0_664"/>
          <p:cNvPicPr preferRelativeResize="0"/>
          <p:nvPr/>
        </p:nvPicPr>
        <p:blipFill rotWithShape="1">
          <a:blip r:embed="rId4">
            <a:alphaModFix/>
          </a:blip>
          <a:srcRect b="6489"/>
          <a:stretch/>
        </p:blipFill>
        <p:spPr>
          <a:xfrm>
            <a:off x="4263760" y="1442851"/>
            <a:ext cx="5210475" cy="50079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3628bf77f2d_0_664"/>
          <p:cNvSpPr txBox="1"/>
          <p:nvPr/>
        </p:nvSpPr>
        <p:spPr>
          <a:xfrm>
            <a:off x="3737297" y="788621"/>
            <a:ext cx="6263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solidFill>
                  <a:srgbClr val="043C7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Minerais críticos e estratégicos utilizados em tecnologias de </a:t>
            </a:r>
            <a:endParaRPr sz="1500" b="1" dirty="0">
              <a:solidFill>
                <a:srgbClr val="043C7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solidFill>
                  <a:srgbClr val="043C7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energia renovável</a:t>
            </a:r>
            <a:endParaRPr sz="1500" b="1" dirty="0">
              <a:solidFill>
                <a:srgbClr val="043C7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g3628bf77f2d_0_664"/>
          <p:cNvSpPr txBox="1"/>
          <p:nvPr/>
        </p:nvSpPr>
        <p:spPr>
          <a:xfrm>
            <a:off x="5900877" y="6213326"/>
            <a:ext cx="3000000" cy="70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Fonte: IEA in IBRAM</a:t>
            </a:r>
            <a:endParaRPr sz="1200" dirty="0"/>
          </a:p>
        </p:txBody>
      </p:sp>
      <p:pic>
        <p:nvPicPr>
          <p:cNvPr id="2" name="Google Shape;148;g3628bf77f2d_0_664"/>
          <p:cNvPicPr preferRelativeResize="0"/>
          <p:nvPr/>
        </p:nvPicPr>
        <p:blipFill rotWithShape="1">
          <a:blip r:embed="rId5">
            <a:alphaModFix/>
          </a:blip>
          <a:srcRect l="18806" r="7560" b="1293"/>
          <a:stretch>
            <a:fillRect/>
          </a:stretch>
        </p:blipFill>
        <p:spPr>
          <a:xfrm>
            <a:off x="0" y="0"/>
            <a:ext cx="220904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3628bf77f2d_0_4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6725" y="379500"/>
            <a:ext cx="1946850" cy="81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3628bf77f2d_0_4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4437" y="923611"/>
            <a:ext cx="1065425" cy="106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3628bf77f2d_0_438"/>
          <p:cNvSpPr txBox="1"/>
          <p:nvPr/>
        </p:nvSpPr>
        <p:spPr>
          <a:xfrm>
            <a:off x="4087200" y="1863260"/>
            <a:ext cx="5499900" cy="69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Produção de </a:t>
            </a:r>
            <a:r>
              <a:rPr lang="pt-BR" sz="1600" b="1" dirty="0">
                <a:solidFill>
                  <a:srgbClr val="39B5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aço verde</a:t>
            </a:r>
            <a:endParaRPr sz="1600" b="1" dirty="0">
              <a:solidFill>
                <a:srgbClr val="39B5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g3628bf77f2d_0_4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7031" y="1908536"/>
            <a:ext cx="577401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3628bf77f2d_0_4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6290" y="4245800"/>
            <a:ext cx="681296" cy="71975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3628bf77f2d_0_438"/>
          <p:cNvSpPr txBox="1"/>
          <p:nvPr/>
        </p:nvSpPr>
        <p:spPr>
          <a:xfrm>
            <a:off x="3221686" y="4734731"/>
            <a:ext cx="1629600" cy="61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Eletrólise</a:t>
            </a:r>
            <a:endParaRPr sz="11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g3628bf77f2d_0_438"/>
          <p:cNvSpPr txBox="1"/>
          <p:nvPr/>
        </p:nvSpPr>
        <p:spPr>
          <a:xfrm>
            <a:off x="3727361" y="3638850"/>
            <a:ext cx="162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H2 </a:t>
            </a:r>
            <a:r>
              <a:rPr lang="pt-BR" sz="12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Verde</a:t>
            </a:r>
            <a:endParaRPr sz="12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g3628bf77f2d_0_4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1936" y="3713098"/>
            <a:ext cx="335160" cy="20744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3628bf77f2d_0_438"/>
          <p:cNvSpPr txBox="1"/>
          <p:nvPr/>
        </p:nvSpPr>
        <p:spPr>
          <a:xfrm>
            <a:off x="4907729" y="4749434"/>
            <a:ext cx="17301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latin typeface="Century Gothic"/>
                <a:ea typeface="Century Gothic"/>
                <a:cs typeface="Century Gothic"/>
                <a:sym typeface="Century Gothic"/>
              </a:rPr>
              <a:t>Direct </a:t>
            </a:r>
            <a:r>
              <a:rPr lang="pt-BR" sz="1100" dirty="0" err="1">
                <a:latin typeface="Century Gothic"/>
                <a:ea typeface="Century Gothic"/>
                <a:cs typeface="Century Gothic"/>
                <a:sym typeface="Century Gothic"/>
              </a:rPr>
              <a:t>Reduced</a:t>
            </a:r>
            <a:r>
              <a:rPr lang="pt-BR" sz="1100" dirty="0">
                <a:latin typeface="Century Gothic"/>
                <a:ea typeface="Century Gothic"/>
                <a:cs typeface="Century Gothic"/>
                <a:sym typeface="Century Gothic"/>
              </a:rPr>
              <a:t> Iron (DRI)</a:t>
            </a:r>
            <a:endParaRPr sz="11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g3628bf77f2d_0_4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39335" y="3550908"/>
            <a:ext cx="728278" cy="12638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g3628bf77f2d_0_438"/>
          <p:cNvCxnSpPr>
            <a:cxnSpLocks/>
          </p:cNvCxnSpPr>
          <p:nvPr/>
        </p:nvCxnSpPr>
        <p:spPr>
          <a:xfrm>
            <a:off x="3202138" y="4126975"/>
            <a:ext cx="2094070" cy="7950"/>
          </a:xfrm>
          <a:prstGeom prst="straightConnector1">
            <a:avLst/>
          </a:prstGeom>
          <a:noFill/>
          <a:ln w="3175" cap="flat" cmpd="sng">
            <a:solidFill>
              <a:srgbClr val="39B54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6" name="Google Shape;166;g3628bf77f2d_0_438"/>
          <p:cNvSpPr txBox="1"/>
          <p:nvPr/>
        </p:nvSpPr>
        <p:spPr>
          <a:xfrm>
            <a:off x="5978922" y="3496489"/>
            <a:ext cx="1244844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rgbClr val="39B5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Vapor d’água (H₂O)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rgbClr val="39B5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(em vez de CO₂)</a:t>
            </a:r>
            <a:endParaRPr sz="900" dirty="0">
              <a:solidFill>
                <a:srgbClr val="39B5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g3628bf77f2d_0_438"/>
          <p:cNvSpPr txBox="1"/>
          <p:nvPr/>
        </p:nvSpPr>
        <p:spPr>
          <a:xfrm>
            <a:off x="6837151" y="4336518"/>
            <a:ext cx="14475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latin typeface="Century Gothic"/>
                <a:ea typeface="Century Gothic"/>
                <a:cs typeface="Century Gothic"/>
                <a:sym typeface="Century Gothic"/>
              </a:rPr>
              <a:t>Ferro-esponja (DRI)</a:t>
            </a:r>
            <a:endParaRPr sz="10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9" name="Google Shape;169;g3628bf77f2d_0_4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47414" y="2800502"/>
            <a:ext cx="841150" cy="42790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3628bf77f2d_0_438"/>
          <p:cNvSpPr txBox="1"/>
          <p:nvPr/>
        </p:nvSpPr>
        <p:spPr>
          <a:xfrm>
            <a:off x="4730124" y="3159200"/>
            <a:ext cx="19467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latin typeface="Century Gothic"/>
                <a:ea typeface="Century Gothic"/>
                <a:cs typeface="Century Gothic"/>
                <a:sym typeface="Century Gothic"/>
              </a:rPr>
              <a:t>Minério de Ferro</a:t>
            </a:r>
            <a:endParaRPr sz="10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g3628bf77f2d_0_438"/>
          <p:cNvSpPr txBox="1"/>
          <p:nvPr/>
        </p:nvSpPr>
        <p:spPr>
          <a:xfrm>
            <a:off x="5137873" y="5429265"/>
            <a:ext cx="6268718" cy="553968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r"/>
            <a:r>
              <a:rPr lang="pt-BR" sz="1200" dirty="0">
                <a:solidFill>
                  <a:schemeClr val="dk1"/>
                </a:solidFill>
                <a:latin typeface="Century Gothic" panose="020B0502020202020204" pitchFamily="34" charset="0"/>
              </a:rPr>
              <a:t>*A rota DRI-H₂ e EAF permite produzir aço com </a:t>
            </a:r>
            <a:r>
              <a:rPr lang="pt-BR" sz="1200" b="1" u="sng" dirty="0">
                <a:solidFill>
                  <a:srgbClr val="39B54A"/>
                </a:solidFill>
                <a:latin typeface="Century Gothic" panose="020B0502020202020204" pitchFamily="34" charset="0"/>
              </a:rPr>
              <a:t>até 80% menos emissões de CO</a:t>
            </a:r>
            <a:r>
              <a:rPr lang="pt-BR" sz="1200" dirty="0">
                <a:solidFill>
                  <a:srgbClr val="39B5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₂</a:t>
            </a:r>
            <a:endParaRPr lang="pt-BR" sz="1200" u="sng" dirty="0">
              <a:solidFill>
                <a:srgbClr val="39B54A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lvl="0" algn="r"/>
            <a:endParaRPr sz="1200" u="sng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3628bf77f2d_0_438"/>
          <p:cNvSpPr txBox="1"/>
          <p:nvPr/>
        </p:nvSpPr>
        <p:spPr>
          <a:xfrm>
            <a:off x="8309170" y="4459225"/>
            <a:ext cx="1565018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latin typeface="Century Gothic"/>
                <a:ea typeface="Century Gothic"/>
                <a:cs typeface="Century Gothic"/>
                <a:sym typeface="Century Gothic"/>
              </a:rPr>
              <a:t>Forno elétrico a arco (EAF)</a:t>
            </a:r>
            <a:endParaRPr sz="11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g3628bf77f2d_0_4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69258" y="2719493"/>
            <a:ext cx="443619" cy="486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3628bf77f2d_0_4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028781" y="3032207"/>
            <a:ext cx="349488" cy="1999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g3628bf77f2d_0_438"/>
          <p:cNvCxnSpPr>
            <a:cxnSpLocks/>
          </p:cNvCxnSpPr>
          <p:nvPr/>
        </p:nvCxnSpPr>
        <p:spPr>
          <a:xfrm>
            <a:off x="9254374" y="4126975"/>
            <a:ext cx="775200" cy="0"/>
          </a:xfrm>
          <a:prstGeom prst="straightConnector1">
            <a:avLst/>
          </a:prstGeom>
          <a:noFill/>
          <a:ln w="3175" cap="flat" cmpd="sng">
            <a:solidFill>
              <a:srgbClr val="39B54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8" name="Google Shape;178;g3628bf77f2d_0_438"/>
          <p:cNvSpPr txBox="1"/>
          <p:nvPr/>
        </p:nvSpPr>
        <p:spPr>
          <a:xfrm>
            <a:off x="9869425" y="4468373"/>
            <a:ext cx="14475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39B5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Aço líquido com baixa emissão de CO₂</a:t>
            </a:r>
            <a:endParaRPr sz="1100" dirty="0">
              <a:solidFill>
                <a:srgbClr val="39B5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2" name="Google Shape;182;g3628bf77f2d_0_4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78495" y="3776174"/>
            <a:ext cx="691241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3628bf77f2d_0_43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131851" y="3721764"/>
            <a:ext cx="691250" cy="810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177;g3628bf77f2d_0_438">
            <a:extLst>
              <a:ext uri="{FF2B5EF4-FFF2-40B4-BE49-F238E27FC236}">
                <a16:creationId xmlns:a16="http://schemas.microsoft.com/office/drawing/2014/main" id="{53603120-4029-791F-87EF-296DCABF7F8E}"/>
              </a:ext>
            </a:extLst>
          </p:cNvPr>
          <p:cNvCxnSpPr>
            <a:cxnSpLocks/>
          </p:cNvCxnSpPr>
          <p:nvPr/>
        </p:nvCxnSpPr>
        <p:spPr>
          <a:xfrm>
            <a:off x="7884632" y="4129660"/>
            <a:ext cx="775200" cy="0"/>
          </a:xfrm>
          <a:prstGeom prst="straightConnector1">
            <a:avLst/>
          </a:prstGeom>
          <a:noFill/>
          <a:ln w="3175" cap="flat" cmpd="sng">
            <a:solidFill>
              <a:srgbClr val="39B54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177;g3628bf77f2d_0_438">
            <a:extLst>
              <a:ext uri="{FF2B5EF4-FFF2-40B4-BE49-F238E27FC236}">
                <a16:creationId xmlns:a16="http://schemas.microsoft.com/office/drawing/2014/main" id="{861052B3-E583-2E1C-0327-6A8D9E66CFD8}"/>
              </a:ext>
            </a:extLst>
          </p:cNvPr>
          <p:cNvCxnSpPr>
            <a:cxnSpLocks/>
          </p:cNvCxnSpPr>
          <p:nvPr/>
        </p:nvCxnSpPr>
        <p:spPr>
          <a:xfrm>
            <a:off x="6124056" y="4137216"/>
            <a:ext cx="965182" cy="0"/>
          </a:xfrm>
          <a:prstGeom prst="straightConnector1">
            <a:avLst/>
          </a:prstGeom>
          <a:noFill/>
          <a:ln w="3175" cap="flat" cmpd="sng">
            <a:solidFill>
              <a:srgbClr val="39B54A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" name="Google Shape;173;g3628bf77f2d_0_43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664764" y="3340145"/>
            <a:ext cx="841150" cy="114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75;g3628bf77f2d_0_438">
            <a:extLst>
              <a:ext uri="{FF2B5EF4-FFF2-40B4-BE49-F238E27FC236}">
                <a16:creationId xmlns:a16="http://schemas.microsoft.com/office/drawing/2014/main" id="{B9D10B32-1483-8D1E-F4C3-14AAD735AE04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3456" y="3521294"/>
            <a:ext cx="443619" cy="486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76;g3628bf77f2d_0_438">
            <a:extLst>
              <a:ext uri="{FF2B5EF4-FFF2-40B4-BE49-F238E27FC236}">
                <a16:creationId xmlns:a16="http://schemas.microsoft.com/office/drawing/2014/main" id="{03A1F7B6-4DCC-C52B-1443-1C5640C1FAC4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22979" y="3834008"/>
            <a:ext cx="349488" cy="199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96;g3628bf77f2d_0_524">
            <a:extLst>
              <a:ext uri="{FF2B5EF4-FFF2-40B4-BE49-F238E27FC236}">
                <a16:creationId xmlns:a16="http://schemas.microsoft.com/office/drawing/2014/main" id="{2F002469-883C-FB3C-1992-CB573157E8B0}"/>
              </a:ext>
            </a:extLst>
          </p:cNvPr>
          <p:cNvSpPr/>
          <p:nvPr/>
        </p:nvSpPr>
        <p:spPr>
          <a:xfrm>
            <a:off x="2966000" y="2588842"/>
            <a:ext cx="8350926" cy="2683782"/>
          </a:xfrm>
          <a:prstGeom prst="rect">
            <a:avLst/>
          </a:prstGeom>
          <a:noFill/>
          <a:ln w="3175" cap="flat" cmpd="sng">
            <a:solidFill>
              <a:srgbClr val="64A2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F402DC7A-A590-45AC-9D43-55E09D7FB52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6102" r="4425" b="2784"/>
          <a:stretch/>
        </p:blipFill>
        <p:spPr>
          <a:xfrm>
            <a:off x="0" y="-6997"/>
            <a:ext cx="2209041" cy="68649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3628bf77f2d_0_5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6725" y="379500"/>
            <a:ext cx="1946850" cy="81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3628bf77f2d_0_524"/>
          <p:cNvSpPr txBox="1"/>
          <p:nvPr/>
        </p:nvSpPr>
        <p:spPr>
          <a:xfrm>
            <a:off x="2636094" y="570656"/>
            <a:ext cx="24801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 dirty="0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Ferro comum</a:t>
            </a:r>
            <a:endParaRPr sz="1700" b="1" dirty="0">
              <a:solidFill>
                <a:srgbClr val="64A2D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1" name="Google Shape;191;g3628bf77f2d_0_5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9688" y="1222091"/>
            <a:ext cx="852039" cy="8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628bf77f2d_0_5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6538" y="1239280"/>
            <a:ext cx="852050" cy="76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3628bf77f2d_0_5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3110" y="1194916"/>
            <a:ext cx="852050" cy="81602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3628bf77f2d_0_524"/>
          <p:cNvSpPr txBox="1"/>
          <p:nvPr/>
        </p:nvSpPr>
        <p:spPr>
          <a:xfrm>
            <a:off x="2365232" y="2001179"/>
            <a:ext cx="25533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Alta abundância </a:t>
            </a:r>
            <a:endParaRPr sz="1100" b="1" dirty="0">
              <a:solidFill>
                <a:srgbClr val="64A2D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geológica</a:t>
            </a:r>
            <a:endParaRPr sz="1100" b="1" dirty="0">
              <a:solidFill>
                <a:srgbClr val="64A2D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g3628bf77f2d_0_524"/>
          <p:cNvSpPr txBox="1"/>
          <p:nvPr/>
        </p:nvSpPr>
        <p:spPr>
          <a:xfrm>
            <a:off x="3952485" y="2001174"/>
            <a:ext cx="2553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Baixo risco </a:t>
            </a:r>
            <a:endParaRPr sz="1100" b="1" dirty="0">
              <a:solidFill>
                <a:srgbClr val="64A2D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geopolítico</a:t>
            </a:r>
            <a:endParaRPr dirty="0">
              <a:solidFill>
                <a:srgbClr val="64A2D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g3628bf77f2d_0_524"/>
          <p:cNvSpPr/>
          <p:nvPr/>
        </p:nvSpPr>
        <p:spPr>
          <a:xfrm>
            <a:off x="2746563" y="1018066"/>
            <a:ext cx="4817400" cy="1613759"/>
          </a:xfrm>
          <a:prstGeom prst="rect">
            <a:avLst/>
          </a:prstGeom>
          <a:noFill/>
          <a:ln w="19050" cap="flat" cmpd="sng">
            <a:solidFill>
              <a:srgbClr val="64A2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3628bf77f2d_0_524"/>
          <p:cNvSpPr txBox="1"/>
          <p:nvPr/>
        </p:nvSpPr>
        <p:spPr>
          <a:xfrm>
            <a:off x="6173400" y="2001174"/>
            <a:ext cx="149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1" dirty="0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Supply </a:t>
            </a:r>
            <a:r>
              <a:rPr lang="pt-BR" sz="1100" b="1" i="1" dirty="0" err="1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chain</a:t>
            </a:r>
            <a:r>
              <a:rPr lang="pt-BR" sz="1100" b="1" i="1" dirty="0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 b="1" i="1" dirty="0">
              <a:solidFill>
                <a:srgbClr val="64A2D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consolidada</a:t>
            </a:r>
            <a:endParaRPr dirty="0">
              <a:solidFill>
                <a:srgbClr val="64A2D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g3628bf77f2d_0_524"/>
          <p:cNvSpPr txBox="1"/>
          <p:nvPr/>
        </p:nvSpPr>
        <p:spPr>
          <a:xfrm>
            <a:off x="2636094" y="3031879"/>
            <a:ext cx="7335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 dirty="0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Ferro de alta pureza  </a:t>
            </a:r>
            <a:r>
              <a:rPr lang="pt-BR" sz="1700" b="1" dirty="0">
                <a:solidFill>
                  <a:srgbClr val="39B5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(Fe ≥ 67%)*</a:t>
            </a:r>
            <a:endParaRPr sz="1700" dirty="0">
              <a:solidFill>
                <a:srgbClr val="39B5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g3628bf77f2d_0_524"/>
          <p:cNvSpPr txBox="1"/>
          <p:nvPr/>
        </p:nvSpPr>
        <p:spPr>
          <a:xfrm>
            <a:off x="2365238" y="4541928"/>
            <a:ext cx="25533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u="sng" dirty="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Baixa</a:t>
            </a:r>
            <a:r>
              <a:rPr lang="pt-BR" sz="1100" b="1" dirty="0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abundância </a:t>
            </a:r>
            <a:endParaRPr sz="1100" b="1" dirty="0">
              <a:solidFill>
                <a:srgbClr val="64A2D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geológica</a:t>
            </a:r>
            <a:endParaRPr sz="1100" b="1" dirty="0">
              <a:solidFill>
                <a:srgbClr val="64A2D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g3628bf77f2d_0_524"/>
          <p:cNvSpPr txBox="1"/>
          <p:nvPr/>
        </p:nvSpPr>
        <p:spPr>
          <a:xfrm>
            <a:off x="3992591" y="4536845"/>
            <a:ext cx="2553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Maior reserva:</a:t>
            </a:r>
            <a:endParaRPr sz="1100" b="1" dirty="0">
              <a:solidFill>
                <a:srgbClr val="64A2D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Brasil</a:t>
            </a:r>
            <a:endParaRPr dirty="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g3628bf77f2d_0_524"/>
          <p:cNvSpPr txBox="1"/>
          <p:nvPr/>
        </p:nvSpPr>
        <p:spPr>
          <a:xfrm>
            <a:off x="5909063" y="4542756"/>
            <a:ext cx="194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Supply </a:t>
            </a:r>
            <a:r>
              <a:rPr lang="pt-BR" sz="1100" b="1" dirty="0" err="1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chain</a:t>
            </a:r>
            <a:r>
              <a:rPr lang="pt-BR" sz="1100" b="1" dirty="0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 b="1" dirty="0">
              <a:solidFill>
                <a:srgbClr val="64A2D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 desenvolvimento</a:t>
            </a:r>
            <a:endParaRPr dirty="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6" name="Google Shape;206;g3628bf77f2d_0_5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31994" y="3866402"/>
            <a:ext cx="852050" cy="64986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3628bf77f2d_0_524"/>
          <p:cNvSpPr txBox="1"/>
          <p:nvPr/>
        </p:nvSpPr>
        <p:spPr>
          <a:xfrm>
            <a:off x="7635496" y="4536845"/>
            <a:ext cx="194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Demanda crescente</a:t>
            </a:r>
            <a:r>
              <a:rPr lang="pt-BR" sz="1100" b="1" dirty="0">
                <a:solidFill>
                  <a:srgbClr val="98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oferta limitada</a:t>
            </a:r>
            <a:endParaRPr dirty="0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g3628bf77f2d_0_524"/>
          <p:cNvSpPr txBox="1"/>
          <p:nvPr/>
        </p:nvSpPr>
        <p:spPr>
          <a:xfrm>
            <a:off x="2636094" y="5140126"/>
            <a:ext cx="40485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*Baixo teor de fósforo (</a:t>
            </a:r>
            <a:r>
              <a:rPr lang="pt-BR" sz="1200" b="1" dirty="0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pt-BR" sz="1200" dirty="0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200" dirty="0">
              <a:solidFill>
                <a:srgbClr val="64A2D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Baixo teor de alumina (</a:t>
            </a:r>
            <a:r>
              <a:rPr lang="pt-BR" sz="1200" b="1" dirty="0" err="1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Al₂O</a:t>
            </a:r>
            <a:r>
              <a:rPr lang="pt-BR" sz="1200" b="1" dirty="0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₃</a:t>
            </a:r>
            <a:r>
              <a:rPr lang="pt-BR" sz="1200" dirty="0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200" dirty="0">
              <a:solidFill>
                <a:srgbClr val="64A2D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Baixo teor de sílica (</a:t>
            </a:r>
            <a:r>
              <a:rPr lang="pt-BR" sz="1200" b="1" dirty="0" err="1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SiO</a:t>
            </a:r>
            <a:r>
              <a:rPr lang="pt-BR" sz="1200" b="1" dirty="0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₂</a:t>
            </a:r>
            <a:r>
              <a:rPr lang="pt-BR" sz="1200" dirty="0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200" dirty="0">
              <a:solidFill>
                <a:srgbClr val="64A2D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Baixo teor de enxofre (</a:t>
            </a:r>
            <a:r>
              <a:rPr lang="pt-BR" sz="1200" b="1" dirty="0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pt-BR" sz="1200" dirty="0">
                <a:solidFill>
                  <a:srgbClr val="64A2D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200" dirty="0"/>
          </a:p>
        </p:txBody>
      </p:sp>
      <p:pic>
        <p:nvPicPr>
          <p:cNvPr id="210" name="Google Shape;210;g3628bf77f2d_0_5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435149" y="3085643"/>
            <a:ext cx="689999" cy="343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09;g3628bf77f2d_0_524"/>
          <p:cNvPicPr preferRelativeResize="0"/>
          <p:nvPr/>
        </p:nvPicPr>
        <p:blipFill rotWithShape="1">
          <a:blip r:embed="rId9">
            <a:alphaModFix/>
          </a:blip>
          <a:srcRect b="7118"/>
          <a:stretch>
            <a:fillRect/>
          </a:stretch>
        </p:blipFill>
        <p:spPr>
          <a:xfrm>
            <a:off x="-8923" y="0"/>
            <a:ext cx="22403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96;g3628bf77f2d_0_524">
            <a:extLst>
              <a:ext uri="{FF2B5EF4-FFF2-40B4-BE49-F238E27FC236}">
                <a16:creationId xmlns:a16="http://schemas.microsoft.com/office/drawing/2014/main" id="{A87DE161-DD98-2DC5-FD66-4E565A66F891}"/>
              </a:ext>
            </a:extLst>
          </p:cNvPr>
          <p:cNvSpPr/>
          <p:nvPr/>
        </p:nvSpPr>
        <p:spPr>
          <a:xfrm>
            <a:off x="2746563" y="3510871"/>
            <a:ext cx="6741325" cy="1613759"/>
          </a:xfrm>
          <a:prstGeom prst="rect">
            <a:avLst/>
          </a:prstGeom>
          <a:noFill/>
          <a:ln w="19050" cap="flat" cmpd="sng">
            <a:solidFill>
              <a:srgbClr val="64A2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91;g3628bf77f2d_0_524">
            <a:extLst>
              <a:ext uri="{FF2B5EF4-FFF2-40B4-BE49-F238E27FC236}">
                <a16:creationId xmlns:a16="http://schemas.microsoft.com/office/drawing/2014/main" id="{1661AF8C-CFB1-7B31-EF82-9E353B0C122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2225" y="3732495"/>
            <a:ext cx="852039" cy="8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92;g3628bf77f2d_0_524">
            <a:extLst>
              <a:ext uri="{FF2B5EF4-FFF2-40B4-BE49-F238E27FC236}">
                <a16:creationId xmlns:a16="http://schemas.microsoft.com/office/drawing/2014/main" id="{05EE2E47-4FCF-952A-DE4C-102A9085268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9075" y="3749684"/>
            <a:ext cx="852050" cy="76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93;g3628bf77f2d_0_524">
            <a:extLst>
              <a:ext uri="{FF2B5EF4-FFF2-40B4-BE49-F238E27FC236}">
                <a16:creationId xmlns:a16="http://schemas.microsoft.com/office/drawing/2014/main" id="{C71247ED-4E4A-2C21-71E6-AC76192BBC4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5647" y="3705320"/>
            <a:ext cx="852050" cy="81602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E31BC1AA-6AFE-48AA-8B90-1CF4E1A40E38}"/>
              </a:ext>
            </a:extLst>
          </p:cNvPr>
          <p:cNvSpPr txBox="1"/>
          <p:nvPr/>
        </p:nvSpPr>
        <p:spPr>
          <a:xfrm>
            <a:off x="9618806" y="3498179"/>
            <a:ext cx="232268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800" dirty="0">
                <a:solidFill>
                  <a:srgbClr val="FF0000"/>
                </a:solidFill>
              </a:rPr>
              <a:t>Em 2024, o Governo do Canadá incluiu o ferro de alta pureza em sua Lista de Minerais Críticos (“</a:t>
            </a:r>
            <a:r>
              <a:rPr lang="pt-BR" sz="800" dirty="0" err="1">
                <a:solidFill>
                  <a:srgbClr val="FF0000"/>
                </a:solidFill>
              </a:rPr>
              <a:t>Critical</a:t>
            </a:r>
            <a:r>
              <a:rPr lang="pt-BR" sz="800" dirty="0">
                <a:solidFill>
                  <a:srgbClr val="FF0000"/>
                </a:solidFill>
              </a:rPr>
              <a:t> </a:t>
            </a:r>
            <a:r>
              <a:rPr lang="pt-BR" sz="800" dirty="0" err="1">
                <a:solidFill>
                  <a:srgbClr val="FF0000"/>
                </a:solidFill>
              </a:rPr>
              <a:t>Minerals</a:t>
            </a:r>
            <a:r>
              <a:rPr lang="pt-BR" sz="800" dirty="0">
                <a:solidFill>
                  <a:srgbClr val="FF0000"/>
                </a:solidFill>
              </a:rPr>
              <a:t> </a:t>
            </a:r>
            <a:r>
              <a:rPr lang="pt-BR" sz="800" dirty="0" err="1">
                <a:solidFill>
                  <a:srgbClr val="FF0000"/>
                </a:solidFill>
              </a:rPr>
              <a:t>List</a:t>
            </a:r>
            <a:r>
              <a:rPr lang="pt-BR" sz="800" dirty="0">
                <a:solidFill>
                  <a:srgbClr val="FF0000"/>
                </a:solidFill>
              </a:rPr>
              <a:t>”).</a:t>
            </a:r>
          </a:p>
          <a:p>
            <a:pPr algn="just"/>
            <a:endParaRPr lang="pt-BR" sz="800" dirty="0">
              <a:solidFill>
                <a:srgbClr val="FF0000"/>
              </a:solidFill>
              <a:latin typeface="Century Gothic"/>
            </a:endParaRPr>
          </a:p>
          <a:p>
            <a:pPr algn="just"/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“</a:t>
            </a:r>
            <a:r>
              <a:rPr lang="en-US" sz="800" b="1" i="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High-purity iron ore </a:t>
            </a:r>
            <a:r>
              <a:rPr lang="en-US" sz="800" i="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is essential to green steel and integral to decarbonization”. </a:t>
            </a:r>
          </a:p>
          <a:p>
            <a:pPr algn="just"/>
            <a:br>
              <a:rPr lang="en-US" sz="800" b="1" dirty="0">
                <a:solidFill>
                  <a:schemeClr val="bg1">
                    <a:lumMod val="50000"/>
                  </a:schemeClr>
                </a:solidFill>
                <a:latin typeface="Century Gothic"/>
              </a:rPr>
            </a:b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Fonte: </a:t>
            </a:r>
            <a:r>
              <a:rPr lang="pt-BR" sz="600" dirty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CANADÁ. </a:t>
            </a:r>
            <a:r>
              <a:rPr lang="pt-BR" sz="600" dirty="0" err="1">
                <a:solidFill>
                  <a:schemeClr val="bg1">
                    <a:lumMod val="50000"/>
                  </a:schemeClr>
                </a:solidFill>
                <a:latin typeface="Century Gothic"/>
              </a:rPr>
              <a:t>Government</a:t>
            </a:r>
            <a:r>
              <a:rPr lang="pt-BR" sz="600" dirty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 </a:t>
            </a:r>
            <a:r>
              <a:rPr lang="pt-BR" sz="600" dirty="0" err="1">
                <a:solidFill>
                  <a:schemeClr val="bg1">
                    <a:lumMod val="50000"/>
                  </a:schemeClr>
                </a:solidFill>
                <a:latin typeface="Century Gothic"/>
              </a:rPr>
              <a:t>of</a:t>
            </a:r>
            <a:r>
              <a:rPr lang="pt-BR" sz="600" dirty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 Canada releases </a:t>
            </a:r>
            <a:r>
              <a:rPr lang="pt-BR" sz="600" dirty="0" err="1">
                <a:solidFill>
                  <a:schemeClr val="bg1">
                    <a:lumMod val="50000"/>
                  </a:schemeClr>
                </a:solidFill>
                <a:latin typeface="Century Gothic"/>
              </a:rPr>
              <a:t>updated</a:t>
            </a:r>
            <a:r>
              <a:rPr lang="pt-BR" sz="600" dirty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 </a:t>
            </a:r>
            <a:r>
              <a:rPr lang="pt-BR" sz="600" dirty="0" err="1">
                <a:solidFill>
                  <a:schemeClr val="bg1">
                    <a:lumMod val="50000"/>
                  </a:schemeClr>
                </a:solidFill>
                <a:latin typeface="Century Gothic"/>
              </a:rPr>
              <a:t>critical</a:t>
            </a:r>
            <a:r>
              <a:rPr lang="pt-BR" sz="600" dirty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 </a:t>
            </a:r>
            <a:r>
              <a:rPr lang="pt-BR" sz="600" dirty="0" err="1">
                <a:solidFill>
                  <a:schemeClr val="bg1">
                    <a:lumMod val="50000"/>
                  </a:schemeClr>
                </a:solidFill>
                <a:latin typeface="Century Gothic"/>
              </a:rPr>
              <a:t>minerals</a:t>
            </a:r>
            <a:r>
              <a:rPr lang="pt-BR" sz="600" dirty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 </a:t>
            </a:r>
            <a:r>
              <a:rPr lang="pt-BR" sz="600" dirty="0" err="1">
                <a:solidFill>
                  <a:schemeClr val="bg1">
                    <a:lumMod val="50000"/>
                  </a:schemeClr>
                </a:solidFill>
                <a:latin typeface="Century Gothic"/>
              </a:rPr>
              <a:t>list</a:t>
            </a:r>
            <a:r>
              <a:rPr lang="pt-BR" sz="600" dirty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. Natural </a:t>
            </a:r>
            <a:r>
              <a:rPr lang="pt-BR" sz="600" dirty="0" err="1">
                <a:solidFill>
                  <a:schemeClr val="bg1">
                    <a:lumMod val="50000"/>
                  </a:schemeClr>
                </a:solidFill>
                <a:latin typeface="Century Gothic"/>
              </a:rPr>
              <a:t>Resources</a:t>
            </a:r>
            <a:r>
              <a:rPr lang="pt-BR" sz="600" dirty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 Canada, 10 jun. 2024. Disponível em:</a:t>
            </a:r>
          </a:p>
          <a:p>
            <a:pPr algn="just"/>
            <a:r>
              <a:rPr lang="pt-BR" sz="600" dirty="0">
                <a:solidFill>
                  <a:schemeClr val="bg1">
                    <a:lumMod val="50000"/>
                  </a:schemeClr>
                </a:solidFill>
                <a:latin typeface="Century Gothi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https://www.canada.ca/</a:t>
            </a:r>
            <a:r>
              <a:rPr lang="pt-BR" sz="600" dirty="0" err="1">
                <a:solidFill>
                  <a:schemeClr val="bg1">
                    <a:lumMod val="50000"/>
                  </a:schemeClr>
                </a:solidFill>
                <a:latin typeface="Century Gothi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lang="pt-BR" sz="600" dirty="0">
                <a:solidFill>
                  <a:schemeClr val="bg1">
                    <a:lumMod val="50000"/>
                  </a:schemeClr>
                </a:solidFill>
                <a:latin typeface="Century Gothi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/natural-</a:t>
            </a:r>
            <a:r>
              <a:rPr lang="pt-BR" sz="600" dirty="0" err="1">
                <a:solidFill>
                  <a:schemeClr val="bg1">
                    <a:lumMod val="50000"/>
                  </a:schemeClr>
                </a:solidFill>
                <a:latin typeface="Century Gothi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resources</a:t>
            </a:r>
            <a:r>
              <a:rPr lang="pt-BR" sz="600" dirty="0">
                <a:solidFill>
                  <a:schemeClr val="bg1">
                    <a:lumMod val="50000"/>
                  </a:schemeClr>
                </a:solidFill>
                <a:latin typeface="Century Gothi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-canada/</a:t>
            </a:r>
            <a:r>
              <a:rPr lang="pt-BR" sz="600" dirty="0" err="1">
                <a:solidFill>
                  <a:schemeClr val="bg1">
                    <a:lumMod val="50000"/>
                  </a:schemeClr>
                </a:solidFill>
                <a:latin typeface="Century Gothi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</a:t>
            </a:r>
            <a:r>
              <a:rPr lang="pt-BR" sz="600" dirty="0">
                <a:solidFill>
                  <a:schemeClr val="bg1">
                    <a:lumMod val="50000"/>
                  </a:schemeClr>
                </a:solidFill>
                <a:latin typeface="Century Gothi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/2024/06/government-of-canada-releases-updated-critical-minerals-list.html</a:t>
            </a:r>
            <a:r>
              <a:rPr lang="pt-BR" sz="600" dirty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. Acesso em: 27 jun. 2025.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628bf77f2d_0_476"/>
          <p:cNvSpPr txBox="1"/>
          <p:nvPr/>
        </p:nvSpPr>
        <p:spPr>
          <a:xfrm>
            <a:off x="3221875" y="2982600"/>
            <a:ext cx="74241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800" b="1" dirty="0">
                <a:solidFill>
                  <a:srgbClr val="07376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Pontos para o debate normativo:</a:t>
            </a:r>
            <a:endParaRPr sz="2800" b="0" i="0" u="none" strike="noStrike" cap="none" dirty="0">
              <a:solidFill>
                <a:srgbClr val="07376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8" name="Google Shape;218;g3628bf77f2d_0_4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6725" y="379500"/>
            <a:ext cx="1946850" cy="81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9336A44-66DA-E0F9-FD07-1FD32720C2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751" t="1" b="286"/>
          <a:stretch>
            <a:fillRect/>
          </a:stretch>
        </p:blipFill>
        <p:spPr>
          <a:xfrm>
            <a:off x="-9098" y="-3651"/>
            <a:ext cx="2743698" cy="68616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40ed6a7-0f03-43d9-901d-02d4a7e408aa}" enabled="1" method="Privileged" siteId="{7893571b-6c2c-4cef-b4da-7d4b266a062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817</Words>
  <Application>Microsoft Office PowerPoint</Application>
  <PresentationFormat>Widescreen</PresentationFormat>
  <Paragraphs>96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 Veloso</dc:creator>
  <cp:lastModifiedBy>Isabel Cristina Veloso de Oliveira Rodrigues</cp:lastModifiedBy>
  <cp:revision>13</cp:revision>
  <dcterms:created xsi:type="dcterms:W3CDTF">2017-02-06T12:47:38Z</dcterms:created>
  <dcterms:modified xsi:type="dcterms:W3CDTF">2025-06-27T20:04:21Z</dcterms:modified>
</cp:coreProperties>
</file>