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microsoft.com/office/2020/02/relationships/classificationlabels" Target="docMetadata/LabelInfo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16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12192000" cy="6858000"/>
  <p:notesSz cx="6858000" cy="9144000"/>
  <p:embeddedFontLst>
    <p:embeddedFont>
      <p:font typeface="Calibri" panose="020F0502020204030204" pitchFamily="34" charset="0"/>
      <p:regular r:id="rId17"/>
      <p:bold r:id="rId18"/>
      <p:italic r:id="rId19"/>
      <p:boldItalic r:id="rId20"/>
    </p:embeddedFont>
    <p:embeddedFont>
      <p:font typeface="Century Gothic" panose="020B0502020202020204" pitchFamily="34" charset="0"/>
      <p:regular r:id="rId21"/>
      <p:bold r:id="rId22"/>
      <p:italic r:id="rId23"/>
      <p:boldItalic r:id="rId24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25" roundtripDataSignature="AMtx7miNDsiSvA90rGE0Vx1p1lv5z9msl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9B54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3" d="100"/>
          <a:sy n="103" d="100"/>
        </p:scale>
        <p:origin x="79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2.fntdata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font" Target="fonts/font5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1.fntdata"/><Relationship Id="rId25" Type="http://customschemas.google.com/relationships/presentationmetadata" Target="metadata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font" Target="fonts/font4.fntdata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8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7.fntdata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font" Target="fonts/font3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6.fntdata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pt-BR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‹nº›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g3628bf77f2d_0_6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6" name="Google Shape;86;g3628bf77f2d_0_6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87;g3628bf77f2d_0_6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1</a:t>
            </a:fld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Google Shape;221;g3628bf77f2d_0_49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22" name="Google Shape;222;g3628bf77f2d_0_49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endParaRPr/>
          </a:p>
        </p:txBody>
      </p:sp>
      <p:sp>
        <p:nvSpPr>
          <p:cNvPr id="223" name="Google Shape;223;g3628bf77f2d_0_49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pt-BR"/>
              <a:t>10</a:t>
            </a:fld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Google Shape;234;g3628bf77f2d_0_50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35" name="Google Shape;235;g3628bf77f2d_0_50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36" name="Google Shape;236;g3628bf77f2d_0_50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pt-BR"/>
              <a:t>11</a:t>
            </a:fld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Google Shape;242;g3628bf77f2d_0_65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43" name="Google Shape;243;g3628bf77f2d_0_65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44" name="Google Shape;244;g3628bf77f2d_0_65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pt-BR"/>
              <a:t>12</a:t>
            </a:fld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Google Shape;253;g3628bf77f2d_0_68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54" name="Google Shape;254;g3628bf77f2d_0_68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55" name="Google Shape;255;g3628bf77f2d_0_689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pt-BR"/>
              <a:t>13</a:t>
            </a:fld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Google Shape;264;g35f00b6ff9b_1_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65" name="Google Shape;265;g35f00b6ff9b_1_2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"/>
          </a:p>
        </p:txBody>
      </p:sp>
      <p:sp>
        <p:nvSpPr>
          <p:cNvPr id="266" name="Google Shape;266;g35f00b6ff9b_1_29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pt-BR"/>
              <a:t>14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g3628bf77f2d_0_27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8" name="Google Shape;98;g3628bf77f2d_0_27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99" name="Google Shape;99;g3628bf77f2d_0_27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pt-BR"/>
              <a:t>2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g3628bf77f2d_0_37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7" name="Google Shape;107;g3628bf77f2d_0_37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08" name="Google Shape;108;g3628bf77f2d_0_375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pt-BR"/>
              <a:t>3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g3628bf77f2d_0_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9" name="Google Shape;119;g3628bf77f2d_0_2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20" name="Google Shape;120;g3628bf77f2d_0_2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pt-BR"/>
              <a:t>4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g3628bf77f2d_0_40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30" name="Google Shape;130;g3628bf77f2d_0_40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31" name="Google Shape;131;g3628bf77f2d_0_40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pt-BR"/>
              <a:t>5</a:t>
            </a:fld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g3628bf77f2d_0_66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41" name="Google Shape;141;g3628bf77f2d_0_66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42" name="Google Shape;142;g3628bf77f2d_0_66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pt-BR"/>
              <a:t>6</a:t>
            </a:fld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g3628bf77f2d_0_4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52" name="Google Shape;152;g3628bf77f2d_0_43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53" name="Google Shape;153;g3628bf77f2d_0_438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pt-BR"/>
              <a:t>7</a:t>
            </a:fld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g3628bf77f2d_0_5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86" name="Google Shape;186;g3628bf77f2d_0_52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87" name="Google Shape;187;g3628bf77f2d_0_52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pt-BR"/>
              <a:t>8</a:t>
            </a:fld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g3628bf77f2d_0_47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14" name="Google Shape;214;g3628bf77f2d_0_47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15" name="Google Shape;215;g3628bf77f2d_0_47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pt-BR"/>
              <a:t>9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ide de Título" type="title">
  <p:cSld name="TITL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16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16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8" name="Google Shape;18;p1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1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1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e Texto Vertical" type="vertTx">
  <p:cSld name="VERTICAL_TEXT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25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25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5" name="Google Shape;75;p2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2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2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exto e Título Vertical" type="vertTitleAndTx">
  <p:cSld name="VERTICAL_TITLE_AND_VERTICAL_TEXT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26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26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1" name="Google Shape;81;p2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2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2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e Conteúdo" type="obj">
  <p:cSld name="OBJECT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17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17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" name="Google Shape;24;p1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1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1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beçalho da Seção" type="secHead">
  <p:cSld name="SECTION_HEADER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18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18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0" name="Google Shape;30;p1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1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1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uas Partes de Conteúdo" type="twoObj">
  <p:cSld name="TWO_OBJECTS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19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19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6" name="Google Shape;36;p19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7" name="Google Shape;37;p1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1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1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ação" type="twoTxTwoObj">
  <p:cSld name="TWO_OBJECTS_WITH_TEXT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20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20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3" name="Google Shape;43;p20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4" name="Google Shape;44;p20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5" name="Google Shape;45;p20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6" name="Google Shape;46;p2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2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2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omente Título" type="titleOnly">
  <p:cSld name="TITLE_ONLY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2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2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2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2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m branco" type="blank">
  <p:cSld name="BLANK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2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2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2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údo com Legenda" type="objTx">
  <p:cSld name="OBJECT_WITH_CAPTION_TEXT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23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23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61" name="Google Shape;61;p23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2" name="Google Shape;62;p2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2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2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agem com Legenda" type="picTx">
  <p:cSld name="PICTURE_WITH_CAPTION_TEXT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24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24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8" name="Google Shape;68;p24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9" name="Google Shape;69;p2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2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2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5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" name="Google Shape;11;p15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1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1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1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3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3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40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9.png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1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13" Type="http://schemas.openxmlformats.org/officeDocument/2006/relationships/image" Target="../media/image21.png"/><Relationship Id="rId3" Type="http://schemas.openxmlformats.org/officeDocument/2006/relationships/image" Target="../media/image1.png"/><Relationship Id="rId7" Type="http://schemas.openxmlformats.org/officeDocument/2006/relationships/image" Target="../media/image15.png"/><Relationship Id="rId12" Type="http://schemas.openxmlformats.org/officeDocument/2006/relationships/image" Target="../media/image2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png"/><Relationship Id="rId11" Type="http://schemas.openxmlformats.org/officeDocument/2006/relationships/image" Target="../media/image19.png"/><Relationship Id="rId5" Type="http://schemas.openxmlformats.org/officeDocument/2006/relationships/image" Target="../media/image13.png"/><Relationship Id="rId10" Type="http://schemas.openxmlformats.org/officeDocument/2006/relationships/image" Target="../media/image18.png"/><Relationship Id="rId4" Type="http://schemas.openxmlformats.org/officeDocument/2006/relationships/image" Target="../media/image12.png"/><Relationship Id="rId9" Type="http://schemas.openxmlformats.org/officeDocument/2006/relationships/image" Target="../media/image17.png"/><Relationship Id="rId14" Type="http://schemas.openxmlformats.org/officeDocument/2006/relationships/image" Target="../media/image22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1.png"/><Relationship Id="rId7" Type="http://schemas.openxmlformats.org/officeDocument/2006/relationships/image" Target="../media/image2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10" Type="http://schemas.openxmlformats.org/officeDocument/2006/relationships/hyperlink" Target="https://www.canada.ca/en/natural-resources-canada/news/2024/06/government-of-canada-releases-updated-critical-minerals-list.html" TargetMode="External"/><Relationship Id="rId4" Type="http://schemas.openxmlformats.org/officeDocument/2006/relationships/image" Target="../media/image23.png"/><Relationship Id="rId9" Type="http://schemas.openxmlformats.org/officeDocument/2006/relationships/image" Target="../media/image2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g3628bf77f2d_0_61"/>
          <p:cNvSpPr txBox="1"/>
          <p:nvPr/>
        </p:nvSpPr>
        <p:spPr>
          <a:xfrm>
            <a:off x="4131856" y="2410347"/>
            <a:ext cx="184800" cy="3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3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90" name="Google Shape;90;g3628bf77f2d_0_6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092625" y="295500"/>
            <a:ext cx="1946850" cy="818242"/>
          </a:xfrm>
          <a:prstGeom prst="rect">
            <a:avLst/>
          </a:prstGeom>
          <a:noFill/>
          <a:ln>
            <a:noFill/>
          </a:ln>
        </p:spPr>
      </p:pic>
      <p:pic>
        <p:nvPicPr>
          <p:cNvPr id="91" name="Google Shape;91;g3628bf77f2d_0_61"/>
          <p:cNvPicPr preferRelativeResize="0"/>
          <p:nvPr/>
        </p:nvPicPr>
        <p:blipFill rotWithShape="1">
          <a:blip r:embed="rId4">
            <a:alphaModFix/>
          </a:blip>
          <a:srcRect l="7164" r="1918"/>
          <a:stretch/>
        </p:blipFill>
        <p:spPr>
          <a:xfrm>
            <a:off x="2663400" y="0"/>
            <a:ext cx="9555575" cy="6858001"/>
          </a:xfrm>
          <a:prstGeom prst="rect">
            <a:avLst/>
          </a:prstGeom>
          <a:noFill/>
          <a:ln>
            <a:noFill/>
          </a:ln>
        </p:spPr>
      </p:pic>
      <p:sp>
        <p:nvSpPr>
          <p:cNvPr id="92" name="Google Shape;92;g3628bf77f2d_0_61"/>
          <p:cNvSpPr txBox="1"/>
          <p:nvPr/>
        </p:nvSpPr>
        <p:spPr>
          <a:xfrm>
            <a:off x="7253275" y="2713200"/>
            <a:ext cx="4655100" cy="143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7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Núcleo de Estudos Avançados em </a:t>
            </a:r>
            <a:endParaRPr sz="27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700" b="1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Transição Energética</a:t>
            </a:r>
            <a:endParaRPr sz="2300" b="1">
              <a:solidFill>
                <a:schemeClr val="lt1"/>
              </a:solidFill>
            </a:endParaRPr>
          </a:p>
        </p:txBody>
      </p:sp>
      <p:pic>
        <p:nvPicPr>
          <p:cNvPr id="93" name="Google Shape;93;g3628bf77f2d_0_6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-1">
            <a:off x="145023" y="295501"/>
            <a:ext cx="2358600" cy="9913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94" name="Google Shape;94;g3628bf77f2d_0_61"/>
          <p:cNvCxnSpPr>
            <a:cxnSpLocks/>
          </p:cNvCxnSpPr>
          <p:nvPr/>
        </p:nvCxnSpPr>
        <p:spPr>
          <a:xfrm>
            <a:off x="7539441" y="4182508"/>
            <a:ext cx="4102662" cy="0"/>
          </a:xfrm>
          <a:prstGeom prst="straightConnector1">
            <a:avLst/>
          </a:prstGeom>
          <a:noFill/>
          <a:ln w="9525" cap="flat" cmpd="sng">
            <a:solidFill>
              <a:srgbClr val="00FF00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95" name="Google Shape;95;g3628bf77f2d_0_61"/>
          <p:cNvSpPr txBox="1"/>
          <p:nvPr/>
        </p:nvSpPr>
        <p:spPr>
          <a:xfrm>
            <a:off x="7194713" y="4233250"/>
            <a:ext cx="4655100" cy="95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Arial"/>
              <a:buNone/>
            </a:pPr>
            <a:r>
              <a:rPr lang="pt-BR" sz="20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Prof.ª Dr.ª Isabel Veloso</a:t>
            </a:r>
            <a:endParaRPr sz="20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Arial"/>
              <a:buNone/>
            </a:pPr>
            <a:r>
              <a:rPr lang="pt-BR" sz="15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Coordenadora Acadêmica </a:t>
            </a:r>
            <a:endParaRPr sz="15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Arial"/>
              <a:buNone/>
            </a:pPr>
            <a:r>
              <a:rPr lang="pt-BR" sz="15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NEATE/FGV Direito RIO</a:t>
            </a:r>
            <a:endParaRPr sz="1500" b="1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" name="Google Shape;225;g3628bf77f2d_0_49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806725" y="379500"/>
            <a:ext cx="1946850" cy="818242"/>
          </a:xfrm>
          <a:prstGeom prst="rect">
            <a:avLst/>
          </a:prstGeom>
          <a:noFill/>
          <a:ln>
            <a:noFill/>
          </a:ln>
        </p:spPr>
      </p:pic>
      <p:sp>
        <p:nvSpPr>
          <p:cNvPr id="226" name="Google Shape;226;g3628bf77f2d_0_496"/>
          <p:cNvSpPr txBox="1"/>
          <p:nvPr/>
        </p:nvSpPr>
        <p:spPr>
          <a:xfrm>
            <a:off x="4231127" y="2773013"/>
            <a:ext cx="3000000" cy="83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b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Marco legal que defina critérios objetivos</a:t>
            </a:r>
            <a:r>
              <a:rPr lang="pt-BR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para classificar minerais como "críticos"</a:t>
            </a:r>
            <a:endParaRPr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227" name="Google Shape;227;g3628bf77f2d_0_496"/>
          <p:cNvSpPr txBox="1"/>
          <p:nvPr/>
        </p:nvSpPr>
        <p:spPr>
          <a:xfrm>
            <a:off x="6212302" y="5454450"/>
            <a:ext cx="3000000" cy="6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dirty="0">
                <a:latin typeface="Century Gothic"/>
                <a:ea typeface="Century Gothic"/>
                <a:cs typeface="Century Gothic"/>
                <a:sym typeface="Century Gothic"/>
              </a:rPr>
              <a:t>Política integrada de </a:t>
            </a:r>
            <a:r>
              <a:rPr lang="pt-BR" b="1" dirty="0">
                <a:latin typeface="Century Gothic"/>
                <a:ea typeface="Century Gothic"/>
                <a:cs typeface="Century Gothic"/>
                <a:sym typeface="Century Gothic"/>
              </a:rPr>
              <a:t>industrialização</a:t>
            </a:r>
            <a:endParaRPr b="1" dirty="0"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228" name="Google Shape;228;g3628bf77f2d_0_496"/>
          <p:cNvSpPr txBox="1"/>
          <p:nvPr/>
        </p:nvSpPr>
        <p:spPr>
          <a:xfrm>
            <a:off x="8112177" y="2773025"/>
            <a:ext cx="3000000" cy="6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Normas para </a:t>
            </a:r>
            <a:r>
              <a:rPr lang="pt-BR" b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rastreabilidade e ESG </a:t>
            </a:r>
            <a:r>
              <a:rPr lang="pt-BR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nas cadeias minerais</a:t>
            </a:r>
            <a:endParaRPr dirty="0"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pic>
        <p:nvPicPr>
          <p:cNvPr id="229" name="Google Shape;229;g3628bf77f2d_0_49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5"/>
            <a:ext cx="3458726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30" name="Google Shape;230;g3628bf77f2d_0_49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308852" y="1614050"/>
            <a:ext cx="844530" cy="1046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31" name="Google Shape;231;g3628bf77f2d_0_496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9028553" y="1576338"/>
            <a:ext cx="1167262" cy="1046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32" name="Google Shape;232;g3628bf77f2d_0_496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7128665" y="4299794"/>
            <a:ext cx="1167275" cy="115465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Google Shape;238;g3628bf77f2d_0_504"/>
          <p:cNvSpPr txBox="1"/>
          <p:nvPr/>
        </p:nvSpPr>
        <p:spPr>
          <a:xfrm>
            <a:off x="2669775" y="2982600"/>
            <a:ext cx="8235900" cy="10464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</a:pPr>
            <a:r>
              <a:rPr lang="pt-BR" sz="2800" b="1" dirty="0">
                <a:solidFill>
                  <a:srgbClr val="073763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Aspectos fundamentais para a transição energética:</a:t>
            </a:r>
            <a:endParaRPr sz="2800" b="0" i="0" u="none" strike="noStrike" cap="none" dirty="0">
              <a:solidFill>
                <a:srgbClr val="073763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pic>
        <p:nvPicPr>
          <p:cNvPr id="239" name="Google Shape;239;g3628bf77f2d_0_50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806725" y="379500"/>
            <a:ext cx="1946850" cy="818242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Imagem 2">
            <a:extLst>
              <a:ext uri="{FF2B5EF4-FFF2-40B4-BE49-F238E27FC236}">
                <a16:creationId xmlns:a16="http://schemas.microsoft.com/office/drawing/2014/main" id="{E2C94B3A-4F0B-0C97-BC4D-2CCBC979F15E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36751" t="1" b="286"/>
          <a:stretch>
            <a:fillRect/>
          </a:stretch>
        </p:blipFill>
        <p:spPr>
          <a:xfrm>
            <a:off x="-9098" y="-3651"/>
            <a:ext cx="2743698" cy="6861651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6" name="Google Shape;246;g3628bf77f2d_0_65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806725" y="379500"/>
            <a:ext cx="1946850" cy="818242"/>
          </a:xfrm>
          <a:prstGeom prst="rect">
            <a:avLst/>
          </a:prstGeom>
          <a:noFill/>
          <a:ln>
            <a:noFill/>
          </a:ln>
        </p:spPr>
      </p:pic>
      <p:sp>
        <p:nvSpPr>
          <p:cNvPr id="247" name="Google Shape;247;g3628bf77f2d_0_656"/>
          <p:cNvSpPr txBox="1"/>
          <p:nvPr/>
        </p:nvSpPr>
        <p:spPr>
          <a:xfrm>
            <a:off x="3896480" y="1197742"/>
            <a:ext cx="7481491" cy="58684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360000" lvl="0" indent="-18000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pt-BR" sz="1600" b="1" dirty="0">
                <a:solidFill>
                  <a:srgbClr val="0B5394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Descarbonização da mineração</a:t>
            </a:r>
            <a:br>
              <a:rPr lang="pt-BR" sz="1600" b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</a:br>
            <a:r>
              <a:rPr lang="pt-BR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– Uso de energia limpa (solar, eólica) nas operações;</a:t>
            </a:r>
            <a:br>
              <a:rPr lang="pt-BR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</a:br>
            <a:r>
              <a:rPr lang="pt-BR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– Frotas elétricas ou movidas a biocombustíveis;</a:t>
            </a:r>
            <a:br>
              <a:rPr lang="pt-BR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</a:br>
            <a:r>
              <a:rPr lang="pt-BR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– Créditos de carbono e tecnologias de captura de CO₂;</a:t>
            </a:r>
            <a:br>
              <a:rPr lang="pt-BR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</a:br>
            <a:r>
              <a:rPr lang="pt-BR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– </a:t>
            </a:r>
            <a:r>
              <a:rPr lang="pt-BR" b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Promoção da siderurgia de baixo carbono (aço verde)</a:t>
            </a:r>
            <a:r>
              <a:rPr lang="pt-BR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com incentivos à rota DRI com hidrogênio verde e uso de ferro de alta pureza.</a:t>
            </a:r>
            <a:br>
              <a:rPr lang="pt-BR" sz="1600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</a:br>
            <a:endParaRPr sz="1600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360000" lvl="0" indent="-90001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pt-BR" sz="1600" b="1" dirty="0">
                <a:solidFill>
                  <a:srgbClr val="0B5394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Uso eficiente e sustentável dos recursos naturais</a:t>
            </a:r>
            <a:br>
              <a:rPr lang="pt-BR" sz="1600" b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</a:br>
            <a:r>
              <a:rPr lang="pt-BR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– Reaproveitamento de rejeitos e resíduos;</a:t>
            </a:r>
            <a:br>
              <a:rPr lang="pt-BR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</a:br>
            <a:r>
              <a:rPr lang="pt-BR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– Economia circular e eficiência energética e hídrica.</a:t>
            </a:r>
            <a:endParaRPr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600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360000" lvl="0" indent="-18000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sz="1600" b="1" dirty="0">
                <a:solidFill>
                  <a:srgbClr val="0B5394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Agregação de valor e conteúdo local</a:t>
            </a:r>
            <a:br>
              <a:rPr lang="pt-BR" sz="1600" b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</a:br>
            <a:r>
              <a:rPr lang="pt-BR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– Estímulo à verticalização e industrialização nacional (baterias, ligas, ímãs, pelotas verdes);</a:t>
            </a:r>
            <a:br>
              <a:rPr lang="pt-BR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</a:br>
            <a:r>
              <a:rPr lang="pt-BR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– Fortalecimento da cadeia produtiva do aço com baixa pegada de carbono;</a:t>
            </a:r>
            <a:br>
              <a:rPr lang="pt-BR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</a:br>
            <a:r>
              <a:rPr lang="pt-BR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– Incentivos à inovação industrial em territórios minerados.</a:t>
            </a:r>
            <a:br>
              <a:rPr lang="pt-BR" sz="1600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</a:br>
            <a:endParaRPr sz="1600" dirty="0">
              <a:solidFill>
                <a:srgbClr val="0B5394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endParaRPr sz="1900" dirty="0"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pic>
        <p:nvPicPr>
          <p:cNvPr id="248" name="Google Shape;248;g3628bf77f2d_0_65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-3" y="0"/>
            <a:ext cx="2530656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49" name="Google Shape;249;g3628bf77f2d_0_65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529371" y="5114306"/>
            <a:ext cx="613375" cy="621368"/>
          </a:xfrm>
          <a:prstGeom prst="rect">
            <a:avLst/>
          </a:prstGeom>
          <a:noFill/>
          <a:ln>
            <a:noFill/>
          </a:ln>
        </p:spPr>
      </p:pic>
      <p:pic>
        <p:nvPicPr>
          <p:cNvPr id="250" name="Google Shape;250;g3628bf77f2d_0_656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3529373" y="1991721"/>
            <a:ext cx="613375" cy="497263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Imagem 11">
            <a:extLst>
              <a:ext uri="{FF2B5EF4-FFF2-40B4-BE49-F238E27FC236}">
                <a16:creationId xmlns:a16="http://schemas.microsoft.com/office/drawing/2014/main" id="{CED9ED76-2477-494E-A2D4-400BCA2B9BC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602552" y="3634716"/>
            <a:ext cx="543429" cy="497275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7" name="Google Shape;257;g3628bf77f2d_0_68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806725" y="379500"/>
            <a:ext cx="1946850" cy="818242"/>
          </a:xfrm>
          <a:prstGeom prst="rect">
            <a:avLst/>
          </a:prstGeom>
          <a:noFill/>
          <a:ln>
            <a:noFill/>
          </a:ln>
        </p:spPr>
      </p:pic>
      <p:pic>
        <p:nvPicPr>
          <p:cNvPr id="259" name="Google Shape;259;g3628bf77f2d_0_689"/>
          <p:cNvPicPr preferRelativeResize="0"/>
          <p:nvPr/>
        </p:nvPicPr>
        <p:blipFill rotWithShape="1">
          <a:blip r:embed="rId4">
            <a:alphaModFix/>
          </a:blip>
          <a:srcRect l="45238"/>
          <a:stretch/>
        </p:blipFill>
        <p:spPr>
          <a:xfrm>
            <a:off x="0" y="3850"/>
            <a:ext cx="2530650" cy="6858001"/>
          </a:xfrm>
          <a:prstGeom prst="rect">
            <a:avLst/>
          </a:prstGeom>
          <a:noFill/>
          <a:ln>
            <a:noFill/>
          </a:ln>
        </p:spPr>
      </p:pic>
      <p:pic>
        <p:nvPicPr>
          <p:cNvPr id="260" name="Google Shape;260;g3628bf77f2d_0_68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353525" y="3137824"/>
            <a:ext cx="585350" cy="573927"/>
          </a:xfrm>
          <a:prstGeom prst="rect">
            <a:avLst/>
          </a:prstGeom>
          <a:noFill/>
          <a:ln>
            <a:noFill/>
          </a:ln>
        </p:spPr>
      </p:pic>
      <p:pic>
        <p:nvPicPr>
          <p:cNvPr id="261" name="Google Shape;261;g3628bf77f2d_0_689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3362856" y="4214128"/>
            <a:ext cx="585350" cy="554016"/>
          </a:xfrm>
          <a:prstGeom prst="rect">
            <a:avLst/>
          </a:prstGeom>
          <a:noFill/>
          <a:ln>
            <a:noFill/>
          </a:ln>
        </p:spPr>
      </p:pic>
      <p:pic>
        <p:nvPicPr>
          <p:cNvPr id="262" name="Google Shape;262;g3628bf77f2d_0_689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3353525" y="2140988"/>
            <a:ext cx="585350" cy="59710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Google Shape;258;g3628bf77f2d_0_689"/>
          <p:cNvSpPr txBox="1"/>
          <p:nvPr/>
        </p:nvSpPr>
        <p:spPr>
          <a:xfrm>
            <a:off x="3896480" y="1705607"/>
            <a:ext cx="8198109" cy="41588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360000" lvl="0" indent="-18000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sz="1600" b="1" dirty="0">
                <a:solidFill>
                  <a:srgbClr val="043C7B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Integração com políticas de transição energética e digital</a:t>
            </a:r>
            <a:br>
              <a:rPr lang="pt-BR" sz="1600" b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</a:br>
            <a:r>
              <a:rPr lang="pt-BR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– Articulação com programas de mobilidade elétrica, infraestrutura verde e soberania tecnológica.</a:t>
            </a:r>
            <a:endParaRPr b="1" dirty="0">
              <a:solidFill>
                <a:srgbClr val="043C7B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lvl="0" indent="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</a:pPr>
            <a:endParaRPr sz="1600" b="1" dirty="0">
              <a:solidFill>
                <a:srgbClr val="043C7B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lvl="0" indent="179999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600" b="1" dirty="0">
                <a:solidFill>
                  <a:srgbClr val="043C7B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Governança pública, transparente e multissetorial</a:t>
            </a:r>
            <a:r>
              <a:rPr lang="pt-BR" sz="1600" dirty="0">
                <a:solidFill>
                  <a:srgbClr val="043C7B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(Fortalecimento regulatório)</a:t>
            </a:r>
            <a:endParaRPr sz="1600" dirty="0">
              <a:solidFill>
                <a:srgbClr val="043C7B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3600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-Rastreabilidade, reporte ESG obrigatório e acesso público a dados ambientais e sociais.</a:t>
            </a:r>
            <a:br>
              <a:rPr lang="pt-BR" sz="1600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</a:br>
            <a:endParaRPr sz="1600" dirty="0">
              <a:solidFill>
                <a:srgbClr val="043C7B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360000" lvl="0" indent="-18000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pt-BR" sz="1600" b="1" dirty="0">
                <a:solidFill>
                  <a:srgbClr val="043C7B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Fomento à inovação e pesquisa aplicada</a:t>
            </a:r>
            <a:br>
              <a:rPr lang="pt-BR" sz="1600" b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</a:br>
            <a:r>
              <a:rPr lang="pt-BR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– Apoio à mineração sustentável, à economia circular e a rotas tecnológicas de descarbonização, incluindo aço verde;</a:t>
            </a:r>
            <a:br>
              <a:rPr lang="pt-BR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</a:br>
            <a:r>
              <a:rPr lang="pt-BR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– Estímulo a centros tecnológicos e ambientes regulatórios experimentais (</a:t>
            </a:r>
            <a:r>
              <a:rPr lang="pt-BR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sandboxes</a:t>
            </a:r>
            <a:r>
              <a:rPr lang="pt-BR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).</a:t>
            </a:r>
            <a:endParaRPr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endParaRPr sz="1300" b="1" dirty="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Google Shape;268;g35f00b6ff9b_1_29"/>
          <p:cNvSpPr txBox="1"/>
          <p:nvPr/>
        </p:nvSpPr>
        <p:spPr>
          <a:xfrm>
            <a:off x="4313802" y="2828697"/>
            <a:ext cx="184800" cy="3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endParaRPr sz="135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69" name="Google Shape;269;g35f00b6ff9b_1_2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806725" y="379500"/>
            <a:ext cx="1946850" cy="818242"/>
          </a:xfrm>
          <a:prstGeom prst="rect">
            <a:avLst/>
          </a:prstGeom>
          <a:noFill/>
          <a:ln>
            <a:noFill/>
          </a:ln>
        </p:spPr>
      </p:pic>
      <p:sp>
        <p:nvSpPr>
          <p:cNvPr id="270" name="Google Shape;270;g35f00b6ff9b_1_29"/>
          <p:cNvSpPr txBox="1"/>
          <p:nvPr/>
        </p:nvSpPr>
        <p:spPr>
          <a:xfrm>
            <a:off x="3255096" y="1310950"/>
            <a:ext cx="6942300" cy="415500"/>
          </a:xfrm>
          <a:prstGeom prst="rect">
            <a:avLst/>
          </a:prstGeom>
          <a:solidFill>
            <a:srgbClr val="F4F4F4"/>
          </a:solidFill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lang="pt-BR" sz="1500" b="1" i="0" u="none" strike="noStrike" cap="none">
                <a:solidFill>
                  <a:srgbClr val="003E52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Equipe</a:t>
            </a:r>
            <a:endParaRPr sz="1500" b="0" i="0" u="none" strike="noStrike" cap="none">
              <a:solidFill>
                <a:srgbClr val="000000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271" name="Google Shape;271;g35f00b6ff9b_1_29"/>
          <p:cNvSpPr txBox="1"/>
          <p:nvPr/>
        </p:nvSpPr>
        <p:spPr>
          <a:xfrm>
            <a:off x="3465971" y="2771450"/>
            <a:ext cx="3179100" cy="238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69565"/>
              </a:lnSpc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150"/>
              <a:buFont typeface="Arial"/>
              <a:buNone/>
            </a:pPr>
            <a:r>
              <a:rPr lang="pt-BR" sz="1150" b="1" i="0" u="none" strike="noStrike" cap="none">
                <a:solidFill>
                  <a:srgbClr val="073763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Professor Pesquisador:</a:t>
            </a:r>
            <a:endParaRPr sz="1150" b="1" i="0" u="none" strike="noStrike" cap="none">
              <a:solidFill>
                <a:srgbClr val="073763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457200" marR="0" lvl="0" indent="-22860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rgbClr val="333333"/>
              </a:buClr>
              <a:buSzPts val="1150"/>
              <a:buFont typeface="Century Gothic"/>
              <a:buNone/>
            </a:pPr>
            <a:r>
              <a:rPr lang="pt-BR" sz="1150" b="0" i="0" u="none" strike="noStrike" cap="none">
                <a:solidFill>
                  <a:srgbClr val="333333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Prof. Dr. Antonio Porto</a:t>
            </a:r>
            <a:endParaRPr sz="1150" b="0" i="0" u="none" strike="noStrike" cap="none">
              <a:solidFill>
                <a:srgbClr val="333333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marR="0" lvl="0" indent="0" algn="l" rtl="0">
              <a:lnSpc>
                <a:spcPct val="169565"/>
              </a:lnSpc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150"/>
              <a:buFont typeface="Arial"/>
              <a:buNone/>
            </a:pPr>
            <a:r>
              <a:rPr lang="pt-BR" sz="1150" b="1" i="0" u="none" strike="noStrike" cap="none">
                <a:solidFill>
                  <a:srgbClr val="073763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Pesquisador Pós-Doutorado:</a:t>
            </a:r>
            <a:endParaRPr sz="1150" b="1" i="0" u="none" strike="noStrike" cap="none">
              <a:solidFill>
                <a:srgbClr val="073763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457200" marR="0" lvl="0" indent="-22860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rgbClr val="333333"/>
              </a:buClr>
              <a:buSzPts val="1150"/>
              <a:buFont typeface="Century Gothic"/>
              <a:buNone/>
            </a:pPr>
            <a:r>
              <a:rPr lang="pt-BR" sz="1150" b="0" i="0" u="none" strike="noStrike" cap="none">
                <a:solidFill>
                  <a:srgbClr val="333333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Prof. Dr.José Ronaldo Souza Júnior</a:t>
            </a:r>
            <a:endParaRPr sz="1150" b="0" i="0" u="none" strike="noStrike" cap="none">
              <a:solidFill>
                <a:srgbClr val="333333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lvl="0" indent="0" algn="l" rtl="0">
              <a:lnSpc>
                <a:spcPct val="169565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150"/>
              <a:buFont typeface="Arial"/>
              <a:buNone/>
            </a:pPr>
            <a:r>
              <a:rPr lang="pt-BR" sz="1150" b="1">
                <a:solidFill>
                  <a:srgbClr val="073763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Visiting research - Sciences Po Lille</a:t>
            </a:r>
            <a:endParaRPr sz="1150" b="1">
              <a:solidFill>
                <a:srgbClr val="073763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457200" lvl="0" indent="-2286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33333"/>
              </a:buClr>
              <a:buSzPts val="1150"/>
              <a:buFont typeface="Century Gothic"/>
              <a:buNone/>
            </a:pPr>
            <a:r>
              <a:rPr lang="pt-BR" sz="1150">
                <a:solidFill>
                  <a:srgbClr val="333333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Léa Guillaumier</a:t>
            </a:r>
            <a:endParaRPr sz="1150">
              <a:solidFill>
                <a:srgbClr val="333333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272" name="Google Shape;272;g35f00b6ff9b_1_29"/>
          <p:cNvSpPr txBox="1"/>
          <p:nvPr/>
        </p:nvSpPr>
        <p:spPr>
          <a:xfrm>
            <a:off x="7549621" y="2771450"/>
            <a:ext cx="3574800" cy="213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695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"/>
              <a:buFont typeface="Arial"/>
              <a:buNone/>
            </a:pPr>
            <a:r>
              <a:rPr lang="pt-BR" sz="1150" b="1" i="0" u="none" strike="noStrike" cap="none">
                <a:solidFill>
                  <a:srgbClr val="073763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Pesquisadores Doutorandos:</a:t>
            </a:r>
            <a:endParaRPr sz="1150" b="1" i="0" u="none" strike="noStrike" cap="none">
              <a:solidFill>
                <a:srgbClr val="073763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457200" marR="0" lvl="0" indent="-22860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rgbClr val="333333"/>
              </a:buClr>
              <a:buSzPts val="1150"/>
              <a:buFont typeface="Century Gothic"/>
              <a:buNone/>
            </a:pPr>
            <a:r>
              <a:rPr lang="pt-BR" sz="1150" b="0" i="0" u="none" strike="noStrike" cap="none">
                <a:solidFill>
                  <a:srgbClr val="333333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Layla Salles McClaskey</a:t>
            </a:r>
            <a:endParaRPr sz="1150" b="0" i="0" u="none" strike="noStrike" cap="none">
              <a:solidFill>
                <a:srgbClr val="333333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457200" marR="0" lvl="0" indent="-2286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33333"/>
              </a:buClr>
              <a:buSzPts val="1150"/>
              <a:buFont typeface="Century Gothic"/>
              <a:buNone/>
            </a:pPr>
            <a:r>
              <a:rPr lang="pt-BR" sz="1150" b="0" i="0" u="none" strike="noStrike" cap="none">
                <a:solidFill>
                  <a:srgbClr val="333333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Leonardo Novaes Izidorio</a:t>
            </a:r>
            <a:endParaRPr sz="1150" b="0" i="0" u="none" strike="noStrike" cap="none">
              <a:solidFill>
                <a:srgbClr val="333333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457200" marR="0" lvl="0" indent="-2286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33333"/>
              </a:buClr>
              <a:buSzPts val="1150"/>
              <a:buFont typeface="Century Gothic"/>
              <a:buNone/>
            </a:pPr>
            <a:r>
              <a:rPr lang="pt-BR" sz="1150" b="0" i="0" u="none" strike="noStrike" cap="none">
                <a:solidFill>
                  <a:srgbClr val="333333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Lívia Brioschi </a:t>
            </a:r>
            <a:endParaRPr sz="1150" b="0" i="0" u="none" strike="noStrike" cap="none">
              <a:solidFill>
                <a:srgbClr val="333333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457200" marR="0" lvl="0" indent="-2286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33333"/>
              </a:buClr>
              <a:buSzPts val="1150"/>
              <a:buFont typeface="Century Gothic"/>
              <a:buNone/>
            </a:pPr>
            <a:r>
              <a:rPr lang="pt-BR" sz="1150" b="0" i="0" u="none" strike="noStrike" cap="none">
                <a:solidFill>
                  <a:srgbClr val="333333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Luiz César Loques</a:t>
            </a:r>
            <a:endParaRPr sz="1150" b="0" i="0" u="none" strike="noStrike" cap="none">
              <a:solidFill>
                <a:srgbClr val="333333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marR="0" lvl="0" indent="0" algn="l" rtl="0">
              <a:lnSpc>
                <a:spcPct val="169565"/>
              </a:lnSpc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150"/>
              <a:buFont typeface="Arial"/>
              <a:buNone/>
            </a:pPr>
            <a:r>
              <a:rPr lang="pt-BR" sz="1150" b="1" i="0" u="none" strike="noStrike" cap="none">
                <a:solidFill>
                  <a:srgbClr val="073763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Pesquisadores Mestrandos:</a:t>
            </a:r>
            <a:endParaRPr sz="1150" b="0" i="0" u="none" strike="noStrike" cap="none">
              <a:solidFill>
                <a:srgbClr val="333333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457200" marR="0" lvl="0" indent="-2286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33333"/>
              </a:buClr>
              <a:buSzPts val="1150"/>
              <a:buFont typeface="Century Gothic"/>
              <a:buNone/>
            </a:pPr>
            <a:r>
              <a:rPr lang="pt-BR" sz="1150" b="0" i="0" u="none" strike="noStrike" cap="none">
                <a:solidFill>
                  <a:srgbClr val="333333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Maria Clara Fernandes</a:t>
            </a:r>
            <a:endParaRPr sz="1150" b="0" i="0" u="none" strike="noStrike" cap="none">
              <a:solidFill>
                <a:srgbClr val="333333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273" name="Google Shape;273;g35f00b6ff9b_1_29"/>
          <p:cNvSpPr txBox="1"/>
          <p:nvPr/>
        </p:nvSpPr>
        <p:spPr>
          <a:xfrm>
            <a:off x="4230696" y="1856675"/>
            <a:ext cx="4991100" cy="84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ctr" rtl="0">
              <a:lnSpc>
                <a:spcPct val="1695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50"/>
              <a:buFont typeface="Arial"/>
              <a:buNone/>
            </a:pPr>
            <a:r>
              <a:rPr lang="pt-BR" sz="1250" b="1" i="0" u="none" strike="noStrike" cap="none" dirty="0">
                <a:solidFill>
                  <a:srgbClr val="073763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Coordenador</a:t>
            </a:r>
            <a:r>
              <a:rPr lang="pt-BR" sz="1250" b="1" dirty="0">
                <a:solidFill>
                  <a:srgbClr val="073763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es:</a:t>
            </a:r>
            <a:endParaRPr sz="1250" b="1" i="0" u="none" strike="noStrike" cap="none" dirty="0">
              <a:solidFill>
                <a:srgbClr val="073763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457200" lvl="0" indent="-22860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rgbClr val="333333"/>
              </a:buClr>
              <a:buSzPts val="1150"/>
              <a:buFont typeface="Century Gothic"/>
              <a:buNone/>
            </a:pPr>
            <a:r>
              <a:rPr lang="pt-BR" sz="1150" dirty="0" err="1">
                <a:solidFill>
                  <a:srgbClr val="333333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Profª</a:t>
            </a:r>
            <a:r>
              <a:rPr lang="pt-BR" sz="1150" dirty="0">
                <a:solidFill>
                  <a:srgbClr val="333333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. </a:t>
            </a:r>
            <a:r>
              <a:rPr lang="pt-BR" sz="1150" dirty="0" err="1">
                <a:solidFill>
                  <a:srgbClr val="333333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Dr</a:t>
            </a:r>
            <a:r>
              <a:rPr lang="pt-BR" sz="1150" dirty="0">
                <a:solidFill>
                  <a:srgbClr val="333333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ª. Isabel Veloso e </a:t>
            </a:r>
            <a:r>
              <a:rPr lang="pt-BR" sz="1150" b="0" i="0" u="none" strike="noStrike" cap="none" dirty="0">
                <a:solidFill>
                  <a:srgbClr val="333333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Prof. Dr. Rômulo Sampaio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74" name="Google Shape;274;g35f00b6ff9b_1_29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984276" y="4687150"/>
            <a:ext cx="1867751" cy="18549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Google Shape;275;g35f00b6ff9b_1_29">
            <a:extLst>
              <a:ext uri="{FF2B5EF4-FFF2-40B4-BE49-F238E27FC236}">
                <a16:creationId xmlns:a16="http://schemas.microsoft.com/office/drawing/2014/main" id="{3B835FA1-E2CF-4C43-A812-557CDB013EB1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 l="11626" r="19609"/>
          <a:stretch>
            <a:fillRect/>
          </a:stretch>
        </p:blipFill>
        <p:spPr>
          <a:xfrm>
            <a:off x="0" y="0"/>
            <a:ext cx="2530649" cy="686378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g3628bf77f2d_0_274"/>
          <p:cNvSpPr txBox="1"/>
          <p:nvPr/>
        </p:nvSpPr>
        <p:spPr>
          <a:xfrm>
            <a:off x="3142118" y="2666963"/>
            <a:ext cx="8365200" cy="15234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</a:pPr>
            <a:r>
              <a:rPr lang="pt-BR" sz="2800" b="1" dirty="0">
                <a:solidFill>
                  <a:srgbClr val="073763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Por que alguns minerais 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</a:pPr>
            <a:r>
              <a:rPr lang="pt-BR" sz="2800" b="1" dirty="0">
                <a:solidFill>
                  <a:srgbClr val="073763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(</a:t>
            </a:r>
            <a:r>
              <a:rPr lang="pt-BR" sz="2800" b="1" dirty="0">
                <a:solidFill>
                  <a:srgbClr val="980000"/>
                </a:solidFill>
                <a:latin typeface="Century Gothic"/>
                <a:sym typeface="Century Gothic"/>
              </a:rPr>
              <a:t>estratégicos e/ou </a:t>
            </a:r>
            <a:r>
              <a:rPr lang="pt-BR" sz="2800" b="1" dirty="0">
                <a:solidFill>
                  <a:srgbClr val="98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críticos</a:t>
            </a:r>
            <a:r>
              <a:rPr lang="pt-BR" sz="2800" b="1" dirty="0">
                <a:solidFill>
                  <a:srgbClr val="073763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) 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</a:pPr>
            <a:r>
              <a:rPr lang="pt-BR" sz="2800" b="1" dirty="0">
                <a:solidFill>
                  <a:srgbClr val="073763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são essenciais para a transição energética?</a:t>
            </a:r>
            <a:endParaRPr sz="2800" b="0" i="0" u="none" strike="noStrike" cap="none" dirty="0">
              <a:solidFill>
                <a:srgbClr val="073763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pic>
        <p:nvPicPr>
          <p:cNvPr id="102" name="Google Shape;102;g3628bf77f2d_0_27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806725" y="379500"/>
            <a:ext cx="1946850" cy="818242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E5420751-CD93-138C-FBB8-3B70F19710CE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36751" t="1" b="15718"/>
          <a:stretch>
            <a:fillRect/>
          </a:stretch>
        </p:blipFill>
        <p:spPr>
          <a:xfrm>
            <a:off x="-1" y="-609"/>
            <a:ext cx="3244645" cy="6858609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0" name="Google Shape;110;g3628bf77f2d_0_375"/>
          <p:cNvPicPr preferRelativeResize="0"/>
          <p:nvPr/>
        </p:nvPicPr>
        <p:blipFill rotWithShape="1">
          <a:blip r:embed="rId3">
            <a:alphaModFix/>
          </a:blip>
          <a:srcRect l="51906"/>
          <a:stretch/>
        </p:blipFill>
        <p:spPr>
          <a:xfrm>
            <a:off x="6963886" y="2109461"/>
            <a:ext cx="3502548" cy="2246938"/>
          </a:xfrm>
          <a:prstGeom prst="rect">
            <a:avLst/>
          </a:prstGeom>
          <a:noFill/>
          <a:ln>
            <a:noFill/>
          </a:ln>
        </p:spPr>
      </p:pic>
      <p:pic>
        <p:nvPicPr>
          <p:cNvPr id="111" name="Google Shape;111;g3628bf77f2d_0_375"/>
          <p:cNvPicPr preferRelativeResize="0"/>
          <p:nvPr/>
        </p:nvPicPr>
        <p:blipFill rotWithShape="1">
          <a:blip r:embed="rId4">
            <a:alphaModFix/>
          </a:blip>
          <a:srcRect l="3889" r="7111"/>
          <a:stretch/>
        </p:blipFill>
        <p:spPr>
          <a:xfrm>
            <a:off x="-15675" y="-19376"/>
            <a:ext cx="5305700" cy="68773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2" name="Google Shape;112;g3628bf77f2d_0_375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9806725" y="379500"/>
            <a:ext cx="1946850" cy="818242"/>
          </a:xfrm>
          <a:prstGeom prst="rect">
            <a:avLst/>
          </a:prstGeom>
          <a:noFill/>
          <a:ln>
            <a:noFill/>
          </a:ln>
        </p:spPr>
      </p:pic>
      <p:sp>
        <p:nvSpPr>
          <p:cNvPr id="116" name="Google Shape;116;g3628bf77f2d_0_375"/>
          <p:cNvSpPr txBox="1"/>
          <p:nvPr/>
        </p:nvSpPr>
        <p:spPr>
          <a:xfrm>
            <a:off x="5659384" y="4263097"/>
            <a:ext cx="6111550" cy="23929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just" rtl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pt-BR" sz="1500" b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Lítio, cobalto, níquel e grafite</a:t>
            </a:r>
            <a:r>
              <a:rPr lang="pt-BR" sz="1500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— são componentes fundamentais das </a:t>
            </a:r>
            <a:r>
              <a:rPr lang="pt-BR" sz="1500" b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baterias de íons de lítio</a:t>
            </a:r>
            <a:r>
              <a:rPr lang="pt-BR" sz="1500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a tecnologia dominante hoje para alimentar tanto </a:t>
            </a:r>
            <a:r>
              <a:rPr lang="pt-BR" sz="1500" b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veículos elétricos</a:t>
            </a:r>
            <a:r>
              <a:rPr lang="pt-BR" sz="1500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quanto </a:t>
            </a:r>
            <a:r>
              <a:rPr lang="pt-BR" sz="1500" b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sistemas de armazenamento de energia em larga escala</a:t>
            </a:r>
            <a:r>
              <a:rPr lang="pt-BR" sz="1500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.</a:t>
            </a:r>
          </a:p>
          <a:p>
            <a:pPr marL="0" lvl="0" indent="0" algn="just" rtl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pt-BR" sz="1500" dirty="0">
                <a:solidFill>
                  <a:schemeClr val="dk1"/>
                </a:solidFill>
                <a:latin typeface="Century Gothic"/>
              </a:rPr>
              <a:t>O </a:t>
            </a:r>
            <a:r>
              <a:rPr lang="pt-BR" sz="1500" b="1" dirty="0">
                <a:solidFill>
                  <a:schemeClr val="dk1"/>
                </a:solidFill>
                <a:latin typeface="Century Gothic"/>
              </a:rPr>
              <a:t>cobre</a:t>
            </a:r>
            <a:r>
              <a:rPr lang="pt-BR" sz="1500" dirty="0">
                <a:solidFill>
                  <a:schemeClr val="dk1"/>
                </a:solidFill>
                <a:latin typeface="Century Gothic"/>
              </a:rPr>
              <a:t>, por sua vez, é essencial para conduzir a eletricidade dentro das baterias e nos sistemas de transmissão e recarga.</a:t>
            </a:r>
            <a:endParaRPr sz="1500" dirty="0">
              <a:solidFill>
                <a:schemeClr val="dk1"/>
              </a:solidFill>
              <a:latin typeface="Century Gothic"/>
              <a:sym typeface="Century Gothic"/>
            </a:endParaRPr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298886B7-B8DB-46D4-A5FA-FA11E2B6877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474295" y="1327595"/>
            <a:ext cx="4481729" cy="1029352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" name="Google Shape;122;g3628bf77f2d_0_2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806725" y="379500"/>
            <a:ext cx="1946850" cy="818242"/>
          </a:xfrm>
          <a:prstGeom prst="rect">
            <a:avLst/>
          </a:prstGeom>
          <a:noFill/>
          <a:ln>
            <a:noFill/>
          </a:ln>
        </p:spPr>
      </p:pic>
      <p:sp>
        <p:nvSpPr>
          <p:cNvPr id="123" name="Google Shape;123;g3628bf77f2d_0_26"/>
          <p:cNvSpPr txBox="1"/>
          <p:nvPr/>
        </p:nvSpPr>
        <p:spPr>
          <a:xfrm>
            <a:off x="5862600" y="2816075"/>
            <a:ext cx="5891100" cy="156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 b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Ímãs permanentes</a:t>
            </a:r>
            <a:r>
              <a:rPr lang="pt-BR" sz="1800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produzidos com elementos de terras raras, como </a:t>
            </a:r>
            <a:r>
              <a:rPr lang="pt-BR" sz="1800" b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neodímio</a:t>
            </a:r>
            <a:r>
              <a:rPr lang="pt-BR" sz="1800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e </a:t>
            </a:r>
            <a:r>
              <a:rPr lang="pt-BR" sz="1800" b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disprósio</a:t>
            </a:r>
            <a:r>
              <a:rPr lang="pt-BR" sz="1800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são utilizados em </a:t>
            </a:r>
            <a:r>
              <a:rPr lang="pt-BR" sz="1800" b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turbinas eólicas de alta eficiência</a:t>
            </a:r>
            <a:r>
              <a:rPr lang="pt-BR" sz="1800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e em </a:t>
            </a:r>
            <a:r>
              <a:rPr lang="pt-BR" sz="1800" b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motores de veículos elétricos</a:t>
            </a:r>
            <a:r>
              <a:rPr lang="pt-BR" sz="1800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pois permitem maior potência com menor peso e volume.</a:t>
            </a:r>
            <a:endParaRPr sz="2100" dirty="0"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pic>
        <p:nvPicPr>
          <p:cNvPr id="124" name="Google Shape;124;g3628bf77f2d_0_26"/>
          <p:cNvPicPr preferRelativeResize="0"/>
          <p:nvPr/>
        </p:nvPicPr>
        <p:blipFill rotWithShape="1">
          <a:blip r:embed="rId4">
            <a:alphaModFix/>
          </a:blip>
          <a:srcRect l="5956" r="43563"/>
          <a:stretch/>
        </p:blipFill>
        <p:spPr>
          <a:xfrm>
            <a:off x="-15674" y="0"/>
            <a:ext cx="5305699" cy="6858001"/>
          </a:xfrm>
          <a:prstGeom prst="rect">
            <a:avLst/>
          </a:prstGeom>
          <a:noFill/>
          <a:ln>
            <a:noFill/>
          </a:ln>
        </p:spPr>
      </p:pic>
      <p:sp>
        <p:nvSpPr>
          <p:cNvPr id="127" name="Google Shape;127;g3628bf77f2d_0_26"/>
          <p:cNvSpPr txBox="1"/>
          <p:nvPr/>
        </p:nvSpPr>
        <p:spPr>
          <a:xfrm>
            <a:off x="5796612" y="4602825"/>
            <a:ext cx="6188400" cy="64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500" b="1" i="1" dirty="0">
                <a:solidFill>
                  <a:srgbClr val="98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*As turbinas são constituídas ainda por minerais como: alumínio, chumbo, </a:t>
            </a:r>
            <a:r>
              <a:rPr lang="pt-BR" sz="1500" b="1" i="1" dirty="0">
                <a:solidFill>
                  <a:srgbClr val="980000"/>
                </a:solidFill>
                <a:latin typeface="Century Gothic"/>
                <a:sym typeface="Century Gothic"/>
              </a:rPr>
              <a:t>cobre, </a:t>
            </a:r>
            <a:r>
              <a:rPr lang="pt-BR" sz="1500" b="1" i="1" dirty="0">
                <a:solidFill>
                  <a:srgbClr val="98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cromo, ferro, manganês, níquel e zinco.</a:t>
            </a:r>
            <a:endParaRPr sz="600" i="1" dirty="0">
              <a:solidFill>
                <a:srgbClr val="980000"/>
              </a:solidFill>
            </a:endParaRPr>
          </a:p>
        </p:txBody>
      </p:sp>
      <p:pic>
        <p:nvPicPr>
          <p:cNvPr id="11" name="Imagem 10">
            <a:extLst>
              <a:ext uri="{FF2B5EF4-FFF2-40B4-BE49-F238E27FC236}">
                <a16:creationId xmlns:a16="http://schemas.microsoft.com/office/drawing/2014/main" id="{7B5D914F-C9AA-46FB-BED6-25A21121B8A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91400" y="1550205"/>
            <a:ext cx="2410745" cy="1070135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7" name="Google Shape;137;g3628bf77f2d_0_40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806725" y="379500"/>
            <a:ext cx="1946850" cy="818242"/>
          </a:xfrm>
          <a:prstGeom prst="rect">
            <a:avLst/>
          </a:prstGeom>
          <a:noFill/>
          <a:ln>
            <a:noFill/>
          </a:ln>
        </p:spPr>
      </p:pic>
      <p:sp>
        <p:nvSpPr>
          <p:cNvPr id="138" name="Google Shape;138;g3628bf77f2d_0_401"/>
          <p:cNvSpPr txBox="1"/>
          <p:nvPr/>
        </p:nvSpPr>
        <p:spPr>
          <a:xfrm>
            <a:off x="6386973" y="4602824"/>
            <a:ext cx="4739700" cy="64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500" b="1" i="1" dirty="0">
                <a:solidFill>
                  <a:srgbClr val="98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*Além de: alumínio, </a:t>
            </a:r>
            <a:r>
              <a:rPr lang="pt-BR" sz="1500" b="1" i="1" dirty="0">
                <a:solidFill>
                  <a:srgbClr val="980000"/>
                </a:solidFill>
                <a:latin typeface="Century Gothic"/>
                <a:sym typeface="Century Gothic"/>
              </a:rPr>
              <a:t>chumbo, Irídio, molibdênio, níquel, prata e zinco. </a:t>
            </a:r>
            <a:endParaRPr sz="1500" b="1" i="1" dirty="0">
              <a:solidFill>
                <a:srgbClr val="980000"/>
              </a:solidFill>
              <a:latin typeface="Century Gothic"/>
              <a:sym typeface="Century Gothic"/>
            </a:endParaRPr>
          </a:p>
        </p:txBody>
      </p:sp>
      <p:pic>
        <p:nvPicPr>
          <p:cNvPr id="2" name="Google Shape;134;g3628bf77f2d_0_401">
            <a:extLst>
              <a:ext uri="{FF2B5EF4-FFF2-40B4-BE49-F238E27FC236}">
                <a16:creationId xmlns:a16="http://schemas.microsoft.com/office/drawing/2014/main" id="{E5F25A04-BA14-EF42-9334-9F9214523490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 l="11368" b="1893"/>
          <a:stretch>
            <a:fillRect/>
          </a:stretch>
        </p:blipFill>
        <p:spPr>
          <a:xfrm>
            <a:off x="-18389" y="-7003"/>
            <a:ext cx="5305699" cy="6865003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Google Shape;133;g3628bf77f2d_0_401"/>
          <p:cNvSpPr txBox="1"/>
          <p:nvPr/>
        </p:nvSpPr>
        <p:spPr>
          <a:xfrm>
            <a:off x="5862662" y="2717721"/>
            <a:ext cx="5890975" cy="17666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just" rtl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pt-BR" sz="1800" b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Silício</a:t>
            </a:r>
            <a:r>
              <a:rPr lang="pt-BR" sz="1800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(em células solares cristalinas) e </a:t>
            </a:r>
            <a:r>
              <a:rPr lang="pt-BR" sz="1800" b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telúrio</a:t>
            </a:r>
            <a:r>
              <a:rPr lang="pt-BR" sz="1800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(em células solares de </a:t>
            </a:r>
            <a:r>
              <a:rPr lang="pt-BR" sz="1800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telureto</a:t>
            </a:r>
            <a:r>
              <a:rPr lang="pt-BR" sz="1800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de cádmio) são utilizados na fabricação de </a:t>
            </a:r>
            <a:r>
              <a:rPr lang="pt-BR" sz="1800" b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painéis solares fotovoltaicos</a:t>
            </a:r>
            <a:r>
              <a:rPr lang="pt-BR" sz="1800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.</a:t>
            </a:r>
            <a:endParaRPr sz="1800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pic>
        <p:nvPicPr>
          <p:cNvPr id="9" name="Imagem 8">
            <a:extLst>
              <a:ext uri="{FF2B5EF4-FFF2-40B4-BE49-F238E27FC236}">
                <a16:creationId xmlns:a16="http://schemas.microsoft.com/office/drawing/2014/main" id="{C982B5C5-1462-46F3-8E7B-79EC18A1EA1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54763" y="1550205"/>
            <a:ext cx="3672098" cy="1085349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4" name="Google Shape;144;g3628bf77f2d_0_66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806725" y="379500"/>
            <a:ext cx="1946850" cy="818242"/>
          </a:xfrm>
          <a:prstGeom prst="rect">
            <a:avLst/>
          </a:prstGeom>
          <a:noFill/>
          <a:ln>
            <a:noFill/>
          </a:ln>
        </p:spPr>
      </p:pic>
      <p:pic>
        <p:nvPicPr>
          <p:cNvPr id="145" name="Google Shape;145;g3628bf77f2d_0_664"/>
          <p:cNvPicPr preferRelativeResize="0"/>
          <p:nvPr/>
        </p:nvPicPr>
        <p:blipFill rotWithShape="1">
          <a:blip r:embed="rId4">
            <a:alphaModFix/>
          </a:blip>
          <a:srcRect b="6489"/>
          <a:stretch/>
        </p:blipFill>
        <p:spPr>
          <a:xfrm>
            <a:off x="4263760" y="1442851"/>
            <a:ext cx="5210475" cy="5007926"/>
          </a:xfrm>
          <a:prstGeom prst="rect">
            <a:avLst/>
          </a:prstGeom>
          <a:noFill/>
          <a:ln>
            <a:noFill/>
          </a:ln>
        </p:spPr>
      </p:pic>
      <p:sp>
        <p:nvSpPr>
          <p:cNvPr id="146" name="Google Shape;146;g3628bf77f2d_0_664"/>
          <p:cNvSpPr txBox="1"/>
          <p:nvPr/>
        </p:nvSpPr>
        <p:spPr>
          <a:xfrm>
            <a:off x="3737297" y="788621"/>
            <a:ext cx="6263400" cy="64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500" b="1" dirty="0">
                <a:solidFill>
                  <a:srgbClr val="043C7B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Minerais críticos e estratégicos utilizados em tecnologias de </a:t>
            </a:r>
            <a:endParaRPr sz="1500" b="1" dirty="0">
              <a:solidFill>
                <a:srgbClr val="043C7B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500" b="1" dirty="0">
                <a:solidFill>
                  <a:srgbClr val="043C7B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energia renovável</a:t>
            </a:r>
            <a:endParaRPr sz="1500" b="1" dirty="0">
              <a:solidFill>
                <a:srgbClr val="043C7B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47" name="Google Shape;147;g3628bf77f2d_0_664"/>
          <p:cNvSpPr txBox="1"/>
          <p:nvPr/>
        </p:nvSpPr>
        <p:spPr>
          <a:xfrm>
            <a:off x="5900877" y="6213326"/>
            <a:ext cx="3000000" cy="7047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pt-BR" sz="1200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Fonte: IEA in IBRAM</a:t>
            </a:r>
            <a:endParaRPr sz="1200" dirty="0"/>
          </a:p>
        </p:txBody>
      </p:sp>
      <p:pic>
        <p:nvPicPr>
          <p:cNvPr id="2" name="Google Shape;148;g3628bf77f2d_0_664"/>
          <p:cNvPicPr preferRelativeResize="0"/>
          <p:nvPr/>
        </p:nvPicPr>
        <p:blipFill rotWithShape="1">
          <a:blip r:embed="rId5">
            <a:alphaModFix/>
          </a:blip>
          <a:srcRect l="18806" r="7560" b="1293"/>
          <a:stretch>
            <a:fillRect/>
          </a:stretch>
        </p:blipFill>
        <p:spPr>
          <a:xfrm>
            <a:off x="0" y="0"/>
            <a:ext cx="2209041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5" name="Google Shape;155;g3628bf77f2d_0_43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806725" y="379500"/>
            <a:ext cx="1946850" cy="818242"/>
          </a:xfrm>
          <a:prstGeom prst="rect">
            <a:avLst/>
          </a:prstGeom>
          <a:noFill/>
          <a:ln>
            <a:noFill/>
          </a:ln>
        </p:spPr>
      </p:pic>
      <p:pic>
        <p:nvPicPr>
          <p:cNvPr id="156" name="Google Shape;156;g3628bf77f2d_0_43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304437" y="923611"/>
            <a:ext cx="1065425" cy="1065425"/>
          </a:xfrm>
          <a:prstGeom prst="rect">
            <a:avLst/>
          </a:prstGeom>
          <a:noFill/>
          <a:ln>
            <a:noFill/>
          </a:ln>
        </p:spPr>
      </p:pic>
      <p:sp>
        <p:nvSpPr>
          <p:cNvPr id="157" name="Google Shape;157;g3628bf77f2d_0_438"/>
          <p:cNvSpPr txBox="1"/>
          <p:nvPr/>
        </p:nvSpPr>
        <p:spPr>
          <a:xfrm>
            <a:off x="4087200" y="1863260"/>
            <a:ext cx="5499900" cy="6986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1400"/>
              </a:spcBef>
              <a:spcAft>
                <a:spcPts val="400"/>
              </a:spcAft>
              <a:buNone/>
            </a:pPr>
            <a:r>
              <a:rPr lang="pt-BR" sz="1600" b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Produção de </a:t>
            </a:r>
            <a:r>
              <a:rPr lang="pt-BR" sz="1600" b="1" dirty="0">
                <a:solidFill>
                  <a:srgbClr val="39B54A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aço verde</a:t>
            </a:r>
            <a:endParaRPr sz="1600" b="1" dirty="0">
              <a:solidFill>
                <a:srgbClr val="39B54A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pic>
        <p:nvPicPr>
          <p:cNvPr id="158" name="Google Shape;158;g3628bf77f2d_0_43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8077031" y="1908536"/>
            <a:ext cx="577401" cy="431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9" name="Google Shape;159;g3628bf77f2d_0_438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3676290" y="4245800"/>
            <a:ext cx="681296" cy="719752"/>
          </a:xfrm>
          <a:prstGeom prst="rect">
            <a:avLst/>
          </a:prstGeom>
          <a:noFill/>
          <a:ln>
            <a:noFill/>
          </a:ln>
        </p:spPr>
      </p:pic>
      <p:sp>
        <p:nvSpPr>
          <p:cNvPr id="160" name="Google Shape;160;g3628bf77f2d_0_438"/>
          <p:cNvSpPr txBox="1"/>
          <p:nvPr/>
        </p:nvSpPr>
        <p:spPr>
          <a:xfrm>
            <a:off x="3221686" y="4734731"/>
            <a:ext cx="1629600" cy="6101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1400"/>
              </a:spcBef>
              <a:spcAft>
                <a:spcPts val="400"/>
              </a:spcAft>
              <a:buNone/>
            </a:pPr>
            <a:r>
              <a:rPr lang="pt-BR" sz="1100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Eletrólise</a:t>
            </a:r>
            <a:endParaRPr sz="1100" dirty="0"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61" name="Google Shape;161;g3628bf77f2d_0_438"/>
          <p:cNvSpPr txBox="1"/>
          <p:nvPr/>
        </p:nvSpPr>
        <p:spPr>
          <a:xfrm>
            <a:off x="3727361" y="3638850"/>
            <a:ext cx="16296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1400"/>
              </a:spcBef>
              <a:spcAft>
                <a:spcPts val="400"/>
              </a:spcAft>
              <a:buNone/>
            </a:pPr>
            <a:r>
              <a:rPr lang="pt-BR" sz="12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H2 </a:t>
            </a:r>
            <a:r>
              <a:rPr lang="pt-BR" sz="1200">
                <a:solidFill>
                  <a:schemeClr val="accent6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Verde</a:t>
            </a:r>
            <a:endParaRPr sz="1200">
              <a:solidFill>
                <a:schemeClr val="accent6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pic>
        <p:nvPicPr>
          <p:cNvPr id="162" name="Google Shape;162;g3628bf77f2d_0_43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481936" y="3713098"/>
            <a:ext cx="335160" cy="207449"/>
          </a:xfrm>
          <a:prstGeom prst="rect">
            <a:avLst/>
          </a:prstGeom>
          <a:noFill/>
          <a:ln>
            <a:noFill/>
          </a:ln>
        </p:spPr>
      </p:pic>
      <p:sp>
        <p:nvSpPr>
          <p:cNvPr id="163" name="Google Shape;163;g3628bf77f2d_0_438"/>
          <p:cNvSpPr txBox="1"/>
          <p:nvPr/>
        </p:nvSpPr>
        <p:spPr>
          <a:xfrm>
            <a:off x="4907729" y="4749434"/>
            <a:ext cx="1730100" cy="5231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100" dirty="0">
                <a:latin typeface="Century Gothic"/>
                <a:ea typeface="Century Gothic"/>
                <a:cs typeface="Century Gothic"/>
                <a:sym typeface="Century Gothic"/>
              </a:rPr>
              <a:t>Direct </a:t>
            </a:r>
            <a:r>
              <a:rPr lang="pt-BR" sz="1100" dirty="0" err="1">
                <a:latin typeface="Century Gothic"/>
                <a:ea typeface="Century Gothic"/>
                <a:cs typeface="Century Gothic"/>
                <a:sym typeface="Century Gothic"/>
              </a:rPr>
              <a:t>Reduced</a:t>
            </a:r>
            <a:r>
              <a:rPr lang="pt-BR" sz="1100" dirty="0">
                <a:latin typeface="Century Gothic"/>
                <a:ea typeface="Century Gothic"/>
                <a:cs typeface="Century Gothic"/>
                <a:sym typeface="Century Gothic"/>
              </a:rPr>
              <a:t> Iron (DRI)</a:t>
            </a:r>
            <a:endParaRPr sz="1100" dirty="0"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pic>
        <p:nvPicPr>
          <p:cNvPr id="164" name="Google Shape;164;g3628bf77f2d_0_438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5339335" y="3550908"/>
            <a:ext cx="728278" cy="1263848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65" name="Google Shape;165;g3628bf77f2d_0_438"/>
          <p:cNvCxnSpPr>
            <a:cxnSpLocks/>
          </p:cNvCxnSpPr>
          <p:nvPr/>
        </p:nvCxnSpPr>
        <p:spPr>
          <a:xfrm>
            <a:off x="3202138" y="4126975"/>
            <a:ext cx="2094070" cy="7950"/>
          </a:xfrm>
          <a:prstGeom prst="straightConnector1">
            <a:avLst/>
          </a:prstGeom>
          <a:noFill/>
          <a:ln w="3175" cap="flat" cmpd="sng">
            <a:solidFill>
              <a:srgbClr val="39B54A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166" name="Google Shape;166;g3628bf77f2d_0_438"/>
          <p:cNvSpPr txBox="1"/>
          <p:nvPr/>
        </p:nvSpPr>
        <p:spPr>
          <a:xfrm>
            <a:off x="5978922" y="3496489"/>
            <a:ext cx="1244844" cy="6001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900" dirty="0">
                <a:solidFill>
                  <a:srgbClr val="39B54A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Vapor d’água (H₂O) 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900" dirty="0">
                <a:solidFill>
                  <a:srgbClr val="39B54A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(em vez de CO₂)</a:t>
            </a:r>
            <a:endParaRPr sz="900" dirty="0">
              <a:solidFill>
                <a:srgbClr val="39B54A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67" name="Google Shape;167;g3628bf77f2d_0_438"/>
          <p:cNvSpPr txBox="1"/>
          <p:nvPr/>
        </p:nvSpPr>
        <p:spPr>
          <a:xfrm>
            <a:off x="6837151" y="4336518"/>
            <a:ext cx="1447500" cy="3385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000" dirty="0">
                <a:latin typeface="Century Gothic"/>
                <a:ea typeface="Century Gothic"/>
                <a:cs typeface="Century Gothic"/>
                <a:sym typeface="Century Gothic"/>
              </a:rPr>
              <a:t>Ferro-esponja (DRI)</a:t>
            </a:r>
            <a:endParaRPr sz="1000" dirty="0"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pic>
        <p:nvPicPr>
          <p:cNvPr id="169" name="Google Shape;169;g3628bf77f2d_0_438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5247414" y="2800502"/>
            <a:ext cx="841150" cy="427902"/>
          </a:xfrm>
          <a:prstGeom prst="rect">
            <a:avLst/>
          </a:prstGeom>
          <a:noFill/>
          <a:ln>
            <a:noFill/>
          </a:ln>
        </p:spPr>
      </p:pic>
      <p:sp>
        <p:nvSpPr>
          <p:cNvPr id="170" name="Google Shape;170;g3628bf77f2d_0_438"/>
          <p:cNvSpPr txBox="1"/>
          <p:nvPr/>
        </p:nvSpPr>
        <p:spPr>
          <a:xfrm>
            <a:off x="4730124" y="3159200"/>
            <a:ext cx="1946700" cy="3385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000" dirty="0">
                <a:latin typeface="Century Gothic"/>
                <a:ea typeface="Century Gothic"/>
                <a:cs typeface="Century Gothic"/>
                <a:sym typeface="Century Gothic"/>
              </a:rPr>
              <a:t>Minério de Ferro</a:t>
            </a:r>
            <a:endParaRPr sz="1000" dirty="0"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71" name="Google Shape;171;g3628bf77f2d_0_438"/>
          <p:cNvSpPr txBox="1"/>
          <p:nvPr/>
        </p:nvSpPr>
        <p:spPr>
          <a:xfrm>
            <a:off x="5137873" y="5429265"/>
            <a:ext cx="6268718" cy="553968"/>
          </a:xfrm>
          <a:prstGeom prst="rect">
            <a:avLst/>
          </a:prstGeom>
          <a:noFill/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lvl="0" algn="r"/>
            <a:r>
              <a:rPr lang="pt-BR" sz="1200" dirty="0">
                <a:solidFill>
                  <a:schemeClr val="dk1"/>
                </a:solidFill>
                <a:latin typeface="Century Gothic" panose="020B0502020202020204" pitchFamily="34" charset="0"/>
              </a:rPr>
              <a:t>*A rota DRI-H₂ e EAF permite produzir aço com </a:t>
            </a:r>
            <a:r>
              <a:rPr lang="pt-BR" sz="1200" b="1" u="sng" dirty="0">
                <a:solidFill>
                  <a:srgbClr val="39B54A"/>
                </a:solidFill>
                <a:latin typeface="Century Gothic" panose="020B0502020202020204" pitchFamily="34" charset="0"/>
              </a:rPr>
              <a:t>até 80% menos emissões de CO</a:t>
            </a:r>
            <a:r>
              <a:rPr lang="pt-BR" sz="1200" dirty="0">
                <a:solidFill>
                  <a:srgbClr val="39B54A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₂</a:t>
            </a:r>
            <a:endParaRPr lang="pt-BR" sz="1200" u="sng" dirty="0">
              <a:solidFill>
                <a:srgbClr val="39B54A"/>
              </a:solidFill>
              <a:latin typeface="Century Gothic" panose="020B0502020202020204" pitchFamily="34" charset="0"/>
              <a:ea typeface="Century Gothic"/>
              <a:cs typeface="Century Gothic"/>
              <a:sym typeface="Century Gothic"/>
            </a:endParaRPr>
          </a:p>
          <a:p>
            <a:pPr lvl="0" algn="r"/>
            <a:endParaRPr sz="1200" u="sng" dirty="0">
              <a:solidFill>
                <a:schemeClr val="accent6">
                  <a:lumMod val="75000"/>
                </a:schemeClr>
              </a:solidFill>
              <a:latin typeface="Century Gothic" panose="020B0502020202020204" pitchFamily="34" charset="0"/>
              <a:ea typeface="Calibri"/>
              <a:cs typeface="Calibri"/>
              <a:sym typeface="Calibri"/>
            </a:endParaRPr>
          </a:p>
        </p:txBody>
      </p:sp>
      <p:sp>
        <p:nvSpPr>
          <p:cNvPr id="174" name="Google Shape;174;g3628bf77f2d_0_438"/>
          <p:cNvSpPr txBox="1"/>
          <p:nvPr/>
        </p:nvSpPr>
        <p:spPr>
          <a:xfrm>
            <a:off x="8309170" y="4459225"/>
            <a:ext cx="1565018" cy="5231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100" dirty="0">
                <a:latin typeface="Century Gothic"/>
                <a:ea typeface="Century Gothic"/>
                <a:cs typeface="Century Gothic"/>
                <a:sym typeface="Century Gothic"/>
              </a:rPr>
              <a:t>Forno elétrico a arco (EAF)</a:t>
            </a:r>
            <a:endParaRPr sz="1100" dirty="0"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pic>
        <p:nvPicPr>
          <p:cNvPr id="175" name="Google Shape;175;g3628bf77f2d_0_438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8669258" y="2719493"/>
            <a:ext cx="443619" cy="486431"/>
          </a:xfrm>
          <a:prstGeom prst="rect">
            <a:avLst/>
          </a:prstGeom>
          <a:noFill/>
          <a:ln>
            <a:noFill/>
          </a:ln>
        </p:spPr>
      </p:pic>
      <p:pic>
        <p:nvPicPr>
          <p:cNvPr id="176" name="Google Shape;176;g3628bf77f2d_0_438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9028781" y="3032207"/>
            <a:ext cx="349488" cy="199998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77" name="Google Shape;177;g3628bf77f2d_0_438"/>
          <p:cNvCxnSpPr>
            <a:cxnSpLocks/>
          </p:cNvCxnSpPr>
          <p:nvPr/>
        </p:nvCxnSpPr>
        <p:spPr>
          <a:xfrm>
            <a:off x="9254374" y="4126975"/>
            <a:ext cx="775200" cy="0"/>
          </a:xfrm>
          <a:prstGeom prst="straightConnector1">
            <a:avLst/>
          </a:prstGeom>
          <a:noFill/>
          <a:ln w="3175" cap="flat" cmpd="sng">
            <a:solidFill>
              <a:srgbClr val="39B54A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178" name="Google Shape;178;g3628bf77f2d_0_438"/>
          <p:cNvSpPr txBox="1"/>
          <p:nvPr/>
        </p:nvSpPr>
        <p:spPr>
          <a:xfrm>
            <a:off x="9869425" y="4468373"/>
            <a:ext cx="1447500" cy="6924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100" dirty="0">
                <a:solidFill>
                  <a:srgbClr val="39B54A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Aço líquido com baixa emissão de CO₂</a:t>
            </a:r>
            <a:endParaRPr sz="1100" dirty="0">
              <a:solidFill>
                <a:srgbClr val="39B54A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pic>
        <p:nvPicPr>
          <p:cNvPr id="182" name="Google Shape;182;g3628bf77f2d_0_438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7178495" y="3776174"/>
            <a:ext cx="691241" cy="615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3" name="Google Shape;183;g3628bf77f2d_0_438"/>
          <p:cNvPicPr preferRelativeResize="0"/>
          <p:nvPr/>
        </p:nvPicPr>
        <p:blipFill>
          <a:blip r:embed="rId12">
            <a:alphaModFix/>
          </a:blip>
          <a:stretch>
            <a:fillRect/>
          </a:stretch>
        </p:blipFill>
        <p:spPr>
          <a:xfrm>
            <a:off x="10131851" y="3721764"/>
            <a:ext cx="691250" cy="810427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5" name="Google Shape;177;g3628bf77f2d_0_438">
            <a:extLst>
              <a:ext uri="{FF2B5EF4-FFF2-40B4-BE49-F238E27FC236}">
                <a16:creationId xmlns:a16="http://schemas.microsoft.com/office/drawing/2014/main" id="{53603120-4029-791F-87EF-296DCABF7F8E}"/>
              </a:ext>
            </a:extLst>
          </p:cNvPr>
          <p:cNvCxnSpPr>
            <a:cxnSpLocks/>
          </p:cNvCxnSpPr>
          <p:nvPr/>
        </p:nvCxnSpPr>
        <p:spPr>
          <a:xfrm>
            <a:off x="7884632" y="4129660"/>
            <a:ext cx="775200" cy="0"/>
          </a:xfrm>
          <a:prstGeom prst="straightConnector1">
            <a:avLst/>
          </a:prstGeom>
          <a:noFill/>
          <a:ln w="3175" cap="flat" cmpd="sng">
            <a:solidFill>
              <a:srgbClr val="39B54A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6" name="Google Shape;177;g3628bf77f2d_0_438">
            <a:extLst>
              <a:ext uri="{FF2B5EF4-FFF2-40B4-BE49-F238E27FC236}">
                <a16:creationId xmlns:a16="http://schemas.microsoft.com/office/drawing/2014/main" id="{861052B3-E583-2E1C-0327-6A8D9E66CFD8}"/>
              </a:ext>
            </a:extLst>
          </p:cNvPr>
          <p:cNvCxnSpPr>
            <a:cxnSpLocks/>
          </p:cNvCxnSpPr>
          <p:nvPr/>
        </p:nvCxnSpPr>
        <p:spPr>
          <a:xfrm>
            <a:off x="6124056" y="4137216"/>
            <a:ext cx="965182" cy="0"/>
          </a:xfrm>
          <a:prstGeom prst="straightConnector1">
            <a:avLst/>
          </a:prstGeom>
          <a:noFill/>
          <a:ln w="3175" cap="flat" cmpd="sng">
            <a:solidFill>
              <a:srgbClr val="39B54A"/>
            </a:solidFill>
            <a:prstDash val="solid"/>
            <a:round/>
            <a:headEnd type="none" w="med" len="med"/>
            <a:tailEnd type="triangle" w="med" len="med"/>
          </a:ln>
        </p:spPr>
      </p:cxnSp>
      <p:pic>
        <p:nvPicPr>
          <p:cNvPr id="8" name="Google Shape;173;g3628bf77f2d_0_438"/>
          <p:cNvPicPr preferRelativeResize="0"/>
          <p:nvPr/>
        </p:nvPicPr>
        <p:blipFill>
          <a:blip r:embed="rId13">
            <a:alphaModFix/>
          </a:blip>
          <a:stretch>
            <a:fillRect/>
          </a:stretch>
        </p:blipFill>
        <p:spPr>
          <a:xfrm>
            <a:off x="8664764" y="3340145"/>
            <a:ext cx="841150" cy="1146429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Google Shape;175;g3628bf77f2d_0_438">
            <a:extLst>
              <a:ext uri="{FF2B5EF4-FFF2-40B4-BE49-F238E27FC236}">
                <a16:creationId xmlns:a16="http://schemas.microsoft.com/office/drawing/2014/main" id="{B9D10B32-1483-8D1E-F4C3-14AAD735AE04}"/>
              </a:ext>
            </a:extLst>
          </p:cNvPr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3063456" y="3521294"/>
            <a:ext cx="443619" cy="486431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Google Shape;176;g3628bf77f2d_0_438">
            <a:extLst>
              <a:ext uri="{FF2B5EF4-FFF2-40B4-BE49-F238E27FC236}">
                <a16:creationId xmlns:a16="http://schemas.microsoft.com/office/drawing/2014/main" id="{03A1F7B6-4DCC-C52B-1443-1C5640C1FAC4}"/>
              </a:ext>
            </a:extLst>
          </p:cNvPr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3422979" y="3834008"/>
            <a:ext cx="349488" cy="199998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Google Shape;196;g3628bf77f2d_0_524">
            <a:extLst>
              <a:ext uri="{FF2B5EF4-FFF2-40B4-BE49-F238E27FC236}">
                <a16:creationId xmlns:a16="http://schemas.microsoft.com/office/drawing/2014/main" id="{2F002469-883C-FB3C-1992-CB573157E8B0}"/>
              </a:ext>
            </a:extLst>
          </p:cNvPr>
          <p:cNvSpPr/>
          <p:nvPr/>
        </p:nvSpPr>
        <p:spPr>
          <a:xfrm>
            <a:off x="2966000" y="2588842"/>
            <a:ext cx="8350926" cy="2683782"/>
          </a:xfrm>
          <a:prstGeom prst="rect">
            <a:avLst/>
          </a:prstGeom>
          <a:noFill/>
          <a:ln w="3175" cap="flat" cmpd="sng">
            <a:solidFill>
              <a:srgbClr val="64A2D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4" name="Imagem 33">
            <a:extLst>
              <a:ext uri="{FF2B5EF4-FFF2-40B4-BE49-F238E27FC236}">
                <a16:creationId xmlns:a16="http://schemas.microsoft.com/office/drawing/2014/main" id="{F402DC7A-A590-45AC-9D43-55E09D7FB525}"/>
              </a:ext>
            </a:extLst>
          </p:cNvPr>
          <p:cNvPicPr>
            <a:picLocks noChangeAspect="1"/>
          </p:cNvPicPr>
          <p:nvPr/>
        </p:nvPicPr>
        <p:blipFill rotWithShape="1">
          <a:blip r:embed="rId14"/>
          <a:srcRect l="26102" r="4425" b="2784"/>
          <a:stretch/>
        </p:blipFill>
        <p:spPr>
          <a:xfrm>
            <a:off x="0" y="-6997"/>
            <a:ext cx="2209041" cy="6864997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9" name="Google Shape;189;g3628bf77f2d_0_52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806725" y="379500"/>
            <a:ext cx="1946850" cy="818242"/>
          </a:xfrm>
          <a:prstGeom prst="rect">
            <a:avLst/>
          </a:prstGeom>
          <a:noFill/>
          <a:ln>
            <a:noFill/>
          </a:ln>
        </p:spPr>
      </p:pic>
      <p:sp>
        <p:nvSpPr>
          <p:cNvPr id="190" name="Google Shape;190;g3628bf77f2d_0_524"/>
          <p:cNvSpPr txBox="1"/>
          <p:nvPr/>
        </p:nvSpPr>
        <p:spPr>
          <a:xfrm>
            <a:off x="2636094" y="570656"/>
            <a:ext cx="2480100" cy="4616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700" b="1" dirty="0">
                <a:solidFill>
                  <a:srgbClr val="64A2D5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Ferro comum</a:t>
            </a:r>
            <a:endParaRPr sz="1700" b="1" dirty="0">
              <a:solidFill>
                <a:srgbClr val="64A2D5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pic>
        <p:nvPicPr>
          <p:cNvPr id="191" name="Google Shape;191;g3628bf77f2d_0_52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149688" y="1222091"/>
            <a:ext cx="852039" cy="818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2" name="Google Shape;192;g3628bf77f2d_0_52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456538" y="1239280"/>
            <a:ext cx="852050" cy="766582"/>
          </a:xfrm>
          <a:prstGeom prst="rect">
            <a:avLst/>
          </a:prstGeom>
          <a:noFill/>
          <a:ln>
            <a:noFill/>
          </a:ln>
        </p:spPr>
      </p:pic>
      <p:pic>
        <p:nvPicPr>
          <p:cNvPr id="193" name="Google Shape;193;g3628bf77f2d_0_524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4803110" y="1194916"/>
            <a:ext cx="852050" cy="816029"/>
          </a:xfrm>
          <a:prstGeom prst="rect">
            <a:avLst/>
          </a:prstGeom>
          <a:noFill/>
          <a:ln>
            <a:noFill/>
          </a:ln>
        </p:spPr>
      </p:pic>
      <p:sp>
        <p:nvSpPr>
          <p:cNvPr id="194" name="Google Shape;194;g3628bf77f2d_0_524"/>
          <p:cNvSpPr txBox="1"/>
          <p:nvPr/>
        </p:nvSpPr>
        <p:spPr>
          <a:xfrm>
            <a:off x="2365232" y="2001179"/>
            <a:ext cx="2553300" cy="5231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100" b="1" dirty="0">
                <a:solidFill>
                  <a:srgbClr val="64A2D5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Alta abundância </a:t>
            </a:r>
            <a:endParaRPr sz="1100" b="1" dirty="0">
              <a:solidFill>
                <a:srgbClr val="64A2D5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100" b="1" dirty="0">
                <a:solidFill>
                  <a:srgbClr val="64A2D5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geológica</a:t>
            </a:r>
            <a:endParaRPr sz="1100" b="1" dirty="0">
              <a:solidFill>
                <a:srgbClr val="64A2D5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95" name="Google Shape;195;g3628bf77f2d_0_524"/>
          <p:cNvSpPr txBox="1"/>
          <p:nvPr/>
        </p:nvSpPr>
        <p:spPr>
          <a:xfrm>
            <a:off x="3952485" y="2001174"/>
            <a:ext cx="25533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100" b="1" dirty="0">
                <a:solidFill>
                  <a:srgbClr val="64A2D5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Baixo risco </a:t>
            </a:r>
            <a:endParaRPr sz="1100" b="1" dirty="0">
              <a:solidFill>
                <a:srgbClr val="64A2D5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100" b="1" dirty="0">
                <a:solidFill>
                  <a:srgbClr val="64A2D5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geopolítico</a:t>
            </a:r>
            <a:endParaRPr dirty="0">
              <a:solidFill>
                <a:srgbClr val="64A2D5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96" name="Google Shape;196;g3628bf77f2d_0_524"/>
          <p:cNvSpPr/>
          <p:nvPr/>
        </p:nvSpPr>
        <p:spPr>
          <a:xfrm>
            <a:off x="2746563" y="1018066"/>
            <a:ext cx="4817400" cy="1613759"/>
          </a:xfrm>
          <a:prstGeom prst="rect">
            <a:avLst/>
          </a:prstGeom>
          <a:noFill/>
          <a:ln w="19050" cap="flat" cmpd="sng">
            <a:solidFill>
              <a:srgbClr val="64A2D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7" name="Google Shape;197;g3628bf77f2d_0_524"/>
          <p:cNvSpPr txBox="1"/>
          <p:nvPr/>
        </p:nvSpPr>
        <p:spPr>
          <a:xfrm>
            <a:off x="6173400" y="2001174"/>
            <a:ext cx="14946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100" b="1" i="1" dirty="0">
                <a:solidFill>
                  <a:srgbClr val="64A2D5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Supply </a:t>
            </a:r>
            <a:r>
              <a:rPr lang="pt-BR" sz="1100" b="1" i="1" dirty="0" err="1">
                <a:solidFill>
                  <a:srgbClr val="64A2D5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chain</a:t>
            </a:r>
            <a:r>
              <a:rPr lang="pt-BR" sz="1100" b="1" i="1" dirty="0">
                <a:solidFill>
                  <a:srgbClr val="64A2D5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endParaRPr sz="1100" b="1" i="1" dirty="0">
              <a:solidFill>
                <a:srgbClr val="64A2D5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100" b="1" dirty="0">
                <a:solidFill>
                  <a:srgbClr val="64A2D5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consolidada</a:t>
            </a:r>
            <a:endParaRPr dirty="0">
              <a:solidFill>
                <a:srgbClr val="64A2D5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98" name="Google Shape;198;g3628bf77f2d_0_524"/>
          <p:cNvSpPr txBox="1"/>
          <p:nvPr/>
        </p:nvSpPr>
        <p:spPr>
          <a:xfrm>
            <a:off x="2636094" y="3031879"/>
            <a:ext cx="7335900" cy="4616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700" b="1" dirty="0">
                <a:solidFill>
                  <a:srgbClr val="64A2D5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Ferro de alta pureza  </a:t>
            </a:r>
            <a:r>
              <a:rPr lang="pt-BR" sz="1700" b="1" dirty="0">
                <a:solidFill>
                  <a:srgbClr val="39B54A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(Fe ≥ 67%)*</a:t>
            </a:r>
            <a:endParaRPr sz="1700" dirty="0">
              <a:solidFill>
                <a:srgbClr val="39B54A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202" name="Google Shape;202;g3628bf77f2d_0_524"/>
          <p:cNvSpPr txBox="1"/>
          <p:nvPr/>
        </p:nvSpPr>
        <p:spPr>
          <a:xfrm>
            <a:off x="2365238" y="4541928"/>
            <a:ext cx="2553300" cy="5231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100" b="1" u="sng" dirty="0">
                <a:solidFill>
                  <a:srgbClr val="98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Baixa</a:t>
            </a:r>
            <a:r>
              <a:rPr lang="pt-BR" sz="1100" b="1" dirty="0">
                <a:solidFill>
                  <a:srgbClr val="64A2D5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abundância </a:t>
            </a:r>
            <a:endParaRPr sz="1100" b="1" dirty="0">
              <a:solidFill>
                <a:srgbClr val="64A2D5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100" b="1" dirty="0">
                <a:solidFill>
                  <a:srgbClr val="64A2D5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geológica</a:t>
            </a:r>
            <a:endParaRPr sz="1100" b="1" dirty="0">
              <a:solidFill>
                <a:srgbClr val="64A2D5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203" name="Google Shape;203;g3628bf77f2d_0_524"/>
          <p:cNvSpPr txBox="1"/>
          <p:nvPr/>
        </p:nvSpPr>
        <p:spPr>
          <a:xfrm>
            <a:off x="3992591" y="4536845"/>
            <a:ext cx="25533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100" b="1" dirty="0">
                <a:solidFill>
                  <a:srgbClr val="64A2D5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Maior reserva:</a:t>
            </a:r>
            <a:endParaRPr sz="1100" b="1" dirty="0">
              <a:solidFill>
                <a:srgbClr val="64A2D5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100" b="1" dirty="0">
                <a:solidFill>
                  <a:srgbClr val="98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Brasil</a:t>
            </a:r>
            <a:endParaRPr dirty="0">
              <a:solidFill>
                <a:srgbClr val="980000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205" name="Google Shape;205;g3628bf77f2d_0_524"/>
          <p:cNvSpPr txBox="1"/>
          <p:nvPr/>
        </p:nvSpPr>
        <p:spPr>
          <a:xfrm>
            <a:off x="5909063" y="4542756"/>
            <a:ext cx="19470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100" b="1" dirty="0">
                <a:solidFill>
                  <a:srgbClr val="64A2D5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Supply </a:t>
            </a:r>
            <a:r>
              <a:rPr lang="pt-BR" sz="1100" b="1" dirty="0" err="1">
                <a:solidFill>
                  <a:srgbClr val="64A2D5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chain</a:t>
            </a:r>
            <a:r>
              <a:rPr lang="pt-BR" sz="1100" b="1" dirty="0">
                <a:solidFill>
                  <a:srgbClr val="64A2D5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endParaRPr sz="1100" b="1" dirty="0">
              <a:solidFill>
                <a:srgbClr val="64A2D5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100" b="1" dirty="0">
                <a:solidFill>
                  <a:srgbClr val="98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em desenvolvimento</a:t>
            </a:r>
            <a:endParaRPr dirty="0">
              <a:solidFill>
                <a:srgbClr val="980000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pic>
        <p:nvPicPr>
          <p:cNvPr id="206" name="Google Shape;206;g3628bf77f2d_0_524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8131994" y="3866402"/>
            <a:ext cx="852050" cy="649864"/>
          </a:xfrm>
          <a:prstGeom prst="rect">
            <a:avLst/>
          </a:prstGeom>
          <a:noFill/>
          <a:ln>
            <a:noFill/>
          </a:ln>
        </p:spPr>
      </p:pic>
      <p:sp>
        <p:nvSpPr>
          <p:cNvPr id="207" name="Google Shape;207;g3628bf77f2d_0_524"/>
          <p:cNvSpPr txBox="1"/>
          <p:nvPr/>
        </p:nvSpPr>
        <p:spPr>
          <a:xfrm>
            <a:off x="7635496" y="4536845"/>
            <a:ext cx="19470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100" b="1" dirty="0">
                <a:solidFill>
                  <a:srgbClr val="64A2D5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Demanda crescente</a:t>
            </a:r>
            <a:r>
              <a:rPr lang="pt-BR" sz="1100" b="1" dirty="0">
                <a:solidFill>
                  <a:srgbClr val="98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oferta limitada</a:t>
            </a:r>
            <a:endParaRPr dirty="0">
              <a:solidFill>
                <a:srgbClr val="980000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208" name="Google Shape;208;g3628bf77f2d_0_524"/>
          <p:cNvSpPr txBox="1"/>
          <p:nvPr/>
        </p:nvSpPr>
        <p:spPr>
          <a:xfrm>
            <a:off x="2636094" y="5140126"/>
            <a:ext cx="4048500" cy="9232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200" dirty="0">
                <a:solidFill>
                  <a:srgbClr val="64A2D5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*Baixo teor de fósforo (</a:t>
            </a:r>
            <a:r>
              <a:rPr lang="pt-BR" sz="1200" b="1" dirty="0">
                <a:solidFill>
                  <a:srgbClr val="64A2D5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P</a:t>
            </a:r>
            <a:r>
              <a:rPr lang="pt-BR" sz="1200" dirty="0">
                <a:solidFill>
                  <a:srgbClr val="64A2D5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)</a:t>
            </a:r>
            <a:endParaRPr sz="1200" dirty="0">
              <a:solidFill>
                <a:srgbClr val="64A2D5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200" dirty="0">
                <a:solidFill>
                  <a:srgbClr val="64A2D5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Baixo teor de alumina (</a:t>
            </a:r>
            <a:r>
              <a:rPr lang="pt-BR" sz="1200" b="1" dirty="0" err="1">
                <a:solidFill>
                  <a:srgbClr val="64A2D5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Al₂O</a:t>
            </a:r>
            <a:r>
              <a:rPr lang="pt-BR" sz="1200" b="1" dirty="0">
                <a:solidFill>
                  <a:srgbClr val="64A2D5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₃</a:t>
            </a:r>
            <a:r>
              <a:rPr lang="pt-BR" sz="1200" dirty="0">
                <a:solidFill>
                  <a:srgbClr val="64A2D5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)</a:t>
            </a:r>
            <a:endParaRPr sz="1200" dirty="0">
              <a:solidFill>
                <a:srgbClr val="64A2D5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200" dirty="0">
                <a:solidFill>
                  <a:srgbClr val="64A2D5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Baixo teor de sílica (</a:t>
            </a:r>
            <a:r>
              <a:rPr lang="pt-BR" sz="1200" b="1" dirty="0" err="1">
                <a:solidFill>
                  <a:srgbClr val="64A2D5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SiO</a:t>
            </a:r>
            <a:r>
              <a:rPr lang="pt-BR" sz="1200" b="1" dirty="0">
                <a:solidFill>
                  <a:srgbClr val="64A2D5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₂</a:t>
            </a:r>
            <a:r>
              <a:rPr lang="pt-BR" sz="1200" dirty="0">
                <a:solidFill>
                  <a:srgbClr val="64A2D5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)</a:t>
            </a:r>
            <a:endParaRPr sz="1200" dirty="0">
              <a:solidFill>
                <a:srgbClr val="64A2D5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200" dirty="0">
                <a:solidFill>
                  <a:srgbClr val="64A2D5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Baixo teor de enxofre (</a:t>
            </a:r>
            <a:r>
              <a:rPr lang="pt-BR" sz="1200" b="1" dirty="0">
                <a:solidFill>
                  <a:srgbClr val="64A2D5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</a:t>
            </a:r>
            <a:r>
              <a:rPr lang="pt-BR" sz="1200" dirty="0">
                <a:solidFill>
                  <a:srgbClr val="64A2D5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)</a:t>
            </a:r>
            <a:endParaRPr sz="1200" dirty="0"/>
          </a:p>
        </p:txBody>
      </p:sp>
      <p:pic>
        <p:nvPicPr>
          <p:cNvPr id="210" name="Google Shape;210;g3628bf77f2d_0_524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10435149" y="3085643"/>
            <a:ext cx="689999" cy="343357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Google Shape;209;g3628bf77f2d_0_524"/>
          <p:cNvPicPr preferRelativeResize="0"/>
          <p:nvPr/>
        </p:nvPicPr>
        <p:blipFill rotWithShape="1">
          <a:blip r:embed="rId9">
            <a:alphaModFix/>
          </a:blip>
          <a:srcRect b="7118"/>
          <a:stretch>
            <a:fillRect/>
          </a:stretch>
        </p:blipFill>
        <p:spPr>
          <a:xfrm>
            <a:off x="-8923" y="0"/>
            <a:ext cx="2240322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Google Shape;196;g3628bf77f2d_0_524">
            <a:extLst>
              <a:ext uri="{FF2B5EF4-FFF2-40B4-BE49-F238E27FC236}">
                <a16:creationId xmlns:a16="http://schemas.microsoft.com/office/drawing/2014/main" id="{A87DE161-DD98-2DC5-FD66-4E565A66F891}"/>
              </a:ext>
            </a:extLst>
          </p:cNvPr>
          <p:cNvSpPr/>
          <p:nvPr/>
        </p:nvSpPr>
        <p:spPr>
          <a:xfrm>
            <a:off x="2746563" y="3510871"/>
            <a:ext cx="6741325" cy="1613759"/>
          </a:xfrm>
          <a:prstGeom prst="rect">
            <a:avLst/>
          </a:prstGeom>
          <a:noFill/>
          <a:ln w="19050" cap="flat" cmpd="sng">
            <a:solidFill>
              <a:srgbClr val="64A2D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9" name="Google Shape;191;g3628bf77f2d_0_524">
            <a:extLst>
              <a:ext uri="{FF2B5EF4-FFF2-40B4-BE49-F238E27FC236}">
                <a16:creationId xmlns:a16="http://schemas.microsoft.com/office/drawing/2014/main" id="{1661AF8C-CFB1-7B31-EF82-9E353B0C122B}"/>
              </a:ext>
            </a:extLst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152225" y="3732495"/>
            <a:ext cx="852039" cy="818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Google Shape;192;g3628bf77f2d_0_524">
            <a:extLst>
              <a:ext uri="{FF2B5EF4-FFF2-40B4-BE49-F238E27FC236}">
                <a16:creationId xmlns:a16="http://schemas.microsoft.com/office/drawing/2014/main" id="{05EE2E47-4FCF-952A-DE4C-102A9085268C}"/>
              </a:ext>
            </a:extLst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459075" y="3749684"/>
            <a:ext cx="852050" cy="766582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Google Shape;193;g3628bf77f2d_0_524">
            <a:extLst>
              <a:ext uri="{FF2B5EF4-FFF2-40B4-BE49-F238E27FC236}">
                <a16:creationId xmlns:a16="http://schemas.microsoft.com/office/drawing/2014/main" id="{C71247ED-4E4A-2C21-71E6-AC76192BBC4A}"/>
              </a:ext>
            </a:extLst>
          </p:cNvPr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4805647" y="3705320"/>
            <a:ext cx="852050" cy="816029"/>
          </a:xfrm>
          <a:prstGeom prst="rect">
            <a:avLst/>
          </a:prstGeom>
          <a:noFill/>
          <a:ln>
            <a:noFill/>
          </a:ln>
        </p:spPr>
      </p:pic>
      <p:sp>
        <p:nvSpPr>
          <p:cNvPr id="26" name="CaixaDeTexto 25">
            <a:extLst>
              <a:ext uri="{FF2B5EF4-FFF2-40B4-BE49-F238E27FC236}">
                <a16:creationId xmlns:a16="http://schemas.microsoft.com/office/drawing/2014/main" id="{E31BC1AA-6AFE-48AA-8B90-1CF4E1A40E38}"/>
              </a:ext>
            </a:extLst>
          </p:cNvPr>
          <p:cNvSpPr txBox="1"/>
          <p:nvPr/>
        </p:nvSpPr>
        <p:spPr>
          <a:xfrm>
            <a:off x="9618806" y="3498179"/>
            <a:ext cx="2322687" cy="16004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pt-BR" sz="800" dirty="0">
                <a:solidFill>
                  <a:srgbClr val="FF0000"/>
                </a:solidFill>
              </a:rPr>
              <a:t>Em 2024, o Governo do Canadá incluiu o ferro de alta pureza em sua Lista de Minerais Críticos (“</a:t>
            </a:r>
            <a:r>
              <a:rPr lang="pt-BR" sz="800" dirty="0" err="1">
                <a:solidFill>
                  <a:srgbClr val="FF0000"/>
                </a:solidFill>
              </a:rPr>
              <a:t>Critical</a:t>
            </a:r>
            <a:r>
              <a:rPr lang="pt-BR" sz="800" dirty="0">
                <a:solidFill>
                  <a:srgbClr val="FF0000"/>
                </a:solidFill>
              </a:rPr>
              <a:t> </a:t>
            </a:r>
            <a:r>
              <a:rPr lang="pt-BR" sz="800" dirty="0" err="1">
                <a:solidFill>
                  <a:srgbClr val="FF0000"/>
                </a:solidFill>
              </a:rPr>
              <a:t>Minerals</a:t>
            </a:r>
            <a:r>
              <a:rPr lang="pt-BR" sz="800" dirty="0">
                <a:solidFill>
                  <a:srgbClr val="FF0000"/>
                </a:solidFill>
              </a:rPr>
              <a:t> </a:t>
            </a:r>
            <a:r>
              <a:rPr lang="pt-BR" sz="800" dirty="0" err="1">
                <a:solidFill>
                  <a:srgbClr val="FF0000"/>
                </a:solidFill>
              </a:rPr>
              <a:t>List</a:t>
            </a:r>
            <a:r>
              <a:rPr lang="pt-BR" sz="800" dirty="0">
                <a:solidFill>
                  <a:srgbClr val="FF0000"/>
                </a:solidFill>
              </a:rPr>
              <a:t>”).</a:t>
            </a:r>
          </a:p>
          <a:p>
            <a:pPr algn="just"/>
            <a:endParaRPr lang="pt-BR" sz="800" dirty="0">
              <a:solidFill>
                <a:srgbClr val="FF0000"/>
              </a:solidFill>
              <a:latin typeface="Century Gothic"/>
            </a:endParaRPr>
          </a:p>
          <a:p>
            <a:pPr algn="just"/>
            <a:r>
              <a:rPr lang="en-US" sz="800" i="1" dirty="0">
                <a:solidFill>
                  <a:schemeClr val="accent1">
                    <a:lumMod val="75000"/>
                  </a:schemeClr>
                </a:solidFill>
                <a:latin typeface="Century Gothic"/>
              </a:rPr>
              <a:t>“</a:t>
            </a:r>
            <a:r>
              <a:rPr lang="en-US" sz="800" b="1" i="1" dirty="0">
                <a:solidFill>
                  <a:schemeClr val="accent1">
                    <a:lumMod val="75000"/>
                  </a:schemeClr>
                </a:solidFill>
                <a:latin typeface="Century Gothic"/>
              </a:rPr>
              <a:t>High-purity iron ore </a:t>
            </a:r>
            <a:r>
              <a:rPr lang="en-US" sz="800" i="1" dirty="0">
                <a:solidFill>
                  <a:schemeClr val="accent1">
                    <a:lumMod val="75000"/>
                  </a:schemeClr>
                </a:solidFill>
                <a:latin typeface="Century Gothic"/>
              </a:rPr>
              <a:t>is essential to green steel and integral to decarbonization”. </a:t>
            </a:r>
          </a:p>
          <a:p>
            <a:pPr algn="just"/>
            <a:br>
              <a:rPr lang="en-US" sz="800" b="1" dirty="0">
                <a:solidFill>
                  <a:schemeClr val="bg1">
                    <a:lumMod val="50000"/>
                  </a:schemeClr>
                </a:solidFill>
                <a:latin typeface="Century Gothic"/>
              </a:rPr>
            </a:br>
            <a:r>
              <a:rPr lang="en-US" sz="600" b="1" dirty="0">
                <a:solidFill>
                  <a:schemeClr val="bg1">
                    <a:lumMod val="50000"/>
                  </a:schemeClr>
                </a:solidFill>
                <a:latin typeface="Century Gothic"/>
              </a:rPr>
              <a:t>Fonte: </a:t>
            </a:r>
            <a:r>
              <a:rPr lang="pt-BR" sz="600" dirty="0">
                <a:solidFill>
                  <a:schemeClr val="bg1">
                    <a:lumMod val="50000"/>
                  </a:schemeClr>
                </a:solidFill>
                <a:latin typeface="Century Gothic"/>
              </a:rPr>
              <a:t>CANADÁ. </a:t>
            </a:r>
            <a:r>
              <a:rPr lang="pt-BR" sz="600" dirty="0" err="1">
                <a:solidFill>
                  <a:schemeClr val="bg1">
                    <a:lumMod val="50000"/>
                  </a:schemeClr>
                </a:solidFill>
                <a:latin typeface="Century Gothic"/>
              </a:rPr>
              <a:t>Government</a:t>
            </a:r>
            <a:r>
              <a:rPr lang="pt-BR" sz="600" dirty="0">
                <a:solidFill>
                  <a:schemeClr val="bg1">
                    <a:lumMod val="50000"/>
                  </a:schemeClr>
                </a:solidFill>
                <a:latin typeface="Century Gothic"/>
              </a:rPr>
              <a:t> </a:t>
            </a:r>
            <a:r>
              <a:rPr lang="pt-BR" sz="600" dirty="0" err="1">
                <a:solidFill>
                  <a:schemeClr val="bg1">
                    <a:lumMod val="50000"/>
                  </a:schemeClr>
                </a:solidFill>
                <a:latin typeface="Century Gothic"/>
              </a:rPr>
              <a:t>of</a:t>
            </a:r>
            <a:r>
              <a:rPr lang="pt-BR" sz="600" dirty="0">
                <a:solidFill>
                  <a:schemeClr val="bg1">
                    <a:lumMod val="50000"/>
                  </a:schemeClr>
                </a:solidFill>
                <a:latin typeface="Century Gothic"/>
              </a:rPr>
              <a:t> Canada releases </a:t>
            </a:r>
            <a:r>
              <a:rPr lang="pt-BR" sz="600" dirty="0" err="1">
                <a:solidFill>
                  <a:schemeClr val="bg1">
                    <a:lumMod val="50000"/>
                  </a:schemeClr>
                </a:solidFill>
                <a:latin typeface="Century Gothic"/>
              </a:rPr>
              <a:t>updated</a:t>
            </a:r>
            <a:r>
              <a:rPr lang="pt-BR" sz="600" dirty="0">
                <a:solidFill>
                  <a:schemeClr val="bg1">
                    <a:lumMod val="50000"/>
                  </a:schemeClr>
                </a:solidFill>
                <a:latin typeface="Century Gothic"/>
              </a:rPr>
              <a:t> </a:t>
            </a:r>
            <a:r>
              <a:rPr lang="pt-BR" sz="600" dirty="0" err="1">
                <a:solidFill>
                  <a:schemeClr val="bg1">
                    <a:lumMod val="50000"/>
                  </a:schemeClr>
                </a:solidFill>
                <a:latin typeface="Century Gothic"/>
              </a:rPr>
              <a:t>critical</a:t>
            </a:r>
            <a:r>
              <a:rPr lang="pt-BR" sz="600" dirty="0">
                <a:solidFill>
                  <a:schemeClr val="bg1">
                    <a:lumMod val="50000"/>
                  </a:schemeClr>
                </a:solidFill>
                <a:latin typeface="Century Gothic"/>
              </a:rPr>
              <a:t> </a:t>
            </a:r>
            <a:r>
              <a:rPr lang="pt-BR" sz="600" dirty="0" err="1">
                <a:solidFill>
                  <a:schemeClr val="bg1">
                    <a:lumMod val="50000"/>
                  </a:schemeClr>
                </a:solidFill>
                <a:latin typeface="Century Gothic"/>
              </a:rPr>
              <a:t>minerals</a:t>
            </a:r>
            <a:r>
              <a:rPr lang="pt-BR" sz="600" dirty="0">
                <a:solidFill>
                  <a:schemeClr val="bg1">
                    <a:lumMod val="50000"/>
                  </a:schemeClr>
                </a:solidFill>
                <a:latin typeface="Century Gothic"/>
              </a:rPr>
              <a:t> </a:t>
            </a:r>
            <a:r>
              <a:rPr lang="pt-BR" sz="600" dirty="0" err="1">
                <a:solidFill>
                  <a:schemeClr val="bg1">
                    <a:lumMod val="50000"/>
                  </a:schemeClr>
                </a:solidFill>
                <a:latin typeface="Century Gothic"/>
              </a:rPr>
              <a:t>list</a:t>
            </a:r>
            <a:r>
              <a:rPr lang="pt-BR" sz="600" dirty="0">
                <a:solidFill>
                  <a:schemeClr val="bg1">
                    <a:lumMod val="50000"/>
                  </a:schemeClr>
                </a:solidFill>
                <a:latin typeface="Century Gothic"/>
              </a:rPr>
              <a:t>. Natural </a:t>
            </a:r>
            <a:r>
              <a:rPr lang="pt-BR" sz="600" dirty="0" err="1">
                <a:solidFill>
                  <a:schemeClr val="bg1">
                    <a:lumMod val="50000"/>
                  </a:schemeClr>
                </a:solidFill>
                <a:latin typeface="Century Gothic"/>
              </a:rPr>
              <a:t>Resources</a:t>
            </a:r>
            <a:r>
              <a:rPr lang="pt-BR" sz="600" dirty="0">
                <a:solidFill>
                  <a:schemeClr val="bg1">
                    <a:lumMod val="50000"/>
                  </a:schemeClr>
                </a:solidFill>
                <a:latin typeface="Century Gothic"/>
              </a:rPr>
              <a:t> Canada, 10 jun. 2024. Disponível em:</a:t>
            </a:r>
          </a:p>
          <a:p>
            <a:pPr algn="just"/>
            <a:r>
              <a:rPr lang="pt-BR" sz="600" dirty="0">
                <a:solidFill>
                  <a:schemeClr val="bg1">
                    <a:lumMod val="50000"/>
                  </a:schemeClr>
                </a:solidFill>
                <a:latin typeface="Century Gothic"/>
                <a:hlinkClick r:id="rId1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https://www.canada.ca/</a:t>
            </a:r>
            <a:r>
              <a:rPr lang="pt-BR" sz="600" dirty="0" err="1">
                <a:solidFill>
                  <a:schemeClr val="bg1">
                    <a:lumMod val="50000"/>
                  </a:schemeClr>
                </a:solidFill>
                <a:latin typeface="Century Gothic"/>
                <a:hlinkClick r:id="rId1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en</a:t>
            </a:r>
            <a:r>
              <a:rPr lang="pt-BR" sz="600" dirty="0">
                <a:solidFill>
                  <a:schemeClr val="bg1">
                    <a:lumMod val="50000"/>
                  </a:schemeClr>
                </a:solidFill>
                <a:latin typeface="Century Gothic"/>
                <a:hlinkClick r:id="rId1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/natural-</a:t>
            </a:r>
            <a:r>
              <a:rPr lang="pt-BR" sz="600" dirty="0" err="1">
                <a:solidFill>
                  <a:schemeClr val="bg1">
                    <a:lumMod val="50000"/>
                  </a:schemeClr>
                </a:solidFill>
                <a:latin typeface="Century Gothic"/>
                <a:hlinkClick r:id="rId1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resources</a:t>
            </a:r>
            <a:r>
              <a:rPr lang="pt-BR" sz="600" dirty="0">
                <a:solidFill>
                  <a:schemeClr val="bg1">
                    <a:lumMod val="50000"/>
                  </a:schemeClr>
                </a:solidFill>
                <a:latin typeface="Century Gothic"/>
                <a:hlinkClick r:id="rId1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-canada/</a:t>
            </a:r>
            <a:r>
              <a:rPr lang="pt-BR" sz="600" dirty="0" err="1">
                <a:solidFill>
                  <a:schemeClr val="bg1">
                    <a:lumMod val="50000"/>
                  </a:schemeClr>
                </a:solidFill>
                <a:latin typeface="Century Gothic"/>
                <a:hlinkClick r:id="rId1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news</a:t>
            </a:r>
            <a:r>
              <a:rPr lang="pt-BR" sz="600" dirty="0">
                <a:solidFill>
                  <a:schemeClr val="bg1">
                    <a:lumMod val="50000"/>
                  </a:schemeClr>
                </a:solidFill>
                <a:latin typeface="Century Gothic"/>
                <a:hlinkClick r:id="rId1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/2024/06/government-of-canada-releases-updated-critical-minerals-list.html</a:t>
            </a:r>
            <a:r>
              <a:rPr lang="pt-BR" sz="600" dirty="0">
                <a:solidFill>
                  <a:schemeClr val="bg1">
                    <a:lumMod val="50000"/>
                  </a:schemeClr>
                </a:solidFill>
                <a:latin typeface="Century Gothic"/>
              </a:rPr>
              <a:t>. Acesso em: 27 jun. 2025.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7;g3628bf77f2d_0_476"/>
          <p:cNvSpPr txBox="1"/>
          <p:nvPr/>
        </p:nvSpPr>
        <p:spPr>
          <a:xfrm>
            <a:off x="3221875" y="2982600"/>
            <a:ext cx="7424100" cy="6155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</a:pPr>
            <a:r>
              <a:rPr lang="pt-BR" sz="2800" b="1" dirty="0">
                <a:solidFill>
                  <a:srgbClr val="073763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Pontos para o debate normativo:</a:t>
            </a:r>
            <a:endParaRPr sz="2800" b="0" i="0" u="none" strike="noStrike" cap="none" dirty="0">
              <a:solidFill>
                <a:srgbClr val="073763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pic>
        <p:nvPicPr>
          <p:cNvPr id="218" name="Google Shape;218;g3628bf77f2d_0_47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806725" y="379500"/>
            <a:ext cx="1946850" cy="818242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Imagem 1">
            <a:extLst>
              <a:ext uri="{FF2B5EF4-FFF2-40B4-BE49-F238E27FC236}">
                <a16:creationId xmlns:a16="http://schemas.microsoft.com/office/drawing/2014/main" id="{99336A44-66DA-E0F9-FD07-1FD32720C22C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36751" t="1" b="286"/>
          <a:stretch>
            <a:fillRect/>
          </a:stretch>
        </p:blipFill>
        <p:spPr>
          <a:xfrm>
            <a:off x="-9098" y="-3651"/>
            <a:ext cx="2743698" cy="6861651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Metadata/LabelInfo.xml><?xml version="1.0" encoding="utf-8"?>
<clbl:labelList xmlns:clbl="http://schemas.microsoft.com/office/2020/mipLabelMetadata">
  <clbl:label id="{340ed6a7-0f03-43d9-901d-02d4a7e408aa}" enabled="1" method="Privileged" siteId="{7893571b-6c2c-4cef-b4da-7d4b266a0626}" contentBits="0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408</TotalTime>
  <Words>817</Words>
  <Application>Microsoft Office PowerPoint</Application>
  <PresentationFormat>Widescreen</PresentationFormat>
  <Paragraphs>96</Paragraphs>
  <Slides>14</Slides>
  <Notes>14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14</vt:i4>
      </vt:variant>
    </vt:vector>
  </HeadingPairs>
  <TitlesOfParts>
    <vt:vector size="18" baseType="lpstr">
      <vt:lpstr>Arial</vt:lpstr>
      <vt:lpstr>Century Gothic</vt:lpstr>
      <vt:lpstr>Calibri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Isabel Veloso</dc:creator>
  <cp:lastModifiedBy>Isabel Cristina Veloso de Oliveira Rodrigues</cp:lastModifiedBy>
  <cp:revision>13</cp:revision>
  <dcterms:created xsi:type="dcterms:W3CDTF">2017-02-06T12:47:38Z</dcterms:created>
  <dcterms:modified xsi:type="dcterms:W3CDTF">2025-06-27T20:04:21Z</dcterms:modified>
</cp:coreProperties>
</file>