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301" r:id="rId2"/>
    <p:sldId id="256" r:id="rId3"/>
    <p:sldId id="302" r:id="rId4"/>
    <p:sldId id="303" r:id="rId5"/>
    <p:sldId id="304" r:id="rId6"/>
    <p:sldId id="305" r:id="rId7"/>
    <p:sldId id="306" r:id="rId8"/>
    <p:sldId id="307" r:id="rId9"/>
    <p:sldId id="308" r:id="rId10"/>
    <p:sldId id="309" r:id="rId11"/>
    <p:sldId id="310" r:id="rId12"/>
    <p:sldId id="311" r:id="rId13"/>
    <p:sldId id="300" r:id="rId14"/>
    <p:sldId id="278" r:id="rId1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218"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9" name="PlaceHolder 1"/>
          <p:cNvSpPr>
            <a:spLocks noGrp="1"/>
          </p:cNvSpPr>
          <p:nvPr>
            <p:ph type="body"/>
          </p:nvPr>
        </p:nvSpPr>
        <p:spPr>
          <a:xfrm>
            <a:off x="756000" y="5078520"/>
            <a:ext cx="6047640" cy="4811040"/>
          </a:xfrm>
          <a:prstGeom prst="rect">
            <a:avLst/>
          </a:prstGeom>
        </p:spPr>
        <p:txBody>
          <a:bodyPr lIns="0" tIns="0" rIns="0" bIns="0"/>
          <a:lstStyle/>
          <a:p>
            <a:r>
              <a:rPr lang="pt-BR" sz="2000">
                <a:latin typeface="Arial"/>
              </a:rPr>
              <a:t>Clique para editar o formato de notas</a:t>
            </a:r>
            <a:endParaRPr/>
          </a:p>
        </p:txBody>
      </p:sp>
      <p:sp>
        <p:nvSpPr>
          <p:cNvPr id="40" name="PlaceHolder 2"/>
          <p:cNvSpPr>
            <a:spLocks noGrp="1"/>
          </p:cNvSpPr>
          <p:nvPr>
            <p:ph type="hdr"/>
          </p:nvPr>
        </p:nvSpPr>
        <p:spPr>
          <a:xfrm>
            <a:off x="0" y="0"/>
            <a:ext cx="3280680" cy="534240"/>
          </a:xfrm>
          <a:prstGeom prst="rect">
            <a:avLst/>
          </a:prstGeom>
        </p:spPr>
        <p:txBody>
          <a:bodyPr lIns="0" tIns="0" rIns="0" bIns="0"/>
          <a:lstStyle/>
          <a:p>
            <a:r>
              <a:rPr lang="pt-BR" sz="1400">
                <a:latin typeface="Times New Roman"/>
              </a:rPr>
              <a:t>&lt;cabeçalho&gt;</a:t>
            </a:r>
            <a:endParaRPr/>
          </a:p>
        </p:txBody>
      </p:sp>
      <p:sp>
        <p:nvSpPr>
          <p:cNvPr id="41" name="PlaceHolder 3"/>
          <p:cNvSpPr>
            <a:spLocks noGrp="1"/>
          </p:cNvSpPr>
          <p:nvPr>
            <p:ph type="dt"/>
          </p:nvPr>
        </p:nvSpPr>
        <p:spPr>
          <a:xfrm>
            <a:off x="4278960" y="0"/>
            <a:ext cx="3280680" cy="534240"/>
          </a:xfrm>
          <a:prstGeom prst="rect">
            <a:avLst/>
          </a:prstGeom>
        </p:spPr>
        <p:txBody>
          <a:bodyPr lIns="0" tIns="0" rIns="0" bIns="0"/>
          <a:lstStyle/>
          <a:p>
            <a:pPr algn="r"/>
            <a:r>
              <a:rPr lang="pt-BR" sz="1400">
                <a:latin typeface="Times New Roman"/>
              </a:rPr>
              <a:t>&lt;data/hora&gt;</a:t>
            </a:r>
            <a:endParaRPr/>
          </a:p>
        </p:txBody>
      </p:sp>
      <p:sp>
        <p:nvSpPr>
          <p:cNvPr id="42" name="PlaceHolder 4"/>
          <p:cNvSpPr>
            <a:spLocks noGrp="1"/>
          </p:cNvSpPr>
          <p:nvPr>
            <p:ph type="ftr"/>
          </p:nvPr>
        </p:nvSpPr>
        <p:spPr>
          <a:xfrm>
            <a:off x="0" y="10157400"/>
            <a:ext cx="3280680" cy="534240"/>
          </a:xfrm>
          <a:prstGeom prst="rect">
            <a:avLst/>
          </a:prstGeom>
        </p:spPr>
        <p:txBody>
          <a:bodyPr lIns="0" tIns="0" rIns="0" bIns="0" anchor="b"/>
          <a:lstStyle/>
          <a:p>
            <a:r>
              <a:rPr lang="pt-BR" sz="1400">
                <a:latin typeface="Times New Roman"/>
              </a:rPr>
              <a:t>&lt;rodapé&gt;</a:t>
            </a:r>
            <a:endParaRPr/>
          </a:p>
        </p:txBody>
      </p:sp>
      <p:sp>
        <p:nvSpPr>
          <p:cNvPr id="43" name="PlaceHolder 5"/>
          <p:cNvSpPr>
            <a:spLocks noGrp="1"/>
          </p:cNvSpPr>
          <p:nvPr>
            <p:ph type="sldNum"/>
          </p:nvPr>
        </p:nvSpPr>
        <p:spPr>
          <a:xfrm>
            <a:off x="4278960" y="10157400"/>
            <a:ext cx="3280680" cy="534240"/>
          </a:xfrm>
          <a:prstGeom prst="rect">
            <a:avLst/>
          </a:prstGeom>
        </p:spPr>
        <p:txBody>
          <a:bodyPr lIns="0" tIns="0" rIns="0" bIns="0" anchor="b"/>
          <a:lstStyle/>
          <a:p>
            <a:pPr algn="r"/>
            <a:fld id="{3A83BEBC-0C81-4ABC-AD6C-B697BA8D886E}" type="slidenum">
              <a:rPr lang="pt-BR" sz="1400">
                <a:latin typeface="Times New Roman"/>
              </a:rPr>
              <a:t>‹nº›</a:t>
            </a:fld>
            <a:endParaRPr/>
          </a:p>
        </p:txBody>
      </p:sp>
    </p:spTree>
    <p:extLst>
      <p:ext uri="{BB962C8B-B14F-4D97-AF65-F5344CB8AC3E}">
        <p14:creationId xmlns:p14="http://schemas.microsoft.com/office/powerpoint/2010/main" val="1268414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1</a:t>
            </a:fld>
            <a:endParaRPr/>
          </a:p>
        </p:txBody>
      </p:sp>
    </p:spTree>
    <p:extLst>
      <p:ext uri="{BB962C8B-B14F-4D97-AF65-F5344CB8AC3E}">
        <p14:creationId xmlns:p14="http://schemas.microsoft.com/office/powerpoint/2010/main" val="27508065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10</a:t>
            </a:fld>
            <a:endParaRPr/>
          </a:p>
        </p:txBody>
      </p:sp>
    </p:spTree>
    <p:extLst>
      <p:ext uri="{BB962C8B-B14F-4D97-AF65-F5344CB8AC3E}">
        <p14:creationId xmlns:p14="http://schemas.microsoft.com/office/powerpoint/2010/main" val="928043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11</a:t>
            </a:fld>
            <a:endParaRPr/>
          </a:p>
        </p:txBody>
      </p:sp>
    </p:spTree>
    <p:extLst>
      <p:ext uri="{BB962C8B-B14F-4D97-AF65-F5344CB8AC3E}">
        <p14:creationId xmlns:p14="http://schemas.microsoft.com/office/powerpoint/2010/main" val="31672238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12</a:t>
            </a:fld>
            <a:endParaRPr/>
          </a:p>
        </p:txBody>
      </p:sp>
    </p:spTree>
    <p:extLst>
      <p:ext uri="{BB962C8B-B14F-4D97-AF65-F5344CB8AC3E}">
        <p14:creationId xmlns:p14="http://schemas.microsoft.com/office/powerpoint/2010/main" val="1369254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3</a:t>
            </a:fld>
            <a:endParaRPr/>
          </a:p>
        </p:txBody>
      </p:sp>
    </p:spTree>
    <p:extLst>
      <p:ext uri="{BB962C8B-B14F-4D97-AF65-F5344CB8AC3E}">
        <p14:creationId xmlns:p14="http://schemas.microsoft.com/office/powerpoint/2010/main" val="2434477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4</a:t>
            </a:fld>
            <a:endParaRPr/>
          </a:p>
        </p:txBody>
      </p:sp>
    </p:spTree>
    <p:extLst>
      <p:ext uri="{BB962C8B-B14F-4D97-AF65-F5344CB8AC3E}">
        <p14:creationId xmlns:p14="http://schemas.microsoft.com/office/powerpoint/2010/main" val="1383845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5</a:t>
            </a:fld>
            <a:endParaRPr/>
          </a:p>
        </p:txBody>
      </p:sp>
    </p:spTree>
    <p:extLst>
      <p:ext uri="{BB962C8B-B14F-4D97-AF65-F5344CB8AC3E}">
        <p14:creationId xmlns:p14="http://schemas.microsoft.com/office/powerpoint/2010/main" val="180923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6</a:t>
            </a:fld>
            <a:endParaRPr/>
          </a:p>
        </p:txBody>
      </p:sp>
    </p:spTree>
    <p:extLst>
      <p:ext uri="{BB962C8B-B14F-4D97-AF65-F5344CB8AC3E}">
        <p14:creationId xmlns:p14="http://schemas.microsoft.com/office/powerpoint/2010/main" val="2336716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7</a:t>
            </a:fld>
            <a:endParaRPr/>
          </a:p>
        </p:txBody>
      </p:sp>
    </p:spTree>
    <p:extLst>
      <p:ext uri="{BB962C8B-B14F-4D97-AF65-F5344CB8AC3E}">
        <p14:creationId xmlns:p14="http://schemas.microsoft.com/office/powerpoint/2010/main" val="3617600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8</a:t>
            </a:fld>
            <a:endParaRPr/>
          </a:p>
        </p:txBody>
      </p:sp>
    </p:spTree>
    <p:extLst>
      <p:ext uri="{BB962C8B-B14F-4D97-AF65-F5344CB8AC3E}">
        <p14:creationId xmlns:p14="http://schemas.microsoft.com/office/powerpoint/2010/main" val="3827198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PlaceHolder 1"/>
          <p:cNvSpPr>
            <a:spLocks noGrp="1"/>
          </p:cNvSpPr>
          <p:nvPr>
            <p:ph type="body"/>
          </p:nvPr>
        </p:nvSpPr>
        <p:spPr>
          <a:xfrm>
            <a:off x="685800" y="4343400"/>
            <a:ext cx="5486040" cy="4114440"/>
          </a:xfrm>
          <a:prstGeom prst="rect">
            <a:avLst/>
          </a:prstGeom>
        </p:spPr>
        <p:txBody>
          <a:bodyPr/>
          <a:lstStyle/>
          <a:p>
            <a:endParaRPr/>
          </a:p>
        </p:txBody>
      </p:sp>
      <p:sp>
        <p:nvSpPr>
          <p:cNvPr id="73" name="TextShape 2"/>
          <p:cNvSpPr txBox="1"/>
          <p:nvPr/>
        </p:nvSpPr>
        <p:spPr>
          <a:xfrm>
            <a:off x="3884760" y="8685360"/>
            <a:ext cx="2971440" cy="456840"/>
          </a:xfrm>
          <a:prstGeom prst="rect">
            <a:avLst/>
          </a:prstGeom>
          <a:noFill/>
          <a:ln>
            <a:noFill/>
          </a:ln>
        </p:spPr>
        <p:txBody>
          <a:bodyPr anchor="b"/>
          <a:lstStyle/>
          <a:p>
            <a:pPr algn="r">
              <a:lnSpc>
                <a:spcPct val="100000"/>
              </a:lnSpc>
            </a:pPr>
            <a:fld id="{D6AF5543-0D03-48A6-9BFF-98FD36EE384F}" type="slidenum">
              <a:rPr lang="pt-BR" sz="1200" strike="noStrike">
                <a:solidFill>
                  <a:srgbClr val="000000"/>
                </a:solidFill>
                <a:latin typeface="+mn-lt"/>
                <a:ea typeface="+mn-ea"/>
              </a:rPr>
              <a:t>9</a:t>
            </a:fld>
            <a:endParaRPr/>
          </a:p>
        </p:txBody>
      </p:sp>
    </p:spTree>
    <p:extLst>
      <p:ext uri="{BB962C8B-B14F-4D97-AF65-F5344CB8AC3E}">
        <p14:creationId xmlns:p14="http://schemas.microsoft.com/office/powerpoint/2010/main" val="1693264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
        <p:nvSpPr>
          <p:cNvPr id="27" name="PlaceHolder 2"/>
          <p:cNvSpPr>
            <a:spLocks noGrp="1"/>
          </p:cNvSpPr>
          <p:nvPr>
            <p:ph type="body"/>
          </p:nvPr>
        </p:nvSpPr>
        <p:spPr>
          <a:xfrm>
            <a:off x="457200" y="1600200"/>
            <a:ext cx="8229240" cy="2158560"/>
          </a:xfrm>
          <a:prstGeom prst="rect">
            <a:avLst/>
          </a:prstGeom>
        </p:spPr>
        <p:txBody>
          <a:bodyPr lIns="0" tIns="0" rIns="0" bIns="0"/>
          <a:lstStyle/>
          <a:p>
            <a:endParaRPr/>
          </a:p>
        </p:txBody>
      </p:sp>
      <p:sp>
        <p:nvSpPr>
          <p:cNvPr id="28" name="PlaceHolder 3"/>
          <p:cNvSpPr>
            <a:spLocks noGrp="1"/>
          </p:cNvSpPr>
          <p:nvPr>
            <p:ph type="body"/>
          </p:nvPr>
        </p:nvSpPr>
        <p:spPr>
          <a:xfrm>
            <a:off x="457200" y="3964320"/>
            <a:ext cx="8229240" cy="215856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
        <p:nvSpPr>
          <p:cNvPr id="30" name="PlaceHolder 2"/>
          <p:cNvSpPr>
            <a:spLocks noGrp="1"/>
          </p:cNvSpPr>
          <p:nvPr>
            <p:ph type="body"/>
          </p:nvPr>
        </p:nvSpPr>
        <p:spPr>
          <a:xfrm>
            <a:off x="457200" y="1600200"/>
            <a:ext cx="4015800" cy="2158560"/>
          </a:xfrm>
          <a:prstGeom prst="rect">
            <a:avLst/>
          </a:prstGeom>
        </p:spPr>
        <p:txBody>
          <a:bodyPr lIns="0" tIns="0" rIns="0" bIns="0"/>
          <a:lstStyle/>
          <a:p>
            <a:endParaRPr/>
          </a:p>
        </p:txBody>
      </p:sp>
      <p:sp>
        <p:nvSpPr>
          <p:cNvPr id="31" name="PlaceHolder 3"/>
          <p:cNvSpPr>
            <a:spLocks noGrp="1"/>
          </p:cNvSpPr>
          <p:nvPr>
            <p:ph type="body"/>
          </p:nvPr>
        </p:nvSpPr>
        <p:spPr>
          <a:xfrm>
            <a:off x="4674240" y="1600200"/>
            <a:ext cx="4015800" cy="2158560"/>
          </a:xfrm>
          <a:prstGeom prst="rect">
            <a:avLst/>
          </a:prstGeom>
        </p:spPr>
        <p:txBody>
          <a:bodyPr lIns="0" tIns="0" rIns="0" bIns="0"/>
          <a:lstStyle/>
          <a:p>
            <a:endParaRPr/>
          </a:p>
        </p:txBody>
      </p:sp>
      <p:sp>
        <p:nvSpPr>
          <p:cNvPr id="32" name="PlaceHolder 4"/>
          <p:cNvSpPr>
            <a:spLocks noGrp="1"/>
          </p:cNvSpPr>
          <p:nvPr>
            <p:ph type="body"/>
          </p:nvPr>
        </p:nvSpPr>
        <p:spPr>
          <a:xfrm>
            <a:off x="4674240" y="3964320"/>
            <a:ext cx="4015800" cy="2158560"/>
          </a:xfrm>
          <a:prstGeom prst="rect">
            <a:avLst/>
          </a:prstGeom>
        </p:spPr>
        <p:txBody>
          <a:bodyPr lIns="0" tIns="0" rIns="0" bIns="0"/>
          <a:lstStyle/>
          <a:p>
            <a:endParaRPr/>
          </a:p>
        </p:txBody>
      </p:sp>
      <p:sp>
        <p:nvSpPr>
          <p:cNvPr id="33" name="PlaceHolder 5"/>
          <p:cNvSpPr>
            <a:spLocks noGrp="1"/>
          </p:cNvSpPr>
          <p:nvPr>
            <p:ph type="body"/>
          </p:nvPr>
        </p:nvSpPr>
        <p:spPr>
          <a:xfrm>
            <a:off x="457200" y="3964320"/>
            <a:ext cx="4015800" cy="215856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
        <p:nvSpPr>
          <p:cNvPr id="35" name="PlaceHolder 2"/>
          <p:cNvSpPr>
            <a:spLocks noGrp="1"/>
          </p:cNvSpPr>
          <p:nvPr>
            <p:ph type="body"/>
          </p:nvPr>
        </p:nvSpPr>
        <p:spPr>
          <a:xfrm>
            <a:off x="457200" y="1600200"/>
            <a:ext cx="8229240" cy="4525560"/>
          </a:xfrm>
          <a:prstGeom prst="rect">
            <a:avLst/>
          </a:prstGeom>
        </p:spPr>
        <p:txBody>
          <a:bodyPr lIns="0" tIns="0" rIns="0" bIns="0"/>
          <a:lstStyle/>
          <a:p>
            <a:endParaRPr/>
          </a:p>
        </p:txBody>
      </p:sp>
      <p:sp>
        <p:nvSpPr>
          <p:cNvPr id="36" name="PlaceHolder 3"/>
          <p:cNvSpPr>
            <a:spLocks noGrp="1"/>
          </p:cNvSpPr>
          <p:nvPr>
            <p:ph type="body"/>
          </p:nvPr>
        </p:nvSpPr>
        <p:spPr>
          <a:xfrm>
            <a:off x="457200" y="1600200"/>
            <a:ext cx="8229240" cy="4525560"/>
          </a:xfrm>
          <a:prstGeom prst="rect">
            <a:avLst/>
          </a:prstGeom>
        </p:spPr>
        <p:txBody>
          <a:bodyPr lIns="0" tIns="0" rIns="0" bIns="0"/>
          <a:lstStyle/>
          <a:p>
            <a:endParaRPr/>
          </a:p>
        </p:txBody>
      </p:sp>
      <p:pic>
        <p:nvPicPr>
          <p:cNvPr id="37" name="Imagem 36"/>
          <p:cNvPicPr/>
          <p:nvPr/>
        </p:nvPicPr>
        <p:blipFill>
          <a:blip r:embed="rId2"/>
          <a:stretch/>
        </p:blipFill>
        <p:spPr>
          <a:xfrm>
            <a:off x="1735560" y="1599840"/>
            <a:ext cx="5671800" cy="4525560"/>
          </a:xfrm>
          <a:prstGeom prst="rect">
            <a:avLst/>
          </a:prstGeom>
          <a:ln>
            <a:noFill/>
          </a:ln>
        </p:spPr>
      </p:pic>
      <p:pic>
        <p:nvPicPr>
          <p:cNvPr id="38" name="Imagem 37"/>
          <p:cNvPicPr/>
          <p:nvPr/>
        </p:nvPicPr>
        <p:blipFill>
          <a:blip r:embed="rId2"/>
          <a:stretch/>
        </p:blipFill>
        <p:spPr>
          <a:xfrm>
            <a:off x="1735560" y="1599840"/>
            <a:ext cx="5671800" cy="45255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
        <p:nvSpPr>
          <p:cNvPr id="6" name="PlaceHolder 2"/>
          <p:cNvSpPr>
            <a:spLocks noGrp="1"/>
          </p:cNvSpPr>
          <p:nvPr>
            <p:ph type="subTitle"/>
          </p:nvPr>
        </p:nvSpPr>
        <p:spPr>
          <a:xfrm>
            <a:off x="457200" y="1600200"/>
            <a:ext cx="8229240" cy="452556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
        <p:nvSpPr>
          <p:cNvPr id="8" name="PlaceHolder 2"/>
          <p:cNvSpPr>
            <a:spLocks noGrp="1"/>
          </p:cNvSpPr>
          <p:nvPr>
            <p:ph type="body"/>
          </p:nvPr>
        </p:nvSpPr>
        <p:spPr>
          <a:xfrm>
            <a:off x="457200" y="1600200"/>
            <a:ext cx="8229240" cy="452556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
        <p:nvSpPr>
          <p:cNvPr id="10" name="PlaceHolder 2"/>
          <p:cNvSpPr>
            <a:spLocks noGrp="1"/>
          </p:cNvSpPr>
          <p:nvPr>
            <p:ph type="body"/>
          </p:nvPr>
        </p:nvSpPr>
        <p:spPr>
          <a:xfrm>
            <a:off x="457200" y="1600200"/>
            <a:ext cx="4015800" cy="4525560"/>
          </a:xfrm>
          <a:prstGeom prst="rect">
            <a:avLst/>
          </a:prstGeom>
        </p:spPr>
        <p:txBody>
          <a:bodyPr lIns="0" tIns="0" rIns="0" bIns="0"/>
          <a:lstStyle/>
          <a:p>
            <a:endParaRPr/>
          </a:p>
        </p:txBody>
      </p:sp>
      <p:sp>
        <p:nvSpPr>
          <p:cNvPr id="11" name="PlaceHolder 3"/>
          <p:cNvSpPr>
            <a:spLocks noGrp="1"/>
          </p:cNvSpPr>
          <p:nvPr>
            <p:ph type="body"/>
          </p:nvPr>
        </p:nvSpPr>
        <p:spPr>
          <a:xfrm>
            <a:off x="4674240" y="1600200"/>
            <a:ext cx="4015800" cy="452556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
        <p:nvSpPr>
          <p:cNvPr id="15" name="PlaceHolder 2"/>
          <p:cNvSpPr>
            <a:spLocks noGrp="1"/>
          </p:cNvSpPr>
          <p:nvPr>
            <p:ph type="body"/>
          </p:nvPr>
        </p:nvSpPr>
        <p:spPr>
          <a:xfrm>
            <a:off x="457200" y="1600200"/>
            <a:ext cx="4015800" cy="2158560"/>
          </a:xfrm>
          <a:prstGeom prst="rect">
            <a:avLst/>
          </a:prstGeom>
        </p:spPr>
        <p:txBody>
          <a:bodyPr lIns="0" tIns="0" rIns="0" bIns="0"/>
          <a:lstStyle/>
          <a:p>
            <a:endParaRPr/>
          </a:p>
        </p:txBody>
      </p:sp>
      <p:sp>
        <p:nvSpPr>
          <p:cNvPr id="16" name="PlaceHolder 3"/>
          <p:cNvSpPr>
            <a:spLocks noGrp="1"/>
          </p:cNvSpPr>
          <p:nvPr>
            <p:ph type="body"/>
          </p:nvPr>
        </p:nvSpPr>
        <p:spPr>
          <a:xfrm>
            <a:off x="457200" y="3964320"/>
            <a:ext cx="4015800" cy="2158560"/>
          </a:xfrm>
          <a:prstGeom prst="rect">
            <a:avLst/>
          </a:prstGeom>
        </p:spPr>
        <p:txBody>
          <a:bodyPr lIns="0" tIns="0" rIns="0" bIns="0"/>
          <a:lstStyle/>
          <a:p>
            <a:endParaRPr/>
          </a:p>
        </p:txBody>
      </p:sp>
      <p:sp>
        <p:nvSpPr>
          <p:cNvPr id="17" name="PlaceHolder 4"/>
          <p:cNvSpPr>
            <a:spLocks noGrp="1"/>
          </p:cNvSpPr>
          <p:nvPr>
            <p:ph type="body"/>
          </p:nvPr>
        </p:nvSpPr>
        <p:spPr>
          <a:xfrm>
            <a:off x="4674240" y="1600200"/>
            <a:ext cx="4015800" cy="452556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
        <p:nvSpPr>
          <p:cNvPr id="19" name="PlaceHolder 2"/>
          <p:cNvSpPr>
            <a:spLocks noGrp="1"/>
          </p:cNvSpPr>
          <p:nvPr>
            <p:ph type="body"/>
          </p:nvPr>
        </p:nvSpPr>
        <p:spPr>
          <a:xfrm>
            <a:off x="457200" y="1600200"/>
            <a:ext cx="4015800" cy="4525560"/>
          </a:xfrm>
          <a:prstGeom prst="rect">
            <a:avLst/>
          </a:prstGeom>
        </p:spPr>
        <p:txBody>
          <a:bodyPr lIns="0" tIns="0" rIns="0" bIns="0"/>
          <a:lstStyle/>
          <a:p>
            <a:endParaRPr/>
          </a:p>
        </p:txBody>
      </p:sp>
      <p:sp>
        <p:nvSpPr>
          <p:cNvPr id="20" name="PlaceHolder 3"/>
          <p:cNvSpPr>
            <a:spLocks noGrp="1"/>
          </p:cNvSpPr>
          <p:nvPr>
            <p:ph type="body"/>
          </p:nvPr>
        </p:nvSpPr>
        <p:spPr>
          <a:xfrm>
            <a:off x="4674240" y="1600200"/>
            <a:ext cx="4015800" cy="2158560"/>
          </a:xfrm>
          <a:prstGeom prst="rect">
            <a:avLst/>
          </a:prstGeom>
        </p:spPr>
        <p:txBody>
          <a:bodyPr lIns="0" tIns="0" rIns="0" bIns="0"/>
          <a:lstStyle/>
          <a:p>
            <a:endParaRPr/>
          </a:p>
        </p:txBody>
      </p:sp>
      <p:sp>
        <p:nvSpPr>
          <p:cNvPr id="21" name="PlaceHolder 4"/>
          <p:cNvSpPr>
            <a:spLocks noGrp="1"/>
          </p:cNvSpPr>
          <p:nvPr>
            <p:ph type="body"/>
          </p:nvPr>
        </p:nvSpPr>
        <p:spPr>
          <a:xfrm>
            <a:off x="4674240" y="3964320"/>
            <a:ext cx="4015800" cy="215856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tIns="0" rIns="0" bIns="0" anchor="ctr"/>
          <a:lstStyle/>
          <a:p>
            <a:endParaRPr/>
          </a:p>
        </p:txBody>
      </p:sp>
      <p:sp>
        <p:nvSpPr>
          <p:cNvPr id="23" name="PlaceHolder 2"/>
          <p:cNvSpPr>
            <a:spLocks noGrp="1"/>
          </p:cNvSpPr>
          <p:nvPr>
            <p:ph type="body"/>
          </p:nvPr>
        </p:nvSpPr>
        <p:spPr>
          <a:xfrm>
            <a:off x="457200" y="1600200"/>
            <a:ext cx="4015800" cy="2158560"/>
          </a:xfrm>
          <a:prstGeom prst="rect">
            <a:avLst/>
          </a:prstGeom>
        </p:spPr>
        <p:txBody>
          <a:bodyPr lIns="0" tIns="0" rIns="0" bIns="0"/>
          <a:lstStyle/>
          <a:p>
            <a:endParaRPr/>
          </a:p>
        </p:txBody>
      </p:sp>
      <p:sp>
        <p:nvSpPr>
          <p:cNvPr id="24" name="PlaceHolder 3"/>
          <p:cNvSpPr>
            <a:spLocks noGrp="1"/>
          </p:cNvSpPr>
          <p:nvPr>
            <p:ph type="body"/>
          </p:nvPr>
        </p:nvSpPr>
        <p:spPr>
          <a:xfrm>
            <a:off x="4674240" y="1600200"/>
            <a:ext cx="4015800" cy="2158560"/>
          </a:xfrm>
          <a:prstGeom prst="rect">
            <a:avLst/>
          </a:prstGeom>
        </p:spPr>
        <p:txBody>
          <a:bodyPr lIns="0" tIns="0" rIns="0" bIns="0"/>
          <a:lstStyle/>
          <a:p>
            <a:endParaRPr/>
          </a:p>
        </p:txBody>
      </p:sp>
      <p:sp>
        <p:nvSpPr>
          <p:cNvPr id="25" name="PlaceHolder 4"/>
          <p:cNvSpPr>
            <a:spLocks noGrp="1"/>
          </p:cNvSpPr>
          <p:nvPr>
            <p:ph type="body"/>
          </p:nvPr>
        </p:nvSpPr>
        <p:spPr>
          <a:xfrm>
            <a:off x="457200" y="3964320"/>
            <a:ext cx="8229240" cy="215856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stretch>
            <a:fillRect/>
          </a:stretch>
        </a:blip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anchor="ctr"/>
          <a:lstStyle/>
          <a:p>
            <a:pPr algn="ctr">
              <a:lnSpc>
                <a:spcPct val="100000"/>
              </a:lnSpc>
            </a:pPr>
            <a:r>
              <a:rPr lang="pt-BR" sz="4400" strike="noStrike">
                <a:solidFill>
                  <a:srgbClr val="000000"/>
                </a:solidFill>
                <a:latin typeface="Calibri"/>
              </a:rPr>
              <a:t>Clique para editar o estilo do título mestre</a:t>
            </a:r>
            <a:endParaRPr/>
          </a:p>
        </p:txBody>
      </p:sp>
      <p:sp>
        <p:nvSpPr>
          <p:cNvPr id="6" name="PlaceHolder 2"/>
          <p:cNvSpPr>
            <a:spLocks noGrp="1"/>
          </p:cNvSpPr>
          <p:nvPr>
            <p:ph type="body"/>
          </p:nvPr>
        </p:nvSpPr>
        <p:spPr>
          <a:xfrm>
            <a:off x="457200" y="1600200"/>
            <a:ext cx="8229240" cy="4525560"/>
          </a:xfrm>
          <a:prstGeom prst="rect">
            <a:avLst/>
          </a:prstGeom>
        </p:spPr>
        <p:txBody>
          <a:bodyPr/>
          <a:lstStyle/>
          <a:p>
            <a:pPr>
              <a:buSzPct val="45000"/>
              <a:buFont typeface="Wingdings" charset="2"/>
              <a:buChar char=""/>
            </a:pPr>
            <a:r>
              <a:rPr lang="pt-BR" sz="3200" strike="noStrike">
                <a:solidFill>
                  <a:srgbClr val="000000"/>
                </a:solidFill>
                <a:latin typeface="Calibri"/>
              </a:rPr>
              <a:t>Clique para editar o formato do texto da estrutura de tópicos</a:t>
            </a:r>
            <a:endParaRPr/>
          </a:p>
          <a:p>
            <a:pPr lvl="1">
              <a:buSzPct val="75000"/>
              <a:buFont typeface="Symbol" charset="2"/>
              <a:buChar char=""/>
            </a:pPr>
            <a:r>
              <a:rPr lang="pt-BR" sz="3200" strike="noStrike">
                <a:solidFill>
                  <a:srgbClr val="000000"/>
                </a:solidFill>
                <a:latin typeface="Calibri"/>
              </a:rPr>
              <a:t>2.º nível da estrutura de tópicos</a:t>
            </a:r>
            <a:endParaRPr/>
          </a:p>
          <a:p>
            <a:pPr lvl="2">
              <a:buSzPct val="45000"/>
              <a:buFont typeface="Wingdings" charset="2"/>
              <a:buChar char=""/>
            </a:pPr>
            <a:r>
              <a:rPr lang="pt-BR" sz="3200" strike="noStrike">
                <a:solidFill>
                  <a:srgbClr val="000000"/>
                </a:solidFill>
                <a:latin typeface="Calibri"/>
              </a:rPr>
              <a:t>3.º nível da estrutura de tópicos</a:t>
            </a:r>
            <a:endParaRPr/>
          </a:p>
          <a:p>
            <a:pPr lvl="3">
              <a:buSzPct val="75000"/>
              <a:buFont typeface="Symbol" charset="2"/>
              <a:buChar char=""/>
            </a:pPr>
            <a:r>
              <a:rPr lang="pt-BR" sz="3200" strike="noStrike">
                <a:solidFill>
                  <a:srgbClr val="000000"/>
                </a:solidFill>
                <a:latin typeface="Calibri"/>
              </a:rPr>
              <a:t>4.º nível da estrutura de tópicos</a:t>
            </a:r>
            <a:endParaRPr/>
          </a:p>
          <a:p>
            <a:pPr lvl="4">
              <a:buSzPct val="45000"/>
              <a:buFont typeface="Wingdings" charset="2"/>
              <a:buChar char=""/>
            </a:pPr>
            <a:r>
              <a:rPr lang="pt-BR" sz="3200" strike="noStrike">
                <a:solidFill>
                  <a:srgbClr val="000000"/>
                </a:solidFill>
                <a:latin typeface="Calibri"/>
              </a:rPr>
              <a:t>5.º nível da estrutura de tópicos</a:t>
            </a:r>
            <a:endParaRPr/>
          </a:p>
          <a:p>
            <a:pPr lvl="5">
              <a:buSzPct val="45000"/>
              <a:buFont typeface="Wingdings" charset="2"/>
              <a:buChar char=""/>
            </a:pPr>
            <a:r>
              <a:rPr lang="pt-BR" sz="3200" strike="noStrike">
                <a:solidFill>
                  <a:srgbClr val="000000"/>
                </a:solidFill>
                <a:latin typeface="Calibri"/>
              </a:rPr>
              <a:t>6.º nível da estrutura de tópicos</a:t>
            </a:r>
            <a:endParaRPr/>
          </a:p>
          <a:p>
            <a:pPr>
              <a:lnSpc>
                <a:spcPct val="100000"/>
              </a:lnSpc>
              <a:buFont typeface="Arial"/>
              <a:buChar char="•"/>
            </a:pPr>
            <a:r>
              <a:rPr lang="pt-BR" sz="3200" strike="noStrike">
                <a:solidFill>
                  <a:srgbClr val="000000"/>
                </a:solidFill>
                <a:latin typeface="Calibri"/>
              </a:rPr>
              <a:t>7.º nível da estrutura de tópicosClique para editar os estilos do texto mestre</a:t>
            </a:r>
            <a:endParaRPr/>
          </a:p>
          <a:p>
            <a:pPr lvl="1">
              <a:lnSpc>
                <a:spcPct val="100000"/>
              </a:lnSpc>
              <a:buFont typeface="Arial"/>
              <a:buChar char="–"/>
            </a:pPr>
            <a:r>
              <a:rPr lang="pt-BR" sz="2800" strike="noStrike">
                <a:solidFill>
                  <a:srgbClr val="000000"/>
                </a:solidFill>
                <a:latin typeface="Calibri"/>
              </a:rPr>
              <a:t>Segundo nível</a:t>
            </a:r>
            <a:endParaRPr/>
          </a:p>
          <a:p>
            <a:pPr lvl="2">
              <a:lnSpc>
                <a:spcPct val="100000"/>
              </a:lnSpc>
              <a:buFont typeface="Arial"/>
              <a:buChar char="•"/>
            </a:pPr>
            <a:r>
              <a:rPr lang="pt-BR" sz="2400" strike="noStrike">
                <a:solidFill>
                  <a:srgbClr val="000000"/>
                </a:solidFill>
                <a:latin typeface="Calibri"/>
              </a:rPr>
              <a:t>Terceiro nível</a:t>
            </a:r>
            <a:endParaRPr/>
          </a:p>
          <a:p>
            <a:pPr lvl="3">
              <a:lnSpc>
                <a:spcPct val="100000"/>
              </a:lnSpc>
              <a:buFont typeface="Arial"/>
              <a:buChar char="–"/>
            </a:pPr>
            <a:r>
              <a:rPr lang="pt-BR" sz="2000" strike="noStrike">
                <a:solidFill>
                  <a:srgbClr val="000000"/>
                </a:solidFill>
                <a:latin typeface="Calibri"/>
              </a:rPr>
              <a:t>Quarto nível</a:t>
            </a:r>
            <a:endParaRPr/>
          </a:p>
          <a:p>
            <a:pPr lvl="4">
              <a:lnSpc>
                <a:spcPct val="100000"/>
              </a:lnSpc>
              <a:buFont typeface="Arial"/>
              <a:buChar char="»"/>
            </a:pPr>
            <a:r>
              <a:rPr lang="pt-BR" sz="2000" strike="noStrike">
                <a:solidFill>
                  <a:srgbClr val="000000"/>
                </a:solidFill>
                <a:latin typeface="Calibri"/>
              </a:rPr>
              <a:t>Quinto nível</a:t>
            </a:r>
            <a:endParaRPr/>
          </a:p>
        </p:txBody>
      </p:sp>
      <p:sp>
        <p:nvSpPr>
          <p:cNvPr id="2" name="PlaceHolder 3"/>
          <p:cNvSpPr>
            <a:spLocks noGrp="1"/>
          </p:cNvSpPr>
          <p:nvPr>
            <p:ph type="dt"/>
          </p:nvPr>
        </p:nvSpPr>
        <p:spPr>
          <a:xfrm>
            <a:off x="457200" y="6356520"/>
            <a:ext cx="2133360" cy="364680"/>
          </a:xfrm>
          <a:prstGeom prst="rect">
            <a:avLst/>
          </a:prstGeom>
        </p:spPr>
        <p:txBody>
          <a:bodyPr anchor="ctr"/>
          <a:lstStyle/>
          <a:p>
            <a:pPr>
              <a:lnSpc>
                <a:spcPct val="100000"/>
              </a:lnSpc>
            </a:pPr>
            <a:r>
              <a:rPr lang="pt-BR" sz="1200" strike="noStrike">
                <a:solidFill>
                  <a:srgbClr val="8B8B8B"/>
                </a:solidFill>
                <a:latin typeface="Calibri"/>
              </a:rPr>
              <a:t>20/04/16</a:t>
            </a:r>
            <a:endParaRPr/>
          </a:p>
        </p:txBody>
      </p:sp>
      <p:sp>
        <p:nvSpPr>
          <p:cNvPr id="3" name="PlaceHolder 4"/>
          <p:cNvSpPr>
            <a:spLocks noGrp="1"/>
          </p:cNvSpPr>
          <p:nvPr>
            <p:ph type="ftr"/>
          </p:nvPr>
        </p:nvSpPr>
        <p:spPr>
          <a:xfrm>
            <a:off x="3124080" y="6356520"/>
            <a:ext cx="2895120" cy="364680"/>
          </a:xfrm>
          <a:prstGeom prst="rect">
            <a:avLst/>
          </a:prstGeom>
        </p:spPr>
        <p:txBody>
          <a:bodyPr anchor="ctr"/>
          <a:lstStyle/>
          <a:p>
            <a:endParaRPr/>
          </a:p>
        </p:txBody>
      </p:sp>
      <p:sp>
        <p:nvSpPr>
          <p:cNvPr id="4" name="PlaceHolder 5"/>
          <p:cNvSpPr>
            <a:spLocks noGrp="1"/>
          </p:cNvSpPr>
          <p:nvPr>
            <p:ph type="sldNum"/>
          </p:nvPr>
        </p:nvSpPr>
        <p:spPr>
          <a:xfrm>
            <a:off x="6553080" y="6356520"/>
            <a:ext cx="2133360" cy="364680"/>
          </a:xfrm>
          <a:prstGeom prst="rect">
            <a:avLst/>
          </a:prstGeom>
        </p:spPr>
        <p:txBody>
          <a:bodyPr anchor="ctr"/>
          <a:lstStyle/>
          <a:p>
            <a:pPr algn="r">
              <a:lnSpc>
                <a:spcPct val="100000"/>
              </a:lnSpc>
            </a:pPr>
            <a:fld id="{FF7F1765-8E61-4C1B-B907-26D04617ECC8}" type="slidenum">
              <a:rPr lang="pt-BR" sz="1200" strike="noStrike">
                <a:solidFill>
                  <a:srgbClr val="8B8B8B"/>
                </a:solidFill>
                <a:latin typeface="Calibri"/>
              </a:rPr>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gugel@globo.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nube.com.br/informacoes/cartilha_aprendiz#.ULtajWccCSo"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mailto:mgugel@globo.c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mailto:mgugel@globo.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mgugel@globo.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836712"/>
            <a:ext cx="7416360" cy="5616624"/>
          </a:xfrm>
          <a:prstGeom prst="rect">
            <a:avLst/>
          </a:prstGeom>
          <a:noFill/>
          <a:ln w="9360">
            <a:noFill/>
          </a:ln>
        </p:spPr>
        <p:txBody>
          <a:bodyPr/>
          <a:lstStyle/>
          <a:p>
            <a:pPr algn="ctr">
              <a:lnSpc>
                <a:spcPct val="100000"/>
              </a:lnSpc>
            </a:pPr>
            <a:endParaRPr lang="pt-BR" sz="3200" b="1" strike="noStrike" dirty="0">
              <a:solidFill>
                <a:srgbClr val="1F497D"/>
              </a:solidFill>
              <a:latin typeface="Calibri"/>
            </a:endParaRPr>
          </a:p>
          <a:p>
            <a:pPr algn="ctr">
              <a:lnSpc>
                <a:spcPct val="100000"/>
              </a:lnSpc>
            </a:pPr>
            <a:endParaRPr lang="pt-BR" sz="3200" b="1" dirty="0">
              <a:solidFill>
                <a:srgbClr val="1F497D"/>
              </a:solidFill>
              <a:latin typeface="Calibri"/>
            </a:endParaRPr>
          </a:p>
          <a:p>
            <a:pPr algn="ctr">
              <a:lnSpc>
                <a:spcPct val="100000"/>
              </a:lnSpc>
            </a:pPr>
            <a:endParaRPr lang="pt-BR" sz="3200" b="1" dirty="0">
              <a:solidFill>
                <a:srgbClr val="1F497D"/>
              </a:solidFill>
              <a:latin typeface="Calibri"/>
            </a:endParaRPr>
          </a:p>
          <a:p>
            <a:pPr algn="ctr"/>
            <a:r>
              <a:rPr lang="pt-BR" sz="2800" b="1" dirty="0"/>
              <a:t>Quotas para Pessoas com Deficiência – Aprendiz com Deficiência</a:t>
            </a:r>
          </a:p>
          <a:p>
            <a:pPr algn="ctr"/>
            <a:r>
              <a:rPr lang="pt-BR" sz="2800" b="1" dirty="0"/>
              <a:t>PLS118/2011</a:t>
            </a:r>
          </a:p>
          <a:p>
            <a:pPr algn="ctr"/>
            <a:endParaRPr lang="pt-BR" sz="2800" b="1" dirty="0"/>
          </a:p>
          <a:p>
            <a:pPr algn="ctr"/>
            <a:r>
              <a:rPr lang="pt-BR" b="1" dirty="0"/>
              <a:t>Audiência Pública Senado Federal</a:t>
            </a:r>
          </a:p>
          <a:p>
            <a:pPr algn="ctr"/>
            <a:r>
              <a:rPr lang="pt-BR" b="1" dirty="0"/>
              <a:t>6 novembro 2019</a:t>
            </a:r>
          </a:p>
          <a:p>
            <a:pPr algn="ctr"/>
            <a:endParaRPr lang="pt-BR" sz="2800" b="1" dirty="0"/>
          </a:p>
          <a:p>
            <a:pPr algn="ctr"/>
            <a:endParaRPr lang="pt-BR" sz="2800" b="1" dirty="0"/>
          </a:p>
          <a:p>
            <a:endParaRPr lang="pt-BR" sz="1100" dirty="0"/>
          </a:p>
          <a:p>
            <a:pPr lvl="4"/>
            <a:endParaRPr lang="pt-BR" sz="1100" dirty="0"/>
          </a:p>
          <a:p>
            <a:pPr algn="ctr">
              <a:lnSpc>
                <a:spcPct val="100000"/>
              </a:lnSpc>
            </a:pPr>
            <a:endParaRPr dirty="0"/>
          </a:p>
          <a:p>
            <a:pPr algn="ctr">
              <a:lnSpc>
                <a:spcPct val="100000"/>
              </a:lnSpc>
            </a:pPr>
            <a:endParaRPr dirty="0"/>
          </a:p>
        </p:txBody>
      </p:sp>
      <p:sp>
        <p:nvSpPr>
          <p:cNvPr id="45" name="CustomShape 2"/>
          <p:cNvSpPr/>
          <p:nvPr/>
        </p:nvSpPr>
        <p:spPr>
          <a:xfrm>
            <a:off x="395640" y="5373216"/>
            <a:ext cx="7416360" cy="10801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pt-BR" sz="1600" b="1" strike="noStrike" dirty="0">
                <a:solidFill>
                  <a:srgbClr val="000000"/>
                </a:solidFill>
                <a:latin typeface="Century"/>
              </a:rPr>
              <a:t>Maria Aparecida </a:t>
            </a:r>
            <a:r>
              <a:rPr lang="pt-BR" sz="1600" b="1" strike="noStrike" dirty="0" err="1">
                <a:solidFill>
                  <a:srgbClr val="000000"/>
                </a:solidFill>
                <a:latin typeface="Century"/>
              </a:rPr>
              <a:t>Gugel</a:t>
            </a:r>
            <a:r>
              <a:rPr lang="pt-BR" sz="1600" b="1" strike="noStrike" dirty="0">
                <a:solidFill>
                  <a:srgbClr val="000000"/>
                </a:solidFill>
                <a:latin typeface="Century"/>
              </a:rPr>
              <a:t>               </a:t>
            </a:r>
          </a:p>
          <a:p>
            <a:pPr>
              <a:lnSpc>
                <a:spcPct val="100000"/>
              </a:lnSpc>
            </a:pPr>
            <a:r>
              <a:rPr lang="pt-BR" sz="1600" b="1" dirty="0">
                <a:solidFill>
                  <a:srgbClr val="000000"/>
                </a:solidFill>
                <a:latin typeface="Century"/>
              </a:rPr>
              <a:t>Vice Procuradora-geral do Trabalho</a:t>
            </a:r>
          </a:p>
          <a:p>
            <a:pPr>
              <a:lnSpc>
                <a:spcPct val="100000"/>
              </a:lnSpc>
            </a:pPr>
            <a:r>
              <a:rPr lang="pt-BR" sz="1600" b="1" dirty="0">
                <a:solidFill>
                  <a:srgbClr val="000000"/>
                </a:solidFill>
                <a:latin typeface="Century"/>
              </a:rPr>
              <a:t>Presidente da AMPID</a:t>
            </a:r>
          </a:p>
          <a:p>
            <a:pPr>
              <a:lnSpc>
                <a:spcPct val="100000"/>
              </a:lnSpc>
            </a:pPr>
            <a:r>
              <a:rPr lang="pt-BR" sz="1600" b="1" u="sng" strike="noStrike" dirty="0">
                <a:solidFill>
                  <a:srgbClr val="0000FF"/>
                </a:solidFill>
                <a:latin typeface="Century"/>
                <a:hlinkClick r:id="rId3"/>
              </a:rPr>
              <a:t>mgugel@globo.com</a:t>
            </a:r>
            <a:r>
              <a:rPr lang="pt-BR" sz="1600" b="1" strike="noStrike" dirty="0">
                <a:solidFill>
                  <a:srgbClr val="000000"/>
                </a:solidFill>
                <a:latin typeface="Century"/>
              </a:rPr>
              <a:t> </a:t>
            </a:r>
            <a:r>
              <a:rPr lang="pt-BR" sz="1600" b="1" dirty="0">
                <a:solidFill>
                  <a:srgbClr val="000000"/>
                </a:solidFill>
                <a:latin typeface="Century"/>
              </a:rPr>
              <a:t>   </a:t>
            </a:r>
            <a:endParaRPr sz="1600" dirty="0"/>
          </a:p>
        </p:txBody>
      </p:sp>
    </p:spTree>
    <p:extLst>
      <p:ext uri="{BB962C8B-B14F-4D97-AF65-F5344CB8AC3E}">
        <p14:creationId xmlns:p14="http://schemas.microsoft.com/office/powerpoint/2010/main" val="298729245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1196752"/>
            <a:ext cx="7416360" cy="5184576"/>
          </a:xfrm>
          <a:prstGeom prst="rect">
            <a:avLst/>
          </a:prstGeom>
          <a:noFill/>
          <a:ln w="9360">
            <a:noFill/>
          </a:ln>
        </p:spPr>
        <p:txBody>
          <a:bodyPr/>
          <a:lstStyle/>
          <a:p>
            <a:pPr algn="just"/>
            <a:endParaRPr lang="pt-BR" b="1" dirty="0"/>
          </a:p>
          <a:p>
            <a:pPr algn="just"/>
            <a:r>
              <a:rPr lang="pt-BR" b="1" dirty="0"/>
              <a:t>7. Por outro lado, obrigar o empregador a contratar o aprendiz com deficiência ao término da aprendizagem não colabora para a dinâmica da própria aprendizagem que labora em benefício dos dois lados contratantes, mas sempre protegendo o jovem aprendiz e sua formação metódica e profissional. Ou seja, o jovem aprendiz, vencidos os dois anos de aprendizagem na empresa, poderá ser aprendiz em outra empresa ou setor produtivo e, assim, agregar outras formações profissionais, ou poderá não querer ser trabalhador com contrato de trabalho formal.</a:t>
            </a:r>
          </a:p>
          <a:p>
            <a:pPr algn="just"/>
            <a:r>
              <a:rPr lang="pt-BR" b="1" dirty="0"/>
              <a:t>8. A cota da aprendizagem, prevista na Lei nº 10.097/2000, alterada pela Lei nº 11.180/2005, e no Decreto nº 5.598/2005, não deve ser cumulada com a cota de postos de trabalho para trabalhador com deficiência, porque esta reserva é de ordem pública, prevista no artigo 93 da Lei nº 8.213/1991 e se destina ao trabalhador com deficiência habilitado para o exercício de uma função, ou ainda ao trabalhador com deficiência qualificado que tem por incumbência suprir as suas necessidades e de sua família.</a:t>
            </a:r>
            <a:endParaRPr dirty="0"/>
          </a:p>
        </p:txBody>
      </p:sp>
      <p:pic>
        <p:nvPicPr>
          <p:cNvPr id="11" name="Imagem 10" descr="Sem título">
            <a:extLst>
              <a:ext uri="{FF2B5EF4-FFF2-40B4-BE49-F238E27FC236}">
                <a16:creationId xmlns:a16="http://schemas.microsoft.com/office/drawing/2014/main" id="{8C8BB180-9D09-4700-8639-1B744A22A57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5" y="332656"/>
            <a:ext cx="3528391" cy="648072"/>
          </a:xfrm>
          <a:prstGeom prst="rect">
            <a:avLst/>
          </a:prstGeom>
          <a:noFill/>
          <a:ln>
            <a:noFill/>
          </a:ln>
        </p:spPr>
      </p:pic>
    </p:spTree>
    <p:extLst>
      <p:ext uri="{BB962C8B-B14F-4D97-AF65-F5344CB8AC3E}">
        <p14:creationId xmlns:p14="http://schemas.microsoft.com/office/powerpoint/2010/main" val="37101860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1340768"/>
            <a:ext cx="7416360" cy="5040560"/>
          </a:xfrm>
          <a:prstGeom prst="rect">
            <a:avLst/>
          </a:prstGeom>
          <a:noFill/>
          <a:ln w="9360">
            <a:noFill/>
          </a:ln>
        </p:spPr>
        <p:txBody>
          <a:bodyPr/>
          <a:lstStyle/>
          <a:p>
            <a:pPr algn="just"/>
            <a:endParaRPr lang="pt-BR" b="1" dirty="0"/>
          </a:p>
          <a:p>
            <a:pPr algn="just"/>
            <a:endParaRPr lang="pt-BR" b="1" dirty="0"/>
          </a:p>
          <a:p>
            <a:pPr marL="342900" indent="-342900" algn="just">
              <a:buAutoNum type="arabicPeriod" startAt="8"/>
            </a:pPr>
            <a:endParaRPr lang="pt-BR" b="1" dirty="0"/>
          </a:p>
          <a:p>
            <a:pPr algn="just"/>
            <a:r>
              <a:rPr lang="pt-BR" b="1" dirty="0"/>
              <a:t>9.	O contrato de aprendizagem é diverso do contrato de trabalho comum que é de prazo indeterminado. E é esse contrato por prazo indeterminado que rege a relação entre a empresa obrigada ao cumprimento da reserva e o trabalhador com deficiência.</a:t>
            </a:r>
          </a:p>
          <a:p>
            <a:pPr algn="just"/>
            <a:r>
              <a:rPr lang="pt-BR" b="1" dirty="0"/>
              <a:t>10.	Recentemente a LBI introduziu a habilitação profissional do trabalhador com deficiência no artigo 36, parágrafo 6º, podendo ela ocorrer na empresa com a formalização do contrato de trabalho e ser considerada para o cumprimento da reserva de vagas, desde que referido contrato seja por tempo determinado e concomitante com a inclusão profissional do trabalhador na empresa.</a:t>
            </a:r>
          </a:p>
          <a:p>
            <a:endParaRPr lang="pt-BR" sz="1100" dirty="0"/>
          </a:p>
          <a:p>
            <a:pPr algn="just"/>
            <a:endParaRPr lang="pt-BR" dirty="0"/>
          </a:p>
        </p:txBody>
      </p:sp>
      <p:pic>
        <p:nvPicPr>
          <p:cNvPr id="11" name="Imagem 10" descr="Sem título">
            <a:extLst>
              <a:ext uri="{FF2B5EF4-FFF2-40B4-BE49-F238E27FC236}">
                <a16:creationId xmlns:a16="http://schemas.microsoft.com/office/drawing/2014/main" id="{8C8BB180-9D09-4700-8639-1B744A22A57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5" y="332656"/>
            <a:ext cx="3528391" cy="648072"/>
          </a:xfrm>
          <a:prstGeom prst="rect">
            <a:avLst/>
          </a:prstGeom>
          <a:noFill/>
          <a:ln>
            <a:noFill/>
          </a:ln>
        </p:spPr>
      </p:pic>
    </p:spTree>
    <p:extLst>
      <p:ext uri="{BB962C8B-B14F-4D97-AF65-F5344CB8AC3E}">
        <p14:creationId xmlns:p14="http://schemas.microsoft.com/office/powerpoint/2010/main" val="133432822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1340768"/>
            <a:ext cx="7416360" cy="5040560"/>
          </a:xfrm>
          <a:prstGeom prst="rect">
            <a:avLst/>
          </a:prstGeom>
          <a:noFill/>
          <a:ln w="9360">
            <a:noFill/>
          </a:ln>
        </p:spPr>
        <p:txBody>
          <a:bodyPr/>
          <a:lstStyle/>
          <a:p>
            <a:pPr algn="just"/>
            <a:endParaRPr lang="pt-BR" b="1" dirty="0"/>
          </a:p>
          <a:p>
            <a:pPr algn="just"/>
            <a:endParaRPr lang="pt-BR" b="1" dirty="0"/>
          </a:p>
          <a:p>
            <a:pPr marL="342900" indent="-342900" algn="just">
              <a:buAutoNum type="arabicPeriod" startAt="8"/>
            </a:pPr>
            <a:endParaRPr lang="pt-BR" b="1" dirty="0"/>
          </a:p>
          <a:p>
            <a:pPr algn="just"/>
            <a:r>
              <a:rPr lang="pt-BR" b="1" dirty="0"/>
              <a:t>Portanto, o APRENDIZ COM DEFICIÊNCIA, não pode e NÃO DEVE ser considerado para a contagem da reserva de vagas da Lei nº 8.213/1991, sendo este o procedimento seguido pelos órgãos de fiscalização (Ministério Público do Trabalho e Ministério do Trabalho e Emprego </a:t>
            </a:r>
            <a:r>
              <a:rPr lang="pt-BR" b="1" u="sng" dirty="0">
                <a:hlinkClick r:id="rId3"/>
              </a:rPr>
              <a:t>http://www.nube.com.br/informacoes/cartilha_aprendiz#.ULtajWccCSo</a:t>
            </a:r>
            <a:r>
              <a:rPr lang="pt-BR" b="1" dirty="0"/>
              <a:t> ).</a:t>
            </a:r>
          </a:p>
          <a:p>
            <a:pPr algn="just"/>
            <a:endParaRPr lang="pt-BR" b="1" dirty="0"/>
          </a:p>
          <a:p>
            <a:pPr algn="just"/>
            <a:r>
              <a:rPr lang="pt-BR" b="1" dirty="0"/>
              <a:t>Por todas essas razões, a AMPID vê na aprovação do PLS nº 118/2011 violações aos princípios da CDPD e às leis específicas voltadas para a pessoa com deficiência, além de quebra do virtuoso ciclo de avanço na concepção de direitos já conquistados.</a:t>
            </a:r>
          </a:p>
          <a:p>
            <a:endParaRPr lang="pt-BR" sz="1100" dirty="0"/>
          </a:p>
          <a:p>
            <a:pPr algn="just"/>
            <a:endParaRPr lang="pt-BR" dirty="0"/>
          </a:p>
        </p:txBody>
      </p:sp>
      <p:pic>
        <p:nvPicPr>
          <p:cNvPr id="11" name="Imagem 10" descr="Sem título">
            <a:extLst>
              <a:ext uri="{FF2B5EF4-FFF2-40B4-BE49-F238E27FC236}">
                <a16:creationId xmlns:a16="http://schemas.microsoft.com/office/drawing/2014/main" id="{8C8BB180-9D09-4700-8639-1B744A22A57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7545" y="332656"/>
            <a:ext cx="3528391" cy="648072"/>
          </a:xfrm>
          <a:prstGeom prst="rect">
            <a:avLst/>
          </a:prstGeom>
          <a:noFill/>
          <a:ln>
            <a:noFill/>
          </a:ln>
        </p:spPr>
      </p:pic>
    </p:spTree>
    <p:extLst>
      <p:ext uri="{BB962C8B-B14F-4D97-AF65-F5344CB8AC3E}">
        <p14:creationId xmlns:p14="http://schemas.microsoft.com/office/powerpoint/2010/main" val="425859676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5769D2-7F97-4145-9468-78FE94CF4F3B}"/>
              </a:ext>
            </a:extLst>
          </p:cNvPr>
          <p:cNvSpPr>
            <a:spLocks noGrp="1"/>
          </p:cNvSpPr>
          <p:nvPr>
            <p:ph type="title"/>
          </p:nvPr>
        </p:nvSpPr>
        <p:spPr>
          <a:xfrm>
            <a:off x="673224" y="274680"/>
            <a:ext cx="7139136" cy="634040"/>
          </a:xfrm>
        </p:spPr>
        <p:txBody>
          <a:bodyPr/>
          <a:lstStyle/>
          <a:p>
            <a:pPr algn="ctr"/>
            <a:r>
              <a:rPr lang="pt-BR" sz="2800" b="1" dirty="0">
                <a:latin typeface="+mj-lt"/>
              </a:rPr>
              <a:t>A ordem da LBI é</a:t>
            </a:r>
          </a:p>
        </p:txBody>
      </p:sp>
      <p:sp>
        <p:nvSpPr>
          <p:cNvPr id="3" name="Espaço Reservado para Texto 2">
            <a:extLst>
              <a:ext uri="{FF2B5EF4-FFF2-40B4-BE49-F238E27FC236}">
                <a16:creationId xmlns:a16="http://schemas.microsoft.com/office/drawing/2014/main" id="{9B14E8B7-94D2-4BB0-B1DF-D6980371ABB7}"/>
              </a:ext>
            </a:extLst>
          </p:cNvPr>
          <p:cNvSpPr>
            <a:spLocks noGrp="1"/>
          </p:cNvSpPr>
          <p:nvPr>
            <p:ph type="body"/>
          </p:nvPr>
        </p:nvSpPr>
        <p:spPr>
          <a:xfrm>
            <a:off x="539552" y="1700808"/>
            <a:ext cx="7272808" cy="4680520"/>
          </a:xfrm>
        </p:spPr>
        <p:txBody>
          <a:bodyPr/>
          <a:lstStyle/>
          <a:p>
            <a:pPr algn="just"/>
            <a:r>
              <a:rPr lang="en-US" b="1" dirty="0">
                <a:latin typeface="Arial Black" panose="020B0A04020102020204" pitchFamily="34" charset="0"/>
              </a:rPr>
              <a:t>Empregar a</a:t>
            </a:r>
            <a:r>
              <a:rPr lang="en-US" sz="1800" b="1" dirty="0">
                <a:latin typeface="Arial Black" panose="020B0A04020102020204" pitchFamily="34" charset="0"/>
              </a:rPr>
              <a:t> pessoa com deficiência</a:t>
            </a:r>
          </a:p>
          <a:p>
            <a:pPr algn="just"/>
            <a:endParaRPr lang="en-US" sz="1800" b="1" dirty="0">
              <a:latin typeface="Arial Black" panose="020B0A04020102020204" pitchFamily="34" charset="0"/>
            </a:endParaRPr>
          </a:p>
          <a:p>
            <a:pPr algn="just"/>
            <a:r>
              <a:rPr lang="en-US" b="1" dirty="0">
                <a:latin typeface="Arial Black" panose="020B0A04020102020204" pitchFamily="34" charset="0"/>
              </a:rPr>
              <a:t>Como?</a:t>
            </a:r>
          </a:p>
          <a:p>
            <a:pPr algn="just"/>
            <a:endParaRPr lang="en-US" b="1" dirty="0">
              <a:latin typeface="Arial Black" panose="020B0A04020102020204" pitchFamily="34" charset="0"/>
            </a:endParaRPr>
          </a:p>
          <a:p>
            <a:pPr algn="just"/>
            <a:r>
              <a:rPr lang="en-US" b="1" dirty="0">
                <a:latin typeface="Arial Black" panose="020B0A04020102020204" pitchFamily="34" charset="0"/>
              </a:rPr>
              <a:t>Querer ter a pessoa com deficiência na empresa</a:t>
            </a:r>
          </a:p>
          <a:p>
            <a:pPr algn="just"/>
            <a:endParaRPr lang="en-US" b="1" dirty="0">
              <a:latin typeface="Arial Black" panose="020B0A04020102020204" pitchFamily="34" charset="0"/>
            </a:endParaRPr>
          </a:p>
          <a:p>
            <a:pPr algn="just"/>
            <a:r>
              <a:rPr lang="en-US" b="1" dirty="0">
                <a:latin typeface="Arial Black" panose="020B0A04020102020204" pitchFamily="34" charset="0"/>
              </a:rPr>
              <a:t>Ter ambientes acessíveis e acolhedores</a:t>
            </a:r>
          </a:p>
          <a:p>
            <a:pPr algn="just"/>
            <a:endParaRPr lang="en-US" b="1" dirty="0">
              <a:latin typeface="Arial Black" panose="020B0A04020102020204" pitchFamily="34" charset="0"/>
            </a:endParaRPr>
          </a:p>
          <a:p>
            <a:pPr algn="just"/>
            <a:r>
              <a:rPr lang="en-US" sz="1800" b="1" dirty="0">
                <a:latin typeface="Arial Black" panose="020B0A04020102020204" pitchFamily="34" charset="0"/>
              </a:rPr>
              <a:t>Aplicar a lei já existente, com as seguintes novidades:</a:t>
            </a:r>
          </a:p>
          <a:p>
            <a:pPr algn="just"/>
            <a:endParaRPr lang="en-US" sz="1800" b="1" dirty="0">
              <a:latin typeface="Arial Black" panose="020B0A04020102020204" pitchFamily="34" charset="0"/>
            </a:endParaRPr>
          </a:p>
          <a:p>
            <a:pPr algn="just"/>
            <a:endParaRPr lang="en-US" b="1" dirty="0">
              <a:latin typeface="Arial Black" panose="020B0A04020102020204" pitchFamily="34" charset="0"/>
            </a:endParaRPr>
          </a:p>
          <a:p>
            <a:pPr algn="just"/>
            <a:r>
              <a:rPr lang="en-US" sz="2000" b="1" dirty="0">
                <a:latin typeface="Arial Black" panose="020B0A04020102020204" pitchFamily="34" charset="0"/>
              </a:rPr>
              <a:t>Habilitação profissional → diretamente na empresa com CTPS assinada – art. 36, parágrafo 6</a:t>
            </a:r>
            <a:r>
              <a:rPr lang="en-US" sz="2000" b="1" dirty="0">
                <a:latin typeface="Verdana" panose="020B0604030504040204" pitchFamily="34" charset="0"/>
                <a:ea typeface="Verdana" panose="020B0604030504040204" pitchFamily="34" charset="0"/>
                <a:cs typeface="Verdana" panose="020B0604030504040204" pitchFamily="34" charset="0"/>
              </a:rPr>
              <a:t>° LBI (cota/agora)</a:t>
            </a:r>
          </a:p>
          <a:p>
            <a:pPr algn="just"/>
            <a:endParaRPr lang="en-US" sz="1800" b="1" dirty="0">
              <a:latin typeface="Verdana" panose="020B0604030504040204" pitchFamily="34" charset="0"/>
              <a:ea typeface="Verdana" panose="020B0604030504040204" pitchFamily="34" charset="0"/>
              <a:cs typeface="Verdana" panose="020B0604030504040204" pitchFamily="34" charset="0"/>
            </a:endParaRPr>
          </a:p>
          <a:p>
            <a:pPr algn="just"/>
            <a:endParaRPr lang="en-US" b="1" dirty="0">
              <a:latin typeface="Verdana" panose="020B0604030504040204" pitchFamily="34" charset="0"/>
              <a:ea typeface="Verdana" panose="020B0604030504040204" pitchFamily="34" charset="0"/>
            </a:endParaRPr>
          </a:p>
          <a:p>
            <a:pPr algn="just"/>
            <a:r>
              <a:rPr lang="en-US" sz="2000" b="1" dirty="0">
                <a:latin typeface="Arial Black" panose="020B0A04020102020204" pitchFamily="34" charset="0"/>
              </a:rPr>
              <a:t>Aprendiz com deficiência → (cota futura)</a:t>
            </a:r>
          </a:p>
          <a:p>
            <a:pPr algn="just"/>
            <a:endParaRPr lang="en-US" sz="1800" b="1" dirty="0">
              <a:latin typeface="Arial Black" panose="020B0A04020102020204" pitchFamily="34" charset="0"/>
            </a:endParaRPr>
          </a:p>
          <a:p>
            <a:endParaRPr lang="pt-BR" dirty="0"/>
          </a:p>
        </p:txBody>
      </p:sp>
    </p:spTree>
    <p:extLst>
      <p:ext uri="{BB962C8B-B14F-4D97-AF65-F5344CB8AC3E}">
        <p14:creationId xmlns:p14="http://schemas.microsoft.com/office/powerpoint/2010/main" val="3087460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a:spLocks noChangeArrowheads="1"/>
          </p:cNvSpPr>
          <p:nvPr/>
        </p:nvSpPr>
        <p:spPr bwMode="auto">
          <a:xfrm>
            <a:off x="611560" y="1656576"/>
            <a:ext cx="6696744" cy="4401205"/>
          </a:xfrm>
          <a:prstGeom prst="rect">
            <a:avLst/>
          </a:prstGeom>
          <a:noFill/>
          <a:ln w="9525">
            <a:noFill/>
            <a:miter lim="800000"/>
            <a:headEnd/>
            <a:tailEnd/>
          </a:ln>
          <a:effectLst/>
        </p:spPr>
        <p:txBody>
          <a:bodyPr wrap="square">
            <a:spAutoFit/>
          </a:bodyPr>
          <a:lstStyle/>
          <a:p>
            <a:pPr algn="ctr" eaLnBrk="0" hangingPunct="0">
              <a:defRPr/>
            </a:pPr>
            <a:endParaRPr lang="pt-BR" sz="2400" b="1" dirty="0">
              <a:solidFill>
                <a:srgbClr val="00B050"/>
              </a:solidFill>
              <a:latin typeface="Century" pitchFamily="18" charset="0"/>
            </a:endParaRPr>
          </a:p>
          <a:p>
            <a:pPr algn="ctr" eaLnBrk="0" hangingPunct="0">
              <a:defRPr/>
            </a:pPr>
            <a:r>
              <a:rPr lang="pt-BR" sz="2800" b="1" dirty="0">
                <a:solidFill>
                  <a:srgbClr val="00B050"/>
                </a:solidFill>
                <a:latin typeface="+mj-lt"/>
              </a:rPr>
              <a:t>OBRIGADA  PELA  ATENÇÃO!</a:t>
            </a:r>
          </a:p>
          <a:p>
            <a:pPr algn="ctr" eaLnBrk="0" hangingPunct="0">
              <a:defRPr/>
            </a:pPr>
            <a:endParaRPr lang="pt-BR" sz="2400" b="1" dirty="0">
              <a:latin typeface="+mj-lt"/>
            </a:endParaRPr>
          </a:p>
          <a:p>
            <a:pPr algn="ctr" eaLnBrk="0" hangingPunct="0">
              <a:defRPr/>
            </a:pPr>
            <a:endParaRPr lang="pt-BR" sz="2400" b="1" dirty="0">
              <a:latin typeface="+mj-lt"/>
            </a:endParaRPr>
          </a:p>
          <a:p>
            <a:pPr>
              <a:lnSpc>
                <a:spcPct val="100000"/>
              </a:lnSpc>
            </a:pPr>
            <a:r>
              <a:rPr lang="pt-BR" sz="2000" b="1" dirty="0">
                <a:latin typeface="+mj-lt"/>
              </a:rPr>
              <a:t>Maria Aparecida </a:t>
            </a:r>
            <a:r>
              <a:rPr lang="pt-BR" sz="2000" b="1" dirty="0" err="1">
                <a:latin typeface="+mj-lt"/>
              </a:rPr>
              <a:t>Gugel</a:t>
            </a:r>
            <a:endParaRPr lang="pt-BR" sz="2000" b="1" dirty="0">
              <a:latin typeface="+mj-lt"/>
            </a:endParaRPr>
          </a:p>
          <a:p>
            <a:pPr>
              <a:lnSpc>
                <a:spcPct val="100000"/>
              </a:lnSpc>
            </a:pPr>
            <a:r>
              <a:rPr lang="pt-BR" sz="2000" b="1" dirty="0">
                <a:latin typeface="+mj-lt"/>
              </a:rPr>
              <a:t>Vice Procuradora-geral do Trabalho</a:t>
            </a:r>
          </a:p>
          <a:p>
            <a:pPr>
              <a:lnSpc>
                <a:spcPct val="100000"/>
              </a:lnSpc>
            </a:pPr>
            <a:r>
              <a:rPr lang="pt-BR" sz="2000" b="1" dirty="0">
                <a:latin typeface="+mj-lt"/>
              </a:rPr>
              <a:t>Presidente da AMPID</a:t>
            </a:r>
          </a:p>
          <a:p>
            <a:pPr>
              <a:lnSpc>
                <a:spcPct val="100000"/>
              </a:lnSpc>
            </a:pPr>
            <a:r>
              <a:rPr lang="pt-BR" sz="2000" b="1" dirty="0">
                <a:latin typeface="+mj-lt"/>
                <a:hlinkClick r:id="rId2"/>
              </a:rPr>
              <a:t>mgugel@globo.com</a:t>
            </a:r>
            <a:endParaRPr lang="pt-BR" sz="2000" b="1" dirty="0">
              <a:latin typeface="+mj-lt"/>
            </a:endParaRPr>
          </a:p>
          <a:p>
            <a:pPr>
              <a:lnSpc>
                <a:spcPct val="100000"/>
              </a:lnSpc>
            </a:pPr>
            <a:endParaRPr lang="pt-BR" sz="2000" b="1" dirty="0">
              <a:latin typeface="+mj-lt"/>
            </a:endParaRPr>
          </a:p>
          <a:p>
            <a:pPr>
              <a:lnSpc>
                <a:spcPct val="100000"/>
              </a:lnSpc>
            </a:pPr>
            <a:endParaRPr lang="pt-BR" sz="2000" b="1" dirty="0">
              <a:latin typeface="+mj-lt"/>
            </a:endParaRPr>
          </a:p>
          <a:p>
            <a:pPr algn="ctr" eaLnBrk="0" hangingPunct="0">
              <a:defRPr/>
            </a:pPr>
            <a:endParaRPr lang="pt-BR" sz="2000" b="1" dirty="0">
              <a:latin typeface="+mj-lt"/>
            </a:endParaRPr>
          </a:p>
          <a:p>
            <a:pPr algn="ctr" eaLnBrk="0" hangingPunct="0">
              <a:defRPr/>
            </a:pPr>
            <a:endParaRPr lang="pt-BR" sz="2000" b="1" dirty="0">
              <a:latin typeface="+mj-lt"/>
            </a:endParaRPr>
          </a:p>
          <a:p>
            <a:pPr algn="ctr" eaLnBrk="0" hangingPunct="0">
              <a:defRPr/>
            </a:pPr>
            <a:endParaRPr lang="pt-BR" sz="2000" b="1" dirty="0">
              <a:latin typeface="Century" pitchFamily="18" charset="0"/>
            </a:endParaRPr>
          </a:p>
        </p:txBody>
      </p:sp>
      <p:sp>
        <p:nvSpPr>
          <p:cNvPr id="2" name="Espaço Reservado para Número de Slide 1"/>
          <p:cNvSpPr>
            <a:spLocks noGrp="1"/>
          </p:cNvSpPr>
          <p:nvPr>
            <p:ph type="sldNum" sz="quarter" idx="12"/>
          </p:nvPr>
        </p:nvSpPr>
        <p:spPr/>
        <p:txBody>
          <a:bodyPr/>
          <a:lstStyle/>
          <a:p>
            <a:fld id="{FA27B1CC-AB2A-483D-9BF3-5D5935FCE9AF}" type="slidenum">
              <a:rPr lang="pt-BR" smtClean="0">
                <a:solidFill>
                  <a:prstClr val="black">
                    <a:tint val="75000"/>
                  </a:prstClr>
                </a:solidFill>
              </a:rPr>
              <a:pPr/>
              <a:t>14</a:t>
            </a:fld>
            <a:endParaRPr lang="pt-BR">
              <a:solidFill>
                <a:prstClr val="black">
                  <a:tint val="75000"/>
                </a:prstClr>
              </a:solidFill>
            </a:endParaRPr>
          </a:p>
        </p:txBody>
      </p:sp>
    </p:spTree>
    <p:extLst>
      <p:ext uri="{BB962C8B-B14F-4D97-AF65-F5344CB8AC3E}">
        <p14:creationId xmlns:p14="http://schemas.microsoft.com/office/powerpoint/2010/main" val="110132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1268760"/>
            <a:ext cx="7416360" cy="5184576"/>
          </a:xfrm>
          <a:prstGeom prst="rect">
            <a:avLst/>
          </a:prstGeom>
          <a:noFill/>
          <a:ln w="9360">
            <a:noFill/>
          </a:ln>
        </p:spPr>
        <p:txBody>
          <a:bodyPr/>
          <a:lstStyle/>
          <a:p>
            <a:pPr algn="ctr">
              <a:lnSpc>
                <a:spcPct val="100000"/>
              </a:lnSpc>
            </a:pPr>
            <a:endParaRPr lang="pt-BR" sz="3200" b="1" strike="noStrike" dirty="0">
              <a:solidFill>
                <a:srgbClr val="1F497D"/>
              </a:solidFill>
              <a:latin typeface="Calibri"/>
            </a:endParaRPr>
          </a:p>
          <a:p>
            <a:pPr algn="ctr">
              <a:lnSpc>
                <a:spcPct val="100000"/>
              </a:lnSpc>
            </a:pPr>
            <a:endParaRPr lang="pt-BR" sz="3200" b="1" dirty="0">
              <a:solidFill>
                <a:srgbClr val="1F497D"/>
              </a:solidFill>
              <a:latin typeface="Calibri"/>
            </a:endParaRPr>
          </a:p>
          <a:p>
            <a:pPr algn="ctr">
              <a:lnSpc>
                <a:spcPct val="100000"/>
              </a:lnSpc>
            </a:pPr>
            <a:endParaRPr dirty="0"/>
          </a:p>
          <a:p>
            <a:pPr algn="ctr">
              <a:lnSpc>
                <a:spcPct val="100000"/>
              </a:lnSpc>
            </a:pPr>
            <a:endParaRPr dirty="0"/>
          </a:p>
          <a:p>
            <a:pPr algn="ctr">
              <a:lnSpc>
                <a:spcPct val="100000"/>
              </a:lnSpc>
            </a:pPr>
            <a:endParaRPr dirty="0"/>
          </a:p>
        </p:txBody>
      </p:sp>
      <p:sp>
        <p:nvSpPr>
          <p:cNvPr id="45" name="CustomShape 2"/>
          <p:cNvSpPr/>
          <p:nvPr/>
        </p:nvSpPr>
        <p:spPr>
          <a:xfrm>
            <a:off x="395640" y="5373216"/>
            <a:ext cx="7416360" cy="10801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pt-BR" sz="1600" b="1" strike="noStrike" dirty="0">
                <a:solidFill>
                  <a:srgbClr val="000000"/>
                </a:solidFill>
                <a:latin typeface="Century"/>
              </a:rPr>
              <a:t>Maria Aparecida Gugel               </a:t>
            </a:r>
          </a:p>
          <a:p>
            <a:pPr>
              <a:lnSpc>
                <a:spcPct val="100000"/>
              </a:lnSpc>
            </a:pPr>
            <a:r>
              <a:rPr lang="pt-BR" sz="1600" b="1" dirty="0">
                <a:solidFill>
                  <a:srgbClr val="000000"/>
                </a:solidFill>
                <a:latin typeface="Century"/>
              </a:rPr>
              <a:t>Subprocuradora-geral do Trabalho</a:t>
            </a:r>
          </a:p>
          <a:p>
            <a:pPr>
              <a:lnSpc>
                <a:spcPct val="100000"/>
              </a:lnSpc>
            </a:pPr>
            <a:r>
              <a:rPr lang="pt-BR" sz="1600" b="1" u="sng" strike="noStrike" dirty="0">
                <a:solidFill>
                  <a:srgbClr val="0000FF"/>
                </a:solidFill>
                <a:latin typeface="Century"/>
                <a:hlinkClick r:id="rId3"/>
              </a:rPr>
              <a:t>mgugel@globo.com</a:t>
            </a:r>
            <a:r>
              <a:rPr lang="pt-BR" sz="1600" b="1" strike="noStrike" dirty="0">
                <a:solidFill>
                  <a:srgbClr val="000000"/>
                </a:solidFill>
                <a:latin typeface="Century"/>
              </a:rPr>
              <a:t> </a:t>
            </a:r>
            <a:r>
              <a:rPr lang="pt-BR" sz="1600" b="1" dirty="0">
                <a:solidFill>
                  <a:srgbClr val="000000"/>
                </a:solidFill>
                <a:latin typeface="Century"/>
              </a:rPr>
              <a:t>   </a:t>
            </a:r>
            <a:endParaRPr sz="1600" dirty="0"/>
          </a:p>
        </p:txBody>
      </p:sp>
      <p:sp>
        <p:nvSpPr>
          <p:cNvPr id="10" name="Retângulo 9">
            <a:extLst>
              <a:ext uri="{FF2B5EF4-FFF2-40B4-BE49-F238E27FC236}">
                <a16:creationId xmlns:a16="http://schemas.microsoft.com/office/drawing/2014/main" id="{20FC5733-F1CC-45A8-AD9B-5D7E36E02441}"/>
              </a:ext>
            </a:extLst>
          </p:cNvPr>
          <p:cNvSpPr/>
          <p:nvPr/>
        </p:nvSpPr>
        <p:spPr>
          <a:xfrm>
            <a:off x="539552" y="1412775"/>
            <a:ext cx="7056784" cy="3693319"/>
          </a:xfrm>
          <a:prstGeom prst="rect">
            <a:avLst/>
          </a:prstGeom>
        </p:spPr>
        <p:txBody>
          <a:bodyPr wrap="square">
            <a:spAutoFit/>
          </a:bodyPr>
          <a:lstStyle/>
          <a:p>
            <a:r>
              <a:rPr lang="pt-BR" b="1" dirty="0"/>
              <a:t>CAMARA DOS DEPUTADOS</a:t>
            </a:r>
          </a:p>
          <a:p>
            <a:r>
              <a:rPr lang="pt-BR" b="1" dirty="0"/>
              <a:t>AUDIÊNCIA PÚBLICA, 28/11/2018</a:t>
            </a:r>
          </a:p>
          <a:p>
            <a:r>
              <a:rPr lang="pt-BR" b="1" dirty="0" err="1"/>
              <a:t>Req</a:t>
            </a:r>
            <a:r>
              <a:rPr lang="pt-BR" b="1" dirty="0"/>
              <a:t>. 161/2018 Deputada Mara </a:t>
            </a:r>
            <a:r>
              <a:rPr lang="pt-BR" b="1" dirty="0" err="1"/>
              <a:t>Gabrilli</a:t>
            </a:r>
            <a:endParaRPr lang="pt-BR" b="1" dirty="0"/>
          </a:p>
          <a:p>
            <a:endParaRPr lang="pt-BR" b="1" dirty="0"/>
          </a:p>
          <a:p>
            <a:endParaRPr lang="pt-BR" b="1" dirty="0"/>
          </a:p>
          <a:p>
            <a:endParaRPr lang="pt-BR" b="1" dirty="0"/>
          </a:p>
          <a:p>
            <a:pPr algn="just"/>
            <a:r>
              <a:rPr lang="pt-BR" b="1" dirty="0"/>
              <a:t>TEMA: Debater o disposto no § 3º do art. 93 da Lei nº 8.213, de 1991, que exclui o aprendiz com deficiência para o fim de cumprimento da cota de contratação de pessoas com deficiência pelas empresas.</a:t>
            </a:r>
          </a:p>
          <a:p>
            <a:endParaRPr lang="pt-BR" dirty="0"/>
          </a:p>
          <a:p>
            <a:r>
              <a:rPr lang="pt-BR" dirty="0"/>
              <a:t> </a:t>
            </a:r>
          </a:p>
          <a:p>
            <a:endParaRPr lang="pt-B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836712"/>
            <a:ext cx="7416360" cy="5616624"/>
          </a:xfrm>
          <a:prstGeom prst="rect">
            <a:avLst/>
          </a:prstGeom>
          <a:noFill/>
          <a:ln w="9360">
            <a:noFill/>
          </a:ln>
        </p:spPr>
        <p:txBody>
          <a:bodyPr/>
          <a:lstStyle/>
          <a:p>
            <a:pPr algn="ctr">
              <a:lnSpc>
                <a:spcPct val="100000"/>
              </a:lnSpc>
            </a:pPr>
            <a:endParaRPr lang="pt-BR" sz="3200" b="1" strike="noStrike" dirty="0">
              <a:solidFill>
                <a:srgbClr val="1F497D"/>
              </a:solidFill>
              <a:latin typeface="Calibri"/>
            </a:endParaRPr>
          </a:p>
          <a:p>
            <a:pPr algn="ctr">
              <a:lnSpc>
                <a:spcPct val="100000"/>
              </a:lnSpc>
            </a:pPr>
            <a:endParaRPr lang="pt-BR" sz="3200" b="1" dirty="0">
              <a:solidFill>
                <a:srgbClr val="1F497D"/>
              </a:solidFill>
              <a:latin typeface="Calibri"/>
            </a:endParaRPr>
          </a:p>
          <a:p>
            <a:pPr algn="ctr">
              <a:lnSpc>
                <a:spcPct val="100000"/>
              </a:lnSpc>
            </a:pPr>
            <a:endParaRPr lang="pt-BR" sz="3200" b="1" dirty="0">
              <a:solidFill>
                <a:srgbClr val="1F497D"/>
              </a:solidFill>
              <a:latin typeface="Calibri"/>
            </a:endParaRPr>
          </a:p>
          <a:p>
            <a:pPr algn="ctr"/>
            <a:r>
              <a:rPr lang="pt-BR" sz="2800" b="1" dirty="0"/>
              <a:t>Fórum Nacional de Empregabilidade das Pessoas com Deficiência</a:t>
            </a:r>
          </a:p>
          <a:p>
            <a:pPr algn="ctr"/>
            <a:endParaRPr lang="pt-BR" sz="2800" b="1" dirty="0"/>
          </a:p>
          <a:p>
            <a:pPr algn="ctr"/>
            <a:r>
              <a:rPr lang="pt-BR" sz="1600" b="1" dirty="0"/>
              <a:t>Câmara dos Deputados</a:t>
            </a:r>
          </a:p>
          <a:p>
            <a:pPr algn="ctr"/>
            <a:r>
              <a:rPr lang="pt-BR" sz="1600" b="1" dirty="0"/>
              <a:t>2 julho 2019</a:t>
            </a:r>
            <a:endParaRPr lang="pt-BR" sz="1600" dirty="0"/>
          </a:p>
          <a:p>
            <a:pPr algn="ctr"/>
            <a:endParaRPr lang="pt-BR" sz="2800" b="1" dirty="0"/>
          </a:p>
          <a:p>
            <a:pPr algn="ctr"/>
            <a:endParaRPr lang="pt-BR" sz="1600" b="1" dirty="0"/>
          </a:p>
          <a:p>
            <a:endParaRPr lang="pt-BR" sz="1100" dirty="0"/>
          </a:p>
          <a:p>
            <a:pPr lvl="4"/>
            <a:endParaRPr lang="pt-BR" sz="1100" dirty="0"/>
          </a:p>
          <a:p>
            <a:pPr algn="ctr">
              <a:lnSpc>
                <a:spcPct val="100000"/>
              </a:lnSpc>
            </a:pPr>
            <a:endParaRPr dirty="0"/>
          </a:p>
          <a:p>
            <a:pPr algn="ctr">
              <a:lnSpc>
                <a:spcPct val="100000"/>
              </a:lnSpc>
            </a:pPr>
            <a:endParaRPr dirty="0"/>
          </a:p>
        </p:txBody>
      </p:sp>
      <p:sp>
        <p:nvSpPr>
          <p:cNvPr id="45" name="CustomShape 2"/>
          <p:cNvSpPr/>
          <p:nvPr/>
        </p:nvSpPr>
        <p:spPr>
          <a:xfrm>
            <a:off x="395640" y="5373216"/>
            <a:ext cx="7416360" cy="10801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pt-BR" sz="1600" b="1" strike="noStrike" dirty="0">
                <a:solidFill>
                  <a:srgbClr val="000000"/>
                </a:solidFill>
                <a:latin typeface="Century"/>
              </a:rPr>
              <a:t>Maria Aparecida </a:t>
            </a:r>
            <a:r>
              <a:rPr lang="pt-BR" sz="1600" b="1" strike="noStrike" dirty="0" err="1">
                <a:solidFill>
                  <a:srgbClr val="000000"/>
                </a:solidFill>
                <a:latin typeface="Century"/>
              </a:rPr>
              <a:t>Gugel</a:t>
            </a:r>
            <a:r>
              <a:rPr lang="pt-BR" sz="1600" b="1" strike="noStrike" dirty="0">
                <a:solidFill>
                  <a:srgbClr val="000000"/>
                </a:solidFill>
                <a:latin typeface="Century"/>
              </a:rPr>
              <a:t>               </a:t>
            </a:r>
          </a:p>
          <a:p>
            <a:pPr>
              <a:lnSpc>
                <a:spcPct val="100000"/>
              </a:lnSpc>
            </a:pPr>
            <a:r>
              <a:rPr lang="pt-BR" sz="1600" b="1" dirty="0">
                <a:solidFill>
                  <a:srgbClr val="000000"/>
                </a:solidFill>
                <a:latin typeface="Century"/>
              </a:rPr>
              <a:t>Subprocuradora-geral do Trabalho</a:t>
            </a:r>
          </a:p>
          <a:p>
            <a:pPr>
              <a:lnSpc>
                <a:spcPct val="100000"/>
              </a:lnSpc>
            </a:pPr>
            <a:r>
              <a:rPr lang="pt-BR" sz="1600" b="1" dirty="0">
                <a:solidFill>
                  <a:srgbClr val="000000"/>
                </a:solidFill>
                <a:latin typeface="Century"/>
              </a:rPr>
              <a:t>Vice-presidente da AMPID</a:t>
            </a:r>
          </a:p>
          <a:p>
            <a:pPr>
              <a:lnSpc>
                <a:spcPct val="100000"/>
              </a:lnSpc>
            </a:pPr>
            <a:r>
              <a:rPr lang="pt-BR" sz="1600" b="1" u="sng" strike="noStrike" dirty="0">
                <a:solidFill>
                  <a:srgbClr val="0000FF"/>
                </a:solidFill>
                <a:latin typeface="Century"/>
                <a:hlinkClick r:id="rId3"/>
              </a:rPr>
              <a:t>mgugel@globo.com</a:t>
            </a:r>
            <a:r>
              <a:rPr lang="pt-BR" sz="1600" b="1" strike="noStrike" dirty="0">
                <a:solidFill>
                  <a:srgbClr val="000000"/>
                </a:solidFill>
                <a:latin typeface="Century"/>
              </a:rPr>
              <a:t> </a:t>
            </a:r>
            <a:r>
              <a:rPr lang="pt-BR" sz="1600" b="1" dirty="0">
                <a:solidFill>
                  <a:srgbClr val="000000"/>
                </a:solidFill>
                <a:latin typeface="Century"/>
              </a:rPr>
              <a:t>   </a:t>
            </a:r>
            <a:endParaRPr sz="1600" dirty="0"/>
          </a:p>
        </p:txBody>
      </p:sp>
    </p:spTree>
    <p:extLst>
      <p:ext uri="{BB962C8B-B14F-4D97-AF65-F5344CB8AC3E}">
        <p14:creationId xmlns:p14="http://schemas.microsoft.com/office/powerpoint/2010/main" val="291286622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836712"/>
            <a:ext cx="7416360" cy="5616624"/>
          </a:xfrm>
          <a:prstGeom prst="rect">
            <a:avLst/>
          </a:prstGeom>
          <a:noFill/>
          <a:ln w="9360">
            <a:noFill/>
          </a:ln>
        </p:spPr>
        <p:txBody>
          <a:bodyPr/>
          <a:lstStyle/>
          <a:p>
            <a:pPr algn="ctr">
              <a:lnSpc>
                <a:spcPct val="100000"/>
              </a:lnSpc>
            </a:pPr>
            <a:endParaRPr lang="pt-BR" sz="3200" b="1" strike="noStrike" dirty="0">
              <a:solidFill>
                <a:srgbClr val="1F497D"/>
              </a:solidFill>
              <a:latin typeface="Calibri"/>
            </a:endParaRPr>
          </a:p>
          <a:p>
            <a:pPr algn="ctr">
              <a:lnSpc>
                <a:spcPct val="100000"/>
              </a:lnSpc>
            </a:pPr>
            <a:endParaRPr lang="pt-BR" sz="3200" b="1" dirty="0">
              <a:solidFill>
                <a:srgbClr val="1F497D"/>
              </a:solidFill>
              <a:latin typeface="Calibri"/>
            </a:endParaRPr>
          </a:p>
          <a:p>
            <a:pPr algn="ctr">
              <a:lnSpc>
                <a:spcPct val="100000"/>
              </a:lnSpc>
            </a:pPr>
            <a:endParaRPr lang="pt-BR" sz="3200" b="1" dirty="0">
              <a:solidFill>
                <a:srgbClr val="1F497D"/>
              </a:solidFill>
              <a:latin typeface="Calibri"/>
            </a:endParaRPr>
          </a:p>
          <a:p>
            <a:pPr algn="ctr"/>
            <a:r>
              <a:rPr lang="pt-BR" sz="1600" b="1" dirty="0"/>
              <a:t> </a:t>
            </a:r>
          </a:p>
          <a:p>
            <a:pPr algn="just"/>
            <a:r>
              <a:rPr lang="pt-BR" dirty="0"/>
              <a:t>Brasília, 6 de maio de 2016</a:t>
            </a:r>
          </a:p>
          <a:p>
            <a:pPr algn="just"/>
            <a:r>
              <a:rPr lang="pt-BR" sz="1600" b="1" dirty="0"/>
              <a:t>A Associação Nacional de Membros do Ministério Público de Defesa dos Direitos dos Idosos e Pessoas com Deficiência (AMPID), que tem como um de seus objetivos o respeito absoluto e incondicional aos valores políticos e jurídicos de um Estado Democrático de Direito, vem a público manifestar-se </a:t>
            </a:r>
            <a:r>
              <a:rPr lang="pt-BR" sz="1600" b="1" u="sng" dirty="0"/>
              <a:t>CONTRA o PLS N° 118/2011 DE AUTORIA DO SENADOR CIRO NOGUEIRA</a:t>
            </a:r>
            <a:r>
              <a:rPr lang="pt-BR" sz="1600" b="1" dirty="0"/>
              <a:t> atualmente em curso na Comissão de Direitos Humanos e Legislação Participativa, tendo como RELATOR designado o SENADOR ROMARIO que acrescenta o artigo 431-A à Consolidação das Leis do Trabalho (CLT) e altera o caput do artigo 93 da lei nº 8.213, de 24 de julho de 1991, que trata da reserva de vagas para pessoas com deficiência para admitir contar para a reserva os aprendizes com deficiência.</a:t>
            </a:r>
          </a:p>
          <a:p>
            <a:pPr algn="ctr"/>
            <a:endParaRPr lang="pt-BR" sz="1600" b="1" dirty="0"/>
          </a:p>
          <a:p>
            <a:endParaRPr lang="pt-BR" sz="1100" dirty="0"/>
          </a:p>
          <a:p>
            <a:pPr lvl="4"/>
            <a:endParaRPr lang="pt-BR" sz="1100" dirty="0"/>
          </a:p>
          <a:p>
            <a:pPr algn="ctr">
              <a:lnSpc>
                <a:spcPct val="100000"/>
              </a:lnSpc>
            </a:pPr>
            <a:endParaRPr dirty="0"/>
          </a:p>
          <a:p>
            <a:pPr algn="ctr">
              <a:lnSpc>
                <a:spcPct val="100000"/>
              </a:lnSpc>
            </a:pPr>
            <a:endParaRPr dirty="0"/>
          </a:p>
        </p:txBody>
      </p:sp>
      <p:pic>
        <p:nvPicPr>
          <p:cNvPr id="11" name="Imagem 10" descr="Sem título">
            <a:extLst>
              <a:ext uri="{FF2B5EF4-FFF2-40B4-BE49-F238E27FC236}">
                <a16:creationId xmlns:a16="http://schemas.microsoft.com/office/drawing/2014/main" id="{8C8BB180-9D09-4700-8639-1B744A22A57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5" y="1196752"/>
            <a:ext cx="3528391" cy="1296144"/>
          </a:xfrm>
          <a:prstGeom prst="rect">
            <a:avLst/>
          </a:prstGeom>
          <a:noFill/>
          <a:ln>
            <a:noFill/>
          </a:ln>
        </p:spPr>
      </p:pic>
    </p:spTree>
    <p:extLst>
      <p:ext uri="{BB962C8B-B14F-4D97-AF65-F5344CB8AC3E}">
        <p14:creationId xmlns:p14="http://schemas.microsoft.com/office/powerpoint/2010/main" val="106435825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836712"/>
            <a:ext cx="7416360" cy="5616624"/>
          </a:xfrm>
          <a:prstGeom prst="rect">
            <a:avLst/>
          </a:prstGeom>
          <a:noFill/>
          <a:ln w="9360">
            <a:noFill/>
          </a:ln>
        </p:spPr>
        <p:txBody>
          <a:bodyPr/>
          <a:lstStyle/>
          <a:p>
            <a:pPr algn="ctr">
              <a:lnSpc>
                <a:spcPct val="100000"/>
              </a:lnSpc>
            </a:pPr>
            <a:endParaRPr lang="pt-BR" sz="3200" b="1" strike="noStrike" dirty="0">
              <a:solidFill>
                <a:srgbClr val="1F497D"/>
              </a:solidFill>
              <a:latin typeface="Calibri"/>
            </a:endParaRPr>
          </a:p>
          <a:p>
            <a:pPr algn="ctr">
              <a:lnSpc>
                <a:spcPct val="100000"/>
              </a:lnSpc>
            </a:pPr>
            <a:endParaRPr lang="pt-BR" sz="3200" b="1" dirty="0">
              <a:solidFill>
                <a:srgbClr val="1F497D"/>
              </a:solidFill>
              <a:latin typeface="Calibri"/>
            </a:endParaRPr>
          </a:p>
          <a:p>
            <a:pPr algn="ctr">
              <a:lnSpc>
                <a:spcPct val="100000"/>
              </a:lnSpc>
            </a:pPr>
            <a:endParaRPr lang="pt-BR" sz="3200" b="1" dirty="0">
              <a:solidFill>
                <a:srgbClr val="1F497D"/>
              </a:solidFill>
              <a:latin typeface="Calibri"/>
            </a:endParaRPr>
          </a:p>
          <a:p>
            <a:pPr algn="ctr"/>
            <a:r>
              <a:rPr lang="pt-BR" sz="1600" b="1" dirty="0"/>
              <a:t> </a:t>
            </a:r>
          </a:p>
          <a:p>
            <a:pPr algn="just"/>
            <a:r>
              <a:rPr lang="pt-BR" b="1" dirty="0"/>
              <a:t>Art. 93 A empresa com 100 (cem) ou mais empregados está obrigada a preencher de 2% (dois por cento) a 5% (cinco por cento) dos seus cargos com beneficiários reabilitados ou pessoas com deficiência, habilitadas, ainda que na condição de aprendiz, na seguinte proporção:</a:t>
            </a:r>
          </a:p>
          <a:p>
            <a:pPr algn="just"/>
            <a:r>
              <a:rPr lang="pt-BR" b="1" dirty="0"/>
              <a:t>…</a:t>
            </a:r>
          </a:p>
          <a:p>
            <a:pPr algn="just"/>
            <a:r>
              <a:rPr lang="pt-BR" b="1" dirty="0"/>
              <a:t>§ 3º Terminado com sucesso o período de aprendizagem, a empresa deverá obrigatoriamente contratar como trabalhador, para funções idênticas ou similares, a pessoa com deficiência então habilitada para efeito de cumprimento do disposto no caput deste artigo.</a:t>
            </a:r>
          </a:p>
          <a:p>
            <a:pPr algn="just"/>
            <a:endParaRPr lang="pt-BR" sz="1600" b="1" dirty="0"/>
          </a:p>
          <a:p>
            <a:endParaRPr lang="pt-BR" sz="1100" dirty="0"/>
          </a:p>
          <a:p>
            <a:pPr lvl="4"/>
            <a:endParaRPr lang="pt-BR" sz="1100" dirty="0"/>
          </a:p>
          <a:p>
            <a:pPr algn="ctr">
              <a:lnSpc>
                <a:spcPct val="100000"/>
              </a:lnSpc>
            </a:pPr>
            <a:endParaRPr dirty="0"/>
          </a:p>
          <a:p>
            <a:pPr algn="ctr">
              <a:lnSpc>
                <a:spcPct val="100000"/>
              </a:lnSpc>
            </a:pPr>
            <a:endParaRPr dirty="0"/>
          </a:p>
        </p:txBody>
      </p:sp>
      <p:pic>
        <p:nvPicPr>
          <p:cNvPr id="11" name="Imagem 10" descr="Sem título">
            <a:extLst>
              <a:ext uri="{FF2B5EF4-FFF2-40B4-BE49-F238E27FC236}">
                <a16:creationId xmlns:a16="http://schemas.microsoft.com/office/drawing/2014/main" id="{8C8BB180-9D09-4700-8639-1B744A22A57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5" y="1196752"/>
            <a:ext cx="3528391" cy="1296144"/>
          </a:xfrm>
          <a:prstGeom prst="rect">
            <a:avLst/>
          </a:prstGeom>
          <a:noFill/>
          <a:ln>
            <a:noFill/>
          </a:ln>
        </p:spPr>
      </p:pic>
    </p:spTree>
    <p:extLst>
      <p:ext uri="{BB962C8B-B14F-4D97-AF65-F5344CB8AC3E}">
        <p14:creationId xmlns:p14="http://schemas.microsoft.com/office/powerpoint/2010/main" val="176773226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1340768"/>
            <a:ext cx="7416360" cy="5040560"/>
          </a:xfrm>
          <a:prstGeom prst="rect">
            <a:avLst/>
          </a:prstGeom>
          <a:noFill/>
          <a:ln w="9360">
            <a:noFill/>
          </a:ln>
        </p:spPr>
        <p:txBody>
          <a:bodyPr/>
          <a:lstStyle/>
          <a:p>
            <a:pPr algn="ctr"/>
            <a:r>
              <a:rPr lang="pt-BR" sz="1600" b="1" dirty="0"/>
              <a:t> </a:t>
            </a:r>
          </a:p>
          <a:p>
            <a:pPr algn="just"/>
            <a:r>
              <a:rPr lang="pt-BR" b="1" dirty="0"/>
              <a:t>A proposta legislativa posta no PLS n° 118/2011 representa um equívoco pois se contrapõe, ao mesmo tempo,</a:t>
            </a:r>
          </a:p>
          <a:p>
            <a:pPr algn="just"/>
            <a:endParaRPr lang="pt-BR" b="1" dirty="0"/>
          </a:p>
          <a:p>
            <a:pPr algn="just"/>
            <a:r>
              <a:rPr lang="pt-BR" b="1" dirty="0"/>
              <a:t>à Convenção sobre os Direitos das Pessoas com Deficiência (CDPD)</a:t>
            </a:r>
          </a:p>
          <a:p>
            <a:pPr algn="just"/>
            <a:r>
              <a:rPr lang="pt-BR" b="1" dirty="0"/>
              <a:t>e às eficazes leis que tratam da reserva de vagas e da aprendizagem</a:t>
            </a:r>
          </a:p>
          <a:p>
            <a:pPr algn="just"/>
            <a:r>
              <a:rPr lang="pt-BR" b="1" dirty="0"/>
              <a:t>(lei da reserva nº 8.213/1991 e decreto nº 3.298/1999; lei da aprendizagem nº 10.097/2000, alterada pela Lei nº 11.180/2005 e Decreto nº 5.598/2005, respectivamente).</a:t>
            </a:r>
          </a:p>
          <a:p>
            <a:pPr algn="just"/>
            <a:endParaRPr lang="pt-BR" b="1" dirty="0"/>
          </a:p>
          <a:p>
            <a:pPr algn="just"/>
            <a:r>
              <a:rPr lang="pt-BR" b="1" dirty="0"/>
              <a:t>E, mais, choca-se com a Lei Brasileira de Inclusão da Pessoa com Deficiência (Estatuto da Pessoa com Deficiência), Lei n° 13.146/2015, que expressamente exclui o aprendiz da reserva do artigo 93 (artigo 101).</a:t>
            </a:r>
            <a:endParaRPr lang="pt-BR" sz="1600" b="1" dirty="0"/>
          </a:p>
          <a:p>
            <a:endParaRPr lang="pt-BR" sz="1100" dirty="0"/>
          </a:p>
          <a:p>
            <a:pPr lvl="4"/>
            <a:endParaRPr lang="pt-BR" sz="1100" dirty="0"/>
          </a:p>
          <a:p>
            <a:pPr algn="ctr">
              <a:lnSpc>
                <a:spcPct val="100000"/>
              </a:lnSpc>
            </a:pPr>
            <a:endParaRPr dirty="0"/>
          </a:p>
          <a:p>
            <a:pPr algn="ctr">
              <a:lnSpc>
                <a:spcPct val="100000"/>
              </a:lnSpc>
            </a:pPr>
            <a:endParaRPr dirty="0"/>
          </a:p>
        </p:txBody>
      </p:sp>
      <p:pic>
        <p:nvPicPr>
          <p:cNvPr id="11" name="Imagem 10" descr="Sem título">
            <a:extLst>
              <a:ext uri="{FF2B5EF4-FFF2-40B4-BE49-F238E27FC236}">
                <a16:creationId xmlns:a16="http://schemas.microsoft.com/office/drawing/2014/main" id="{8C8BB180-9D09-4700-8639-1B744A22A57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5" y="332656"/>
            <a:ext cx="3528391" cy="648072"/>
          </a:xfrm>
          <a:prstGeom prst="rect">
            <a:avLst/>
          </a:prstGeom>
          <a:noFill/>
          <a:ln>
            <a:noFill/>
          </a:ln>
        </p:spPr>
      </p:pic>
    </p:spTree>
    <p:extLst>
      <p:ext uri="{BB962C8B-B14F-4D97-AF65-F5344CB8AC3E}">
        <p14:creationId xmlns:p14="http://schemas.microsoft.com/office/powerpoint/2010/main" val="399536926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1340768"/>
            <a:ext cx="7416360" cy="5040560"/>
          </a:xfrm>
          <a:prstGeom prst="rect">
            <a:avLst/>
          </a:prstGeom>
          <a:noFill/>
          <a:ln w="9360">
            <a:noFill/>
          </a:ln>
        </p:spPr>
        <p:txBody>
          <a:bodyPr/>
          <a:lstStyle/>
          <a:p>
            <a:pPr algn="ctr"/>
            <a:r>
              <a:rPr lang="pt-BR" sz="1600" b="1" dirty="0"/>
              <a:t> </a:t>
            </a:r>
          </a:p>
          <a:p>
            <a:pPr algn="just"/>
            <a:r>
              <a:rPr lang="pt-BR" b="1" dirty="0"/>
              <a:t>A proposta legislativa do PLS n º 118/2011 com os acréscimos do relator, além de contrariar frontalmente a CDPD e não se referir em nenhum momento à LBI (o relatório apresentado em 27/abril/2016), reproduz discriminação negativa em relação ao jovem com deficiência ainda em formação profissional, isso porque:</a:t>
            </a:r>
          </a:p>
          <a:p>
            <a:pPr algn="just"/>
            <a:endParaRPr lang="pt-BR" b="1" dirty="0"/>
          </a:p>
          <a:p>
            <a:pPr lvl="0" algn="just"/>
            <a:r>
              <a:rPr lang="pt-BR" b="1" dirty="0"/>
              <a:t>A proposta, datada de 2011, de incluir a pessoa com deficiência APRENDIZ na contagem da reserva de vagas de que trata o artigo 93 da Lei nº 8.213/1991, contrapõe-se à previsão da LBI, com vigência a partir de 6 de janeiro de 2015, de EXCLUSÃO expressa do APRENDIZ COM DEFICIÊNCIA DA RESERVA DE CARGOS DA DO ART. 93, DA LEI Nº 8.213/1991.</a:t>
            </a:r>
          </a:p>
          <a:p>
            <a:endParaRPr lang="pt-BR" sz="1100" dirty="0"/>
          </a:p>
          <a:p>
            <a:pPr lvl="4"/>
            <a:endParaRPr lang="pt-BR" sz="1100" dirty="0"/>
          </a:p>
          <a:p>
            <a:pPr algn="ctr">
              <a:lnSpc>
                <a:spcPct val="100000"/>
              </a:lnSpc>
            </a:pPr>
            <a:endParaRPr dirty="0"/>
          </a:p>
          <a:p>
            <a:pPr algn="ctr">
              <a:lnSpc>
                <a:spcPct val="100000"/>
              </a:lnSpc>
            </a:pPr>
            <a:endParaRPr dirty="0"/>
          </a:p>
        </p:txBody>
      </p:sp>
      <p:pic>
        <p:nvPicPr>
          <p:cNvPr id="11" name="Imagem 10" descr="Sem título">
            <a:extLst>
              <a:ext uri="{FF2B5EF4-FFF2-40B4-BE49-F238E27FC236}">
                <a16:creationId xmlns:a16="http://schemas.microsoft.com/office/drawing/2014/main" id="{8C8BB180-9D09-4700-8639-1B744A22A57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5" y="332656"/>
            <a:ext cx="3528391" cy="648072"/>
          </a:xfrm>
          <a:prstGeom prst="rect">
            <a:avLst/>
          </a:prstGeom>
          <a:noFill/>
          <a:ln>
            <a:noFill/>
          </a:ln>
        </p:spPr>
      </p:pic>
    </p:spTree>
    <p:extLst>
      <p:ext uri="{BB962C8B-B14F-4D97-AF65-F5344CB8AC3E}">
        <p14:creationId xmlns:p14="http://schemas.microsoft.com/office/powerpoint/2010/main" val="316161890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1340768"/>
            <a:ext cx="7416360" cy="5040560"/>
          </a:xfrm>
          <a:prstGeom prst="rect">
            <a:avLst/>
          </a:prstGeom>
          <a:noFill/>
          <a:ln w="9360">
            <a:noFill/>
          </a:ln>
        </p:spPr>
        <p:txBody>
          <a:bodyPr/>
          <a:lstStyle/>
          <a:p>
            <a:pPr algn="ctr"/>
            <a:r>
              <a:rPr lang="pt-BR" sz="1600" b="1" dirty="0"/>
              <a:t> </a:t>
            </a:r>
          </a:p>
          <a:p>
            <a:pPr algn="just"/>
            <a:r>
              <a:rPr lang="pt-BR" b="1" dirty="0"/>
              <a:t>2.	A LBI ao acrescentar no artigo 101 o parágrafo 3º ao artigo 93 da Lei nº 8.213/1991, andou bem em expressamente excluir o aprendiz com deficiência da reserva de cargos pois a aprendizagem de um ofício ou função é de natureza jurídica diversa, única e exclusivamente destinada à formação técnico-profissional do jovem aprendiz com ou sem deficiência.</a:t>
            </a:r>
          </a:p>
          <a:p>
            <a:pPr algn="just"/>
            <a:r>
              <a:rPr lang="pt-BR" b="1" dirty="0"/>
              <a:t>3.	A condição de aprendiz da lei de aprendizagem é uma condição especial e temporária, com foco exclusivo no adolescente e sua formação profissional, com a participação efetiva da escola ou entidade sem fim lucrativo ou, ainda, serviço nacional de aprendizagem.</a:t>
            </a:r>
          </a:p>
          <a:p>
            <a:pPr algn="just"/>
            <a:r>
              <a:rPr lang="pt-BR" b="1" dirty="0"/>
              <a:t>4.	O aprendiz é regido por um contrato de natureza jurídica especial, com tempo de vigência reduzido (dois anos), jornada de trabalho flexível e alíquota fiscal de recolhimento diferenciada.</a:t>
            </a:r>
          </a:p>
          <a:p>
            <a:pPr algn="just"/>
            <a:endParaRPr dirty="0"/>
          </a:p>
        </p:txBody>
      </p:sp>
      <p:pic>
        <p:nvPicPr>
          <p:cNvPr id="11" name="Imagem 10" descr="Sem título">
            <a:extLst>
              <a:ext uri="{FF2B5EF4-FFF2-40B4-BE49-F238E27FC236}">
                <a16:creationId xmlns:a16="http://schemas.microsoft.com/office/drawing/2014/main" id="{8C8BB180-9D09-4700-8639-1B744A22A57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5" y="332656"/>
            <a:ext cx="3528391" cy="648072"/>
          </a:xfrm>
          <a:prstGeom prst="rect">
            <a:avLst/>
          </a:prstGeom>
          <a:noFill/>
          <a:ln>
            <a:noFill/>
          </a:ln>
        </p:spPr>
      </p:pic>
    </p:spTree>
    <p:extLst>
      <p:ext uri="{BB962C8B-B14F-4D97-AF65-F5344CB8AC3E}">
        <p14:creationId xmlns:p14="http://schemas.microsoft.com/office/powerpoint/2010/main" val="182956227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395640" y="1340768"/>
            <a:ext cx="7416360" cy="5040560"/>
          </a:xfrm>
          <a:prstGeom prst="rect">
            <a:avLst/>
          </a:prstGeom>
          <a:noFill/>
          <a:ln w="9360">
            <a:noFill/>
          </a:ln>
        </p:spPr>
        <p:txBody>
          <a:bodyPr/>
          <a:lstStyle/>
          <a:p>
            <a:pPr algn="ctr"/>
            <a:r>
              <a:rPr lang="pt-BR" sz="1600" b="1" dirty="0"/>
              <a:t> </a:t>
            </a:r>
          </a:p>
          <a:p>
            <a:pPr algn="just"/>
            <a:r>
              <a:rPr lang="pt-BR" b="1" dirty="0"/>
              <a:t>5. Ao aprendiz com deficiência para os efeitos da aprendizagem são consideradas as habilidades e competências relacionadas à profissionalização. E, também, o aprendiz com deficiência está desvinculado do limite de idade de 24 anos.</a:t>
            </a:r>
          </a:p>
          <a:p>
            <a:pPr algn="just"/>
            <a:endParaRPr lang="pt-BR" b="1" dirty="0"/>
          </a:p>
          <a:p>
            <a:pPr algn="just"/>
            <a:r>
              <a:rPr lang="pt-BR" b="1" dirty="0"/>
              <a:t>6. Ao aprendiz com deficiência foram dirigidas outras ações afirmativas e regras  de proteção, como manter o recebimento do benefício da prestação continuada ao tempo do contrato de aprendizagem e o auxílio-inclusão, visando a justamente preservar o seu vínculo temporário com a empresa formadora e o vínculo permanente com a escola.</a:t>
            </a:r>
            <a:endParaRPr lang="pt-BR" sz="1100" dirty="0"/>
          </a:p>
          <a:p>
            <a:pPr algn="ctr">
              <a:lnSpc>
                <a:spcPct val="100000"/>
              </a:lnSpc>
            </a:pPr>
            <a:endParaRPr lang="pt-BR" dirty="0"/>
          </a:p>
          <a:p>
            <a:pPr algn="just"/>
            <a:endParaRPr dirty="0"/>
          </a:p>
        </p:txBody>
      </p:sp>
      <p:pic>
        <p:nvPicPr>
          <p:cNvPr id="11" name="Imagem 10" descr="Sem título">
            <a:extLst>
              <a:ext uri="{FF2B5EF4-FFF2-40B4-BE49-F238E27FC236}">
                <a16:creationId xmlns:a16="http://schemas.microsoft.com/office/drawing/2014/main" id="{8C8BB180-9D09-4700-8639-1B744A22A57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7545" y="332656"/>
            <a:ext cx="3528391" cy="648072"/>
          </a:xfrm>
          <a:prstGeom prst="rect">
            <a:avLst/>
          </a:prstGeom>
          <a:noFill/>
          <a:ln>
            <a:noFill/>
          </a:ln>
        </p:spPr>
      </p:pic>
    </p:spTree>
    <p:extLst>
      <p:ext uri="{BB962C8B-B14F-4D97-AF65-F5344CB8AC3E}">
        <p14:creationId xmlns:p14="http://schemas.microsoft.com/office/powerpoint/2010/main" val="313504860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13681</TotalTime>
  <Words>1009</Words>
  <Application>Microsoft Office PowerPoint</Application>
  <PresentationFormat>Apresentação na tela (4:3)</PresentationFormat>
  <Paragraphs>143</Paragraphs>
  <Slides>14</Slides>
  <Notes>12</Notes>
  <HiddenSlides>0</HiddenSlides>
  <MMClips>0</MMClips>
  <ScaleCrop>false</ScaleCrop>
  <HeadingPairs>
    <vt:vector size="6" baseType="variant">
      <vt:variant>
        <vt:lpstr>Fontes usadas</vt:lpstr>
      </vt:variant>
      <vt:variant>
        <vt:i4>9</vt:i4>
      </vt:variant>
      <vt:variant>
        <vt:lpstr>Tema</vt:lpstr>
      </vt:variant>
      <vt:variant>
        <vt:i4>1</vt:i4>
      </vt:variant>
      <vt:variant>
        <vt:lpstr>Títulos de slides</vt:lpstr>
      </vt:variant>
      <vt:variant>
        <vt:i4>14</vt:i4>
      </vt:variant>
    </vt:vector>
  </HeadingPairs>
  <TitlesOfParts>
    <vt:vector size="24" baseType="lpstr">
      <vt:lpstr>Arial</vt:lpstr>
      <vt:lpstr>Arial Black</vt:lpstr>
      <vt:lpstr>Calibri</vt:lpstr>
      <vt:lpstr>Century</vt:lpstr>
      <vt:lpstr>DejaVu Sans</vt:lpstr>
      <vt:lpstr>Symbol</vt:lpstr>
      <vt:lpstr>Times New Roman</vt:lpstr>
      <vt:lpstr>Verdana</vt:lpstr>
      <vt:lpstr>Wingdings</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 ordem da LBI é</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Mgugel</dc:creator>
  <cp:lastModifiedBy>Maria Aparecida Gugel</cp:lastModifiedBy>
  <cp:revision>341</cp:revision>
  <dcterms:created xsi:type="dcterms:W3CDTF">2013-08-28T03:20:04Z</dcterms:created>
  <dcterms:modified xsi:type="dcterms:W3CDTF">2019-11-05T23:58:35Z</dcterms:modified>
  <dc:language>pt-BR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Apresentação na tela (4:3)</vt:lpwstr>
  </property>
  <property fmtid="{D5CDD505-2E9C-101B-9397-08002B2CF9AE}" pid="9" name="ScaleCrop">
    <vt:bool>false</vt:bool>
  </property>
  <property fmtid="{D5CDD505-2E9C-101B-9397-08002B2CF9AE}" pid="10" name="ShareDoc">
    <vt:bool>false</vt:bool>
  </property>
  <property fmtid="{D5CDD505-2E9C-101B-9397-08002B2CF9AE}" pid="11" name="Slides">
    <vt:i4>15</vt:i4>
  </property>
</Properties>
</file>