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396" r:id="rId3"/>
    <p:sldId id="675" r:id="rId4"/>
    <p:sldId id="692" r:id="rId5"/>
    <p:sldId id="398" r:id="rId6"/>
    <p:sldId id="452" r:id="rId7"/>
    <p:sldId id="404" r:id="rId8"/>
    <p:sldId id="400" r:id="rId9"/>
    <p:sldId id="406" r:id="rId10"/>
    <p:sldId id="431" r:id="rId11"/>
    <p:sldId id="432" r:id="rId12"/>
    <p:sldId id="450" r:id="rId13"/>
    <p:sldId id="684" r:id="rId14"/>
    <p:sldId id="443" r:id="rId15"/>
    <p:sldId id="525" r:id="rId16"/>
    <p:sldId id="408" r:id="rId17"/>
    <p:sldId id="407" r:id="rId18"/>
    <p:sldId id="414" r:id="rId19"/>
    <p:sldId id="416" r:id="rId20"/>
    <p:sldId id="418" r:id="rId21"/>
    <p:sldId id="426" r:id="rId22"/>
    <p:sldId id="691" r:id="rId23"/>
    <p:sldId id="449" r:id="rId24"/>
    <p:sldId id="428" r:id="rId25"/>
    <p:sldId id="693" r:id="rId26"/>
    <p:sldId id="689" r:id="rId27"/>
    <p:sldId id="690" r:id="rId28"/>
  </p:sldIdLst>
  <p:sldSz cx="12192000" cy="6858000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0196" autoAdjust="0"/>
  </p:normalViewPr>
  <p:slideViewPr>
    <p:cSldViewPr>
      <p:cViewPr varScale="1">
        <p:scale>
          <a:sx n="54" d="100"/>
          <a:sy n="54" d="100"/>
        </p:scale>
        <p:origin x="87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Renato\Downloads\BCE008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740A2-CD14-4673-9060-03D010239536}" type="datetimeFigureOut">
              <a:rPr lang="pt-BR" smtClean="0"/>
              <a:pPr/>
              <a:t>28/06/2022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CFB5B-F52A-49C4-BE2D-9FE99BCB30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246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6T12:58:14.36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FC74E43-0820-426F-A91F-D0AC36CCFBFD}" type="datetimeFigureOut">
              <a:rPr lang="pt-BR"/>
              <a:pPr>
                <a:defRPr/>
              </a:pPr>
              <a:t>28/06/2022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AF4D671-333F-411D-AE6A-17A798CF8B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018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4D671-333F-411D-AE6A-17A798CF8BAE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910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4D671-333F-411D-AE6A-17A798CF8BAE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909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4D671-333F-411D-AE6A-17A798CF8BAE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771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4D671-333F-411D-AE6A-17A798CF8BAE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347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4D671-333F-411D-AE6A-17A798CF8BAE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248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4D671-333F-411D-AE6A-17A798CF8BAE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526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4D671-333F-411D-AE6A-17A798CF8BAE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09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4D671-333F-411D-AE6A-17A798CF8BAE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402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4D671-333F-411D-AE6A-17A798CF8BAE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334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58875" indent="-342900" algn="just"/>
            <a:r>
              <a:rPr lang="pt-BR" sz="2800" dirty="0"/>
              <a:t>DU-E alimenta automaticamente o sistema Drawback Integrado</a:t>
            </a:r>
          </a:p>
          <a:p>
            <a:pPr marL="1158875" lvl="1" indent="-342900" algn="just">
              <a:buFont typeface="Wingdings" panose="05000000000000000000" pitchFamily="2" charset="2"/>
              <a:buChar char="§"/>
            </a:pPr>
            <a:r>
              <a:rPr lang="pt-BR" sz="2400" dirty="0"/>
              <a:t>dados da DU-E transmitidos em </a:t>
            </a:r>
            <a:r>
              <a:rPr lang="pt-BR" sz="2400" b="1" dirty="0"/>
              <a:t>D+1 </a:t>
            </a:r>
            <a:r>
              <a:rPr lang="pt-BR" sz="2400" dirty="0"/>
              <a:t>após </a:t>
            </a:r>
            <a:r>
              <a:rPr lang="pt-BR" sz="2400" b="1" dirty="0"/>
              <a:t>averbação</a:t>
            </a:r>
            <a:r>
              <a:rPr lang="pt-BR" sz="2400" dirty="0"/>
              <a:t>;</a:t>
            </a:r>
          </a:p>
          <a:p>
            <a:pPr marL="1158875" lvl="1" indent="-342900" algn="just">
              <a:buFont typeface="Wingdings" panose="05000000000000000000" pitchFamily="2" charset="2"/>
              <a:buChar char="§"/>
            </a:pPr>
            <a:r>
              <a:rPr lang="pt-BR" sz="2400" dirty="0"/>
              <a:t>data do último embarque da DU-E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4D671-333F-411D-AE6A-17A798CF8BAE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603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4D671-333F-411D-AE6A-17A798CF8BAE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05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4D671-333F-411D-AE6A-17A798CF8BAE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052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4D671-333F-411D-AE6A-17A798CF8BAE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162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4D671-333F-411D-AE6A-17A798CF8BAE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985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4D671-333F-411D-AE6A-17A798CF8BAE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640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4D671-333F-411D-AE6A-17A798CF8BAE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790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4D671-333F-411D-AE6A-17A798CF8BAE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230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4D671-333F-411D-AE6A-17A798CF8BAE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917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4D671-333F-411D-AE6A-17A798CF8BAE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33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4D671-333F-411D-AE6A-17A798CF8BAE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3922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4D671-333F-411D-AE6A-17A798CF8BAE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145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4D671-333F-411D-AE6A-17A798CF8BAE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62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4D671-333F-411D-AE6A-17A798CF8BAE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658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4D671-333F-411D-AE6A-17A798CF8BAE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882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4D671-333F-411D-AE6A-17A798CF8BAE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591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pPr/>
              <a:t>28/06/2022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37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pPr/>
              <a:t>28/06/2022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85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pPr/>
              <a:t>28/06/2022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612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5E1B-3ACE-44CD-955F-7DABF1613B00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A990-5590-48E4-AC8E-871F37F3C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201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pPr/>
              <a:t>28/06/2022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85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pPr/>
              <a:t>28/06/2022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46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pPr/>
              <a:t>28/06/2022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15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pPr/>
              <a:t>28/06/2022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53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pPr/>
              <a:t>28/06/2022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26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pPr/>
              <a:t>28/06/2022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08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pPr/>
              <a:t>28/06/2022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17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pPr/>
              <a:t>28/06/2022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69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pPr/>
              <a:t>28/06/2022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97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E721-4F8D-4661-BBF4-F997E8D989BD}" type="datetimeFigureOut">
              <a:rPr lang="pt-BR" smtClean="0"/>
              <a:pPr/>
              <a:t>28/06/2022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8019-9115-475F-9B4C-61F37C5319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09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55E1B-3ACE-44CD-955F-7DABF1613B00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E0A990-5590-48E4-AC8E-871F37F3C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60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37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7259FBB-8F02-4956-BB48-6DD35B1BA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5266FA1-9ABF-4282-9350-3D703568C038}"/>
              </a:ext>
            </a:extLst>
          </p:cNvPr>
          <p:cNvSpPr txBox="1"/>
          <p:nvPr/>
        </p:nvSpPr>
        <p:spPr>
          <a:xfrm>
            <a:off x="407368" y="836712"/>
            <a:ext cx="10081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>
                <a:solidFill>
                  <a:schemeClr val="accent5">
                    <a:lumMod val="75000"/>
                  </a:schemeClr>
                </a:solidFill>
              </a:rPr>
              <a:t>Os Regimes Aduaneiros Especiais de </a:t>
            </a:r>
            <a:r>
              <a:rPr lang="pt-BR" sz="7200" b="1" i="1" dirty="0">
                <a:solidFill>
                  <a:schemeClr val="accent5">
                    <a:lumMod val="75000"/>
                  </a:schemeClr>
                </a:solidFill>
              </a:rPr>
              <a:t>Drawback</a:t>
            </a:r>
            <a:endParaRPr lang="pt-BR" sz="7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E94889D-D81A-40A1-9683-88C4C23E6EBA}"/>
              </a:ext>
            </a:extLst>
          </p:cNvPr>
          <p:cNvSpPr txBox="1"/>
          <p:nvPr/>
        </p:nvSpPr>
        <p:spPr>
          <a:xfrm>
            <a:off x="335360" y="5301208"/>
            <a:ext cx="663508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7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Coordenação de Exportação e Drawback – COEXP</a:t>
            </a:r>
          </a:p>
          <a:p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Subsecretaria de Operações de Comércio Exterior – SUEXT</a:t>
            </a:r>
          </a:p>
          <a:p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Secretaria de Comércio Exterior – SECEX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557F651-635A-4755-8FA3-DB3858381424}"/>
              </a:ext>
            </a:extLst>
          </p:cNvPr>
          <p:cNvSpPr txBox="1"/>
          <p:nvPr/>
        </p:nvSpPr>
        <p:spPr>
          <a:xfrm>
            <a:off x="407368" y="4535746"/>
            <a:ext cx="3816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29 de junho de 2022</a:t>
            </a:r>
            <a:endParaRPr lang="pt-BR" sz="2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E9591F7-F28C-4DB9-BB50-F61C86A390DD}"/>
              </a:ext>
            </a:extLst>
          </p:cNvPr>
          <p:cNvSpPr txBox="1"/>
          <p:nvPr/>
        </p:nvSpPr>
        <p:spPr>
          <a:xfrm>
            <a:off x="10704512" y="4797152"/>
            <a:ext cx="1296144" cy="13681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762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F10564-B316-4DE9-87E9-EF031D99CD5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200800" cy="728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391234-F0AA-49D4-80DD-3E6B1098FAA5}"/>
              </a:ext>
            </a:extLst>
          </p:cNvPr>
          <p:cNvSpPr txBox="1">
            <a:spLocks/>
          </p:cNvSpPr>
          <p:nvPr/>
        </p:nvSpPr>
        <p:spPr>
          <a:xfrm>
            <a:off x="1919536" y="146267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05948584-551F-4332-9FC1-D4ECC75CE20F}"/>
              </a:ext>
            </a:extLst>
          </p:cNvPr>
          <p:cNvSpPr txBox="1">
            <a:spLocks/>
          </p:cNvSpPr>
          <p:nvPr/>
        </p:nvSpPr>
        <p:spPr>
          <a:xfrm>
            <a:off x="1343472" y="169449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CECD277-54E0-4CC1-B213-B380C4344726}"/>
              </a:ext>
            </a:extLst>
          </p:cNvPr>
          <p:cNvSpPr/>
          <p:nvPr/>
        </p:nvSpPr>
        <p:spPr>
          <a:xfrm>
            <a:off x="767408" y="786818"/>
            <a:ext cx="108732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002060"/>
                </a:solidFill>
              </a:rPr>
              <a:t>COMO FUNCIONA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Titular do AC (</a:t>
            </a:r>
            <a:r>
              <a:rPr lang="pt-BR" sz="2400" b="1" dirty="0">
                <a:solidFill>
                  <a:srgbClr val="4F81BD"/>
                </a:solidFill>
              </a:rPr>
              <a:t>fabricante-intermediário</a:t>
            </a:r>
            <a:r>
              <a:rPr lang="pt-BR" sz="2400" dirty="0"/>
              <a:t>) adquire insumos com o benefício de drawback;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Insumos são empregados na industrialização de </a:t>
            </a:r>
            <a:r>
              <a:rPr lang="pt-BR" sz="2400" b="1" dirty="0"/>
              <a:t>produto intermediário</a:t>
            </a:r>
            <a:r>
              <a:rPr lang="pt-BR" sz="2400" dirty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Produto intermediário é vendido a outra empresa (</a:t>
            </a:r>
            <a:r>
              <a:rPr lang="pt-BR" sz="2400" b="1" dirty="0">
                <a:solidFill>
                  <a:srgbClr val="4F81BD"/>
                </a:solidFill>
              </a:rPr>
              <a:t>industrial-exportadora</a:t>
            </a:r>
            <a:r>
              <a:rPr lang="pt-BR" sz="2400" dirty="0"/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Industrial-exportadora emprega o </a:t>
            </a:r>
            <a:r>
              <a:rPr lang="pt-BR" sz="2400" b="1" dirty="0"/>
              <a:t>produto intermediário </a:t>
            </a:r>
            <a:r>
              <a:rPr lang="pt-BR" sz="2400" dirty="0"/>
              <a:t>na industrialização de </a:t>
            </a:r>
            <a:r>
              <a:rPr lang="pt-BR" sz="2400" b="1" dirty="0"/>
              <a:t>produto final</a:t>
            </a:r>
            <a:r>
              <a:rPr lang="pt-BR" sz="2400" dirty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Produto final é exportado.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/>
            <a:r>
              <a:rPr lang="pt-BR" sz="2800" b="1" dirty="0">
                <a:solidFill>
                  <a:srgbClr val="002060"/>
                </a:solidFill>
              </a:rPr>
              <a:t>COMPROVAÇÃO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NF de venda do produto intermediário para a industrial-exportadora;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DU-E da industrial-exportadora.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algn="just"/>
            <a:endParaRPr lang="pt-BR" sz="2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54BCBB60-BAED-4FC1-8B1C-3A3BAFD1EB0A}"/>
              </a:ext>
            </a:extLst>
          </p:cNvPr>
          <p:cNvSpPr txBox="1"/>
          <p:nvPr/>
        </p:nvSpPr>
        <p:spPr>
          <a:xfrm>
            <a:off x="0" y="0"/>
            <a:ext cx="12192000" cy="754694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3200" b="1" i="1" dirty="0">
                <a:solidFill>
                  <a:schemeClr val="bg1"/>
                </a:solidFill>
                <a:latin typeface="+mn-lt"/>
                <a:cs typeface="Arial" pitchFamily="34" charset="0"/>
              </a:rPr>
              <a:t>Drawback INTERMEDIÁRIO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DE5C2DB-9063-4373-ABDB-BC7CB619D6C5}"/>
              </a:ext>
            </a:extLst>
          </p:cNvPr>
          <p:cNvSpPr txBox="1"/>
          <p:nvPr/>
        </p:nvSpPr>
        <p:spPr>
          <a:xfrm>
            <a:off x="1343472" y="5853234"/>
            <a:ext cx="778418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+mn-lt"/>
              </a:rPr>
              <a:t>(</a:t>
            </a:r>
            <a:r>
              <a:rPr lang="pt-BR" dirty="0" err="1">
                <a:latin typeface="+mn-lt"/>
              </a:rPr>
              <a:t>obs</a:t>
            </a:r>
            <a:r>
              <a:rPr lang="pt-BR" dirty="0">
                <a:latin typeface="+mn-lt"/>
              </a:rPr>
              <a:t>: um mesmo item de DU-E pode comprovar </a:t>
            </a:r>
            <a:r>
              <a:rPr lang="pt-BR" b="1" dirty="0">
                <a:latin typeface="+mn-lt"/>
              </a:rPr>
              <a:t>1</a:t>
            </a:r>
            <a:r>
              <a:rPr lang="pt-BR" dirty="0">
                <a:latin typeface="+mn-lt"/>
              </a:rPr>
              <a:t> AC Comum e </a:t>
            </a:r>
            <a:r>
              <a:rPr lang="pt-BR" b="1" dirty="0">
                <a:latin typeface="+mn-lt"/>
              </a:rPr>
              <a:t>vários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ACs</a:t>
            </a:r>
            <a:r>
              <a:rPr lang="pt-BR" dirty="0">
                <a:latin typeface="+mn-lt"/>
              </a:rPr>
              <a:t> Intermediários)</a:t>
            </a:r>
          </a:p>
        </p:txBody>
      </p:sp>
    </p:spTree>
    <p:extLst>
      <p:ext uri="{BB962C8B-B14F-4D97-AF65-F5344CB8AC3E}">
        <p14:creationId xmlns:p14="http://schemas.microsoft.com/office/powerpoint/2010/main" val="372009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F10564-B316-4DE9-87E9-EF031D99CD5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048328" cy="728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altLang="pt-BR" sz="3200" b="1" dirty="0">
                <a:solidFill>
                  <a:srgbClr val="4A74A6"/>
                </a:solidFill>
              </a:rPr>
              <a:t>Drawback Suspensão </a:t>
            </a:r>
            <a:endParaRPr lang="pt-BR" sz="2400" b="1" dirty="0">
              <a:solidFill>
                <a:srgbClr val="002060"/>
              </a:solidFill>
            </a:endParaRPr>
          </a:p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391234-F0AA-49D4-80DD-3E6B1098FAA5}"/>
              </a:ext>
            </a:extLst>
          </p:cNvPr>
          <p:cNvSpPr txBox="1">
            <a:spLocks/>
          </p:cNvSpPr>
          <p:nvPr/>
        </p:nvSpPr>
        <p:spPr>
          <a:xfrm>
            <a:off x="1919536" y="146267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41B33A9-A053-4D41-B456-33A44E8823BF}"/>
              </a:ext>
            </a:extLst>
          </p:cNvPr>
          <p:cNvSpPr txBox="1">
            <a:spLocks/>
          </p:cNvSpPr>
          <p:nvPr/>
        </p:nvSpPr>
        <p:spPr>
          <a:xfrm>
            <a:off x="1000236" y="786818"/>
            <a:ext cx="72008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i="1" dirty="0">
                <a:solidFill>
                  <a:srgbClr val="002060"/>
                </a:solidFill>
              </a:rPr>
              <a:t>Fluxo</a:t>
            </a:r>
            <a:endParaRPr lang="pt-BR" sz="3200" b="1" dirty="0">
              <a:solidFill>
                <a:srgbClr val="002060"/>
              </a:solidFill>
            </a:endParaRPr>
          </a:p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05948584-551F-4332-9FC1-D4ECC75CE20F}"/>
              </a:ext>
            </a:extLst>
          </p:cNvPr>
          <p:cNvSpPr txBox="1">
            <a:spLocks/>
          </p:cNvSpPr>
          <p:nvPr/>
        </p:nvSpPr>
        <p:spPr>
          <a:xfrm>
            <a:off x="1343472" y="169449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CECD277-54E0-4CC1-B213-B380C4344726}"/>
              </a:ext>
            </a:extLst>
          </p:cNvPr>
          <p:cNvSpPr/>
          <p:nvPr/>
        </p:nvSpPr>
        <p:spPr>
          <a:xfrm>
            <a:off x="983432" y="1290874"/>
            <a:ext cx="95050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b="1" dirty="0"/>
              <a:t>Pedido</a:t>
            </a:r>
            <a:r>
              <a:rPr lang="pt-BR" sz="3200" dirty="0"/>
              <a:t> (registro do AC)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2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b="1" dirty="0"/>
              <a:t>Análise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b="1" dirty="0"/>
              <a:t>Deferimento</a:t>
            </a:r>
            <a:r>
              <a:rPr lang="pt-BR" sz="3200" dirty="0"/>
              <a:t> (concessão do Ato)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b="1" dirty="0"/>
              <a:t>Ajustes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b="1" dirty="0"/>
              <a:t>Comprovação</a:t>
            </a:r>
            <a:r>
              <a:rPr lang="pt-BR" sz="3200" dirty="0"/>
              <a:t> (baixa)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54C2217D-CCEF-4D50-A1F8-AFCD9574859C}"/>
              </a:ext>
            </a:extLst>
          </p:cNvPr>
          <p:cNvSpPr txBox="1"/>
          <p:nvPr/>
        </p:nvSpPr>
        <p:spPr>
          <a:xfrm>
            <a:off x="950233" y="1988840"/>
            <a:ext cx="10153128" cy="25699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No registro do pedido, a empresa deverá informar:</a:t>
            </a:r>
          </a:p>
          <a:p>
            <a:pPr algn="just"/>
            <a:endParaRPr lang="pt-BR" sz="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500" dirty="0"/>
              <a:t>produtos a exportar e respectivos valores e quantidades;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500" dirty="0"/>
              <a:t>insumos a importar e respectivos valores e quantidades;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500" dirty="0"/>
              <a:t>insumos a adquirir no mercado interno e respectivos valores e quantidades;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500" dirty="0"/>
              <a:t>valores estimados de frete, seguro e subprodutos/resíduos </a:t>
            </a:r>
          </a:p>
        </p:txBody>
      </p:sp>
    </p:spTree>
    <p:extLst>
      <p:ext uri="{BB962C8B-B14F-4D97-AF65-F5344CB8AC3E}">
        <p14:creationId xmlns:p14="http://schemas.microsoft.com/office/powerpoint/2010/main" val="1877569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xmlns="" id="{FA6531AA-2238-43E7-A998-8B800DA8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" r="1" b="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16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CECD277-54E0-4CC1-B213-B380C4344726}"/>
              </a:ext>
            </a:extLst>
          </p:cNvPr>
          <p:cNvSpPr/>
          <p:nvPr/>
        </p:nvSpPr>
        <p:spPr>
          <a:xfrm>
            <a:off x="407368" y="554998"/>
            <a:ext cx="113772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u="sng" dirty="0">
                <a:solidFill>
                  <a:schemeClr val="accent5">
                    <a:lumMod val="75000"/>
                  </a:schemeClr>
                </a:solidFill>
              </a:rPr>
              <a:t>Perdas</a:t>
            </a:r>
          </a:p>
          <a:p>
            <a:pPr algn="just"/>
            <a:endParaRPr lang="pt-BR" sz="8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pt-BR" sz="2400" dirty="0"/>
              <a:t>Parte do insumo que se perde no processamento, </a:t>
            </a:r>
            <a:r>
              <a:rPr lang="pt-BR" sz="2400" b="1" dirty="0"/>
              <a:t>inerente ao processo produtivo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pt-BR" sz="2400" dirty="0"/>
              <a:t>Sem valor comercial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pt-BR" sz="2400" dirty="0"/>
              <a:t>Implícitas na relação de consumo</a:t>
            </a:r>
          </a:p>
          <a:p>
            <a:pPr algn="just"/>
            <a:endParaRPr lang="pt-BR" sz="2400" dirty="0"/>
          </a:p>
          <a:p>
            <a:pPr algn="just"/>
            <a:r>
              <a:rPr lang="pt-BR" sz="2800" b="1" u="sng" dirty="0">
                <a:solidFill>
                  <a:schemeClr val="accent5">
                    <a:lumMod val="75000"/>
                  </a:schemeClr>
                </a:solidFill>
              </a:rPr>
              <a:t>Subprodutos/Resíduos</a:t>
            </a:r>
          </a:p>
          <a:p>
            <a:pPr algn="just"/>
            <a:endParaRPr lang="pt-BR" sz="8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pt-BR" sz="2400" dirty="0"/>
              <a:t>Qualquer coisa gerada no processamento, </a:t>
            </a:r>
            <a:r>
              <a:rPr lang="pt-BR" sz="2400" b="1" dirty="0"/>
              <a:t>inerente ao processo produtivo.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pt-BR" sz="2400" dirty="0"/>
              <a:t>Têm valor comercial.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pt-BR" sz="2400" dirty="0"/>
              <a:t>Não é exportada.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pt-BR" sz="2400" dirty="0"/>
              <a:t>Valor total dos Subprodutos/Resíduos (em US$) devem ser informados no Pedido e no Encerramento do Ato.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pt-BR" sz="2400" dirty="0"/>
              <a:t>Se valor dos Subprodutos &gt; 5% do valor dos insumos: Tributação.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pt-BR" sz="2400" dirty="0"/>
          </a:p>
          <a:p>
            <a:pPr algn="ctr"/>
            <a:r>
              <a:rPr lang="pt-BR" sz="2800" b="1" dirty="0"/>
              <a:t>Insumo ou produto defeituoso / fora das especificações </a:t>
            </a:r>
          </a:p>
          <a:p>
            <a:pPr algn="ctr"/>
            <a:r>
              <a:rPr lang="pt-BR" sz="2800" b="1" u="sng" dirty="0"/>
              <a:t>NÃO</a:t>
            </a:r>
            <a:r>
              <a:rPr lang="pt-BR" sz="2800" b="1" dirty="0"/>
              <a:t> é perda nem subproduto!</a:t>
            </a:r>
          </a:p>
          <a:p>
            <a:pPr algn="just"/>
            <a:endParaRPr lang="pt-BR" sz="2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F10564-B316-4DE9-87E9-EF031D99CD52}"/>
              </a:ext>
            </a:extLst>
          </p:cNvPr>
          <p:cNvSpPr txBox="1">
            <a:spLocks/>
          </p:cNvSpPr>
          <p:nvPr/>
        </p:nvSpPr>
        <p:spPr>
          <a:xfrm>
            <a:off x="0" y="-162896"/>
            <a:ext cx="9480376" cy="728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Drawback</a:t>
            </a:r>
            <a:endParaRPr lang="pt-BR" sz="28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41B33A9-A053-4D41-B456-33A44E8823BF}"/>
              </a:ext>
            </a:extLst>
          </p:cNvPr>
          <p:cNvSpPr txBox="1">
            <a:spLocks/>
          </p:cNvSpPr>
          <p:nvPr/>
        </p:nvSpPr>
        <p:spPr>
          <a:xfrm>
            <a:off x="983432" y="958614"/>
            <a:ext cx="950505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05948584-551F-4332-9FC1-D4ECC75CE20F}"/>
              </a:ext>
            </a:extLst>
          </p:cNvPr>
          <p:cNvSpPr txBox="1">
            <a:spLocks/>
          </p:cNvSpPr>
          <p:nvPr/>
        </p:nvSpPr>
        <p:spPr>
          <a:xfrm>
            <a:off x="1343472" y="169449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86264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F10564-B316-4DE9-87E9-EF031D99CD52}"/>
              </a:ext>
            </a:extLst>
          </p:cNvPr>
          <p:cNvSpPr txBox="1">
            <a:spLocks/>
          </p:cNvSpPr>
          <p:nvPr/>
        </p:nvSpPr>
        <p:spPr>
          <a:xfrm>
            <a:off x="0" y="18741"/>
            <a:ext cx="9048328" cy="728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altLang="pt-BR" sz="3200" b="1" dirty="0">
                <a:solidFill>
                  <a:srgbClr val="4A74A6"/>
                </a:solidFill>
              </a:rPr>
              <a:t>Drawback Suspensão </a:t>
            </a:r>
            <a:endParaRPr lang="pt-BR" sz="2400" b="1" dirty="0">
              <a:solidFill>
                <a:srgbClr val="002060"/>
              </a:solidFill>
            </a:endParaRPr>
          </a:p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391234-F0AA-49D4-80DD-3E6B1098FAA5}"/>
              </a:ext>
            </a:extLst>
          </p:cNvPr>
          <p:cNvSpPr txBox="1">
            <a:spLocks/>
          </p:cNvSpPr>
          <p:nvPr/>
        </p:nvSpPr>
        <p:spPr>
          <a:xfrm>
            <a:off x="1919536" y="146267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41B33A9-A053-4D41-B456-33A44E8823BF}"/>
              </a:ext>
            </a:extLst>
          </p:cNvPr>
          <p:cNvSpPr txBox="1">
            <a:spLocks/>
          </p:cNvSpPr>
          <p:nvPr/>
        </p:nvSpPr>
        <p:spPr>
          <a:xfrm>
            <a:off x="923764" y="773060"/>
            <a:ext cx="72008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i="1" dirty="0">
                <a:solidFill>
                  <a:srgbClr val="002060"/>
                </a:solidFill>
              </a:rPr>
              <a:t>Fluxo</a:t>
            </a:r>
            <a:endParaRPr lang="pt-BR" sz="3200" b="1" dirty="0">
              <a:solidFill>
                <a:srgbClr val="002060"/>
              </a:solidFill>
            </a:endParaRPr>
          </a:p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05948584-551F-4332-9FC1-D4ECC75CE20F}"/>
              </a:ext>
            </a:extLst>
          </p:cNvPr>
          <p:cNvSpPr txBox="1">
            <a:spLocks/>
          </p:cNvSpPr>
          <p:nvPr/>
        </p:nvSpPr>
        <p:spPr>
          <a:xfrm>
            <a:off x="1343472" y="169449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CECD277-54E0-4CC1-B213-B380C4344726}"/>
              </a:ext>
            </a:extLst>
          </p:cNvPr>
          <p:cNvSpPr/>
          <p:nvPr/>
        </p:nvSpPr>
        <p:spPr>
          <a:xfrm>
            <a:off x="923764" y="1164780"/>
            <a:ext cx="95647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b="1" dirty="0"/>
              <a:t>Pedido</a:t>
            </a:r>
            <a:r>
              <a:rPr lang="pt-BR" sz="3200" dirty="0"/>
              <a:t> (registro do Ato Concessório)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b="1" dirty="0"/>
              <a:t>Análise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54C2217D-CCEF-4D50-A1F8-AFCD9574859C}"/>
              </a:ext>
            </a:extLst>
          </p:cNvPr>
          <p:cNvSpPr txBox="1"/>
          <p:nvPr/>
        </p:nvSpPr>
        <p:spPr>
          <a:xfrm>
            <a:off x="1055440" y="2339896"/>
            <a:ext cx="10153128" cy="44319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 SUEXT  verifica: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Regularidade formal </a:t>
            </a:r>
            <a:r>
              <a:rPr lang="pt-BR" sz="2200" dirty="0"/>
              <a:t>(regularidade fiscal; não-optante pelo Simples; art. 18 da Portaria nº 44)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/>
            <a:r>
              <a:rPr lang="pt-BR" sz="2400" dirty="0"/>
              <a:t>A SUEXT analisa: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Compatibilidade entre insumos e produtos;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Relações de Consumo (quantidades de insumos e produtos);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Expectativa de Agregação de Valor</a:t>
            </a:r>
          </a:p>
          <a:p>
            <a:pPr algn="just"/>
            <a:endParaRPr lang="pt-BR" sz="2000" dirty="0"/>
          </a:p>
          <a:p>
            <a:pPr algn="just"/>
            <a:r>
              <a:rPr lang="pt-BR" sz="2400" dirty="0"/>
              <a:t>A SUEXT pode exigir, a qualquer momento: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Manifestação via Sistema ou Laudo Técnico (art. 16 da Portaria SECEX nº 44/2020).</a:t>
            </a:r>
          </a:p>
        </p:txBody>
      </p:sp>
    </p:spTree>
    <p:extLst>
      <p:ext uri="{BB962C8B-B14F-4D97-AF65-F5344CB8AC3E}">
        <p14:creationId xmlns:p14="http://schemas.microsoft.com/office/powerpoint/2010/main" val="1473338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F10564-B316-4DE9-87E9-EF031D99CD5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048328" cy="728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altLang="pt-BR" sz="3200" b="1" dirty="0">
                <a:solidFill>
                  <a:srgbClr val="4A74A6"/>
                </a:solidFill>
              </a:rPr>
              <a:t> Drawback Suspensão 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391234-F0AA-49D4-80DD-3E6B1098FAA5}"/>
              </a:ext>
            </a:extLst>
          </p:cNvPr>
          <p:cNvSpPr txBox="1">
            <a:spLocks/>
          </p:cNvSpPr>
          <p:nvPr/>
        </p:nvSpPr>
        <p:spPr>
          <a:xfrm>
            <a:off x="1919536" y="146267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41B33A9-A053-4D41-B456-33A44E8823BF}"/>
              </a:ext>
            </a:extLst>
          </p:cNvPr>
          <p:cNvSpPr txBox="1">
            <a:spLocks/>
          </p:cNvSpPr>
          <p:nvPr/>
        </p:nvSpPr>
        <p:spPr>
          <a:xfrm>
            <a:off x="983432" y="958614"/>
            <a:ext cx="72008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i="1" dirty="0">
                <a:solidFill>
                  <a:srgbClr val="002060"/>
                </a:solidFill>
              </a:rPr>
              <a:t>Fluxo</a:t>
            </a:r>
            <a:endParaRPr lang="pt-BR" sz="3200" b="1" dirty="0">
              <a:solidFill>
                <a:srgbClr val="002060"/>
              </a:solidFill>
            </a:endParaRPr>
          </a:p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05948584-551F-4332-9FC1-D4ECC75CE20F}"/>
              </a:ext>
            </a:extLst>
          </p:cNvPr>
          <p:cNvSpPr txBox="1">
            <a:spLocks/>
          </p:cNvSpPr>
          <p:nvPr/>
        </p:nvSpPr>
        <p:spPr>
          <a:xfrm>
            <a:off x="1343472" y="169449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CECD277-54E0-4CC1-B213-B380C4344726}"/>
              </a:ext>
            </a:extLst>
          </p:cNvPr>
          <p:cNvSpPr/>
          <p:nvPr/>
        </p:nvSpPr>
        <p:spPr>
          <a:xfrm>
            <a:off x="983432" y="1521750"/>
            <a:ext cx="93610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b="1" dirty="0"/>
              <a:t>Pedido</a:t>
            </a:r>
            <a:r>
              <a:rPr lang="pt-BR" sz="3200" dirty="0"/>
              <a:t> </a:t>
            </a:r>
            <a:r>
              <a:rPr lang="pt-BR" sz="2800" dirty="0"/>
              <a:t>(registro do Ato).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b="1" dirty="0"/>
              <a:t>Análise.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b="1" dirty="0"/>
              <a:t>Deferimento</a:t>
            </a:r>
            <a:r>
              <a:rPr lang="pt-BR" sz="3200" dirty="0"/>
              <a:t> </a:t>
            </a:r>
            <a:r>
              <a:rPr lang="pt-BR" sz="2800" dirty="0"/>
              <a:t>(concessão do Ato).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b="1" dirty="0"/>
              <a:t>Alterações.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b="1" dirty="0"/>
              <a:t>Comprovação</a:t>
            </a:r>
            <a:r>
              <a:rPr lang="pt-BR" sz="3200" dirty="0"/>
              <a:t> </a:t>
            </a:r>
            <a:r>
              <a:rPr lang="pt-BR" sz="2800" dirty="0"/>
              <a:t>(baixa)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0E6203FA-9880-402D-A51C-93886A080256}"/>
              </a:ext>
            </a:extLst>
          </p:cNvPr>
          <p:cNvSpPr txBox="1"/>
          <p:nvPr/>
        </p:nvSpPr>
        <p:spPr>
          <a:xfrm>
            <a:off x="1203294" y="3152360"/>
            <a:ext cx="10365313" cy="1292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 partir do deferimento começa a contagem do prazo de validade do AC, ao longo do qual a empresa deve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adquirir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os insumos (IMP ou MI),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fabricar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seus produtos e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exportá-los.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10182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F10564-B316-4DE9-87E9-EF031D99CD52}"/>
              </a:ext>
            </a:extLst>
          </p:cNvPr>
          <p:cNvSpPr txBox="1">
            <a:spLocks/>
          </p:cNvSpPr>
          <p:nvPr/>
        </p:nvSpPr>
        <p:spPr>
          <a:xfrm>
            <a:off x="191344" y="276171"/>
            <a:ext cx="9048328" cy="728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i="1" dirty="0">
                <a:solidFill>
                  <a:srgbClr val="002060"/>
                </a:solidFill>
              </a:rPr>
              <a:t>Prazo de Validade do Ato Concessório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391234-F0AA-49D4-80DD-3E6B1098FAA5}"/>
              </a:ext>
            </a:extLst>
          </p:cNvPr>
          <p:cNvSpPr txBox="1">
            <a:spLocks/>
          </p:cNvSpPr>
          <p:nvPr/>
        </p:nvSpPr>
        <p:spPr>
          <a:xfrm>
            <a:off x="1919536" y="146267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41B33A9-A053-4D41-B456-33A44E8823BF}"/>
              </a:ext>
            </a:extLst>
          </p:cNvPr>
          <p:cNvSpPr txBox="1">
            <a:spLocks/>
          </p:cNvSpPr>
          <p:nvPr/>
        </p:nvSpPr>
        <p:spPr>
          <a:xfrm>
            <a:off x="983432" y="958614"/>
            <a:ext cx="904832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05948584-551F-4332-9FC1-D4ECC75CE20F}"/>
              </a:ext>
            </a:extLst>
          </p:cNvPr>
          <p:cNvSpPr txBox="1">
            <a:spLocks/>
          </p:cNvSpPr>
          <p:nvPr/>
        </p:nvSpPr>
        <p:spPr>
          <a:xfrm>
            <a:off x="1343472" y="169449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CECD277-54E0-4CC1-B213-B380C4344726}"/>
              </a:ext>
            </a:extLst>
          </p:cNvPr>
          <p:cNvSpPr/>
          <p:nvPr/>
        </p:nvSpPr>
        <p:spPr>
          <a:xfrm>
            <a:off x="407368" y="1812545"/>
            <a:ext cx="1065718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2" algn="just">
              <a:tabLst>
                <a:tab pos="814388" algn="l"/>
              </a:tabLst>
            </a:pPr>
            <a:r>
              <a:rPr lang="pt-BR" sz="3200" b="1" dirty="0">
                <a:solidFill>
                  <a:schemeClr val="accent5">
                    <a:lumMod val="75000"/>
                  </a:schemeClr>
                </a:solidFill>
              </a:rPr>
              <a:t>REGRA</a:t>
            </a:r>
            <a:r>
              <a:rPr lang="pt-BR" sz="3200" dirty="0"/>
              <a:t>:</a:t>
            </a:r>
            <a:r>
              <a:rPr lang="pt-BR" sz="3200" b="1" dirty="0"/>
              <a:t> </a:t>
            </a:r>
            <a:r>
              <a:rPr lang="pt-BR" sz="2800" dirty="0"/>
              <a:t>1 ano, prorrogável por mais 1 ano, a partir do deferimento, ou seja: </a:t>
            </a:r>
            <a:r>
              <a:rPr lang="pt-BR" sz="2800" b="1" dirty="0"/>
              <a:t>2 anos.</a:t>
            </a:r>
            <a:endParaRPr lang="pt-BR" sz="2800" dirty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lvl="2" algn="just" defTabSz="849313"/>
            <a:r>
              <a:rPr lang="pt-BR" sz="2500" b="1" dirty="0">
                <a:solidFill>
                  <a:schemeClr val="accent5">
                    <a:lumMod val="75000"/>
                  </a:schemeClr>
                </a:solidFill>
              </a:rPr>
              <a:t>Exceção 1</a:t>
            </a:r>
            <a:r>
              <a:rPr lang="pt-BR" sz="2500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pt-BR" sz="2500" b="1" dirty="0"/>
              <a:t>  </a:t>
            </a:r>
            <a:r>
              <a:rPr lang="pt-BR" sz="2500" dirty="0"/>
              <a:t>Bens de Capital de Longo Ciclo de Fabricação </a:t>
            </a:r>
            <a:r>
              <a:rPr lang="pt-BR" sz="2500" b="1" dirty="0"/>
              <a:t>(até 5 anos).</a:t>
            </a:r>
          </a:p>
          <a:p>
            <a:pPr lvl="2" algn="just"/>
            <a:endParaRPr lang="pt-BR" sz="1000" b="1" dirty="0"/>
          </a:p>
          <a:p>
            <a:pPr lvl="2" algn="just" defTabSz="849313"/>
            <a:r>
              <a:rPr lang="pt-BR" sz="2500" b="1" dirty="0">
                <a:solidFill>
                  <a:schemeClr val="accent5">
                    <a:lumMod val="75000"/>
                  </a:schemeClr>
                </a:solidFill>
              </a:rPr>
              <a:t>Exceção 2</a:t>
            </a:r>
            <a:r>
              <a:rPr lang="pt-BR" sz="2500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pt-BR" sz="2500" b="1" dirty="0"/>
              <a:t> </a:t>
            </a:r>
            <a:r>
              <a:rPr lang="pt-BR" sz="2500" dirty="0"/>
              <a:t>Drawback para Embarcação </a:t>
            </a:r>
            <a:r>
              <a:rPr lang="pt-BR" sz="2500" b="1" dirty="0"/>
              <a:t>(até 7 anos).</a:t>
            </a:r>
          </a:p>
          <a:p>
            <a:pPr lvl="2" algn="just" defTabSz="849313"/>
            <a:endParaRPr lang="pt-BR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/>
            <a:endParaRPr lang="pt-BR" sz="3000" b="1" dirty="0"/>
          </a:p>
          <a:p>
            <a:pPr algn="just"/>
            <a:r>
              <a:rPr lang="pt-BR" sz="3000" b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endParaRPr lang="pt-BR" sz="3000" b="1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xmlns="" id="{88AA803F-CD36-490E-B63A-53A047548C6C}"/>
                  </a:ext>
                </a:extLst>
              </p14:cNvPr>
              <p14:cNvContentPartPr/>
              <p14:nvPr/>
            </p14:nvContentPartPr>
            <p14:xfrm>
              <a:off x="-1592975" y="2237934"/>
              <a:ext cx="360" cy="360"/>
            </p14:xfrm>
          </p:contentPart>
        </mc:Choice>
        <mc:Fallback xmlns=""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88AA803F-CD36-490E-B63A-53A047548C6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610615" y="2220294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5818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CECD277-54E0-4CC1-B213-B380C4344726}"/>
              </a:ext>
            </a:extLst>
          </p:cNvPr>
          <p:cNvSpPr/>
          <p:nvPr/>
        </p:nvSpPr>
        <p:spPr>
          <a:xfrm>
            <a:off x="335360" y="967147"/>
            <a:ext cx="1051316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26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800" dirty="0"/>
              <a:t>Alteração de Quantidades; Valores; Inclusão e Exclusão de itens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48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800" dirty="0"/>
              <a:t>Podem ser solicitadas até o último dia de validade do Ato Concessório</a:t>
            </a:r>
          </a:p>
          <a:p>
            <a:pPr algn="just"/>
            <a:endParaRPr lang="pt-BR" sz="48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800" dirty="0"/>
              <a:t>Manter SEMPRE a </a:t>
            </a:r>
            <a:r>
              <a:rPr lang="pt-BR" sz="2800" b="1" dirty="0"/>
              <a:t>Relação de Consumo.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1400" dirty="0"/>
          </a:p>
          <a:p>
            <a:pPr lvl="1" algn="just"/>
            <a:r>
              <a:rPr lang="pt-BR" sz="2600" dirty="0"/>
              <a:t>	</a:t>
            </a:r>
            <a:r>
              <a:rPr lang="pt-BR" sz="2600" i="1" dirty="0"/>
              <a:t>.</a:t>
            </a:r>
          </a:p>
          <a:p>
            <a:pPr lvl="2" algn="just"/>
            <a:endParaRPr lang="pt-BR" sz="24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F10564-B316-4DE9-87E9-EF031D99CD5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480376" cy="728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altLang="pt-BR" sz="3200" b="1" i="1" dirty="0">
                <a:solidFill>
                  <a:srgbClr val="4A74A6"/>
                </a:solidFill>
              </a:rPr>
              <a:t>Drawback suspensão</a:t>
            </a:r>
            <a:endParaRPr lang="pt-BR" sz="2400" b="1" i="1" dirty="0">
              <a:solidFill>
                <a:srgbClr val="002060"/>
              </a:solidFill>
            </a:endParaRPr>
          </a:p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391234-F0AA-49D4-80DD-3E6B1098FAA5}"/>
              </a:ext>
            </a:extLst>
          </p:cNvPr>
          <p:cNvSpPr txBox="1">
            <a:spLocks/>
          </p:cNvSpPr>
          <p:nvPr/>
        </p:nvSpPr>
        <p:spPr>
          <a:xfrm>
            <a:off x="1919536" y="146267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41B33A9-A053-4D41-B456-33A44E8823BF}"/>
              </a:ext>
            </a:extLst>
          </p:cNvPr>
          <p:cNvSpPr txBox="1">
            <a:spLocks/>
          </p:cNvSpPr>
          <p:nvPr/>
        </p:nvSpPr>
        <p:spPr>
          <a:xfrm>
            <a:off x="2927648" y="786818"/>
            <a:ext cx="72008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rgbClr val="002060"/>
                </a:solidFill>
              </a:rPr>
              <a:t>ALTERAÇÕES no Ato Concessório</a:t>
            </a:r>
          </a:p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05948584-551F-4332-9FC1-D4ECC75CE20F}"/>
              </a:ext>
            </a:extLst>
          </p:cNvPr>
          <p:cNvSpPr txBox="1">
            <a:spLocks/>
          </p:cNvSpPr>
          <p:nvPr/>
        </p:nvSpPr>
        <p:spPr>
          <a:xfrm>
            <a:off x="1343472" y="169449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52117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CECD277-54E0-4CC1-B213-B380C4344726}"/>
              </a:ext>
            </a:extLst>
          </p:cNvPr>
          <p:cNvSpPr/>
          <p:nvPr/>
        </p:nvSpPr>
        <p:spPr>
          <a:xfrm>
            <a:off x="555982" y="2075260"/>
            <a:ext cx="1065258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3200" b="1" dirty="0">
                <a:solidFill>
                  <a:schemeClr val="accent5">
                    <a:lumMod val="75000"/>
                  </a:schemeClr>
                </a:solidFill>
              </a:rPr>
              <a:t>REGRA</a:t>
            </a:r>
            <a:r>
              <a:rPr lang="pt-BR" sz="3200" dirty="0"/>
              <a:t>: Alteração não-obrigatória dos Preços de Mercado:</a:t>
            </a:r>
          </a:p>
          <a:p>
            <a:pPr algn="just"/>
            <a:endParaRPr lang="pt-BR" sz="2800" dirty="0"/>
          </a:p>
          <a:p>
            <a:pPr marL="979488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Preços de Insumos Importados</a:t>
            </a:r>
          </a:p>
          <a:p>
            <a:pPr marL="979488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Preços de Produtos Exportados  </a:t>
            </a:r>
          </a:p>
          <a:p>
            <a:pPr marL="979488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Frete, Seguro e Comissão de Agente</a:t>
            </a:r>
          </a:p>
          <a:p>
            <a:pPr algn="just"/>
            <a:endParaRPr lang="pt-BR" sz="2800" b="1" dirty="0">
              <a:solidFill>
                <a:srgbClr val="FF0000"/>
              </a:solidFill>
            </a:endParaRPr>
          </a:p>
          <a:p>
            <a:pPr algn="just"/>
            <a:endParaRPr lang="pt-BR" sz="2800" b="1" dirty="0">
              <a:solidFill>
                <a:srgbClr val="FF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000" b="1" dirty="0">
                <a:solidFill>
                  <a:schemeClr val="accent5">
                    <a:lumMod val="75000"/>
                  </a:schemeClr>
                </a:solidFill>
              </a:rPr>
              <a:t>EXCEÇÃO: </a:t>
            </a:r>
            <a:r>
              <a:rPr lang="pt-BR" sz="2800" dirty="0"/>
              <a:t>A não ser que operação não agregue valor (índice &gt; 100%)</a:t>
            </a:r>
          </a:p>
          <a:p>
            <a:pPr algn="just"/>
            <a:endParaRPr lang="pt-BR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DICA</a:t>
            </a:r>
            <a:r>
              <a:rPr lang="pt-BR" sz="2800" dirty="0"/>
              <a:t>: </a:t>
            </a:r>
            <a:r>
              <a:rPr lang="pt-BR" sz="2800" i="1" dirty="0"/>
              <a:t>Proponha todas as </a:t>
            </a:r>
            <a:r>
              <a:rPr lang="pt-BR" sz="2800" dirty="0"/>
              <a:t>a</a:t>
            </a:r>
            <a:r>
              <a:rPr lang="pt-BR" sz="2800" i="1" dirty="0"/>
              <a:t>lterações.</a:t>
            </a:r>
            <a:endParaRPr lang="pt-BR" sz="2000" dirty="0"/>
          </a:p>
          <a:p>
            <a:pPr algn="just"/>
            <a:endParaRPr lang="pt-BR" sz="2400" dirty="0"/>
          </a:p>
          <a:p>
            <a:pPr algn="just"/>
            <a:endParaRPr lang="pt-BR" sz="2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F10564-B316-4DE9-87E9-EF031D99CD5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480376" cy="728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altLang="pt-BR" sz="3200" b="1" i="1" dirty="0">
                <a:solidFill>
                  <a:srgbClr val="4A74A6"/>
                </a:solidFill>
              </a:rPr>
              <a:t>Drawback Suspensão </a:t>
            </a:r>
            <a:endParaRPr lang="pt-BR" sz="2400" b="1" i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391234-F0AA-49D4-80DD-3E6B1098FAA5}"/>
              </a:ext>
            </a:extLst>
          </p:cNvPr>
          <p:cNvSpPr txBox="1">
            <a:spLocks/>
          </p:cNvSpPr>
          <p:nvPr/>
        </p:nvSpPr>
        <p:spPr>
          <a:xfrm>
            <a:off x="2063552" y="169449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41B33A9-A053-4D41-B456-33A44E8823BF}"/>
              </a:ext>
            </a:extLst>
          </p:cNvPr>
          <p:cNvSpPr txBox="1">
            <a:spLocks/>
          </p:cNvSpPr>
          <p:nvPr/>
        </p:nvSpPr>
        <p:spPr>
          <a:xfrm>
            <a:off x="1487488" y="1157421"/>
            <a:ext cx="97210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002060"/>
                </a:solidFill>
              </a:rPr>
              <a:t>ALTERAÇÕES não-obrigatória no Ato Concessório</a:t>
            </a:r>
          </a:p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CECD277-54E0-4CC1-B213-B380C4344726}"/>
              </a:ext>
            </a:extLst>
          </p:cNvPr>
          <p:cNvSpPr/>
          <p:nvPr/>
        </p:nvSpPr>
        <p:spPr>
          <a:xfrm>
            <a:off x="119336" y="1427616"/>
            <a:ext cx="115212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EXPORTAR, no PRAZO, PRODUTOS e QUANTIDADES </a:t>
            </a:r>
          </a:p>
          <a:p>
            <a:pPr algn="ctr"/>
            <a:r>
              <a:rPr lang="pt-BR" sz="2800" dirty="0"/>
              <a:t>previstos no Ato Concessório </a:t>
            </a:r>
          </a:p>
          <a:p>
            <a:pPr marL="1158875" indent="-342900" algn="just"/>
            <a:endParaRPr lang="pt-BR" sz="2800" dirty="0"/>
          </a:p>
          <a:p>
            <a:pPr marL="1158875" indent="-342900" algn="just"/>
            <a:r>
              <a:rPr lang="pt-BR" sz="2800" dirty="0"/>
              <a:t>Exportação realizada pela </a:t>
            </a:r>
            <a:r>
              <a:rPr lang="pt-BR" sz="2800" dirty="0">
                <a:solidFill>
                  <a:srgbClr val="002060"/>
                </a:solidFill>
              </a:rPr>
              <a:t>própria empresa</a:t>
            </a:r>
          </a:p>
          <a:p>
            <a:pPr marL="1158875" indent="-342900" algn="just"/>
            <a:endParaRPr lang="pt-BR" sz="800" dirty="0">
              <a:solidFill>
                <a:srgbClr val="4F81BD"/>
              </a:solidFill>
            </a:endParaRPr>
          </a:p>
          <a:p>
            <a:pPr marL="1704975" lvl="1" indent="-342900" algn="just">
              <a:buFont typeface="Wingdings" panose="05000000000000000000" pitchFamily="2" charset="2"/>
              <a:buChar char="§"/>
            </a:pPr>
            <a:r>
              <a:rPr lang="pt-BR" sz="2400" b="1" dirty="0"/>
              <a:t>DU-E</a:t>
            </a:r>
            <a:r>
              <a:rPr lang="pt-BR" sz="2400" dirty="0"/>
              <a:t> do titular do AC (enquadramento 81101)</a:t>
            </a:r>
          </a:p>
          <a:p>
            <a:pPr marL="1158875" indent="-342900" algn="just"/>
            <a:endParaRPr lang="pt-BR" sz="2400" dirty="0"/>
          </a:p>
          <a:p>
            <a:pPr marL="1158875" indent="-342900" algn="just"/>
            <a:r>
              <a:rPr lang="pt-BR" sz="2800" dirty="0"/>
              <a:t>Exportação realizada por </a:t>
            </a:r>
            <a:r>
              <a:rPr lang="pt-BR" sz="2800" dirty="0">
                <a:solidFill>
                  <a:srgbClr val="002060"/>
                </a:solidFill>
              </a:rPr>
              <a:t>terceiros</a:t>
            </a:r>
            <a:r>
              <a:rPr lang="pt-BR" sz="2800" dirty="0"/>
              <a:t> </a:t>
            </a:r>
          </a:p>
          <a:p>
            <a:pPr marL="1158875" indent="-342900" algn="just"/>
            <a:endParaRPr lang="pt-BR" sz="800" dirty="0"/>
          </a:p>
          <a:p>
            <a:pPr marL="1704975" lvl="1" indent="-342900" algn="just">
              <a:buFont typeface="Wingdings" panose="05000000000000000000" pitchFamily="2" charset="2"/>
              <a:buChar char="§"/>
            </a:pPr>
            <a:r>
              <a:rPr lang="pt-BR" sz="2400" b="1" dirty="0"/>
              <a:t>NF</a:t>
            </a:r>
            <a:r>
              <a:rPr lang="pt-BR" sz="2400" dirty="0"/>
              <a:t> de venda a </a:t>
            </a:r>
            <a:r>
              <a:rPr lang="pt-BR" sz="2400" i="1" dirty="0"/>
              <a:t>trading </a:t>
            </a:r>
            <a:r>
              <a:rPr lang="pt-BR" sz="2400" dirty="0"/>
              <a:t>constituída na forma do DL nº 1.948/1972; </a:t>
            </a:r>
            <a:r>
              <a:rPr lang="pt-BR" sz="2400" b="1" dirty="0"/>
              <a:t>ou</a:t>
            </a:r>
          </a:p>
          <a:p>
            <a:pPr marL="1704975" lvl="1" indent="-342900" algn="just">
              <a:buFont typeface="Wingdings" panose="05000000000000000000" pitchFamily="2" charset="2"/>
              <a:buChar char="§"/>
            </a:pPr>
            <a:r>
              <a:rPr lang="pt-BR" sz="2400" b="1" dirty="0"/>
              <a:t>NF</a:t>
            </a:r>
            <a:r>
              <a:rPr lang="pt-BR" sz="2400" dirty="0"/>
              <a:t> de venda a comercial exportadora </a:t>
            </a:r>
            <a:r>
              <a:rPr lang="pt-BR" sz="2400" b="1" dirty="0"/>
              <a:t>+</a:t>
            </a:r>
            <a:r>
              <a:rPr lang="pt-BR" sz="2400" dirty="0"/>
              <a:t> </a:t>
            </a:r>
            <a:r>
              <a:rPr lang="pt-BR" sz="2400" b="1" dirty="0"/>
              <a:t>DU-E</a:t>
            </a:r>
            <a:r>
              <a:rPr lang="pt-BR" sz="2400" dirty="0"/>
              <a:t> da comercial exportadora</a:t>
            </a:r>
          </a:p>
          <a:p>
            <a:pPr marL="1158875" indent="-342900" algn="just"/>
            <a:endParaRPr lang="pt-BR" sz="2400" dirty="0">
              <a:solidFill>
                <a:srgbClr val="4F81BD"/>
              </a:solidFill>
            </a:endParaRPr>
          </a:p>
          <a:p>
            <a:pPr algn="just"/>
            <a:endParaRPr lang="pt-BR" sz="2400" b="1" dirty="0"/>
          </a:p>
          <a:p>
            <a:pPr algn="just"/>
            <a:endParaRPr lang="pt-BR" sz="2400" dirty="0">
              <a:solidFill>
                <a:srgbClr val="4F81BD"/>
              </a:solidFill>
            </a:endParaRPr>
          </a:p>
          <a:p>
            <a:pPr algn="just"/>
            <a:endParaRPr lang="pt-BR" sz="2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F10564-B316-4DE9-87E9-EF031D99CD5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480376" cy="728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altLang="pt-BR" sz="3200" b="1" i="1" dirty="0">
                <a:solidFill>
                  <a:srgbClr val="4A74A6"/>
                </a:solidFill>
              </a:rPr>
              <a:t>Drawback Suspensão </a:t>
            </a:r>
            <a:endParaRPr lang="pt-BR" sz="2400" b="1" i="1" dirty="0">
              <a:solidFill>
                <a:srgbClr val="002060"/>
              </a:solidFill>
            </a:endParaRPr>
          </a:p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391234-F0AA-49D4-80DD-3E6B1098FAA5}"/>
              </a:ext>
            </a:extLst>
          </p:cNvPr>
          <p:cNvSpPr txBox="1">
            <a:spLocks/>
          </p:cNvSpPr>
          <p:nvPr/>
        </p:nvSpPr>
        <p:spPr>
          <a:xfrm>
            <a:off x="1919536" y="146267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41B33A9-A053-4D41-B456-33A44E8823BF}"/>
              </a:ext>
            </a:extLst>
          </p:cNvPr>
          <p:cNvSpPr txBox="1">
            <a:spLocks/>
          </p:cNvSpPr>
          <p:nvPr/>
        </p:nvSpPr>
        <p:spPr>
          <a:xfrm>
            <a:off x="1703512" y="871482"/>
            <a:ext cx="801831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rgbClr val="002060"/>
                </a:solidFill>
              </a:rPr>
              <a:t>COMPROVAÇÃO do Ato Concessório</a:t>
            </a:r>
          </a:p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05948584-551F-4332-9FC1-D4ECC75CE20F}"/>
              </a:ext>
            </a:extLst>
          </p:cNvPr>
          <p:cNvSpPr txBox="1">
            <a:spLocks/>
          </p:cNvSpPr>
          <p:nvPr/>
        </p:nvSpPr>
        <p:spPr>
          <a:xfrm>
            <a:off x="1343472" y="169449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64CE0B45-4B7F-4F03-96C4-420B9D41EE30}"/>
              </a:ext>
            </a:extLst>
          </p:cNvPr>
          <p:cNvSpPr/>
          <p:nvPr/>
        </p:nvSpPr>
        <p:spPr>
          <a:xfrm>
            <a:off x="1013774" y="5673001"/>
            <a:ext cx="947471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dirty="0"/>
              <a:t>Admite-se importação e exportação e exportação </a:t>
            </a:r>
            <a:r>
              <a:rPr lang="pt-BR" sz="2400" i="1" dirty="0"/>
              <a:t>“por conta e ordem de terceiros”</a:t>
            </a:r>
            <a:r>
              <a:rPr lang="pt-BR" sz="2400" dirty="0"/>
              <a:t> no Drawback.</a:t>
            </a:r>
          </a:p>
        </p:txBody>
      </p:sp>
    </p:spTree>
    <p:extLst>
      <p:ext uri="{BB962C8B-B14F-4D97-AF65-F5344CB8AC3E}">
        <p14:creationId xmlns:p14="http://schemas.microsoft.com/office/powerpoint/2010/main" val="254586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391234-F0AA-49D4-80DD-3E6B1098FAA5}"/>
              </a:ext>
            </a:extLst>
          </p:cNvPr>
          <p:cNvSpPr txBox="1">
            <a:spLocks/>
          </p:cNvSpPr>
          <p:nvPr/>
        </p:nvSpPr>
        <p:spPr>
          <a:xfrm>
            <a:off x="1919536" y="146267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41B33A9-A053-4D41-B456-33A44E8823BF}"/>
              </a:ext>
            </a:extLst>
          </p:cNvPr>
          <p:cNvSpPr txBox="1">
            <a:spLocks/>
          </p:cNvSpPr>
          <p:nvPr/>
        </p:nvSpPr>
        <p:spPr>
          <a:xfrm>
            <a:off x="983432" y="958614"/>
            <a:ext cx="72008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3200" b="1" dirty="0">
              <a:solidFill>
                <a:srgbClr val="002060"/>
              </a:solidFill>
            </a:endParaRPr>
          </a:p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05948584-551F-4332-9FC1-D4ECC75CE20F}"/>
              </a:ext>
            </a:extLst>
          </p:cNvPr>
          <p:cNvSpPr txBox="1">
            <a:spLocks/>
          </p:cNvSpPr>
          <p:nvPr/>
        </p:nvSpPr>
        <p:spPr>
          <a:xfrm>
            <a:off x="1343472" y="169449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CECD277-54E0-4CC1-B213-B380C4344726}"/>
              </a:ext>
            </a:extLst>
          </p:cNvPr>
          <p:cNvSpPr/>
          <p:nvPr/>
        </p:nvSpPr>
        <p:spPr>
          <a:xfrm>
            <a:off x="263352" y="74595"/>
            <a:ext cx="1159328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O comércio internacional de bens se estrutura globalmente pelo princípio da destinação, isto é, os países desoneram as exportações, de forma a não exportar tributos, sendo os tributos cobrados quando da importação dos bens.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Desta forma, todos os países buscam estabelecer mecanismos capazes de desonerar suas exportações.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Por isso, entendemos o Drawback como um instituto de caráter horizontal, permanente e estrutural.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Em outras palavras, não se trata de uma política pública stricto sensu, que, ao distinguir um problema público específico e circunscrito no tempo e no espaço, busca desenhar ações que solucionem o problema.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Por ser o Drawback um mecanismo estrutural e permanente do comércio exterior brasileiro, não se encaixa bem no “ciclo da política pública” (desenho, implementação, avaliação). Esta visão aproxima o drawback de um serviço público prestado às empresas exportadoras do que a uma política pública </a:t>
            </a:r>
            <a:r>
              <a:rPr lang="pt-BR" sz="2400" i="1" dirty="0"/>
              <a:t>stricto sensu</a:t>
            </a:r>
            <a:r>
              <a:rPr lang="pt-BR" sz="2400" dirty="0"/>
              <a:t>.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75917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F10564-B316-4DE9-87E9-EF031D99CD52}"/>
              </a:ext>
            </a:extLst>
          </p:cNvPr>
          <p:cNvSpPr txBox="1">
            <a:spLocks/>
          </p:cNvSpPr>
          <p:nvPr/>
        </p:nvSpPr>
        <p:spPr>
          <a:xfrm>
            <a:off x="191344" y="128996"/>
            <a:ext cx="9624392" cy="728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altLang="pt-BR" sz="3200" b="1" i="1" dirty="0">
                <a:solidFill>
                  <a:srgbClr val="4A74A6"/>
                </a:solidFill>
              </a:rPr>
              <a:t>Drawback ISENÇÃO  </a:t>
            </a:r>
            <a:endParaRPr lang="pt-BR" sz="2400" b="1" i="1" dirty="0">
              <a:solidFill>
                <a:srgbClr val="002060"/>
              </a:solidFill>
            </a:endParaRPr>
          </a:p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391234-F0AA-49D4-80DD-3E6B1098FAA5}"/>
              </a:ext>
            </a:extLst>
          </p:cNvPr>
          <p:cNvSpPr txBox="1">
            <a:spLocks/>
          </p:cNvSpPr>
          <p:nvPr/>
        </p:nvSpPr>
        <p:spPr>
          <a:xfrm>
            <a:off x="1919536" y="146267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05948584-551F-4332-9FC1-D4ECC75CE20F}"/>
              </a:ext>
            </a:extLst>
          </p:cNvPr>
          <p:cNvSpPr txBox="1">
            <a:spLocks/>
          </p:cNvSpPr>
          <p:nvPr/>
        </p:nvSpPr>
        <p:spPr>
          <a:xfrm>
            <a:off x="1343472" y="169449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CECD277-54E0-4CC1-B213-B380C4344726}"/>
              </a:ext>
            </a:extLst>
          </p:cNvPr>
          <p:cNvSpPr/>
          <p:nvPr/>
        </p:nvSpPr>
        <p:spPr>
          <a:xfrm>
            <a:off x="407368" y="786818"/>
            <a:ext cx="962439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IMPORTAÇÃO </a:t>
            </a:r>
            <a:r>
              <a:rPr lang="pt-BR" sz="3200" dirty="0"/>
              <a:t>ou </a:t>
            </a:r>
            <a:r>
              <a:rPr lang="pt-BR" sz="3200" b="1" dirty="0"/>
              <a:t>Compra no Mercado Interno </a:t>
            </a:r>
            <a:r>
              <a:rPr lang="pt-BR" sz="3200" dirty="0"/>
              <a:t>de</a:t>
            </a:r>
          </a:p>
          <a:p>
            <a:pPr algn="ctr"/>
            <a:r>
              <a:rPr lang="pt-BR" sz="2800" dirty="0"/>
              <a:t> </a:t>
            </a:r>
          </a:p>
          <a:p>
            <a:pPr algn="just"/>
            <a:endParaRPr lang="pt-BR" sz="2800" b="1" dirty="0"/>
          </a:p>
          <a:p>
            <a:pPr algn="ctr"/>
            <a:r>
              <a:rPr lang="pt-BR" sz="3200" b="1" dirty="0"/>
              <a:t>INSUMOS EQUIVALENTES</a:t>
            </a:r>
          </a:p>
          <a:p>
            <a:pPr algn="ctr"/>
            <a:r>
              <a:rPr lang="pt-BR" sz="2800" dirty="0"/>
              <a:t>(mercadoria </a:t>
            </a:r>
            <a:r>
              <a:rPr lang="pt-BR" sz="2800" b="1" dirty="0"/>
              <a:t>idêntica </a:t>
            </a:r>
            <a:r>
              <a:rPr lang="pt-BR" sz="2800" dirty="0"/>
              <a:t>ou </a:t>
            </a:r>
            <a:r>
              <a:rPr lang="pt-BR" sz="2800" b="1" dirty="0"/>
              <a:t>equivalente)</a:t>
            </a:r>
            <a:endParaRPr lang="pt-BR" sz="2800" dirty="0"/>
          </a:p>
          <a:p>
            <a:pPr algn="ctr"/>
            <a:endParaRPr lang="pt-BR" sz="2800" dirty="0"/>
          </a:p>
          <a:p>
            <a:pPr algn="ctr"/>
            <a:r>
              <a:rPr lang="pt-BR" sz="2800" dirty="0"/>
              <a:t>aos empregados </a:t>
            </a:r>
            <a:r>
              <a:rPr lang="pt-BR" sz="2800" b="1" dirty="0"/>
              <a:t>previamente </a:t>
            </a:r>
            <a:r>
              <a:rPr lang="pt-BR" sz="2800" dirty="0"/>
              <a:t>na industrialização de produto </a:t>
            </a:r>
            <a:r>
              <a:rPr lang="pt-BR" sz="2800" b="1" dirty="0"/>
              <a:t>exportado.</a:t>
            </a:r>
          </a:p>
          <a:p>
            <a:pPr algn="ctr"/>
            <a:endParaRPr lang="pt-BR" sz="2800" b="1" dirty="0"/>
          </a:p>
          <a:p>
            <a:pPr algn="ctr"/>
            <a:endParaRPr lang="pt-BR" sz="2800" b="1" dirty="0"/>
          </a:p>
          <a:p>
            <a:pPr algn="ctr"/>
            <a:r>
              <a:rPr lang="pt-BR" sz="3600" b="1" dirty="0">
                <a:highlight>
                  <a:srgbClr val="C0C0C0"/>
                </a:highlight>
              </a:rPr>
              <a:t>Reposição de estoques</a:t>
            </a:r>
            <a:endParaRPr lang="pt-BR" sz="3600" dirty="0">
              <a:highlight>
                <a:srgbClr val="C0C0C0"/>
              </a:highlight>
            </a:endParaRP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79108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xmlns="" id="{7EC0D5F1-5A08-40FE-9015-0B606CDFD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52" y="0"/>
            <a:ext cx="11510572" cy="669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51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F10564-B316-4DE9-87E9-EF031D99CD5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480376" cy="728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altLang="pt-BR" sz="3200" b="1" i="1" dirty="0">
                <a:solidFill>
                  <a:srgbClr val="4A74A6"/>
                </a:solidFill>
              </a:rPr>
              <a:t>Drawback ISENÇÃO </a:t>
            </a:r>
            <a:endParaRPr lang="pt-BR" sz="2400" b="1" i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391234-F0AA-49D4-80DD-3E6B1098FAA5}"/>
              </a:ext>
            </a:extLst>
          </p:cNvPr>
          <p:cNvSpPr txBox="1">
            <a:spLocks/>
          </p:cNvSpPr>
          <p:nvPr/>
        </p:nvSpPr>
        <p:spPr>
          <a:xfrm>
            <a:off x="1919536" y="146267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41B33A9-A053-4D41-B456-33A44E8823BF}"/>
              </a:ext>
            </a:extLst>
          </p:cNvPr>
          <p:cNvSpPr txBox="1">
            <a:spLocks/>
          </p:cNvSpPr>
          <p:nvPr/>
        </p:nvSpPr>
        <p:spPr>
          <a:xfrm>
            <a:off x="2027548" y="947450"/>
            <a:ext cx="72008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002060"/>
                </a:solidFill>
              </a:rPr>
              <a:t>Critérios de análise</a:t>
            </a:r>
          </a:p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05948584-551F-4332-9FC1-D4ECC75CE20F}"/>
              </a:ext>
            </a:extLst>
          </p:cNvPr>
          <p:cNvSpPr txBox="1">
            <a:spLocks/>
          </p:cNvSpPr>
          <p:nvPr/>
        </p:nvSpPr>
        <p:spPr>
          <a:xfrm>
            <a:off x="1343472" y="169449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CECD277-54E0-4CC1-B213-B380C4344726}"/>
              </a:ext>
            </a:extLst>
          </p:cNvPr>
          <p:cNvSpPr/>
          <p:nvPr/>
        </p:nvSpPr>
        <p:spPr>
          <a:xfrm>
            <a:off x="407368" y="1521750"/>
            <a:ext cx="11377264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700" dirty="0"/>
              <a:t>Compatibilidade, Relação de Consumo, Agregação de Valor e Regularidade Fiscal</a:t>
            </a:r>
          </a:p>
          <a:p>
            <a:pPr algn="just"/>
            <a:endParaRPr lang="pt-BR" sz="2400" dirty="0"/>
          </a:p>
          <a:p>
            <a:pPr algn="just"/>
            <a:r>
              <a:rPr lang="pt-BR" sz="2800" b="1" dirty="0"/>
              <a:t>	Mercadoria </a:t>
            </a:r>
            <a:r>
              <a:rPr lang="pt-BR" sz="2800" b="1" i="1" dirty="0">
                <a:solidFill>
                  <a:schemeClr val="accent5">
                    <a:lumMod val="75000"/>
                  </a:schemeClr>
                </a:solidFill>
              </a:rPr>
              <a:t>idêntica</a:t>
            </a:r>
          </a:p>
          <a:p>
            <a:pPr algn="just"/>
            <a:endParaRPr lang="pt-BR" sz="10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marL="1611313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igual em tudo;</a:t>
            </a:r>
          </a:p>
          <a:p>
            <a:pPr marL="1611313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preço de reposição pode ser superior (sujeito a comprovação).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/>
            <a:r>
              <a:rPr lang="pt-BR" sz="2800" b="1" dirty="0"/>
              <a:t>	Mercadoria </a:t>
            </a:r>
            <a:r>
              <a:rPr lang="pt-BR" sz="2800" b="1" i="1" dirty="0">
                <a:solidFill>
                  <a:schemeClr val="accent5">
                    <a:lumMod val="75000"/>
                  </a:schemeClr>
                </a:solidFill>
              </a:rPr>
              <a:t>equivalente</a:t>
            </a:r>
            <a:r>
              <a:rPr lang="pt-BR" sz="2800" b="1" dirty="0"/>
              <a:t> </a:t>
            </a:r>
          </a:p>
          <a:p>
            <a:pPr algn="just"/>
            <a:endParaRPr lang="pt-BR" sz="1000" b="1" dirty="0"/>
          </a:p>
          <a:p>
            <a:pPr marL="1611313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mesma espécie, qualidade e quantidade;</a:t>
            </a:r>
          </a:p>
          <a:p>
            <a:pPr marL="1611313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classificável no </a:t>
            </a:r>
            <a:r>
              <a:rPr lang="pt-BR" sz="2400" b="1" dirty="0"/>
              <a:t>mesmo subitem da NCM </a:t>
            </a:r>
            <a:r>
              <a:rPr lang="pt-BR" sz="2400" dirty="0"/>
              <a:t>(8 dígitos);</a:t>
            </a:r>
          </a:p>
          <a:p>
            <a:pPr marL="1611313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possui as </a:t>
            </a:r>
            <a:r>
              <a:rPr lang="pt-BR" sz="2400" b="1" dirty="0"/>
              <a:t>mesmas funções </a:t>
            </a:r>
            <a:r>
              <a:rPr lang="pt-BR" sz="2400" dirty="0"/>
              <a:t>e </a:t>
            </a:r>
            <a:r>
              <a:rPr lang="pt-BR" sz="2400" b="1" dirty="0"/>
              <a:t>tecnologia similar</a:t>
            </a:r>
            <a:r>
              <a:rPr lang="pt-BR" sz="2400" dirty="0"/>
              <a:t>;</a:t>
            </a:r>
          </a:p>
          <a:p>
            <a:pPr marL="1611313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preço de reposição pode ser superior </a:t>
            </a:r>
            <a:r>
              <a:rPr lang="pt-BR" sz="2400" b="1" dirty="0"/>
              <a:t>em até 5%.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12392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F10564-B316-4DE9-87E9-EF031D99CD52}"/>
              </a:ext>
            </a:extLst>
          </p:cNvPr>
          <p:cNvSpPr txBox="1">
            <a:spLocks/>
          </p:cNvSpPr>
          <p:nvPr/>
        </p:nvSpPr>
        <p:spPr>
          <a:xfrm>
            <a:off x="119336" y="197862"/>
            <a:ext cx="9480376" cy="728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altLang="pt-BR" sz="3200" b="1" i="1" dirty="0">
                <a:solidFill>
                  <a:srgbClr val="4A74A6"/>
                </a:solidFill>
              </a:rPr>
              <a:t>Drawback ISENÇÃO - Prazos</a:t>
            </a:r>
            <a:endParaRPr lang="pt-BR" sz="2400" b="1" i="1" dirty="0">
              <a:solidFill>
                <a:srgbClr val="002060"/>
              </a:solidFill>
            </a:endParaRPr>
          </a:p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11" name="Seta para a direita 8">
            <a:extLst>
              <a:ext uri="{FF2B5EF4-FFF2-40B4-BE49-F238E27FC236}">
                <a16:creationId xmlns:a16="http://schemas.microsoft.com/office/drawing/2014/main" xmlns="" id="{3C051560-5662-41F5-8E8D-E93384E9826B}"/>
              </a:ext>
            </a:extLst>
          </p:cNvPr>
          <p:cNvSpPr/>
          <p:nvPr/>
        </p:nvSpPr>
        <p:spPr>
          <a:xfrm>
            <a:off x="5685531" y="3444729"/>
            <a:ext cx="1800000" cy="864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/>
              <a:t>1 ano</a:t>
            </a:r>
          </a:p>
        </p:txBody>
      </p:sp>
      <p:sp>
        <p:nvSpPr>
          <p:cNvPr id="12" name="Seta para a direita 9">
            <a:extLst>
              <a:ext uri="{FF2B5EF4-FFF2-40B4-BE49-F238E27FC236}">
                <a16:creationId xmlns:a16="http://schemas.microsoft.com/office/drawing/2014/main" xmlns="" id="{A5CE9AF0-1C35-479D-8013-8F2719D7AD81}"/>
              </a:ext>
            </a:extLst>
          </p:cNvPr>
          <p:cNvSpPr/>
          <p:nvPr/>
        </p:nvSpPr>
        <p:spPr>
          <a:xfrm>
            <a:off x="7485531" y="3444732"/>
            <a:ext cx="1800000" cy="864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/>
              <a:t>1 ano</a:t>
            </a:r>
          </a:p>
        </p:txBody>
      </p:sp>
      <p:cxnSp>
        <p:nvCxnSpPr>
          <p:cNvPr id="13" name="Conector de seta reta 10">
            <a:extLst>
              <a:ext uri="{FF2B5EF4-FFF2-40B4-BE49-F238E27FC236}">
                <a16:creationId xmlns:a16="http://schemas.microsoft.com/office/drawing/2014/main" xmlns="" id="{7C1F5550-5C57-4CE1-B242-FDB78D2D4E92}"/>
              </a:ext>
            </a:extLst>
          </p:cNvPr>
          <p:cNvCxnSpPr/>
          <p:nvPr/>
        </p:nvCxnSpPr>
        <p:spPr>
          <a:xfrm flipV="1">
            <a:off x="1470800" y="272464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FAC56ED-44B9-43A5-A6D3-0F0E98C3381D}"/>
              </a:ext>
            </a:extLst>
          </p:cNvPr>
          <p:cNvSpPr txBox="1"/>
          <p:nvPr/>
        </p:nvSpPr>
        <p:spPr>
          <a:xfrm>
            <a:off x="789148" y="2001622"/>
            <a:ext cx="3350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+mn-lt"/>
                <a:cs typeface="Arial" pitchFamily="34" charset="0"/>
              </a:rPr>
              <a:t>Declaração de Importação </a:t>
            </a:r>
            <a:r>
              <a:rPr lang="pt-BR" sz="2000" b="1" dirty="0">
                <a:latin typeface="+mn-lt"/>
                <a:cs typeface="Arial" pitchFamily="34" charset="0"/>
              </a:rPr>
              <a:t>(DI) / </a:t>
            </a:r>
          </a:p>
          <a:p>
            <a:r>
              <a:rPr lang="pt-BR" sz="2000" b="1" dirty="0">
                <a:latin typeface="+mn-lt"/>
                <a:cs typeface="Arial" pitchFamily="34" charset="0"/>
              </a:rPr>
              <a:t>Nota Fiscal </a:t>
            </a:r>
          </a:p>
        </p:txBody>
      </p:sp>
      <p:cxnSp>
        <p:nvCxnSpPr>
          <p:cNvPr id="15" name="Conector de seta reta 12">
            <a:extLst>
              <a:ext uri="{FF2B5EF4-FFF2-40B4-BE49-F238E27FC236}">
                <a16:creationId xmlns:a16="http://schemas.microsoft.com/office/drawing/2014/main" xmlns="" id="{ABAF3CFB-8292-4EA1-A5F4-37EFD4F22086}"/>
              </a:ext>
            </a:extLst>
          </p:cNvPr>
          <p:cNvCxnSpPr/>
          <p:nvPr/>
        </p:nvCxnSpPr>
        <p:spPr>
          <a:xfrm flipV="1">
            <a:off x="5395039" y="1843085"/>
            <a:ext cx="0" cy="20336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07E0402D-3095-4922-AC7B-7AF39C4DE8CE}"/>
              </a:ext>
            </a:extLst>
          </p:cNvPr>
          <p:cNvSpPr txBox="1"/>
          <p:nvPr/>
        </p:nvSpPr>
        <p:spPr>
          <a:xfrm>
            <a:off x="4366827" y="1058614"/>
            <a:ext cx="2222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+mn-lt"/>
                <a:cs typeface="Arial" pitchFamily="34" charset="0"/>
              </a:rPr>
              <a:t>Registro do AC</a:t>
            </a:r>
          </a:p>
        </p:txBody>
      </p:sp>
      <p:cxnSp>
        <p:nvCxnSpPr>
          <p:cNvPr id="17" name="Conector de seta reta 14">
            <a:extLst>
              <a:ext uri="{FF2B5EF4-FFF2-40B4-BE49-F238E27FC236}">
                <a16:creationId xmlns:a16="http://schemas.microsoft.com/office/drawing/2014/main" xmlns="" id="{9775F76C-9E19-481E-90B0-7257CE7B963F}"/>
              </a:ext>
            </a:extLst>
          </p:cNvPr>
          <p:cNvCxnSpPr/>
          <p:nvPr/>
        </p:nvCxnSpPr>
        <p:spPr>
          <a:xfrm flipV="1">
            <a:off x="5699747" y="2415502"/>
            <a:ext cx="0" cy="12974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5BED91FC-F997-427E-8DF6-230A13DE23FF}"/>
              </a:ext>
            </a:extLst>
          </p:cNvPr>
          <p:cNvSpPr txBox="1"/>
          <p:nvPr/>
        </p:nvSpPr>
        <p:spPr>
          <a:xfrm>
            <a:off x="5368969" y="2051779"/>
            <a:ext cx="1663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+mn-lt"/>
                <a:cs typeface="Arial" pitchFamily="34" charset="0"/>
              </a:rPr>
              <a:t>Deferimento</a:t>
            </a:r>
            <a:endParaRPr lang="pt-BR" sz="1600" dirty="0">
              <a:latin typeface="+mn-lt"/>
              <a:cs typeface="Arial" pitchFamily="34" charset="0"/>
            </a:endParaRPr>
          </a:p>
        </p:txBody>
      </p:sp>
      <p:cxnSp>
        <p:nvCxnSpPr>
          <p:cNvPr id="19" name="Conector de seta reta 16">
            <a:extLst>
              <a:ext uri="{FF2B5EF4-FFF2-40B4-BE49-F238E27FC236}">
                <a16:creationId xmlns:a16="http://schemas.microsoft.com/office/drawing/2014/main" xmlns="" id="{04254D99-EE43-485B-AAF0-8CEC7D377D4C}"/>
              </a:ext>
            </a:extLst>
          </p:cNvPr>
          <p:cNvCxnSpPr/>
          <p:nvPr/>
        </p:nvCxnSpPr>
        <p:spPr>
          <a:xfrm flipV="1">
            <a:off x="7485092" y="2872701"/>
            <a:ext cx="0" cy="9687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5975FE2B-FA1B-4DEB-B755-29618A17EFE5}"/>
              </a:ext>
            </a:extLst>
          </p:cNvPr>
          <p:cNvSpPr txBox="1"/>
          <p:nvPr/>
        </p:nvSpPr>
        <p:spPr>
          <a:xfrm>
            <a:off x="6858218" y="2452343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+mn-lt"/>
                <a:cs typeface="Arial" pitchFamily="34" charset="0"/>
              </a:rPr>
              <a:t>Vencimento</a:t>
            </a:r>
          </a:p>
        </p:txBody>
      </p:sp>
      <p:cxnSp>
        <p:nvCxnSpPr>
          <p:cNvPr id="21" name="Conector de seta reta 18">
            <a:extLst>
              <a:ext uri="{FF2B5EF4-FFF2-40B4-BE49-F238E27FC236}">
                <a16:creationId xmlns:a16="http://schemas.microsoft.com/office/drawing/2014/main" xmlns="" id="{115AE78C-3B54-4470-8C3E-7CADF4F78357}"/>
              </a:ext>
            </a:extLst>
          </p:cNvPr>
          <p:cNvCxnSpPr>
            <a:stCxn id="12" idx="3"/>
          </p:cNvCxnSpPr>
          <p:nvPr/>
        </p:nvCxnSpPr>
        <p:spPr>
          <a:xfrm flipV="1">
            <a:off x="9285531" y="3228598"/>
            <a:ext cx="0" cy="6481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9D49DE61-ED9F-439C-8569-43BDEAC7DEDA}"/>
              </a:ext>
            </a:extLst>
          </p:cNvPr>
          <p:cNvSpPr txBox="1"/>
          <p:nvPr/>
        </p:nvSpPr>
        <p:spPr>
          <a:xfrm>
            <a:off x="8319629" y="2515592"/>
            <a:ext cx="188269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>
                <a:latin typeface="+mn-lt"/>
                <a:cs typeface="Arial" pitchFamily="34" charset="0"/>
              </a:rPr>
              <a:t>Vencimento</a:t>
            </a:r>
            <a:endParaRPr lang="pt-BR" dirty="0">
              <a:latin typeface="+mn-lt"/>
              <a:cs typeface="Arial" pitchFamily="34" charset="0"/>
            </a:endParaRPr>
          </a:p>
          <a:p>
            <a:pPr algn="ctr"/>
            <a:r>
              <a:rPr lang="pt-BR" sz="1400" dirty="0">
                <a:latin typeface="+mn-lt"/>
                <a:cs typeface="Arial" pitchFamily="34" charset="0"/>
              </a:rPr>
              <a:t>(</a:t>
            </a:r>
            <a:r>
              <a:rPr lang="pt-BR" dirty="0">
                <a:latin typeface="+mn-lt"/>
                <a:cs typeface="Arial" pitchFamily="34" charset="0"/>
              </a:rPr>
              <a:t>com prorrogação</a:t>
            </a:r>
            <a:r>
              <a:rPr lang="pt-BR" sz="1400" dirty="0">
                <a:latin typeface="+mn-lt"/>
                <a:cs typeface="Arial" pitchFamily="34" charset="0"/>
              </a:rPr>
              <a:t>)</a:t>
            </a:r>
            <a:endParaRPr lang="pt-BR" sz="1600" dirty="0">
              <a:latin typeface="+mn-lt"/>
              <a:cs typeface="Arial" pitchFamily="34" charset="0"/>
            </a:endParaRPr>
          </a:p>
        </p:txBody>
      </p:sp>
      <p:sp>
        <p:nvSpPr>
          <p:cNvPr id="23" name="Colchete duplo 20">
            <a:extLst>
              <a:ext uri="{FF2B5EF4-FFF2-40B4-BE49-F238E27FC236}">
                <a16:creationId xmlns:a16="http://schemas.microsoft.com/office/drawing/2014/main" xmlns="" id="{BB1F3E62-E951-4EB4-9990-4972AB0DFDE2}"/>
              </a:ext>
            </a:extLst>
          </p:cNvPr>
          <p:cNvSpPr/>
          <p:nvPr/>
        </p:nvSpPr>
        <p:spPr>
          <a:xfrm>
            <a:off x="1492186" y="4636051"/>
            <a:ext cx="7793345" cy="584435"/>
          </a:xfrm>
          <a:prstGeom prst="bracketPai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0000"/>
                </a:solidFill>
                <a:cs typeface="Arial" pitchFamily="34" charset="0"/>
              </a:rPr>
              <a:t>Linha do tempo Drawback Isenção – 4 anos</a:t>
            </a:r>
          </a:p>
        </p:txBody>
      </p:sp>
      <p:sp>
        <p:nvSpPr>
          <p:cNvPr id="3" name="Seta: para a Esquerda 2">
            <a:extLst>
              <a:ext uri="{FF2B5EF4-FFF2-40B4-BE49-F238E27FC236}">
                <a16:creationId xmlns:a16="http://schemas.microsoft.com/office/drawing/2014/main" xmlns="" id="{D45C4B90-6FC6-4C86-97ED-6F2E5D029EE4}"/>
              </a:ext>
            </a:extLst>
          </p:cNvPr>
          <p:cNvSpPr/>
          <p:nvPr/>
        </p:nvSpPr>
        <p:spPr>
          <a:xfrm>
            <a:off x="1492185" y="3429000"/>
            <a:ext cx="3876771" cy="897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i="1" dirty="0"/>
              <a:t>2 </a:t>
            </a:r>
            <a:r>
              <a:rPr lang="pt-PT" sz="2400" b="1" i="1" dirty="0"/>
              <a:t>anos</a:t>
            </a:r>
            <a:endParaRPr lang="pt-BR" sz="2400" b="1" i="1" dirty="0"/>
          </a:p>
        </p:txBody>
      </p:sp>
    </p:spTree>
    <p:extLst>
      <p:ext uri="{BB962C8B-B14F-4D97-AF65-F5344CB8AC3E}">
        <p14:creationId xmlns:p14="http://schemas.microsoft.com/office/powerpoint/2010/main" val="3289371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A1FE1DB6-40D7-4C5C-8370-AFD395866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370012"/>
              </p:ext>
            </p:extLst>
          </p:nvPr>
        </p:nvGraphicFramePr>
        <p:xfrm>
          <a:off x="515380" y="188640"/>
          <a:ext cx="11161240" cy="5986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0267">
                  <a:extLst>
                    <a:ext uri="{9D8B030D-6E8A-4147-A177-3AD203B41FA5}">
                      <a16:colId xmlns:a16="http://schemas.microsoft.com/office/drawing/2014/main" xmlns="" val="3205852085"/>
                    </a:ext>
                  </a:extLst>
                </a:gridCol>
                <a:gridCol w="4915240">
                  <a:extLst>
                    <a:ext uri="{9D8B030D-6E8A-4147-A177-3AD203B41FA5}">
                      <a16:colId xmlns:a16="http://schemas.microsoft.com/office/drawing/2014/main" xmlns="" val="870655616"/>
                    </a:ext>
                  </a:extLst>
                </a:gridCol>
                <a:gridCol w="1910289">
                  <a:extLst>
                    <a:ext uri="{9D8B030D-6E8A-4147-A177-3AD203B41FA5}">
                      <a16:colId xmlns:a16="http://schemas.microsoft.com/office/drawing/2014/main" xmlns="" val="2179349720"/>
                    </a:ext>
                  </a:extLst>
                </a:gridCol>
                <a:gridCol w="1910289">
                  <a:extLst>
                    <a:ext uri="{9D8B030D-6E8A-4147-A177-3AD203B41FA5}">
                      <a16:colId xmlns:a16="http://schemas.microsoft.com/office/drawing/2014/main" xmlns="" val="975352812"/>
                    </a:ext>
                  </a:extLst>
                </a:gridCol>
                <a:gridCol w="1395155">
                  <a:extLst>
                    <a:ext uri="{9D8B030D-6E8A-4147-A177-3AD203B41FA5}">
                      <a16:colId xmlns:a16="http://schemas.microsoft.com/office/drawing/2014/main" xmlns="" val="3137428980"/>
                    </a:ext>
                  </a:extLst>
                </a:gridCol>
              </a:tblGrid>
              <a:tr h="23115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</a:rPr>
                        <a:t>REGIMES ADUANEIROS ESPECIAIS DE DRWABACK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extLst>
                  <a:ext uri="{0D108BD9-81ED-4DB2-BD59-A6C34878D82A}">
                    <a16:rowId xmlns:a16="http://schemas.microsoft.com/office/drawing/2014/main" xmlns="" val="975623348"/>
                  </a:ext>
                </a:extLst>
              </a:tr>
              <a:tr h="23115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effectLst/>
                        </a:rPr>
                        <a:t>CAPÍTULO 18: Cacau e suas preparações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extLst>
                  <a:ext uri="{0D108BD9-81ED-4DB2-BD59-A6C34878D82A}">
                    <a16:rowId xmlns:a16="http://schemas.microsoft.com/office/drawing/2014/main" xmlns="" val="1094699582"/>
                  </a:ext>
                </a:extLst>
              </a:tr>
              <a:tr h="23115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</a:rPr>
                        <a:t>2021 - US$ FOB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extLst>
                  <a:ext uri="{0D108BD9-81ED-4DB2-BD59-A6C34878D82A}">
                    <a16:rowId xmlns:a16="http://schemas.microsoft.com/office/drawing/2014/main" xmlns="" val="3519977296"/>
                  </a:ext>
                </a:extLst>
              </a:tr>
              <a:tr h="23115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effectLst/>
                        </a:rPr>
                        <a:t>DRAWBACK COMUM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extLst>
                  <a:ext uri="{0D108BD9-81ED-4DB2-BD59-A6C34878D82A}">
                    <a16:rowId xmlns:a16="http://schemas.microsoft.com/office/drawing/2014/main" xmlns="" val="3069141388"/>
                  </a:ext>
                </a:extLst>
              </a:tr>
              <a:tr h="18492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</a:rPr>
                        <a:t>Nota: Não ocorreu drawback intermediário em códigos tarifários do Capítulo 18.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extLst>
                  <a:ext uri="{0D108BD9-81ED-4DB2-BD59-A6C34878D82A}">
                    <a16:rowId xmlns:a16="http://schemas.microsoft.com/office/drawing/2014/main" xmlns="" val="3552417050"/>
                  </a:ext>
                </a:extLst>
              </a:tr>
              <a:tr h="184922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extLst>
                  <a:ext uri="{0D108BD9-81ED-4DB2-BD59-A6C34878D82A}">
                    <a16:rowId xmlns:a16="http://schemas.microsoft.com/office/drawing/2014/main" xmlns="" val="4119751833"/>
                  </a:ext>
                </a:extLst>
              </a:tr>
              <a:tr h="194168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TOTAIS CAPÍTULO 18 - 2021</a:t>
                      </a:r>
                      <a:endParaRPr lang="pt-BR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  145.224.028,37 </a:t>
                      </a:r>
                      <a:endParaRPr lang="pt-BR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  177.086.733,53 </a:t>
                      </a:r>
                      <a:endParaRPr lang="pt-BR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     2.324,90 </a:t>
                      </a:r>
                      <a:endParaRPr lang="pt-BR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extLst>
                  <a:ext uri="{0D108BD9-81ED-4DB2-BD59-A6C34878D82A}">
                    <a16:rowId xmlns:a16="http://schemas.microsoft.com/office/drawing/2014/main" xmlns="" val="753397657"/>
                  </a:ext>
                </a:extLst>
              </a:tr>
              <a:tr h="3143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NCM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DESCRIÇÃO NCM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EXPORTAÇÃO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IMPORTAÇÃO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MERCADO INTERNO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extLst>
                  <a:ext uri="{0D108BD9-81ED-4DB2-BD59-A6C34878D82A}">
                    <a16:rowId xmlns:a16="http://schemas.microsoft.com/office/drawing/2014/main" xmlns="" val="487644583"/>
                  </a:ext>
                </a:extLst>
              </a:tr>
              <a:tr h="1849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18010000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Cacau inteiro ou partido, em bruto ou torrado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                -  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159.687.998,10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     -  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extLst>
                  <a:ext uri="{0D108BD9-81ED-4DB2-BD59-A6C34878D82A}">
                    <a16:rowId xmlns:a16="http://schemas.microsoft.com/office/drawing/2014/main" xmlns="" val="4237186512"/>
                  </a:ext>
                </a:extLst>
              </a:tr>
              <a:tr h="1849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18020000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Cascas, películas e outros desperdícios de cacau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                -  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 16.491,26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     -  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extLst>
                  <a:ext uri="{0D108BD9-81ED-4DB2-BD59-A6C34878D82A}">
                    <a16:rowId xmlns:a16="http://schemas.microsoft.com/office/drawing/2014/main" xmlns="" val="1934736575"/>
                  </a:ext>
                </a:extLst>
              </a:tr>
              <a:tr h="1849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18031000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Pasta de cacau, não desengordurada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24.103.333,14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                -  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     -  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extLst>
                  <a:ext uri="{0D108BD9-81ED-4DB2-BD59-A6C34878D82A}">
                    <a16:rowId xmlns:a16="http://schemas.microsoft.com/office/drawing/2014/main" xmlns="" val="1467190886"/>
                  </a:ext>
                </a:extLst>
              </a:tr>
              <a:tr h="3143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18032000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Pasta de cacau, total ou parcialmente desengordurada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2.144.954,13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6.973.370,37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     -  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extLst>
                  <a:ext uri="{0D108BD9-81ED-4DB2-BD59-A6C34878D82A}">
                    <a16:rowId xmlns:a16="http://schemas.microsoft.com/office/drawing/2014/main" xmlns="" val="394887390"/>
                  </a:ext>
                </a:extLst>
              </a:tr>
              <a:tr h="1849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18040000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Manteiga, gordura e óleo, de cacau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55.904.339,91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                -  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     -  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extLst>
                  <a:ext uri="{0D108BD9-81ED-4DB2-BD59-A6C34878D82A}">
                    <a16:rowId xmlns:a16="http://schemas.microsoft.com/office/drawing/2014/main" xmlns="" val="3661443006"/>
                  </a:ext>
                </a:extLst>
              </a:tr>
              <a:tr h="3143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18050000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Cacau em pó, sem adição de açúcar ou outros edulcorantes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60.251.316,08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10.408.873,80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2.324,90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extLst>
                  <a:ext uri="{0D108BD9-81ED-4DB2-BD59-A6C34878D82A}">
                    <a16:rowId xmlns:a16="http://schemas.microsoft.com/office/drawing/2014/main" xmlns="" val="408182861"/>
                  </a:ext>
                </a:extLst>
              </a:tr>
              <a:tr h="7859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18062000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Outras preparações com cacau, em blocos ou em barras, com peso superior a 2 kg, ou no estado líquido, em pasta, em pó, grânulos ou formas semelhantes, em recipientes ou embalagens imediatas de conteúdo superior a 2 kg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  221.564,55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                   -  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     -  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extLst>
                  <a:ext uri="{0D108BD9-81ED-4DB2-BD59-A6C34878D82A}">
                    <a16:rowId xmlns:a16="http://schemas.microsoft.com/office/drawing/2014/main" xmlns="" val="2080638834"/>
                  </a:ext>
                </a:extLst>
              </a:tr>
              <a:tr h="3143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18063120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Outras preparações alimentícias com cacau, recheadas, em tabletes, barras e paus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 84.495,55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                   -  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     -  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extLst>
                  <a:ext uri="{0D108BD9-81ED-4DB2-BD59-A6C34878D82A}">
                    <a16:rowId xmlns:a16="http://schemas.microsoft.com/office/drawing/2014/main" xmlns="" val="484542872"/>
                  </a:ext>
                </a:extLst>
              </a:tr>
              <a:tr h="1849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18063210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Chocolate não recheado, em tabletes, barras e paus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   6.252,00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                -  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     -  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extLst>
                  <a:ext uri="{0D108BD9-81ED-4DB2-BD59-A6C34878D82A}">
                    <a16:rowId xmlns:a16="http://schemas.microsoft.com/office/drawing/2014/main" xmlns="" val="47146810"/>
                  </a:ext>
                </a:extLst>
              </a:tr>
              <a:tr h="3143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18063220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Outras preparações alimentícias com cacau, não recheadas, em tabletes, etc.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 77.916,11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                   -  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        -  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extLst>
                  <a:ext uri="{0D108BD9-81ED-4DB2-BD59-A6C34878D82A}">
                    <a16:rowId xmlns:a16="http://schemas.microsoft.com/office/drawing/2014/main" xmlns="" val="221433081"/>
                  </a:ext>
                </a:extLst>
              </a:tr>
              <a:tr h="3143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18069000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Outros chocolates e preparações alimentícias contendo cacau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2.429.856,90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                -  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        -  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extLst>
                  <a:ext uri="{0D108BD9-81ED-4DB2-BD59-A6C34878D82A}">
                    <a16:rowId xmlns:a16="http://schemas.microsoft.com/office/drawing/2014/main" xmlns="" val="1040544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02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F10564-B316-4DE9-87E9-EF031D99CD52}"/>
              </a:ext>
            </a:extLst>
          </p:cNvPr>
          <p:cNvSpPr txBox="1">
            <a:spLocks/>
          </p:cNvSpPr>
          <p:nvPr/>
        </p:nvSpPr>
        <p:spPr>
          <a:xfrm>
            <a:off x="-96688" y="-75060"/>
            <a:ext cx="10939038" cy="728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pt-BR" sz="4000" b="1" i="1" dirty="0">
                <a:solidFill>
                  <a:schemeClr val="accent1">
                    <a:lumMod val="75000"/>
                  </a:schemeClr>
                </a:solidFill>
              </a:rPr>
              <a:t>   Drawback – Informações Importantes</a:t>
            </a:r>
            <a:r>
              <a:rPr lang="pt-BR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t-BR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391234-F0AA-49D4-80DD-3E6B1098FAA5}"/>
              </a:ext>
            </a:extLst>
          </p:cNvPr>
          <p:cNvSpPr txBox="1">
            <a:spLocks/>
          </p:cNvSpPr>
          <p:nvPr/>
        </p:nvSpPr>
        <p:spPr>
          <a:xfrm>
            <a:off x="1919536" y="146267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41B33A9-A053-4D41-B456-33A44E8823BF}"/>
              </a:ext>
            </a:extLst>
          </p:cNvPr>
          <p:cNvSpPr txBox="1">
            <a:spLocks/>
          </p:cNvSpPr>
          <p:nvPr/>
        </p:nvSpPr>
        <p:spPr>
          <a:xfrm>
            <a:off x="983432" y="958614"/>
            <a:ext cx="72008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3200" b="1" dirty="0">
              <a:solidFill>
                <a:srgbClr val="002060"/>
              </a:solidFill>
            </a:endParaRPr>
          </a:p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05948584-551F-4332-9FC1-D4ECC75CE20F}"/>
              </a:ext>
            </a:extLst>
          </p:cNvPr>
          <p:cNvSpPr txBox="1">
            <a:spLocks/>
          </p:cNvSpPr>
          <p:nvPr/>
        </p:nvSpPr>
        <p:spPr>
          <a:xfrm>
            <a:off x="1343472" y="169449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CECD277-54E0-4CC1-B213-B380C4344726}"/>
              </a:ext>
            </a:extLst>
          </p:cNvPr>
          <p:cNvSpPr/>
          <p:nvPr/>
        </p:nvSpPr>
        <p:spPr>
          <a:xfrm>
            <a:off x="704651" y="755275"/>
            <a:ext cx="10782698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rgbClr val="002060"/>
                </a:solidFill>
              </a:rPr>
              <a:t>Portal Siscomex </a:t>
            </a:r>
            <a:r>
              <a:rPr lang="pt-BR" sz="4000" dirty="0">
                <a:solidFill>
                  <a:srgbClr val="002060"/>
                </a:solidFill>
              </a:rPr>
              <a:t> </a:t>
            </a:r>
          </a:p>
          <a:p>
            <a:pPr algn="just"/>
            <a:endParaRPr lang="pt-BR" sz="1000" b="1" dirty="0">
              <a:solidFill>
                <a:srgbClr val="002060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just"/>
            <a:endParaRPr lang="pt-BR" sz="1000" b="1" dirty="0">
              <a:solidFill>
                <a:srgbClr val="002060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just"/>
            <a:r>
              <a:rPr lang="pt-BR" sz="2800" b="1" i="1" dirty="0">
                <a:solidFill>
                  <a:schemeClr val="accent5">
                    <a:lumMod val="75000"/>
                  </a:schemeClr>
                </a:solidFill>
              </a:rPr>
              <a:t>  https://www.gov.br/siscomex/pt-br</a:t>
            </a:r>
            <a:r>
              <a:rPr lang="pt-BR" sz="2800" dirty="0">
                <a:solidFill>
                  <a:srgbClr val="002060"/>
                </a:solidFill>
              </a:rPr>
              <a:t> </a:t>
            </a:r>
          </a:p>
          <a:p>
            <a:pPr algn="just"/>
            <a:endParaRPr lang="pt-BR" sz="2000" dirty="0"/>
          </a:p>
          <a:p>
            <a:pPr marL="631825" lvl="1" indent="-342900" algn="just">
              <a:buFont typeface="Arial" panose="020B0604020202020204" pitchFamily="34" charset="0"/>
              <a:buChar char="•"/>
            </a:pPr>
            <a:r>
              <a:rPr lang="pt-BR" sz="2800" b="1" dirty="0"/>
              <a:t>Legislação.</a:t>
            </a:r>
          </a:p>
          <a:p>
            <a:pPr marL="631825" lvl="1" indent="-342900" algn="just">
              <a:buFont typeface="Arial" panose="020B0604020202020204" pitchFamily="34" charset="0"/>
              <a:buChar char="•"/>
            </a:pPr>
            <a:endParaRPr lang="pt-BR" sz="900" b="1" dirty="0"/>
          </a:p>
          <a:p>
            <a:pPr marL="631825" lvl="1" indent="-342900" algn="just">
              <a:buFont typeface="Arial" panose="020B0604020202020204" pitchFamily="34" charset="0"/>
              <a:buChar char="•"/>
            </a:pPr>
            <a:r>
              <a:rPr lang="pt-BR" sz="2800" b="1" dirty="0"/>
              <a:t>Manuais</a:t>
            </a:r>
            <a:r>
              <a:rPr lang="pt-BR" sz="2400" dirty="0"/>
              <a:t> </a:t>
            </a:r>
            <a:r>
              <a:rPr lang="pt-BR" sz="2200" dirty="0"/>
              <a:t>(Drawback Suspensão, Drawback Isenção, DU-E, Anexação Eletrônica).</a:t>
            </a:r>
            <a:endParaRPr lang="pt-BR" sz="1000" dirty="0"/>
          </a:p>
          <a:p>
            <a:pPr marL="631825" lvl="1" indent="-342900" algn="just">
              <a:buFont typeface="Arial" panose="020B0604020202020204" pitchFamily="34" charset="0"/>
              <a:buChar char="•"/>
            </a:pPr>
            <a:endParaRPr lang="pt-BR" sz="900" b="1" dirty="0"/>
          </a:p>
          <a:p>
            <a:pPr marL="631825" lvl="1" indent="-342900" algn="just">
              <a:buFont typeface="Arial" panose="020B0604020202020204" pitchFamily="34" charset="0"/>
              <a:buChar char="•"/>
            </a:pPr>
            <a:r>
              <a:rPr lang="pt-BR" sz="2800" b="1" dirty="0"/>
              <a:t>Perguntas Frequentes.</a:t>
            </a:r>
          </a:p>
          <a:p>
            <a:pPr marL="631825" lvl="1" indent="-342900" algn="just">
              <a:buFont typeface="Arial" panose="020B0604020202020204" pitchFamily="34" charset="0"/>
              <a:buChar char="•"/>
            </a:pPr>
            <a:endParaRPr lang="pt-BR" sz="900" dirty="0"/>
          </a:p>
          <a:p>
            <a:pPr marL="631825" lvl="1" indent="-342900" algn="just">
              <a:buFont typeface="Arial" panose="020B0604020202020204" pitchFamily="34" charset="0"/>
              <a:buChar char="•"/>
            </a:pPr>
            <a:r>
              <a:rPr lang="pt-BR" sz="2800" b="1" dirty="0"/>
              <a:t>Despachos de Operações SUEXT  </a:t>
            </a:r>
            <a:r>
              <a:rPr lang="pt-BR" sz="2400" dirty="0"/>
              <a:t>(às quartas-feiras).</a:t>
            </a:r>
          </a:p>
          <a:p>
            <a:pPr marL="631825" lvl="1" indent="-342900" algn="just">
              <a:buFont typeface="Arial" panose="020B0604020202020204" pitchFamily="34" charset="0"/>
              <a:buChar char="•"/>
            </a:pPr>
            <a:endParaRPr lang="pt-BR" sz="900" dirty="0"/>
          </a:p>
          <a:p>
            <a:pPr marL="631825" lvl="1" indent="-342900" algn="just">
              <a:buFont typeface="Arial" panose="020B0604020202020204" pitchFamily="34" charset="0"/>
              <a:buChar char="•"/>
            </a:pPr>
            <a:r>
              <a:rPr lang="pt-BR" sz="2800" b="1" dirty="0"/>
              <a:t>Dados consolidados de drawback.</a:t>
            </a:r>
          </a:p>
          <a:p>
            <a:pPr marL="288925" lvl="1" algn="ctr"/>
            <a:endParaRPr lang="pt-PT" sz="2800" b="1" dirty="0"/>
          </a:p>
          <a:p>
            <a:pPr marL="288925" lvl="1"/>
            <a:r>
              <a:rPr lang="pt-PT" sz="2800" b="1" dirty="0"/>
              <a:t>     </a:t>
            </a:r>
            <a:endParaRPr lang="pt-PT" sz="4800" b="1" dirty="0"/>
          </a:p>
          <a:p>
            <a:pPr marL="631825" lvl="1" indent="-342900" algn="just">
              <a:buFont typeface="Arial" panose="020B0604020202020204" pitchFamily="34" charset="0"/>
              <a:buChar char="•"/>
            </a:pPr>
            <a:endParaRPr lang="pt-BR" sz="2800" b="1" dirty="0"/>
          </a:p>
          <a:p>
            <a:endParaRPr lang="pt-BR" sz="2400" dirty="0"/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27099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391234-F0AA-49D4-80DD-3E6B1098FAA5}"/>
              </a:ext>
            </a:extLst>
          </p:cNvPr>
          <p:cNvSpPr txBox="1">
            <a:spLocks/>
          </p:cNvSpPr>
          <p:nvPr/>
        </p:nvSpPr>
        <p:spPr>
          <a:xfrm>
            <a:off x="1919536" y="146267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41B33A9-A053-4D41-B456-33A44E8823BF}"/>
              </a:ext>
            </a:extLst>
          </p:cNvPr>
          <p:cNvSpPr txBox="1">
            <a:spLocks/>
          </p:cNvSpPr>
          <p:nvPr/>
        </p:nvSpPr>
        <p:spPr>
          <a:xfrm>
            <a:off x="983432" y="958614"/>
            <a:ext cx="72008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3200" b="1" dirty="0">
              <a:solidFill>
                <a:srgbClr val="002060"/>
              </a:solidFill>
            </a:endParaRPr>
          </a:p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05948584-551F-4332-9FC1-D4ECC75CE20F}"/>
              </a:ext>
            </a:extLst>
          </p:cNvPr>
          <p:cNvSpPr txBox="1">
            <a:spLocks/>
          </p:cNvSpPr>
          <p:nvPr/>
        </p:nvSpPr>
        <p:spPr>
          <a:xfrm>
            <a:off x="1343472" y="169449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CECD277-54E0-4CC1-B213-B380C4344726}"/>
              </a:ext>
            </a:extLst>
          </p:cNvPr>
          <p:cNvSpPr/>
          <p:nvPr/>
        </p:nvSpPr>
        <p:spPr>
          <a:xfrm>
            <a:off x="623392" y="991098"/>
            <a:ext cx="1078269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4000" b="1" dirty="0">
              <a:solidFill>
                <a:srgbClr val="002060"/>
              </a:solidFill>
            </a:endParaRPr>
          </a:p>
          <a:p>
            <a:pPr algn="ctr"/>
            <a:r>
              <a:rPr lang="pt-BR" sz="4000" b="1" dirty="0">
                <a:solidFill>
                  <a:srgbClr val="002060"/>
                </a:solidFill>
              </a:rPr>
              <a:t>Obrigado.</a:t>
            </a:r>
          </a:p>
          <a:p>
            <a:pPr algn="ctr"/>
            <a:endParaRPr lang="pt-BR" sz="4000" b="1" dirty="0">
              <a:solidFill>
                <a:srgbClr val="002060"/>
              </a:solidFill>
            </a:endParaRPr>
          </a:p>
          <a:p>
            <a:pPr algn="ctr"/>
            <a:r>
              <a:rPr lang="pt-BR" sz="4000" b="1" dirty="0">
                <a:solidFill>
                  <a:srgbClr val="002060"/>
                </a:solidFill>
              </a:rPr>
              <a:t>Maurício S. Fonseca</a:t>
            </a:r>
          </a:p>
          <a:p>
            <a:pPr algn="ctr"/>
            <a:r>
              <a:rPr lang="pt-PT" sz="3600" b="1" dirty="0"/>
              <a:t>suext.coexp@economia.gov.br</a:t>
            </a:r>
          </a:p>
          <a:p>
            <a:pPr algn="ctr"/>
            <a:endParaRPr lang="pt-BR" sz="4000" b="1" dirty="0">
              <a:solidFill>
                <a:srgbClr val="002060"/>
              </a:solidFill>
            </a:endParaRPr>
          </a:p>
          <a:p>
            <a:pPr algn="just"/>
            <a:endParaRPr lang="pt-PT" sz="4800" b="1" dirty="0"/>
          </a:p>
          <a:p>
            <a:pPr marL="631825" lvl="1" indent="-342900" algn="just">
              <a:buFont typeface="Arial" panose="020B0604020202020204" pitchFamily="34" charset="0"/>
              <a:buChar char="•"/>
            </a:pPr>
            <a:endParaRPr lang="pt-BR" sz="2800" b="1" dirty="0"/>
          </a:p>
          <a:p>
            <a:endParaRPr lang="pt-BR" sz="2400" dirty="0"/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2384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F10564-B316-4DE9-87E9-EF031D99CD5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200800" cy="728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pt-BR" sz="4000" b="1" i="1" dirty="0">
                <a:solidFill>
                  <a:schemeClr val="accent1">
                    <a:lumMod val="75000"/>
                  </a:schemeClr>
                </a:solidFill>
              </a:rPr>
              <a:t>   Drawback</a:t>
            </a:r>
            <a:r>
              <a:rPr lang="pt-BR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t-BR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391234-F0AA-49D4-80DD-3E6B1098FAA5}"/>
              </a:ext>
            </a:extLst>
          </p:cNvPr>
          <p:cNvSpPr txBox="1">
            <a:spLocks/>
          </p:cNvSpPr>
          <p:nvPr/>
        </p:nvSpPr>
        <p:spPr>
          <a:xfrm>
            <a:off x="1919536" y="146267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41B33A9-A053-4D41-B456-33A44E8823BF}"/>
              </a:ext>
            </a:extLst>
          </p:cNvPr>
          <p:cNvSpPr txBox="1">
            <a:spLocks/>
          </p:cNvSpPr>
          <p:nvPr/>
        </p:nvSpPr>
        <p:spPr>
          <a:xfrm>
            <a:off x="983432" y="958614"/>
            <a:ext cx="72008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3200" b="1" dirty="0">
              <a:solidFill>
                <a:srgbClr val="002060"/>
              </a:solidFill>
            </a:endParaRPr>
          </a:p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05948584-551F-4332-9FC1-D4ECC75CE20F}"/>
              </a:ext>
            </a:extLst>
          </p:cNvPr>
          <p:cNvSpPr txBox="1">
            <a:spLocks/>
          </p:cNvSpPr>
          <p:nvPr/>
        </p:nvSpPr>
        <p:spPr>
          <a:xfrm>
            <a:off x="1343472" y="169449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CECD277-54E0-4CC1-B213-B380C4344726}"/>
              </a:ext>
            </a:extLst>
          </p:cNvPr>
          <p:cNvSpPr/>
          <p:nvPr/>
        </p:nvSpPr>
        <p:spPr>
          <a:xfrm>
            <a:off x="713902" y="728665"/>
            <a:ext cx="10225136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/>
          </a:p>
          <a:p>
            <a:pPr algn="ctr"/>
            <a:r>
              <a:rPr lang="pt-BR" sz="4000" b="1" dirty="0"/>
              <a:t>INSUMOS</a:t>
            </a:r>
          </a:p>
          <a:p>
            <a:pPr algn="ctr"/>
            <a:r>
              <a:rPr lang="pt-BR" sz="4000" dirty="0"/>
              <a:t>Importados ou adquiridos no mercado interno</a:t>
            </a:r>
          </a:p>
          <a:p>
            <a:pPr algn="ctr"/>
            <a:r>
              <a:rPr lang="pt-BR" sz="4000" dirty="0"/>
              <a:t>desonerados de tributos</a:t>
            </a:r>
          </a:p>
          <a:p>
            <a:pPr algn="ctr"/>
            <a:r>
              <a:rPr lang="pt-BR" sz="2800" dirty="0"/>
              <a:t> </a:t>
            </a:r>
          </a:p>
          <a:p>
            <a:pPr algn="ctr"/>
            <a:endParaRPr lang="pt-BR" sz="2400" dirty="0"/>
          </a:p>
          <a:p>
            <a:pPr algn="ctr"/>
            <a:endParaRPr lang="pt-BR" sz="2400" dirty="0"/>
          </a:p>
          <a:p>
            <a:pPr algn="ctr"/>
            <a:endParaRPr lang="pt-BR" sz="2400" dirty="0"/>
          </a:p>
          <a:p>
            <a:pPr algn="ctr"/>
            <a:r>
              <a:rPr lang="pt-BR" sz="4000" dirty="0"/>
              <a:t>Incorporados ou consumidos </a:t>
            </a:r>
          </a:p>
          <a:p>
            <a:pPr algn="ctr"/>
            <a:r>
              <a:rPr lang="pt-BR" sz="4000" dirty="0"/>
              <a:t>na industrialização de </a:t>
            </a:r>
          </a:p>
          <a:p>
            <a:pPr algn="ctr"/>
            <a:r>
              <a:rPr lang="pt-BR" sz="4000" b="1" dirty="0"/>
              <a:t>BENS EXPORTADOS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xmlns="" id="{FD674B18-F67E-41FA-A9A8-7ACD9163DDE7}"/>
              </a:ext>
            </a:extLst>
          </p:cNvPr>
          <p:cNvSpPr/>
          <p:nvPr/>
        </p:nvSpPr>
        <p:spPr>
          <a:xfrm>
            <a:off x="5584154" y="325131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0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F10564-B316-4DE9-87E9-EF031D99CD5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000656" cy="728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3200" b="1" dirty="0">
              <a:solidFill>
                <a:srgbClr val="002060"/>
              </a:solidFill>
            </a:endParaRPr>
          </a:p>
          <a:p>
            <a:pPr algn="l"/>
            <a:r>
              <a:rPr lang="pt-BR" sz="3200" b="1" i="1" dirty="0">
                <a:solidFill>
                  <a:srgbClr val="002060"/>
                </a:solidFill>
              </a:rPr>
              <a:t>Quem são os Beneficiários?</a:t>
            </a:r>
            <a:endParaRPr lang="pt-BR" sz="2800" b="1" i="1" dirty="0">
              <a:solidFill>
                <a:srgbClr val="002060"/>
              </a:solidFill>
            </a:endParaRPr>
          </a:p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391234-F0AA-49D4-80DD-3E6B1098FAA5}"/>
              </a:ext>
            </a:extLst>
          </p:cNvPr>
          <p:cNvSpPr txBox="1">
            <a:spLocks/>
          </p:cNvSpPr>
          <p:nvPr/>
        </p:nvSpPr>
        <p:spPr>
          <a:xfrm>
            <a:off x="1919536" y="146267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05948584-551F-4332-9FC1-D4ECC75CE20F}"/>
              </a:ext>
            </a:extLst>
          </p:cNvPr>
          <p:cNvSpPr txBox="1">
            <a:spLocks/>
          </p:cNvSpPr>
          <p:nvPr/>
        </p:nvSpPr>
        <p:spPr>
          <a:xfrm>
            <a:off x="1343472" y="169449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CECD277-54E0-4CC1-B213-B380C4344726}"/>
              </a:ext>
            </a:extLst>
          </p:cNvPr>
          <p:cNvSpPr/>
          <p:nvPr/>
        </p:nvSpPr>
        <p:spPr>
          <a:xfrm>
            <a:off x="787050" y="1028702"/>
            <a:ext cx="112332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b="1" dirty="0"/>
              <a:t>Empresas</a:t>
            </a:r>
          </a:p>
          <a:p>
            <a:pPr lvl="2" algn="just"/>
            <a:r>
              <a:rPr lang="pt-BR" sz="2400" dirty="0"/>
              <a:t>CNPJ regular; Não é permitido para pessoa física; Opera em Comércio Exterior.</a:t>
            </a:r>
          </a:p>
          <a:p>
            <a:pPr lvl="2" algn="just"/>
            <a:endParaRPr lang="pt-BR" sz="1000" dirty="0"/>
          </a:p>
          <a:p>
            <a:pPr lvl="2"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b="1" dirty="0"/>
              <a:t>Não optantes pelo SIMPLES Nacional.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000" b="1" dirty="0"/>
          </a:p>
          <a:p>
            <a:pPr algn="just"/>
            <a:endParaRPr lang="pt-BR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b="1" dirty="0"/>
              <a:t>Regularidade fiscal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pt-BR" sz="400" b="1" dirty="0"/>
          </a:p>
          <a:p>
            <a:pPr lvl="3" algn="just"/>
            <a:r>
              <a:rPr lang="pt-BR" sz="2400" dirty="0"/>
              <a:t>Certidão Negativa de Débitos ou Positiva com Efeito de Negativa.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b="1" dirty="0"/>
              <a:t>Não estar </a:t>
            </a:r>
            <a:r>
              <a:rPr lang="pt-BR" sz="3200" b="1" i="1" dirty="0"/>
              <a:t>“Suspensa do Suspensão”.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pt-BR" sz="400" b="1" dirty="0"/>
          </a:p>
          <a:p>
            <a:pPr lvl="3" algn="just"/>
            <a:r>
              <a:rPr lang="pt-BR" sz="2400" dirty="0"/>
              <a:t>Somente para a modalidade Suspensão (art. 18 da Portaria SECEX nº 44/2020)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2537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F10564-B316-4DE9-87E9-EF031D99CD5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000656" cy="728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3200" b="1" dirty="0">
              <a:solidFill>
                <a:srgbClr val="002060"/>
              </a:solidFill>
            </a:endParaRPr>
          </a:p>
          <a:p>
            <a:pPr algn="l"/>
            <a:r>
              <a:rPr lang="pt-BR" sz="3200" b="1" i="1" dirty="0">
                <a:solidFill>
                  <a:srgbClr val="002060"/>
                </a:solidFill>
              </a:rPr>
              <a:t>O que é Industrialização? </a:t>
            </a:r>
            <a:r>
              <a:rPr lang="pt-BR" sz="2400" b="1" dirty="0">
                <a:solidFill>
                  <a:srgbClr val="002060"/>
                </a:solidFill>
              </a:rPr>
              <a:t>(arts.  2º, II e 3º da Portaria Secex nº 44/2020)</a:t>
            </a:r>
          </a:p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391234-F0AA-49D4-80DD-3E6B1098FAA5}"/>
              </a:ext>
            </a:extLst>
          </p:cNvPr>
          <p:cNvSpPr txBox="1">
            <a:spLocks/>
          </p:cNvSpPr>
          <p:nvPr/>
        </p:nvSpPr>
        <p:spPr>
          <a:xfrm>
            <a:off x="1919536" y="146267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05948584-551F-4332-9FC1-D4ECC75CE20F}"/>
              </a:ext>
            </a:extLst>
          </p:cNvPr>
          <p:cNvSpPr txBox="1">
            <a:spLocks/>
          </p:cNvSpPr>
          <p:nvPr/>
        </p:nvSpPr>
        <p:spPr>
          <a:xfrm>
            <a:off x="1343472" y="169449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CECD277-54E0-4CC1-B213-B380C4344726}"/>
              </a:ext>
            </a:extLst>
          </p:cNvPr>
          <p:cNvSpPr/>
          <p:nvPr/>
        </p:nvSpPr>
        <p:spPr>
          <a:xfrm>
            <a:off x="479376" y="980728"/>
            <a:ext cx="1123324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i="1" dirty="0"/>
              <a:t>Transformação</a:t>
            </a:r>
            <a:r>
              <a:rPr lang="pt-BR" sz="2000" dirty="0"/>
              <a:t>: a que, exercida sobre matéria-prima ou produto intermediário, importe na obtenção de espécie nova;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i="1" dirty="0"/>
              <a:t>Beneficiamento</a:t>
            </a:r>
            <a:r>
              <a:rPr lang="pt-BR" sz="2000" dirty="0"/>
              <a:t>: a que importe em modificar, aperfeiçoar ou, de qualquer forma, alterar o funcionamento, a utilização, o acabamento ou a aparência do produto;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i="1" dirty="0"/>
              <a:t>Montagem</a:t>
            </a:r>
            <a:r>
              <a:rPr lang="pt-BR" sz="2000" dirty="0"/>
              <a:t>: a que consista na reunião de produto, peças ou partes e de que resulte um novo produto ou unidade autônoma, ainda que sob a mesma classificação fiscal;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i="1" dirty="0"/>
              <a:t>Renovação ou recondicionamento</a:t>
            </a:r>
            <a:r>
              <a:rPr lang="pt-BR" sz="2000" dirty="0"/>
              <a:t>: a que, exercida sobre produto usado ou parte remanescente de produto deteriorado ou inutilizado, renove ou restaure o produto para utilização;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i="1" dirty="0"/>
              <a:t>Acondicionamento ou </a:t>
            </a:r>
            <a:r>
              <a:rPr lang="pt-BR" sz="2800" b="1" i="1" dirty="0" err="1"/>
              <a:t>reacondicionamento</a:t>
            </a:r>
            <a:r>
              <a:rPr lang="pt-BR" sz="2400" dirty="0"/>
              <a:t>: </a:t>
            </a:r>
            <a:r>
              <a:rPr lang="pt-BR" sz="2000" dirty="0"/>
              <a:t>a que importe em alterar a apresentação do produto, pela colocação de embalagem, ainda que em substituição da original, salvo quando a embalagem colocada se destine apenas ao transporte de produto; (...)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i="1" dirty="0"/>
              <a:t>Reparo, criação e cultivo ou atividade extrativa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798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F10564-B316-4DE9-87E9-EF031D99CD52}"/>
              </a:ext>
            </a:extLst>
          </p:cNvPr>
          <p:cNvSpPr txBox="1">
            <a:spLocks/>
          </p:cNvSpPr>
          <p:nvPr/>
        </p:nvSpPr>
        <p:spPr>
          <a:xfrm>
            <a:off x="119336" y="132959"/>
            <a:ext cx="7200800" cy="728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i="1" dirty="0">
                <a:solidFill>
                  <a:srgbClr val="4A74A6"/>
                </a:solidFill>
              </a:rPr>
              <a:t>Quem administra?</a:t>
            </a:r>
            <a:endParaRPr lang="pt-BR" sz="2400" b="1" i="1" dirty="0">
              <a:solidFill>
                <a:srgbClr val="002060"/>
              </a:solidFill>
            </a:endParaRPr>
          </a:p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391234-F0AA-49D4-80DD-3E6B1098FAA5}"/>
              </a:ext>
            </a:extLst>
          </p:cNvPr>
          <p:cNvSpPr txBox="1">
            <a:spLocks/>
          </p:cNvSpPr>
          <p:nvPr/>
        </p:nvSpPr>
        <p:spPr>
          <a:xfrm>
            <a:off x="1919536" y="1783475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05948584-551F-4332-9FC1-D4ECC75CE20F}"/>
              </a:ext>
            </a:extLst>
          </p:cNvPr>
          <p:cNvSpPr txBox="1">
            <a:spLocks/>
          </p:cNvSpPr>
          <p:nvPr/>
        </p:nvSpPr>
        <p:spPr>
          <a:xfrm>
            <a:off x="1343472" y="169449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FD02A243-C6DA-4289-98B2-164ED93FD8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072495"/>
              </p:ext>
            </p:extLst>
          </p:nvPr>
        </p:nvGraphicFramePr>
        <p:xfrm>
          <a:off x="2245318" y="1767619"/>
          <a:ext cx="7917388" cy="4754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342D485C-606A-4FBF-8F57-F075FDF00A2F}"/>
              </a:ext>
            </a:extLst>
          </p:cNvPr>
          <p:cNvSpPr txBox="1">
            <a:spLocks/>
          </p:cNvSpPr>
          <p:nvPr/>
        </p:nvSpPr>
        <p:spPr>
          <a:xfrm>
            <a:off x="1775520" y="1556792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C2BCF2DB-781B-4049-A98D-DB08485FBAB9}"/>
              </a:ext>
            </a:extLst>
          </p:cNvPr>
          <p:cNvSpPr txBox="1">
            <a:spLocks/>
          </p:cNvSpPr>
          <p:nvPr/>
        </p:nvSpPr>
        <p:spPr>
          <a:xfrm>
            <a:off x="823970" y="848100"/>
            <a:ext cx="89289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i="1" dirty="0">
                <a:solidFill>
                  <a:srgbClr val="002060"/>
                </a:solidFill>
              </a:rPr>
              <a:t>Secretaria de Comércio Exterior (Secex)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BD078D22-410C-463F-9AB3-62174554D73A}"/>
              </a:ext>
            </a:extLst>
          </p:cNvPr>
          <p:cNvSpPr txBox="1">
            <a:spLocks/>
          </p:cNvSpPr>
          <p:nvPr/>
        </p:nvSpPr>
        <p:spPr>
          <a:xfrm>
            <a:off x="1199456" y="1788612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0C99D80E-163D-4D82-8E99-657ACC7818A8}"/>
              </a:ext>
            </a:extLst>
          </p:cNvPr>
          <p:cNvSpPr/>
          <p:nvPr/>
        </p:nvSpPr>
        <p:spPr>
          <a:xfrm>
            <a:off x="1027654" y="1445210"/>
            <a:ext cx="1096066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600" dirty="0"/>
              <a:t>Concessão, acompanhamento e encerramento dos Atos Concessórios. 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36A10D99-40E1-438A-A3B1-195988380383}"/>
              </a:ext>
            </a:extLst>
          </p:cNvPr>
          <p:cNvSpPr txBox="1">
            <a:spLocks/>
          </p:cNvSpPr>
          <p:nvPr/>
        </p:nvSpPr>
        <p:spPr>
          <a:xfrm>
            <a:off x="805158" y="2247449"/>
            <a:ext cx="89289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i="1" dirty="0">
                <a:solidFill>
                  <a:srgbClr val="002060"/>
                </a:solidFill>
              </a:rPr>
              <a:t>Receita Federal do Brasil (RFB)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348FFEA9-C93B-443E-BF0C-CE6FC7B46F33}"/>
              </a:ext>
            </a:extLst>
          </p:cNvPr>
          <p:cNvSpPr/>
          <p:nvPr/>
        </p:nvSpPr>
        <p:spPr>
          <a:xfrm>
            <a:off x="1027654" y="2994209"/>
            <a:ext cx="1116434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600" dirty="0"/>
              <a:t>Fiscalização das operações e cumprimento do Regime.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600" dirty="0"/>
              <a:t>Acesso aos Atos Concessórios.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600" dirty="0"/>
              <a:t>Credenciamento de usuários no Siscomex. 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6206A9DD-BE58-4450-84C5-323BDF2A0767}"/>
              </a:ext>
            </a:extLst>
          </p:cNvPr>
          <p:cNvSpPr txBox="1">
            <a:spLocks/>
          </p:cNvSpPr>
          <p:nvPr/>
        </p:nvSpPr>
        <p:spPr>
          <a:xfrm>
            <a:off x="723681" y="4555001"/>
            <a:ext cx="1096066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i="1" dirty="0">
                <a:solidFill>
                  <a:srgbClr val="002060"/>
                </a:solidFill>
              </a:rPr>
              <a:t>Secretarias de Fazenda dos Estados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9223E7F7-FF8F-42AB-B68A-961A3D4109B3}"/>
              </a:ext>
            </a:extLst>
          </p:cNvPr>
          <p:cNvSpPr/>
          <p:nvPr/>
        </p:nvSpPr>
        <p:spPr>
          <a:xfrm>
            <a:off x="1027654" y="5288806"/>
            <a:ext cx="96048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600" dirty="0"/>
              <a:t>Fiscalização das operações (suspensão do ICMS nas importações).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600" dirty="0"/>
              <a:t>Acesso aos Atos Concessórios.</a:t>
            </a:r>
          </a:p>
        </p:txBody>
      </p:sp>
    </p:spTree>
    <p:extLst>
      <p:ext uri="{BB962C8B-B14F-4D97-AF65-F5344CB8AC3E}">
        <p14:creationId xmlns:p14="http://schemas.microsoft.com/office/powerpoint/2010/main" val="389499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F10564-B316-4DE9-87E9-EF031D99CD5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200800" cy="728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altLang="pt-BR" sz="3200" b="1" i="1" dirty="0">
                <a:solidFill>
                  <a:srgbClr val="4A74A6"/>
                </a:solidFill>
              </a:rPr>
              <a:t>Modalidades de Drawback</a:t>
            </a:r>
            <a:endParaRPr lang="pt-BR" sz="2400" b="1" i="1" dirty="0">
              <a:solidFill>
                <a:srgbClr val="002060"/>
              </a:solidFill>
            </a:endParaRPr>
          </a:p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391234-F0AA-49D4-80DD-3E6B1098FAA5}"/>
              </a:ext>
            </a:extLst>
          </p:cNvPr>
          <p:cNvSpPr txBox="1">
            <a:spLocks/>
          </p:cNvSpPr>
          <p:nvPr/>
        </p:nvSpPr>
        <p:spPr>
          <a:xfrm>
            <a:off x="1919536" y="146267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41B33A9-A053-4D41-B456-33A44E8823BF}"/>
              </a:ext>
            </a:extLst>
          </p:cNvPr>
          <p:cNvSpPr txBox="1">
            <a:spLocks/>
          </p:cNvSpPr>
          <p:nvPr/>
        </p:nvSpPr>
        <p:spPr>
          <a:xfrm>
            <a:off x="765751" y="620551"/>
            <a:ext cx="89289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i="1" dirty="0">
                <a:solidFill>
                  <a:srgbClr val="002060"/>
                </a:solidFill>
              </a:rPr>
              <a:t>SUSPENSÃO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05948584-551F-4332-9FC1-D4ECC75CE20F}"/>
              </a:ext>
            </a:extLst>
          </p:cNvPr>
          <p:cNvSpPr txBox="1">
            <a:spLocks/>
          </p:cNvSpPr>
          <p:nvPr/>
        </p:nvSpPr>
        <p:spPr>
          <a:xfrm>
            <a:off x="1343472" y="169449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CECD277-54E0-4CC1-B213-B380C4344726}"/>
              </a:ext>
            </a:extLst>
          </p:cNvPr>
          <p:cNvSpPr/>
          <p:nvPr/>
        </p:nvSpPr>
        <p:spPr>
          <a:xfrm>
            <a:off x="1343472" y="1194839"/>
            <a:ext cx="950505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Tributos são SUSPENSOS  sobre INSUMOS A SEREM empregados na industrialização das mercadorias A SEREM EXPORTADAS.</a:t>
            </a:r>
          </a:p>
          <a:p>
            <a:pPr algn="just"/>
            <a:endParaRPr lang="pt-BR" sz="2400" dirty="0"/>
          </a:p>
          <a:p>
            <a:pPr algn="ctr"/>
            <a:r>
              <a:rPr lang="pt-BR" sz="2400" b="1" dirty="0"/>
              <a:t>Compromisso de Exportação – Relação de Confiança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SUSPENSÃO se converte em ISENÇÃO com cumprimento do Compromisso de Exportação e encerramento do Ato Concessório.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E9A2D1F5-A29D-4019-B163-D4973F905F60}"/>
              </a:ext>
            </a:extLst>
          </p:cNvPr>
          <p:cNvSpPr txBox="1">
            <a:spLocks/>
          </p:cNvSpPr>
          <p:nvPr/>
        </p:nvSpPr>
        <p:spPr>
          <a:xfrm>
            <a:off x="778260" y="4160064"/>
            <a:ext cx="89289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i="1" dirty="0">
                <a:solidFill>
                  <a:srgbClr val="002060"/>
                </a:solidFill>
              </a:rPr>
              <a:t>ISENÇÃO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E5B36A98-61DA-4122-9D8E-4A6234DAB164}"/>
              </a:ext>
            </a:extLst>
          </p:cNvPr>
          <p:cNvSpPr/>
          <p:nvPr/>
        </p:nvSpPr>
        <p:spPr>
          <a:xfrm>
            <a:off x="1343472" y="4909108"/>
            <a:ext cx="94285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Tributos são ISENTOS sobre </a:t>
            </a:r>
            <a:r>
              <a:rPr lang="pt-BR" sz="2400" b="1" dirty="0"/>
              <a:t>INSUMOS DE REPOSIÇÃO </a:t>
            </a:r>
            <a:r>
              <a:rPr lang="pt-BR" sz="2400" dirty="0"/>
              <a:t>– INSUMOS EQUIVALENTES aos insumos utilizados em </a:t>
            </a:r>
            <a:r>
              <a:rPr lang="pt-BR" sz="2400" b="1" dirty="0"/>
              <a:t>EXPORTAÇÕES JÁ REALIZADAS.</a:t>
            </a:r>
          </a:p>
          <a:p>
            <a:pPr algn="just"/>
            <a:endParaRPr lang="pt-BR" sz="2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B595FC7-30C8-49D1-8B43-E7CDD6A85A08}"/>
              </a:ext>
            </a:extLst>
          </p:cNvPr>
          <p:cNvSpPr/>
          <p:nvPr/>
        </p:nvSpPr>
        <p:spPr>
          <a:xfrm>
            <a:off x="1485222" y="2060848"/>
            <a:ext cx="9145016" cy="8843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i="1" dirty="0">
                <a:solidFill>
                  <a:schemeClr val="tx1"/>
                </a:solidFill>
              </a:rPr>
              <a:t>Compromisso de Exportação: Relação de Confiança</a:t>
            </a:r>
            <a:endParaRPr lang="pt-BR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10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F10564-B316-4DE9-87E9-EF031D99CD52}"/>
              </a:ext>
            </a:extLst>
          </p:cNvPr>
          <p:cNvSpPr txBox="1">
            <a:spLocks/>
          </p:cNvSpPr>
          <p:nvPr/>
        </p:nvSpPr>
        <p:spPr>
          <a:xfrm>
            <a:off x="288032" y="168355"/>
            <a:ext cx="9624392" cy="728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altLang="pt-BR" sz="3200" b="1" i="1" dirty="0">
                <a:solidFill>
                  <a:srgbClr val="4A74A6"/>
                </a:solidFill>
              </a:rPr>
              <a:t>Quais tributos são desonerados?</a:t>
            </a:r>
            <a:endParaRPr lang="pt-BR" sz="2400" b="1" i="1" dirty="0">
              <a:solidFill>
                <a:srgbClr val="002060"/>
              </a:solidFill>
            </a:endParaRPr>
          </a:p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391234-F0AA-49D4-80DD-3E6B1098FAA5}"/>
              </a:ext>
            </a:extLst>
          </p:cNvPr>
          <p:cNvSpPr txBox="1">
            <a:spLocks/>
          </p:cNvSpPr>
          <p:nvPr/>
        </p:nvSpPr>
        <p:spPr>
          <a:xfrm>
            <a:off x="1919536" y="146267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05948584-551F-4332-9FC1-D4ECC75CE20F}"/>
              </a:ext>
            </a:extLst>
          </p:cNvPr>
          <p:cNvSpPr txBox="1">
            <a:spLocks/>
          </p:cNvSpPr>
          <p:nvPr/>
        </p:nvSpPr>
        <p:spPr>
          <a:xfrm>
            <a:off x="1343472" y="169449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CECD277-54E0-4CC1-B213-B380C4344726}"/>
              </a:ext>
            </a:extLst>
          </p:cNvPr>
          <p:cNvSpPr/>
          <p:nvPr/>
        </p:nvSpPr>
        <p:spPr>
          <a:xfrm>
            <a:off x="938492" y="725724"/>
            <a:ext cx="9361040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 </a:t>
            </a:r>
            <a:r>
              <a:rPr lang="pt-BR" sz="3200" b="1" i="1" dirty="0"/>
              <a:t>SUSPENSÃO</a:t>
            </a:r>
          </a:p>
          <a:p>
            <a:pPr algn="just"/>
            <a:endParaRPr lang="pt-BR" sz="1000" dirty="0"/>
          </a:p>
          <a:p>
            <a:pPr marL="449263" algn="just"/>
            <a:r>
              <a:rPr lang="pt-BR" sz="2800" b="1" dirty="0"/>
              <a:t>II</a:t>
            </a:r>
          </a:p>
          <a:p>
            <a:pPr marL="449263" algn="just"/>
            <a:r>
              <a:rPr lang="pt-BR" sz="2800" b="1" dirty="0"/>
              <a:t>IPI</a:t>
            </a:r>
          </a:p>
          <a:p>
            <a:pPr marL="449263" algn="just"/>
            <a:r>
              <a:rPr lang="pt-BR" sz="2800" b="1" dirty="0"/>
              <a:t>PIS/COFINS</a:t>
            </a:r>
          </a:p>
          <a:p>
            <a:pPr marL="449263" algn="just"/>
            <a:r>
              <a:rPr lang="pt-BR" sz="2800" b="1" dirty="0"/>
              <a:t>AFRMM </a:t>
            </a:r>
          </a:p>
          <a:p>
            <a:pPr marL="449263" algn="just"/>
            <a:r>
              <a:rPr lang="pt-BR" sz="2800" b="1" dirty="0"/>
              <a:t>ICMS </a:t>
            </a:r>
            <a:r>
              <a:rPr lang="pt-BR" sz="2500" i="1" dirty="0"/>
              <a:t>(somente na Importação)</a:t>
            </a:r>
          </a:p>
          <a:p>
            <a:pPr marL="449263" algn="just"/>
            <a:endParaRPr lang="pt-BR" sz="1100" i="1" dirty="0"/>
          </a:p>
          <a:p>
            <a:pPr algn="just"/>
            <a:endParaRPr lang="pt-BR" sz="2400" dirty="0"/>
          </a:p>
          <a:p>
            <a:pPr algn="just"/>
            <a:r>
              <a:rPr lang="pt-BR" sz="3200" b="1" i="1" dirty="0"/>
              <a:t>ISENÇÃO</a:t>
            </a:r>
          </a:p>
          <a:p>
            <a:pPr algn="just"/>
            <a:endParaRPr lang="pt-BR" sz="1000" dirty="0"/>
          </a:p>
          <a:p>
            <a:pPr marL="449263" algn="just"/>
            <a:r>
              <a:rPr lang="pt-BR" sz="2800" b="1" dirty="0"/>
              <a:t>II</a:t>
            </a:r>
          </a:p>
          <a:p>
            <a:pPr marL="449263" algn="just"/>
            <a:r>
              <a:rPr lang="pt-BR" sz="2800" b="1" dirty="0"/>
              <a:t>IPI</a:t>
            </a:r>
          </a:p>
          <a:p>
            <a:pPr marL="449263" algn="just"/>
            <a:r>
              <a:rPr lang="pt-BR" sz="2800" b="1" dirty="0"/>
              <a:t>PIS/COFINS</a:t>
            </a:r>
          </a:p>
          <a:p>
            <a:pPr algn="just"/>
            <a:r>
              <a:rPr lang="pt-BR" sz="2800" b="1" dirty="0"/>
              <a:t>     AFRMM (a partir de janeiro 2023).</a:t>
            </a:r>
            <a:endParaRPr lang="pt-BR" sz="2500" dirty="0"/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4063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F10564-B316-4DE9-87E9-EF031D99CD52}"/>
              </a:ext>
            </a:extLst>
          </p:cNvPr>
          <p:cNvSpPr txBox="1">
            <a:spLocks/>
          </p:cNvSpPr>
          <p:nvPr/>
        </p:nvSpPr>
        <p:spPr>
          <a:xfrm>
            <a:off x="0" y="76527"/>
            <a:ext cx="11568608" cy="728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i="1" dirty="0">
                <a:solidFill>
                  <a:srgbClr val="4A74A6"/>
                </a:solidFill>
              </a:rPr>
              <a:t>Tipos de Atos Concessórios – Operações especiais</a:t>
            </a:r>
            <a:endParaRPr lang="pt-BR" sz="2400" b="1" i="1" dirty="0">
              <a:solidFill>
                <a:srgbClr val="002060"/>
              </a:solidFill>
            </a:endParaRPr>
          </a:p>
          <a:p>
            <a:pPr algn="l"/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391234-F0AA-49D4-80DD-3E6B1098FAA5}"/>
              </a:ext>
            </a:extLst>
          </p:cNvPr>
          <p:cNvSpPr txBox="1">
            <a:spLocks/>
          </p:cNvSpPr>
          <p:nvPr/>
        </p:nvSpPr>
        <p:spPr>
          <a:xfrm>
            <a:off x="1919536" y="146267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05948584-551F-4332-9FC1-D4ECC75CE20F}"/>
              </a:ext>
            </a:extLst>
          </p:cNvPr>
          <p:cNvSpPr txBox="1">
            <a:spLocks/>
          </p:cNvSpPr>
          <p:nvPr/>
        </p:nvSpPr>
        <p:spPr>
          <a:xfrm>
            <a:off x="1343472" y="1694490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4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CECD277-54E0-4CC1-B213-B380C4344726}"/>
              </a:ext>
            </a:extLst>
          </p:cNvPr>
          <p:cNvSpPr/>
          <p:nvPr/>
        </p:nvSpPr>
        <p:spPr>
          <a:xfrm>
            <a:off x="527720" y="364332"/>
            <a:ext cx="1051316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>
              <a:solidFill>
                <a:srgbClr val="002060"/>
              </a:solidFill>
            </a:endParaRPr>
          </a:p>
          <a:p>
            <a:pPr algn="just"/>
            <a:r>
              <a:rPr lang="pt-BR" sz="3600" b="1" dirty="0">
                <a:solidFill>
                  <a:srgbClr val="002060"/>
                </a:solidFill>
              </a:rPr>
              <a:t>Genérico</a:t>
            </a:r>
            <a:r>
              <a:rPr lang="pt-BR" sz="2800" b="1" dirty="0">
                <a:solidFill>
                  <a:srgbClr val="002060"/>
                </a:solidFill>
              </a:rPr>
              <a:t>   </a:t>
            </a:r>
            <a:r>
              <a:rPr lang="pt-BR" sz="2400" b="1" i="1" dirty="0">
                <a:solidFill>
                  <a:srgbClr val="002060"/>
                </a:solidFill>
              </a:rPr>
              <a:t>(Suspensão)</a:t>
            </a:r>
          </a:p>
          <a:p>
            <a:pPr algn="just"/>
            <a:endParaRPr lang="pt-BR" sz="1000" b="1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Ato não discrimina a </a:t>
            </a:r>
            <a:r>
              <a:rPr lang="pt-BR" sz="2400" b="1" dirty="0"/>
              <a:t>classificação na NCM e quantidade </a:t>
            </a:r>
            <a:r>
              <a:rPr lang="pt-BR" sz="2400" dirty="0"/>
              <a:t>de cada um dos insumos.</a:t>
            </a:r>
          </a:p>
          <a:p>
            <a:pPr algn="just"/>
            <a:endParaRPr lang="pt-BR" sz="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Somente para: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800" dirty="0"/>
          </a:p>
          <a:p>
            <a:pPr algn="just" defTabSz="441325"/>
            <a:r>
              <a:rPr lang="pt-BR" sz="2400" dirty="0"/>
              <a:t>	</a:t>
            </a:r>
            <a:r>
              <a:rPr lang="pt-BR" sz="2300" dirty="0"/>
              <a:t>(1) </a:t>
            </a:r>
            <a:r>
              <a:rPr lang="pt-PT" sz="2300" dirty="0"/>
              <a:t>bem a exportar com especificações singulares e produzido sob 	encomenda; </a:t>
            </a:r>
          </a:p>
          <a:p>
            <a:pPr algn="just" defTabSz="441325"/>
            <a:r>
              <a:rPr lang="pt-PT" sz="2300" dirty="0"/>
              <a:t>	(2) Mais de 900 (novecentos) insumos no processo produtivo; ou</a:t>
            </a:r>
            <a:endParaRPr lang="pt-BR" sz="2300" dirty="0"/>
          </a:p>
          <a:p>
            <a:pPr algn="just" defTabSz="441325"/>
            <a:r>
              <a:rPr lang="pt-BR" sz="2300" dirty="0"/>
              <a:t>	(3) Empresas OEA-Secex.</a:t>
            </a:r>
          </a:p>
          <a:p>
            <a:pPr algn="just" defTabSz="441325"/>
            <a:endParaRPr lang="pt-BR" sz="2200" dirty="0"/>
          </a:p>
          <a:p>
            <a:pPr algn="just"/>
            <a:r>
              <a:rPr lang="pt-BR" sz="3600" b="1" dirty="0">
                <a:solidFill>
                  <a:srgbClr val="002060"/>
                </a:solidFill>
              </a:rPr>
              <a:t>Intermediário</a:t>
            </a:r>
            <a:r>
              <a:rPr lang="pt-BR" sz="3200" b="1" dirty="0">
                <a:solidFill>
                  <a:srgbClr val="002060"/>
                </a:solidFill>
              </a:rPr>
              <a:t>  </a:t>
            </a:r>
            <a:r>
              <a:rPr lang="pt-BR" sz="2000" b="1" i="1" dirty="0">
                <a:solidFill>
                  <a:srgbClr val="002060"/>
                </a:solidFill>
              </a:rPr>
              <a:t>(Suspensão e  Isenção)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9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Titular do Ato Concessório (</a:t>
            </a:r>
            <a:r>
              <a:rPr lang="pt-BR" sz="2400" b="1" dirty="0">
                <a:solidFill>
                  <a:srgbClr val="4F81BD"/>
                </a:solidFill>
              </a:rPr>
              <a:t>fabricante-intermediário</a:t>
            </a:r>
            <a:r>
              <a:rPr lang="pt-BR" sz="2400" dirty="0"/>
              <a:t>) vende sua mercadoria a uma empresa (</a:t>
            </a:r>
            <a:r>
              <a:rPr lang="pt-BR" sz="2400" b="1" dirty="0">
                <a:solidFill>
                  <a:srgbClr val="4F81BD"/>
                </a:solidFill>
              </a:rPr>
              <a:t>industrial-exportadora</a:t>
            </a:r>
            <a:r>
              <a:rPr lang="pt-BR" sz="2400" dirty="0"/>
              <a:t>) que a incorpora ou consume na industrialização do produto final exportado.</a:t>
            </a:r>
          </a:p>
          <a:p>
            <a:pPr algn="just"/>
            <a:endParaRPr lang="pt-BR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5955486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43455</TotalTime>
  <Words>1707</Words>
  <Application>Microsoft Office PowerPoint</Application>
  <PresentationFormat>Widescreen</PresentationFormat>
  <Paragraphs>405</Paragraphs>
  <Slides>26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Arial</vt:lpstr>
      <vt:lpstr>Calibri</vt:lpstr>
      <vt:lpstr>Trebuchet MS</vt:lpstr>
      <vt:lpstr>Wingdings</vt:lpstr>
      <vt:lpstr>Wingdings 3</vt:lpstr>
      <vt:lpstr>1_Tema do Office</vt:lpstr>
      <vt:lpstr>Facetado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Carlos Oliveira Assis Júnior</dc:creator>
  <cp:lastModifiedBy>Maria Hollanda</cp:lastModifiedBy>
  <cp:revision>771</cp:revision>
  <cp:lastPrinted>2019-05-27T19:17:23Z</cp:lastPrinted>
  <dcterms:created xsi:type="dcterms:W3CDTF">2016-07-06T13:50:32Z</dcterms:created>
  <dcterms:modified xsi:type="dcterms:W3CDTF">2022-06-28T18:32:03Z</dcterms:modified>
</cp:coreProperties>
</file>