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4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77" r:id="rId3"/>
    <p:sldMasterId id="2147483689" r:id="rId4"/>
    <p:sldMasterId id="2147483713" r:id="rId5"/>
  </p:sldMasterIdLst>
  <p:notesMasterIdLst>
    <p:notesMasterId r:id="rId22"/>
  </p:notesMasterIdLst>
  <p:handoutMasterIdLst>
    <p:handoutMasterId r:id="rId23"/>
  </p:handoutMasterIdLst>
  <p:sldIdLst>
    <p:sldId id="442" r:id="rId6"/>
    <p:sldId id="513" r:id="rId7"/>
    <p:sldId id="520" r:id="rId8"/>
    <p:sldId id="526" r:id="rId9"/>
    <p:sldId id="527" r:id="rId10"/>
    <p:sldId id="528" r:id="rId11"/>
    <p:sldId id="530" r:id="rId12"/>
    <p:sldId id="538" r:id="rId13"/>
    <p:sldId id="531" r:id="rId14"/>
    <p:sldId id="532" r:id="rId15"/>
    <p:sldId id="533" r:id="rId16"/>
    <p:sldId id="534" r:id="rId17"/>
    <p:sldId id="535" r:id="rId18"/>
    <p:sldId id="536" r:id="rId19"/>
    <p:sldId id="537" r:id="rId20"/>
    <p:sldId id="539" r:id="rId21"/>
  </p:sldIdLst>
  <p:sldSz cx="9144000" cy="6858000" type="screen4x3"/>
  <p:notesSz cx="9906000" cy="67849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D9D9D9"/>
    <a:srgbClr val="FFFFCC"/>
    <a:srgbClr val="CCFFCC"/>
    <a:srgbClr val="660033"/>
    <a:srgbClr val="CCFF66"/>
    <a:srgbClr val="FFFF66"/>
    <a:srgbClr val="FFFFFF"/>
    <a:srgbClr val="FFFF99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25" autoAdjust="0"/>
    <p:restoredTop sz="86978" autoAdjust="0"/>
  </p:normalViewPr>
  <p:slideViewPr>
    <p:cSldViewPr>
      <p:cViewPr varScale="1">
        <p:scale>
          <a:sx n="65" d="100"/>
          <a:sy n="65" d="100"/>
        </p:scale>
        <p:origin x="16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18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henriqueo\Desktop\gr&#225;ficos%20gest&#227;o%20fiscal%20(pedaladas%20ago15)\gr&#225;ficos%20-%20saldos%20gest&#227;o%20fiscal%2028ago1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ilveiraf\AppData\Local\Microsoft\Windows\Temporary%20Internet%20Files\Content.Outlook\E6LNTCNR\Gr&#225;fic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silveiraf\AppData\Local\Microsoft\Windows\Temporary%20Internet%20Files\Content.Outlook\E6LNTCNR\Gr&#225;fic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CESSOS\33%20-%20PEDALADA%20FISCAL\Gr&#225;ficos%20-%20CEI%20-%2002%20de%20maio%20de%202016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[gráficos - saldos gestão fiscal 28ago15.xlsx]Tab Din 2004 a 2014 !Tabela dinâmica9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baseline="0" dirty="0"/>
              <a:t>Resultado Primário Acumulado X </a:t>
            </a:r>
          </a:p>
          <a:p>
            <a:pPr>
              <a:defRPr/>
            </a:pPr>
            <a:r>
              <a:rPr lang="pt-BR" sz="1400" b="1" baseline="0" dirty="0"/>
              <a:t>Soma dos Saldos dos Benefícios (Bolsa Família + Abono Salarial + Seguro Desemprego)</a:t>
            </a:r>
            <a:endParaRPr lang="pt-BR" sz="1400" b="1" dirty="0"/>
          </a:p>
        </c:rich>
      </c:tx>
      <c:layout>
        <c:manualLayout>
          <c:xMode val="edge"/>
          <c:yMode val="edge"/>
          <c:x val="0.1349562538472984"/>
          <c:y val="2.85441246248641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ivotFmts>
      <c:pivotFmt>
        <c:idx val="0"/>
        <c:spPr>
          <a:solidFill>
            <a:schemeClr val="accent1"/>
          </a:solidFill>
          <a:ln w="12700">
            <a:solidFill>
              <a:srgbClr val="FF0000"/>
            </a:solidFill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</c:pivotFmt>
      <c:pivotFmt>
        <c:idx val="1"/>
        <c:spPr>
          <a:solidFill>
            <a:schemeClr val="accent1"/>
          </a:solidFill>
          <a:ln w="12700">
            <a:solidFill>
              <a:srgbClr val="00B0F0"/>
            </a:solidFill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 w="12700">
            <a:solidFill>
              <a:srgbClr val="00B050"/>
            </a:solidFill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 w="12700">
            <a:solidFill>
              <a:srgbClr val="FF0000"/>
            </a:solidFill>
          </a:ln>
          <a:effectLst/>
        </c:spPr>
        <c:marker>
          <c:symbol val="none"/>
        </c:marker>
      </c:pivotFmt>
      <c:pivotFmt>
        <c:idx val="4"/>
      </c:pivotFmt>
      <c:pivotFmt>
        <c:idx val="5"/>
      </c:pivotFmt>
      <c:pivotFmt>
        <c:idx val="6"/>
        <c:spPr>
          <a:solidFill>
            <a:schemeClr val="accent1"/>
          </a:solidFill>
          <a:ln w="12700" cap="rnd">
            <a:solidFill>
              <a:srgbClr val="FF0000"/>
            </a:solidFill>
            <a:round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  <c:dLbl>
          <c:idx val="0"/>
          <c:numFmt formatCode="#,##0.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9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  <c:dLbl>
          <c:idx val="0"/>
          <c:numFmt formatCode="#,##0.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10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</c:pivotFmt>
      <c:pivotFmt>
        <c:idx val="11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12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</c:pivotFmt>
      <c:pivotFmt>
        <c:idx val="13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14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</c:pivotFmt>
      <c:pivotFmt>
        <c:idx val="15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16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</c:pivotFmt>
      <c:pivotFmt>
        <c:idx val="17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18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 cap="rnd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20"/>
        <c:spPr>
          <a:gradFill flip="none" rotWithShape="1">
            <a:gsLst>
              <a:gs pos="0">
                <a:srgbClr val="00B0F0"/>
              </a:gs>
              <a:gs pos="50000">
                <a:schemeClr val="accent1">
                  <a:lumMod val="50000"/>
                </a:schemeClr>
              </a:gs>
              <a:gs pos="100000">
                <a:schemeClr val="accent5">
                  <a:lumMod val="50000"/>
                </a:schemeClr>
              </a:gs>
            </a:gsLst>
            <a:lin ang="2700000" scaled="1"/>
            <a:tileRect/>
          </a:gradFill>
          <a:ln w="3175" cap="rnd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</c:pivotFmt>
      <c:pivotFmt>
        <c:idx val="21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22"/>
        <c:spPr>
          <a:solidFill>
            <a:srgbClr val="00B0F0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c:spPr>
        <c:marker>
          <c:symbol val="none"/>
        </c:marker>
      </c:pivotFmt>
      <c:pivotFmt>
        <c:idx val="23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24"/>
        <c:spPr>
          <a:solidFill>
            <a:srgbClr val="9EE6FC"/>
          </a:solidFill>
          <a:ln w="3175">
            <a:solidFill>
              <a:srgbClr val="00B0F0"/>
            </a:solidFill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26"/>
        <c:spPr>
          <a:solidFill>
            <a:srgbClr val="9EE6FC"/>
          </a:solidFill>
          <a:ln w="3175">
            <a:solidFill>
              <a:srgbClr val="00B0F0"/>
            </a:solidFill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  <c:pivotFmt>
        <c:idx val="28"/>
        <c:spPr>
          <a:solidFill>
            <a:srgbClr val="9EE6FC"/>
          </a:solidFill>
          <a:ln w="3175">
            <a:solidFill>
              <a:srgbClr val="00B0F0"/>
            </a:solidFill>
          </a:ln>
          <a:effectLst/>
        </c:spPr>
        <c:marker>
          <c:symbol val="none"/>
        </c:marker>
      </c:pivotFmt>
      <c:pivotFmt>
        <c:idx val="29"/>
        <c:spPr>
          <a:solidFill>
            <a:schemeClr val="accent1"/>
          </a:solidFill>
          <a:ln w="28575" cap="rnd">
            <a:solidFill>
              <a:srgbClr val="00B050"/>
            </a:solidFill>
            <a:round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0921712036829039"/>
          <c:y val="0.1470105885670823"/>
          <c:w val="0.79508187634381933"/>
          <c:h val="0.838086152820626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'Tab Din 2004 a 2014 '!$K$4:$K$6</c:f>
              <c:strCache>
                <c:ptCount val="1"/>
                <c:pt idx="0">
                  <c:v>Resultado Primário ac - Saldo Acumulado RP</c:v>
                </c:pt>
              </c:strCache>
            </c:strRef>
          </c:tx>
          <c:spPr>
            <a:solidFill>
              <a:srgbClr val="FFC000"/>
            </a:solidFill>
            <a:ln w="3175">
              <a:solidFill>
                <a:srgbClr val="FFC000"/>
              </a:solidFill>
            </a:ln>
            <a:effectLst/>
          </c:spPr>
          <c:invertIfNegative val="0"/>
          <c:cat>
            <c:strRef>
              <c:f>'Tab Din 2004 a 2014 '!$J$7:$J$138</c:f>
              <c:strCache>
                <c:ptCount val="132"/>
                <c:pt idx="0">
                  <c:v>01/01/2004</c:v>
                </c:pt>
                <c:pt idx="1">
                  <c:v>01/02/2004</c:v>
                </c:pt>
                <c:pt idx="2">
                  <c:v>01/03/2004</c:v>
                </c:pt>
                <c:pt idx="3">
                  <c:v>01/04/2004</c:v>
                </c:pt>
                <c:pt idx="4">
                  <c:v>01/05/2004</c:v>
                </c:pt>
                <c:pt idx="5">
                  <c:v>01/06/2004</c:v>
                </c:pt>
                <c:pt idx="6">
                  <c:v>01/07/2004</c:v>
                </c:pt>
                <c:pt idx="7">
                  <c:v>01/08/2004</c:v>
                </c:pt>
                <c:pt idx="8">
                  <c:v>01/09/2004</c:v>
                </c:pt>
                <c:pt idx="9">
                  <c:v>01/10/2004</c:v>
                </c:pt>
                <c:pt idx="10">
                  <c:v>01/11/2004</c:v>
                </c:pt>
                <c:pt idx="11">
                  <c:v>01/12/2004</c:v>
                </c:pt>
                <c:pt idx="12">
                  <c:v>01/01/2005</c:v>
                </c:pt>
                <c:pt idx="13">
                  <c:v>01/02/2005</c:v>
                </c:pt>
                <c:pt idx="14">
                  <c:v>01/03/2005</c:v>
                </c:pt>
                <c:pt idx="15">
                  <c:v>01/04/2005</c:v>
                </c:pt>
                <c:pt idx="16">
                  <c:v>01/05/2005</c:v>
                </c:pt>
                <c:pt idx="17">
                  <c:v>01/06/2005</c:v>
                </c:pt>
                <c:pt idx="18">
                  <c:v>01/07/2005</c:v>
                </c:pt>
                <c:pt idx="19">
                  <c:v>01/08/2005</c:v>
                </c:pt>
                <c:pt idx="20">
                  <c:v>01/09/2005</c:v>
                </c:pt>
                <c:pt idx="21">
                  <c:v>01/10/2005</c:v>
                </c:pt>
                <c:pt idx="22">
                  <c:v>01/11/2005</c:v>
                </c:pt>
                <c:pt idx="23">
                  <c:v>01/12/2005</c:v>
                </c:pt>
                <c:pt idx="24">
                  <c:v>01/01/2006</c:v>
                </c:pt>
                <c:pt idx="25">
                  <c:v>01/02/2006</c:v>
                </c:pt>
                <c:pt idx="26">
                  <c:v>01/03/2006</c:v>
                </c:pt>
                <c:pt idx="27">
                  <c:v>01/04/2006</c:v>
                </c:pt>
                <c:pt idx="28">
                  <c:v>01/05/2006</c:v>
                </c:pt>
                <c:pt idx="29">
                  <c:v>01/06/2006</c:v>
                </c:pt>
                <c:pt idx="30">
                  <c:v>01/07/2006</c:v>
                </c:pt>
                <c:pt idx="31">
                  <c:v>01/08/2006</c:v>
                </c:pt>
                <c:pt idx="32">
                  <c:v>01/09/2006</c:v>
                </c:pt>
                <c:pt idx="33">
                  <c:v>01/10/2006</c:v>
                </c:pt>
                <c:pt idx="34">
                  <c:v>01/11/2006</c:v>
                </c:pt>
                <c:pt idx="35">
                  <c:v>01/12/2006</c:v>
                </c:pt>
                <c:pt idx="36">
                  <c:v>01/01/2007</c:v>
                </c:pt>
                <c:pt idx="37">
                  <c:v>01/02/2007</c:v>
                </c:pt>
                <c:pt idx="38">
                  <c:v>01/03/2007</c:v>
                </c:pt>
                <c:pt idx="39">
                  <c:v>01/04/2007</c:v>
                </c:pt>
                <c:pt idx="40">
                  <c:v>01/05/2007</c:v>
                </c:pt>
                <c:pt idx="41">
                  <c:v>01/06/2007</c:v>
                </c:pt>
                <c:pt idx="42">
                  <c:v>01/07/2007</c:v>
                </c:pt>
                <c:pt idx="43">
                  <c:v>01/08/2007</c:v>
                </c:pt>
                <c:pt idx="44">
                  <c:v>01/09/2007</c:v>
                </c:pt>
                <c:pt idx="45">
                  <c:v>01/10/2007</c:v>
                </c:pt>
                <c:pt idx="46">
                  <c:v>01/11/2007</c:v>
                </c:pt>
                <c:pt idx="47">
                  <c:v>01/12/2007</c:v>
                </c:pt>
                <c:pt idx="48">
                  <c:v>01/01/2008</c:v>
                </c:pt>
                <c:pt idx="49">
                  <c:v>01/02/2008</c:v>
                </c:pt>
                <c:pt idx="50">
                  <c:v>01/03/2008</c:v>
                </c:pt>
                <c:pt idx="51">
                  <c:v>01/04/2008</c:v>
                </c:pt>
                <c:pt idx="52">
                  <c:v>01/05/2008</c:v>
                </c:pt>
                <c:pt idx="53">
                  <c:v>01/06/2008</c:v>
                </c:pt>
                <c:pt idx="54">
                  <c:v>01/07/2008</c:v>
                </c:pt>
                <c:pt idx="55">
                  <c:v>01/08/2008</c:v>
                </c:pt>
                <c:pt idx="56">
                  <c:v>01/09/2008</c:v>
                </c:pt>
                <c:pt idx="57">
                  <c:v>01/10/2008</c:v>
                </c:pt>
                <c:pt idx="58">
                  <c:v>01/11/2008</c:v>
                </c:pt>
                <c:pt idx="59">
                  <c:v>01/12/2008</c:v>
                </c:pt>
                <c:pt idx="60">
                  <c:v>01/01/2009</c:v>
                </c:pt>
                <c:pt idx="61">
                  <c:v>01/02/2009</c:v>
                </c:pt>
                <c:pt idx="62">
                  <c:v>01/03/2009</c:v>
                </c:pt>
                <c:pt idx="63">
                  <c:v>01/04/2009</c:v>
                </c:pt>
                <c:pt idx="64">
                  <c:v>01/05/2009</c:v>
                </c:pt>
                <c:pt idx="65">
                  <c:v>01/06/2009</c:v>
                </c:pt>
                <c:pt idx="66">
                  <c:v>01/07/2009</c:v>
                </c:pt>
                <c:pt idx="67">
                  <c:v>01/08/2009</c:v>
                </c:pt>
                <c:pt idx="68">
                  <c:v>01/09/2009</c:v>
                </c:pt>
                <c:pt idx="69">
                  <c:v>01/10/2009</c:v>
                </c:pt>
                <c:pt idx="70">
                  <c:v>01/11/2009</c:v>
                </c:pt>
                <c:pt idx="71">
                  <c:v>01/12/2009</c:v>
                </c:pt>
                <c:pt idx="72">
                  <c:v>01/01/2010</c:v>
                </c:pt>
                <c:pt idx="73">
                  <c:v>01/02/2010</c:v>
                </c:pt>
                <c:pt idx="74">
                  <c:v>01/03/2010</c:v>
                </c:pt>
                <c:pt idx="75">
                  <c:v>01/04/2010</c:v>
                </c:pt>
                <c:pt idx="76">
                  <c:v>01/05/2010</c:v>
                </c:pt>
                <c:pt idx="77">
                  <c:v>01/06/2010</c:v>
                </c:pt>
                <c:pt idx="78">
                  <c:v>01/07/2010</c:v>
                </c:pt>
                <c:pt idx="79">
                  <c:v>01/08/2010</c:v>
                </c:pt>
                <c:pt idx="80">
                  <c:v>01/09/2010</c:v>
                </c:pt>
                <c:pt idx="81">
                  <c:v>01/10/2010</c:v>
                </c:pt>
                <c:pt idx="82">
                  <c:v>01/11/2010</c:v>
                </c:pt>
                <c:pt idx="83">
                  <c:v>01/12/2010</c:v>
                </c:pt>
                <c:pt idx="84">
                  <c:v>01/01/2011</c:v>
                </c:pt>
                <c:pt idx="85">
                  <c:v>01/02/2011</c:v>
                </c:pt>
                <c:pt idx="86">
                  <c:v>01/03/2011</c:v>
                </c:pt>
                <c:pt idx="87">
                  <c:v>01/04/2011</c:v>
                </c:pt>
                <c:pt idx="88">
                  <c:v>01/05/2011</c:v>
                </c:pt>
                <c:pt idx="89">
                  <c:v>01/06/2011</c:v>
                </c:pt>
                <c:pt idx="90">
                  <c:v>01/07/2011</c:v>
                </c:pt>
                <c:pt idx="91">
                  <c:v>01/08/2011</c:v>
                </c:pt>
                <c:pt idx="92">
                  <c:v>01/09/2011</c:v>
                </c:pt>
                <c:pt idx="93">
                  <c:v>01/10/2011</c:v>
                </c:pt>
                <c:pt idx="94">
                  <c:v>01/11/2011</c:v>
                </c:pt>
                <c:pt idx="95">
                  <c:v>01/12/2011</c:v>
                </c:pt>
                <c:pt idx="96">
                  <c:v>01/01/2012</c:v>
                </c:pt>
                <c:pt idx="97">
                  <c:v>01/02/2012</c:v>
                </c:pt>
                <c:pt idx="98">
                  <c:v>01/03/2012</c:v>
                </c:pt>
                <c:pt idx="99">
                  <c:v>01/04/2012</c:v>
                </c:pt>
                <c:pt idx="100">
                  <c:v>01/05/2012</c:v>
                </c:pt>
                <c:pt idx="101">
                  <c:v>01/06/2012</c:v>
                </c:pt>
                <c:pt idx="102">
                  <c:v>01/07/2012</c:v>
                </c:pt>
                <c:pt idx="103">
                  <c:v>01/08/2012</c:v>
                </c:pt>
                <c:pt idx="104">
                  <c:v>01/09/2012</c:v>
                </c:pt>
                <c:pt idx="105">
                  <c:v>01/10/2012</c:v>
                </c:pt>
                <c:pt idx="106">
                  <c:v>01/11/2012</c:v>
                </c:pt>
                <c:pt idx="107">
                  <c:v>01/12/2012</c:v>
                </c:pt>
                <c:pt idx="108">
                  <c:v>01/01/2013</c:v>
                </c:pt>
                <c:pt idx="109">
                  <c:v>01/02/2013</c:v>
                </c:pt>
                <c:pt idx="110">
                  <c:v>01/03/2013</c:v>
                </c:pt>
                <c:pt idx="111">
                  <c:v>01/04/2013</c:v>
                </c:pt>
                <c:pt idx="112">
                  <c:v>01/05/2013</c:v>
                </c:pt>
                <c:pt idx="113">
                  <c:v>01/06/2013</c:v>
                </c:pt>
                <c:pt idx="114">
                  <c:v>01/07/2013</c:v>
                </c:pt>
                <c:pt idx="115">
                  <c:v>01/08/2013</c:v>
                </c:pt>
                <c:pt idx="116">
                  <c:v>01/09/2013</c:v>
                </c:pt>
                <c:pt idx="117">
                  <c:v>01/10/2013</c:v>
                </c:pt>
                <c:pt idx="118">
                  <c:v>01/11/2013</c:v>
                </c:pt>
                <c:pt idx="119">
                  <c:v>01/12/2013</c:v>
                </c:pt>
                <c:pt idx="120">
                  <c:v>01/01/2014</c:v>
                </c:pt>
                <c:pt idx="121">
                  <c:v>01/02/2014</c:v>
                </c:pt>
                <c:pt idx="122">
                  <c:v>01/03/2014</c:v>
                </c:pt>
                <c:pt idx="123">
                  <c:v>01/04/2014</c:v>
                </c:pt>
                <c:pt idx="124">
                  <c:v>01/05/2014</c:v>
                </c:pt>
                <c:pt idx="125">
                  <c:v>01/06/2014</c:v>
                </c:pt>
                <c:pt idx="126">
                  <c:v>01/07/2014</c:v>
                </c:pt>
                <c:pt idx="127">
                  <c:v>01/08/2014</c:v>
                </c:pt>
                <c:pt idx="128">
                  <c:v>01/09/2014</c:v>
                </c:pt>
                <c:pt idx="129">
                  <c:v>01/10/2014</c:v>
                </c:pt>
                <c:pt idx="130">
                  <c:v>01/11/2014</c:v>
                </c:pt>
                <c:pt idx="131">
                  <c:v>01/12/2014</c:v>
                </c:pt>
              </c:strCache>
            </c:strRef>
          </c:cat>
          <c:val>
            <c:numRef>
              <c:f>'Tab Din 2004 a 2014 '!$K$7:$K$138</c:f>
              <c:numCache>
                <c:formatCode>General</c:formatCode>
                <c:ptCount val="132"/>
                <c:pt idx="0">
                  <c:v>7243010000</c:v>
                </c:pt>
                <c:pt idx="1">
                  <c:v>11525990000</c:v>
                </c:pt>
                <c:pt idx="2">
                  <c:v>17270870000</c:v>
                </c:pt>
                <c:pt idx="3">
                  <c:v>24399410000</c:v>
                </c:pt>
                <c:pt idx="4">
                  <c:v>28170330000</c:v>
                </c:pt>
                <c:pt idx="5">
                  <c:v>33830600000</c:v>
                </c:pt>
                <c:pt idx="6">
                  <c:v>37452490000</c:v>
                </c:pt>
                <c:pt idx="7">
                  <c:v>40912630000</c:v>
                </c:pt>
                <c:pt idx="8">
                  <c:v>45618310000</c:v>
                </c:pt>
                <c:pt idx="9">
                  <c:v>50360200000</c:v>
                </c:pt>
                <c:pt idx="10">
                  <c:v>52117330000</c:v>
                </c:pt>
                <c:pt idx="11">
                  <c:v>49341420000</c:v>
                </c:pt>
                <c:pt idx="12">
                  <c:v>8377510000</c:v>
                </c:pt>
                <c:pt idx="13">
                  <c:v>10393530000</c:v>
                </c:pt>
                <c:pt idx="14">
                  <c:v>16966440000</c:v>
                </c:pt>
                <c:pt idx="15">
                  <c:v>29679420000</c:v>
                </c:pt>
                <c:pt idx="16">
                  <c:v>32458920000</c:v>
                </c:pt>
                <c:pt idx="17">
                  <c:v>38225100000</c:v>
                </c:pt>
                <c:pt idx="18">
                  <c:v>42982540000</c:v>
                </c:pt>
                <c:pt idx="19">
                  <c:v>46764280000</c:v>
                </c:pt>
                <c:pt idx="20">
                  <c:v>49551160000</c:v>
                </c:pt>
                <c:pt idx="21">
                  <c:v>55404330000</c:v>
                </c:pt>
                <c:pt idx="22">
                  <c:v>56682370000</c:v>
                </c:pt>
                <c:pt idx="23">
                  <c:v>52673160000</c:v>
                </c:pt>
                <c:pt idx="24">
                  <c:v>4054980000</c:v>
                </c:pt>
                <c:pt idx="25">
                  <c:v>7662710000</c:v>
                </c:pt>
                <c:pt idx="26">
                  <c:v>14952780000</c:v>
                </c:pt>
                <c:pt idx="27">
                  <c:v>29638320000</c:v>
                </c:pt>
                <c:pt idx="28">
                  <c:v>32300540000</c:v>
                </c:pt>
                <c:pt idx="29">
                  <c:v>38350910000</c:v>
                </c:pt>
                <c:pt idx="30">
                  <c:v>41378030000</c:v>
                </c:pt>
                <c:pt idx="31">
                  <c:v>47649540000</c:v>
                </c:pt>
                <c:pt idx="32">
                  <c:v>48024930000</c:v>
                </c:pt>
                <c:pt idx="33">
                  <c:v>54875360000</c:v>
                </c:pt>
                <c:pt idx="34">
                  <c:v>54538690000</c:v>
                </c:pt>
                <c:pt idx="35">
                  <c:v>48748240000</c:v>
                </c:pt>
                <c:pt idx="36">
                  <c:v>11556290000</c:v>
                </c:pt>
                <c:pt idx="37">
                  <c:v>15055790000</c:v>
                </c:pt>
                <c:pt idx="38">
                  <c:v>18920180000</c:v>
                </c:pt>
                <c:pt idx="39">
                  <c:v>33015240000</c:v>
                </c:pt>
                <c:pt idx="40">
                  <c:v>37257360000</c:v>
                </c:pt>
                <c:pt idx="41">
                  <c:v>42455790000</c:v>
                </c:pt>
                <c:pt idx="42">
                  <c:v>47618440000</c:v>
                </c:pt>
                <c:pt idx="43">
                  <c:v>51281960000</c:v>
                </c:pt>
                <c:pt idx="44">
                  <c:v>51320670000</c:v>
                </c:pt>
                <c:pt idx="45">
                  <c:v>61198660000</c:v>
                </c:pt>
                <c:pt idx="46">
                  <c:v>65702810000</c:v>
                </c:pt>
                <c:pt idx="47">
                  <c:v>57650400000</c:v>
                </c:pt>
                <c:pt idx="48">
                  <c:v>15362510000</c:v>
                </c:pt>
                <c:pt idx="49">
                  <c:v>20579810000</c:v>
                </c:pt>
                <c:pt idx="50">
                  <c:v>31186540000</c:v>
                </c:pt>
                <c:pt idx="51">
                  <c:v>47907210000</c:v>
                </c:pt>
                <c:pt idx="52">
                  <c:v>53457680000</c:v>
                </c:pt>
                <c:pt idx="53">
                  <c:v>61378380000</c:v>
                </c:pt>
                <c:pt idx="54">
                  <c:v>68582950000</c:v>
                </c:pt>
                <c:pt idx="55">
                  <c:v>74850520000</c:v>
                </c:pt>
                <c:pt idx="56">
                  <c:v>80984570000</c:v>
                </c:pt>
                <c:pt idx="57">
                  <c:v>95851870000</c:v>
                </c:pt>
                <c:pt idx="58">
                  <c:v>91432830000</c:v>
                </c:pt>
                <c:pt idx="59">
                  <c:v>71438380000</c:v>
                </c:pt>
                <c:pt idx="60">
                  <c:v>3977840000</c:v>
                </c:pt>
                <c:pt idx="61">
                  <c:v>2866520000</c:v>
                </c:pt>
                <c:pt idx="62">
                  <c:v>9493030000</c:v>
                </c:pt>
                <c:pt idx="63">
                  <c:v>19524430000</c:v>
                </c:pt>
                <c:pt idx="64">
                  <c:v>19157520000</c:v>
                </c:pt>
                <c:pt idx="65">
                  <c:v>18539370000</c:v>
                </c:pt>
                <c:pt idx="66">
                  <c:v>20049010000</c:v>
                </c:pt>
                <c:pt idx="67">
                  <c:v>23431720000</c:v>
                </c:pt>
                <c:pt idx="68">
                  <c:v>15618030000</c:v>
                </c:pt>
                <c:pt idx="69">
                  <c:v>26852890000</c:v>
                </c:pt>
                <c:pt idx="70">
                  <c:v>37515700000</c:v>
                </c:pt>
                <c:pt idx="71">
                  <c:v>39436410000</c:v>
                </c:pt>
                <c:pt idx="72">
                  <c:v>13869250000</c:v>
                </c:pt>
                <c:pt idx="73">
                  <c:v>12688080000</c:v>
                </c:pt>
                <c:pt idx="74">
                  <c:v>8134180000</c:v>
                </c:pt>
                <c:pt idx="75">
                  <c:v>24733850000</c:v>
                </c:pt>
                <c:pt idx="76">
                  <c:v>24228850000</c:v>
                </c:pt>
                <c:pt idx="77">
                  <c:v>24896820000</c:v>
                </c:pt>
                <c:pt idx="78">
                  <c:v>25675790000</c:v>
                </c:pt>
                <c:pt idx="79">
                  <c:v>29681310000</c:v>
                </c:pt>
                <c:pt idx="80">
                  <c:v>55699550000</c:v>
                </c:pt>
                <c:pt idx="81">
                  <c:v>63496880000</c:v>
                </c:pt>
                <c:pt idx="82">
                  <c:v>64525610000</c:v>
                </c:pt>
                <c:pt idx="83">
                  <c:v>78772850000</c:v>
                </c:pt>
                <c:pt idx="84">
                  <c:v>14201890000</c:v>
                </c:pt>
                <c:pt idx="85">
                  <c:v>16736850000</c:v>
                </c:pt>
                <c:pt idx="86">
                  <c:v>25709190000</c:v>
                </c:pt>
                <c:pt idx="87">
                  <c:v>41251400000</c:v>
                </c:pt>
                <c:pt idx="88">
                  <c:v>45413520000</c:v>
                </c:pt>
                <c:pt idx="89">
                  <c:v>55993750000</c:v>
                </c:pt>
                <c:pt idx="90">
                  <c:v>67335100000</c:v>
                </c:pt>
                <c:pt idx="91">
                  <c:v>69875860000</c:v>
                </c:pt>
                <c:pt idx="92">
                  <c:v>75291230000</c:v>
                </c:pt>
                <c:pt idx="93">
                  <c:v>86796540000</c:v>
                </c:pt>
                <c:pt idx="94">
                  <c:v>91506940000</c:v>
                </c:pt>
                <c:pt idx="95">
                  <c:v>93524570000</c:v>
                </c:pt>
                <c:pt idx="96">
                  <c:v>20815470000</c:v>
                </c:pt>
                <c:pt idx="97">
                  <c:v>26205100000</c:v>
                </c:pt>
                <c:pt idx="98">
                  <c:v>33845800000</c:v>
                </c:pt>
                <c:pt idx="99">
                  <c:v>45061970000</c:v>
                </c:pt>
                <c:pt idx="100">
                  <c:v>46847190000</c:v>
                </c:pt>
                <c:pt idx="101">
                  <c:v>47968170000</c:v>
                </c:pt>
                <c:pt idx="102">
                  <c:v>51972950000</c:v>
                </c:pt>
                <c:pt idx="103">
                  <c:v>53580330000</c:v>
                </c:pt>
                <c:pt idx="104">
                  <c:v>54802000000</c:v>
                </c:pt>
                <c:pt idx="105">
                  <c:v>64534380000</c:v>
                </c:pt>
                <c:pt idx="106">
                  <c:v>60204880000</c:v>
                </c:pt>
                <c:pt idx="107">
                  <c:v>88528870000</c:v>
                </c:pt>
                <c:pt idx="108">
                  <c:v>26287360000</c:v>
                </c:pt>
                <c:pt idx="109">
                  <c:v>19668820000</c:v>
                </c:pt>
                <c:pt idx="110">
                  <c:v>19959880000</c:v>
                </c:pt>
                <c:pt idx="111">
                  <c:v>27296470000</c:v>
                </c:pt>
                <c:pt idx="112">
                  <c:v>33269580000</c:v>
                </c:pt>
                <c:pt idx="113">
                  <c:v>34553770000</c:v>
                </c:pt>
                <c:pt idx="114">
                  <c:v>38314340000</c:v>
                </c:pt>
                <c:pt idx="115">
                  <c:v>38413250000</c:v>
                </c:pt>
                <c:pt idx="116">
                  <c:v>27993030000</c:v>
                </c:pt>
                <c:pt idx="117">
                  <c:v>33565950000</c:v>
                </c:pt>
                <c:pt idx="118">
                  <c:v>62535890000</c:v>
                </c:pt>
                <c:pt idx="119">
                  <c:v>76993510000</c:v>
                </c:pt>
                <c:pt idx="120">
                  <c:v>13036290000</c:v>
                </c:pt>
                <c:pt idx="121">
                  <c:v>9919770000</c:v>
                </c:pt>
                <c:pt idx="122">
                  <c:v>13120500000</c:v>
                </c:pt>
                <c:pt idx="123">
                  <c:v>29732610000</c:v>
                </c:pt>
                <c:pt idx="124">
                  <c:v>19286080000</c:v>
                </c:pt>
                <c:pt idx="125">
                  <c:v>17355240000</c:v>
                </c:pt>
                <c:pt idx="126">
                  <c:v>15142530000</c:v>
                </c:pt>
                <c:pt idx="127">
                  <c:v>4692500000</c:v>
                </c:pt>
                <c:pt idx="128">
                  <c:v>-15716600000</c:v>
                </c:pt>
                <c:pt idx="129">
                  <c:v>-11630310000</c:v>
                </c:pt>
                <c:pt idx="130">
                  <c:v>-18282130000</c:v>
                </c:pt>
                <c:pt idx="131">
                  <c:v>-17219090000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F97-4576-A6EE-5607147A2A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7353216"/>
        <c:axId val="217352824"/>
      </c:barChart>
      <c:lineChart>
        <c:grouping val="standard"/>
        <c:varyColors val="0"/>
        <c:ser>
          <c:idx val="1"/>
          <c:order val="1"/>
          <c:tx>
            <c:strRef>
              <c:f>'Tab Din 2004 a 2014 '!$L$4:$L$6</c:f>
              <c:strCache>
                <c:ptCount val="1"/>
                <c:pt idx="0">
                  <c:v>Soma Benefícios - Saldo Último dia mês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'Tab Din 2004 a 2014 '!$J$7:$J$138</c:f>
              <c:strCache>
                <c:ptCount val="132"/>
                <c:pt idx="0">
                  <c:v>01/01/2004</c:v>
                </c:pt>
                <c:pt idx="1">
                  <c:v>01/02/2004</c:v>
                </c:pt>
                <c:pt idx="2">
                  <c:v>01/03/2004</c:v>
                </c:pt>
                <c:pt idx="3">
                  <c:v>01/04/2004</c:v>
                </c:pt>
                <c:pt idx="4">
                  <c:v>01/05/2004</c:v>
                </c:pt>
                <c:pt idx="5">
                  <c:v>01/06/2004</c:v>
                </c:pt>
                <c:pt idx="6">
                  <c:v>01/07/2004</c:v>
                </c:pt>
                <c:pt idx="7">
                  <c:v>01/08/2004</c:v>
                </c:pt>
                <c:pt idx="8">
                  <c:v>01/09/2004</c:v>
                </c:pt>
                <c:pt idx="9">
                  <c:v>01/10/2004</c:v>
                </c:pt>
                <c:pt idx="10">
                  <c:v>01/11/2004</c:v>
                </c:pt>
                <c:pt idx="11">
                  <c:v>01/12/2004</c:v>
                </c:pt>
                <c:pt idx="12">
                  <c:v>01/01/2005</c:v>
                </c:pt>
                <c:pt idx="13">
                  <c:v>01/02/2005</c:v>
                </c:pt>
                <c:pt idx="14">
                  <c:v>01/03/2005</c:v>
                </c:pt>
                <c:pt idx="15">
                  <c:v>01/04/2005</c:v>
                </c:pt>
                <c:pt idx="16">
                  <c:v>01/05/2005</c:v>
                </c:pt>
                <c:pt idx="17">
                  <c:v>01/06/2005</c:v>
                </c:pt>
                <c:pt idx="18">
                  <c:v>01/07/2005</c:v>
                </c:pt>
                <c:pt idx="19">
                  <c:v>01/08/2005</c:v>
                </c:pt>
                <c:pt idx="20">
                  <c:v>01/09/2005</c:v>
                </c:pt>
                <c:pt idx="21">
                  <c:v>01/10/2005</c:v>
                </c:pt>
                <c:pt idx="22">
                  <c:v>01/11/2005</c:v>
                </c:pt>
                <c:pt idx="23">
                  <c:v>01/12/2005</c:v>
                </c:pt>
                <c:pt idx="24">
                  <c:v>01/01/2006</c:v>
                </c:pt>
                <c:pt idx="25">
                  <c:v>01/02/2006</c:v>
                </c:pt>
                <c:pt idx="26">
                  <c:v>01/03/2006</c:v>
                </c:pt>
                <c:pt idx="27">
                  <c:v>01/04/2006</c:v>
                </c:pt>
                <c:pt idx="28">
                  <c:v>01/05/2006</c:v>
                </c:pt>
                <c:pt idx="29">
                  <c:v>01/06/2006</c:v>
                </c:pt>
                <c:pt idx="30">
                  <c:v>01/07/2006</c:v>
                </c:pt>
                <c:pt idx="31">
                  <c:v>01/08/2006</c:v>
                </c:pt>
                <c:pt idx="32">
                  <c:v>01/09/2006</c:v>
                </c:pt>
                <c:pt idx="33">
                  <c:v>01/10/2006</c:v>
                </c:pt>
                <c:pt idx="34">
                  <c:v>01/11/2006</c:v>
                </c:pt>
                <c:pt idx="35">
                  <c:v>01/12/2006</c:v>
                </c:pt>
                <c:pt idx="36">
                  <c:v>01/01/2007</c:v>
                </c:pt>
                <c:pt idx="37">
                  <c:v>01/02/2007</c:v>
                </c:pt>
                <c:pt idx="38">
                  <c:v>01/03/2007</c:v>
                </c:pt>
                <c:pt idx="39">
                  <c:v>01/04/2007</c:v>
                </c:pt>
                <c:pt idx="40">
                  <c:v>01/05/2007</c:v>
                </c:pt>
                <c:pt idx="41">
                  <c:v>01/06/2007</c:v>
                </c:pt>
                <c:pt idx="42">
                  <c:v>01/07/2007</c:v>
                </c:pt>
                <c:pt idx="43">
                  <c:v>01/08/2007</c:v>
                </c:pt>
                <c:pt idx="44">
                  <c:v>01/09/2007</c:v>
                </c:pt>
                <c:pt idx="45">
                  <c:v>01/10/2007</c:v>
                </c:pt>
                <c:pt idx="46">
                  <c:v>01/11/2007</c:v>
                </c:pt>
                <c:pt idx="47">
                  <c:v>01/12/2007</c:v>
                </c:pt>
                <c:pt idx="48">
                  <c:v>01/01/2008</c:v>
                </c:pt>
                <c:pt idx="49">
                  <c:v>01/02/2008</c:v>
                </c:pt>
                <c:pt idx="50">
                  <c:v>01/03/2008</c:v>
                </c:pt>
                <c:pt idx="51">
                  <c:v>01/04/2008</c:v>
                </c:pt>
                <c:pt idx="52">
                  <c:v>01/05/2008</c:v>
                </c:pt>
                <c:pt idx="53">
                  <c:v>01/06/2008</c:v>
                </c:pt>
                <c:pt idx="54">
                  <c:v>01/07/2008</c:v>
                </c:pt>
                <c:pt idx="55">
                  <c:v>01/08/2008</c:v>
                </c:pt>
                <c:pt idx="56">
                  <c:v>01/09/2008</c:v>
                </c:pt>
                <c:pt idx="57">
                  <c:v>01/10/2008</c:v>
                </c:pt>
                <c:pt idx="58">
                  <c:v>01/11/2008</c:v>
                </c:pt>
                <c:pt idx="59">
                  <c:v>01/12/2008</c:v>
                </c:pt>
                <c:pt idx="60">
                  <c:v>01/01/2009</c:v>
                </c:pt>
                <c:pt idx="61">
                  <c:v>01/02/2009</c:v>
                </c:pt>
                <c:pt idx="62">
                  <c:v>01/03/2009</c:v>
                </c:pt>
                <c:pt idx="63">
                  <c:v>01/04/2009</c:v>
                </c:pt>
                <c:pt idx="64">
                  <c:v>01/05/2009</c:v>
                </c:pt>
                <c:pt idx="65">
                  <c:v>01/06/2009</c:v>
                </c:pt>
                <c:pt idx="66">
                  <c:v>01/07/2009</c:v>
                </c:pt>
                <c:pt idx="67">
                  <c:v>01/08/2009</c:v>
                </c:pt>
                <c:pt idx="68">
                  <c:v>01/09/2009</c:v>
                </c:pt>
                <c:pt idx="69">
                  <c:v>01/10/2009</c:v>
                </c:pt>
                <c:pt idx="70">
                  <c:v>01/11/2009</c:v>
                </c:pt>
                <c:pt idx="71">
                  <c:v>01/12/2009</c:v>
                </c:pt>
                <c:pt idx="72">
                  <c:v>01/01/2010</c:v>
                </c:pt>
                <c:pt idx="73">
                  <c:v>01/02/2010</c:v>
                </c:pt>
                <c:pt idx="74">
                  <c:v>01/03/2010</c:v>
                </c:pt>
                <c:pt idx="75">
                  <c:v>01/04/2010</c:v>
                </c:pt>
                <c:pt idx="76">
                  <c:v>01/05/2010</c:v>
                </c:pt>
                <c:pt idx="77">
                  <c:v>01/06/2010</c:v>
                </c:pt>
                <c:pt idx="78">
                  <c:v>01/07/2010</c:v>
                </c:pt>
                <c:pt idx="79">
                  <c:v>01/08/2010</c:v>
                </c:pt>
                <c:pt idx="80">
                  <c:v>01/09/2010</c:v>
                </c:pt>
                <c:pt idx="81">
                  <c:v>01/10/2010</c:v>
                </c:pt>
                <c:pt idx="82">
                  <c:v>01/11/2010</c:v>
                </c:pt>
                <c:pt idx="83">
                  <c:v>01/12/2010</c:v>
                </c:pt>
                <c:pt idx="84">
                  <c:v>01/01/2011</c:v>
                </c:pt>
                <c:pt idx="85">
                  <c:v>01/02/2011</c:v>
                </c:pt>
                <c:pt idx="86">
                  <c:v>01/03/2011</c:v>
                </c:pt>
                <c:pt idx="87">
                  <c:v>01/04/2011</c:v>
                </c:pt>
                <c:pt idx="88">
                  <c:v>01/05/2011</c:v>
                </c:pt>
                <c:pt idx="89">
                  <c:v>01/06/2011</c:v>
                </c:pt>
                <c:pt idx="90">
                  <c:v>01/07/2011</c:v>
                </c:pt>
                <c:pt idx="91">
                  <c:v>01/08/2011</c:v>
                </c:pt>
                <c:pt idx="92">
                  <c:v>01/09/2011</c:v>
                </c:pt>
                <c:pt idx="93">
                  <c:v>01/10/2011</c:v>
                </c:pt>
                <c:pt idx="94">
                  <c:v>01/11/2011</c:v>
                </c:pt>
                <c:pt idx="95">
                  <c:v>01/12/2011</c:v>
                </c:pt>
                <c:pt idx="96">
                  <c:v>01/01/2012</c:v>
                </c:pt>
                <c:pt idx="97">
                  <c:v>01/02/2012</c:v>
                </c:pt>
                <c:pt idx="98">
                  <c:v>01/03/2012</c:v>
                </c:pt>
                <c:pt idx="99">
                  <c:v>01/04/2012</c:v>
                </c:pt>
                <c:pt idx="100">
                  <c:v>01/05/2012</c:v>
                </c:pt>
                <c:pt idx="101">
                  <c:v>01/06/2012</c:v>
                </c:pt>
                <c:pt idx="102">
                  <c:v>01/07/2012</c:v>
                </c:pt>
                <c:pt idx="103">
                  <c:v>01/08/2012</c:v>
                </c:pt>
                <c:pt idx="104">
                  <c:v>01/09/2012</c:v>
                </c:pt>
                <c:pt idx="105">
                  <c:v>01/10/2012</c:v>
                </c:pt>
                <c:pt idx="106">
                  <c:v>01/11/2012</c:v>
                </c:pt>
                <c:pt idx="107">
                  <c:v>01/12/2012</c:v>
                </c:pt>
                <c:pt idx="108">
                  <c:v>01/01/2013</c:v>
                </c:pt>
                <c:pt idx="109">
                  <c:v>01/02/2013</c:v>
                </c:pt>
                <c:pt idx="110">
                  <c:v>01/03/2013</c:v>
                </c:pt>
                <c:pt idx="111">
                  <c:v>01/04/2013</c:v>
                </c:pt>
                <c:pt idx="112">
                  <c:v>01/05/2013</c:v>
                </c:pt>
                <c:pt idx="113">
                  <c:v>01/06/2013</c:v>
                </c:pt>
                <c:pt idx="114">
                  <c:v>01/07/2013</c:v>
                </c:pt>
                <c:pt idx="115">
                  <c:v>01/08/2013</c:v>
                </c:pt>
                <c:pt idx="116">
                  <c:v>01/09/2013</c:v>
                </c:pt>
                <c:pt idx="117">
                  <c:v>01/10/2013</c:v>
                </c:pt>
                <c:pt idx="118">
                  <c:v>01/11/2013</c:v>
                </c:pt>
                <c:pt idx="119">
                  <c:v>01/12/2013</c:v>
                </c:pt>
                <c:pt idx="120">
                  <c:v>01/01/2014</c:v>
                </c:pt>
                <c:pt idx="121">
                  <c:v>01/02/2014</c:v>
                </c:pt>
                <c:pt idx="122">
                  <c:v>01/03/2014</c:v>
                </c:pt>
                <c:pt idx="123">
                  <c:v>01/04/2014</c:v>
                </c:pt>
                <c:pt idx="124">
                  <c:v>01/05/2014</c:v>
                </c:pt>
                <c:pt idx="125">
                  <c:v>01/06/2014</c:v>
                </c:pt>
                <c:pt idx="126">
                  <c:v>01/07/2014</c:v>
                </c:pt>
                <c:pt idx="127">
                  <c:v>01/08/2014</c:v>
                </c:pt>
                <c:pt idx="128">
                  <c:v>01/09/2014</c:v>
                </c:pt>
                <c:pt idx="129">
                  <c:v>01/10/2014</c:v>
                </c:pt>
                <c:pt idx="130">
                  <c:v>01/11/2014</c:v>
                </c:pt>
                <c:pt idx="131">
                  <c:v>01/12/2014</c:v>
                </c:pt>
              </c:strCache>
            </c:strRef>
          </c:cat>
          <c:val>
            <c:numRef>
              <c:f>'Tab Din 2004 a 2014 '!$L$7:$L$138</c:f>
              <c:numCache>
                <c:formatCode>General</c:formatCode>
                <c:ptCount val="132"/>
                <c:pt idx="0">
                  <c:v>230755713.14000002</c:v>
                </c:pt>
                <c:pt idx="1">
                  <c:v>367480709.86000001</c:v>
                </c:pt>
                <c:pt idx="2">
                  <c:v>344032582.75</c:v>
                </c:pt>
                <c:pt idx="3">
                  <c:v>323072304.35000002</c:v>
                </c:pt>
                <c:pt idx="4">
                  <c:v>436527329.16000003</c:v>
                </c:pt>
                <c:pt idx="5">
                  <c:v>420296005.78000003</c:v>
                </c:pt>
                <c:pt idx="6">
                  <c:v>570524646.09000003</c:v>
                </c:pt>
                <c:pt idx="7">
                  <c:v>152077327.54000005</c:v>
                </c:pt>
                <c:pt idx="8">
                  <c:v>366821071.28000003</c:v>
                </c:pt>
                <c:pt idx="9">
                  <c:v>345800059.12</c:v>
                </c:pt>
                <c:pt idx="10">
                  <c:v>159319983.21000001</c:v>
                </c:pt>
                <c:pt idx="11">
                  <c:v>295934834.84000003</c:v>
                </c:pt>
                <c:pt idx="12">
                  <c:v>513763499.81999993</c:v>
                </c:pt>
                <c:pt idx="13">
                  <c:v>461169879.31</c:v>
                </c:pt>
                <c:pt idx="14">
                  <c:v>391738670.05000001</c:v>
                </c:pt>
                <c:pt idx="15">
                  <c:v>35498704.18999999</c:v>
                </c:pt>
                <c:pt idx="16">
                  <c:v>318991438.48000002</c:v>
                </c:pt>
                <c:pt idx="17">
                  <c:v>318044297.14000005</c:v>
                </c:pt>
                <c:pt idx="18">
                  <c:v>411144699.52999997</c:v>
                </c:pt>
                <c:pt idx="19">
                  <c:v>389183121.76999998</c:v>
                </c:pt>
                <c:pt idx="20">
                  <c:v>342966578.41999996</c:v>
                </c:pt>
                <c:pt idx="21">
                  <c:v>225451911.40000001</c:v>
                </c:pt>
                <c:pt idx="22">
                  <c:v>440895332.65999997</c:v>
                </c:pt>
                <c:pt idx="23">
                  <c:v>361886262.74000001</c:v>
                </c:pt>
                <c:pt idx="24">
                  <c:v>491536119.26999998</c:v>
                </c:pt>
                <c:pt idx="25">
                  <c:v>317562807.80000001</c:v>
                </c:pt>
                <c:pt idx="26">
                  <c:v>148933165.86000001</c:v>
                </c:pt>
                <c:pt idx="27">
                  <c:v>140056200.84</c:v>
                </c:pt>
                <c:pt idx="28">
                  <c:v>146493590.34</c:v>
                </c:pt>
                <c:pt idx="29">
                  <c:v>234009279.78</c:v>
                </c:pt>
                <c:pt idx="30">
                  <c:v>168238254.26999998</c:v>
                </c:pt>
                <c:pt idx="31">
                  <c:v>35901588.630000003</c:v>
                </c:pt>
                <c:pt idx="32">
                  <c:v>72873396.969999999</c:v>
                </c:pt>
                <c:pt idx="33">
                  <c:v>347622791.67999995</c:v>
                </c:pt>
                <c:pt idx="34">
                  <c:v>-101118265.04999998</c:v>
                </c:pt>
                <c:pt idx="35">
                  <c:v>731579137.27999997</c:v>
                </c:pt>
                <c:pt idx="36">
                  <c:v>390266971.77999997</c:v>
                </c:pt>
                <c:pt idx="37">
                  <c:v>169891840.69</c:v>
                </c:pt>
                <c:pt idx="38">
                  <c:v>257186599</c:v>
                </c:pt>
                <c:pt idx="39">
                  <c:v>156939838.43000001</c:v>
                </c:pt>
                <c:pt idx="40">
                  <c:v>210003749.38000003</c:v>
                </c:pt>
                <c:pt idx="41">
                  <c:v>273867667.31</c:v>
                </c:pt>
                <c:pt idx="42">
                  <c:v>291498411.88999999</c:v>
                </c:pt>
                <c:pt idx="43">
                  <c:v>209151472.25999999</c:v>
                </c:pt>
                <c:pt idx="44">
                  <c:v>257642417.49000001</c:v>
                </c:pt>
                <c:pt idx="45">
                  <c:v>373566163.74000001</c:v>
                </c:pt>
                <c:pt idx="46">
                  <c:v>385717326.19999999</c:v>
                </c:pt>
                <c:pt idx="47">
                  <c:v>633240027.98000002</c:v>
                </c:pt>
                <c:pt idx="48">
                  <c:v>356302452.68000001</c:v>
                </c:pt>
                <c:pt idx="49">
                  <c:v>398373604.30000001</c:v>
                </c:pt>
                <c:pt idx="50">
                  <c:v>244935422.53999999</c:v>
                </c:pt>
                <c:pt idx="51">
                  <c:v>227160929.49000001</c:v>
                </c:pt>
                <c:pt idx="52">
                  <c:v>358580692.44</c:v>
                </c:pt>
                <c:pt idx="53">
                  <c:v>320727571.34000003</c:v>
                </c:pt>
                <c:pt idx="54">
                  <c:v>263262420.41999999</c:v>
                </c:pt>
                <c:pt idx="55">
                  <c:v>513242366.66000003</c:v>
                </c:pt>
                <c:pt idx="56">
                  <c:v>489661117.32000005</c:v>
                </c:pt>
                <c:pt idx="57">
                  <c:v>668089648.05999994</c:v>
                </c:pt>
                <c:pt idx="58">
                  <c:v>366454137.19999999</c:v>
                </c:pt>
                <c:pt idx="59">
                  <c:v>381434358.36000001</c:v>
                </c:pt>
                <c:pt idx="60">
                  <c:v>281417107.81999999</c:v>
                </c:pt>
                <c:pt idx="61">
                  <c:v>254412413.39000005</c:v>
                </c:pt>
                <c:pt idx="62">
                  <c:v>451097537.34999996</c:v>
                </c:pt>
                <c:pt idx="63">
                  <c:v>320135338.67000002</c:v>
                </c:pt>
                <c:pt idx="64">
                  <c:v>309458519.06999999</c:v>
                </c:pt>
                <c:pt idx="65">
                  <c:v>313320872.38999999</c:v>
                </c:pt>
                <c:pt idx="66">
                  <c:v>647862152.80000007</c:v>
                </c:pt>
                <c:pt idx="67">
                  <c:v>310051010.09000003</c:v>
                </c:pt>
                <c:pt idx="68">
                  <c:v>273511638.67000002</c:v>
                </c:pt>
                <c:pt idx="69">
                  <c:v>105963341.42</c:v>
                </c:pt>
                <c:pt idx="70">
                  <c:v>149519881.67000002</c:v>
                </c:pt>
                <c:pt idx="71">
                  <c:v>488045011.13999999</c:v>
                </c:pt>
                <c:pt idx="72">
                  <c:v>583372281.76999998</c:v>
                </c:pt>
                <c:pt idx="73">
                  <c:v>747051452.42000008</c:v>
                </c:pt>
                <c:pt idx="74">
                  <c:v>491556287.75</c:v>
                </c:pt>
                <c:pt idx="75">
                  <c:v>439408459.06000006</c:v>
                </c:pt>
                <c:pt idx="76">
                  <c:v>177625755.37</c:v>
                </c:pt>
                <c:pt idx="77">
                  <c:v>238017722.88</c:v>
                </c:pt>
                <c:pt idx="78">
                  <c:v>438025876.41000003</c:v>
                </c:pt>
                <c:pt idx="79">
                  <c:v>52914927.469999999</c:v>
                </c:pt>
                <c:pt idx="80">
                  <c:v>103785296.13</c:v>
                </c:pt>
                <c:pt idx="81">
                  <c:v>310919693.98000002</c:v>
                </c:pt>
                <c:pt idx="82">
                  <c:v>181301460.26999998</c:v>
                </c:pt>
                <c:pt idx="83">
                  <c:v>462148783.24000001</c:v>
                </c:pt>
                <c:pt idx="84">
                  <c:v>684256503.39999998</c:v>
                </c:pt>
                <c:pt idx="85">
                  <c:v>287780703.05000001</c:v>
                </c:pt>
                <c:pt idx="86">
                  <c:v>289339506.75</c:v>
                </c:pt>
                <c:pt idx="87">
                  <c:v>154570468.94</c:v>
                </c:pt>
                <c:pt idx="88">
                  <c:v>272154324.00999999</c:v>
                </c:pt>
                <c:pt idx="89">
                  <c:v>333787364.97000003</c:v>
                </c:pt>
                <c:pt idx="90">
                  <c:v>1290271245.6300001</c:v>
                </c:pt>
                <c:pt idx="91">
                  <c:v>161622667</c:v>
                </c:pt>
                <c:pt idx="92">
                  <c:v>281195877.19999999</c:v>
                </c:pt>
                <c:pt idx="93">
                  <c:v>567466001.81999993</c:v>
                </c:pt>
                <c:pt idx="94">
                  <c:v>-100421642.56</c:v>
                </c:pt>
                <c:pt idx="95">
                  <c:v>726533911.00999999</c:v>
                </c:pt>
                <c:pt idx="96">
                  <c:v>866129226.85000002</c:v>
                </c:pt>
                <c:pt idx="97">
                  <c:v>158555210.33999997</c:v>
                </c:pt>
                <c:pt idx="98">
                  <c:v>491612535.45999998</c:v>
                </c:pt>
                <c:pt idx="99">
                  <c:v>559500621.01999998</c:v>
                </c:pt>
                <c:pt idx="100">
                  <c:v>262361009.88999996</c:v>
                </c:pt>
                <c:pt idx="101">
                  <c:v>296869298.81999999</c:v>
                </c:pt>
                <c:pt idx="102">
                  <c:v>193673747.11999997</c:v>
                </c:pt>
                <c:pt idx="103">
                  <c:v>153099269.53999999</c:v>
                </c:pt>
                <c:pt idx="104">
                  <c:v>-119812796.31</c:v>
                </c:pt>
                <c:pt idx="105">
                  <c:v>490029562.36000001</c:v>
                </c:pt>
                <c:pt idx="106">
                  <c:v>-116901289.34</c:v>
                </c:pt>
                <c:pt idx="107">
                  <c:v>-213454856.40999997</c:v>
                </c:pt>
                <c:pt idx="108">
                  <c:v>545927252.77999997</c:v>
                </c:pt>
                <c:pt idx="109">
                  <c:v>407079589.21000004</c:v>
                </c:pt>
                <c:pt idx="110">
                  <c:v>214104451.17999998</c:v>
                </c:pt>
                <c:pt idx="111">
                  <c:v>693283686.78999996</c:v>
                </c:pt>
                <c:pt idx="112">
                  <c:v>3622391.7199999997</c:v>
                </c:pt>
                <c:pt idx="113">
                  <c:v>208533474.86000001</c:v>
                </c:pt>
                <c:pt idx="114">
                  <c:v>-8599362.5500000119</c:v>
                </c:pt>
                <c:pt idx="115">
                  <c:v>-2047021791.0099998</c:v>
                </c:pt>
                <c:pt idx="116">
                  <c:v>-1581230799.8500001</c:v>
                </c:pt>
                <c:pt idx="117">
                  <c:v>-2874612988.3600001</c:v>
                </c:pt>
                <c:pt idx="118">
                  <c:v>-1232063718.3400002</c:v>
                </c:pt>
                <c:pt idx="119">
                  <c:v>-2972928371.1199999</c:v>
                </c:pt>
                <c:pt idx="120">
                  <c:v>107319381.70000002</c:v>
                </c:pt>
                <c:pt idx="121">
                  <c:v>-2166794852.54</c:v>
                </c:pt>
                <c:pt idx="122">
                  <c:v>-1644614838.95</c:v>
                </c:pt>
                <c:pt idx="123">
                  <c:v>-1573391616.4299998</c:v>
                </c:pt>
                <c:pt idx="124">
                  <c:v>-3371609356.6500001</c:v>
                </c:pt>
                <c:pt idx="125">
                  <c:v>-3687730468.1400003</c:v>
                </c:pt>
                <c:pt idx="126">
                  <c:v>-5585814962.6000004</c:v>
                </c:pt>
                <c:pt idx="127">
                  <c:v>-1603027352.9000001</c:v>
                </c:pt>
                <c:pt idx="128">
                  <c:v>-1041311367.79</c:v>
                </c:pt>
                <c:pt idx="129">
                  <c:v>145365476.72</c:v>
                </c:pt>
                <c:pt idx="130">
                  <c:v>225029127.42000002</c:v>
                </c:pt>
                <c:pt idx="131">
                  <c:v>82723964.810000002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F97-4576-A6EE-5607147A2A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352432"/>
        <c:axId val="217352040"/>
      </c:lineChart>
      <c:valAx>
        <c:axId val="217352040"/>
        <c:scaling>
          <c:orientation val="minMax"/>
          <c:max val="6000000000"/>
          <c:min val="-6000000000"/>
        </c:scaling>
        <c:delete val="0"/>
        <c:axPos val="r"/>
        <c:majorGridlines>
          <c:spPr>
            <a:ln w="12700" cap="flat" cmpd="sng" algn="ctr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Soma de Benefícios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7352432"/>
        <c:crosses val="max"/>
        <c:crossBetween val="between"/>
        <c:dispUnits>
          <c:builtInUnit val="b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dateAx>
        <c:axId val="217352432"/>
        <c:scaling>
          <c:orientation val="minMax"/>
        </c:scaling>
        <c:delete val="0"/>
        <c:axPos val="b"/>
        <c:majorGridlines>
          <c:spPr>
            <a:ln w="19050" cap="flat" cmpd="dbl" algn="ctr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</c:majorGridlines>
        <c:numFmt formatCode="[$-418]mmm\-yy" sourceLinked="0"/>
        <c:majorTickMark val="out"/>
        <c:minorTickMark val="none"/>
        <c:tickLblPos val="none"/>
        <c:spPr>
          <a:noFill/>
          <a:ln w="12700" cap="flat" cmpd="sng" algn="ctr">
            <a:solidFill>
              <a:srgbClr val="FFFF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7352040"/>
        <c:crosses val="autoZero"/>
        <c:auto val="0"/>
        <c:lblOffset val="100"/>
        <c:baseTimeUnit val="days"/>
        <c:majorUnit val="12"/>
        <c:minorUnit val="12"/>
      </c:dateAx>
      <c:valAx>
        <c:axId val="217352824"/>
        <c:scaling>
          <c:orientation val="minMax"/>
          <c:max val="100000000000"/>
          <c:min val="-1000000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800">
                    <a:solidFill>
                      <a:srgbClr val="002060"/>
                    </a:solidFill>
                  </a:rPr>
                  <a:t>Resultado Primário Acumulado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7353216"/>
        <c:crosses val="autoZero"/>
        <c:crossBetween val="between"/>
        <c:minorUnit val="5000000000"/>
        <c:dispUnits>
          <c:builtInUnit val="billions"/>
          <c:dispUnitsLbl>
            <c:layout>
              <c:manualLayout>
                <c:xMode val="edge"/>
                <c:yMode val="edge"/>
                <c:x val="4.4105340852400858E-2"/>
                <c:y val="0.12059221273494937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dateAx>
        <c:axId val="217353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7352824"/>
        <c:crosses val="autoZero"/>
        <c:auto val="0"/>
        <c:lblOffset val="100"/>
        <c:baseTimeUnit val="days"/>
      </c:date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>
      <a:innerShdw blurRad="63500" dist="50800" dir="13500000">
        <a:prstClr val="black">
          <a:alpha val="50000"/>
        </a:prstClr>
      </a:innerShdw>
    </a:effectLst>
  </c:spPr>
  <c:txPr>
    <a:bodyPr/>
    <a:lstStyle/>
    <a:p>
      <a:pPr>
        <a:defRPr/>
      </a:pPr>
      <a:endParaRPr lang="pt-BR"/>
    </a:p>
  </c:txPr>
  <c:externalData r:id="rId3">
    <c:autoUpdate val="0"/>
  </c:externalData>
  <c:extLst xmlns:c16r2="http://schemas.microsoft.com/office/drawing/2015/06/chart"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/>
              <a:t>CAIXA - </a:t>
            </a:r>
            <a:r>
              <a:rPr lang="pt-BR" sz="2000" b="1" dirty="0" smtClean="0"/>
              <a:t>Seguro </a:t>
            </a:r>
            <a:r>
              <a:rPr lang="pt-BR" sz="2000" b="1" dirty="0"/>
              <a:t>Desemprego </a:t>
            </a:r>
            <a:r>
              <a:rPr lang="pt-BR" sz="2000" b="1" dirty="0" smtClean="0"/>
              <a:t>(Em R</a:t>
            </a:r>
            <a:r>
              <a:rPr lang="pt-BR" sz="2000" b="1" dirty="0"/>
              <a:t>$ </a:t>
            </a:r>
            <a:r>
              <a:rPr lang="pt-BR" sz="2000" b="1" dirty="0" smtClean="0"/>
              <a:t>Milhões</a:t>
            </a:r>
            <a:r>
              <a:rPr lang="pt-BR" sz="2000" b="1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Plan1!$G$3</c:f>
              <c:strCache>
                <c:ptCount val="1"/>
                <c:pt idx="0">
                  <c:v>CAIXA/Seguro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Plan1!$G$4:$G$172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98.832748249999995</c:v>
                </c:pt>
                <c:pt idx="2">
                  <c:v>0</c:v>
                </c:pt>
                <c:pt idx="3">
                  <c:v>0.29870342</c:v>
                </c:pt>
                <c:pt idx="4">
                  <c:v>171.49285674000001</c:v>
                </c:pt>
                <c:pt idx="5">
                  <c:v>0</c:v>
                </c:pt>
                <c:pt idx="6">
                  <c:v>293.87983183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236.41812833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160.38816041999999</c:v>
                </c:pt>
                <c:pt idx="33">
                  <c:v>2.7193880099999999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2.83344321</c:v>
                </c:pt>
                <c:pt idx="41">
                  <c:v>10.4138109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0.34016078999999999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61.100372419999999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520.10106281000003</c:v>
                </c:pt>
                <c:pt idx="120">
                  <c:v>0</c:v>
                </c:pt>
                <c:pt idx="121">
                  <c:v>0</c:v>
                </c:pt>
                <c:pt idx="122">
                  <c:v>88.394713190000004</c:v>
                </c:pt>
                <c:pt idx="123">
                  <c:v>0</c:v>
                </c:pt>
                <c:pt idx="124">
                  <c:v>0</c:v>
                </c:pt>
                <c:pt idx="125">
                  <c:v>65.681643340000008</c:v>
                </c:pt>
                <c:pt idx="126">
                  <c:v>0</c:v>
                </c:pt>
                <c:pt idx="127">
                  <c:v>16.769077279999998</c:v>
                </c:pt>
                <c:pt idx="128">
                  <c:v>0</c:v>
                </c:pt>
                <c:pt idx="129">
                  <c:v>8.8494349499999991</c:v>
                </c:pt>
                <c:pt idx="130">
                  <c:v>0</c:v>
                </c:pt>
                <c:pt idx="131">
                  <c:v>0</c:v>
                </c:pt>
                <c:pt idx="132">
                  <c:v>496.99339350999998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4.66856896</c:v>
                </c:pt>
                <c:pt idx="138">
                  <c:v>0</c:v>
                </c:pt>
                <c:pt idx="139">
                  <c:v>0</c:v>
                </c:pt>
                <c:pt idx="140">
                  <c:v>576.25578636</c:v>
                </c:pt>
                <c:pt idx="141">
                  <c:v>1519.61667971</c:v>
                </c:pt>
                <c:pt idx="142">
                  <c:v>1289.78297092</c:v>
                </c:pt>
                <c:pt idx="143">
                  <c:v>653.88750637999999</c:v>
                </c:pt>
                <c:pt idx="144">
                  <c:v>1872.22771214</c:v>
                </c:pt>
                <c:pt idx="145">
                  <c:v>36.250580340000006</c:v>
                </c:pt>
                <c:pt idx="146">
                  <c:v>1373.5239829899999</c:v>
                </c:pt>
                <c:pt idx="147">
                  <c:v>1427.3895977499999</c:v>
                </c:pt>
                <c:pt idx="148">
                  <c:v>1644.06595552</c:v>
                </c:pt>
                <c:pt idx="149">
                  <c:v>2591.1858347500001</c:v>
                </c:pt>
                <c:pt idx="150">
                  <c:v>1823.1804681600001</c:v>
                </c:pt>
                <c:pt idx="151">
                  <c:v>2667.2308916500001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9005064"/>
        <c:axId val="449007024"/>
      </c:lineChart>
      <c:dateAx>
        <c:axId val="4490050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7024"/>
        <c:crosses val="autoZero"/>
        <c:auto val="1"/>
        <c:lblOffset val="100"/>
        <c:baseTimeUnit val="months"/>
      </c:dateAx>
      <c:valAx>
        <c:axId val="44900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5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dirty="0"/>
              <a:t>CAIXA - Bolsa Família / Abono Salarial / Seguro Desemprego </a:t>
            </a:r>
            <a:r>
              <a:rPr lang="pt-BR" sz="1800" b="1" dirty="0" smtClean="0"/>
              <a:t>(R</a:t>
            </a:r>
            <a:r>
              <a:rPr lang="pt-BR" sz="1800" b="1" dirty="0"/>
              <a:t>$ milhões)</a:t>
            </a:r>
          </a:p>
        </c:rich>
      </c:tx>
      <c:layout>
        <c:manualLayout>
          <c:xMode val="edge"/>
          <c:yMode val="edge"/>
          <c:x val="0.15381048522780807"/>
          <c:y val="2.59472623595119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Plan1!$E$3</c:f>
              <c:strCache>
                <c:ptCount val="1"/>
                <c:pt idx="0">
                  <c:v>CAIXA/Bolsa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Plan1!$E$4:$E$172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10.582143539999999</c:v>
                </c:pt>
                <c:pt idx="23">
                  <c:v>13.96921539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39.337998810000002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0.10731963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104.99849278000001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135.05074305000002</c:v>
                </c:pt>
                <c:pt idx="128">
                  <c:v>12.819178449999999</c:v>
                </c:pt>
                <c:pt idx="129">
                  <c:v>182.96746757</c:v>
                </c:pt>
                <c:pt idx="130">
                  <c:v>18.31887025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17.806510129999999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1.19918378</c:v>
                </c:pt>
                <c:pt idx="143">
                  <c:v>226.45937119999999</c:v>
                </c:pt>
                <c:pt idx="144">
                  <c:v>480.68131219999998</c:v>
                </c:pt>
                <c:pt idx="145">
                  <c:v>0</c:v>
                </c:pt>
                <c:pt idx="146">
                  <c:v>773.71166620000008</c:v>
                </c:pt>
                <c:pt idx="147">
                  <c:v>203.90956815999999</c:v>
                </c:pt>
                <c:pt idx="148">
                  <c:v>227.52879639</c:v>
                </c:pt>
                <c:pt idx="149">
                  <c:v>1000.97716039</c:v>
                </c:pt>
                <c:pt idx="150">
                  <c:v>1782.2203513900001</c:v>
                </c:pt>
                <c:pt idx="151">
                  <c:v>2018.3573173900002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Plan1!$F$3</c:f>
              <c:strCache>
                <c:ptCount val="1"/>
                <c:pt idx="0">
                  <c:v>CAIXA/Abono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Plan1!$F$4:$F$172</c:f>
              <c:numCache>
                <c:formatCode>#,##0_);\(#,##0\)</c:formatCode>
                <c:ptCount val="169"/>
                <c:pt idx="0">
                  <c:v>22.274239120000001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145.10861580000002</c:v>
                </c:pt>
                <c:pt idx="22">
                  <c:v>0</c:v>
                </c:pt>
                <c:pt idx="23">
                  <c:v>98.593410349999999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81.424989760000003</c:v>
                </c:pt>
                <c:pt idx="33">
                  <c:v>0</c:v>
                </c:pt>
                <c:pt idx="34">
                  <c:v>72.999963659999992</c:v>
                </c:pt>
                <c:pt idx="35">
                  <c:v>264.46374950000001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8.40368681</c:v>
                </c:pt>
                <c:pt idx="47">
                  <c:v>11.737431470000001</c:v>
                </c:pt>
                <c:pt idx="48">
                  <c:v>2.0166677800000001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9.3811062700000001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312.00258801000001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1.7126366399999999</c:v>
                </c:pt>
                <c:pt idx="91">
                  <c:v>0</c:v>
                </c:pt>
                <c:pt idx="92">
                  <c:v>0</c:v>
                </c:pt>
                <c:pt idx="93">
                  <c:v>24.37019695</c:v>
                </c:pt>
                <c:pt idx="94">
                  <c:v>0</c:v>
                </c:pt>
                <c:pt idx="95">
                  <c:v>11.755464589999999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8.6123349700000009</c:v>
                </c:pt>
                <c:pt idx="103">
                  <c:v>0</c:v>
                </c:pt>
                <c:pt idx="104">
                  <c:v>0</c:v>
                </c:pt>
                <c:pt idx="105">
                  <c:v>25.488514510000002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338.75203835000002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207.13841661000001</c:v>
                </c:pt>
                <c:pt idx="140">
                  <c:v>1497.06813631</c:v>
                </c:pt>
                <c:pt idx="141">
                  <c:v>89.503233870000003</c:v>
                </c:pt>
                <c:pt idx="142">
                  <c:v>1583.63083366</c:v>
                </c:pt>
                <c:pt idx="143">
                  <c:v>351.71684075999997</c:v>
                </c:pt>
                <c:pt idx="144">
                  <c:v>620.01934677999998</c:v>
                </c:pt>
                <c:pt idx="145">
                  <c:v>0</c:v>
                </c:pt>
                <c:pt idx="146">
                  <c:v>19.559203350000001</c:v>
                </c:pt>
                <c:pt idx="147">
                  <c:v>13.315673039999998</c:v>
                </c:pt>
                <c:pt idx="148">
                  <c:v>0</c:v>
                </c:pt>
                <c:pt idx="149">
                  <c:v>0</c:v>
                </c:pt>
                <c:pt idx="150">
                  <c:v>82.329648590000005</c:v>
                </c:pt>
                <c:pt idx="151">
                  <c:v>900.22675355999991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Plan1!$G$3</c:f>
              <c:strCache>
                <c:ptCount val="1"/>
                <c:pt idx="0">
                  <c:v>CAIXA/Seguro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Plan1!$G$4:$G$172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98.832748249999995</c:v>
                </c:pt>
                <c:pt idx="2">
                  <c:v>0</c:v>
                </c:pt>
                <c:pt idx="3">
                  <c:v>0.29870342</c:v>
                </c:pt>
                <c:pt idx="4">
                  <c:v>171.49285674000001</c:v>
                </c:pt>
                <c:pt idx="5">
                  <c:v>0</c:v>
                </c:pt>
                <c:pt idx="6">
                  <c:v>293.87983183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236.41812833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160.38816041999999</c:v>
                </c:pt>
                <c:pt idx="33">
                  <c:v>2.7193880099999999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2.83344321</c:v>
                </c:pt>
                <c:pt idx="41">
                  <c:v>10.4138109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0.34016078999999999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61.100372419999999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520.10106281000003</c:v>
                </c:pt>
                <c:pt idx="120">
                  <c:v>0</c:v>
                </c:pt>
                <c:pt idx="121">
                  <c:v>0</c:v>
                </c:pt>
                <c:pt idx="122">
                  <c:v>88.394713190000004</c:v>
                </c:pt>
                <c:pt idx="123">
                  <c:v>0</c:v>
                </c:pt>
                <c:pt idx="124">
                  <c:v>0</c:v>
                </c:pt>
                <c:pt idx="125">
                  <c:v>65.681643340000008</c:v>
                </c:pt>
                <c:pt idx="126">
                  <c:v>0</c:v>
                </c:pt>
                <c:pt idx="127">
                  <c:v>16.769077279999998</c:v>
                </c:pt>
                <c:pt idx="128">
                  <c:v>0</c:v>
                </c:pt>
                <c:pt idx="129">
                  <c:v>8.8494349499999991</c:v>
                </c:pt>
                <c:pt idx="130">
                  <c:v>0</c:v>
                </c:pt>
                <c:pt idx="131">
                  <c:v>0</c:v>
                </c:pt>
                <c:pt idx="132">
                  <c:v>496.99339350999998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4.66856896</c:v>
                </c:pt>
                <c:pt idx="138">
                  <c:v>0</c:v>
                </c:pt>
                <c:pt idx="139">
                  <c:v>0</c:v>
                </c:pt>
                <c:pt idx="140">
                  <c:v>576.25578636</c:v>
                </c:pt>
                <c:pt idx="141">
                  <c:v>1519.61667971</c:v>
                </c:pt>
                <c:pt idx="142">
                  <c:v>1289.78297092</c:v>
                </c:pt>
                <c:pt idx="143">
                  <c:v>653.88750637999999</c:v>
                </c:pt>
                <c:pt idx="144">
                  <c:v>1872.22771214</c:v>
                </c:pt>
                <c:pt idx="145">
                  <c:v>36.250580340000006</c:v>
                </c:pt>
                <c:pt idx="146">
                  <c:v>1373.5239829899999</c:v>
                </c:pt>
                <c:pt idx="147">
                  <c:v>1427.3895977499999</c:v>
                </c:pt>
                <c:pt idx="148">
                  <c:v>1644.06595552</c:v>
                </c:pt>
                <c:pt idx="149">
                  <c:v>2591.1858347500001</c:v>
                </c:pt>
                <c:pt idx="150">
                  <c:v>1823.1804681600001</c:v>
                </c:pt>
                <c:pt idx="151">
                  <c:v>2667.2308916500001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9006240"/>
        <c:axId val="449004672"/>
      </c:lineChart>
      <c:dateAx>
        <c:axId val="4490062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4672"/>
        <c:crosses val="autoZero"/>
        <c:auto val="1"/>
        <c:lblOffset val="100"/>
        <c:baseTimeUnit val="months"/>
      </c:dateAx>
      <c:valAx>
        <c:axId val="44900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6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Resultado Fiscal do Governo Central (Em bilhões)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1.6724674269908708E-2"/>
          <c:y val="0.23920607700926597"/>
          <c:w val="0.9665506514601826"/>
          <c:h val="0.637275074258766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'Resultado Prim e Nom'!$A$24</c:f>
              <c:strCache>
                <c:ptCount val="1"/>
                <c:pt idx="0">
                  <c:v>Resultado Primário do Governo Central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210377496182354E-2"/>
                  <c:y val="-8.967930116992650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989-4F2A-8CA3-00E0127D6D85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1285949070793012E-2"/>
                  <c:y val="2.556076700012397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200" b="1" i="0" u="none" strike="noStrike" kern="1200" baseline="0">
                      <a:solidFill>
                        <a:srgbClr val="EE501E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989-4F2A-8CA3-00E0127D6D8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'Resultado Prim e Nom'!$B$23:$F$23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'Resultado Prim e Nom'!$B$24:$F$24</c:f>
              <c:numCache>
                <c:formatCode>_(* #,##0.00_);_(* \(#,##0.00\);_(* "-"??_);_(@_)</c:formatCode>
                <c:ptCount val="5"/>
                <c:pt idx="0">
                  <c:v>93035.497462305997</c:v>
                </c:pt>
                <c:pt idx="1">
                  <c:v>86085.972522474913</c:v>
                </c:pt>
                <c:pt idx="2">
                  <c:v>75290.702702391936</c:v>
                </c:pt>
                <c:pt idx="3">
                  <c:v>-20471.704093122997</c:v>
                </c:pt>
                <c:pt idx="4">
                  <c:v>-116655.57999379886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989-4F2A-8CA3-00E0127D6D85}"/>
            </c:ext>
          </c:extLst>
        </c:ser>
        <c:ser>
          <c:idx val="1"/>
          <c:order val="1"/>
          <c:tx>
            <c:strRef>
              <c:f>'Resultado Prim e Nom'!$A$25</c:f>
              <c:strCache>
                <c:ptCount val="1"/>
                <c:pt idx="0">
                  <c:v>Resultado Nominal do Governo Central</c:v>
                </c:pt>
              </c:strCache>
            </c:strRef>
          </c:tx>
          <c:spPr>
            <a:solidFill>
              <a:srgbClr val="8E0000"/>
            </a:solidFill>
            <a:ln>
              <a:noFill/>
            </a:ln>
            <a:effectLst/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200" b="1" i="0" u="none" strike="noStrike" kern="1200" baseline="0">
                      <a:solidFill>
                        <a:srgbClr val="8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'Resultado Prim e Nom'!$B$23:$F$23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'Resultado Prim e Nom'!$B$25:$F$25</c:f>
              <c:numCache>
                <c:formatCode>_(* #,##0.00_);_(* \(#,##0.00\);_(* "-"??_);_(@_)</c:formatCode>
                <c:ptCount val="5"/>
                <c:pt idx="0">
                  <c:v>-87517.572006058297</c:v>
                </c:pt>
                <c:pt idx="1">
                  <c:v>-61181.660080449241</c:v>
                </c:pt>
                <c:pt idx="2">
                  <c:v>-110554.94794774766</c:v>
                </c:pt>
                <c:pt idx="3">
                  <c:v>-271541.91942197771</c:v>
                </c:pt>
                <c:pt idx="4">
                  <c:v>-513896.00368840981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989-4F2A-8CA3-00E0127D6D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17354000"/>
        <c:axId val="217355960"/>
      </c:barChart>
      <c:catAx>
        <c:axId val="2173540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7355960"/>
        <c:crosses val="autoZero"/>
        <c:auto val="1"/>
        <c:lblAlgn val="ctr"/>
        <c:lblOffset val="100"/>
        <c:noMultiLvlLbl val="0"/>
      </c:catAx>
      <c:valAx>
        <c:axId val="217355960"/>
        <c:scaling>
          <c:orientation val="minMax"/>
          <c:max val="100000"/>
          <c:min val="-530000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217354000"/>
        <c:crosses val="autoZero"/>
        <c:crossBetween val="between"/>
        <c:dispUnits>
          <c:custUnit val="1000"/>
          <c:dispUnitsLbl>
            <c:layout>
              <c:manualLayout>
                <c:xMode val="edge"/>
                <c:yMode val="edge"/>
                <c:x val="2.2222222222222223E-2"/>
                <c:y val="0.3383796296296297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pt-BR"/>
                    <a:t>R$ em Bilhões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592039581808959E-3"/>
          <c:y val="0.82948732192149588"/>
          <c:w val="0.63734513215006761"/>
          <c:h val="0.159659183167682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sz="2400" b="1" dirty="0">
                <a:solidFill>
                  <a:schemeClr val="tx1"/>
                </a:solidFill>
              </a:rPr>
              <a:t>Endividamento Governo Federal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1.7005345302239884E-2"/>
          <c:y val="0.15919809232146509"/>
          <c:w val="0.96598930939552019"/>
          <c:h val="0.59277129433283582"/>
        </c:manualLayout>
      </c:layout>
      <c:lineChart>
        <c:grouping val="standard"/>
        <c:varyColors val="0"/>
        <c:ser>
          <c:idx val="0"/>
          <c:order val="0"/>
          <c:tx>
            <c:strRef>
              <c:f>Endividamento!$A$16</c:f>
              <c:strCache>
                <c:ptCount val="1"/>
                <c:pt idx="0">
                  <c:v>Dívida Líquida - STN (% do PIB)</c:v>
                </c:pt>
              </c:strCache>
            </c:strRef>
          </c:tx>
          <c:spPr>
            <a:ln w="3810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Endividamento!$B$12:$F$12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Endividamento!$B$16:$F$16</c:f>
              <c:numCache>
                <c:formatCode>0%</c:formatCode>
                <c:ptCount val="5"/>
                <c:pt idx="0">
                  <c:v>0.21407456814161344</c:v>
                </c:pt>
                <c:pt idx="1">
                  <c:v>0.19880446337101931</c:v>
                </c:pt>
                <c:pt idx="2">
                  <c:v>0.17716337004729629</c:v>
                </c:pt>
                <c:pt idx="3">
                  <c:v>0.2065983467983824</c:v>
                </c:pt>
                <c:pt idx="4">
                  <c:v>0.24015591316210039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A8B-4094-94C0-A4B22BF2DC40}"/>
            </c:ext>
          </c:extLst>
        </c:ser>
        <c:ser>
          <c:idx val="1"/>
          <c:order val="1"/>
          <c:tx>
            <c:strRef>
              <c:f>Endividamento!$A$17</c:f>
              <c:strCache>
                <c:ptCount val="1"/>
                <c:pt idx="0">
                  <c:v>Dívida Bruta - STN (% do PIB)</c:v>
                </c:pt>
              </c:strCache>
            </c:strRef>
          </c:tx>
          <c:spPr>
            <a:ln w="38100" cap="rnd">
              <a:solidFill>
                <a:srgbClr val="8E0000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800" b="1" i="0" u="none" strike="noStrike" kern="1200" baseline="0">
                      <a:solidFill>
                        <a:srgbClr val="8E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Endividamento!$B$12:$F$12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Endividamento!$B$17:$F$17</c:f>
              <c:numCache>
                <c:formatCode>0%</c:formatCode>
                <c:ptCount val="5"/>
                <c:pt idx="0">
                  <c:v>0.59463085805705507</c:v>
                </c:pt>
                <c:pt idx="1">
                  <c:v>0.60730252482035652</c:v>
                </c:pt>
                <c:pt idx="2">
                  <c:v>0.57555779129839357</c:v>
                </c:pt>
                <c:pt idx="3">
                  <c:v>0.59655584766761638</c:v>
                </c:pt>
                <c:pt idx="4">
                  <c:v>0.68396523546740706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A8B-4094-94C0-A4B22BF2DC4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7356352"/>
        <c:axId val="217348904"/>
      </c:lineChart>
      <c:catAx>
        <c:axId val="21735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7348904"/>
        <c:crosses val="autoZero"/>
        <c:auto val="1"/>
        <c:lblAlgn val="ctr"/>
        <c:lblOffset val="100"/>
        <c:noMultiLvlLbl val="0"/>
      </c:catAx>
      <c:valAx>
        <c:axId val="217348904"/>
        <c:scaling>
          <c:orientation val="minMax"/>
          <c:min val="0.15000000000000002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1735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>
                <a:latin typeface="Arial Narrow" pitchFamily="34" charset="0"/>
              </a:rPr>
              <a:t>Taxa </a:t>
            </a:r>
            <a:r>
              <a:rPr lang="pt-BR" dirty="0" smtClean="0">
                <a:latin typeface="Arial Narrow" pitchFamily="34" charset="0"/>
              </a:rPr>
              <a:t>se</a:t>
            </a:r>
            <a:r>
              <a:rPr lang="pt-BR" baseline="0" dirty="0" smtClean="0">
                <a:latin typeface="Arial Narrow" pitchFamily="34" charset="0"/>
              </a:rPr>
              <a:t> Carregamento da Dívida</a:t>
            </a:r>
            <a:endParaRPr lang="pt-BR" dirty="0">
              <a:latin typeface="Arial Narrow" pitchFamily="34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4356797821362366E-2"/>
          <c:y val="0.14127988126514895"/>
          <c:w val="0.9424678249707793"/>
          <c:h val="0.76079066332222878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0"/>
              <c:layout>
                <c:manualLayout>
                  <c:x val="-4.5170339728502505E-2"/>
                  <c:y val="5.1440329218106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9925112331502763E-2"/>
                  <c:y val="-3.0006858710562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5170339728502477E-2"/>
                  <c:y val="5.1440329218106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2302498633003076E-2"/>
                  <c:y val="-3.8580246913580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7547726030002728E-2"/>
                  <c:y val="4.7153635116598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4679884934503126E-2"/>
                  <c:y val="-3.8580246913580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0906021919501599E-2"/>
                  <c:y val="5.1439991683138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7057271236003321E-2"/>
                  <c:y val="-4.286694101508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4.2792953427002609E-2"/>
                  <c:y val="-4.2866941015089366E-2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latin typeface="Arial Narrow" pitchFamily="34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2792953427002567E-2"/>
                  <c:y val="4.286694101508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latin typeface="Arial Narrow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Plan1!$A$3:$A$12</c:f>
              <c:numCache>
                <c:formatCode>General</c:formatCode>
                <c:ptCount val="10"/>
                <c:pt idx="0">
                  <c:v>2002</c:v>
                </c:pt>
                <c:pt idx="1">
                  <c:v>2006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 formatCode="mmm/yy">
                  <c:v>42370</c:v>
                </c:pt>
                <c:pt idx="9" formatCode="mmm/yy">
                  <c:v>42401</c:v>
                </c:pt>
              </c:numCache>
            </c:numRef>
          </c:cat>
          <c:val>
            <c:numRef>
              <c:f>Plan1!$B$3:$B$12</c:f>
              <c:numCache>
                <c:formatCode>0.00%</c:formatCode>
                <c:ptCount val="10"/>
                <c:pt idx="0">
                  <c:v>9.3000000000000263E-2</c:v>
                </c:pt>
                <c:pt idx="1">
                  <c:v>0.1990000000000002</c:v>
                </c:pt>
                <c:pt idx="2">
                  <c:v>0.13900000000000001</c:v>
                </c:pt>
                <c:pt idx="3">
                  <c:v>0.19100000000000011</c:v>
                </c:pt>
                <c:pt idx="4">
                  <c:v>0.15600000000000033</c:v>
                </c:pt>
                <c:pt idx="5">
                  <c:v>0.19800000000000015</c:v>
                </c:pt>
                <c:pt idx="6">
                  <c:v>0.2460000000000003</c:v>
                </c:pt>
                <c:pt idx="7">
                  <c:v>0.39500000000000085</c:v>
                </c:pt>
                <c:pt idx="8">
                  <c:v>0.43400000000000061</c:v>
                </c:pt>
                <c:pt idx="9">
                  <c:v>0.39500000000000085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17365768"/>
        <c:axId val="264421976"/>
      </c:lineChart>
      <c:catAx>
        <c:axId val="217365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>
                <a:latin typeface="Arial Narrow" pitchFamily="34" charset="0"/>
              </a:defRPr>
            </a:pPr>
            <a:endParaRPr lang="pt-BR"/>
          </a:p>
        </c:txPr>
        <c:crossAx val="264421976"/>
        <c:crosses val="autoZero"/>
        <c:auto val="1"/>
        <c:lblAlgn val="ctr"/>
        <c:lblOffset val="100"/>
        <c:noMultiLvlLbl val="0"/>
      </c:catAx>
      <c:valAx>
        <c:axId val="264421976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1736576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/>
              <a:t>Banco</a:t>
            </a:r>
            <a:r>
              <a:rPr lang="en-US" sz="2000" b="1" baseline="0" dirty="0" smtClean="0"/>
              <a:t> do </a:t>
            </a:r>
            <a:r>
              <a:rPr lang="en-US" sz="2000" b="1" baseline="0" dirty="0" err="1" smtClean="0"/>
              <a:t>Brasil</a:t>
            </a:r>
            <a:r>
              <a:rPr lang="en-US" sz="2000" b="1" dirty="0" smtClean="0"/>
              <a:t>/SAFRA (</a:t>
            </a:r>
            <a:r>
              <a:rPr lang="en-US" sz="2000" b="1" dirty="0" err="1" smtClean="0"/>
              <a:t>Em</a:t>
            </a:r>
            <a:r>
              <a:rPr lang="en-US" sz="2000" b="1" dirty="0" smtClean="0"/>
              <a:t> R</a:t>
            </a:r>
            <a:r>
              <a:rPr lang="en-US" sz="2000" b="1" dirty="0"/>
              <a:t>$</a:t>
            </a:r>
            <a:r>
              <a:rPr lang="en-US" sz="2000" b="1" baseline="0" dirty="0"/>
              <a:t> </a:t>
            </a:r>
            <a:r>
              <a:rPr lang="en-US" sz="2000" b="1" baseline="0" dirty="0" err="1"/>
              <a:t>M</a:t>
            </a:r>
            <a:r>
              <a:rPr lang="en-US" sz="2000" b="1" baseline="0" dirty="0" err="1" smtClean="0"/>
              <a:t>ilhões</a:t>
            </a:r>
            <a:r>
              <a:rPr lang="en-US" sz="2000" b="1" baseline="0" dirty="0"/>
              <a:t>)</a:t>
            </a:r>
            <a:endParaRPr lang="en-US" sz="2000" b="1" dirty="0"/>
          </a:p>
        </c:rich>
      </c:tx>
      <c:layout>
        <c:manualLayout>
          <c:xMode val="edge"/>
          <c:yMode val="edge"/>
          <c:x val="0.35681043099900039"/>
          <c:y val="2.45577495608786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Plan1!$C$3</c:f>
              <c:strCache>
                <c:ptCount val="1"/>
                <c:pt idx="0">
                  <c:v>BB/SAFRA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Plan1!$C$4:$C$172</c:f>
              <c:numCache>
                <c:formatCode>#,##0_);\(#,##0\)</c:formatCode>
                <c:ptCount val="169"/>
                <c:pt idx="0">
                  <c:v>5.8178099999999997</c:v>
                </c:pt>
                <c:pt idx="1">
                  <c:v>40.285437000000002</c:v>
                </c:pt>
                <c:pt idx="2">
                  <c:v>39.499111999999997</c:v>
                </c:pt>
                <c:pt idx="3">
                  <c:v>45.394081999999997</c:v>
                </c:pt>
                <c:pt idx="4">
                  <c:v>47.591248</c:v>
                </c:pt>
                <c:pt idx="5">
                  <c:v>51.282297999999997</c:v>
                </c:pt>
                <c:pt idx="6">
                  <c:v>49.104086000000002</c:v>
                </c:pt>
                <c:pt idx="7">
                  <c:v>43.047089</c:v>
                </c:pt>
                <c:pt idx="8">
                  <c:v>45.061779000000001</c:v>
                </c:pt>
                <c:pt idx="9">
                  <c:v>87.641400829999995</c:v>
                </c:pt>
                <c:pt idx="10">
                  <c:v>58.84934982</c:v>
                </c:pt>
                <c:pt idx="11">
                  <c:v>77.715211799999992</c:v>
                </c:pt>
                <c:pt idx="12">
                  <c:v>63.869013000000002</c:v>
                </c:pt>
                <c:pt idx="13">
                  <c:v>54.836098999999997</c:v>
                </c:pt>
                <c:pt idx="14">
                  <c:v>54.369391999999998</c:v>
                </c:pt>
                <c:pt idx="15">
                  <c:v>64.798734999999994</c:v>
                </c:pt>
                <c:pt idx="16">
                  <c:v>70.959429</c:v>
                </c:pt>
                <c:pt idx="17">
                  <c:v>81.689003999999997</c:v>
                </c:pt>
                <c:pt idx="18">
                  <c:v>88.135628999999994</c:v>
                </c:pt>
                <c:pt idx="19">
                  <c:v>97.970592999999994</c:v>
                </c:pt>
                <c:pt idx="20">
                  <c:v>70.800358000000003</c:v>
                </c:pt>
                <c:pt idx="21">
                  <c:v>124.370861</c:v>
                </c:pt>
                <c:pt idx="22">
                  <c:v>140.97118900000001</c:v>
                </c:pt>
                <c:pt idx="23">
                  <c:v>93.239013999999997</c:v>
                </c:pt>
                <c:pt idx="24">
                  <c:v>81.018218000000005</c:v>
                </c:pt>
                <c:pt idx="25">
                  <c:v>35.595936000000002</c:v>
                </c:pt>
                <c:pt idx="26">
                  <c:v>40.554350999999997</c:v>
                </c:pt>
                <c:pt idx="27">
                  <c:v>57.365102999999998</c:v>
                </c:pt>
                <c:pt idx="28">
                  <c:v>63.688214000000002</c:v>
                </c:pt>
                <c:pt idx="29">
                  <c:v>79.707171000000002</c:v>
                </c:pt>
                <c:pt idx="30">
                  <c:v>92.900502000000003</c:v>
                </c:pt>
                <c:pt idx="31">
                  <c:v>36.192692999999998</c:v>
                </c:pt>
                <c:pt idx="32">
                  <c:v>47.976052000000003</c:v>
                </c:pt>
                <c:pt idx="33">
                  <c:v>66.116885510000003</c:v>
                </c:pt>
                <c:pt idx="34">
                  <c:v>81.273719510000006</c:v>
                </c:pt>
                <c:pt idx="35">
                  <c:v>93.05426451000001</c:v>
                </c:pt>
                <c:pt idx="36">
                  <c:v>77.488404410000001</c:v>
                </c:pt>
                <c:pt idx="37">
                  <c:v>114.70689922</c:v>
                </c:pt>
                <c:pt idx="38">
                  <c:v>69.495519329999993</c:v>
                </c:pt>
                <c:pt idx="39">
                  <c:v>87.287512329999998</c:v>
                </c:pt>
                <c:pt idx="40">
                  <c:v>127.83348823999999</c:v>
                </c:pt>
                <c:pt idx="41">
                  <c:v>122.80116814</c:v>
                </c:pt>
                <c:pt idx="42">
                  <c:v>127.40618227</c:v>
                </c:pt>
                <c:pt idx="43">
                  <c:v>42.003808210000003</c:v>
                </c:pt>
                <c:pt idx="44">
                  <c:v>69.411388470000006</c:v>
                </c:pt>
                <c:pt idx="45">
                  <c:v>100.89262762999999</c:v>
                </c:pt>
                <c:pt idx="46">
                  <c:v>135.18888075000001</c:v>
                </c:pt>
                <c:pt idx="47">
                  <c:v>160.25228430000001</c:v>
                </c:pt>
                <c:pt idx="48">
                  <c:v>77.931495939999991</c:v>
                </c:pt>
                <c:pt idx="49">
                  <c:v>86.807332590000001</c:v>
                </c:pt>
                <c:pt idx="50">
                  <c:v>70.925753200000003</c:v>
                </c:pt>
                <c:pt idx="51">
                  <c:v>127.73693634999999</c:v>
                </c:pt>
                <c:pt idx="52">
                  <c:v>112.16330312999999</c:v>
                </c:pt>
                <c:pt idx="53">
                  <c:v>142.11405916999999</c:v>
                </c:pt>
                <c:pt idx="54">
                  <c:v>167.55316081000001</c:v>
                </c:pt>
                <c:pt idx="55">
                  <c:v>84.503614920000004</c:v>
                </c:pt>
                <c:pt idx="56">
                  <c:v>88.745690549999992</c:v>
                </c:pt>
                <c:pt idx="57">
                  <c:v>110.52696924999999</c:v>
                </c:pt>
                <c:pt idx="58">
                  <c:v>155.68569894999999</c:v>
                </c:pt>
                <c:pt idx="59">
                  <c:v>243.58083086000002</c:v>
                </c:pt>
                <c:pt idx="60">
                  <c:v>15.011707119999999</c:v>
                </c:pt>
                <c:pt idx="61">
                  <c:v>156.68781931000001</c:v>
                </c:pt>
                <c:pt idx="62">
                  <c:v>159.87945221000001</c:v>
                </c:pt>
                <c:pt idx="63">
                  <c:v>197.58628550999998</c:v>
                </c:pt>
                <c:pt idx="64">
                  <c:v>221.10659938999999</c:v>
                </c:pt>
                <c:pt idx="65">
                  <c:v>260.73882393000002</c:v>
                </c:pt>
                <c:pt idx="66">
                  <c:v>280.54871661999999</c:v>
                </c:pt>
                <c:pt idx="67">
                  <c:v>424.54058935</c:v>
                </c:pt>
                <c:pt idx="68">
                  <c:v>171.86001106000001</c:v>
                </c:pt>
                <c:pt idx="69">
                  <c:v>189.48895338</c:v>
                </c:pt>
                <c:pt idx="70">
                  <c:v>214.50260065999998</c:v>
                </c:pt>
                <c:pt idx="71">
                  <c:v>218.25910099000001</c:v>
                </c:pt>
                <c:pt idx="72">
                  <c:v>246.75201963000001</c:v>
                </c:pt>
                <c:pt idx="73">
                  <c:v>94.633637969999995</c:v>
                </c:pt>
                <c:pt idx="74">
                  <c:v>120.18161157999999</c:v>
                </c:pt>
                <c:pt idx="75">
                  <c:v>156.91782168</c:v>
                </c:pt>
                <c:pt idx="76">
                  <c:v>190.75449591</c:v>
                </c:pt>
                <c:pt idx="77">
                  <c:v>288.93859436000002</c:v>
                </c:pt>
                <c:pt idx="78">
                  <c:v>386.28779564999996</c:v>
                </c:pt>
                <c:pt idx="79">
                  <c:v>401.79135514000001</c:v>
                </c:pt>
                <c:pt idx="80">
                  <c:v>492.98636295</c:v>
                </c:pt>
                <c:pt idx="81">
                  <c:v>599.44576983000002</c:v>
                </c:pt>
                <c:pt idx="82">
                  <c:v>626.16140159999998</c:v>
                </c:pt>
                <c:pt idx="83">
                  <c:v>635.47689402000003</c:v>
                </c:pt>
                <c:pt idx="84">
                  <c:v>802.18020555999999</c:v>
                </c:pt>
                <c:pt idx="85">
                  <c:v>666.00403324000001</c:v>
                </c:pt>
                <c:pt idx="86">
                  <c:v>727.93295017999992</c:v>
                </c:pt>
                <c:pt idx="87">
                  <c:v>871.99897938000004</c:v>
                </c:pt>
                <c:pt idx="88">
                  <c:v>1020.37925501</c:v>
                </c:pt>
                <c:pt idx="89">
                  <c:v>1175.3564153599998</c:v>
                </c:pt>
                <c:pt idx="90">
                  <c:v>1313.2767110899999</c:v>
                </c:pt>
                <c:pt idx="91">
                  <c:v>1452.25386832</c:v>
                </c:pt>
                <c:pt idx="92">
                  <c:v>1579.8290629800001</c:v>
                </c:pt>
                <c:pt idx="93">
                  <c:v>1328.1891841900001</c:v>
                </c:pt>
                <c:pt idx="94">
                  <c:v>1461.0117000799999</c:v>
                </c:pt>
                <c:pt idx="95">
                  <c:v>1615.5459621199998</c:v>
                </c:pt>
                <c:pt idx="96">
                  <c:v>1816.1149573900002</c:v>
                </c:pt>
                <c:pt idx="97">
                  <c:v>1907.1959123499998</c:v>
                </c:pt>
                <c:pt idx="98">
                  <c:v>2063.9446575399998</c:v>
                </c:pt>
                <c:pt idx="99">
                  <c:v>2127.2323454900002</c:v>
                </c:pt>
                <c:pt idx="100">
                  <c:v>2339.7022310000002</c:v>
                </c:pt>
                <c:pt idx="101">
                  <c:v>2541.3878899000001</c:v>
                </c:pt>
                <c:pt idx="102">
                  <c:v>2753.6595147100002</c:v>
                </c:pt>
                <c:pt idx="103">
                  <c:v>2967.3448835900003</c:v>
                </c:pt>
                <c:pt idx="104">
                  <c:v>3168.7178077499998</c:v>
                </c:pt>
                <c:pt idx="105">
                  <c:v>3384.9994310900001</c:v>
                </c:pt>
                <c:pt idx="106">
                  <c:v>3099.5100164200003</c:v>
                </c:pt>
                <c:pt idx="107">
                  <c:v>3289.4842626</c:v>
                </c:pt>
                <c:pt idx="108">
                  <c:v>3493.43912314</c:v>
                </c:pt>
                <c:pt idx="109">
                  <c:v>2723.1438273099998</c:v>
                </c:pt>
                <c:pt idx="110">
                  <c:v>2885.2932095799997</c:v>
                </c:pt>
                <c:pt idx="111">
                  <c:v>2913.4807319800002</c:v>
                </c:pt>
                <c:pt idx="112">
                  <c:v>2933.8844573699998</c:v>
                </c:pt>
                <c:pt idx="113">
                  <c:v>3003.2752775900003</c:v>
                </c:pt>
                <c:pt idx="114">
                  <c:v>3054.4956549200001</c:v>
                </c:pt>
                <c:pt idx="115">
                  <c:v>2856.4617363400002</c:v>
                </c:pt>
                <c:pt idx="116">
                  <c:v>3072.63949877</c:v>
                </c:pt>
                <c:pt idx="117">
                  <c:v>3267.6140101199999</c:v>
                </c:pt>
                <c:pt idx="118">
                  <c:v>2939.6245777499998</c:v>
                </c:pt>
                <c:pt idx="119">
                  <c:v>3145.4955585600001</c:v>
                </c:pt>
                <c:pt idx="120">
                  <c:v>3519.3637102800003</c:v>
                </c:pt>
                <c:pt idx="121">
                  <c:v>1667.07249594</c:v>
                </c:pt>
                <c:pt idx="122">
                  <c:v>1904.2143874000001</c:v>
                </c:pt>
                <c:pt idx="123">
                  <c:v>2024.3756416900001</c:v>
                </c:pt>
                <c:pt idx="124">
                  <c:v>1314.2223536199999</c:v>
                </c:pt>
                <c:pt idx="125">
                  <c:v>1401.3193882600001</c:v>
                </c:pt>
                <c:pt idx="126">
                  <c:v>1669.7813458000001</c:v>
                </c:pt>
                <c:pt idx="127">
                  <c:v>1744.9452282</c:v>
                </c:pt>
                <c:pt idx="128">
                  <c:v>1995.7926762300001</c:v>
                </c:pt>
                <c:pt idx="129">
                  <c:v>2261.1039317199998</c:v>
                </c:pt>
                <c:pt idx="130">
                  <c:v>2487.8209966100003</c:v>
                </c:pt>
                <c:pt idx="131">
                  <c:v>2765.0557843699999</c:v>
                </c:pt>
                <c:pt idx="132">
                  <c:v>3228.1362501799999</c:v>
                </c:pt>
                <c:pt idx="133">
                  <c:v>3498.2222375799997</c:v>
                </c:pt>
                <c:pt idx="134">
                  <c:v>3792.3648462900001</c:v>
                </c:pt>
                <c:pt idx="135">
                  <c:v>3779.8186528000001</c:v>
                </c:pt>
                <c:pt idx="136">
                  <c:v>3533.7087824299997</c:v>
                </c:pt>
                <c:pt idx="137">
                  <c:v>3856.4923920400001</c:v>
                </c:pt>
                <c:pt idx="138">
                  <c:v>4158.0150623199997</c:v>
                </c:pt>
                <c:pt idx="139">
                  <c:v>4483.0974558600001</c:v>
                </c:pt>
                <c:pt idx="140">
                  <c:v>4801.8324038100009</c:v>
                </c:pt>
                <c:pt idx="141">
                  <c:v>5188.3104071499993</c:v>
                </c:pt>
                <c:pt idx="142">
                  <c:v>5563.0467530900005</c:v>
                </c:pt>
                <c:pt idx="143">
                  <c:v>5949.1394888900004</c:v>
                </c:pt>
                <c:pt idx="144">
                  <c:v>6333.2838864399992</c:v>
                </c:pt>
                <c:pt idx="145">
                  <c:v>6750.2252021300001</c:v>
                </c:pt>
                <c:pt idx="146">
                  <c:v>7121.9177257199999</c:v>
                </c:pt>
                <c:pt idx="147">
                  <c:v>7535.8057834399997</c:v>
                </c:pt>
                <c:pt idx="148">
                  <c:v>7060.7486093400003</c:v>
                </c:pt>
                <c:pt idx="149">
                  <c:v>7506.7261383699997</c:v>
                </c:pt>
                <c:pt idx="150">
                  <c:v>7943.7354062299992</c:v>
                </c:pt>
                <c:pt idx="151">
                  <c:v>8404.7156908699999</c:v>
                </c:pt>
                <c:pt idx="152">
                  <c:v>8871.0624265699989</c:v>
                </c:pt>
                <c:pt idx="153">
                  <c:v>9349.8504644500008</c:v>
                </c:pt>
                <c:pt idx="154">
                  <c:v>9862.8621772499991</c:v>
                </c:pt>
                <c:pt idx="155">
                  <c:v>10376.554130139999</c:v>
                </c:pt>
                <c:pt idx="156">
                  <c:v>10914.593751660001</c:v>
                </c:pt>
                <c:pt idx="157">
                  <c:v>11564.321397379999</c:v>
                </c:pt>
                <c:pt idx="158">
                  <c:v>12099.883348059999</c:v>
                </c:pt>
                <c:pt idx="159">
                  <c:v>12715.115717930001</c:v>
                </c:pt>
                <c:pt idx="160">
                  <c:v>12473.161916061001</c:v>
                </c:pt>
                <c:pt idx="161">
                  <c:v>12928.335192770999</c:v>
                </c:pt>
                <c:pt idx="162">
                  <c:v>13459.427913510999</c:v>
                </c:pt>
                <c:pt idx="163">
                  <c:v>10936.418986799999</c:v>
                </c:pt>
                <c:pt idx="164">
                  <c:v>11320.87571174</c:v>
                </c:pt>
                <c:pt idx="165">
                  <c:v>11764.707684430001</c:v>
                </c:pt>
                <c:pt idx="166">
                  <c:v>11829.178595469999</c:v>
                </c:pt>
                <c:pt idx="167">
                  <c:v>12475.951375620001</c:v>
                </c:pt>
                <c:pt idx="168">
                  <c:v>3384.9820502600001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9001536"/>
        <c:axId val="448996048"/>
      </c:lineChart>
      <c:dateAx>
        <c:axId val="44900153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8996048"/>
        <c:crosses val="autoZero"/>
        <c:auto val="1"/>
        <c:lblOffset val="100"/>
        <c:baseTimeUnit val="months"/>
      </c:dateAx>
      <c:valAx>
        <c:axId val="44899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1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/>
              <a:t>FGTS - LC 110/2001 e PMCMV </a:t>
            </a:r>
            <a:r>
              <a:rPr lang="pt-BR" sz="2000" b="1" dirty="0" smtClean="0"/>
              <a:t>(Em R</a:t>
            </a:r>
            <a:r>
              <a:rPr lang="pt-BR" sz="2000" b="1" dirty="0"/>
              <a:t>$ </a:t>
            </a:r>
            <a:r>
              <a:rPr lang="pt-BR" sz="2000" b="1" dirty="0" smtClean="0"/>
              <a:t>Milhões</a:t>
            </a:r>
            <a:r>
              <a:rPr lang="pt-BR" sz="2000" b="1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Plan1!$H$3</c:f>
              <c:strCache>
                <c:ptCount val="1"/>
                <c:pt idx="0">
                  <c:v>FGTS/LC110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Plan1!$H$4:$H$172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301.62634136000003</c:v>
                </c:pt>
                <c:pt idx="125">
                  <c:v>594.42423487999997</c:v>
                </c:pt>
                <c:pt idx="126">
                  <c:v>861.78825958000004</c:v>
                </c:pt>
                <c:pt idx="127">
                  <c:v>1143.1873365899999</c:v>
                </c:pt>
                <c:pt idx="128">
                  <c:v>1420.6432664400002</c:v>
                </c:pt>
                <c:pt idx="129">
                  <c:v>1697.22023797</c:v>
                </c:pt>
                <c:pt idx="130">
                  <c:v>2002.45225033</c:v>
                </c:pt>
                <c:pt idx="131">
                  <c:v>2254.1251452800002</c:v>
                </c:pt>
                <c:pt idx="132">
                  <c:v>2533.7700821799999</c:v>
                </c:pt>
                <c:pt idx="133">
                  <c:v>2811.7584799800002</c:v>
                </c:pt>
                <c:pt idx="134">
                  <c:v>3138.83103368</c:v>
                </c:pt>
                <c:pt idx="135">
                  <c:v>3438.9753701100003</c:v>
                </c:pt>
                <c:pt idx="136">
                  <c:v>3749.60949506</c:v>
                </c:pt>
                <c:pt idx="137">
                  <c:v>4104.8090743399998</c:v>
                </c:pt>
                <c:pt idx="138">
                  <c:v>4459.7467095600005</c:v>
                </c:pt>
                <c:pt idx="139">
                  <c:v>4820.89534688</c:v>
                </c:pt>
                <c:pt idx="140">
                  <c:v>5159.5710177199999</c:v>
                </c:pt>
                <c:pt idx="141">
                  <c:v>5523.6395453999994</c:v>
                </c:pt>
                <c:pt idx="142">
                  <c:v>5900.2998192799996</c:v>
                </c:pt>
                <c:pt idx="143">
                  <c:v>6259.0711000000001</c:v>
                </c:pt>
                <c:pt idx="144">
                  <c:v>6629.2315219399998</c:v>
                </c:pt>
                <c:pt idx="145">
                  <c:v>6999.0842540000003</c:v>
                </c:pt>
                <c:pt idx="146">
                  <c:v>7418.4187245499998</c:v>
                </c:pt>
                <c:pt idx="147">
                  <c:v>7794.6823892600005</c:v>
                </c:pt>
                <c:pt idx="148">
                  <c:v>8231.6789535799999</c:v>
                </c:pt>
                <c:pt idx="149">
                  <c:v>8529.9977047200009</c:v>
                </c:pt>
                <c:pt idx="150">
                  <c:v>8848.7738427000004</c:v>
                </c:pt>
                <c:pt idx="151">
                  <c:v>9182.4395492000003</c:v>
                </c:pt>
                <c:pt idx="152">
                  <c:v>9485.1864753099999</c:v>
                </c:pt>
                <c:pt idx="153">
                  <c:v>9807.526174229999</c:v>
                </c:pt>
                <c:pt idx="154">
                  <c:v>10142.43814624</c:v>
                </c:pt>
                <c:pt idx="155">
                  <c:v>10470.07403677</c:v>
                </c:pt>
                <c:pt idx="156">
                  <c:v>10724.473852180001</c:v>
                </c:pt>
                <c:pt idx="157">
                  <c:v>10735.76684593</c:v>
                </c:pt>
                <c:pt idx="158">
                  <c:v>10793.46325791</c:v>
                </c:pt>
                <c:pt idx="159">
                  <c:v>10826.029619969999</c:v>
                </c:pt>
                <c:pt idx="160">
                  <c:v>10854.73425265</c:v>
                </c:pt>
                <c:pt idx="161">
                  <c:v>10866.15979725</c:v>
                </c:pt>
                <c:pt idx="162">
                  <c:v>10879.411472700001</c:v>
                </c:pt>
                <c:pt idx="163">
                  <c:v>10904.069105590001</c:v>
                </c:pt>
                <c:pt idx="164">
                  <c:v>10915.502519270001</c:v>
                </c:pt>
                <c:pt idx="165">
                  <c:v>10912.47584017</c:v>
                </c:pt>
                <c:pt idx="166">
                  <c:v>10921.629132170001</c:v>
                </c:pt>
                <c:pt idx="167">
                  <c:v>10937.234428850001</c:v>
                </c:pt>
                <c:pt idx="168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Plan1!$I$3</c:f>
              <c:strCache>
                <c:ptCount val="1"/>
                <c:pt idx="0">
                  <c:v>FGTS/PMCMV</c:v>
                </c:pt>
              </c:strCache>
            </c:strRef>
          </c:tx>
          <c:spPr>
            <a:ln w="444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Plan1!$I$4:$I$172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10.140558589999999</c:v>
                </c:pt>
                <c:pt idx="91">
                  <c:v>34.549512130000004</c:v>
                </c:pt>
                <c:pt idx="92">
                  <c:v>69.308276180000007</c:v>
                </c:pt>
                <c:pt idx="93">
                  <c:v>123.64398189000001</c:v>
                </c:pt>
                <c:pt idx="94">
                  <c:v>137.11608599000002</c:v>
                </c:pt>
                <c:pt idx="95">
                  <c:v>221.71369497000001</c:v>
                </c:pt>
                <c:pt idx="96">
                  <c:v>46.229981950000003</c:v>
                </c:pt>
                <c:pt idx="97">
                  <c:v>-5.6790999999999992E-4</c:v>
                </c:pt>
                <c:pt idx="98">
                  <c:v>0</c:v>
                </c:pt>
                <c:pt idx="99">
                  <c:v>42.038640319999999</c:v>
                </c:pt>
                <c:pt idx="100">
                  <c:v>117.39867199</c:v>
                </c:pt>
                <c:pt idx="101">
                  <c:v>194.62115037000001</c:v>
                </c:pt>
                <c:pt idx="102">
                  <c:v>284.23495876999999</c:v>
                </c:pt>
                <c:pt idx="103">
                  <c:v>386.83607839000001</c:v>
                </c:pt>
                <c:pt idx="104">
                  <c:v>495.68782463999997</c:v>
                </c:pt>
                <c:pt idx="105">
                  <c:v>610.94528594000008</c:v>
                </c:pt>
                <c:pt idx="106">
                  <c:v>338.63054769999997</c:v>
                </c:pt>
                <c:pt idx="107">
                  <c:v>465.25649906000001</c:v>
                </c:pt>
                <c:pt idx="108">
                  <c:v>581.85322510000003</c:v>
                </c:pt>
                <c:pt idx="109">
                  <c:v>638.70971789999999</c:v>
                </c:pt>
                <c:pt idx="110">
                  <c:v>745.09474428999999</c:v>
                </c:pt>
                <c:pt idx="111">
                  <c:v>895.65882320000003</c:v>
                </c:pt>
                <c:pt idx="112">
                  <c:v>1020.8808683899999</c:v>
                </c:pt>
                <c:pt idx="113">
                  <c:v>1205.5510261500001</c:v>
                </c:pt>
                <c:pt idx="114">
                  <c:v>1386.46514396</c:v>
                </c:pt>
                <c:pt idx="115">
                  <c:v>1571.1290111300002</c:v>
                </c:pt>
                <c:pt idx="116">
                  <c:v>1751.7163874600001</c:v>
                </c:pt>
                <c:pt idx="117">
                  <c:v>1910.76569447</c:v>
                </c:pt>
                <c:pt idx="118">
                  <c:v>2017.0210705299999</c:v>
                </c:pt>
                <c:pt idx="119">
                  <c:v>2118.47577903</c:v>
                </c:pt>
                <c:pt idx="120">
                  <c:v>2515.2268060500001</c:v>
                </c:pt>
                <c:pt idx="121">
                  <c:v>2750.8891446500002</c:v>
                </c:pt>
                <c:pt idx="122">
                  <c:v>2984.7845491599996</c:v>
                </c:pt>
                <c:pt idx="123">
                  <c:v>3143.8012174099999</c:v>
                </c:pt>
                <c:pt idx="124">
                  <c:v>3258.60724149</c:v>
                </c:pt>
                <c:pt idx="125">
                  <c:v>3328.1550817800003</c:v>
                </c:pt>
                <c:pt idx="126">
                  <c:v>3425.0409002299998</c:v>
                </c:pt>
                <c:pt idx="127">
                  <c:v>3490.7752285199999</c:v>
                </c:pt>
                <c:pt idx="128">
                  <c:v>3660.8352003600003</c:v>
                </c:pt>
                <c:pt idx="129">
                  <c:v>3758.2439613400002</c:v>
                </c:pt>
                <c:pt idx="130">
                  <c:v>3879.9519857300002</c:v>
                </c:pt>
                <c:pt idx="131">
                  <c:v>3942.7791858699998</c:v>
                </c:pt>
                <c:pt idx="132">
                  <c:v>4114.0889560599999</c:v>
                </c:pt>
                <c:pt idx="133">
                  <c:v>4220.0392281599998</c:v>
                </c:pt>
                <c:pt idx="134">
                  <c:v>4344.63654331</c:v>
                </c:pt>
                <c:pt idx="135">
                  <c:v>4472.0441728999995</c:v>
                </c:pt>
                <c:pt idx="136">
                  <c:v>4093.15209989</c:v>
                </c:pt>
                <c:pt idx="137">
                  <c:v>4226.8014182300003</c:v>
                </c:pt>
                <c:pt idx="138">
                  <c:v>4057.3623490800001</c:v>
                </c:pt>
                <c:pt idx="139">
                  <c:v>4182.7198438000005</c:v>
                </c:pt>
                <c:pt idx="140">
                  <c:v>4328.3211982100001</c:v>
                </c:pt>
                <c:pt idx="141">
                  <c:v>4422.2436427399998</c:v>
                </c:pt>
                <c:pt idx="142">
                  <c:v>4549.5685624200005</c:v>
                </c:pt>
                <c:pt idx="143">
                  <c:v>4693.92045452</c:v>
                </c:pt>
                <c:pt idx="144">
                  <c:v>5715.2593754199997</c:v>
                </c:pt>
                <c:pt idx="145">
                  <c:v>5852.9659176399991</c:v>
                </c:pt>
                <c:pt idx="146">
                  <c:v>6023.8567568299995</c:v>
                </c:pt>
                <c:pt idx="147">
                  <c:v>6165.8201244900001</c:v>
                </c:pt>
                <c:pt idx="148">
                  <c:v>6318.5159095499994</c:v>
                </c:pt>
                <c:pt idx="149">
                  <c:v>6507.1265117000012</c:v>
                </c:pt>
                <c:pt idx="150">
                  <c:v>6689.5306961199994</c:v>
                </c:pt>
                <c:pt idx="151">
                  <c:v>6859.6212277200002</c:v>
                </c:pt>
                <c:pt idx="152">
                  <c:v>7044.5258387199992</c:v>
                </c:pt>
                <c:pt idx="153">
                  <c:v>7275.86877766</c:v>
                </c:pt>
                <c:pt idx="154">
                  <c:v>7490.5125851799994</c:v>
                </c:pt>
                <c:pt idx="155">
                  <c:v>7637.3921012800001</c:v>
                </c:pt>
                <c:pt idx="156">
                  <c:v>7890.4639782499999</c:v>
                </c:pt>
                <c:pt idx="157">
                  <c:v>8085.5868004900003</c:v>
                </c:pt>
                <c:pt idx="158">
                  <c:v>8105.7315395100004</c:v>
                </c:pt>
                <c:pt idx="159">
                  <c:v>8160.9536905300001</c:v>
                </c:pt>
                <c:pt idx="160">
                  <c:v>8213.3882255200006</c:v>
                </c:pt>
                <c:pt idx="161">
                  <c:v>8261.2533651400008</c:v>
                </c:pt>
                <c:pt idx="162">
                  <c:v>8324.9822544500003</c:v>
                </c:pt>
                <c:pt idx="163">
                  <c:v>8379.0225898799999</c:v>
                </c:pt>
                <c:pt idx="164">
                  <c:v>8300.6062844200005</c:v>
                </c:pt>
                <c:pt idx="165">
                  <c:v>8561.1126492799995</c:v>
                </c:pt>
                <c:pt idx="166">
                  <c:v>8561.2187584200001</c:v>
                </c:pt>
                <c:pt idx="167">
                  <c:v>8800.7378661100011</c:v>
                </c:pt>
                <c:pt idx="168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8992912"/>
        <c:axId val="449002712"/>
      </c:lineChart>
      <c:dateAx>
        <c:axId val="44899291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2712"/>
        <c:crosses val="autoZero"/>
        <c:auto val="1"/>
        <c:lblOffset val="100"/>
        <c:baseTimeUnit val="months"/>
      </c:dateAx>
      <c:valAx>
        <c:axId val="449002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8992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/>
              <a:t>BNDES/PSI </a:t>
            </a:r>
            <a:r>
              <a:rPr lang="pt-BR" sz="2000" b="1" dirty="0" smtClean="0"/>
              <a:t>(Em R</a:t>
            </a:r>
            <a:r>
              <a:rPr lang="pt-BR" sz="2000" b="1" dirty="0"/>
              <a:t>$</a:t>
            </a:r>
            <a:r>
              <a:rPr lang="pt-BR" sz="2000" b="1" baseline="0" dirty="0"/>
              <a:t> </a:t>
            </a:r>
            <a:r>
              <a:rPr lang="pt-BR" sz="2000" b="1" baseline="0" dirty="0" smtClean="0"/>
              <a:t>Milhões</a:t>
            </a:r>
            <a:r>
              <a:rPr lang="pt-BR" sz="2000" b="1" baseline="0" dirty="0"/>
              <a:t>)</a:t>
            </a:r>
            <a:endParaRPr lang="pt-BR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Plan1!$D$3</c:f>
              <c:strCache>
                <c:ptCount val="1"/>
                <c:pt idx="0">
                  <c:v>BNDES</c:v>
                </c:pt>
              </c:strCache>
            </c:strRef>
          </c:tx>
          <c:spPr>
            <a:ln w="444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Plan1!$D$4:$D$172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32.4480334</c:v>
                </c:pt>
                <c:pt idx="96">
                  <c:v>62.50425384050186</c:v>
                </c:pt>
                <c:pt idx="97">
                  <c:v>95.997746001919822</c:v>
                </c:pt>
                <c:pt idx="98">
                  <c:v>132.88142672939546</c:v>
                </c:pt>
                <c:pt idx="99">
                  <c:v>179.63443874624423</c:v>
                </c:pt>
                <c:pt idx="100">
                  <c:v>224.96175143170876</c:v>
                </c:pt>
                <c:pt idx="101">
                  <c:v>274.85442099084588</c:v>
                </c:pt>
                <c:pt idx="102">
                  <c:v>489.81702102601224</c:v>
                </c:pt>
                <c:pt idx="103">
                  <c:v>612.23593578648354</c:v>
                </c:pt>
                <c:pt idx="104">
                  <c:v>750.46638872155233</c:v>
                </c:pt>
                <c:pt idx="105">
                  <c:v>896.61072236029383</c:v>
                </c:pt>
                <c:pt idx="106">
                  <c:v>1051.0316339941219</c:v>
                </c:pt>
                <c:pt idx="107">
                  <c:v>1224.5169940248966</c:v>
                </c:pt>
                <c:pt idx="108">
                  <c:v>1419.1327274292146</c:v>
                </c:pt>
                <c:pt idx="109">
                  <c:v>1611.4294145026058</c:v>
                </c:pt>
                <c:pt idx="110">
                  <c:v>1793.565523356491</c:v>
                </c:pt>
                <c:pt idx="111">
                  <c:v>2001.8282008844214</c:v>
                </c:pt>
                <c:pt idx="112">
                  <c:v>2203.7992110658397</c:v>
                </c:pt>
                <c:pt idx="113">
                  <c:v>2430.3682448915492</c:v>
                </c:pt>
                <c:pt idx="114">
                  <c:v>2468.0438790422663</c:v>
                </c:pt>
                <c:pt idx="115">
                  <c:v>2672.9011676314212</c:v>
                </c:pt>
                <c:pt idx="116">
                  <c:v>2907.6726083740268</c:v>
                </c:pt>
                <c:pt idx="117">
                  <c:v>3124.9363192978244</c:v>
                </c:pt>
                <c:pt idx="118">
                  <c:v>3354.3455506493447</c:v>
                </c:pt>
                <c:pt idx="119">
                  <c:v>3579.4278308496041</c:v>
                </c:pt>
                <c:pt idx="120">
                  <c:v>3814.4969574159986</c:v>
                </c:pt>
                <c:pt idx="121">
                  <c:v>3911.6920392242278</c:v>
                </c:pt>
                <c:pt idx="122">
                  <c:v>4129.10826237318</c:v>
                </c:pt>
                <c:pt idx="123">
                  <c:v>4361.5827560104863</c:v>
                </c:pt>
                <c:pt idx="124">
                  <c:v>4255.9704386085305</c:v>
                </c:pt>
                <c:pt idx="125">
                  <c:v>4531.6477931700001</c:v>
                </c:pt>
                <c:pt idx="126">
                  <c:v>4758.6486398100005</c:v>
                </c:pt>
                <c:pt idx="127">
                  <c:v>4963.5135609700001</c:v>
                </c:pt>
                <c:pt idx="128">
                  <c:v>5176.6799729900004</c:v>
                </c:pt>
                <c:pt idx="129">
                  <c:v>5390.7772771200016</c:v>
                </c:pt>
                <c:pt idx="130">
                  <c:v>5614.8638652400005</c:v>
                </c:pt>
                <c:pt idx="131">
                  <c:v>5826.3565820399999</c:v>
                </c:pt>
                <c:pt idx="132">
                  <c:v>6149.1216309300007</c:v>
                </c:pt>
                <c:pt idx="133">
                  <c:v>6405.0835600800001</c:v>
                </c:pt>
                <c:pt idx="134">
                  <c:v>6646.194560410001</c:v>
                </c:pt>
                <c:pt idx="135">
                  <c:v>6969.3437273199997</c:v>
                </c:pt>
                <c:pt idx="136">
                  <c:v>7291.9637286800007</c:v>
                </c:pt>
                <c:pt idx="137">
                  <c:v>7670.9155905239295</c:v>
                </c:pt>
                <c:pt idx="138">
                  <c:v>8012.9271415300009</c:v>
                </c:pt>
                <c:pt idx="139">
                  <c:v>8408.1333135200002</c:v>
                </c:pt>
                <c:pt idx="140">
                  <c:v>8555.9675033399999</c:v>
                </c:pt>
                <c:pt idx="141">
                  <c:v>9023.1704811199997</c:v>
                </c:pt>
                <c:pt idx="142">
                  <c:v>9734.8540504899993</c:v>
                </c:pt>
                <c:pt idx="143">
                  <c:v>10204.190326589998</c:v>
                </c:pt>
                <c:pt idx="144">
                  <c:v>10672.309755530001</c:v>
                </c:pt>
                <c:pt idx="145">
                  <c:v>11189.001760430003</c:v>
                </c:pt>
                <c:pt idx="146">
                  <c:v>11676.571030749999</c:v>
                </c:pt>
                <c:pt idx="147">
                  <c:v>12218.401889979999</c:v>
                </c:pt>
                <c:pt idx="148">
                  <c:v>12762.395093680001</c:v>
                </c:pt>
                <c:pt idx="149">
                  <c:v>13327.721621750003</c:v>
                </c:pt>
                <c:pt idx="150">
                  <c:v>13879.64288689</c:v>
                </c:pt>
                <c:pt idx="151">
                  <c:v>14440.406727950001</c:v>
                </c:pt>
                <c:pt idx="152">
                  <c:v>15008.661810680003</c:v>
                </c:pt>
                <c:pt idx="153">
                  <c:v>15566.433210079997</c:v>
                </c:pt>
                <c:pt idx="154">
                  <c:v>16151.28027619</c:v>
                </c:pt>
                <c:pt idx="155">
                  <c:v>16722.51266932</c:v>
                </c:pt>
                <c:pt idx="156">
                  <c:v>17319.856518650002</c:v>
                </c:pt>
                <c:pt idx="157">
                  <c:v>17980.915944569999</c:v>
                </c:pt>
                <c:pt idx="158">
                  <c:v>18584.866208030002</c:v>
                </c:pt>
                <c:pt idx="159">
                  <c:v>19256.155363079997</c:v>
                </c:pt>
                <c:pt idx="160">
                  <c:v>18848.00998631</c:v>
                </c:pt>
                <c:pt idx="161">
                  <c:v>19576.019743270001</c:v>
                </c:pt>
                <c:pt idx="162">
                  <c:v>18751.001794149997</c:v>
                </c:pt>
                <c:pt idx="163">
                  <c:v>17918.96531688</c:v>
                </c:pt>
                <c:pt idx="164">
                  <c:v>18658.409906820001</c:v>
                </c:pt>
                <c:pt idx="165">
                  <c:v>19367.032385329992</c:v>
                </c:pt>
                <c:pt idx="166">
                  <c:v>20156.053699010001</c:v>
                </c:pt>
                <c:pt idx="167">
                  <c:v>20915.351835329999</c:v>
                </c:pt>
                <c:pt idx="168">
                  <c:v>3852.028934859999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9003104"/>
        <c:axId val="448991344"/>
      </c:lineChart>
      <c:dateAx>
        <c:axId val="44900310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8991344"/>
        <c:crosses val="autoZero"/>
        <c:auto val="1"/>
        <c:lblOffset val="100"/>
        <c:baseTimeUnit val="months"/>
      </c:dateAx>
      <c:valAx>
        <c:axId val="448991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3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/>
              <a:t>CAIXA - </a:t>
            </a:r>
            <a:r>
              <a:rPr lang="pt-BR" sz="2000" b="1" dirty="0" smtClean="0"/>
              <a:t>Abono </a:t>
            </a:r>
            <a:r>
              <a:rPr lang="pt-BR" sz="2000" b="1" dirty="0"/>
              <a:t>Salarial </a:t>
            </a:r>
            <a:r>
              <a:rPr lang="pt-BR" sz="2000" b="1" dirty="0" smtClean="0"/>
              <a:t>(Em R</a:t>
            </a:r>
            <a:r>
              <a:rPr lang="pt-BR" sz="2000" b="1" dirty="0"/>
              <a:t>$ </a:t>
            </a:r>
            <a:r>
              <a:rPr lang="pt-BR" sz="2000" b="1" dirty="0" smtClean="0"/>
              <a:t>Milhões</a:t>
            </a:r>
            <a:r>
              <a:rPr lang="pt-BR" sz="2000" b="1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Plan1!$F$3</c:f>
              <c:strCache>
                <c:ptCount val="1"/>
                <c:pt idx="0">
                  <c:v>CAIXA/Abono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Plan1!$F$4:$F$172</c:f>
              <c:numCache>
                <c:formatCode>#,##0_);\(#,##0\)</c:formatCode>
                <c:ptCount val="169"/>
                <c:pt idx="0">
                  <c:v>22.274239120000001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145.10861580000002</c:v>
                </c:pt>
                <c:pt idx="22">
                  <c:v>0</c:v>
                </c:pt>
                <c:pt idx="23">
                  <c:v>98.593410349999999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81.424989760000003</c:v>
                </c:pt>
                <c:pt idx="33">
                  <c:v>0</c:v>
                </c:pt>
                <c:pt idx="34">
                  <c:v>72.999963659999992</c:v>
                </c:pt>
                <c:pt idx="35">
                  <c:v>264.46374950000001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8.40368681</c:v>
                </c:pt>
                <c:pt idx="47">
                  <c:v>11.737431470000001</c:v>
                </c:pt>
                <c:pt idx="48">
                  <c:v>2.0166677800000001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9.3811062700000001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312.00258801000001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1.7126366399999999</c:v>
                </c:pt>
                <c:pt idx="91">
                  <c:v>0</c:v>
                </c:pt>
                <c:pt idx="92">
                  <c:v>0</c:v>
                </c:pt>
                <c:pt idx="93">
                  <c:v>24.37019695</c:v>
                </c:pt>
                <c:pt idx="94">
                  <c:v>0</c:v>
                </c:pt>
                <c:pt idx="95">
                  <c:v>11.755464589999999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8.6123349700000009</c:v>
                </c:pt>
                <c:pt idx="103">
                  <c:v>0</c:v>
                </c:pt>
                <c:pt idx="104">
                  <c:v>0</c:v>
                </c:pt>
                <c:pt idx="105">
                  <c:v>25.488514510000002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338.75203835000002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207.13841661000001</c:v>
                </c:pt>
                <c:pt idx="140">
                  <c:v>1497.06813631</c:v>
                </c:pt>
                <c:pt idx="141">
                  <c:v>89.503233870000003</c:v>
                </c:pt>
                <c:pt idx="142">
                  <c:v>1583.63083366</c:v>
                </c:pt>
                <c:pt idx="143">
                  <c:v>351.71684075999997</c:v>
                </c:pt>
                <c:pt idx="144">
                  <c:v>620.01934677999998</c:v>
                </c:pt>
                <c:pt idx="145">
                  <c:v>0</c:v>
                </c:pt>
                <c:pt idx="146">
                  <c:v>19.559203350000001</c:v>
                </c:pt>
                <c:pt idx="147">
                  <c:v>13.315673039999998</c:v>
                </c:pt>
                <c:pt idx="148">
                  <c:v>0</c:v>
                </c:pt>
                <c:pt idx="149">
                  <c:v>0</c:v>
                </c:pt>
                <c:pt idx="150">
                  <c:v>82.329648590000005</c:v>
                </c:pt>
                <c:pt idx="151">
                  <c:v>900.22675355999991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8994088"/>
        <c:axId val="448993696"/>
      </c:lineChart>
      <c:dateAx>
        <c:axId val="4489940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8993696"/>
        <c:crosses val="autoZero"/>
        <c:auto val="1"/>
        <c:lblOffset val="100"/>
        <c:baseTimeUnit val="months"/>
      </c:dateAx>
      <c:valAx>
        <c:axId val="448993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8994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 dirty="0"/>
              <a:t>CAIXA - Bolsa </a:t>
            </a:r>
            <a:r>
              <a:rPr lang="pt-BR" sz="2000" b="1" dirty="0" smtClean="0"/>
              <a:t>Família </a:t>
            </a:r>
            <a:r>
              <a:rPr lang="pt-BR" sz="2000" b="1" dirty="0" smtClean="0"/>
              <a:t>(Em R</a:t>
            </a:r>
            <a:r>
              <a:rPr lang="pt-BR" sz="2000" b="1" dirty="0"/>
              <a:t>$ </a:t>
            </a:r>
            <a:r>
              <a:rPr lang="pt-BR" sz="2000" b="1" dirty="0" smtClean="0"/>
              <a:t>Milhões</a:t>
            </a:r>
            <a:r>
              <a:rPr lang="pt-BR" sz="2000" b="1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Plan1!$E$3</c:f>
              <c:strCache>
                <c:ptCount val="1"/>
                <c:pt idx="0">
                  <c:v>CAIXA/Bolsa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Plan1!$B$4:$B$172</c:f>
              <c:numCache>
                <c:formatCode>mmm\-yy</c:formatCode>
                <c:ptCount val="169"/>
                <c:pt idx="0">
                  <c:v>37226</c:v>
                </c:pt>
                <c:pt idx="1">
                  <c:v>37257</c:v>
                </c:pt>
                <c:pt idx="2">
                  <c:v>37288</c:v>
                </c:pt>
                <c:pt idx="3">
                  <c:v>37316</c:v>
                </c:pt>
                <c:pt idx="4">
                  <c:v>37347</c:v>
                </c:pt>
                <c:pt idx="5">
                  <c:v>37377</c:v>
                </c:pt>
                <c:pt idx="6">
                  <c:v>37408</c:v>
                </c:pt>
                <c:pt idx="7">
                  <c:v>37438</c:v>
                </c:pt>
                <c:pt idx="8">
                  <c:v>37469</c:v>
                </c:pt>
                <c:pt idx="9">
                  <c:v>37500</c:v>
                </c:pt>
                <c:pt idx="10">
                  <c:v>37530</c:v>
                </c:pt>
                <c:pt idx="11">
                  <c:v>37561</c:v>
                </c:pt>
                <c:pt idx="12">
                  <c:v>37591</c:v>
                </c:pt>
                <c:pt idx="13">
                  <c:v>37622</c:v>
                </c:pt>
                <c:pt idx="14">
                  <c:v>37653</c:v>
                </c:pt>
                <c:pt idx="15">
                  <c:v>37681</c:v>
                </c:pt>
                <c:pt idx="16">
                  <c:v>37712</c:v>
                </c:pt>
                <c:pt idx="17">
                  <c:v>37742</c:v>
                </c:pt>
                <c:pt idx="18">
                  <c:v>37773</c:v>
                </c:pt>
                <c:pt idx="19">
                  <c:v>37803</c:v>
                </c:pt>
                <c:pt idx="20">
                  <c:v>37834</c:v>
                </c:pt>
                <c:pt idx="21">
                  <c:v>37865</c:v>
                </c:pt>
                <c:pt idx="22">
                  <c:v>37895</c:v>
                </c:pt>
                <c:pt idx="23">
                  <c:v>37926</c:v>
                </c:pt>
                <c:pt idx="24">
                  <c:v>37956</c:v>
                </c:pt>
                <c:pt idx="25">
                  <c:v>37987</c:v>
                </c:pt>
                <c:pt idx="26">
                  <c:v>38018</c:v>
                </c:pt>
                <c:pt idx="27">
                  <c:v>38047</c:v>
                </c:pt>
                <c:pt idx="28">
                  <c:v>38078</c:v>
                </c:pt>
                <c:pt idx="29">
                  <c:v>38108</c:v>
                </c:pt>
                <c:pt idx="30">
                  <c:v>38139</c:v>
                </c:pt>
                <c:pt idx="31">
                  <c:v>38169</c:v>
                </c:pt>
                <c:pt idx="32">
                  <c:v>38200</c:v>
                </c:pt>
                <c:pt idx="33">
                  <c:v>38231</c:v>
                </c:pt>
                <c:pt idx="34">
                  <c:v>38261</c:v>
                </c:pt>
                <c:pt idx="35">
                  <c:v>38292</c:v>
                </c:pt>
                <c:pt idx="36">
                  <c:v>38322</c:v>
                </c:pt>
                <c:pt idx="37">
                  <c:v>38353</c:v>
                </c:pt>
                <c:pt idx="38">
                  <c:v>38384</c:v>
                </c:pt>
                <c:pt idx="39">
                  <c:v>38412</c:v>
                </c:pt>
                <c:pt idx="40">
                  <c:v>38443</c:v>
                </c:pt>
                <c:pt idx="41">
                  <c:v>38473</c:v>
                </c:pt>
                <c:pt idx="42">
                  <c:v>38504</c:v>
                </c:pt>
                <c:pt idx="43">
                  <c:v>38534</c:v>
                </c:pt>
                <c:pt idx="44">
                  <c:v>38565</c:v>
                </c:pt>
                <c:pt idx="45">
                  <c:v>38596</c:v>
                </c:pt>
                <c:pt idx="46">
                  <c:v>38626</c:v>
                </c:pt>
                <c:pt idx="47">
                  <c:v>38657</c:v>
                </c:pt>
                <c:pt idx="48">
                  <c:v>38687</c:v>
                </c:pt>
                <c:pt idx="49">
                  <c:v>38718</c:v>
                </c:pt>
                <c:pt idx="50">
                  <c:v>38749</c:v>
                </c:pt>
                <c:pt idx="51">
                  <c:v>38777</c:v>
                </c:pt>
                <c:pt idx="52">
                  <c:v>38808</c:v>
                </c:pt>
                <c:pt idx="53">
                  <c:v>38838</c:v>
                </c:pt>
                <c:pt idx="54">
                  <c:v>38869</c:v>
                </c:pt>
                <c:pt idx="55">
                  <c:v>38899</c:v>
                </c:pt>
                <c:pt idx="56">
                  <c:v>38930</c:v>
                </c:pt>
                <c:pt idx="57">
                  <c:v>38961</c:v>
                </c:pt>
                <c:pt idx="58">
                  <c:v>38991</c:v>
                </c:pt>
                <c:pt idx="59">
                  <c:v>39022</c:v>
                </c:pt>
                <c:pt idx="60">
                  <c:v>39052</c:v>
                </c:pt>
                <c:pt idx="61">
                  <c:v>39083</c:v>
                </c:pt>
                <c:pt idx="62">
                  <c:v>39114</c:v>
                </c:pt>
                <c:pt idx="63">
                  <c:v>39142</c:v>
                </c:pt>
                <c:pt idx="64">
                  <c:v>39173</c:v>
                </c:pt>
                <c:pt idx="65">
                  <c:v>39203</c:v>
                </c:pt>
                <c:pt idx="66">
                  <c:v>39234</c:v>
                </c:pt>
                <c:pt idx="67">
                  <c:v>39264</c:v>
                </c:pt>
                <c:pt idx="68">
                  <c:v>39295</c:v>
                </c:pt>
                <c:pt idx="69">
                  <c:v>39326</c:v>
                </c:pt>
                <c:pt idx="70">
                  <c:v>39356</c:v>
                </c:pt>
                <c:pt idx="71">
                  <c:v>39387</c:v>
                </c:pt>
                <c:pt idx="72">
                  <c:v>39417</c:v>
                </c:pt>
                <c:pt idx="73">
                  <c:v>39448</c:v>
                </c:pt>
                <c:pt idx="74">
                  <c:v>39479</c:v>
                </c:pt>
                <c:pt idx="75">
                  <c:v>39508</c:v>
                </c:pt>
                <c:pt idx="76">
                  <c:v>39539</c:v>
                </c:pt>
                <c:pt idx="77">
                  <c:v>39569</c:v>
                </c:pt>
                <c:pt idx="78">
                  <c:v>39600</c:v>
                </c:pt>
                <c:pt idx="79">
                  <c:v>39630</c:v>
                </c:pt>
                <c:pt idx="80">
                  <c:v>39661</c:v>
                </c:pt>
                <c:pt idx="81">
                  <c:v>39692</c:v>
                </c:pt>
                <c:pt idx="82">
                  <c:v>39722</c:v>
                </c:pt>
                <c:pt idx="83">
                  <c:v>39753</c:v>
                </c:pt>
                <c:pt idx="84">
                  <c:v>39783</c:v>
                </c:pt>
                <c:pt idx="85">
                  <c:v>39814</c:v>
                </c:pt>
                <c:pt idx="86">
                  <c:v>39845</c:v>
                </c:pt>
                <c:pt idx="87">
                  <c:v>39873</c:v>
                </c:pt>
                <c:pt idx="88">
                  <c:v>39904</c:v>
                </c:pt>
                <c:pt idx="89">
                  <c:v>39934</c:v>
                </c:pt>
                <c:pt idx="90">
                  <c:v>39965</c:v>
                </c:pt>
                <c:pt idx="91">
                  <c:v>39995</c:v>
                </c:pt>
                <c:pt idx="92">
                  <c:v>40026</c:v>
                </c:pt>
                <c:pt idx="93">
                  <c:v>40057</c:v>
                </c:pt>
                <c:pt idx="94">
                  <c:v>40087</c:v>
                </c:pt>
                <c:pt idx="95">
                  <c:v>40118</c:v>
                </c:pt>
                <c:pt idx="96">
                  <c:v>40148</c:v>
                </c:pt>
                <c:pt idx="97">
                  <c:v>40179</c:v>
                </c:pt>
                <c:pt idx="98">
                  <c:v>40210</c:v>
                </c:pt>
                <c:pt idx="99">
                  <c:v>40238</c:v>
                </c:pt>
                <c:pt idx="100">
                  <c:v>40269</c:v>
                </c:pt>
                <c:pt idx="101">
                  <c:v>40299</c:v>
                </c:pt>
                <c:pt idx="102">
                  <c:v>40330</c:v>
                </c:pt>
                <c:pt idx="103">
                  <c:v>40360</c:v>
                </c:pt>
                <c:pt idx="104">
                  <c:v>40391</c:v>
                </c:pt>
                <c:pt idx="105">
                  <c:v>40422</c:v>
                </c:pt>
                <c:pt idx="106">
                  <c:v>40452</c:v>
                </c:pt>
                <c:pt idx="107">
                  <c:v>40483</c:v>
                </c:pt>
                <c:pt idx="108">
                  <c:v>40513</c:v>
                </c:pt>
                <c:pt idx="109">
                  <c:v>40544</c:v>
                </c:pt>
                <c:pt idx="110">
                  <c:v>40575</c:v>
                </c:pt>
                <c:pt idx="111">
                  <c:v>40603</c:v>
                </c:pt>
                <c:pt idx="112">
                  <c:v>40634</c:v>
                </c:pt>
                <c:pt idx="113">
                  <c:v>40664</c:v>
                </c:pt>
                <c:pt idx="114">
                  <c:v>40695</c:v>
                </c:pt>
                <c:pt idx="115">
                  <c:v>40725</c:v>
                </c:pt>
                <c:pt idx="116">
                  <c:v>40756</c:v>
                </c:pt>
                <c:pt idx="117">
                  <c:v>40787</c:v>
                </c:pt>
                <c:pt idx="118">
                  <c:v>40817</c:v>
                </c:pt>
                <c:pt idx="119">
                  <c:v>40848</c:v>
                </c:pt>
                <c:pt idx="120">
                  <c:v>40878</c:v>
                </c:pt>
                <c:pt idx="121">
                  <c:v>40909</c:v>
                </c:pt>
                <c:pt idx="122">
                  <c:v>40940</c:v>
                </c:pt>
                <c:pt idx="123">
                  <c:v>40969</c:v>
                </c:pt>
                <c:pt idx="124">
                  <c:v>41000</c:v>
                </c:pt>
                <c:pt idx="125">
                  <c:v>41030</c:v>
                </c:pt>
                <c:pt idx="126">
                  <c:v>41061</c:v>
                </c:pt>
                <c:pt idx="127">
                  <c:v>41091</c:v>
                </c:pt>
                <c:pt idx="128">
                  <c:v>41122</c:v>
                </c:pt>
                <c:pt idx="129">
                  <c:v>41153</c:v>
                </c:pt>
                <c:pt idx="130">
                  <c:v>41183</c:v>
                </c:pt>
                <c:pt idx="131">
                  <c:v>41214</c:v>
                </c:pt>
                <c:pt idx="132">
                  <c:v>41244</c:v>
                </c:pt>
                <c:pt idx="133">
                  <c:v>41275</c:v>
                </c:pt>
                <c:pt idx="134">
                  <c:v>41306</c:v>
                </c:pt>
                <c:pt idx="135">
                  <c:v>41334</c:v>
                </c:pt>
                <c:pt idx="136">
                  <c:v>41365</c:v>
                </c:pt>
                <c:pt idx="137">
                  <c:v>41395</c:v>
                </c:pt>
                <c:pt idx="138">
                  <c:v>41426</c:v>
                </c:pt>
                <c:pt idx="139">
                  <c:v>41456</c:v>
                </c:pt>
                <c:pt idx="140">
                  <c:v>41487</c:v>
                </c:pt>
                <c:pt idx="141">
                  <c:v>41518</c:v>
                </c:pt>
                <c:pt idx="142">
                  <c:v>41548</c:v>
                </c:pt>
                <c:pt idx="143">
                  <c:v>41579</c:v>
                </c:pt>
                <c:pt idx="144">
                  <c:v>41609</c:v>
                </c:pt>
                <c:pt idx="145">
                  <c:v>41640</c:v>
                </c:pt>
                <c:pt idx="146">
                  <c:v>41671</c:v>
                </c:pt>
                <c:pt idx="147">
                  <c:v>41699</c:v>
                </c:pt>
                <c:pt idx="148">
                  <c:v>41730</c:v>
                </c:pt>
                <c:pt idx="149">
                  <c:v>41760</c:v>
                </c:pt>
                <c:pt idx="150">
                  <c:v>41791</c:v>
                </c:pt>
                <c:pt idx="151">
                  <c:v>41821</c:v>
                </c:pt>
                <c:pt idx="152">
                  <c:v>41852</c:v>
                </c:pt>
                <c:pt idx="153">
                  <c:v>41883</c:v>
                </c:pt>
                <c:pt idx="154">
                  <c:v>41913</c:v>
                </c:pt>
                <c:pt idx="155">
                  <c:v>41944</c:v>
                </c:pt>
                <c:pt idx="156">
                  <c:v>41974</c:v>
                </c:pt>
                <c:pt idx="157">
                  <c:v>42005</c:v>
                </c:pt>
                <c:pt idx="158">
                  <c:v>42036</c:v>
                </c:pt>
                <c:pt idx="159">
                  <c:v>42064</c:v>
                </c:pt>
                <c:pt idx="160">
                  <c:v>42095</c:v>
                </c:pt>
                <c:pt idx="161">
                  <c:v>42125</c:v>
                </c:pt>
                <c:pt idx="162">
                  <c:v>42156</c:v>
                </c:pt>
                <c:pt idx="163">
                  <c:v>42186</c:v>
                </c:pt>
                <c:pt idx="164">
                  <c:v>42217</c:v>
                </c:pt>
                <c:pt idx="165">
                  <c:v>42248</c:v>
                </c:pt>
                <c:pt idx="166">
                  <c:v>42278</c:v>
                </c:pt>
                <c:pt idx="167">
                  <c:v>42309</c:v>
                </c:pt>
                <c:pt idx="168">
                  <c:v>42339</c:v>
                </c:pt>
              </c:numCache>
            </c:numRef>
          </c:cat>
          <c:val>
            <c:numRef>
              <c:f>Plan1!$E$4:$E$172</c:f>
              <c:numCache>
                <c:formatCode>#,##0_);\(#,##0\)</c:formatCode>
                <c:ptCount val="16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10.582143539999999</c:v>
                </c:pt>
                <c:pt idx="23">
                  <c:v>13.96921539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39.337998810000002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0.10731963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104.99849278000001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135.05074305000002</c:v>
                </c:pt>
                <c:pt idx="128">
                  <c:v>12.819178449999999</c:v>
                </c:pt>
                <c:pt idx="129">
                  <c:v>182.96746757</c:v>
                </c:pt>
                <c:pt idx="130">
                  <c:v>18.31887025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17.806510129999999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1.19918378</c:v>
                </c:pt>
                <c:pt idx="143">
                  <c:v>226.45937119999999</c:v>
                </c:pt>
                <c:pt idx="144">
                  <c:v>480.68131219999998</c:v>
                </c:pt>
                <c:pt idx="145">
                  <c:v>0</c:v>
                </c:pt>
                <c:pt idx="146">
                  <c:v>773.71166620000008</c:v>
                </c:pt>
                <c:pt idx="147">
                  <c:v>203.90956815999999</c:v>
                </c:pt>
                <c:pt idx="148">
                  <c:v>227.52879639</c:v>
                </c:pt>
                <c:pt idx="149">
                  <c:v>1000.97716039</c:v>
                </c:pt>
                <c:pt idx="150">
                  <c:v>1782.2203513900001</c:v>
                </c:pt>
                <c:pt idx="151">
                  <c:v>2018.3573173900002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48992128"/>
        <c:axId val="449006632"/>
      </c:lineChart>
      <c:dateAx>
        <c:axId val="4489921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9006632"/>
        <c:crosses val="autoZero"/>
        <c:auto val="1"/>
        <c:lblOffset val="100"/>
        <c:baseTimeUnit val="months"/>
      </c:dateAx>
      <c:valAx>
        <c:axId val="449006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4899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293679" cy="339629"/>
          </a:xfrm>
          <a:prstGeom prst="rect">
            <a:avLst/>
          </a:prstGeom>
        </p:spPr>
        <p:txBody>
          <a:bodyPr vert="horz" lIns="93586" tIns="46793" rIns="93586" bIns="4679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10008" y="1"/>
            <a:ext cx="4293679" cy="339629"/>
          </a:xfrm>
          <a:prstGeom prst="rect">
            <a:avLst/>
          </a:prstGeom>
        </p:spPr>
        <p:txBody>
          <a:bodyPr vert="horz" lIns="93586" tIns="46793" rIns="93586" bIns="46793" rtlCol="0"/>
          <a:lstStyle>
            <a:lvl1pPr algn="r">
              <a:defRPr sz="1300"/>
            </a:lvl1pPr>
          </a:lstStyle>
          <a:p>
            <a:fld id="{F4B2E217-77CB-4AE9-B3ED-D1FAC67D2AD3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2" y="6444263"/>
            <a:ext cx="4293679" cy="339628"/>
          </a:xfrm>
          <a:prstGeom prst="rect">
            <a:avLst/>
          </a:prstGeom>
        </p:spPr>
        <p:txBody>
          <a:bodyPr vert="horz" lIns="93586" tIns="46793" rIns="93586" bIns="4679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10008" y="6444263"/>
            <a:ext cx="4293679" cy="339628"/>
          </a:xfrm>
          <a:prstGeom prst="rect">
            <a:avLst/>
          </a:prstGeom>
        </p:spPr>
        <p:txBody>
          <a:bodyPr vert="horz" lIns="93586" tIns="46793" rIns="93586" bIns="46793" rtlCol="0" anchor="b"/>
          <a:lstStyle>
            <a:lvl1pPr algn="r">
              <a:defRPr sz="1300"/>
            </a:lvl1pPr>
          </a:lstStyle>
          <a:p>
            <a:fld id="{70B6B00A-9549-490D-A40E-F203B2D8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5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292599" cy="339249"/>
          </a:xfrm>
          <a:prstGeom prst="rect">
            <a:avLst/>
          </a:prstGeom>
        </p:spPr>
        <p:txBody>
          <a:bodyPr vert="horz" lIns="93586" tIns="46793" rIns="93586" bIns="4679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11110" y="1"/>
            <a:ext cx="4292599" cy="339249"/>
          </a:xfrm>
          <a:prstGeom prst="rect">
            <a:avLst/>
          </a:prstGeom>
        </p:spPr>
        <p:txBody>
          <a:bodyPr vert="horz" lIns="93586" tIns="46793" rIns="93586" bIns="46793" rtlCol="0"/>
          <a:lstStyle>
            <a:lvl1pPr algn="r">
              <a:defRPr sz="1300"/>
            </a:lvl1pPr>
          </a:lstStyle>
          <a:p>
            <a:fld id="{AF850BBA-269C-4D19-967E-00AA20910C44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55963" y="508000"/>
            <a:ext cx="3394075" cy="2544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86" tIns="46793" rIns="93586" bIns="46793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0601" y="3222865"/>
            <a:ext cx="7924800" cy="3053239"/>
          </a:xfrm>
          <a:prstGeom prst="rect">
            <a:avLst/>
          </a:prstGeom>
        </p:spPr>
        <p:txBody>
          <a:bodyPr vert="horz" lIns="93586" tIns="46793" rIns="93586" bIns="46793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2" y="6444550"/>
            <a:ext cx="4292599" cy="339249"/>
          </a:xfrm>
          <a:prstGeom prst="rect">
            <a:avLst/>
          </a:prstGeom>
        </p:spPr>
        <p:txBody>
          <a:bodyPr vert="horz" lIns="93586" tIns="46793" rIns="93586" bIns="4679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11110" y="6444550"/>
            <a:ext cx="4292599" cy="339249"/>
          </a:xfrm>
          <a:prstGeom prst="rect">
            <a:avLst/>
          </a:prstGeom>
        </p:spPr>
        <p:txBody>
          <a:bodyPr vert="horz" lIns="93586" tIns="46793" rIns="93586" bIns="46793" rtlCol="0" anchor="b"/>
          <a:lstStyle>
            <a:lvl1pPr algn="r">
              <a:defRPr sz="1300"/>
            </a:lvl1pPr>
          </a:lstStyle>
          <a:p>
            <a:fld id="{1B5F4C10-B3A7-43BF-A3CD-B298903563A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766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D3CAA4-1655-4E17-A50B-D5724488FDA7}" type="slidenum">
              <a:rPr lang="pt-BR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3908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87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4909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1359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0083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22854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46744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19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829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942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Esses</a:t>
            </a:r>
            <a:r>
              <a:rPr lang="pt-BR" baseline="0" dirty="0"/>
              <a:t> objetivos de aprimoramento contínuo do controle são especialmente relevantes no momento em que vivemos, em meio a uma severa crise econômica cujas interações com a situação das contas públicas requerem toda a atenção da sociedade brasileira. Um indicador capaz de expressar as dificuldades que enfrentamos é o resultado fiscal do Governo Central, que tem se deteriorado ao longo dos últimos anos - especialmente em 2014 e 2015, quando expressivos déficits primários foram verificados, o que concorreu também para que resultados nominais negativos de elevado montante ocorressem.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BF6143-C679-47FA-ACB5-B19561DC324B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084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manutenção de despesas de juros e encargos nominais maiores, em conjunção com déficits primários, resulta em expansão continuada tanto da dívida bruta quanto da dívida líquida em valores nominais, mas em trajetórias divergentes, aumentando a diferença entre as duas medidas pelo acúmulo de passivos do Governo Central. Em percentual do PIB, há crescimento de ambas; a dívida bruta, indicador internacionalmente mais utilizado, chegou a 68% do PIB em 2015 e permanece em trajetória de acelerada elevação. Esse percentual, embora inferior ao dos países desenvolvidos, representa especial preocupação em nosso país devido à elevada taxa de juros reais que incide sobre a dívida brasileira.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BF6143-C679-47FA-ACB5-B19561DC324B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2960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manutenção de despesas de juros e encargos nominais maiores, em conjunção com déficits primários, resulta em expansão continuada tanto da dívida bruta quanto da dívida líquida em valores nominais, mas em trajetórias divergentes, aumentando a diferença entre as duas medidas pelo acúmulo de passivos do Governo Central. Em percentual do PIB, há crescimento de ambas; a dívida bruta, indicador internacionalmente mais utilizado, chegou a 68% do PIB em 2015 e permanece em trajetória de acelerada elevação. Esse percentual, embora inferior ao dos países desenvolvidos, representa especial preocupação em nosso país devido à elevada taxa de juros reais que incide sobre a dívida brasileira.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BF6143-C679-47FA-ACB5-B19561DC324B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795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manutenção de despesas de juros e encargos nominais maiores, em conjunção com déficits primários, resulta em expansão continuada tanto da dívida bruta quanto da dívida líquida em valores nominais, mas em trajetórias divergentes, aumentando a diferença entre as duas medidas pelo acúmulo de passivos do Governo Central. Em percentual do PIB, há crescimento de ambas; a dívida bruta, indicador internacionalmente mais utilizado, chegou a 68% do PIB em 2015 e permanece em trajetória de acelerada elevação. Esse percentual, embora inferior ao dos países desenvolvidos, representa especial preocupação em nosso país devido à elevada taxa de juros reais que incide sobre a dívida brasileira.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BF6143-C679-47FA-ACB5-B19561DC324B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776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997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/>
          </a:p>
        </p:txBody>
      </p:sp>
      <p:sp>
        <p:nvSpPr>
          <p:cNvPr id="378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DD7DA9-FC3E-4237-AB8F-B7E8CB5BBDF2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801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Layout Personalizad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504056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4" descr="Título branco.wm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7231" y="-52388"/>
            <a:ext cx="9243646" cy="694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000" y="2130437"/>
            <a:ext cx="77076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t-BR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24000" y="4006800"/>
            <a:ext cx="6408000" cy="86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684006" y="1602000"/>
            <a:ext cx="7991475" cy="3556800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F46FE-CB49-4602-826B-F50A0AF44731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EAB5E-FADD-4E6A-933C-CA2EC9BB55F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09893-2CE6-4160-9853-633197C440DC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16332-15BD-45C1-B8FC-3147C64EBA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435" y="440691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AEF7D-BBF8-4637-88D0-A723C82ED043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9355E-9FD7-4737-B9EE-4114978639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2338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8A146-1336-48B6-B753-B5A6BB902B3D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56DB7-53AF-4311-9F01-61ABC03FB78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275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275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6405E-38E1-4DA0-B278-B1687E77454B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6B986-BED3-45AE-B3F4-FD3A1BC9FB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64C41-A046-4DDC-B651-247C52C0EB7E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7AC4-29A9-4E72-A920-D54647FDC9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350D8-F93F-4B09-8534-2A5B3872CA92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B0806-A15D-446B-8B32-374F22BB0C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538" y="273054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587BF-3C7B-457B-A3B0-AC71759FC6DA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DD230-31F1-4B9C-ADD7-AF58599978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B455F-4FD1-43F2-8E02-A317494F0599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2E667-A83A-4AE0-A16F-E416F2DBD3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D8FA6-7289-4EC0-AEFD-4F596E893FD6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5236-BB9A-4C84-BF53-20BDEF664DA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5" y="274643"/>
            <a:ext cx="6031523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23FC8-10C3-4EE1-A0EF-48061D6A0392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A0D3-4FBF-4E84-944B-F698B0068E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38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8F60-8599-4471-B747-0070A9191804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BE744-D6B8-4DB5-A7F5-C2B77913D42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53771-45DE-4C65-86DE-0B35BC79698E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A21B4-CBB1-46AD-909B-7E217A078E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435" y="440691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AF2D5-2CCB-4E48-9668-3F0BC83E2F58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2A737-D2CE-4449-B577-D6494B61E1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2338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CBBC5-AD94-4B28-896A-A064DEEDE73F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D8171-F146-497A-AD3F-36D0834592B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276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276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37EFC-2BC3-4E19-B8B8-E7056D5DD39B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8FDBB-D3AD-4C37-8793-332D040E21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34B41-7C31-4FC5-8267-DC79562C4E1C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C7EB-69DF-4793-96BA-DD36633CE6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A164B-F8AE-48B7-9274-4F44D75028F6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B5356-24AA-41C9-BE7A-F3B81F1115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538" y="273054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A9A59-0873-4F9D-B88E-94A336C7AA8E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C5706-E88A-480A-B57A-B2138A6047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E4653-D9C1-436E-805E-2A2BC4F19A91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D6EDA-91DA-4D2D-9FAC-93D72517EF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DC4FC-AB5C-4B2F-A3C1-C4C58667CFA5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6414D-830E-4D61-8998-58627C713F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6" y="274643"/>
            <a:ext cx="6031523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D3705-B137-4C14-B720-47ED10EA836E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835A7-457D-47A2-83A7-656CD355AD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6D5AB-CFF4-414B-8790-083B7A9EF93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0AA54-3650-49BD-AA41-2C38541DFD8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45239-55D0-4310-862D-FA7EBFFB319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99A01-8936-456F-9870-E1FB9000B466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28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28B9B-5825-4FA5-9C9B-6A55E98213C2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9CA0E-737C-4D17-AAE2-630831C98814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906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6ECE6-7BE7-4ABA-A7C9-71E35E70A45B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90010-6439-41D3-94B2-9E421952D18A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5098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56010-31FC-466B-B6A9-FE6A85E28A5D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6CA46-C5CD-4FBF-8FD3-4D26F681C5CD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7251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CD615-E80D-4A4A-A416-85334DDB8CB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7D4B-C707-44F1-867E-6FD4D00EDC45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12402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06349-F207-4AE8-962C-32CAAA813CC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B59D6-2A8A-4C55-A1FD-7EB086D4606C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008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2BC8A-CCEA-4A0E-823C-635F7461906E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4FB9B-C4A4-45F7-A06E-E8217F343D33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6885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BDF36-ED7A-411F-949C-5195D5FB2809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BEDA3-FDD5-40DF-9A86-BB6EF580E974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1355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90D51-EC5A-4227-9EB8-D32C0D080C56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D454A-B7DB-41A6-B5DD-70E182DD27D9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305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E26AE-69A8-465E-BDFC-2ECD1DA64773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77E4-539E-44FE-AEAC-BA8829AE2B17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88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w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5123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ACFA809-C16B-4E88-930B-CEEA732D120C}" type="datetimeFigureOut">
              <a:rPr lang="pt-BR" smtClean="0"/>
              <a:pPr/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1BA648E-59DD-48DC-8B72-46AA364EDC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6" descr="Mestre branco.wm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09904" y="-52388"/>
            <a:ext cx="9253904" cy="694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323851" y="474668"/>
            <a:ext cx="6551734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84335" y="1600200"/>
            <a:ext cx="7990742" cy="355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AC605B-B425-4A85-A751-2A6854B48B78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1F7F53-6D0E-43BD-8824-12E8389EE4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ED02D3-8FAD-4A43-815E-6FBA3F090874}" type="datetimeFigureOut">
              <a:rPr lang="pt-BR"/>
              <a:pPr>
                <a:defRPr/>
              </a:pPr>
              <a:t>02/05/2016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6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617936-A132-40AB-BB84-59CDAA088D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28EB30-D9A1-4CC1-BD9F-736CA15C36B1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02/05/2016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3607B8-332F-41DE-8E3D-E446A9060290}" type="slidenum">
              <a:rPr lang="pt-B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69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u.gov.b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u.gov.b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u.gov.b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cu.gov.br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4.bcb.gov.br/pec/gci/port/focus/faq%204-indicadores%20fiscais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640" y="2204864"/>
            <a:ext cx="7632848" cy="4248472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hangingPunct="1">
              <a:lnSpc>
                <a:spcPct val="95000"/>
              </a:lnSpc>
              <a:spcBef>
                <a:spcPts val="600"/>
              </a:spcBef>
              <a:defRPr/>
            </a:pPr>
            <a:r>
              <a:rPr lang="pt-BR" sz="60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>Irregularidades nas</a:t>
            </a:r>
            <a:r>
              <a:rPr lang="pt-BR" sz="66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pt-BR" sz="6600" b="1" spc="150" dirty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>CONTAS PÚBLICAS</a:t>
            </a:r>
            <a:r>
              <a:rPr lang="pt-BR" sz="66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pt-BR" sz="66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</a:br>
            <a:r>
              <a:rPr lang="pt-BR" sz="54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pt-BR" sz="54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</a:br>
            <a:r>
              <a:rPr lang="pt-BR" sz="54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pt-BR" sz="5400" b="1" spc="150" dirty="0">
                <a:ln w="11430"/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</a:br>
            <a:r>
              <a:rPr lang="pt-BR" sz="3200" b="1" spc="150" dirty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>Acórdão 2461/2015-TCU-Plenário</a:t>
            </a:r>
            <a:r>
              <a:rPr lang="pt-BR" sz="3600" b="1" spc="150" dirty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libri" pitchFamily="34" charset="0"/>
              </a:rPr>
              <a:t> </a:t>
            </a:r>
            <a:endParaRPr lang="pt-BR" sz="42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9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1592924"/>
              </p:ext>
            </p:extLst>
          </p:nvPr>
        </p:nvGraphicFramePr>
        <p:xfrm>
          <a:off x="251520" y="404664"/>
          <a:ext cx="8598545" cy="558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850945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809640"/>
              </p:ext>
            </p:extLst>
          </p:nvPr>
        </p:nvGraphicFramePr>
        <p:xfrm>
          <a:off x="179512" y="548680"/>
          <a:ext cx="8706172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4129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3378197"/>
              </p:ext>
            </p:extLst>
          </p:nvPr>
        </p:nvGraphicFramePr>
        <p:xfrm>
          <a:off x="114300" y="404664"/>
          <a:ext cx="8915400" cy="5729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85642970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120221"/>
              </p:ext>
            </p:extLst>
          </p:nvPr>
        </p:nvGraphicFramePr>
        <p:xfrm>
          <a:off x="114300" y="404664"/>
          <a:ext cx="8915400" cy="5729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59671565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6211503"/>
              </p:ext>
            </p:extLst>
          </p:nvPr>
        </p:nvGraphicFramePr>
        <p:xfrm>
          <a:off x="114300" y="404664"/>
          <a:ext cx="8915400" cy="5729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7808559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38022"/>
              </p:ext>
            </p:extLst>
          </p:nvPr>
        </p:nvGraphicFramePr>
        <p:xfrm>
          <a:off x="114300" y="260648"/>
          <a:ext cx="8915400" cy="5873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3292786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323850" y="354013"/>
            <a:ext cx="8569325" cy="5451251"/>
          </a:xfr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Júlio Marcelo de Oliveira</a:t>
            </a:r>
            <a:b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</a:br>
            <a: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Procurador de Contas junto ao TCU</a:t>
            </a:r>
            <a:b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</a:br>
            <a: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/>
            </a:r>
            <a:b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</a:br>
            <a:r>
              <a:rPr lang="pt-BR" sz="48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Contato: 61 – 3316 71 36</a:t>
            </a:r>
            <a:endParaRPr lang="pt-BR" sz="4800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546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323850" y="354013"/>
            <a:ext cx="8569325" cy="482699"/>
          </a:xfr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400" b="1" dirty="0"/>
              <a:t>Irregularidades – Acórdão 2461/2015</a:t>
            </a:r>
            <a:endParaRPr lang="pt-BR" sz="2400" b="1" dirty="0">
              <a:solidFill>
                <a:schemeClr val="lt1"/>
              </a:solidFill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4001995"/>
              </p:ext>
            </p:extLst>
          </p:nvPr>
        </p:nvGraphicFramePr>
        <p:xfrm>
          <a:off x="323850" y="1052735"/>
          <a:ext cx="8569325" cy="4807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tângulo 11"/>
          <p:cNvSpPr/>
          <p:nvPr/>
        </p:nvSpPr>
        <p:spPr>
          <a:xfrm>
            <a:off x="1263600" y="5643995"/>
            <a:ext cx="6192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2007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1263600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2004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875600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2005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2494924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2006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3114248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2007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3740957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2008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4352957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2009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4970141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2010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5596527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2011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6222914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2012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6841810" y="5643995"/>
            <a:ext cx="612000" cy="216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2013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7477399" y="5643995"/>
            <a:ext cx="612000" cy="216000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2014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600" y="5949280"/>
            <a:ext cx="5705475" cy="25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94860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1158877"/>
            <a:ext cx="8712646" cy="4358355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323850" y="5839398"/>
            <a:ext cx="6912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Bacen (Nota para imprensa – Política Fiscal – 30/3/2016.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323850" y="354013"/>
            <a:ext cx="8569325" cy="482699"/>
          </a:xfr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400" b="1" dirty="0"/>
              <a:t>Irregularidades – Acórdão 2461/2015</a:t>
            </a:r>
            <a:endParaRPr lang="pt-BR" sz="24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43367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Click r:id="rId3" tooltip="Abrir Portal TCU"/>
          </p:cNvPr>
          <p:cNvSpPr/>
          <p:nvPr/>
        </p:nvSpPr>
        <p:spPr>
          <a:xfrm>
            <a:off x="533400" y="6706741"/>
            <a:ext cx="912813" cy="46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941328" y="188641"/>
            <a:ext cx="620267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i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Resultados fiscais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5470496"/>
              </p:ext>
            </p:extLst>
          </p:nvPr>
        </p:nvGraphicFramePr>
        <p:xfrm>
          <a:off x="395536" y="980728"/>
          <a:ext cx="8352928" cy="5094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" name="Conector reto 2"/>
          <p:cNvCxnSpPr/>
          <p:nvPr/>
        </p:nvCxnSpPr>
        <p:spPr>
          <a:xfrm>
            <a:off x="467544" y="2708920"/>
            <a:ext cx="8215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eta para baixo 6"/>
          <p:cNvSpPr/>
          <p:nvPr/>
        </p:nvSpPr>
        <p:spPr>
          <a:xfrm>
            <a:off x="7092280" y="1772816"/>
            <a:ext cx="1440160" cy="725794"/>
          </a:xfrm>
          <a:prstGeom prst="downArrow">
            <a:avLst>
              <a:gd name="adj1" fmla="val 70542"/>
              <a:gd name="adj2" fmla="val 50000"/>
            </a:avLst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2015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527204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Click r:id="rId3" tooltip="Abrir Portal TCU"/>
          </p:cNvPr>
          <p:cNvSpPr/>
          <p:nvPr/>
        </p:nvSpPr>
        <p:spPr>
          <a:xfrm>
            <a:off x="533400" y="6706741"/>
            <a:ext cx="912813" cy="46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941328" y="188640"/>
            <a:ext cx="620267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i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Endividamento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3110799"/>
              </p:ext>
            </p:extLst>
          </p:nvPr>
        </p:nvGraphicFramePr>
        <p:xfrm>
          <a:off x="533400" y="1124744"/>
          <a:ext cx="82150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95109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Click r:id="rId3" tooltip="Abrir Portal TCU"/>
          </p:cNvPr>
          <p:cNvSpPr/>
          <p:nvPr/>
        </p:nvSpPr>
        <p:spPr>
          <a:xfrm>
            <a:off x="533400" y="6706741"/>
            <a:ext cx="912813" cy="46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941328" y="188640"/>
            <a:ext cx="620267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i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Taxa de Juros Implícita</a:t>
            </a:r>
            <a:endParaRPr lang="pt-BR" sz="4000" b="1" i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831953798"/>
              </p:ext>
            </p:extLst>
          </p:nvPr>
        </p:nvGraphicFramePr>
        <p:xfrm>
          <a:off x="179512" y="836712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tângulo 1"/>
          <p:cNvSpPr/>
          <p:nvPr/>
        </p:nvSpPr>
        <p:spPr>
          <a:xfrm>
            <a:off x="-36004" y="6237312"/>
            <a:ext cx="66242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Fonte: Banco Central do Brasil (Série histórica da Taxa de juros implícita – DLSP)</a:t>
            </a:r>
            <a:r>
              <a:rPr lang="pt-BR" sz="1400" dirty="0">
                <a:latin typeface="Arial Narrow" panose="020B0606020202030204" pitchFamily="34" charset="0"/>
              </a:rPr>
              <a:t> </a:t>
            </a:r>
            <a:r>
              <a:rPr lang="pt-BR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http://www.bcb.gov.br/?TAXADLSP</a:t>
            </a:r>
            <a:endParaRPr lang="pt-BR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703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hlinkClick r:id="rId3" tooltip="Abrir Portal TCU"/>
          </p:cNvPr>
          <p:cNvSpPr/>
          <p:nvPr/>
        </p:nvSpPr>
        <p:spPr>
          <a:xfrm>
            <a:off x="533400" y="6706741"/>
            <a:ext cx="912813" cy="46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941328" y="188640"/>
            <a:ext cx="620267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b="1" i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Taxa de Juros Implícita</a:t>
            </a:r>
            <a:endParaRPr lang="pt-BR" sz="4000" b="1" i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23528" y="1262510"/>
            <a:ext cx="8424936" cy="4765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Segundo publicação do Banco Central, a taxa de juros implícita representa a </a:t>
            </a:r>
            <a:r>
              <a:rPr lang="pt-B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média das taxas de juros</a:t>
            </a:r>
            <a:r>
              <a:rPr lang="pt-B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incidentes sobre </a:t>
            </a:r>
            <a:r>
              <a:rPr lang="pt-BR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passivos</a:t>
            </a:r>
            <a:r>
              <a:rPr lang="pt-B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2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ativos da dívida líquida do setor público</a:t>
            </a:r>
            <a:r>
              <a:rPr lang="pt-B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Trata-se de um termômetro que mede a aderência da gestão às regras estabelecidas.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Essa taxa corresponde ao que se convencionou denominar de “grau de carregamento” da dívida e tem como principais fatores os baixos resultados primários (deficitário em 2014 e 2015) e, eventualmente, a variação cambial ou ajustes patrimoniais e metodológicos. </a:t>
            </a:r>
          </a:p>
          <a:p>
            <a:pPr>
              <a:spcAft>
                <a:spcPts val="0"/>
              </a:spcAft>
            </a:pPr>
            <a:r>
              <a:rPr lang="pt-BR" sz="1200" u="sng" dirty="0">
                <a:solidFill>
                  <a:srgbClr val="0000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http://www4.bcb.gov.br/pec/gci/port/focus/faq%204-indicadores%20fiscais.pdf</a:t>
            </a:r>
            <a:r>
              <a:rPr lang="pt-BR" sz="12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2952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323850" y="354013"/>
            <a:ext cx="8569325" cy="5451251"/>
          </a:xfrm>
          <a:solidFill>
            <a:srgbClr val="0070C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6000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‘Pedaladas Fiscais’ de 2015 na visão do Ministério Público de Contas junto ao TCU</a:t>
            </a:r>
            <a:endParaRPr lang="pt-BR" sz="6000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512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Gráfico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867635"/>
              </p:ext>
            </p:extLst>
          </p:nvPr>
        </p:nvGraphicFramePr>
        <p:xfrm>
          <a:off x="107504" y="476672"/>
          <a:ext cx="884364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35496" y="62280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Fonte: Banco Central do Brasil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460862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presentaca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Apresentação_Semag Day_v3</Template>
  <TotalTime>9305</TotalTime>
  <Words>813</Words>
  <Application>Microsoft Office PowerPoint</Application>
  <PresentationFormat>Apresentação na tela (4:3)</PresentationFormat>
  <Paragraphs>78</Paragraphs>
  <Slides>16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16</vt:i4>
      </vt:variant>
    </vt:vector>
  </HeadingPairs>
  <TitlesOfParts>
    <vt:vector size="27" baseType="lpstr">
      <vt:lpstr>Arial</vt:lpstr>
      <vt:lpstr>Arial Black</vt:lpstr>
      <vt:lpstr>Arial Narrow</vt:lpstr>
      <vt:lpstr>Calibri</vt:lpstr>
      <vt:lpstr>Times New Roman</vt:lpstr>
      <vt:lpstr>Wingdings</vt:lpstr>
      <vt:lpstr>apresentacao</vt:lpstr>
      <vt:lpstr>Tema do Office</vt:lpstr>
      <vt:lpstr>1_Personalizar design</vt:lpstr>
      <vt:lpstr>Personalizar design</vt:lpstr>
      <vt:lpstr>2_Tema do Office</vt:lpstr>
      <vt:lpstr>Irregularidades nas CONTAS PÚBLICAS   Acórdão 2461/2015-TCU-Plenário </vt:lpstr>
      <vt:lpstr>Irregularidades – Acórdão 2461/2015</vt:lpstr>
      <vt:lpstr>Irregularidades – Acórdão 2461/2015</vt:lpstr>
      <vt:lpstr>Apresentação do PowerPoint</vt:lpstr>
      <vt:lpstr>Apresentação do PowerPoint</vt:lpstr>
      <vt:lpstr>Apresentação do PowerPoint</vt:lpstr>
      <vt:lpstr>Apresentação do PowerPoint</vt:lpstr>
      <vt:lpstr>‘Pedaladas Fiscais’ de 2015 na visão do Ministério Público de Contas junto ao TCU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Júlio Marcelo de Oliveira Procurador de Contas junto ao TCU  Contato: 61 – 3316 71 36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Governança para o Desenvolvimento</dc:title>
  <dc:creator>leonardoar</dc:creator>
  <cp:lastModifiedBy>Comissoes User</cp:lastModifiedBy>
  <cp:revision>564</cp:revision>
  <cp:lastPrinted>2015-06-17T22:34:57Z</cp:lastPrinted>
  <dcterms:created xsi:type="dcterms:W3CDTF">2013-07-01T17:17:53Z</dcterms:created>
  <dcterms:modified xsi:type="dcterms:W3CDTF">2016-05-02T16:30:03Z</dcterms:modified>
</cp:coreProperties>
</file>