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>
      <a:defRPr>
        <a:latin typeface="Calibri"/>
        <a:ea typeface="Calibri"/>
        <a:cs typeface="Calibri"/>
        <a:sym typeface="Calibri"/>
      </a:defRPr>
    </a:lvl6pPr>
    <a:lvl7pPr>
      <a:defRPr>
        <a:latin typeface="Calibri"/>
        <a:ea typeface="Calibri"/>
        <a:cs typeface="Calibri"/>
        <a:sym typeface="Calibri"/>
      </a:defRPr>
    </a:lvl7pPr>
    <a:lvl8pPr>
      <a:defRPr>
        <a:latin typeface="Calibri"/>
        <a:ea typeface="Calibri"/>
        <a:cs typeface="Calibri"/>
        <a:sym typeface="Calibri"/>
      </a:defRPr>
    </a:lvl8pPr>
    <a:lvl9pPr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 lvl="0">
              <a:defRPr sz="1600" b="1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r>
              <a:rPr sz="1600" b="1" i="0" u="none" strike="noStrike">
                <a:solidFill>
                  <a:srgbClr val="000000"/>
                </a:solidFill>
                <a:effectLst/>
                <a:latin typeface="Calibri"/>
              </a:rPr>
              <a:t>Índice geral de desenvolvimento em TIC da UIT - IDI
Brasil e média mundial </a:t>
            </a:r>
          </a:p>
        </c:rich>
      </c:tx>
      <c:layout>
        <c:manualLayout>
          <c:xMode val="edge"/>
          <c:yMode val="edge"/>
          <c:x val="7.7862799999999996E-2"/>
          <c:y val="5.0000000000000001E-3"/>
          <c:w val="0.84427399999999997"/>
          <c:h val="0.18956899999999999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2.3628400000000001E-2"/>
          <c:y val="0.18956899999999999"/>
          <c:w val="0.97637200000000002"/>
          <c:h val="0.729045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IDI-geral Média Mundial</c:v>
                </c:pt>
              </c:strCache>
            </c:strRef>
          </c:tx>
          <c:spPr>
            <a:solidFill>
              <a:srgbClr val="D99694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.00" sourceLinked="0"/>
            <c:txPr>
              <a:bodyPr/>
              <a:lstStyle/>
              <a:p>
                <a:pPr lvl="0">
                  <a:defRPr sz="10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3.94</c:v>
                </c:pt>
                <c:pt idx="1">
                  <c:v>4.1500000000000004</c:v>
                </c:pt>
                <c:pt idx="2">
                  <c:v>4.5999999999999996</c:v>
                </c:pt>
                <c:pt idx="3">
                  <c:v>4.7699999999999996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IDI-geral Brasil</c:v>
                </c:pt>
              </c:strCache>
            </c:strRef>
          </c:tx>
          <c:spPr>
            <a:solidFill>
              <a:srgbClr val="95373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#" sourceLinked="0"/>
            <c:txPr>
              <a:bodyPr/>
              <a:lstStyle/>
              <a:p>
                <a:pPr lvl="0">
                  <a:defRPr sz="10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4.17</c:v>
                </c:pt>
                <c:pt idx="1">
                  <c:v>4.59</c:v>
                </c:pt>
                <c:pt idx="2">
                  <c:v>5.16</c:v>
                </c:pt>
                <c:pt idx="3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59264"/>
        <c:axId val="36388864"/>
      </c:barChart>
      <c:catAx>
        <c:axId val="3485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pt-BR"/>
          </a:p>
        </c:txPr>
        <c:crossAx val="36388864"/>
        <c:crosses val="autoZero"/>
        <c:auto val="1"/>
        <c:lblAlgn val="ctr"/>
        <c:lblOffset val="100"/>
        <c:noMultiLvlLbl val="1"/>
      </c:catAx>
      <c:valAx>
        <c:axId val="36388864"/>
        <c:scaling>
          <c:orientation val="minMax"/>
        </c:scaling>
        <c:delete val="0"/>
        <c:axPos val="l"/>
        <c:numFmt formatCode="#,##0.0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pt-BR"/>
          </a:p>
        </c:txPr>
        <c:crossAx val="34859264"/>
        <c:crosses val="autoZero"/>
        <c:crossBetween val="between"/>
        <c:majorUnit val="1.5"/>
        <c:minorUnit val="0.7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6151600000000003"/>
          <c:y val="0.93585200000000002"/>
          <c:w val="0.50912999999999997"/>
          <c:h val="5.505630000000000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000" b="0" i="0" u="none" strike="noStrike">
              <a:solidFill>
                <a:srgbClr val="000000"/>
              </a:solidFill>
              <a:effectLst/>
              <a:latin typeface="Calibri"/>
            </a:defRPr>
          </a:pPr>
          <a:endParaRPr lang="pt-B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 lvl="0">
              <a:defRPr sz="1400" b="1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r>
              <a:rPr sz="1400" b="1" i="0" u="none" strike="noStrike">
                <a:solidFill>
                  <a:srgbClr val="000000"/>
                </a:solidFill>
                <a:effectLst/>
                <a:latin typeface="Calibri"/>
              </a:rPr>
              <a:t>Proporção de usuários com Internet</a:t>
            </a:r>
          </a:p>
        </c:rich>
      </c:tx>
      <c:layout>
        <c:manualLayout>
          <c:xMode val="edge"/>
          <c:yMode val="edge"/>
          <c:x val="0.15656999999999999"/>
          <c:y val="5.0000000000000001E-3"/>
          <c:w val="0.41102699999999998"/>
          <c:h val="8.9457599999999998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1.8929499999999998E-2"/>
          <c:y val="8.9457599999999998E-2"/>
          <c:w val="0.70313499999999995"/>
          <c:h val="0.8390480000000000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Países desenvolvidos</c:v>
                </c:pt>
              </c:strCache>
            </c:strRef>
          </c:tx>
          <c:spPr>
            <a:ln w="25400" cap="flat">
              <a:solidFill>
                <a:srgbClr val="666699"/>
              </a:solidFill>
              <a:prstDash val="solid"/>
              <a:bevel/>
            </a:ln>
            <a:effectLst/>
          </c:spPr>
          <c:marker>
            <c:symbol val="none"/>
          </c:marker>
          <c:dLbls>
            <c:numFmt formatCode="0.0%" sourceLinked="0"/>
            <c:txPr>
              <a:bodyPr/>
              <a:lstStyle/>
              <a:p>
                <a:pPr lvl="0">
                  <a:defRPr sz="10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0.67130699999999999</c:v>
                </c:pt>
                <c:pt idx="1">
                  <c:v>0.70458900000000002</c:v>
                </c:pt>
                <c:pt idx="2">
                  <c:v>0.73138800000000004</c:v>
                </c:pt>
                <c:pt idx="3">
                  <c:v>0.75723399999999996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Américas</c:v>
                </c:pt>
              </c:strCache>
            </c:strRef>
          </c:tx>
          <c:spPr>
            <a:ln w="25400" cap="flat">
              <a:solidFill>
                <a:srgbClr val="DD2D32"/>
              </a:solidFill>
              <a:prstDash val="solid"/>
              <a:bevel/>
            </a:ln>
            <a:effectLst/>
          </c:spPr>
          <c:marker>
            <c:symbol val="none"/>
          </c:marker>
          <c:dLbls>
            <c:numFmt formatCode="0.0%" sourceLinked="0"/>
            <c:txPr>
              <a:bodyPr/>
              <a:lstStyle/>
              <a:p>
                <a:pPr lvl="0">
                  <a:defRPr sz="10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0.50505199999999995</c:v>
                </c:pt>
                <c:pt idx="1">
                  <c:v>0.54817199999999999</c:v>
                </c:pt>
                <c:pt idx="2">
                  <c:v>0.58101199999999997</c:v>
                </c:pt>
                <c:pt idx="3">
                  <c:v>0.61784799999999995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Brasil</c:v>
                </c:pt>
              </c:strCache>
            </c:strRef>
          </c:tx>
          <c:spPr>
            <a:ln w="25400" cap="flat">
              <a:solidFill>
                <a:srgbClr val="A2BD90"/>
              </a:solidFill>
              <a:prstDash val="solid"/>
              <a:bevel/>
            </a:ln>
            <a:effectLst/>
          </c:spPr>
          <c:marker>
            <c:symbol val="none"/>
          </c:marker>
          <c:dLbls>
            <c:numFmt formatCode="0.0%" sourceLinked="0"/>
            <c:txPr>
              <a:bodyPr/>
              <a:lstStyle/>
              <a:p>
                <a:pPr lvl="0">
                  <a:defRPr sz="10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0.40699999999999997</c:v>
                </c:pt>
                <c:pt idx="1">
                  <c:v>0.45</c:v>
                </c:pt>
                <c:pt idx="2">
                  <c:v>0.48599999999999999</c:v>
                </c:pt>
                <c:pt idx="3">
                  <c:v>0.51600000000000001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Mundo</c:v>
                </c:pt>
              </c:strCache>
            </c:strRef>
          </c:tx>
          <c:spPr>
            <a:ln w="25400" cap="flat">
              <a:solidFill>
                <a:srgbClr val="666699"/>
              </a:solidFill>
              <a:prstDash val="solid"/>
              <a:bevel/>
            </a:ln>
            <a:effectLst/>
          </c:spPr>
          <c:marker>
            <c:symbol val="none"/>
          </c:marker>
          <c:dLbls>
            <c:numFmt formatCode="0.0%" sourceLinked="0"/>
            <c:txPr>
              <a:bodyPr/>
              <a:lstStyle/>
              <a:p>
                <a:pPr lvl="0">
                  <a:defRPr sz="10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0.29413</c:v>
                </c:pt>
                <c:pt idx="1">
                  <c:v>0.32473000000000002</c:v>
                </c:pt>
                <c:pt idx="2">
                  <c:v>0.354744</c:v>
                </c:pt>
                <c:pt idx="3">
                  <c:v>0.37869199999999997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Países em desenvolvimento</c:v>
                </c:pt>
              </c:strCache>
            </c:strRef>
          </c:tx>
          <c:spPr>
            <a:ln w="25400" cap="flat">
              <a:solidFill>
                <a:srgbClr val="33CCCC"/>
              </a:solidFill>
              <a:prstDash val="solid"/>
              <a:bevel/>
            </a:ln>
            <a:effectLst/>
          </c:spPr>
          <c:marker>
            <c:symbol val="none"/>
          </c:marker>
          <c:dLbls>
            <c:numFmt formatCode="0.0%" sourceLinked="0"/>
            <c:txPr>
              <a:bodyPr/>
              <a:lstStyle/>
              <a:p>
                <a:pPr lvl="0">
                  <a:defRPr sz="10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0.211727</c:v>
                </c:pt>
                <c:pt idx="1">
                  <c:v>0.24260100000000001</c:v>
                </c:pt>
                <c:pt idx="2">
                  <c:v>0.27414899999999998</c:v>
                </c:pt>
                <c:pt idx="3">
                  <c:v>0.29853499999999999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91808"/>
        <c:axId val="38393344"/>
      </c:lineChart>
      <c:catAx>
        <c:axId val="3839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pt-BR"/>
          </a:p>
        </c:txPr>
        <c:crossAx val="38393344"/>
        <c:crosses val="autoZero"/>
        <c:auto val="1"/>
        <c:lblAlgn val="ctr"/>
        <c:lblOffset val="100"/>
        <c:noMultiLvlLbl val="1"/>
      </c:catAx>
      <c:valAx>
        <c:axId val="38393344"/>
        <c:scaling>
          <c:orientation val="minMax"/>
          <c:min val="0.2"/>
        </c:scaling>
        <c:delete val="0"/>
        <c:axPos val="l"/>
        <c:majorGridlines>
          <c:spPr>
            <a:ln w="12700" cap="flat">
              <a:solidFill>
                <a:srgbClr val="666699"/>
              </a:solidFill>
              <a:prstDash val="solid"/>
              <a:bevel/>
            </a:ln>
          </c:spPr>
        </c:majorGridlines>
        <c:numFmt formatCode="0.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pt-BR"/>
          </a:p>
        </c:txPr>
        <c:crossAx val="38391808"/>
        <c:crosses val="autoZero"/>
        <c:crossBetween val="between"/>
        <c:majorUnit val="0.15"/>
        <c:minorUnit val="7.4999999999999997E-2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3813899999999999"/>
          <c:y val="0.25884499999999999"/>
          <c:w val="0.26186100000000001"/>
          <c:h val="0.194728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000" b="0" i="0" u="none" strike="noStrike">
              <a:solidFill>
                <a:srgbClr val="000000"/>
              </a:solidFill>
              <a:effectLst/>
              <a:latin typeface="Calibri"/>
            </a:defRPr>
          </a:pPr>
          <a:endParaRPr lang="pt-B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 lvl="0">
              <a:defRPr sz="1400" b="1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r>
              <a:rPr sz="1400" b="1" i="0" u="none" strike="noStrike">
                <a:solidFill>
                  <a:srgbClr val="000000"/>
                </a:solidFill>
                <a:effectLst/>
                <a:latin typeface="Calibri"/>
              </a:rPr>
              <a:t>Quantidade de assinaturas de banda larga móvel por 100 habitantes</a:t>
            </a:r>
          </a:p>
        </c:rich>
      </c:tx>
      <c:layout>
        <c:manualLayout>
          <c:xMode val="edge"/>
          <c:yMode val="edge"/>
          <c:x val="5.0000000000000001E-3"/>
          <c:y val="5.0000000000000001E-3"/>
          <c:w val="0.749421"/>
          <c:h val="0.129415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1.8212300000000001E-2"/>
          <c:y val="0.129415"/>
          <c:w val="0.70494000000000001"/>
          <c:h val="0.8044970000000000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Países desenvolvidos</c:v>
                </c:pt>
              </c:strCache>
            </c:strRef>
          </c:tx>
          <c:spPr>
            <a:ln w="25400" cap="flat">
              <a:solidFill>
                <a:srgbClr val="666699"/>
              </a:solidFill>
              <a:prstDash val="solid"/>
              <a:bevel/>
            </a:ln>
            <a:effectLst/>
          </c:spPr>
          <c:marker>
            <c:symbol val="none"/>
          </c:marker>
          <c:dLbls>
            <c:numFmt formatCode="0.0" sourceLinked="0"/>
            <c:txPr>
              <a:bodyPr/>
              <a:lstStyle/>
              <a:p>
                <a:pPr lvl="0">
                  <a:defRPr sz="10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44.738774999999997</c:v>
                </c:pt>
                <c:pt idx="1">
                  <c:v>56.835551000000002</c:v>
                </c:pt>
                <c:pt idx="2">
                  <c:v>66.403918000000004</c:v>
                </c:pt>
                <c:pt idx="3">
                  <c:v>75.088628999999997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Américas</c:v>
                </c:pt>
              </c:strCache>
            </c:strRef>
          </c:tx>
          <c:spPr>
            <a:ln w="25400" cap="flat">
              <a:solidFill>
                <a:srgbClr val="DD2D32"/>
              </a:solidFill>
              <a:prstDash val="solid"/>
              <a:bevel/>
            </a:ln>
            <a:effectLst/>
          </c:spPr>
          <c:marker>
            <c:symbol val="none"/>
          </c:marker>
          <c:dLbls>
            <c:numFmt formatCode="0.0" sourceLinked="0"/>
            <c:txPr>
              <a:bodyPr/>
              <a:lstStyle/>
              <a:p>
                <a:pPr lvl="0">
                  <a:defRPr sz="10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24.566676999999999</c:v>
                </c:pt>
                <c:pt idx="1">
                  <c:v>34.105919999999998</c:v>
                </c:pt>
                <c:pt idx="2">
                  <c:v>41.949421999999998</c:v>
                </c:pt>
                <c:pt idx="3">
                  <c:v>51.111651000000002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Brasil</c:v>
                </c:pt>
              </c:strCache>
            </c:strRef>
          </c:tx>
          <c:spPr>
            <a:ln w="25400" cap="flat">
              <a:solidFill>
                <a:srgbClr val="A2BD90"/>
              </a:solidFill>
              <a:prstDash val="solid"/>
              <a:bevel/>
            </a:ln>
            <a:effectLst/>
          </c:spPr>
          <c:marker>
            <c:symbol val="none"/>
          </c:marker>
          <c:dLbls>
            <c:numFmt formatCode="0.0" sourceLinked="0"/>
            <c:txPr>
              <a:bodyPr/>
              <a:lstStyle/>
              <a:p>
                <a:pPr lvl="0">
                  <a:defRPr sz="10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10.6</c:v>
                </c:pt>
                <c:pt idx="1">
                  <c:v>21.6</c:v>
                </c:pt>
                <c:pt idx="2">
                  <c:v>33.700000000000003</c:v>
                </c:pt>
                <c:pt idx="3">
                  <c:v>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Mundo</c:v>
                </c:pt>
              </c:strCache>
            </c:strRef>
          </c:tx>
          <c:spPr>
            <a:ln w="25400" cap="flat">
              <a:solidFill>
                <a:srgbClr val="666699"/>
              </a:solidFill>
              <a:prstDash val="solid"/>
              <a:bevel/>
            </a:ln>
            <a:effectLst/>
          </c:spPr>
          <c:marker>
            <c:symbol val="none"/>
          </c:marker>
          <c:dLbls>
            <c:numFmt formatCode="0.0" sourceLinked="0"/>
            <c:txPr>
              <a:bodyPr/>
              <a:lstStyle/>
              <a:p>
                <a:pPr lvl="0">
                  <a:defRPr sz="10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11.538754000000001</c:v>
                </c:pt>
                <c:pt idx="1">
                  <c:v>16.70262</c:v>
                </c:pt>
                <c:pt idx="2">
                  <c:v>21.708492</c:v>
                </c:pt>
                <c:pt idx="3">
                  <c:v>26.665545000000002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Países em desenvolvimento</c:v>
                </c:pt>
              </c:strCache>
            </c:strRef>
          </c:tx>
          <c:spPr>
            <a:ln w="25400" cap="flat">
              <a:solidFill>
                <a:srgbClr val="33CCCC"/>
              </a:solidFill>
              <a:prstDash val="solid"/>
              <a:bevel/>
            </a:ln>
            <a:effectLst/>
          </c:spPr>
          <c:marker>
            <c:symbol val="none"/>
          </c:marker>
          <c:dLbls>
            <c:numFmt formatCode="0.0" sourceLinked="0"/>
            <c:txPr>
              <a:bodyPr/>
              <a:lstStyle/>
              <a:p>
                <a:pPr lvl="0">
                  <a:defRPr sz="10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4.4559449999999998</c:v>
                </c:pt>
                <c:pt idx="1">
                  <c:v>8.2636439999999993</c:v>
                </c:pt>
                <c:pt idx="2">
                  <c:v>12.449711000000001</c:v>
                </c:pt>
                <c:pt idx="3">
                  <c:v>16.779969000000001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334464"/>
        <c:axId val="38336000"/>
      </c:lineChart>
      <c:catAx>
        <c:axId val="3833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pt-BR"/>
          </a:p>
        </c:txPr>
        <c:crossAx val="38336000"/>
        <c:crosses val="autoZero"/>
        <c:auto val="1"/>
        <c:lblAlgn val="ctr"/>
        <c:lblOffset val="100"/>
        <c:noMultiLvlLbl val="1"/>
      </c:catAx>
      <c:valAx>
        <c:axId val="3833600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666699"/>
              </a:solidFill>
              <a:prstDash val="solid"/>
              <a:bevel/>
            </a:ln>
          </c:spPr>
        </c:majorGridlines>
        <c:numFmt formatCode="0.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pt-BR"/>
          </a:p>
        </c:txPr>
        <c:crossAx val="38334464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3843199999999998"/>
          <c:y val="0.30238500000000001"/>
          <c:w val="0.26156800000000002"/>
          <c:h val="0.178030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000" b="0" i="0" u="none" strike="noStrike">
              <a:solidFill>
                <a:srgbClr val="000000"/>
              </a:solidFill>
              <a:effectLst/>
              <a:latin typeface="Calibri"/>
            </a:defRPr>
          </a:pPr>
          <a:endParaRPr lang="pt-B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0"/>
  <c:style val="2"/>
  <c:chart>
    <c:title>
      <c:tx>
        <c:rich>
          <a:bodyPr rot="0"/>
          <a:lstStyle/>
          <a:p>
            <a:pPr lvl="0">
              <a:defRPr sz="1800" b="1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r>
              <a:rPr sz="1800" b="1" i="0" u="none" strike="noStrike">
                <a:solidFill>
                  <a:srgbClr val="000000"/>
                </a:solidFill>
                <a:effectLst/>
                <a:latin typeface="Calibri"/>
              </a:rPr>
              <a:t>Razão entre as receitas do setor de telecomunicações e o PIB </a:t>
            </a:r>
          </a:p>
        </c:rich>
      </c:tx>
      <c:layout>
        <c:manualLayout>
          <c:xMode val="edge"/>
          <c:yMode val="edge"/>
          <c:x val="4.12784E-2"/>
          <c:y val="5.0000000000000001E-3"/>
          <c:w val="0.91744300000000001"/>
          <c:h val="9.4567899999999996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1.8964999999999999E-2"/>
          <c:y val="9.4567899999999996E-2"/>
          <c:w val="0.98103499999999999"/>
          <c:h val="0.8403119999999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558ED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00%" sourceLinked="0"/>
            <c:txPr>
              <a:bodyPr/>
              <a:lstStyle/>
              <a:p>
                <a:pPr lvl="0">
                  <a:defRPr sz="10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Canadá</c:v>
                </c:pt>
                <c:pt idx="1">
                  <c:v>OCDE</c:v>
                </c:pt>
                <c:pt idx="2">
                  <c:v>EUA</c:v>
                </c:pt>
                <c:pt idx="3">
                  <c:v>Brasil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2.4899999999999999E-2</c:v>
                </c:pt>
                <c:pt idx="1">
                  <c:v>2.9499999999999998E-2</c:v>
                </c:pt>
                <c:pt idx="2">
                  <c:v>3.5099999999999999E-2</c:v>
                </c:pt>
                <c:pt idx="3">
                  <c:v>4.9000000000000002E-2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966272"/>
        <c:axId val="44967808"/>
      </c:barChart>
      <c:catAx>
        <c:axId val="4496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pt-BR"/>
          </a:p>
        </c:txPr>
        <c:crossAx val="44967808"/>
        <c:crosses val="autoZero"/>
        <c:auto val="1"/>
        <c:lblAlgn val="ctr"/>
        <c:lblOffset val="100"/>
        <c:noMultiLvlLbl val="1"/>
      </c:catAx>
      <c:valAx>
        <c:axId val="44967808"/>
        <c:scaling>
          <c:orientation val="minMax"/>
        </c:scaling>
        <c:delete val="0"/>
        <c:axPos val="l"/>
        <c:numFmt formatCode="0.0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0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pt-BR"/>
          </a:p>
        </c:txPr>
        <c:crossAx val="44966272"/>
        <c:crosses val="autoZero"/>
        <c:crossBetween val="between"/>
        <c:majorUnit val="1.2500000000000001E-2"/>
        <c:minorUnit val="6.2500000000000003E-3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444493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4769961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1223962" y="2811462"/>
            <a:ext cx="4572001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3600" b="1">
                <a:solidFill>
                  <a:srgbClr val="071140"/>
                </a:solidFill>
                <a:latin typeface="Verdana"/>
                <a:ea typeface="Verdana"/>
                <a:cs typeface="Verdana"/>
                <a:sym typeface="Verdana"/>
              </a:rPr>
              <a:t>Ministério das</a:t>
            </a:r>
          </a:p>
          <a:p>
            <a:pPr lvl="0" algn="ctr"/>
            <a:r>
              <a:rPr sz="3600" b="1">
                <a:solidFill>
                  <a:srgbClr val="071140"/>
                </a:solidFill>
                <a:latin typeface="Verdana"/>
                <a:ea typeface="Verdana"/>
                <a:cs typeface="Verdana"/>
                <a:sym typeface="Verdana"/>
              </a:rPr>
              <a:t>Comunicações</a:t>
            </a:r>
          </a:p>
          <a:p>
            <a:pPr lvl="0" algn="ctr"/>
            <a:r>
              <a:rPr sz="3600" b="1">
                <a:solidFill>
                  <a:srgbClr val="071140"/>
                </a:solidFill>
                <a:latin typeface="Verdana"/>
                <a:ea typeface="Verdana"/>
                <a:cs typeface="Verdana"/>
                <a:sym typeface="Verdana"/>
              </a:rPr>
              <a:t>2015</a:t>
            </a:r>
          </a:p>
        </p:txBody>
      </p:sp>
      <p:pic>
        <p:nvPicPr>
          <p:cNvPr id="1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5900" y="0"/>
            <a:ext cx="25781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0" y="0"/>
            <a:ext cx="5148263" cy="1347788"/>
            <a:chOff x="0" y="0"/>
            <a:chExt cx="5148262" cy="1347787"/>
          </a:xfrm>
        </p:grpSpPr>
        <p:sp>
          <p:nvSpPr>
            <p:cNvPr id="86" name="Shape 86"/>
            <p:cNvSpPr/>
            <p:nvPr/>
          </p:nvSpPr>
          <p:spPr>
            <a:xfrm>
              <a:off x="0" y="0"/>
              <a:ext cx="5148263" cy="1347788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0" y="412273"/>
              <a:ext cx="514826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2015 - 2018</a:t>
              </a:r>
            </a:p>
          </p:txBody>
        </p:sp>
      </p:grpSp>
      <p:graphicFrame>
        <p:nvGraphicFramePr>
          <p:cNvPr id="89" name="Table 89"/>
          <p:cNvGraphicFramePr/>
          <p:nvPr/>
        </p:nvGraphicFramePr>
        <p:xfrm>
          <a:off x="673100" y="1492250"/>
          <a:ext cx="7681911" cy="327818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60637"/>
                <a:gridCol w="2560637"/>
                <a:gridCol w="2560637"/>
              </a:tblGrid>
              <a:tr h="1150937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/>
                    </a:p>
                  </a:txBody>
                  <a:tcPr marL="57611" marR="57611" marT="57611" marB="57611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F81BD"/>
                      </a:solidFill>
                      <a:round/>
                    </a:lnT>
                    <a:lnB w="12700">
                      <a:solidFill>
                        <a:srgbClr val="4F81BD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000" b="1"/>
                        <a:t>2011-2014</a:t>
                      </a:r>
                    </a:p>
                  </a:txBody>
                  <a:tcPr marL="57611" marR="57611" marT="57611" marB="57611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F81BD"/>
                      </a:solidFill>
                      <a:round/>
                    </a:lnT>
                    <a:lnB w="12700">
                      <a:solidFill>
                        <a:srgbClr val="4F81BD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000" b="1"/>
                        <a:t>Meta 2015-2018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sz="2000" b="1"/>
                        <a:t>(Banda Larga 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sz="2000" b="1"/>
                        <a:t>para Todos)</a:t>
                      </a:r>
                    </a:p>
                  </a:txBody>
                  <a:tcPr marL="57611" marR="57611" marT="57611" marB="57611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F81BD"/>
                      </a:solidFill>
                      <a:round/>
                    </a:lnT>
                    <a:lnB w="12700">
                      <a:solidFill>
                        <a:srgbClr val="4F81BD"/>
                      </a:solidFill>
                      <a:round/>
                    </a:lnB>
                    <a:noFill/>
                  </a:tcPr>
                </a:tc>
              </a:tr>
              <a:tr h="725487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/>
                        <a:t>Acessos Banda Larga móvel e fixa</a:t>
                      </a:r>
                    </a:p>
                  </a:txBody>
                  <a:tcPr marL="57611" marR="57611" marT="57611" marB="5761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F81BD"/>
                      </a:solidFill>
                      <a:round/>
                    </a:lnT>
                    <a:lnB w="12700">
                      <a:miter lim="400000"/>
                    </a:lnB>
                    <a:solidFill>
                      <a:srgbClr val="4F81B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000"/>
                        <a:t>197 milhões</a:t>
                      </a:r>
                    </a:p>
                  </a:txBody>
                  <a:tcPr marL="57611" marR="57611" marT="57611" marB="57611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F81BD"/>
                      </a:solidFill>
                      <a:round/>
                    </a:lnT>
                    <a:lnB w="12700">
                      <a:miter lim="400000"/>
                    </a:lnB>
                    <a:solidFill>
                      <a:srgbClr val="4F81B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000"/>
                        <a:t>300 milhões</a:t>
                      </a:r>
                    </a:p>
                  </a:txBody>
                  <a:tcPr marL="57611" marR="57611" marT="57611" marB="57611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4F81BD"/>
                      </a:solidFill>
                      <a:round/>
                    </a:lnT>
                    <a:lnB w="12700">
                      <a:miter lim="400000"/>
                    </a:lnB>
                    <a:solidFill>
                      <a:srgbClr val="4F81BD">
                        <a:alpha val="19999"/>
                      </a:srgb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/>
                        <a:t>Velocidade Média</a:t>
                      </a:r>
                    </a:p>
                  </a:txBody>
                  <a:tcPr marL="57611" marR="57611" marT="57611" marB="5761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000"/>
                        <a:t>6,8 Mbps*</a:t>
                      </a:r>
                    </a:p>
                  </a:txBody>
                  <a:tcPr marL="57611" marR="57611" marT="57611" marB="57611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000"/>
                        <a:t>25 Mbps</a:t>
                      </a:r>
                    </a:p>
                  </a:txBody>
                  <a:tcPr marL="57611" marR="57611" marT="57611" marB="57611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46831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/>
                        <a:t>Cidades com 3G</a:t>
                      </a:r>
                    </a:p>
                  </a:txBody>
                  <a:tcPr marL="57611" marR="57611" marT="57611" marB="5761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F81B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000"/>
                        <a:t>3.805</a:t>
                      </a:r>
                    </a:p>
                  </a:txBody>
                  <a:tcPr marL="57611" marR="57611" marT="57611" marB="57611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F81B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000"/>
                        <a:t>4.994*</a:t>
                      </a:r>
                    </a:p>
                  </a:txBody>
                  <a:tcPr marL="57611" marR="57611" marT="57611" marB="57611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4F81BD">
                        <a:alpha val="19999"/>
                      </a:srgb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000"/>
                        <a:t>Cidades com 4G</a:t>
                      </a:r>
                    </a:p>
                  </a:txBody>
                  <a:tcPr marL="57611" marR="57611" marT="57611" marB="57611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4F81BD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000"/>
                        <a:t>53</a:t>
                      </a:r>
                    </a:p>
                  </a:txBody>
                  <a:tcPr marL="57611" marR="57611" marT="57611" marB="57611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4F81BD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2000"/>
                        <a:t>1142</a:t>
                      </a:r>
                    </a:p>
                  </a:txBody>
                  <a:tcPr marL="57611" marR="57611" marT="57611" marB="57611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4F81BD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0" name="Shape 90"/>
          <p:cNvSpPr/>
          <p:nvPr/>
        </p:nvSpPr>
        <p:spPr>
          <a:xfrm>
            <a:off x="5065712" y="4757737"/>
            <a:ext cx="392271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595959"/>
                </a:solidFill>
              </a:rPr>
              <a:t>*Fonte: Cisco VNI  2013-2018 Forecast Highlights.</a:t>
            </a:r>
          </a:p>
        </p:txBody>
      </p:sp>
      <p:sp>
        <p:nvSpPr>
          <p:cNvPr id="91" name="Shape 91"/>
          <p:cNvSpPr/>
          <p:nvPr/>
        </p:nvSpPr>
        <p:spPr>
          <a:xfrm>
            <a:off x="673100" y="4805362"/>
            <a:ext cx="2587685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595959"/>
                </a:solidFill>
              </a:rPr>
              <a:t>* Em 2019, todos os municípios serão atendidos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5"/>
          <p:cNvGrpSpPr/>
          <p:nvPr/>
        </p:nvGrpSpPr>
        <p:grpSpPr>
          <a:xfrm>
            <a:off x="0" y="0"/>
            <a:ext cx="5148263" cy="1347788"/>
            <a:chOff x="0" y="0"/>
            <a:chExt cx="5148262" cy="1347787"/>
          </a:xfrm>
        </p:grpSpPr>
        <p:sp>
          <p:nvSpPr>
            <p:cNvPr id="93" name="Shape 93"/>
            <p:cNvSpPr/>
            <p:nvPr/>
          </p:nvSpPr>
          <p:spPr>
            <a:xfrm>
              <a:off x="0" y="0"/>
              <a:ext cx="5148263" cy="1347788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0" y="196373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COMPARAÇÃO INTERNACIONAL</a:t>
              </a:r>
            </a:p>
          </p:txBody>
        </p:sp>
      </p:grpSp>
      <p:sp>
        <p:nvSpPr>
          <p:cNvPr id="96" name="Shape 96"/>
          <p:cNvSpPr/>
          <p:nvPr/>
        </p:nvSpPr>
        <p:spPr>
          <a:xfrm>
            <a:off x="4716462" y="4826000"/>
            <a:ext cx="3922713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Fonte: Edições 2014, 2013 e 2012 do relatório “Measuring Information Society” da União Internacional de Telecomunicações – UIT .</a:t>
            </a:r>
          </a:p>
        </p:txBody>
      </p:sp>
      <p:sp>
        <p:nvSpPr>
          <p:cNvPr id="97" name="Shape 97"/>
          <p:cNvSpPr/>
          <p:nvPr/>
        </p:nvSpPr>
        <p:spPr>
          <a:xfrm>
            <a:off x="5724525" y="2228850"/>
            <a:ext cx="3416300" cy="56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Crescimento </a:t>
            </a:r>
            <a:r>
              <a:rPr sz="12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BRASIL</a:t>
            </a:r>
            <a:endParaRPr sz="12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rPr>
              <a:t>+32%</a:t>
            </a:r>
          </a:p>
        </p:txBody>
      </p:sp>
      <p:sp>
        <p:nvSpPr>
          <p:cNvPr id="98" name="Shape 98"/>
          <p:cNvSpPr/>
          <p:nvPr/>
        </p:nvSpPr>
        <p:spPr>
          <a:xfrm>
            <a:off x="5724525" y="2935287"/>
            <a:ext cx="3416300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Crescimento MUNDO</a:t>
            </a:r>
            <a:br>
              <a:rPr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sz="5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9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rPr>
              <a:t>+21%</a:t>
            </a:r>
          </a:p>
        </p:txBody>
      </p:sp>
      <p:graphicFrame>
        <p:nvGraphicFramePr>
          <p:cNvPr id="99" name="Chart 99"/>
          <p:cNvGraphicFramePr/>
          <p:nvPr/>
        </p:nvGraphicFramePr>
        <p:xfrm>
          <a:off x="375454" y="1521086"/>
          <a:ext cx="5807935" cy="3282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0" name="Shape 100"/>
          <p:cNvSpPr/>
          <p:nvPr/>
        </p:nvSpPr>
        <p:spPr>
          <a:xfrm>
            <a:off x="5651500" y="331787"/>
            <a:ext cx="2987675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rPr sz="1400" i="1" u="sng"/>
              <a:t>Geral</a:t>
            </a:r>
            <a:r>
              <a:rPr sz="1400" i="1"/>
              <a:t>: indicadores de acesso, uso e habilidade.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0" y="0"/>
            <a:ext cx="5148263" cy="1347788"/>
            <a:chOff x="0" y="0"/>
            <a:chExt cx="5148262" cy="1347787"/>
          </a:xfrm>
        </p:grpSpPr>
        <p:sp>
          <p:nvSpPr>
            <p:cNvPr id="102" name="Shape 102"/>
            <p:cNvSpPr/>
            <p:nvPr/>
          </p:nvSpPr>
          <p:spPr>
            <a:xfrm>
              <a:off x="0" y="0"/>
              <a:ext cx="5148263" cy="1347788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0" y="196373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COMPARAÇÃO INTERNACIONAL</a:t>
              </a:r>
            </a:p>
          </p:txBody>
        </p:sp>
      </p:grpSp>
      <p:graphicFrame>
        <p:nvGraphicFramePr>
          <p:cNvPr id="105" name="Chart 105"/>
          <p:cNvGraphicFramePr/>
          <p:nvPr/>
        </p:nvGraphicFramePr>
        <p:xfrm>
          <a:off x="1304154" y="1489352"/>
          <a:ext cx="7249639" cy="383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9"/>
          <p:cNvGrpSpPr/>
          <p:nvPr/>
        </p:nvGrpSpPr>
        <p:grpSpPr>
          <a:xfrm>
            <a:off x="0" y="0"/>
            <a:ext cx="5148263" cy="1347788"/>
            <a:chOff x="0" y="0"/>
            <a:chExt cx="5148262" cy="1347787"/>
          </a:xfrm>
        </p:grpSpPr>
        <p:sp>
          <p:nvSpPr>
            <p:cNvPr id="107" name="Shape 107"/>
            <p:cNvSpPr/>
            <p:nvPr/>
          </p:nvSpPr>
          <p:spPr>
            <a:xfrm>
              <a:off x="0" y="0"/>
              <a:ext cx="5148263" cy="1347788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0" y="196373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COMPARAÇÃO INTERNACIONAL</a:t>
              </a:r>
            </a:p>
          </p:txBody>
        </p:sp>
      </p:grpSp>
      <p:graphicFrame>
        <p:nvGraphicFramePr>
          <p:cNvPr id="110" name="Chart 110"/>
          <p:cNvGraphicFramePr/>
          <p:nvPr/>
        </p:nvGraphicFramePr>
        <p:xfrm>
          <a:off x="956662" y="1322645"/>
          <a:ext cx="7535121" cy="421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4"/>
          <p:cNvGrpSpPr/>
          <p:nvPr/>
        </p:nvGrpSpPr>
        <p:grpSpPr>
          <a:xfrm>
            <a:off x="0" y="0"/>
            <a:ext cx="5148263" cy="1347788"/>
            <a:chOff x="0" y="0"/>
            <a:chExt cx="5148262" cy="1347787"/>
          </a:xfrm>
        </p:grpSpPr>
        <p:sp>
          <p:nvSpPr>
            <p:cNvPr id="112" name="Shape 112"/>
            <p:cNvSpPr/>
            <p:nvPr/>
          </p:nvSpPr>
          <p:spPr>
            <a:xfrm>
              <a:off x="0" y="0"/>
              <a:ext cx="5148263" cy="1347788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0" y="196373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COMPARAÇÃO INTERNACIONAL</a:t>
              </a:r>
            </a:p>
          </p:txBody>
        </p:sp>
      </p:grpSp>
      <p:pic>
        <p:nvPicPr>
          <p:cNvPr id="11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200150"/>
            <a:ext cx="7712075" cy="4121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9"/>
          <p:cNvGrpSpPr/>
          <p:nvPr/>
        </p:nvGrpSpPr>
        <p:grpSpPr>
          <a:xfrm>
            <a:off x="0" y="0"/>
            <a:ext cx="5148263" cy="1347788"/>
            <a:chOff x="0" y="0"/>
            <a:chExt cx="5148262" cy="1347787"/>
          </a:xfrm>
        </p:grpSpPr>
        <p:sp>
          <p:nvSpPr>
            <p:cNvPr id="117" name="Shape 117"/>
            <p:cNvSpPr/>
            <p:nvPr/>
          </p:nvSpPr>
          <p:spPr>
            <a:xfrm>
              <a:off x="0" y="0"/>
              <a:ext cx="5148263" cy="1347788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196373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COMPARAÇÃO INTERNACIONAL</a:t>
              </a:r>
            </a:p>
          </p:txBody>
        </p:sp>
      </p:grpSp>
      <p:graphicFrame>
        <p:nvGraphicFramePr>
          <p:cNvPr id="120" name="Chart 120"/>
          <p:cNvGraphicFramePr/>
          <p:nvPr/>
        </p:nvGraphicFramePr>
        <p:xfrm>
          <a:off x="748206" y="1115863"/>
          <a:ext cx="7236050" cy="429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1" name="Shape 121"/>
          <p:cNvSpPr/>
          <p:nvPr/>
        </p:nvSpPr>
        <p:spPr>
          <a:xfrm>
            <a:off x="4643437" y="4868862"/>
            <a:ext cx="3922713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Fonte: “OECD Communications Outlook 2013” e Telebrasil.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5"/>
          <p:cNvGrpSpPr/>
          <p:nvPr/>
        </p:nvGrpSpPr>
        <p:grpSpPr>
          <a:xfrm>
            <a:off x="0" y="0"/>
            <a:ext cx="5148263" cy="987425"/>
            <a:chOff x="0" y="0"/>
            <a:chExt cx="5148262" cy="987425"/>
          </a:xfrm>
        </p:grpSpPr>
        <p:sp>
          <p:nvSpPr>
            <p:cNvPr id="123" name="Shape 123"/>
            <p:cNvSpPr/>
            <p:nvPr/>
          </p:nvSpPr>
          <p:spPr>
            <a:xfrm>
              <a:off x="0" y="0"/>
              <a:ext cx="5148263" cy="987425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0" y="16192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BANDA LARGA PARA TODOS</a:t>
              </a:r>
            </a:p>
          </p:txBody>
        </p:sp>
      </p:grpSp>
      <p:sp>
        <p:nvSpPr>
          <p:cNvPr id="126" name="Shape 126"/>
          <p:cNvSpPr/>
          <p:nvPr/>
        </p:nvSpPr>
        <p:spPr>
          <a:xfrm>
            <a:off x="755650" y="1276350"/>
            <a:ext cx="7632700" cy="344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Levar internet banda larga para 95% da população até 2018 a um custo acessível</a:t>
            </a:r>
          </a:p>
          <a:p>
            <a:pPr lvl="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Elevar a velocidade média da banda larga fixa no Brasil de 5 para 25 Mbps</a:t>
            </a:r>
          </a:p>
          <a:p>
            <a:pPr lvl="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Alcançar 300 milhões de conexões à internet até 2018</a:t>
            </a:r>
          </a:p>
          <a:p>
            <a:pPr lvl="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Meta de acesso de 45% dos domicílios urbanos com redes de acesso via fibra óptica</a:t>
            </a:r>
          </a:p>
          <a:p>
            <a:pPr lvl="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Financiamento via orçamento federal, desonerações tributárias (leilões reversos) e investimentos privados</a:t>
            </a:r>
          </a:p>
          <a:p>
            <a:pPr lvl="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Conexão em escolas públicas capaz de viabilizar os trabalhos pedagógicos dos alunos – ideal entre 50 e 100 MB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30"/>
          <p:cNvGrpSpPr/>
          <p:nvPr/>
        </p:nvGrpSpPr>
        <p:grpSpPr>
          <a:xfrm>
            <a:off x="0" y="0"/>
            <a:ext cx="5148263" cy="987425"/>
            <a:chOff x="0" y="0"/>
            <a:chExt cx="5148262" cy="987425"/>
          </a:xfrm>
        </p:grpSpPr>
        <p:sp>
          <p:nvSpPr>
            <p:cNvPr id="128" name="Shape 128"/>
            <p:cNvSpPr/>
            <p:nvPr/>
          </p:nvSpPr>
          <p:spPr>
            <a:xfrm>
              <a:off x="0" y="0"/>
              <a:ext cx="5148263" cy="987425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0" y="16192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IMPORTÂNCIA PARA ECONOMIA</a:t>
              </a:r>
            </a:p>
          </p:txBody>
        </p:sp>
      </p:grpSp>
      <p:sp>
        <p:nvSpPr>
          <p:cNvPr id="131" name="Shape 131"/>
          <p:cNvSpPr/>
          <p:nvPr/>
        </p:nvSpPr>
        <p:spPr>
          <a:xfrm>
            <a:off x="755650" y="3543300"/>
            <a:ext cx="7632700" cy="148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Receita operacional bruta do setor é cerca de 5% do PIB do Brasil (R$227 bilhões em 2013) – dentro da média mundial</a:t>
            </a:r>
          </a:p>
          <a:p>
            <a:pPr lvl="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Consultoria IDC estima que o mercado de Telecom atingirá US$ 104 bilhões de receitas em 2015</a:t>
            </a:r>
          </a:p>
        </p:txBody>
      </p:sp>
      <p:pic>
        <p:nvPicPr>
          <p:cNvPr id="13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4075" y="1058862"/>
            <a:ext cx="4711700" cy="2736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6"/>
          <p:cNvGrpSpPr/>
          <p:nvPr/>
        </p:nvGrpSpPr>
        <p:grpSpPr>
          <a:xfrm>
            <a:off x="0" y="0"/>
            <a:ext cx="5148263" cy="987425"/>
            <a:chOff x="0" y="0"/>
            <a:chExt cx="5148262" cy="987425"/>
          </a:xfrm>
        </p:grpSpPr>
        <p:sp>
          <p:nvSpPr>
            <p:cNvPr id="134" name="Shape 134"/>
            <p:cNvSpPr/>
            <p:nvPr/>
          </p:nvSpPr>
          <p:spPr>
            <a:xfrm>
              <a:off x="0" y="0"/>
              <a:ext cx="5148263" cy="987425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0" y="16192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CONTEÚDOS DIGITAIS CRIATIVOS</a:t>
              </a:r>
            </a:p>
          </p:txBody>
        </p:sp>
      </p:grpSp>
      <p:sp>
        <p:nvSpPr>
          <p:cNvPr id="137" name="Shape 137"/>
          <p:cNvSpPr/>
          <p:nvPr/>
        </p:nvSpPr>
        <p:spPr>
          <a:xfrm>
            <a:off x="755650" y="1131887"/>
            <a:ext cx="7632700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>
                <a:latin typeface="Verdana"/>
                <a:ea typeface="Verdana"/>
                <a:cs typeface="Verdana"/>
                <a:sym typeface="Verdana"/>
              </a:rPr>
              <a:t>APL CONTEÚDOS</a:t>
            </a:r>
          </a:p>
          <a:p>
            <a:pPr lvl="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Foco no estímulo à criação de centros de produção e pós-produção de conteúdos audiovisuais. Investimento de R$ 32 milhões, desde 2012</a:t>
            </a:r>
          </a:p>
          <a:p>
            <a:pPr lvl="0"/>
            <a:r>
              <a:rPr>
                <a:latin typeface="Verdana"/>
                <a:ea typeface="Verdana"/>
                <a:cs typeface="Verdana"/>
                <a:sym typeface="Verdana"/>
              </a:rPr>
              <a:t>FOMENTO A APLICAÇÕES</a:t>
            </a:r>
          </a:p>
          <a:p>
            <a:pPr lvl="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Ações de incentivo ao desenvolvimento de aplicativos e jogos eletrônicos por meio de seleções de desenvolvedores como prêmio Inovapps. Investimento de R$ 5 milhões em 2014</a:t>
            </a:r>
          </a:p>
          <a:p>
            <a:pPr lvl="0"/>
            <a:r>
              <a:rPr>
                <a:latin typeface="Verdana"/>
                <a:ea typeface="Verdana"/>
                <a:cs typeface="Verdana"/>
                <a:sym typeface="Verdana"/>
              </a:rPr>
              <a:t>GINGA BRASIL</a:t>
            </a:r>
          </a:p>
          <a:p>
            <a:pPr lvl="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Estímulo ao desenvolvimento do padrão nacional de interatividade da TV digital brasileira por meio de capacitação de profissionais, criação e difusão de aplicativos de interatividade. Investimento de R$ 5 milhões desde 2013.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1"/>
          <p:cNvGrpSpPr/>
          <p:nvPr/>
        </p:nvGrpSpPr>
        <p:grpSpPr>
          <a:xfrm>
            <a:off x="0" y="0"/>
            <a:ext cx="5148263" cy="987425"/>
            <a:chOff x="0" y="0"/>
            <a:chExt cx="5148262" cy="987425"/>
          </a:xfrm>
        </p:grpSpPr>
        <p:sp>
          <p:nvSpPr>
            <p:cNvPr id="139" name="Shape 139"/>
            <p:cNvSpPr/>
            <p:nvPr/>
          </p:nvSpPr>
          <p:spPr>
            <a:xfrm>
              <a:off x="0" y="0"/>
              <a:ext cx="5148263" cy="987425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0" y="16192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CONTEÚDOS DIGITAIS CRIATIVOS</a:t>
              </a:r>
            </a:p>
          </p:txBody>
        </p:sp>
      </p:grpSp>
      <p:sp>
        <p:nvSpPr>
          <p:cNvPr id="142" name="Shape 142"/>
          <p:cNvSpPr/>
          <p:nvPr/>
        </p:nvSpPr>
        <p:spPr>
          <a:xfrm>
            <a:off x="755650" y="1924050"/>
            <a:ext cx="7632700" cy="2326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lvl="0" indent="-28575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Juntas todas as inciativas pessoais e de grupos em termos de inovação e tecnologia para em uma iniciativa conjunta conseguirmos dar visibilidade à criatividade de boas ideias brasileiras</a:t>
            </a:r>
          </a:p>
          <a:p>
            <a:pPr marL="285750" lvl="0" indent="-28575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Há um desejo do governo de incentivar um grande estande brasileiro em Barcelona, no ano que vem, para marcar a maior participação brasileira na maior feira de Telecom do mundo.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5900" y="0"/>
            <a:ext cx="25781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468312" y="411162"/>
            <a:ext cx="327845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FF0000"/>
                </a:solidFill>
              </a:rPr>
              <a:t>O MINISTÉRIO</a:t>
            </a:r>
          </a:p>
        </p:txBody>
      </p:sp>
      <p:sp>
        <p:nvSpPr>
          <p:cNvPr id="18" name="Shape 18"/>
          <p:cNvSpPr/>
          <p:nvPr/>
        </p:nvSpPr>
        <p:spPr>
          <a:xfrm>
            <a:off x="395287" y="1131887"/>
            <a:ext cx="5689601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lvl="0" indent="-342900">
              <a:buSzPct val="100000"/>
              <a:buFont typeface="Verdana"/>
              <a:buChar char="-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Secretaria de Telecomunicações</a:t>
            </a:r>
          </a:p>
          <a:p>
            <a:pPr marL="342900" lvl="0" indent="-342900"/>
            <a:r>
              <a:rPr sz="1400">
                <a:latin typeface="Verdana"/>
                <a:ea typeface="Verdana"/>
                <a:cs typeface="Verdana"/>
                <a:sym typeface="Verdana"/>
              </a:rPr>
              <a:t>Políticas para expansão dos serviços de telecomunicações, prioritariamente o acesso à banda larga</a:t>
            </a:r>
          </a:p>
          <a:p>
            <a:pPr marL="342900" lvl="0" indent="-342900">
              <a:buSzPct val="100000"/>
              <a:buFont typeface="Verdana"/>
              <a:buChar char="-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Secretaria de Comunicação Eletrônica</a:t>
            </a:r>
          </a:p>
          <a:p>
            <a:pPr marL="342900" lvl="0" indent="-342900"/>
            <a:r>
              <a:rPr sz="1400">
                <a:latin typeface="Verdana"/>
                <a:ea typeface="Verdana"/>
                <a:cs typeface="Verdana"/>
                <a:sym typeface="Verdana"/>
              </a:rPr>
              <a:t>Democratização de acesso dos serviços de rádio e televisão</a:t>
            </a:r>
          </a:p>
          <a:p>
            <a:pPr marL="342900" lvl="0" indent="-342900">
              <a:buSzPct val="100000"/>
              <a:buFont typeface="Verdana"/>
              <a:buChar char="-"/>
            </a:pPr>
            <a:r>
              <a:rPr b="1">
                <a:latin typeface="Verdana"/>
                <a:ea typeface="Verdana"/>
                <a:cs typeface="Verdana"/>
                <a:sym typeface="Verdana"/>
              </a:rPr>
              <a:t>Secretaria de Inclusão Digital</a:t>
            </a:r>
          </a:p>
          <a:p>
            <a:pPr marL="342900" lvl="0" indent="-342900"/>
            <a:r>
              <a:rPr sz="1400">
                <a:latin typeface="Verdana"/>
                <a:ea typeface="Verdana"/>
                <a:cs typeface="Verdana"/>
                <a:sym typeface="Verdana"/>
              </a:rPr>
              <a:t>Inserção social por meio da oferta e uso das novas tecnologias de informação e comunicação</a:t>
            </a:r>
          </a:p>
          <a:p>
            <a:pPr marL="342900" lvl="0" indent="-342900"/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Anatel</a:t>
            </a:r>
          </a:p>
          <a:p>
            <a:pPr marL="342900" lvl="0" indent="-34290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Correios</a:t>
            </a:r>
          </a:p>
          <a:p>
            <a:pPr marL="342900" lvl="0" indent="-34290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Telebras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6"/>
          <p:cNvGrpSpPr/>
          <p:nvPr/>
        </p:nvGrpSpPr>
        <p:grpSpPr>
          <a:xfrm>
            <a:off x="0" y="0"/>
            <a:ext cx="5148263" cy="987425"/>
            <a:chOff x="0" y="0"/>
            <a:chExt cx="5148262" cy="987425"/>
          </a:xfrm>
        </p:grpSpPr>
        <p:sp>
          <p:nvSpPr>
            <p:cNvPr id="144" name="Shape 144"/>
            <p:cNvSpPr/>
            <p:nvPr/>
          </p:nvSpPr>
          <p:spPr>
            <a:xfrm>
              <a:off x="0" y="0"/>
              <a:ext cx="5148263" cy="987425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232092"/>
              <a:ext cx="514826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FUST</a:t>
              </a:r>
            </a:p>
          </p:txBody>
        </p:sp>
      </p:grpSp>
      <p:sp>
        <p:nvSpPr>
          <p:cNvPr id="147" name="Shape 147"/>
          <p:cNvSpPr/>
          <p:nvPr/>
        </p:nvSpPr>
        <p:spPr>
          <a:xfrm>
            <a:off x="755650" y="1924050"/>
            <a:ext cx="7632700" cy="260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lvl="0" indent="-28575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Instituição do Fundo em 2000</a:t>
            </a:r>
          </a:p>
          <a:p>
            <a:pPr marL="285750" lvl="0" indent="-28575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Escopo de utilização do FUST de utilização apenas em telefonia fixa, segundo entendimento do TCU </a:t>
            </a:r>
          </a:p>
          <a:p>
            <a:pPr marL="285750" lvl="0" indent="-28575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Ministério vem argumentando pela necessidade de revisão da Lei do FUST, a fim de permitir sua aplicação em outros serviços</a:t>
            </a:r>
          </a:p>
          <a:p>
            <a:pPr marL="285750" lvl="0" indent="-28575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Alteração deve ser precedida de um amplo debate na sociedade sobre os objetivos dessa mudança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900112" y="3724275"/>
            <a:ext cx="521970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2800" b="1">
                <a:solidFill>
                  <a:srgbClr val="C0504D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C0504D"/>
                </a:solidFill>
              </a:rPr>
              <a:t>_governança da internet</a:t>
            </a:r>
          </a:p>
        </p:txBody>
      </p:sp>
      <p:pic>
        <p:nvPicPr>
          <p:cNvPr id="15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912" y="0"/>
            <a:ext cx="1970088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4"/>
          <p:cNvGrpSpPr/>
          <p:nvPr/>
        </p:nvGrpSpPr>
        <p:grpSpPr>
          <a:xfrm>
            <a:off x="0" y="0"/>
            <a:ext cx="5148263" cy="987425"/>
            <a:chOff x="0" y="0"/>
            <a:chExt cx="5148262" cy="987425"/>
          </a:xfrm>
        </p:grpSpPr>
        <p:sp>
          <p:nvSpPr>
            <p:cNvPr id="152" name="Shape 152"/>
            <p:cNvSpPr/>
            <p:nvPr/>
          </p:nvSpPr>
          <p:spPr>
            <a:xfrm>
              <a:off x="0" y="0"/>
              <a:ext cx="5148263" cy="987425"/>
            </a:xfrm>
            <a:prstGeom prst="rect">
              <a:avLst/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16192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POSIÇÃO DO BRASIL E SEGURANÇA DE DADOS</a:t>
              </a:r>
            </a:p>
          </p:txBody>
        </p:sp>
      </p:grpSp>
      <p:sp>
        <p:nvSpPr>
          <p:cNvPr id="155" name="Shape 155"/>
          <p:cNvSpPr/>
          <p:nvPr/>
        </p:nvSpPr>
        <p:spPr>
          <a:xfrm>
            <a:off x="755650" y="1492250"/>
            <a:ext cx="7632700" cy="298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54000" lvl="0" indent="-2540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A partir das revelações do Wikileaks, foi aberto um debate internacional, onde o Brasil é protagonista</a:t>
            </a:r>
          </a:p>
          <a:p>
            <a:pPr marL="254000" lvl="0" indent="-2540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Internet constituída sob coordenação demasiada nos EUA, que são os geradores de IP</a:t>
            </a:r>
          </a:p>
          <a:p>
            <a:pPr marL="254000" lvl="0" indent="-2540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Internet deve ser vista idealmente como patrimônio da humanidade, governado por vários países que tenham interesse e capacidade para participar desse processo de gerenciamento</a:t>
            </a:r>
          </a:p>
          <a:p>
            <a:pPr marL="254000" lvl="0" indent="-2540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Necessário entender a internet como um espaço onde a segurança não pode ser garantida por ninguém e por nenhum governo, mas que deve ser regida, vigiada e gerenciada por uma união de países e não um somente.</a:t>
            </a:r>
          </a:p>
          <a:p>
            <a:pPr marL="254000" lvl="0" indent="-2540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Governança democrática, transparente, multilateral e multissetorial</a:t>
            </a:r>
          </a:p>
        </p:txBody>
      </p:sp>
      <p:pic>
        <p:nvPicPr>
          <p:cNvPr id="156" name="thumb-33920161018-icann-resized.jpg" descr="thumb-33920161018-icann-resiz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5462" y="123825"/>
            <a:ext cx="1830388" cy="1223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60"/>
          <p:cNvGrpSpPr/>
          <p:nvPr/>
        </p:nvGrpSpPr>
        <p:grpSpPr>
          <a:xfrm>
            <a:off x="0" y="0"/>
            <a:ext cx="5148263" cy="987425"/>
            <a:chOff x="0" y="0"/>
            <a:chExt cx="5148262" cy="987425"/>
          </a:xfrm>
        </p:grpSpPr>
        <p:sp>
          <p:nvSpPr>
            <p:cNvPr id="158" name="Shape 158"/>
            <p:cNvSpPr/>
            <p:nvPr/>
          </p:nvSpPr>
          <p:spPr>
            <a:xfrm>
              <a:off x="0" y="0"/>
              <a:ext cx="5148263" cy="987425"/>
            </a:xfrm>
            <a:prstGeom prst="rect">
              <a:avLst/>
            </a:prstGeom>
            <a:solidFill>
              <a:srgbClr val="C0504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0" y="16192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MARCO CIVIL DA INTERNET</a:t>
              </a:r>
            </a:p>
          </p:txBody>
        </p:sp>
      </p:grpSp>
      <p:sp>
        <p:nvSpPr>
          <p:cNvPr id="161" name="Shape 161"/>
          <p:cNvSpPr/>
          <p:nvPr/>
        </p:nvSpPr>
        <p:spPr>
          <a:xfrm>
            <a:off x="4787900" y="1492250"/>
            <a:ext cx="3600450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lvl="0" indent="-28575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Modelo pioneiro de governança da internet aprovado após amplo debate com sociedade</a:t>
            </a:r>
          </a:p>
          <a:p>
            <a:pPr marL="285750" lvl="0" indent="-28575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Regulamentará sobre liberdade, privacidade e neutralidade na rede</a:t>
            </a:r>
          </a:p>
          <a:p>
            <a:pPr marL="285750" lvl="0" indent="-28575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Debate já ocorreu no Ministério da Justiça e agora está ocorrendo na Anatel</a:t>
            </a:r>
          </a:p>
        </p:txBody>
      </p:sp>
      <p:pic>
        <p:nvPicPr>
          <p:cNvPr id="162" name="Marco.jpg" descr="Marc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1276350"/>
            <a:ext cx="4343400" cy="3311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6612" y="-6350"/>
            <a:ext cx="1971676" cy="514826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900112" y="3705225"/>
            <a:ext cx="521970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2800" b="1">
                <a:solidFill>
                  <a:srgbClr val="FF542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FF542C"/>
                </a:solidFill>
              </a:rPr>
              <a:t>_inclusão digital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9"/>
          <p:cNvGrpSpPr/>
          <p:nvPr/>
        </p:nvGrpSpPr>
        <p:grpSpPr>
          <a:xfrm>
            <a:off x="0" y="0"/>
            <a:ext cx="5148263" cy="915988"/>
            <a:chOff x="0" y="0"/>
            <a:chExt cx="5148262" cy="915987"/>
          </a:xfrm>
        </p:grpSpPr>
        <p:sp>
          <p:nvSpPr>
            <p:cNvPr id="167" name="Shape 167"/>
            <p:cNvSpPr/>
            <p:nvPr/>
          </p:nvSpPr>
          <p:spPr>
            <a:xfrm>
              <a:off x="0" y="0"/>
              <a:ext cx="5148263" cy="915988"/>
            </a:xfrm>
            <a:prstGeom prst="rect">
              <a:avLst/>
            </a:prstGeom>
            <a:solidFill>
              <a:srgbClr val="FF54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0" y="196373"/>
              <a:ext cx="514826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CIDADES DIGITAIS</a:t>
              </a:r>
            </a:p>
          </p:txBody>
        </p:sp>
      </p:grpSp>
      <p:sp>
        <p:nvSpPr>
          <p:cNvPr id="170" name="Shape 170"/>
          <p:cNvSpPr/>
          <p:nvPr/>
        </p:nvSpPr>
        <p:spPr>
          <a:xfrm>
            <a:off x="755650" y="1419225"/>
            <a:ext cx="7632700" cy="2745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339 cidades digitais previstas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77 do projeto piloto (2011) sendo 45 instaladas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262 incluídas no PAC 2 / recursos garantidos para fase de contratação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Investimento necessário de R$ 245 milhões (R$ 44 mi do MC)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Levar rede de fibra óptica para municípios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Gestores públicos municipais podem solicitar formação de servidores locais e instalação de aplicativos para governo eletrônico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Aperfeiçoamento da interação entre serviço público e população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Anel de fibra óptica que conecta escolas, UBSs e secretarias municipais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Pelo menos um ponto de acesso livre wi-fi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4"/>
          <p:cNvGrpSpPr/>
          <p:nvPr/>
        </p:nvGrpSpPr>
        <p:grpSpPr>
          <a:xfrm>
            <a:off x="0" y="-55245"/>
            <a:ext cx="5148263" cy="1386840"/>
            <a:chOff x="0" y="0"/>
            <a:chExt cx="5148262" cy="1386839"/>
          </a:xfrm>
        </p:grpSpPr>
        <p:sp>
          <p:nvSpPr>
            <p:cNvPr id="172" name="Shape 172"/>
            <p:cNvSpPr/>
            <p:nvPr/>
          </p:nvSpPr>
          <p:spPr>
            <a:xfrm>
              <a:off x="0" y="55244"/>
              <a:ext cx="5148263" cy="1276351"/>
            </a:xfrm>
            <a:prstGeom prst="rect">
              <a:avLst/>
            </a:prstGeom>
            <a:solidFill>
              <a:srgbClr val="FF54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0" y="-1"/>
              <a:ext cx="5148263" cy="1386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r"/>
              <a:r>
                <a: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INVESTIMENTO ESTIMADO POR ESTADO</a:t>
              </a:r>
            </a:p>
            <a:p>
              <a:pPr lvl="0" algn="r"/>
              <a:r>
                <a:rPr sz="28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CIDADES DIGITAIS</a:t>
              </a:r>
            </a:p>
          </p:txBody>
        </p:sp>
      </p:grpSp>
      <p:pic>
        <p:nvPicPr>
          <p:cNvPr id="17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787" y="1395412"/>
            <a:ext cx="3030538" cy="3614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0675" y="1395412"/>
            <a:ext cx="3030538" cy="3614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80"/>
          <p:cNvGrpSpPr/>
          <p:nvPr/>
        </p:nvGrpSpPr>
        <p:grpSpPr>
          <a:xfrm>
            <a:off x="0" y="-19527"/>
            <a:ext cx="5148263" cy="1386841"/>
            <a:chOff x="0" y="0"/>
            <a:chExt cx="5148262" cy="1386839"/>
          </a:xfrm>
        </p:grpSpPr>
        <p:sp>
          <p:nvSpPr>
            <p:cNvPr id="178" name="Shape 178"/>
            <p:cNvSpPr/>
            <p:nvPr/>
          </p:nvSpPr>
          <p:spPr>
            <a:xfrm>
              <a:off x="0" y="19526"/>
              <a:ext cx="5148263" cy="1347788"/>
            </a:xfrm>
            <a:prstGeom prst="rect">
              <a:avLst/>
            </a:prstGeom>
            <a:solidFill>
              <a:srgbClr val="FF54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0" y="-1"/>
              <a:ext cx="5148263" cy="1386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r"/>
              <a:r>
                <a: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GESAC</a:t>
              </a:r>
            </a:p>
            <a:p>
              <a:pPr lvl="0" algn="r"/>
              <a:r>
                <a: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PROGRAMA GOVERNO ELETRÔNICO</a:t>
              </a:r>
            </a:p>
          </p:txBody>
        </p:sp>
      </p:grpSp>
      <p:sp>
        <p:nvSpPr>
          <p:cNvPr id="181" name="Shape 181"/>
          <p:cNvSpPr/>
          <p:nvPr/>
        </p:nvSpPr>
        <p:spPr>
          <a:xfrm>
            <a:off x="755650" y="1924050"/>
            <a:ext cx="7632700" cy="226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Oferece gratuitamente conexão banda larga prioritariamente em áreas de vulnerabilidade social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Conexão via terrestre e satélite em telecentros, escolas rurais e urbanas, unidades de saúde, CRAs, aldeias indígenas, assentamentos e bibliotecas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Contratação de aproximadamente 20 mil pontos GESAC até 2018, sendo 7 mil já contratados pelo MC e cerca de 13 mil sob gestão do Ministério da Saúde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Necessidade de R$ 50 milhões para 2015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5"/>
          <p:cNvGrpSpPr/>
          <p:nvPr/>
        </p:nvGrpSpPr>
        <p:grpSpPr>
          <a:xfrm>
            <a:off x="0" y="0"/>
            <a:ext cx="5148263" cy="987425"/>
            <a:chOff x="0" y="0"/>
            <a:chExt cx="5148262" cy="987425"/>
          </a:xfrm>
        </p:grpSpPr>
        <p:sp>
          <p:nvSpPr>
            <p:cNvPr id="183" name="Shape 183"/>
            <p:cNvSpPr/>
            <p:nvPr/>
          </p:nvSpPr>
          <p:spPr>
            <a:xfrm>
              <a:off x="0" y="0"/>
              <a:ext cx="5148263" cy="987425"/>
            </a:xfrm>
            <a:prstGeom prst="rect">
              <a:avLst/>
            </a:prstGeom>
            <a:solidFill>
              <a:srgbClr val="FF54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0" y="16192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r"/>
              <a:r>
                <a: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PONTOS POR ESTADO</a:t>
              </a:r>
            </a:p>
            <a:p>
              <a:pPr lvl="0" algn="r"/>
              <a:r>
                <a:rPr sz="28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GESAC</a:t>
              </a:r>
            </a:p>
          </p:txBody>
        </p:sp>
      </p:grpSp>
      <p:pic>
        <p:nvPicPr>
          <p:cNvPr id="18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787" y="1182687"/>
            <a:ext cx="3030538" cy="3754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0675" y="1182687"/>
            <a:ext cx="3030538" cy="3754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900112" y="3724275"/>
            <a:ext cx="521970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2800" b="1">
                <a:solidFill>
                  <a:srgbClr val="1FCB2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1FCB24"/>
                </a:solidFill>
              </a:rPr>
              <a:t>_radiodifusão</a:t>
            </a:r>
          </a:p>
        </p:txBody>
      </p:sp>
      <p:pic>
        <p:nvPicPr>
          <p:cNvPr id="19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2162" y="0"/>
            <a:ext cx="2038351" cy="5148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5900" y="0"/>
            <a:ext cx="25781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468312" y="411162"/>
            <a:ext cx="327845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000" b="1">
                <a:solidFill>
                  <a:srgbClr val="FF0000"/>
                </a:solidFill>
              </a:rPr>
              <a:t>O MINISTÉRIO</a:t>
            </a:r>
          </a:p>
        </p:txBody>
      </p:sp>
      <p:sp>
        <p:nvSpPr>
          <p:cNvPr id="22" name="Shape 22"/>
          <p:cNvSpPr/>
          <p:nvPr/>
        </p:nvSpPr>
        <p:spPr>
          <a:xfrm>
            <a:off x="395287" y="1131887"/>
            <a:ext cx="5689601" cy="275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/>
              <a:t>MISSÃO</a:t>
            </a:r>
          </a:p>
          <a:p>
            <a:pPr lvl="0"/>
            <a:endParaRPr b="1"/>
          </a:p>
          <a:p>
            <a:pPr lvl="0">
              <a:buSzPct val="100000"/>
              <a:buChar char="-"/>
            </a:pPr>
            <a:r>
              <a:rPr b="1"/>
              <a:t>FORMULAÇÃO E ARTICULAÇÃO DAS POLÍTICAS DE COMUNICAÇÃO</a:t>
            </a:r>
          </a:p>
          <a:p>
            <a:pPr lvl="0">
              <a:buSzPct val="100000"/>
              <a:buChar char="-"/>
            </a:pPr>
            <a:r>
              <a:rPr b="1"/>
              <a:t>ENXERGA O ACESSO À COMUNICAÇÃO COMO PARTE DO PROJETO DE INCLUSÃO SOCIAL , ECONÔMICA E CULTURAL</a:t>
            </a:r>
          </a:p>
          <a:p>
            <a:pPr lvl="0">
              <a:buSzPct val="100000"/>
              <a:buChar char="-"/>
            </a:pPr>
            <a:r>
              <a:rPr b="1"/>
              <a:t>REGULAÇÃO, FISCALIZAÇÃO E AVALIAÇÃO DAS POLÍTICAS E SERVIÇOS DE COMUNICAÇÕES	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194"/>
          <p:cNvGrpSpPr/>
          <p:nvPr/>
        </p:nvGrpSpPr>
        <p:grpSpPr>
          <a:xfrm>
            <a:off x="0" y="0"/>
            <a:ext cx="5148263" cy="915988"/>
            <a:chOff x="0" y="0"/>
            <a:chExt cx="5148262" cy="915987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5148263" cy="915988"/>
            </a:xfrm>
            <a:prstGeom prst="rect">
              <a:avLst/>
            </a:prstGeom>
            <a:solidFill>
              <a:srgbClr val="1FCB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5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0" y="31273"/>
              <a:ext cx="5148263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r"/>
              <a:r>
                <a:rPr sz="25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DESBUROCRATIZAÇÃO</a:t>
              </a:r>
            </a:p>
            <a:p>
              <a:pPr lvl="0" algn="r"/>
              <a:r>
                <a:rPr sz="25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RADIODIFUSÃO PÚBLICA</a:t>
              </a:r>
            </a:p>
          </p:txBody>
        </p:sp>
      </p:grpSp>
      <p:sp>
        <p:nvSpPr>
          <p:cNvPr id="195" name="Shape 195"/>
          <p:cNvSpPr/>
          <p:nvPr/>
        </p:nvSpPr>
        <p:spPr>
          <a:xfrm>
            <a:off x="755650" y="1924050"/>
            <a:ext cx="7632700" cy="226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Criação de Grupo de Trabalho (17/03) no MC para encontrar soluções para diminuir a burocracia e modernizar trâmites dos processos de outorga e pós-outorga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Transparência total e completa abertura dos processos que envolvem a radiodifusão brasileira – com informações online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Planos Nacionais de Outorga - pelo menos uma emissora em cada município 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Meta: processo aberto no começo do ano deve ser concluído, no máximo, no final do ano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9"/>
          <p:cNvGrpSpPr/>
          <p:nvPr/>
        </p:nvGrpSpPr>
        <p:grpSpPr>
          <a:xfrm>
            <a:off x="0" y="-19527"/>
            <a:ext cx="5148263" cy="955041"/>
            <a:chOff x="0" y="0"/>
            <a:chExt cx="5148262" cy="955039"/>
          </a:xfrm>
        </p:grpSpPr>
        <p:sp>
          <p:nvSpPr>
            <p:cNvPr id="197" name="Shape 197"/>
            <p:cNvSpPr/>
            <p:nvPr/>
          </p:nvSpPr>
          <p:spPr>
            <a:xfrm>
              <a:off x="0" y="19526"/>
              <a:ext cx="5148263" cy="915988"/>
            </a:xfrm>
            <a:prstGeom prst="rect">
              <a:avLst/>
            </a:prstGeom>
            <a:solidFill>
              <a:srgbClr val="1FCB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0" y="0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r"/>
              <a:r>
                <a: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DESLIGAMENTO </a:t>
              </a:r>
            </a:p>
            <a:p>
              <a:pPr lvl="0" algn="r"/>
              <a:r>
                <a: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TV ANALÓGICA</a:t>
              </a:r>
            </a:p>
          </p:txBody>
        </p:sp>
      </p:grpSp>
      <p:sp>
        <p:nvSpPr>
          <p:cNvPr id="200" name="Shape 200"/>
          <p:cNvSpPr/>
          <p:nvPr/>
        </p:nvSpPr>
        <p:spPr>
          <a:xfrm>
            <a:off x="755650" y="1635125"/>
            <a:ext cx="7632700" cy="298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Limpeza de espectro 700 MHz / leilão de telefonia (R$ 5,8 bilhões, além de R$ 3,6 bilhões para EAD viabilizar migração)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Projeto piloto em Rio Verde (GO) em 29 de novembro 2015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Abril 2016 Brasília / maio São Paulo / junho Belo Horizonte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População deverá receber avisos 365 dias antes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Beneficiários do Bolsa Família receberão gratuitamente conversores e antenas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Máxima interatividade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Conversores disponibilizarão conteúdos digitais interativos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Só haverá desligamento em um município se, no mínimo, 93% dos domicílios estiverem aptos a receber TV digital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Meta: chegar em 2018 com todo o país tendo cobertura digital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4"/>
          <p:cNvGrpSpPr/>
          <p:nvPr/>
        </p:nvGrpSpPr>
        <p:grpSpPr>
          <a:xfrm>
            <a:off x="0" y="-55245"/>
            <a:ext cx="5148263" cy="1386840"/>
            <a:chOff x="0" y="0"/>
            <a:chExt cx="5148262" cy="1386839"/>
          </a:xfrm>
        </p:grpSpPr>
        <p:sp>
          <p:nvSpPr>
            <p:cNvPr id="202" name="Shape 202"/>
            <p:cNvSpPr/>
            <p:nvPr/>
          </p:nvSpPr>
          <p:spPr>
            <a:xfrm>
              <a:off x="0" y="55244"/>
              <a:ext cx="5148263" cy="1276351"/>
            </a:xfrm>
            <a:prstGeom prst="rect">
              <a:avLst/>
            </a:prstGeom>
            <a:solidFill>
              <a:srgbClr val="1FCB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0" y="-1"/>
              <a:ext cx="5148263" cy="1386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CRONOGRAMA DESLIGAMENTO TV ANALÓGICA</a:t>
              </a:r>
            </a:p>
          </p:txBody>
        </p:sp>
      </p:grpSp>
      <p:pic>
        <p:nvPicPr>
          <p:cNvPr id="205" name="MapaCronogramaSwitchOff.png" descr="MapaCronogramaSwitchOff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150" y="1347787"/>
            <a:ext cx="5113338" cy="3614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209"/>
          <p:cNvGrpSpPr/>
          <p:nvPr/>
        </p:nvGrpSpPr>
        <p:grpSpPr>
          <a:xfrm>
            <a:off x="0" y="-19527"/>
            <a:ext cx="5148263" cy="955041"/>
            <a:chOff x="0" y="0"/>
            <a:chExt cx="5148262" cy="955039"/>
          </a:xfrm>
        </p:grpSpPr>
        <p:sp>
          <p:nvSpPr>
            <p:cNvPr id="207" name="Shape 207"/>
            <p:cNvSpPr/>
            <p:nvPr/>
          </p:nvSpPr>
          <p:spPr>
            <a:xfrm>
              <a:off x="0" y="19526"/>
              <a:ext cx="5148263" cy="915988"/>
            </a:xfrm>
            <a:prstGeom prst="rect">
              <a:avLst/>
            </a:prstGeom>
            <a:solidFill>
              <a:srgbClr val="1FCB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0" y="0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r"/>
              <a:r>
                <a: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DESLIGAMENTO </a:t>
              </a:r>
            </a:p>
            <a:p>
              <a:pPr lvl="0" algn="r"/>
              <a:r>
                <a: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TV ANALÓGICA</a:t>
              </a:r>
            </a:p>
          </p:txBody>
        </p:sp>
      </p:grpSp>
      <p:sp>
        <p:nvSpPr>
          <p:cNvPr id="210" name="Shape 210"/>
          <p:cNvSpPr/>
          <p:nvPr/>
        </p:nvSpPr>
        <p:spPr>
          <a:xfrm>
            <a:off x="755650" y="1635125"/>
            <a:ext cx="7632700" cy="298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Limpeza de espectro 700 MHz / leilão de telefonia (R$ 5,8 bilhões, além de R$ 3,6 bilhões para EAD viabilizar migração)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Projeto piloto em Rio Verde (GO) em 29 de novembro 2015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Abril 2016 Brasília / maio São Paulo / junho Belo Horizonte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População deverá receber avisos 365 dias antes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Beneficiários do Bolsa Família receberão gratuitamente conversores e antenas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Máxima interatividade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Conversores disponibilizarão conteúdos digitais interativos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Só haverá desligamento em um município se, no mínimo, 93% dos domicílios estiverem aptos a receber TV digital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Meta: chegar em 2018 com todo o país tendo cobertura digital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4"/>
          <p:cNvGrpSpPr/>
          <p:nvPr/>
        </p:nvGrpSpPr>
        <p:grpSpPr>
          <a:xfrm>
            <a:off x="0" y="0"/>
            <a:ext cx="5148263" cy="1347788"/>
            <a:chOff x="0" y="0"/>
            <a:chExt cx="5148262" cy="1347787"/>
          </a:xfrm>
        </p:grpSpPr>
        <p:sp>
          <p:nvSpPr>
            <p:cNvPr id="212" name="Shape 212"/>
            <p:cNvSpPr/>
            <p:nvPr/>
          </p:nvSpPr>
          <p:spPr>
            <a:xfrm>
              <a:off x="0" y="0"/>
              <a:ext cx="5148263" cy="1347788"/>
            </a:xfrm>
            <a:prstGeom prst="rect">
              <a:avLst/>
            </a:prstGeom>
            <a:solidFill>
              <a:srgbClr val="0711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0" y="412273"/>
              <a:ext cx="514826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ANATEL</a:t>
              </a:r>
            </a:p>
          </p:txBody>
        </p:sp>
      </p:grpSp>
      <p:sp>
        <p:nvSpPr>
          <p:cNvPr id="215" name="Shape 215"/>
          <p:cNvSpPr/>
          <p:nvPr/>
        </p:nvSpPr>
        <p:spPr>
          <a:xfrm>
            <a:off x="755650" y="1995487"/>
            <a:ext cx="7632700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Revisão das metas de universalização da telefonia fixa (PGMU)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TAC (1,8 mil processos)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Prazos para inserção do 9 dígito para telefonia móvel: até 31/05 – PE, AL, PB, RN, CE e PI – até o final do ano todos os estados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Desligamento da TV analógica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Defesa do consumidor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Plano Geral de Metas de Competição (PGMC) que equilibrou a oferta de capacidade de rede no atacado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9"/>
          <p:cNvGrpSpPr/>
          <p:nvPr/>
        </p:nvGrpSpPr>
        <p:grpSpPr>
          <a:xfrm>
            <a:off x="0" y="0"/>
            <a:ext cx="5148263" cy="1347788"/>
            <a:chOff x="0" y="0"/>
            <a:chExt cx="5148262" cy="1347787"/>
          </a:xfrm>
        </p:grpSpPr>
        <p:sp>
          <p:nvSpPr>
            <p:cNvPr id="217" name="Shape 217"/>
            <p:cNvSpPr/>
            <p:nvPr/>
          </p:nvSpPr>
          <p:spPr>
            <a:xfrm>
              <a:off x="0" y="0"/>
              <a:ext cx="5148263" cy="134778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0" y="412273"/>
              <a:ext cx="514826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TELEBRÁS</a:t>
              </a:r>
            </a:p>
          </p:txBody>
        </p:sp>
      </p:grpSp>
      <p:sp>
        <p:nvSpPr>
          <p:cNvPr id="220" name="Shape 220"/>
          <p:cNvSpPr/>
          <p:nvPr/>
        </p:nvSpPr>
        <p:spPr>
          <a:xfrm>
            <a:off x="755650" y="1995487"/>
            <a:ext cx="7632700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Investimento e coordenação e de uma atualização estratégica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Participa ativamente da formulação do Banda Larga Para Todos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Dedicada a comunicação via internet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Conduziu a Copa de 2014 – sem falha.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Lançar o satélite para comunicação militar e levar sinal de internet onde a fibra optica não chega.</a:t>
            </a:r>
          </a:p>
          <a:p>
            <a:pPr marL="304800" lvl="0" indent="-30480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Empresa para lançamento de um cabo de fibra optica entre Brasil e Portugal</a:t>
            </a:r>
          </a:p>
          <a:p>
            <a:pPr marL="342900" lvl="0" indent="-342900">
              <a:buSzPct val="100000"/>
              <a:buFont typeface="Verdana"/>
              <a:buChar char="-"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4"/>
          <p:cNvGrpSpPr/>
          <p:nvPr/>
        </p:nvGrpSpPr>
        <p:grpSpPr>
          <a:xfrm>
            <a:off x="0" y="0"/>
            <a:ext cx="5148263" cy="987425"/>
            <a:chOff x="0" y="0"/>
            <a:chExt cx="5148262" cy="987425"/>
          </a:xfrm>
        </p:grpSpPr>
        <p:sp>
          <p:nvSpPr>
            <p:cNvPr id="222" name="Shape 222"/>
            <p:cNvSpPr/>
            <p:nvPr/>
          </p:nvSpPr>
          <p:spPr>
            <a:xfrm>
              <a:off x="0" y="0"/>
              <a:ext cx="5148263" cy="987425"/>
            </a:xfrm>
            <a:prstGeom prst="rect">
              <a:avLst/>
            </a:prstGeom>
            <a:solidFill>
              <a:srgbClr val="F4BA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0711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0" y="232092"/>
              <a:ext cx="514826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0711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071140"/>
                  </a:solidFill>
                </a:rPr>
                <a:t>CORREIOS</a:t>
              </a:r>
            </a:p>
          </p:txBody>
        </p:sp>
      </p:grpSp>
      <p:pic>
        <p:nvPicPr>
          <p:cNvPr id="22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8175" y="1276350"/>
            <a:ext cx="5256213" cy="3681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229"/>
          <p:cNvGrpSpPr/>
          <p:nvPr/>
        </p:nvGrpSpPr>
        <p:grpSpPr>
          <a:xfrm>
            <a:off x="0" y="0"/>
            <a:ext cx="5148263" cy="1347788"/>
            <a:chOff x="0" y="0"/>
            <a:chExt cx="5148262" cy="1347787"/>
          </a:xfrm>
        </p:grpSpPr>
        <p:sp>
          <p:nvSpPr>
            <p:cNvPr id="227" name="Shape 227"/>
            <p:cNvSpPr/>
            <p:nvPr/>
          </p:nvSpPr>
          <p:spPr>
            <a:xfrm>
              <a:off x="0" y="0"/>
              <a:ext cx="5148263" cy="1347788"/>
            </a:xfrm>
            <a:prstGeom prst="rect">
              <a:avLst/>
            </a:prstGeom>
            <a:solidFill>
              <a:srgbClr val="F4BA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0711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0" y="412273"/>
              <a:ext cx="514826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0711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071140"/>
                  </a:solidFill>
                </a:rPr>
                <a:t>CORREIOS</a:t>
              </a:r>
            </a:p>
          </p:txBody>
        </p:sp>
      </p:grpSp>
      <p:sp>
        <p:nvSpPr>
          <p:cNvPr id="230" name="Shape 230"/>
          <p:cNvSpPr/>
          <p:nvPr/>
        </p:nvSpPr>
        <p:spPr>
          <a:xfrm>
            <a:off x="755650" y="1995487"/>
            <a:ext cx="7632700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>
                <a:latin typeface="Verdana"/>
                <a:ea typeface="Verdana"/>
                <a:cs typeface="Verdana"/>
                <a:sym typeface="Verdana"/>
              </a:rPr>
              <a:t>DESAFIOS E FRAGILIDADES</a:t>
            </a:r>
          </a:p>
          <a:p>
            <a:pPr lvl="0"/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Produtos e serviços eletrônicos reduzindo o tráfego postal tradicional</a:t>
            </a:r>
          </a:p>
          <a:p>
            <a:pPr lvl="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Entrada dos grandes operadores globais e acirramento da concorrência</a:t>
            </a:r>
          </a:p>
          <a:p>
            <a:pPr lvl="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Experiências internacionais consolidadas de diversificação da atuação</a:t>
            </a:r>
          </a:p>
          <a:p>
            <a:pPr lvl="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Modelo empresarial esgotado (pouco  foco em clientes e desenvolvimento de negócios)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oup 234"/>
          <p:cNvGrpSpPr/>
          <p:nvPr/>
        </p:nvGrpSpPr>
        <p:grpSpPr>
          <a:xfrm>
            <a:off x="0" y="0"/>
            <a:ext cx="5148263" cy="1347788"/>
            <a:chOff x="0" y="0"/>
            <a:chExt cx="5148262" cy="1347787"/>
          </a:xfrm>
        </p:grpSpPr>
        <p:sp>
          <p:nvSpPr>
            <p:cNvPr id="232" name="Shape 232"/>
            <p:cNvSpPr/>
            <p:nvPr/>
          </p:nvSpPr>
          <p:spPr>
            <a:xfrm>
              <a:off x="0" y="0"/>
              <a:ext cx="5148263" cy="1347788"/>
            </a:xfrm>
            <a:prstGeom prst="rect">
              <a:avLst/>
            </a:prstGeom>
            <a:solidFill>
              <a:srgbClr val="F4BA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0711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0" y="412273"/>
              <a:ext cx="514826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0711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071140"/>
                  </a:solidFill>
                </a:rPr>
                <a:t>CORREIOS</a:t>
              </a:r>
            </a:p>
          </p:txBody>
        </p:sp>
      </p:grpSp>
      <p:sp>
        <p:nvSpPr>
          <p:cNvPr id="235" name="Shape 235"/>
          <p:cNvSpPr/>
          <p:nvPr/>
        </p:nvSpPr>
        <p:spPr>
          <a:xfrm>
            <a:off x="755650" y="1995487"/>
            <a:ext cx="7632700" cy="274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1600">
                <a:latin typeface="Verdana"/>
                <a:ea typeface="Verdana"/>
                <a:cs typeface="Verdana"/>
                <a:sym typeface="Verdana"/>
              </a:rPr>
              <a:t>PROJETOS ESTRATÉGICOS</a:t>
            </a:r>
          </a:p>
          <a:p>
            <a:pPr lvl="0"/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Transporte Aéreo de Carga (RPN): desenvolver novos produtos e serviços com flexibilização de horários e rotas / reduzir despesas / diminuir pagamentos de penalidades</a:t>
            </a:r>
          </a:p>
          <a:p>
            <a:pPr lvl="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Servicos Postais Eletrônicos: correios híbrido (entrega em papel ou eletrônica de bihetes extratos, folders), comunicação multicanal (mensagens e caixa potal digitais), e certificação digital</a:t>
            </a:r>
          </a:p>
          <a:p>
            <a:pPr lvl="0">
              <a:buSzPct val="100000"/>
              <a:buFont typeface="Verdana"/>
              <a:buChar char="-"/>
            </a:pPr>
            <a:r>
              <a:rPr sz="1600">
                <a:latin typeface="Verdana"/>
                <a:ea typeface="Verdana"/>
                <a:cs typeface="Verdana"/>
                <a:sym typeface="Verdana"/>
              </a:rPr>
              <a:t>Modernizar o segmento de Logística</a:t>
            </a:r>
          </a:p>
          <a:p>
            <a:pPr lvl="0">
              <a:buSzPct val="100000"/>
              <a:buFont typeface="Verdana"/>
              <a:buChar char="-"/>
            </a:pP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900112" y="3724275"/>
            <a:ext cx="5219701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28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>
                <a:solidFill>
                  <a:srgbClr val="3F77D1"/>
                </a:solidFill>
              </a:rPr>
              <a:t>_telecomunicações</a:t>
            </a:r>
          </a:p>
        </p:txBody>
      </p:sp>
      <p:pic>
        <p:nvPicPr>
          <p:cNvPr id="2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912" y="0"/>
            <a:ext cx="1970088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0" y="-19527"/>
            <a:ext cx="5148263" cy="955041"/>
            <a:chOff x="0" y="0"/>
            <a:chExt cx="5148262" cy="955039"/>
          </a:xfrm>
        </p:grpSpPr>
        <p:sp>
          <p:nvSpPr>
            <p:cNvPr id="27" name="Shape 27"/>
            <p:cNvSpPr/>
            <p:nvPr/>
          </p:nvSpPr>
          <p:spPr>
            <a:xfrm>
              <a:off x="0" y="19526"/>
              <a:ext cx="5148263" cy="915988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0" y="0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QUALIDADE / CUSTO DA TELEFONIA E INTERNET</a:t>
              </a:r>
            </a:p>
          </p:txBody>
        </p:sp>
      </p:grpSp>
      <p:sp>
        <p:nvSpPr>
          <p:cNvPr id="30" name="Shape 30"/>
          <p:cNvSpPr/>
          <p:nvPr/>
        </p:nvSpPr>
        <p:spPr>
          <a:xfrm>
            <a:off x="755650" y="1492250"/>
            <a:ext cx="7632700" cy="260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lvl="0" indent="-34290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Dois dos setores campeões de reclamações, telefonia e internet dividem espaço e importância com serviços vitais à população</a:t>
            </a:r>
          </a:p>
          <a:p>
            <a:pPr marL="342900" lvl="0" indent="-34290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Problema mundial justificado pela dependência cada vez maior das pessoas aos serviços de telecomunicações</a:t>
            </a:r>
          </a:p>
          <a:p>
            <a:pPr marL="342900" lvl="0" indent="-34290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Esforço do governo para ampliar a qualidade e quantidade de sinal em todas as regiões do Brasil (Lei de Antenas e Desonerações para pequenas antenas)</a:t>
            </a:r>
          </a:p>
          <a:p>
            <a:pPr marL="342900" lvl="0" indent="-342900">
              <a:buSzPct val="100000"/>
              <a:buFont typeface="Verdana"/>
              <a:buChar char="-"/>
            </a:pPr>
            <a:r>
              <a:rPr>
                <a:latin typeface="Verdana"/>
                <a:ea typeface="Verdana"/>
                <a:cs typeface="Verdana"/>
                <a:sym typeface="Verdana"/>
              </a:rPr>
              <a:t>Custo da telefonia ainda elevado, mas em queda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0" y="-19527"/>
            <a:ext cx="5148263" cy="955041"/>
            <a:chOff x="0" y="0"/>
            <a:chExt cx="5148262" cy="955039"/>
          </a:xfrm>
        </p:grpSpPr>
        <p:sp>
          <p:nvSpPr>
            <p:cNvPr id="32" name="Shape 32"/>
            <p:cNvSpPr/>
            <p:nvPr/>
          </p:nvSpPr>
          <p:spPr>
            <a:xfrm>
              <a:off x="0" y="19526"/>
              <a:ext cx="5148263" cy="915988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0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QUALIDADE / CUSTO DA TELEFONIA E INTERNET</a:t>
              </a:r>
            </a:p>
          </p:txBody>
        </p:sp>
      </p:grpSp>
      <p:pic>
        <p:nvPicPr>
          <p:cNvPr id="35" name="Telefonia.tif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1485900"/>
            <a:ext cx="8432800" cy="2425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>
            <a:off x="0" y="0"/>
            <a:ext cx="5148263" cy="915988"/>
            <a:chOff x="0" y="0"/>
            <a:chExt cx="5148262" cy="915987"/>
          </a:xfrm>
        </p:grpSpPr>
        <p:sp>
          <p:nvSpPr>
            <p:cNvPr id="37" name="Shape 37"/>
            <p:cNvSpPr/>
            <p:nvPr/>
          </p:nvSpPr>
          <p:spPr>
            <a:xfrm>
              <a:off x="0" y="0"/>
              <a:ext cx="5148263" cy="915988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196373"/>
              <a:ext cx="5148263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BANDA LARGA FIXA</a:t>
              </a:r>
            </a:p>
          </p:txBody>
        </p:sp>
      </p:grpSp>
      <p:sp>
        <p:nvSpPr>
          <p:cNvPr id="40" name="Shape 40"/>
          <p:cNvSpPr/>
          <p:nvPr/>
        </p:nvSpPr>
        <p:spPr>
          <a:xfrm>
            <a:off x="7302500" y="4737100"/>
            <a:ext cx="859567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59595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595959"/>
                </a:solidFill>
              </a:rPr>
              <a:t>Fonte: Anatel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-43335" y="840652"/>
            <a:ext cx="9187335" cy="4231791"/>
            <a:chOff x="0" y="0"/>
            <a:chExt cx="9187334" cy="4231789"/>
          </a:xfrm>
        </p:grpSpPr>
        <p:pic>
          <p:nvPicPr>
            <p:cNvPr id="41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54946" y="6097"/>
              <a:ext cx="2932389" cy="21097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" name="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26291" cy="2103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09184" y="12194"/>
              <a:ext cx="2932388" cy="21097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8025" y="2085406"/>
              <a:ext cx="2926292" cy="21097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image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51859" y="2158578"/>
              <a:ext cx="2926292" cy="2073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" name="Shape 47"/>
          <p:cNvSpPr/>
          <p:nvPr/>
        </p:nvSpPr>
        <p:spPr>
          <a:xfrm>
            <a:off x="1979612" y="987425"/>
            <a:ext cx="915988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3F77D1"/>
                </a:solidFill>
              </a:rPr>
              <a:t>+126%</a:t>
            </a:r>
          </a:p>
        </p:txBody>
      </p:sp>
      <p:sp>
        <p:nvSpPr>
          <p:cNvPr id="48" name="Shape 48"/>
          <p:cNvSpPr/>
          <p:nvPr/>
        </p:nvSpPr>
        <p:spPr>
          <a:xfrm>
            <a:off x="5292725" y="915987"/>
            <a:ext cx="99695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3F77D1"/>
                </a:solidFill>
              </a:rPr>
              <a:t>+107%</a:t>
            </a:r>
          </a:p>
        </p:txBody>
      </p:sp>
      <p:sp>
        <p:nvSpPr>
          <p:cNvPr id="49" name="Shape 49"/>
          <p:cNvSpPr/>
          <p:nvPr/>
        </p:nvSpPr>
        <p:spPr>
          <a:xfrm>
            <a:off x="5148262" y="3076575"/>
            <a:ext cx="758826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3F77D1"/>
                </a:solidFill>
              </a:rPr>
              <a:t>+51%</a:t>
            </a:r>
          </a:p>
        </p:txBody>
      </p:sp>
      <p:sp>
        <p:nvSpPr>
          <p:cNvPr id="50" name="Shape 50"/>
          <p:cNvSpPr/>
          <p:nvPr/>
        </p:nvSpPr>
        <p:spPr>
          <a:xfrm>
            <a:off x="2051050" y="3076575"/>
            <a:ext cx="760413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3F77D1"/>
                </a:solidFill>
              </a:rPr>
              <a:t>+52%</a:t>
            </a:r>
          </a:p>
        </p:txBody>
      </p:sp>
      <p:sp>
        <p:nvSpPr>
          <p:cNvPr id="51" name="Shape 51"/>
          <p:cNvSpPr/>
          <p:nvPr/>
        </p:nvSpPr>
        <p:spPr>
          <a:xfrm>
            <a:off x="6588125" y="3003550"/>
            <a:ext cx="2287588" cy="58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Crescimento dos acessos entre 2010 e 2014</a:t>
            </a:r>
            <a:br>
              <a:rPr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sz="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6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rPr>
              <a:t>+59%</a:t>
            </a:r>
          </a:p>
        </p:txBody>
      </p:sp>
      <p:sp>
        <p:nvSpPr>
          <p:cNvPr id="52" name="Shape 52"/>
          <p:cNvSpPr/>
          <p:nvPr/>
        </p:nvSpPr>
        <p:spPr>
          <a:xfrm>
            <a:off x="6488112" y="3614737"/>
            <a:ext cx="2405063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Todos os municípios com serviço</a:t>
            </a:r>
          </a:p>
          <a:p>
            <a:pPr lvl="0" algn="ctr"/>
            <a:endParaRPr sz="10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endParaRPr sz="10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Banda larga fixa do PNBL:</a:t>
            </a:r>
          </a:p>
          <a:p>
            <a:pPr lvl="0" algn="ctr"/>
            <a:r>
              <a:rPr sz="10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 Mbps por até R$ 35,00</a:t>
            </a:r>
          </a:p>
          <a:p>
            <a:pPr lvl="0" algn="ctr"/>
            <a:r>
              <a:rPr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com </a:t>
            </a:r>
            <a:r>
              <a:rPr sz="10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rPr>
              <a:t>2,6 milhões</a:t>
            </a:r>
            <a:r>
              <a:rPr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de clientes</a:t>
            </a:r>
          </a:p>
          <a:p>
            <a:pPr lvl="0" algn="ctr"/>
            <a:r>
              <a:rPr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em </a:t>
            </a:r>
            <a:r>
              <a:rPr sz="10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rPr>
              <a:t>5 mil</a:t>
            </a:r>
            <a:r>
              <a:rPr sz="10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cidades </a:t>
            </a:r>
          </a:p>
        </p:txBody>
      </p:sp>
      <p:sp>
        <p:nvSpPr>
          <p:cNvPr id="53" name="Shape 53"/>
          <p:cNvSpPr/>
          <p:nvPr/>
        </p:nvSpPr>
        <p:spPr>
          <a:xfrm>
            <a:off x="8208962" y="915987"/>
            <a:ext cx="91598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3F77D1"/>
                </a:solidFill>
              </a:rPr>
              <a:t>+69%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7"/>
          <p:cNvGrpSpPr/>
          <p:nvPr/>
        </p:nvGrpSpPr>
        <p:grpSpPr>
          <a:xfrm>
            <a:off x="-1801" y="0"/>
            <a:ext cx="5151865" cy="1277243"/>
            <a:chOff x="0" y="0"/>
            <a:chExt cx="5151864" cy="1277242"/>
          </a:xfrm>
        </p:grpSpPr>
        <p:sp>
          <p:nvSpPr>
            <p:cNvPr id="55" name="Shape 55"/>
            <p:cNvSpPr/>
            <p:nvPr/>
          </p:nvSpPr>
          <p:spPr>
            <a:xfrm>
              <a:off x="0" y="0"/>
              <a:ext cx="5151865" cy="1277243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76818"/>
              <a:ext cx="5151865" cy="5236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BANDA LARGA MÓVEL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-109158" y="951688"/>
            <a:ext cx="9350540" cy="4230203"/>
            <a:chOff x="0" y="0"/>
            <a:chExt cx="9350539" cy="4230202"/>
          </a:xfrm>
        </p:grpSpPr>
        <p:pic>
          <p:nvPicPr>
            <p:cNvPr id="58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63730" y="6095"/>
              <a:ext cx="2986810" cy="2005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80713" cy="2005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63578" y="12190"/>
              <a:ext cx="2986809" cy="2005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8005" y="2218722"/>
              <a:ext cx="2980714" cy="2005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image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55011" y="2224818"/>
              <a:ext cx="2986809" cy="2005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" name="Shape 64"/>
          <p:cNvSpPr/>
          <p:nvPr/>
        </p:nvSpPr>
        <p:spPr>
          <a:xfrm>
            <a:off x="7185025" y="4867275"/>
            <a:ext cx="859567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59595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595959"/>
                </a:solidFill>
              </a:rPr>
              <a:t>Fonte: Anatel</a:t>
            </a:r>
          </a:p>
        </p:txBody>
      </p:sp>
      <p:sp>
        <p:nvSpPr>
          <p:cNvPr id="65" name="Shape 65"/>
          <p:cNvSpPr/>
          <p:nvPr/>
        </p:nvSpPr>
        <p:spPr>
          <a:xfrm>
            <a:off x="107950" y="1335087"/>
            <a:ext cx="91440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3F77D1"/>
                </a:solidFill>
              </a:rPr>
              <a:t>+670%</a:t>
            </a:r>
          </a:p>
        </p:txBody>
      </p:sp>
      <p:sp>
        <p:nvSpPr>
          <p:cNvPr id="66" name="Shape 66"/>
          <p:cNvSpPr/>
          <p:nvPr/>
        </p:nvSpPr>
        <p:spPr>
          <a:xfrm>
            <a:off x="5467350" y="915987"/>
            <a:ext cx="99695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3F77D1"/>
                </a:solidFill>
              </a:rPr>
              <a:t>+688%</a:t>
            </a:r>
          </a:p>
        </p:txBody>
      </p:sp>
      <p:sp>
        <p:nvSpPr>
          <p:cNvPr id="67" name="Shape 67"/>
          <p:cNvSpPr/>
          <p:nvPr/>
        </p:nvSpPr>
        <p:spPr>
          <a:xfrm>
            <a:off x="2216150" y="3260725"/>
            <a:ext cx="935038" cy="28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3F77D1"/>
                </a:solidFill>
              </a:rPr>
              <a:t>+536%</a:t>
            </a:r>
          </a:p>
        </p:txBody>
      </p:sp>
      <p:sp>
        <p:nvSpPr>
          <p:cNvPr id="68" name="Shape 68"/>
          <p:cNvSpPr/>
          <p:nvPr/>
        </p:nvSpPr>
        <p:spPr>
          <a:xfrm>
            <a:off x="5240337" y="3122612"/>
            <a:ext cx="91757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3F77D1"/>
                </a:solidFill>
              </a:rPr>
              <a:t>+642%</a:t>
            </a:r>
          </a:p>
        </p:txBody>
      </p:sp>
      <p:sp>
        <p:nvSpPr>
          <p:cNvPr id="69" name="Shape 69"/>
          <p:cNvSpPr/>
          <p:nvPr/>
        </p:nvSpPr>
        <p:spPr>
          <a:xfrm>
            <a:off x="5945187" y="3365500"/>
            <a:ext cx="3168651" cy="142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3G</a:t>
            </a:r>
          </a:p>
          <a:p>
            <a:pPr lvl="0" algn="ctr"/>
            <a:r>
              <a: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rPr>
              <a:t>138,8 milhões</a:t>
            </a:r>
            <a:r>
              <a:rPr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de acessos</a:t>
            </a:r>
          </a:p>
          <a:p>
            <a:pPr lvl="0" algn="ctr"/>
            <a:r>
              <a:rPr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em </a:t>
            </a:r>
            <a:r>
              <a: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rPr>
              <a:t>3.599 </a:t>
            </a:r>
            <a:r>
              <a:rPr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cidades </a:t>
            </a:r>
          </a:p>
          <a:p>
            <a:pPr lvl="0" algn="ctr"/>
            <a:endParaRPr sz="120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4G:</a:t>
            </a:r>
          </a:p>
          <a:p>
            <a:pPr lvl="0" algn="ctr"/>
            <a:r>
              <a: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rPr>
              <a:t>4,17 milhões</a:t>
            </a:r>
            <a:r>
              <a:rPr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de acessos</a:t>
            </a:r>
          </a:p>
          <a:p>
            <a:pPr lvl="0" algn="ctr"/>
            <a:r>
              <a:rPr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em </a:t>
            </a:r>
            <a:r>
              <a: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rPr>
              <a:t>323 </a:t>
            </a:r>
            <a:r>
              <a:rPr sz="12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cidades </a:t>
            </a:r>
          </a:p>
        </p:txBody>
      </p:sp>
      <p:sp>
        <p:nvSpPr>
          <p:cNvPr id="70" name="Shape 70"/>
          <p:cNvSpPr/>
          <p:nvPr/>
        </p:nvSpPr>
        <p:spPr>
          <a:xfrm>
            <a:off x="8070850" y="915987"/>
            <a:ext cx="99695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3F77D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3F77D1"/>
                </a:solidFill>
              </a:rPr>
              <a:t>+615%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4"/>
          <p:cNvGrpSpPr/>
          <p:nvPr/>
        </p:nvGrpSpPr>
        <p:grpSpPr>
          <a:xfrm>
            <a:off x="0" y="0"/>
            <a:ext cx="5148263" cy="1347788"/>
            <a:chOff x="0" y="0"/>
            <a:chExt cx="5148262" cy="1347787"/>
          </a:xfrm>
        </p:grpSpPr>
        <p:sp>
          <p:nvSpPr>
            <p:cNvPr id="72" name="Shape 72"/>
            <p:cNvSpPr/>
            <p:nvPr/>
          </p:nvSpPr>
          <p:spPr>
            <a:xfrm>
              <a:off x="0" y="0"/>
              <a:ext cx="5148263" cy="1347788"/>
            </a:xfrm>
            <a:prstGeom prst="rect">
              <a:avLst/>
            </a:prstGeom>
            <a:solidFill>
              <a:srgbClr val="3F77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196373"/>
              <a:ext cx="5148263" cy="955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800" b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VELOCIDADE MÉDIA BANDA LARGA FIXA</a:t>
              </a:r>
            </a:p>
          </p:txBody>
        </p:sp>
      </p:grpSp>
      <p:sp>
        <p:nvSpPr>
          <p:cNvPr id="75" name="Shape 75"/>
          <p:cNvSpPr/>
          <p:nvPr/>
        </p:nvSpPr>
        <p:spPr>
          <a:xfrm>
            <a:off x="1042987" y="4868862"/>
            <a:ext cx="3924301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">
                <a:solidFill>
                  <a:srgbClr val="595959"/>
                </a:solidFill>
              </a:rPr>
              <a:t>Fonte: Cisco VNI  2013-2018 Forecast Highlights.</a:t>
            </a:r>
          </a:p>
        </p:txBody>
      </p:sp>
      <p:pic>
        <p:nvPicPr>
          <p:cNvPr id="76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1852612"/>
            <a:ext cx="5022850" cy="3017838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611187" y="1349375"/>
            <a:ext cx="7769226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t>Perspectiva atual é de crescimento da velocidade média no Brasil em linha com a média global.</a:t>
            </a:r>
          </a:p>
        </p:txBody>
      </p:sp>
      <p:sp>
        <p:nvSpPr>
          <p:cNvPr id="78" name="Shape 78"/>
          <p:cNvSpPr/>
          <p:nvPr/>
        </p:nvSpPr>
        <p:spPr>
          <a:xfrm>
            <a:off x="803275" y="2260600"/>
            <a:ext cx="167765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x</a:t>
            </a:r>
          </a:p>
        </p:txBody>
      </p:sp>
      <p:sp>
        <p:nvSpPr>
          <p:cNvPr id="79" name="Shape 79"/>
          <p:cNvSpPr/>
          <p:nvPr/>
        </p:nvSpPr>
        <p:spPr>
          <a:xfrm>
            <a:off x="803275" y="2541587"/>
            <a:ext cx="1677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x</a:t>
            </a:r>
          </a:p>
        </p:txBody>
      </p:sp>
      <p:sp>
        <p:nvSpPr>
          <p:cNvPr id="80" name="Shape 80"/>
          <p:cNvSpPr/>
          <p:nvPr/>
        </p:nvSpPr>
        <p:spPr>
          <a:xfrm>
            <a:off x="803275" y="2828925"/>
            <a:ext cx="167765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x</a:t>
            </a:r>
          </a:p>
        </p:txBody>
      </p:sp>
      <p:sp>
        <p:nvSpPr>
          <p:cNvPr id="81" name="Shape 81"/>
          <p:cNvSpPr/>
          <p:nvPr/>
        </p:nvSpPr>
        <p:spPr>
          <a:xfrm>
            <a:off x="803275" y="3117850"/>
            <a:ext cx="167765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x</a:t>
            </a:r>
          </a:p>
        </p:txBody>
      </p:sp>
      <p:sp>
        <p:nvSpPr>
          <p:cNvPr id="82" name="Shape 82"/>
          <p:cNvSpPr/>
          <p:nvPr/>
        </p:nvSpPr>
        <p:spPr>
          <a:xfrm>
            <a:off x="803275" y="3394075"/>
            <a:ext cx="167765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x</a:t>
            </a:r>
          </a:p>
        </p:txBody>
      </p:sp>
      <p:sp>
        <p:nvSpPr>
          <p:cNvPr id="83" name="Shape 83"/>
          <p:cNvSpPr/>
          <p:nvPr/>
        </p:nvSpPr>
        <p:spPr>
          <a:xfrm>
            <a:off x="803275" y="3678237"/>
            <a:ext cx="16776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x</a:t>
            </a:r>
          </a:p>
        </p:txBody>
      </p:sp>
      <p:sp>
        <p:nvSpPr>
          <p:cNvPr id="84" name="Shape 84"/>
          <p:cNvSpPr/>
          <p:nvPr/>
        </p:nvSpPr>
        <p:spPr>
          <a:xfrm rot="16200000">
            <a:off x="-428943" y="3103880"/>
            <a:ext cx="201612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Fator multiplicador da velocidade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1709</Words>
  <Application>Microsoft Office PowerPoint</Application>
  <PresentationFormat>Apresentação na tela (16:9)</PresentationFormat>
  <Paragraphs>217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Default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Geraldo Magella Almeida Salvado</dc:creator>
  <cp:lastModifiedBy>Geraldo Magella Almeida Salvado</cp:lastModifiedBy>
  <cp:revision>1</cp:revision>
  <dcterms:modified xsi:type="dcterms:W3CDTF">2015-05-12T11:16:28Z</dcterms:modified>
</cp:coreProperties>
</file>