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66" r:id="rId5"/>
    <p:sldId id="261" r:id="rId6"/>
    <p:sldId id="262" r:id="rId7"/>
    <p:sldId id="263" r:id="rId8"/>
    <p:sldId id="264" r:id="rId9"/>
    <p:sldId id="267" r:id="rId10"/>
    <p:sldId id="265" r:id="rId11"/>
    <p:sldId id="268" r:id="rId12"/>
    <p:sldId id="270" r:id="rId13"/>
    <p:sldId id="271" r:id="rId14"/>
    <p:sldId id="273" r:id="rId15"/>
    <p:sldId id="257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16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9AB-B1A0-CD42-AF05-C863C0F60DEA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8145557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9AB-B1A0-CD42-AF05-C863C0F60DEA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2114871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9AB-B1A0-CD42-AF05-C863C0F60DEA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808916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9AB-B1A0-CD42-AF05-C863C0F60DEA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284075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9AB-B1A0-CD42-AF05-C863C0F60DEA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606445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9AB-B1A0-CD42-AF05-C863C0F60DEA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449605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9AB-B1A0-CD42-AF05-C863C0F60DEA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706739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9AB-B1A0-CD42-AF05-C863C0F60DEA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1227431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9AB-B1A0-CD42-AF05-C863C0F60DEA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1817594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9AB-B1A0-CD42-AF05-C863C0F60DEA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3247224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9AB-B1A0-CD42-AF05-C863C0F60DEA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41551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659AB-B1A0-CD42-AF05-C863C0F60DEA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7" name="Picture 6" descr="miolo template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3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46045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gustavo.beduschi@ocb.coop.br" TargetMode="Externa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apa 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49440" y="5247237"/>
            <a:ext cx="448065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solidFill>
                  <a:schemeClr val="bg1"/>
                </a:solidFill>
                <a:latin typeface="Arial"/>
                <a:cs typeface="Arial"/>
              </a:rPr>
              <a:t>Elaborado pela Gerência Técnica e Econômica (OCB)</a:t>
            </a:r>
          </a:p>
          <a:p>
            <a:endParaRPr lang="pt-BR" sz="1400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pt-BR" sz="1400" dirty="0" smtClean="0">
                <a:solidFill>
                  <a:schemeClr val="bg1"/>
                </a:solidFill>
                <a:latin typeface="Arial"/>
                <a:cs typeface="Arial"/>
              </a:rPr>
              <a:t>4 de abril de 2013 • Brasília/DF</a:t>
            </a:r>
            <a:endParaRPr lang="pt-BR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810" y="2661552"/>
            <a:ext cx="8964853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pt-BR" sz="3600" b="1" dirty="0" smtClean="0">
                <a:solidFill>
                  <a:schemeClr val="bg1"/>
                </a:solidFill>
                <a:latin typeface="Arial"/>
                <a:cs typeface="Arial"/>
              </a:rPr>
              <a:t>Audiência Pública na CRA:</a:t>
            </a:r>
          </a:p>
          <a:p>
            <a:endParaRPr lang="pt-BR" sz="3600" b="1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pt-BR" sz="3600" b="1" dirty="0" smtClean="0">
                <a:solidFill>
                  <a:schemeClr val="bg1"/>
                </a:solidFill>
                <a:latin typeface="Arial"/>
                <a:cs typeface="Arial"/>
              </a:rPr>
              <a:t>A cadeia produtiva do Leite no Brasil</a:t>
            </a:r>
            <a:endParaRPr lang="pt-BR" sz="36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57657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1419" y="860070"/>
            <a:ext cx="8169088" cy="5079600"/>
          </a:xfrm>
          <a:prstGeom prst="rect">
            <a:avLst/>
          </a:prstGeom>
          <a:noFill/>
        </p:spPr>
      </p:pic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524001" y="1397000"/>
          <a:ext cx="3936273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091"/>
                <a:gridCol w="1312091"/>
                <a:gridCol w="1312091"/>
              </a:tblGrid>
              <a:tr h="309299">
                <a:tc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Argentina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Uruguai</a:t>
                      </a:r>
                      <a:endParaRPr lang="pt-BR" sz="1600" dirty="0"/>
                    </a:p>
                  </a:txBody>
                  <a:tcPr/>
                </a:tc>
              </a:tr>
              <a:tr h="309299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2010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2.743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1.252</a:t>
                      </a:r>
                      <a:endParaRPr lang="pt-BR" sz="1600" dirty="0"/>
                    </a:p>
                  </a:txBody>
                  <a:tcPr/>
                </a:tc>
              </a:tr>
              <a:tr h="309299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2011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3.768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2.998</a:t>
                      </a:r>
                      <a:endParaRPr lang="pt-BR" sz="1600" dirty="0"/>
                    </a:p>
                  </a:txBody>
                  <a:tcPr/>
                </a:tc>
              </a:tr>
              <a:tr h="309299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2012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3.343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4.824</a:t>
                      </a:r>
                      <a:endParaRPr lang="pt-BR" sz="1600" dirty="0"/>
                    </a:p>
                  </a:txBody>
                  <a:tcPr/>
                </a:tc>
              </a:tr>
              <a:tr h="309299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2013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2.337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2.730</a:t>
                      </a:r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717" y="903605"/>
            <a:ext cx="8145015" cy="50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Grupo 7"/>
          <p:cNvGrpSpPr/>
          <p:nvPr/>
        </p:nvGrpSpPr>
        <p:grpSpPr>
          <a:xfrm>
            <a:off x="1454331" y="1663337"/>
            <a:ext cx="2116188" cy="2516777"/>
            <a:chOff x="1454331" y="1663337"/>
            <a:chExt cx="2116188" cy="2516777"/>
          </a:xfrm>
        </p:grpSpPr>
        <p:cxnSp>
          <p:nvCxnSpPr>
            <p:cNvPr id="4" name="Conector de seta reta 3"/>
            <p:cNvCxnSpPr/>
            <p:nvPr/>
          </p:nvCxnSpPr>
          <p:spPr>
            <a:xfrm>
              <a:off x="1454331" y="1663337"/>
              <a:ext cx="1280160" cy="2516777"/>
            </a:xfrm>
            <a:prstGeom prst="straightConnector1">
              <a:avLst/>
            </a:prstGeom>
            <a:ln w="34925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CaixaDeTexto 5"/>
            <p:cNvSpPr txBox="1"/>
            <p:nvPr/>
          </p:nvSpPr>
          <p:spPr>
            <a:xfrm>
              <a:off x="2002976" y="2342625"/>
              <a:ext cx="15675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 smtClean="0">
                  <a:solidFill>
                    <a:srgbClr val="FF0000"/>
                  </a:solidFill>
                </a:rPr>
                <a:t>Valorização de 35%</a:t>
              </a:r>
              <a:endParaRPr lang="pt-BR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9" name="CaixaDeTexto 8"/>
          <p:cNvSpPr txBox="1"/>
          <p:nvPr/>
        </p:nvSpPr>
        <p:spPr>
          <a:xfrm>
            <a:off x="3997235" y="1558834"/>
            <a:ext cx="3257006" cy="120032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  <a:scene3d>
            <a:camera prst="orthographicFront"/>
            <a:lightRig rig="threePt" dir="t"/>
          </a:scene3d>
          <a:sp3d prstMaterial="metal">
            <a:bevelT w="165100" prst="coolSlant"/>
            <a:bevelB/>
          </a:sp3d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tx2"/>
                </a:solidFill>
              </a:rPr>
              <a:t>Projeção Relatório </a:t>
            </a:r>
            <a:r>
              <a:rPr lang="pt-BR" b="1" dirty="0" err="1" smtClean="0">
                <a:solidFill>
                  <a:schemeClr val="tx2"/>
                </a:solidFill>
              </a:rPr>
              <a:t>Focus</a:t>
            </a:r>
            <a:r>
              <a:rPr lang="pt-BR" b="1" dirty="0" smtClean="0">
                <a:solidFill>
                  <a:schemeClr val="tx2"/>
                </a:solidFill>
              </a:rPr>
              <a:t> (28/mar)</a:t>
            </a:r>
          </a:p>
          <a:p>
            <a:pPr algn="ctr"/>
            <a:r>
              <a:rPr lang="pt-BR" b="1" dirty="0" smtClean="0">
                <a:solidFill>
                  <a:schemeClr val="tx2"/>
                </a:solidFill>
              </a:rPr>
              <a:t>Final do ano = R$2,00</a:t>
            </a:r>
          </a:p>
          <a:p>
            <a:pPr algn="ctr"/>
            <a:r>
              <a:rPr lang="pt-BR" b="1" dirty="0" err="1" smtClean="0">
                <a:solidFill>
                  <a:schemeClr val="tx2"/>
                </a:solidFill>
              </a:rPr>
              <a:t>Máedia</a:t>
            </a:r>
            <a:r>
              <a:rPr lang="pt-BR" b="1" dirty="0" smtClean="0">
                <a:solidFill>
                  <a:schemeClr val="tx2"/>
                </a:solidFill>
              </a:rPr>
              <a:t> do ano = R$ 2,00</a:t>
            </a:r>
            <a:endParaRPr lang="pt-BR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709" y="955854"/>
            <a:ext cx="8145015" cy="50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3" name="Conector reto 2"/>
          <p:cNvCxnSpPr/>
          <p:nvPr/>
        </p:nvCxnSpPr>
        <p:spPr>
          <a:xfrm>
            <a:off x="1116000" y="1994235"/>
            <a:ext cx="7380000" cy="8709"/>
          </a:xfrm>
          <a:prstGeom prst="line">
            <a:avLst/>
          </a:prstGeom>
          <a:ln>
            <a:solidFill>
              <a:srgbClr val="FF0000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/>
          <p:nvPr/>
        </p:nvPicPr>
        <p:blipFill>
          <a:blip r:embed="rId2" cstate="print"/>
          <a:srcRect t="7101"/>
          <a:stretch>
            <a:fillRect/>
          </a:stretch>
        </p:blipFill>
        <p:spPr>
          <a:xfrm>
            <a:off x="1088571" y="1619794"/>
            <a:ext cx="6592389" cy="3701143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1306296" y="1250462"/>
            <a:ext cx="6507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Produção/produtor/dia – em litros</a:t>
            </a:r>
            <a:endParaRPr lang="pt-B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92485" y="1149544"/>
            <a:ext cx="7541623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Cooperativas:</a:t>
            </a:r>
          </a:p>
          <a:p>
            <a:endParaRPr lang="pt-BR" sz="900" dirty="0" smtClean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Única alternativa para muitos produtores</a:t>
            </a:r>
            <a:r>
              <a:rPr lang="pt-BR" dirty="0" smtClean="0">
                <a:sym typeface="Wingdings" pitchFamily="2" charset="2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pt-BR" dirty="0" smtClean="0">
                <a:sym typeface="Wingdings" pitchFamily="2" charset="2"/>
              </a:rPr>
              <a:t>Balizadora de preços</a:t>
            </a:r>
            <a:endParaRPr lang="pt-BR" dirty="0" smtClean="0"/>
          </a:p>
          <a:p>
            <a:pPr>
              <a:buFont typeface="Wingdings" pitchFamily="2" charset="2"/>
              <a:buChar char="Ø"/>
            </a:pPr>
            <a:r>
              <a:rPr lang="pt-BR" dirty="0" smtClean="0"/>
              <a:t>Falta de isonomia na captação de recursos, em comparação com as empresas mercantis (Itambé)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801189" y="2934773"/>
            <a:ext cx="75416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/>
              <a:t>Políticas Públicas:</a:t>
            </a:r>
          </a:p>
          <a:p>
            <a:pPr algn="just">
              <a:buFont typeface="Wingdings" pitchFamily="2" charset="2"/>
              <a:buChar char="Ø"/>
            </a:pPr>
            <a:r>
              <a:rPr lang="pt-BR" sz="2000" dirty="0" smtClean="0"/>
              <a:t>Há que se apoiar as ações de ATER </a:t>
            </a:r>
            <a:r>
              <a:rPr lang="pt-BR" sz="2000" dirty="0" smtClean="0">
                <a:sym typeface="Wingdings" pitchFamily="2" charset="2"/>
              </a:rPr>
              <a:t> Não se esquecendo a gestão das propriedades</a:t>
            </a:r>
          </a:p>
          <a:p>
            <a:pPr algn="just">
              <a:buFont typeface="Wingdings" pitchFamily="2" charset="2"/>
              <a:buChar char="Ø"/>
            </a:pPr>
            <a:r>
              <a:rPr lang="pt-BR" sz="2000" dirty="0" smtClean="0">
                <a:sym typeface="Wingdings" pitchFamily="2" charset="2"/>
              </a:rPr>
              <a:t>Há a necessidade de se repensar os aportes financeiros (LBR)</a:t>
            </a:r>
          </a:p>
          <a:p>
            <a:pPr algn="just">
              <a:buFont typeface="Wingdings" pitchFamily="2" charset="2"/>
              <a:buChar char="Ø"/>
            </a:pPr>
            <a:r>
              <a:rPr lang="pt-BR" sz="2000" dirty="0" smtClean="0">
                <a:sym typeface="Wingdings" pitchFamily="2" charset="2"/>
              </a:rPr>
              <a:t>Manutenção das medidas de defesa contra as práticas desleais de comércio.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412283" y="304800"/>
            <a:ext cx="43107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/>
              <a:t>Conclusão</a:t>
            </a:r>
            <a:endParaRPr lang="pt-BR" sz="3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undo 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1506574" y="1915933"/>
            <a:ext cx="6113417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</a:rPr>
              <a:t>Muito obrigado!</a:t>
            </a:r>
          </a:p>
          <a:p>
            <a:pPr algn="ctr"/>
            <a:endParaRPr lang="pt-BR" b="1" dirty="0" smtClean="0">
              <a:solidFill>
                <a:schemeClr val="bg1"/>
              </a:solidFill>
            </a:endParaRPr>
          </a:p>
          <a:p>
            <a:pPr algn="ctr"/>
            <a:r>
              <a:rPr lang="pt-BR" sz="1600" b="1" dirty="0" smtClean="0">
                <a:solidFill>
                  <a:schemeClr val="bg1"/>
                </a:solidFill>
              </a:rPr>
              <a:t>Gustavo Beduschi</a:t>
            </a:r>
          </a:p>
          <a:p>
            <a:pPr algn="ctr"/>
            <a:r>
              <a:rPr lang="pt-BR" sz="1600" b="1" dirty="0" smtClean="0">
                <a:solidFill>
                  <a:schemeClr val="bg1"/>
                </a:solidFill>
              </a:rPr>
              <a:t>Analista Técnico e Econômico da OCB</a:t>
            </a:r>
          </a:p>
          <a:p>
            <a:pPr algn="ctr"/>
            <a:r>
              <a:rPr lang="pt-BR" sz="1600" b="1" dirty="0" smtClean="0">
                <a:solidFill>
                  <a:schemeClr val="bg1"/>
                </a:solidFill>
                <a:hlinkClick r:id="rId3"/>
              </a:rPr>
              <a:t>gustavo.beduschi@ocb.coop.br</a:t>
            </a:r>
            <a:endParaRPr lang="pt-BR" sz="1600" b="1" dirty="0" smtClean="0">
              <a:solidFill>
                <a:schemeClr val="bg1"/>
              </a:solidFill>
            </a:endParaRPr>
          </a:p>
          <a:p>
            <a:pPr algn="ctr"/>
            <a:r>
              <a:rPr lang="pt-BR" sz="1600" b="1" dirty="0" smtClean="0">
                <a:solidFill>
                  <a:schemeClr val="bg1"/>
                </a:solidFill>
              </a:rPr>
              <a:t>(61) 3217 2131</a:t>
            </a:r>
            <a:endParaRPr lang="pt-BR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00718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6389" y="868794"/>
            <a:ext cx="8144345" cy="5079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1" name="Grupo 10"/>
          <p:cNvGrpSpPr/>
          <p:nvPr/>
        </p:nvGrpSpPr>
        <p:grpSpPr>
          <a:xfrm>
            <a:off x="2394857" y="1619799"/>
            <a:ext cx="5544000" cy="1053732"/>
            <a:chOff x="2394857" y="1619799"/>
            <a:chExt cx="5544000" cy="1053732"/>
          </a:xfrm>
        </p:grpSpPr>
        <p:grpSp>
          <p:nvGrpSpPr>
            <p:cNvPr id="9" name="Grupo 8"/>
            <p:cNvGrpSpPr/>
            <p:nvPr/>
          </p:nvGrpSpPr>
          <p:grpSpPr>
            <a:xfrm>
              <a:off x="2394857" y="1619799"/>
              <a:ext cx="5544000" cy="1053732"/>
              <a:chOff x="2394857" y="1619799"/>
              <a:chExt cx="5544000" cy="1053732"/>
            </a:xfrm>
          </p:grpSpPr>
          <p:cxnSp>
            <p:nvCxnSpPr>
              <p:cNvPr id="6" name="Conector reto 5"/>
              <p:cNvCxnSpPr/>
              <p:nvPr/>
            </p:nvCxnSpPr>
            <p:spPr>
              <a:xfrm>
                <a:off x="2394857" y="1619799"/>
                <a:ext cx="5544000" cy="0"/>
              </a:xfrm>
              <a:prstGeom prst="line">
                <a:avLst/>
              </a:prstGeom>
              <a:ln>
                <a:solidFill>
                  <a:schemeClr val="accent2"/>
                </a:solidFill>
                <a:tailEnd type="stealth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Conector reto 7"/>
              <p:cNvCxnSpPr/>
              <p:nvPr/>
            </p:nvCxnSpPr>
            <p:spPr>
              <a:xfrm>
                <a:off x="2394857" y="1619799"/>
                <a:ext cx="0" cy="1053732"/>
              </a:xfrm>
              <a:prstGeom prst="line">
                <a:avLst/>
              </a:prstGeom>
              <a:ln>
                <a:solidFill>
                  <a:schemeClr val="accent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CaixaDeTexto 9"/>
            <p:cNvSpPr txBox="1"/>
            <p:nvPr/>
          </p:nvSpPr>
          <p:spPr>
            <a:xfrm>
              <a:off x="2394857" y="1637202"/>
              <a:ext cx="792480" cy="28814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pt-BR" sz="1400" b="1" dirty="0" smtClean="0">
                  <a:solidFill>
                    <a:schemeClr val="accent2"/>
                  </a:solidFill>
                </a:rPr>
                <a:t>+ 11.461</a:t>
              </a:r>
              <a:endParaRPr lang="pt-BR" sz="1400" b="1" dirty="0">
                <a:solidFill>
                  <a:schemeClr val="accent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99270698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6686" y="1463040"/>
            <a:ext cx="7506788" cy="3387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696686" y="4850674"/>
            <a:ext cx="18669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Fonte: IBGE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Elaboração: OCB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96686" y="1053759"/>
            <a:ext cx="7506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Evolução da participação das regiões brasileiras na produção total de leite</a:t>
            </a:r>
            <a:endParaRPr lang="pt-B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698" y="816519"/>
            <a:ext cx="8145015" cy="50796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711" y="860062"/>
            <a:ext cx="8145015" cy="50796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708" y="903605"/>
            <a:ext cx="8145015" cy="50796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727" y="851365"/>
            <a:ext cx="8145015" cy="50796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7267" y="862921"/>
            <a:ext cx="8235110" cy="50796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707" y="894897"/>
            <a:ext cx="8145015" cy="50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Grupo 6"/>
          <p:cNvGrpSpPr/>
          <p:nvPr/>
        </p:nvGrpSpPr>
        <p:grpSpPr>
          <a:xfrm>
            <a:off x="3866606" y="2420888"/>
            <a:ext cx="4233786" cy="1672142"/>
            <a:chOff x="3866606" y="2420888"/>
            <a:chExt cx="4233786" cy="1672142"/>
          </a:xfrm>
        </p:grpSpPr>
        <p:cxnSp>
          <p:nvCxnSpPr>
            <p:cNvPr id="4" name="Conector de seta reta 3"/>
            <p:cNvCxnSpPr/>
            <p:nvPr/>
          </p:nvCxnSpPr>
          <p:spPr>
            <a:xfrm flipV="1">
              <a:off x="3866606" y="2420888"/>
              <a:ext cx="4233786" cy="167214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CaixaDeTexto 5"/>
            <p:cNvSpPr txBox="1"/>
            <p:nvPr/>
          </p:nvSpPr>
          <p:spPr>
            <a:xfrm>
              <a:off x="4676504" y="2788529"/>
              <a:ext cx="17591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 smtClean="0">
                  <a:solidFill>
                    <a:srgbClr val="FF0000"/>
                  </a:solidFill>
                </a:rPr>
                <a:t>Preocupação</a:t>
              </a:r>
              <a:endParaRPr lang="pt-BR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176</Words>
  <Application>Microsoft Office PowerPoint</Application>
  <PresentationFormat>Apresentação na tela (4:3)</PresentationFormat>
  <Paragraphs>46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Sescoop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Wesley Goncalves</dc:creator>
  <cp:lastModifiedBy>gustavo.beduschi</cp:lastModifiedBy>
  <cp:revision>10</cp:revision>
  <dcterms:created xsi:type="dcterms:W3CDTF">2012-04-09T20:40:39Z</dcterms:created>
  <dcterms:modified xsi:type="dcterms:W3CDTF">2013-04-04T11:04:46Z</dcterms:modified>
</cp:coreProperties>
</file>