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12192000" cy="6858000"/>
  <p:notesSz cx="6858000" cy="9144000"/>
  <p:embeddedFontLs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Roboto" panose="020B0604020202020204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17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5" roundtripDataSignature="AMtx7mgsNqk0cCCa4NKPkJ1t4RZiMfvwq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66" y="90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945332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nvergenciadigital.com.br/Telecom/Provedores-regionais:-edital-5G-tem-inconsistencias-tecnicas-e-ameacam-ida-a-Justica-58247.html?UserActiveTemplate=mobile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nvergenciadigital.com.br/Telecom/Provedores-regionais:-edital-5G-tem-inconsistencias-tecnicas-e-ameacam-ida-a-Justica-58247.html?UserActiveTemplate=mobile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ee1162cf4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gee1162cf4b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" name="Google Shape;87;gee1162cf4b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t-BR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43024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ee1162cf4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3" name="Google Shape;233;gee1162cf4b_0_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4" name="Google Shape;234;gee1162cf4b_0_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t-BR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40876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ee1162cf4b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1" name="Google Shape;241;gee1162cf4b_0_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u="sng">
                <a:solidFill>
                  <a:schemeClr val="hlink"/>
                </a:solidFill>
                <a:hlinkClick r:id="rId3"/>
              </a:rPr>
              <a:t>https://www.convergenciadigital.com.br/Telecom/Provedores-regionais%3A-edital-5G-tem-inconsistencias-tecnicas-e-ameacam-ida-a-Justica-58247.html?UserActiveTemplate=mobile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2" name="Google Shape;242;gee1162cf4b_0_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t-BR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4219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efbb0aa0bf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9" name="Google Shape;249;gefbb0aa0bf_0_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u="sng">
                <a:solidFill>
                  <a:schemeClr val="hlink"/>
                </a:solidFill>
                <a:hlinkClick r:id="rId3"/>
              </a:rPr>
              <a:t>https://www.convergenciadigital.com.br/Telecom/Provedores-regionais%3A-edital-5G-tem-inconsistencias-tecnicas-e-ameacam-ida-a-Justica-58247.html?UserActiveTemplate=mobile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0" name="Google Shape;250;gefbb0aa0bf_0_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t-BR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50597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ee1162cf4b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7" name="Google Shape;257;gee1162cf4b_0_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/>
              <a:t>https://www.ericsson.com/pt/5g/5g-for-business/5g-for-business-a-2030-market-compass</a:t>
            </a:r>
            <a:endParaRPr/>
          </a:p>
        </p:txBody>
      </p:sp>
      <p:sp>
        <p:nvSpPr>
          <p:cNvPr id="258" name="Google Shape;258;gee1162cf4b_0_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t-BR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37914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f6aeb8fc8e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f6aeb8fc8e_0_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gf6aeb8fc8e_0_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70589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f6aeb8fc8e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f6aeb8fc8e_0_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gf6aeb8fc8e_0_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64695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f6aeb8fc8e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f6aeb8fc8e_0_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gf6aeb8fc8e_0_6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71082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f6aeb8fc8e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f6aeb8fc8e_0_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gf6aeb8fc8e_0_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52326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ee1162cf4b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7" name="Google Shape;297;gee1162cf4b_0_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8" name="Google Shape;298;gee1162cf4b_0_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t-BR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86783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f6aeb8fc8e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f6aeb8fc8e_0_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gf6aeb8fc8e_0_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1769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f6b741ead9_0_9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gf6b741ead9_0_90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3" name="Google Shape;93;gf6b741ead9_0_90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t-BR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2942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2" name="Google Shape;312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313" name="Google Shape;313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t-BR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44367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8" name="Google Shape;31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319" name="Google Shape;319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t-BR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22745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5" name="Google Shape;325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326" name="Google Shape;326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t-BR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67341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1" name="Google Shape;331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332" name="Google Shape;332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t-BR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40541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7" name="Google Shape;337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pt-BR"/>
              <a:t>Rede Privativa de comunicação está valorada em R$ 1,0 bilhão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pt-BR"/>
              <a:t>Programa Amazônia Integrada e Sustentável (Pais), em R$ 1,5 bilhão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338" name="Google Shape;338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t-BR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38663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4" name="Google Shape;344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345" name="Google Shape;345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fld id="{00000000-1234-1234-1234-123412341234}" type="slidenum">
              <a:rPr lang="pt-BR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66205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1" name="Google Shape;351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352" name="Google Shape;352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t-BR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01222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7" name="Google Shape;357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358" name="Google Shape;358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t-BR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28273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3" name="Google Shape;363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364" name="Google Shape;364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t-BR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2206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9" name="Google Shape;369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370" name="Google Shape;370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t-BR"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11543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f6ae4633a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gf6ae4633a4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1" name="Google Shape;141;gf6ae4633a4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t-BR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36478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5" name="Google Shape;375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376" name="Google Shape;376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t-BR"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65946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2" name="Google Shape;382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383" name="Google Shape;383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t-BR"/>
              <a:t>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81775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8" name="Google Shape;388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389" name="Google Shape;389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t-BR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26565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4" name="Google Shape;394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395" name="Google Shape;395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t-BR"/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22178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0" name="Google Shape;400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401" name="Google Shape;401;p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t-BR"/>
              <a:t>34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25160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8" name="Google Shape;178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79" name="Google Shape;179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fld id="{00000000-1234-1234-1234-123412341234}" type="slidenum">
              <a:rPr lang="pt-BR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35936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f6b741ead9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gf6b741ead9_0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5" name="Google Shape;185;gf6b741ead9_0_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t-BR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0127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ee1162cf4b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gee1162cf4b_0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4" name="Google Shape;204;gee1162cf4b_0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t-BR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9364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efbb0aa0b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0" name="Google Shape;210;gefbb0aa0bf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gefbb0aa0bf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t-BR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10266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ee1162cf4b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7" name="Google Shape;217;gee1162cf4b_0_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8" name="Google Shape;218;gee1162cf4b_0_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t-BR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47967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ee1162cf4b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5" name="Google Shape;225;gee1162cf4b_0_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6" name="Google Shape;226;gee1162cf4b_0_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t-BR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5010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5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 Título Vertical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4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5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5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5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5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5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5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5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4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gee1162cf4b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000" y="214313"/>
            <a:ext cx="11430000" cy="642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ee1162cf4b_0_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/>
              <a:t>Leilão 5G - Fundos de Investimentos </a:t>
            </a:r>
            <a:endParaRPr/>
          </a:p>
        </p:txBody>
      </p:sp>
      <p:sp>
        <p:nvSpPr>
          <p:cNvPr id="237" name="Google Shape;237;gee1162cf4b_0_31"/>
          <p:cNvSpPr txBox="1">
            <a:spLocks noGrp="1"/>
          </p:cNvSpPr>
          <p:nvPr>
            <p:ph type="body" idx="1"/>
          </p:nvPr>
        </p:nvSpPr>
        <p:spPr>
          <a:xfrm>
            <a:off x="3995625" y="1825625"/>
            <a:ext cx="7358400" cy="48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pt-BR"/>
              <a:t>Setor financeiro deve participar do Leilão 5G</a:t>
            </a:r>
            <a:endParaRPr/>
          </a:p>
          <a:p>
            <a:pPr marL="457200" lvl="0" indent="-342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/>
              <a:t>Fundos de investimentos, nacionais e internacionais </a:t>
            </a:r>
            <a:endParaRPr/>
          </a:p>
          <a:p>
            <a:pPr marL="914400" lvl="1" indent="-342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pt-BR"/>
              <a:t>Digital Colony (EUA)</a:t>
            </a:r>
            <a:endParaRPr/>
          </a:p>
          <a:p>
            <a:pPr marL="914400" lvl="1" indent="-342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pt-BR"/>
              <a:t>Alberta Investment Management Corporation (Canadá)</a:t>
            </a:r>
            <a:endParaRPr/>
          </a:p>
          <a:p>
            <a:pPr marL="914400" lvl="1" indent="-342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pt-BR"/>
              <a:t>Highline - private equity da Pátria Investimentos (Brasil)</a:t>
            </a:r>
            <a:endParaRPr/>
          </a:p>
          <a:p>
            <a:pPr marL="457200" lvl="0" indent="-342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/>
              <a:t>Brasil: ao menos seis grupos econômicos investidos por fundos de private equity que compraram provedores, com milhares de assinantes e larga atuação geográfica, e com capacidade econômica para disputar o 5G</a:t>
            </a:r>
            <a:endParaRPr/>
          </a:p>
        </p:txBody>
      </p:sp>
      <p:pic>
        <p:nvPicPr>
          <p:cNvPr id="238" name="Google Shape;238;gee1162cf4b_0_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9850" y="2067575"/>
            <a:ext cx="3214600" cy="371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ee1162cf4b_0_37"/>
          <p:cNvSpPr txBox="1">
            <a:spLocks noGrp="1"/>
          </p:cNvSpPr>
          <p:nvPr>
            <p:ph type="title"/>
          </p:nvPr>
        </p:nvSpPr>
        <p:spPr>
          <a:xfrm>
            <a:off x="5159025" y="365125"/>
            <a:ext cx="6194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 sz="4200"/>
              <a:t>Pequenos e médios provedores</a:t>
            </a:r>
            <a:endParaRPr sz="4200"/>
          </a:p>
        </p:txBody>
      </p:sp>
      <p:sp>
        <p:nvSpPr>
          <p:cNvPr id="245" name="Google Shape;245;gee1162cf4b_0_3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20000"/>
          </a:bodyPr>
          <a:lstStyle/>
          <a:p>
            <a:pPr marL="457200" lvl="0" indent="-3429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pt-BR"/>
              <a:t>Pequenos/médios provedores devem ficar fora do leilão, pelo volume de investimentos</a:t>
            </a:r>
            <a:endParaRPr/>
          </a:p>
          <a:p>
            <a:pPr marL="457200" lvl="0" indent="-342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pt-BR"/>
              <a:t>Falta política voltada para estas empresas</a:t>
            </a:r>
            <a:endParaRPr/>
          </a:p>
          <a:p>
            <a:pPr marL="457200" lvl="0" indent="-342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pt-BR"/>
              <a:t>Elevados preços das frequências impedirão a participação das pequenas e médias empresas provedoras regionais</a:t>
            </a:r>
            <a:endParaRPr/>
          </a:p>
          <a:p>
            <a:pPr marL="457200" lvl="0" indent="-342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pt-BR"/>
              <a:t>Enquanto houver cidades que não forem comercialmente interessantes para as grandes empresas, operadoras regionais continuarão existindo</a:t>
            </a:r>
            <a:endParaRPr/>
          </a:p>
          <a:p>
            <a:pPr marL="457200" lvl="0" indent="-342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pt-BR"/>
              <a:t>Anatel: mais de 48 milhões de domicílios no Brasil, ou quase 70% do total, estavam em cidades atendidas por 12 ou mais prestadoras de banda larga fixa.</a:t>
            </a:r>
            <a:endParaRPr/>
          </a:p>
          <a:p>
            <a:pPr marL="457200" lvl="0" indent="-342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pt-BR"/>
              <a:t>Provedores regionais presentes com fibra óptica em 4.119 municípios, sendo 1.263 deles, ou 23% do total, atendidos somente por essas pequenas empresas.</a:t>
            </a:r>
            <a:endParaRPr/>
          </a:p>
        </p:txBody>
      </p:sp>
      <p:pic>
        <p:nvPicPr>
          <p:cNvPr id="246" name="Google Shape;246;gee1162cf4b_0_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61750" y="267563"/>
            <a:ext cx="3494480" cy="1520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efbb0aa0bf_0_22"/>
          <p:cNvSpPr txBox="1">
            <a:spLocks noGrp="1"/>
          </p:cNvSpPr>
          <p:nvPr>
            <p:ph type="title"/>
          </p:nvPr>
        </p:nvSpPr>
        <p:spPr>
          <a:xfrm>
            <a:off x="5159025" y="365125"/>
            <a:ext cx="6194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 sz="4200"/>
              <a:t>Pleitos </a:t>
            </a:r>
            <a:endParaRPr sz="4200"/>
          </a:p>
        </p:txBody>
      </p:sp>
      <p:sp>
        <p:nvSpPr>
          <p:cNvPr id="253" name="Google Shape;253;gefbb0aa0bf_0_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914400" lvl="1" indent="-49530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4200"/>
              <a:buChar char="•"/>
            </a:pPr>
            <a:r>
              <a:rPr lang="pt-BR" sz="4200"/>
              <a:t>Aglutinação das faixas de 700 Mhz e 3,5 Ghz: vetado pela Anatel</a:t>
            </a:r>
            <a:endParaRPr sz="4200"/>
          </a:p>
          <a:p>
            <a:pPr marL="1371600" lvl="2" indent="-4953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Char char="•"/>
            </a:pPr>
            <a:r>
              <a:rPr lang="pt-BR" sz="4200"/>
              <a:t>700 Mhz - alcance / 3,5 Ghz - largura de banda</a:t>
            </a:r>
            <a:endParaRPr sz="4200"/>
          </a:p>
          <a:p>
            <a:pPr marL="914400" lvl="1" indent="-4953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Char char="•"/>
            </a:pPr>
            <a:r>
              <a:rPr lang="pt-BR" sz="4200"/>
              <a:t>Permissão para começar a implantação do interior para capitais: vetado pela Anatel</a:t>
            </a:r>
            <a:endParaRPr sz="4200"/>
          </a:p>
          <a:p>
            <a:pPr marL="914400" lvl="1" indent="-4953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Char char="•"/>
            </a:pPr>
            <a:r>
              <a:rPr lang="pt-BR" sz="4200"/>
              <a:t>Roaming nacional obrigatório: sem decisão</a:t>
            </a:r>
            <a:endParaRPr sz="4200"/>
          </a:p>
        </p:txBody>
      </p:sp>
      <p:pic>
        <p:nvPicPr>
          <p:cNvPr id="254" name="Google Shape;254;gefbb0aa0bf_0_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61750" y="267563"/>
            <a:ext cx="3494480" cy="1520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ee1162cf4b_0_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/>
              <a:t>Benefícios devem demorar</a:t>
            </a:r>
            <a:endParaRPr/>
          </a:p>
        </p:txBody>
      </p:sp>
      <p:sp>
        <p:nvSpPr>
          <p:cNvPr id="261" name="Google Shape;261;gee1162cf4b_0_43"/>
          <p:cNvSpPr txBox="1">
            <a:spLocks noGrp="1"/>
          </p:cNvSpPr>
          <p:nvPr>
            <p:ph type="body" idx="1"/>
          </p:nvPr>
        </p:nvSpPr>
        <p:spPr>
          <a:xfrm>
            <a:off x="2812925" y="1917475"/>
            <a:ext cx="8852100" cy="47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pt-BR"/>
              <a:t>5G potencializa serviços como telemedicina, ensino à distância e Internet das Coisas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/>
              <a:t>Dificuldades de viabilização da tecnologia devem fazer com que todos os benefícios demorem a ser sentidos pelas pessoas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/>
              <a:t>Ericsson - Relatório 5G </a:t>
            </a:r>
            <a:r>
              <a:rPr lang="pt-BR" i="1"/>
              <a:t>Business Potential</a:t>
            </a:r>
            <a:r>
              <a:rPr lang="pt-BR"/>
              <a:t> - 2030, o maior nível de digitalização da economia no Brasil tem potencial para gerar mais de R$ 390 bilhões em receitas para as empresas. (Mais de R$ 150 bilhões teriam a contribuição decisiva do 5G)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/>
              <a:t>Obstáculos: 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pt-BR"/>
              <a:t>tamanho e na diversidade social e tecnológica do Brasil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pt-BR"/>
              <a:t>muitos municípios sequer contam com a tecnologia 4G neste momento</a:t>
            </a:r>
            <a:endParaRPr/>
          </a:p>
        </p:txBody>
      </p:sp>
      <p:pic>
        <p:nvPicPr>
          <p:cNvPr id="262" name="Google Shape;262;gee1162cf4b_0_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2144125"/>
            <a:ext cx="2508125" cy="327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f6aeb8fc8e_0_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Perspectivas de serviços - Drones 5G</a:t>
            </a:r>
            <a:endParaRPr/>
          </a:p>
        </p:txBody>
      </p:sp>
      <p:sp>
        <p:nvSpPr>
          <p:cNvPr id="269" name="Google Shape;269;gf6aeb8fc8e_0_26"/>
          <p:cNvSpPr txBox="1">
            <a:spLocks noGrp="1"/>
          </p:cNvSpPr>
          <p:nvPr>
            <p:ph type="body" idx="1"/>
          </p:nvPr>
        </p:nvSpPr>
        <p:spPr>
          <a:xfrm>
            <a:off x="7577700" y="1825625"/>
            <a:ext cx="37761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/>
              <a:t>Drones conectados à rede 5G </a:t>
            </a:r>
            <a:endParaRPr/>
          </a:p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/>
              <a:t>Operação autônoma</a:t>
            </a:r>
            <a:endParaRPr/>
          </a:p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/>
              <a:t>Verizon (EUA) - planeja 1 milhão de vôos conectados 5G</a:t>
            </a:r>
            <a:endParaRPr/>
          </a:p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/>
              <a:t>Integração dos drones no espaço aéreo convencional</a:t>
            </a:r>
            <a:endParaRPr/>
          </a:p>
        </p:txBody>
      </p:sp>
      <p:pic>
        <p:nvPicPr>
          <p:cNvPr id="270" name="Google Shape;270;gf6aeb8fc8e_0_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400" y="1609975"/>
            <a:ext cx="6485699" cy="3638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f6aeb8fc8e_0_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Serviços: eVTOL - Gol e Azul - 2025</a:t>
            </a:r>
            <a:endParaRPr/>
          </a:p>
        </p:txBody>
      </p:sp>
      <p:sp>
        <p:nvSpPr>
          <p:cNvPr id="277" name="Google Shape;277;gf6aeb8fc8e_0_51"/>
          <p:cNvSpPr txBox="1">
            <a:spLocks noGrp="1"/>
          </p:cNvSpPr>
          <p:nvPr>
            <p:ph type="body" idx="1"/>
          </p:nvPr>
        </p:nvSpPr>
        <p:spPr>
          <a:xfrm>
            <a:off x="7485850" y="1825625"/>
            <a:ext cx="3867900" cy="3676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/>
              <a:t>Transporte de pessoas dos grandes centros até os aeroportos</a:t>
            </a:r>
            <a:endParaRPr/>
          </a:p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/>
              <a:t>eVTOL - autônomo</a:t>
            </a:r>
            <a:endParaRPr/>
          </a:p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/>
              <a:t>Depende de conectividade de alta confiabilidade (5G)</a:t>
            </a:r>
            <a:endParaRPr/>
          </a:p>
        </p:txBody>
      </p:sp>
      <p:pic>
        <p:nvPicPr>
          <p:cNvPr id="278" name="Google Shape;278;gf6aeb8fc8e_0_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843225"/>
            <a:ext cx="7000875" cy="367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gf6aeb8fc8e_0_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713" y="603825"/>
            <a:ext cx="11789575" cy="565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f6aeb8fc8e_0_35"/>
          <p:cNvSpPr txBox="1">
            <a:spLocks noGrp="1"/>
          </p:cNvSpPr>
          <p:nvPr>
            <p:ph type="title"/>
          </p:nvPr>
        </p:nvSpPr>
        <p:spPr>
          <a:xfrm>
            <a:off x="152400" y="365125"/>
            <a:ext cx="11772900" cy="952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Agro 5G                                  Saúde </a:t>
            </a:r>
            <a:endParaRPr/>
          </a:p>
        </p:txBody>
      </p:sp>
      <p:sp>
        <p:nvSpPr>
          <p:cNvPr id="291" name="Google Shape;291;gf6aeb8fc8e_0_35"/>
          <p:cNvSpPr txBox="1">
            <a:spLocks noGrp="1"/>
          </p:cNvSpPr>
          <p:nvPr>
            <p:ph type="body" idx="1"/>
          </p:nvPr>
        </p:nvSpPr>
        <p:spPr>
          <a:xfrm>
            <a:off x="582824" y="4654650"/>
            <a:ext cx="5197500" cy="220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/>
              <a:t>Gado com sensores 5G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pt-BR"/>
              <a:t>fertilização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pt-BR"/>
              <a:t>alerta de parto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pt-BR"/>
              <a:t>maior eficiência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pt-BR"/>
              <a:t>dispositivos IoT</a:t>
            </a:r>
            <a:endParaRPr/>
          </a:p>
        </p:txBody>
      </p:sp>
      <p:pic>
        <p:nvPicPr>
          <p:cNvPr id="292" name="Google Shape;292;gf6aeb8fc8e_0_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940" y="1521775"/>
            <a:ext cx="5280386" cy="2939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gf6aeb8fc8e_0_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22700" y="1554350"/>
            <a:ext cx="5442083" cy="3077975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gf6aeb8fc8e_0_35"/>
          <p:cNvSpPr txBox="1"/>
          <p:nvPr/>
        </p:nvSpPr>
        <p:spPr>
          <a:xfrm>
            <a:off x="6184675" y="4823025"/>
            <a:ext cx="5529300" cy="10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Diagnóstico remoto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Cirurgias à distância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ee1162cf4b_0_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/>
              <a:t>Estimativas de tempo</a:t>
            </a:r>
            <a:endParaRPr/>
          </a:p>
        </p:txBody>
      </p:sp>
      <p:sp>
        <p:nvSpPr>
          <p:cNvPr id="301" name="Google Shape;301;gee1162cf4b_0_49"/>
          <p:cNvSpPr txBox="1">
            <a:spLocks noGrp="1"/>
          </p:cNvSpPr>
          <p:nvPr>
            <p:ph type="body" idx="1"/>
          </p:nvPr>
        </p:nvSpPr>
        <p:spPr>
          <a:xfrm>
            <a:off x="5633575" y="1825625"/>
            <a:ext cx="62304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pt-BR"/>
              <a:t>Análise do que aconteceu em outros países:</a:t>
            </a:r>
            <a:endParaRPr/>
          </a:p>
          <a:p>
            <a:pPr marL="457200" lvl="0" indent="-342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/>
              <a:t>Depois que leilão ocorre - prazo para todos os investimentos serem iniciados</a:t>
            </a:r>
            <a:endParaRPr/>
          </a:p>
          <a:p>
            <a:pPr marL="457200" lvl="0" indent="-342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/>
              <a:t>Depois se materializam em estruturas físicas</a:t>
            </a:r>
            <a:endParaRPr/>
          </a:p>
          <a:p>
            <a:pPr marL="457200" lvl="0" indent="-342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/>
              <a:t>No Brasil: esse processo levará cerca de seis anos para consolidar</a:t>
            </a:r>
            <a:endParaRPr/>
          </a:p>
          <a:p>
            <a:pPr marL="457200" lvl="0" indent="-342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/>
              <a:t>SP - provável operação ainda em 2021</a:t>
            </a:r>
            <a:endParaRPr/>
          </a:p>
          <a:p>
            <a:pPr marL="457200" lvl="0" indent="-342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/>
              <a:t>Capitais - até julho de 2022.</a:t>
            </a:r>
            <a:endParaRPr/>
          </a:p>
        </p:txBody>
      </p:sp>
      <p:pic>
        <p:nvPicPr>
          <p:cNvPr id="302" name="Google Shape;302;gee1162cf4b_0_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825625"/>
            <a:ext cx="5328775" cy="454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f6aeb8fc8e_0_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Muito obrigado!</a:t>
            </a:r>
            <a:endParaRPr/>
          </a:p>
        </p:txBody>
      </p:sp>
      <p:sp>
        <p:nvSpPr>
          <p:cNvPr id="309" name="Google Shape;309;gf6aeb8fc8e_0_5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4000"/>
              <a:t>e-mail: fabio.mendes@camara.leg.br</a:t>
            </a:r>
            <a:endParaRPr sz="40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gf6b741ead9_0_905"/>
          <p:cNvGrpSpPr/>
          <p:nvPr/>
        </p:nvGrpSpPr>
        <p:grpSpPr>
          <a:xfrm>
            <a:off x="825073" y="2101054"/>
            <a:ext cx="1891066" cy="3939616"/>
            <a:chOff x="618820" y="1574025"/>
            <a:chExt cx="1418335" cy="2954786"/>
          </a:xfrm>
        </p:grpSpPr>
        <p:cxnSp>
          <p:nvCxnSpPr>
            <p:cNvPr id="96" name="Google Shape;96;gf6b741ead9_0_905"/>
            <p:cNvCxnSpPr/>
            <p:nvPr/>
          </p:nvCxnSpPr>
          <p:spPr>
            <a:xfrm>
              <a:off x="1299277" y="1695421"/>
              <a:ext cx="718500" cy="741900"/>
            </a:xfrm>
            <a:prstGeom prst="straightConnector1">
              <a:avLst/>
            </a:prstGeom>
            <a:noFill/>
            <a:ln w="9525" cap="flat" cmpd="sng">
              <a:solidFill>
                <a:srgbClr val="0D5DD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97" name="Google Shape;97;gf6b741ead9_0_905"/>
            <p:cNvSpPr/>
            <p:nvPr/>
          </p:nvSpPr>
          <p:spPr>
            <a:xfrm flipH="1">
              <a:off x="618820" y="2306625"/>
              <a:ext cx="1418100" cy="143400"/>
            </a:xfrm>
            <a:prstGeom prst="parallelogram">
              <a:avLst>
                <a:gd name="adj" fmla="val 96952"/>
              </a:avLst>
            </a:prstGeom>
            <a:solidFill>
              <a:srgbClr val="0D5DD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pt-BR"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</a:t>
              </a: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gf6b741ead9_0_905"/>
            <p:cNvSpPr/>
            <p:nvPr/>
          </p:nvSpPr>
          <p:spPr>
            <a:xfrm>
              <a:off x="619055" y="2460450"/>
              <a:ext cx="1418100" cy="143400"/>
            </a:xfrm>
            <a:prstGeom prst="parallelogram">
              <a:avLst>
                <a:gd name="adj" fmla="val 96952"/>
              </a:avLst>
            </a:prstGeom>
            <a:solidFill>
              <a:srgbClr val="0944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9" name="Google Shape;99;gf6b741ead9_0_905"/>
            <p:cNvGrpSpPr/>
            <p:nvPr/>
          </p:nvGrpSpPr>
          <p:grpSpPr>
            <a:xfrm>
              <a:off x="719081" y="1574025"/>
              <a:ext cx="1177275" cy="2954786"/>
              <a:chOff x="1314039" y="1574025"/>
              <a:chExt cx="1177275" cy="2954786"/>
            </a:xfrm>
          </p:grpSpPr>
          <p:sp>
            <p:nvSpPr>
              <p:cNvPr id="100" name="Google Shape;100;gf6b741ead9_0_905"/>
              <p:cNvSpPr txBox="1"/>
              <p:nvPr/>
            </p:nvSpPr>
            <p:spPr>
              <a:xfrm>
                <a:off x="1321858" y="2695025"/>
                <a:ext cx="1167300" cy="44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b" anchorCtr="0">
                <a:noAutofit/>
              </a:bodyPr>
              <a:lstStyle/>
              <a:p>
                <a:pPr marL="0" marR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00"/>
                  <a:buFont typeface="Arial"/>
                  <a:buNone/>
                </a:pPr>
                <a:r>
                  <a:rPr lang="pt-BR" sz="1300" b="1" i="0" u="none" strike="noStrike" cap="none">
                    <a:solidFill>
                      <a:srgbClr val="0C58D3"/>
                    </a:solidFill>
                    <a:latin typeface="Roboto"/>
                    <a:ea typeface="Roboto"/>
                    <a:cs typeface="Roboto"/>
                    <a:sym typeface="Roboto"/>
                  </a:rPr>
                  <a:t>Câmara dos Deputados</a:t>
                </a:r>
                <a:endParaRPr sz="1300" b="1" i="0" u="none" strike="noStrike" cap="none">
                  <a:solidFill>
                    <a:srgbClr val="0C58D3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101" name="Google Shape;101;gf6b741ead9_0_905"/>
              <p:cNvSpPr txBox="1"/>
              <p:nvPr/>
            </p:nvSpPr>
            <p:spPr>
              <a:xfrm>
                <a:off x="1324014" y="3151811"/>
                <a:ext cx="1167300" cy="1377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marR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210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pt-BR" sz="1100" b="0" i="0" u="none" strike="noStrike" cap="none">
                    <a:solidFill>
                      <a:srgbClr val="0C58D3"/>
                    </a:solidFill>
                    <a:latin typeface="Roboto"/>
                    <a:ea typeface="Roboto"/>
                    <a:cs typeface="Roboto"/>
                    <a:sym typeface="Roboto"/>
                  </a:rPr>
                  <a:t>Criado o GT-5G, sob coordenação da Deputada Perpétua Almeida, para avaliar e acompanhar os impactos da implantação da tecnologia 5G no Brasil</a:t>
                </a:r>
                <a:endParaRPr sz="1100" b="0" i="0" u="none" strike="noStrike" cap="none">
                  <a:solidFill>
                    <a:srgbClr val="0C58D3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102" name="Google Shape;102;gf6b741ead9_0_905"/>
              <p:cNvSpPr txBox="1"/>
              <p:nvPr/>
            </p:nvSpPr>
            <p:spPr>
              <a:xfrm>
                <a:off x="1314039" y="1574025"/>
                <a:ext cx="624300" cy="241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marR="0" lvl="0" indent="0" algn="r" rtl="0">
                  <a:lnSpc>
                    <a:spcPct val="115000"/>
                  </a:lnSpc>
                  <a:spcBef>
                    <a:spcPts val="0"/>
                  </a:spcBef>
                  <a:spcAft>
                    <a:spcPts val="210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pt-BR" sz="1100" b="0" i="0" u="none" strike="noStrike" cap="none">
                    <a:solidFill>
                      <a:srgbClr val="0C58D3"/>
                    </a:solidFill>
                    <a:latin typeface="Roboto"/>
                    <a:ea typeface="Roboto"/>
                    <a:cs typeface="Roboto"/>
                    <a:sym typeface="Roboto"/>
                  </a:rPr>
                  <a:t>12/2020</a:t>
                </a:r>
                <a:endParaRPr sz="1100" b="0" i="0" u="none" strike="noStrike" cap="none">
                  <a:solidFill>
                    <a:srgbClr val="0C58D3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grpSp>
        <p:nvGrpSpPr>
          <p:cNvPr id="103" name="Google Shape;103;gf6b741ead9_0_905"/>
          <p:cNvGrpSpPr/>
          <p:nvPr/>
        </p:nvGrpSpPr>
        <p:grpSpPr>
          <a:xfrm>
            <a:off x="2556033" y="2101054"/>
            <a:ext cx="1891065" cy="3086856"/>
            <a:chOff x="1917073" y="1575830"/>
            <a:chExt cx="1418334" cy="2315200"/>
          </a:xfrm>
        </p:grpSpPr>
        <p:cxnSp>
          <p:nvCxnSpPr>
            <p:cNvPr id="104" name="Google Shape;104;gf6b741ead9_0_905"/>
            <p:cNvCxnSpPr/>
            <p:nvPr/>
          </p:nvCxnSpPr>
          <p:spPr>
            <a:xfrm>
              <a:off x="2597529" y="1695421"/>
              <a:ext cx="718500" cy="741900"/>
            </a:xfrm>
            <a:prstGeom prst="straightConnector1">
              <a:avLst/>
            </a:prstGeom>
            <a:noFill/>
            <a:ln w="9525" cap="flat" cmpd="sng">
              <a:solidFill>
                <a:srgbClr val="0D5DD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05" name="Google Shape;105;gf6b741ead9_0_905"/>
            <p:cNvSpPr/>
            <p:nvPr/>
          </p:nvSpPr>
          <p:spPr>
            <a:xfrm flipH="1">
              <a:off x="1917073" y="2306625"/>
              <a:ext cx="1418100" cy="143400"/>
            </a:xfrm>
            <a:prstGeom prst="parallelogram">
              <a:avLst>
                <a:gd name="adj" fmla="val 96952"/>
              </a:avLst>
            </a:prstGeom>
            <a:solidFill>
              <a:srgbClr val="0D5DD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pt-BR"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</a:t>
              </a: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gf6b741ead9_0_905"/>
            <p:cNvSpPr/>
            <p:nvPr/>
          </p:nvSpPr>
          <p:spPr>
            <a:xfrm>
              <a:off x="1917307" y="2460450"/>
              <a:ext cx="1418100" cy="143400"/>
            </a:xfrm>
            <a:prstGeom prst="parallelogram">
              <a:avLst>
                <a:gd name="adj" fmla="val 96952"/>
              </a:avLst>
            </a:prstGeom>
            <a:solidFill>
              <a:srgbClr val="0944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gf6b741ead9_0_905"/>
            <p:cNvSpPr txBox="1"/>
            <p:nvPr/>
          </p:nvSpPr>
          <p:spPr>
            <a:xfrm>
              <a:off x="2021560" y="2696830"/>
              <a:ext cx="11673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pt-BR" sz="1300" b="1" i="0" u="none" strike="noStrike" cap="none">
                  <a:solidFill>
                    <a:srgbClr val="0C58D3"/>
                  </a:solidFill>
                  <a:latin typeface="Roboto"/>
                  <a:ea typeface="Roboto"/>
                  <a:cs typeface="Roboto"/>
                  <a:sym typeface="Roboto"/>
                </a:rPr>
                <a:t>Anatel - Conselho Diretor</a:t>
              </a:r>
              <a:endParaRPr sz="1300" b="1" i="0" u="none" strike="noStrike" cap="none">
                <a:solidFill>
                  <a:srgbClr val="0C58D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8" name="Google Shape;108;gf6b741ead9_0_905"/>
            <p:cNvSpPr txBox="1"/>
            <p:nvPr/>
          </p:nvSpPr>
          <p:spPr>
            <a:xfrm>
              <a:off x="2023720" y="3153630"/>
              <a:ext cx="1167300" cy="73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210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pt-BR" sz="1100" b="0" i="0" u="none" strike="noStrike" cap="none">
                  <a:solidFill>
                    <a:srgbClr val="0C58D3"/>
                  </a:solidFill>
                  <a:latin typeface="Roboto"/>
                  <a:ea typeface="Roboto"/>
                  <a:cs typeface="Roboto"/>
                  <a:sym typeface="Roboto"/>
                </a:rPr>
                <a:t>Aprovação da minuta do Edital do Leilão de Radiofrequências 5G</a:t>
              </a:r>
              <a:endParaRPr sz="1100" b="0" i="0" u="none" strike="noStrike" cap="none">
                <a:solidFill>
                  <a:srgbClr val="0C58D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9" name="Google Shape;109;gf6b741ead9_0_905"/>
            <p:cNvSpPr txBox="1"/>
            <p:nvPr/>
          </p:nvSpPr>
          <p:spPr>
            <a:xfrm>
              <a:off x="2013741" y="1575830"/>
              <a:ext cx="624300" cy="24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210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pt-BR" sz="1100" b="0" i="0" u="none" strike="noStrike" cap="none">
                  <a:solidFill>
                    <a:srgbClr val="0C58D3"/>
                  </a:solidFill>
                  <a:latin typeface="Roboto"/>
                  <a:ea typeface="Roboto"/>
                  <a:cs typeface="Roboto"/>
                  <a:sym typeface="Roboto"/>
                </a:rPr>
                <a:t>02/2021</a:t>
              </a:r>
              <a:endParaRPr sz="1100" b="0" i="0" u="none" strike="noStrike" cap="none">
                <a:solidFill>
                  <a:srgbClr val="0C58D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10" name="Google Shape;110;gf6b741ead9_0_905"/>
          <p:cNvGrpSpPr/>
          <p:nvPr/>
        </p:nvGrpSpPr>
        <p:grpSpPr>
          <a:xfrm>
            <a:off x="4285384" y="2101054"/>
            <a:ext cx="1891065" cy="3086856"/>
            <a:chOff x="3214118" y="1575830"/>
            <a:chExt cx="1418334" cy="2315200"/>
          </a:xfrm>
        </p:grpSpPr>
        <p:cxnSp>
          <p:nvCxnSpPr>
            <p:cNvPr id="111" name="Google Shape;111;gf6b741ead9_0_905"/>
            <p:cNvCxnSpPr/>
            <p:nvPr/>
          </p:nvCxnSpPr>
          <p:spPr>
            <a:xfrm>
              <a:off x="3894575" y="1695421"/>
              <a:ext cx="718500" cy="741900"/>
            </a:xfrm>
            <a:prstGeom prst="straightConnector1">
              <a:avLst/>
            </a:prstGeom>
            <a:no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12" name="Google Shape;112;gf6b741ead9_0_905"/>
            <p:cNvSpPr/>
            <p:nvPr/>
          </p:nvSpPr>
          <p:spPr>
            <a:xfrm flipH="1">
              <a:off x="3214118" y="2306625"/>
              <a:ext cx="1418100" cy="143400"/>
            </a:xfrm>
            <a:prstGeom prst="parallelogram">
              <a:avLst>
                <a:gd name="adj" fmla="val 96952"/>
              </a:avLst>
            </a:prstGeom>
            <a:solidFill>
              <a:srgbClr val="C2C2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pt-BR"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</a:t>
              </a: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gf6b741ead9_0_905"/>
            <p:cNvSpPr/>
            <p:nvPr/>
          </p:nvSpPr>
          <p:spPr>
            <a:xfrm>
              <a:off x="3214352" y="2460450"/>
              <a:ext cx="1418100" cy="143400"/>
            </a:xfrm>
            <a:prstGeom prst="parallelogram">
              <a:avLst>
                <a:gd name="adj" fmla="val 96952"/>
              </a:avLst>
            </a:prstGeom>
            <a:solidFill>
              <a:srgbClr val="8585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gf6b741ead9_0_905"/>
            <p:cNvSpPr txBox="1"/>
            <p:nvPr/>
          </p:nvSpPr>
          <p:spPr>
            <a:xfrm>
              <a:off x="3324920" y="2696830"/>
              <a:ext cx="11673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pt-BR" sz="1300" b="1" i="0" u="none" strike="noStrike" cap="none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Anatel - TCU</a:t>
              </a:r>
              <a:endParaRPr sz="1300" b="1" i="0" u="none" strike="noStrike" cap="non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5" name="Google Shape;115;gf6b741ead9_0_905"/>
            <p:cNvSpPr txBox="1"/>
            <p:nvPr/>
          </p:nvSpPr>
          <p:spPr>
            <a:xfrm>
              <a:off x="3327080" y="3153630"/>
              <a:ext cx="1167300" cy="73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210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pt-BR" sz="1100" b="0" i="0" u="none" strike="noStrike" cap="none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Anatel entregou minuta do Edital do Leilão 5G para a análise do TCU </a:t>
              </a:r>
              <a:endParaRPr sz="1100" b="0" i="0" u="none" strike="noStrike" cap="non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6" name="Google Shape;116;gf6b741ead9_0_905"/>
            <p:cNvSpPr txBox="1"/>
            <p:nvPr/>
          </p:nvSpPr>
          <p:spPr>
            <a:xfrm>
              <a:off x="3317101" y="1575830"/>
              <a:ext cx="624300" cy="24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210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pt-BR" sz="1100" b="0" i="0" u="none" strike="noStrike" cap="none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03/2021</a:t>
              </a:r>
              <a:endParaRPr sz="1100" b="0" i="0" u="none" strike="noStrike" cap="non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17" name="Google Shape;117;gf6b741ead9_0_905"/>
          <p:cNvGrpSpPr/>
          <p:nvPr/>
        </p:nvGrpSpPr>
        <p:grpSpPr>
          <a:xfrm>
            <a:off x="6015242" y="2101050"/>
            <a:ext cx="1891066" cy="3086861"/>
            <a:chOff x="4511544" y="1575827"/>
            <a:chExt cx="1418335" cy="2315203"/>
          </a:xfrm>
        </p:grpSpPr>
        <p:cxnSp>
          <p:nvCxnSpPr>
            <p:cNvPr id="118" name="Google Shape;118;gf6b741ead9_0_905"/>
            <p:cNvCxnSpPr/>
            <p:nvPr/>
          </p:nvCxnSpPr>
          <p:spPr>
            <a:xfrm>
              <a:off x="5192001" y="1695421"/>
              <a:ext cx="718500" cy="741900"/>
            </a:xfrm>
            <a:prstGeom prst="straightConnector1">
              <a:avLst/>
            </a:prstGeom>
            <a:no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19" name="Google Shape;119;gf6b741ead9_0_905"/>
            <p:cNvSpPr/>
            <p:nvPr/>
          </p:nvSpPr>
          <p:spPr>
            <a:xfrm flipH="1">
              <a:off x="4511544" y="2306625"/>
              <a:ext cx="1418100" cy="143400"/>
            </a:xfrm>
            <a:prstGeom prst="parallelogram">
              <a:avLst>
                <a:gd name="adj" fmla="val 96952"/>
              </a:avLst>
            </a:prstGeom>
            <a:solidFill>
              <a:srgbClr val="C2C2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pt-BR"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</a:t>
              </a: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gf6b741ead9_0_905"/>
            <p:cNvSpPr/>
            <p:nvPr/>
          </p:nvSpPr>
          <p:spPr>
            <a:xfrm>
              <a:off x="4511779" y="2460450"/>
              <a:ext cx="1418100" cy="143400"/>
            </a:xfrm>
            <a:prstGeom prst="parallelogram">
              <a:avLst>
                <a:gd name="adj" fmla="val 96952"/>
              </a:avLst>
            </a:prstGeom>
            <a:solidFill>
              <a:srgbClr val="8585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gf6b741ead9_0_905"/>
            <p:cNvSpPr txBox="1"/>
            <p:nvPr/>
          </p:nvSpPr>
          <p:spPr>
            <a:xfrm>
              <a:off x="4619580" y="2696830"/>
              <a:ext cx="11673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pt-BR" sz="1300" b="1" i="0" u="none" strike="noStrike" cap="none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GT-5G </a:t>
              </a:r>
              <a:endParaRPr sz="1300" b="1" i="0" u="none" strike="noStrike" cap="non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2" name="Google Shape;122;gf6b741ead9_0_905"/>
            <p:cNvSpPr txBox="1"/>
            <p:nvPr/>
          </p:nvSpPr>
          <p:spPr>
            <a:xfrm>
              <a:off x="4621740" y="3153630"/>
              <a:ext cx="1167300" cy="73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pt-BR" sz="1100" b="0" i="0" u="none" strike="noStrike" cap="none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Audiências Públicas Reuniões (Anatel) Evento no TCU </a:t>
              </a:r>
              <a:endParaRPr sz="1100" b="0" i="0" u="none" strike="noStrike" cap="non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l" rtl="0">
                <a:lnSpc>
                  <a:spcPct val="115000"/>
                </a:lnSpc>
                <a:spcBef>
                  <a:spcPts val="2100"/>
                </a:spcBef>
                <a:spcAft>
                  <a:spcPts val="210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3" name="Google Shape;123;gf6b741ead9_0_905"/>
            <p:cNvSpPr txBox="1"/>
            <p:nvPr/>
          </p:nvSpPr>
          <p:spPr>
            <a:xfrm>
              <a:off x="4517571" y="1575827"/>
              <a:ext cx="718500" cy="24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210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pt-BR" sz="1100" b="0" i="0" u="none" strike="noStrike" cap="none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Jan-Jul/21</a:t>
              </a:r>
              <a:endParaRPr sz="1100" b="0" i="0" u="none" strike="noStrike" cap="non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24" name="Google Shape;124;gf6b741ead9_0_905"/>
          <p:cNvGrpSpPr/>
          <p:nvPr/>
        </p:nvGrpSpPr>
        <p:grpSpPr>
          <a:xfrm>
            <a:off x="7744829" y="2101054"/>
            <a:ext cx="1891065" cy="3086856"/>
            <a:chOff x="3214118" y="1575830"/>
            <a:chExt cx="1418334" cy="2315200"/>
          </a:xfrm>
        </p:grpSpPr>
        <p:cxnSp>
          <p:nvCxnSpPr>
            <p:cNvPr id="125" name="Google Shape;125;gf6b741ead9_0_905"/>
            <p:cNvCxnSpPr/>
            <p:nvPr/>
          </p:nvCxnSpPr>
          <p:spPr>
            <a:xfrm>
              <a:off x="3894575" y="1695421"/>
              <a:ext cx="718500" cy="741900"/>
            </a:xfrm>
            <a:prstGeom prst="straightConnector1">
              <a:avLst/>
            </a:prstGeom>
            <a:no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26" name="Google Shape;126;gf6b741ead9_0_905"/>
            <p:cNvSpPr/>
            <p:nvPr/>
          </p:nvSpPr>
          <p:spPr>
            <a:xfrm flipH="1">
              <a:off x="3214118" y="2306625"/>
              <a:ext cx="1418100" cy="143400"/>
            </a:xfrm>
            <a:prstGeom prst="parallelogram">
              <a:avLst>
                <a:gd name="adj" fmla="val 96952"/>
              </a:avLst>
            </a:prstGeom>
            <a:solidFill>
              <a:srgbClr val="C2C2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pt-BR"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</a:t>
              </a: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gf6b741ead9_0_905"/>
            <p:cNvSpPr/>
            <p:nvPr/>
          </p:nvSpPr>
          <p:spPr>
            <a:xfrm>
              <a:off x="3214352" y="2460450"/>
              <a:ext cx="1418100" cy="143400"/>
            </a:xfrm>
            <a:prstGeom prst="parallelogram">
              <a:avLst>
                <a:gd name="adj" fmla="val 96952"/>
              </a:avLst>
            </a:prstGeom>
            <a:solidFill>
              <a:srgbClr val="8585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gf6b741ead9_0_905"/>
            <p:cNvSpPr txBox="1"/>
            <p:nvPr/>
          </p:nvSpPr>
          <p:spPr>
            <a:xfrm>
              <a:off x="3324920" y="2696830"/>
              <a:ext cx="11673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pt-BR" sz="1300" b="1" i="0" u="none" strike="noStrike" cap="none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TCU </a:t>
              </a:r>
              <a:endParaRPr sz="1300" b="1" i="0" u="none" strike="noStrike" cap="non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9" name="Google Shape;129;gf6b741ead9_0_905"/>
            <p:cNvSpPr txBox="1"/>
            <p:nvPr/>
          </p:nvSpPr>
          <p:spPr>
            <a:xfrm>
              <a:off x="3327080" y="3153630"/>
              <a:ext cx="1167300" cy="73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210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pt-BR" sz="1100" b="0" i="0" u="none" strike="noStrike" cap="none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Aprovação do Edital do Leilão 5G, com recomendações</a:t>
              </a:r>
              <a:endParaRPr sz="1100" b="0" i="0" u="none" strike="noStrike" cap="non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0" name="Google Shape;130;gf6b741ead9_0_905"/>
            <p:cNvSpPr txBox="1"/>
            <p:nvPr/>
          </p:nvSpPr>
          <p:spPr>
            <a:xfrm>
              <a:off x="3317101" y="1575830"/>
              <a:ext cx="624300" cy="24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210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pt-BR" sz="1100" b="0" i="0" u="none" strike="noStrike" cap="none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08/2021</a:t>
              </a:r>
              <a:endParaRPr sz="1100" b="0" i="0" u="none" strike="noStrike" cap="non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31" name="Google Shape;131;gf6b741ead9_0_905"/>
          <p:cNvGrpSpPr/>
          <p:nvPr/>
        </p:nvGrpSpPr>
        <p:grpSpPr>
          <a:xfrm>
            <a:off x="9474687" y="2101054"/>
            <a:ext cx="1891066" cy="4343202"/>
            <a:chOff x="4511544" y="1575830"/>
            <a:chExt cx="1418335" cy="3257483"/>
          </a:xfrm>
        </p:grpSpPr>
        <p:cxnSp>
          <p:nvCxnSpPr>
            <p:cNvPr id="132" name="Google Shape;132;gf6b741ead9_0_905"/>
            <p:cNvCxnSpPr/>
            <p:nvPr/>
          </p:nvCxnSpPr>
          <p:spPr>
            <a:xfrm>
              <a:off x="5192001" y="1695421"/>
              <a:ext cx="718500" cy="741900"/>
            </a:xfrm>
            <a:prstGeom prst="straightConnector1">
              <a:avLst/>
            </a:prstGeom>
            <a:no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33" name="Google Shape;133;gf6b741ead9_0_905"/>
            <p:cNvSpPr/>
            <p:nvPr/>
          </p:nvSpPr>
          <p:spPr>
            <a:xfrm flipH="1">
              <a:off x="4511544" y="2306625"/>
              <a:ext cx="1418100" cy="143400"/>
            </a:xfrm>
            <a:prstGeom prst="parallelogram">
              <a:avLst>
                <a:gd name="adj" fmla="val 96952"/>
              </a:avLst>
            </a:prstGeom>
            <a:solidFill>
              <a:srgbClr val="C2C2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pt-BR"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</a:t>
              </a: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gf6b741ead9_0_905"/>
            <p:cNvSpPr/>
            <p:nvPr/>
          </p:nvSpPr>
          <p:spPr>
            <a:xfrm>
              <a:off x="4511779" y="2460450"/>
              <a:ext cx="1418100" cy="143400"/>
            </a:xfrm>
            <a:prstGeom prst="parallelogram">
              <a:avLst>
                <a:gd name="adj" fmla="val 96952"/>
              </a:avLst>
            </a:prstGeom>
            <a:solidFill>
              <a:srgbClr val="8585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gf6b741ead9_0_905"/>
            <p:cNvSpPr txBox="1"/>
            <p:nvPr/>
          </p:nvSpPr>
          <p:spPr>
            <a:xfrm>
              <a:off x="4619580" y="2696830"/>
              <a:ext cx="11673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pt-BR" sz="1300" b="1" i="0" u="none" strike="noStrike" cap="none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Anatel</a:t>
              </a:r>
              <a:endParaRPr sz="1300" b="1" i="0" u="none" strike="noStrike" cap="non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6" name="Google Shape;136;gf6b741ead9_0_905"/>
            <p:cNvSpPr txBox="1"/>
            <p:nvPr/>
          </p:nvSpPr>
          <p:spPr>
            <a:xfrm>
              <a:off x="4621732" y="3153613"/>
              <a:ext cx="1167300" cy="167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210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pt-BR" sz="1100" b="0" i="0" u="none" strike="noStrike" cap="none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Aprovou o Edital do 5G com recomendações do TCU - Conectividade das Escolas Públicas</a:t>
              </a:r>
              <a:endParaRPr sz="1100" b="0" i="0" u="none" strike="noStrike" cap="non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7" name="Google Shape;137;gf6b741ead9_0_905"/>
            <p:cNvSpPr txBox="1"/>
            <p:nvPr/>
          </p:nvSpPr>
          <p:spPr>
            <a:xfrm>
              <a:off x="4611761" y="1575830"/>
              <a:ext cx="624300" cy="24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210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pt-BR" sz="1100" b="0" i="0" u="none" strike="noStrike" cap="none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rPr>
                <a:t>09/2021</a:t>
              </a:r>
              <a:endParaRPr sz="1100" b="0" i="0" u="none" strike="noStrike" cap="non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11887200" cy="62975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pt-BR"/>
              <a:t>Compromissos da Faixa de 700 MHz </a:t>
            </a:r>
            <a:endParaRPr/>
          </a:p>
        </p:txBody>
      </p:sp>
      <p:pic>
        <p:nvPicPr>
          <p:cNvPr id="322" name="Google Shape;322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843225"/>
            <a:ext cx="11887200" cy="36616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11505029" cy="6553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11887199" cy="656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pt-BR"/>
              <a:t>Edital 5G - PAIS e Rede Privativa da ADM</a:t>
            </a:r>
            <a:endParaRPr/>
          </a:p>
        </p:txBody>
      </p:sp>
      <p:pic>
        <p:nvPicPr>
          <p:cNvPr id="341" name="Google Shape;341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02950" y="1754400"/>
            <a:ext cx="8662016" cy="486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pt-BR"/>
              <a:t>Edital 5G - Release 16/3GPP</a:t>
            </a:r>
            <a:endParaRPr/>
          </a:p>
        </p:txBody>
      </p:sp>
      <p:pic>
        <p:nvPicPr>
          <p:cNvPr id="348" name="Google Shape;348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56850" y="1843225"/>
            <a:ext cx="7751932" cy="4862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11887199" cy="65128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60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11887201" cy="63498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Google Shape;366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11822800" cy="651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372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11887197" cy="63313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f6ae4633a4_0_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/>
              <a:t>Próximas etapas</a:t>
            </a:r>
            <a:endParaRPr/>
          </a:p>
        </p:txBody>
      </p:sp>
      <p:grpSp>
        <p:nvGrpSpPr>
          <p:cNvPr id="144" name="Google Shape;144;gf6ae4633a4_0_0"/>
          <p:cNvGrpSpPr/>
          <p:nvPr/>
        </p:nvGrpSpPr>
        <p:grpSpPr>
          <a:xfrm>
            <a:off x="6018149" y="2486506"/>
            <a:ext cx="3306781" cy="2305082"/>
            <a:chOff x="4526675" y="1857800"/>
            <a:chExt cx="2480148" cy="1728855"/>
          </a:xfrm>
        </p:grpSpPr>
        <p:sp>
          <p:nvSpPr>
            <p:cNvPr id="145" name="Google Shape;145;gf6ae4633a4_0_0"/>
            <p:cNvSpPr/>
            <p:nvPr/>
          </p:nvSpPr>
          <p:spPr>
            <a:xfrm>
              <a:off x="4849302" y="3079475"/>
              <a:ext cx="1958400" cy="133500"/>
            </a:xfrm>
            <a:prstGeom prst="rect">
              <a:avLst/>
            </a:prstGeom>
            <a:solidFill>
              <a:srgbClr val="0E94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6" name="Google Shape;146;gf6ae4633a4_0_0"/>
            <p:cNvGrpSpPr/>
            <p:nvPr/>
          </p:nvGrpSpPr>
          <p:grpSpPr>
            <a:xfrm>
              <a:off x="4526675" y="1857800"/>
              <a:ext cx="2480148" cy="1728855"/>
              <a:chOff x="4526675" y="1857800"/>
              <a:chExt cx="2480148" cy="1728855"/>
            </a:xfrm>
          </p:grpSpPr>
          <p:grpSp>
            <p:nvGrpSpPr>
              <p:cNvPr id="147" name="Google Shape;147;gf6ae4633a4_0_0"/>
              <p:cNvGrpSpPr/>
              <p:nvPr/>
            </p:nvGrpSpPr>
            <p:grpSpPr>
              <a:xfrm>
                <a:off x="4808316" y="2800065"/>
                <a:ext cx="92400" cy="411825"/>
                <a:chOff x="845575" y="2563700"/>
                <a:chExt cx="92400" cy="411825"/>
              </a:xfrm>
            </p:grpSpPr>
            <p:cxnSp>
              <p:nvCxnSpPr>
                <p:cNvPr id="148" name="Google Shape;148;gf6ae4633a4_0_0"/>
                <p:cNvCxnSpPr/>
                <p:nvPr/>
              </p:nvCxnSpPr>
              <p:spPr>
                <a:xfrm>
                  <a:off x="891775" y="26161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149" name="Google Shape;149;gf6ae4633a4_0_0"/>
                <p:cNvSpPr/>
                <p:nvPr/>
              </p:nvSpPr>
              <p:spPr>
                <a:xfrm>
                  <a:off x="845575" y="2563700"/>
                  <a:ext cx="92400" cy="924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50" name="Google Shape;150;gf6ae4633a4_0_0"/>
              <p:cNvSpPr txBox="1"/>
              <p:nvPr/>
            </p:nvSpPr>
            <p:spPr>
              <a:xfrm>
                <a:off x="4526675" y="3215255"/>
                <a:ext cx="938100" cy="37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marR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210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pt-BR" sz="1600" b="1">
                    <a:latin typeface="Roboto"/>
                    <a:ea typeface="Roboto"/>
                    <a:cs typeface="Roboto"/>
                    <a:sym typeface="Roboto"/>
                  </a:rPr>
                  <a:t>Jul-</a:t>
                </a:r>
                <a:r>
                  <a:rPr lang="pt-BR" sz="1600" b="1" i="0" u="none" strike="noStrike" cap="none">
                    <a:solidFill>
                      <a:srgbClr val="000000"/>
                    </a:solidFill>
                    <a:latin typeface="Roboto"/>
                    <a:ea typeface="Roboto"/>
                    <a:cs typeface="Roboto"/>
                    <a:sym typeface="Roboto"/>
                  </a:rPr>
                  <a:t>2022</a:t>
                </a:r>
                <a:endParaRPr sz="1600" b="1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151" name="Google Shape;151;gf6ae4633a4_0_0"/>
              <p:cNvSpPr txBox="1"/>
              <p:nvPr/>
            </p:nvSpPr>
            <p:spPr>
              <a:xfrm>
                <a:off x="4753223" y="1857800"/>
                <a:ext cx="2253600" cy="943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pt-BR" sz="1100" b="1">
                    <a:latin typeface="Roboto"/>
                    <a:ea typeface="Roboto"/>
                    <a:cs typeface="Roboto"/>
                    <a:sym typeface="Roboto"/>
                  </a:rPr>
                  <a:t>Julho de 2022 </a:t>
                </a:r>
                <a:endParaRPr sz="1100" b="1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1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210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pt-BR" sz="1100">
                    <a:latin typeface="Roboto"/>
                    <a:ea typeface="Roboto"/>
                    <a:cs typeface="Roboto"/>
                    <a:sym typeface="Roboto"/>
                  </a:rPr>
                  <a:t>Perspectiva de 27 capitais com implementação 5G em algumas localidades</a:t>
                </a:r>
                <a:endParaRPr sz="1100" b="1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grpSp>
        <p:nvGrpSpPr>
          <p:cNvPr id="152" name="Google Shape;152;gf6ae4633a4_0_0"/>
          <p:cNvGrpSpPr/>
          <p:nvPr/>
        </p:nvGrpSpPr>
        <p:grpSpPr>
          <a:xfrm>
            <a:off x="8563599" y="3612873"/>
            <a:ext cx="3628096" cy="2314147"/>
            <a:chOff x="6435810" y="2702596"/>
            <a:chExt cx="2721140" cy="1735654"/>
          </a:xfrm>
        </p:grpSpPr>
        <p:sp>
          <p:nvSpPr>
            <p:cNvPr id="153" name="Google Shape;153;gf6ae4633a4_0_0"/>
            <p:cNvSpPr/>
            <p:nvPr/>
          </p:nvSpPr>
          <p:spPr>
            <a:xfrm>
              <a:off x="6807650" y="3079475"/>
              <a:ext cx="2349300" cy="133500"/>
            </a:xfrm>
            <a:prstGeom prst="rect">
              <a:avLst/>
            </a:prstGeom>
            <a:solidFill>
              <a:srgbClr val="0856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4" name="Google Shape;154;gf6ae4633a4_0_0"/>
            <p:cNvGrpSpPr/>
            <p:nvPr/>
          </p:nvGrpSpPr>
          <p:grpSpPr>
            <a:xfrm>
              <a:off x="6435810" y="2702596"/>
              <a:ext cx="2494563" cy="1735654"/>
              <a:chOff x="6435810" y="2702596"/>
              <a:chExt cx="2494563" cy="1735654"/>
            </a:xfrm>
          </p:grpSpPr>
          <p:grpSp>
            <p:nvGrpSpPr>
              <p:cNvPr id="155" name="Google Shape;155;gf6ae4633a4_0_0"/>
              <p:cNvGrpSpPr/>
              <p:nvPr/>
            </p:nvGrpSpPr>
            <p:grpSpPr>
              <a:xfrm rot="10800000">
                <a:off x="6760035" y="3079467"/>
                <a:ext cx="92400" cy="411825"/>
                <a:chOff x="2070100" y="2563700"/>
                <a:chExt cx="92400" cy="411825"/>
              </a:xfrm>
            </p:grpSpPr>
            <p:cxnSp>
              <p:nvCxnSpPr>
                <p:cNvPr id="156" name="Google Shape;156;gf6ae4633a4_0_0"/>
                <p:cNvCxnSpPr/>
                <p:nvPr/>
              </p:nvCxnSpPr>
              <p:spPr>
                <a:xfrm>
                  <a:off x="2116300" y="26161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157" name="Google Shape;157;gf6ae4633a4_0_0"/>
                <p:cNvSpPr/>
                <p:nvPr/>
              </p:nvSpPr>
              <p:spPr>
                <a:xfrm>
                  <a:off x="2070100" y="2563700"/>
                  <a:ext cx="92400" cy="924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58" name="Google Shape;158;gf6ae4633a4_0_0"/>
              <p:cNvSpPr txBox="1"/>
              <p:nvPr/>
            </p:nvSpPr>
            <p:spPr>
              <a:xfrm>
                <a:off x="6435810" y="2702596"/>
                <a:ext cx="745800" cy="37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marR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210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pt-BR" sz="1600" b="1" i="0" u="none" strike="noStrike" cap="none">
                    <a:solidFill>
                      <a:srgbClr val="000000"/>
                    </a:solidFill>
                    <a:latin typeface="Roboto"/>
                    <a:ea typeface="Roboto"/>
                    <a:cs typeface="Roboto"/>
                    <a:sym typeface="Roboto"/>
                  </a:rPr>
                  <a:t>2028</a:t>
                </a:r>
                <a:endParaRPr sz="1600" b="1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159" name="Google Shape;159;gf6ae4633a4_0_0"/>
              <p:cNvSpPr txBox="1"/>
              <p:nvPr/>
            </p:nvSpPr>
            <p:spPr>
              <a:xfrm>
                <a:off x="6676773" y="3494450"/>
                <a:ext cx="2253600" cy="943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pt-BR" sz="1100" b="1">
                    <a:latin typeface="Roboto"/>
                    <a:ea typeface="Roboto"/>
                    <a:cs typeface="Roboto"/>
                    <a:sym typeface="Roboto"/>
                  </a:rPr>
                  <a:t>Implementação final da tecnologia 5G no Brasil</a:t>
                </a:r>
                <a:endParaRPr sz="1100" b="1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1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210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1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grpSp>
        <p:nvGrpSpPr>
          <p:cNvPr id="160" name="Google Shape;160;gf6ae4633a4_0_0"/>
          <p:cNvGrpSpPr/>
          <p:nvPr/>
        </p:nvGrpSpPr>
        <p:grpSpPr>
          <a:xfrm>
            <a:off x="644038" y="2486506"/>
            <a:ext cx="3440889" cy="2305094"/>
            <a:chOff x="495991" y="1857800"/>
            <a:chExt cx="2580731" cy="1728863"/>
          </a:xfrm>
        </p:grpSpPr>
        <p:sp>
          <p:nvSpPr>
            <p:cNvPr id="161" name="Google Shape;161;gf6ae4633a4_0_0"/>
            <p:cNvSpPr/>
            <p:nvPr/>
          </p:nvSpPr>
          <p:spPr>
            <a:xfrm>
              <a:off x="932600" y="3079475"/>
              <a:ext cx="1958400" cy="133500"/>
            </a:xfrm>
            <a:prstGeom prst="rect">
              <a:avLst/>
            </a:prstGeom>
            <a:solidFill>
              <a:srgbClr val="0E94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2" name="Google Shape;162;gf6ae4633a4_0_0"/>
            <p:cNvGrpSpPr/>
            <p:nvPr/>
          </p:nvGrpSpPr>
          <p:grpSpPr>
            <a:xfrm>
              <a:off x="495991" y="1857800"/>
              <a:ext cx="2580731" cy="1728863"/>
              <a:chOff x="495991" y="1857800"/>
              <a:chExt cx="2580731" cy="1728863"/>
            </a:xfrm>
          </p:grpSpPr>
          <p:sp>
            <p:nvSpPr>
              <p:cNvPr id="163" name="Google Shape;163;gf6ae4633a4_0_0"/>
              <p:cNvSpPr txBox="1"/>
              <p:nvPr/>
            </p:nvSpPr>
            <p:spPr>
              <a:xfrm>
                <a:off x="495991" y="3215263"/>
                <a:ext cx="871200" cy="37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marR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210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pt-BR" sz="1600" b="1" i="0" u="none" strike="noStrike" cap="none">
                    <a:solidFill>
                      <a:srgbClr val="000000"/>
                    </a:solidFill>
                    <a:latin typeface="Roboto"/>
                    <a:ea typeface="Roboto"/>
                    <a:cs typeface="Roboto"/>
                    <a:sym typeface="Roboto"/>
                  </a:rPr>
                  <a:t>Nov-2021</a:t>
                </a:r>
                <a:endParaRPr sz="1600" b="1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grpSp>
            <p:nvGrpSpPr>
              <p:cNvPr id="164" name="Google Shape;164;gf6ae4633a4_0_0"/>
              <p:cNvGrpSpPr/>
              <p:nvPr/>
            </p:nvGrpSpPr>
            <p:grpSpPr>
              <a:xfrm>
                <a:off x="881025" y="2800065"/>
                <a:ext cx="92400" cy="411825"/>
                <a:chOff x="845575" y="2563700"/>
                <a:chExt cx="92400" cy="411825"/>
              </a:xfrm>
            </p:grpSpPr>
            <p:cxnSp>
              <p:nvCxnSpPr>
                <p:cNvPr id="165" name="Google Shape;165;gf6ae4633a4_0_0"/>
                <p:cNvCxnSpPr/>
                <p:nvPr/>
              </p:nvCxnSpPr>
              <p:spPr>
                <a:xfrm>
                  <a:off x="891775" y="26161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166" name="Google Shape;166;gf6ae4633a4_0_0"/>
                <p:cNvSpPr/>
                <p:nvPr/>
              </p:nvSpPr>
              <p:spPr>
                <a:xfrm>
                  <a:off x="845575" y="2563700"/>
                  <a:ext cx="92400" cy="924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7" name="Google Shape;167;gf6ae4633a4_0_0"/>
              <p:cNvSpPr txBox="1"/>
              <p:nvPr/>
            </p:nvSpPr>
            <p:spPr>
              <a:xfrm>
                <a:off x="823122" y="1857800"/>
                <a:ext cx="2253600" cy="943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pt-BR" sz="1100" b="1" i="0" u="none" strike="noStrike" cap="none">
                    <a:solidFill>
                      <a:srgbClr val="000000"/>
                    </a:solidFill>
                    <a:latin typeface="Roboto"/>
                    <a:ea typeface="Roboto"/>
                    <a:cs typeface="Roboto"/>
                    <a:sym typeface="Roboto"/>
                  </a:rPr>
                  <a:t>Leilão do 5G</a:t>
                </a:r>
                <a:endParaRPr sz="1100" b="1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1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210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pt-BR" sz="1100" b="0" i="0" u="none" strike="noStrike" cap="none">
                    <a:solidFill>
                      <a:srgbClr val="000000"/>
                    </a:solidFill>
                    <a:latin typeface="Roboto"/>
                    <a:ea typeface="Roboto"/>
                    <a:cs typeface="Roboto"/>
                    <a:sym typeface="Roboto"/>
                  </a:rPr>
                  <a:t>4 de novembro</a:t>
                </a:r>
                <a:endParaRPr sz="1100" b="1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grpSp>
        <p:nvGrpSpPr>
          <p:cNvPr id="168" name="Google Shape;168;gf6ae4633a4_0_0"/>
          <p:cNvGrpSpPr/>
          <p:nvPr/>
        </p:nvGrpSpPr>
        <p:grpSpPr>
          <a:xfrm>
            <a:off x="3350098" y="3612875"/>
            <a:ext cx="3335068" cy="2314145"/>
            <a:chOff x="2525586" y="2702598"/>
            <a:chExt cx="2501364" cy="1735652"/>
          </a:xfrm>
        </p:grpSpPr>
        <p:sp>
          <p:nvSpPr>
            <p:cNvPr id="169" name="Google Shape;169;gf6ae4633a4_0_0"/>
            <p:cNvSpPr/>
            <p:nvPr/>
          </p:nvSpPr>
          <p:spPr>
            <a:xfrm>
              <a:off x="2890952" y="3079475"/>
              <a:ext cx="1958400" cy="133500"/>
            </a:xfrm>
            <a:prstGeom prst="rect">
              <a:avLst/>
            </a:prstGeom>
            <a:solidFill>
              <a:srgbClr val="0856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0" name="Google Shape;170;gf6ae4633a4_0_0"/>
            <p:cNvGrpSpPr/>
            <p:nvPr/>
          </p:nvGrpSpPr>
          <p:grpSpPr>
            <a:xfrm>
              <a:off x="2525586" y="2702598"/>
              <a:ext cx="2501364" cy="1735652"/>
              <a:chOff x="2525586" y="2702598"/>
              <a:chExt cx="2501364" cy="1735652"/>
            </a:xfrm>
          </p:grpSpPr>
          <p:sp>
            <p:nvSpPr>
              <p:cNvPr id="171" name="Google Shape;171;gf6ae4633a4_0_0"/>
              <p:cNvSpPr txBox="1"/>
              <p:nvPr/>
            </p:nvSpPr>
            <p:spPr>
              <a:xfrm>
                <a:off x="2525586" y="2702598"/>
                <a:ext cx="931800" cy="37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marR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210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pt-BR" sz="1600" b="1" i="0" u="none" strike="noStrike" cap="none">
                    <a:solidFill>
                      <a:srgbClr val="000000"/>
                    </a:solidFill>
                    <a:latin typeface="Roboto"/>
                    <a:ea typeface="Roboto"/>
                    <a:cs typeface="Roboto"/>
                    <a:sym typeface="Roboto"/>
                  </a:rPr>
                  <a:t>Dez-2021</a:t>
                </a:r>
                <a:endParaRPr sz="1600" b="1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grpSp>
            <p:nvGrpSpPr>
              <p:cNvPr id="172" name="Google Shape;172;gf6ae4633a4_0_0"/>
              <p:cNvGrpSpPr/>
              <p:nvPr/>
            </p:nvGrpSpPr>
            <p:grpSpPr>
              <a:xfrm rot="10800000">
                <a:off x="2849073" y="3079467"/>
                <a:ext cx="92400" cy="411825"/>
                <a:chOff x="2070100" y="2563700"/>
                <a:chExt cx="92400" cy="411825"/>
              </a:xfrm>
            </p:grpSpPr>
            <p:cxnSp>
              <p:nvCxnSpPr>
                <p:cNvPr id="173" name="Google Shape;173;gf6ae4633a4_0_0"/>
                <p:cNvCxnSpPr/>
                <p:nvPr/>
              </p:nvCxnSpPr>
              <p:spPr>
                <a:xfrm>
                  <a:off x="2116300" y="26161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174" name="Google Shape;174;gf6ae4633a4_0_0"/>
                <p:cNvSpPr/>
                <p:nvPr/>
              </p:nvSpPr>
              <p:spPr>
                <a:xfrm>
                  <a:off x="2070100" y="2563700"/>
                  <a:ext cx="92400" cy="924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75" name="Google Shape;175;gf6ae4633a4_0_0"/>
              <p:cNvSpPr txBox="1"/>
              <p:nvPr/>
            </p:nvSpPr>
            <p:spPr>
              <a:xfrm>
                <a:off x="2773350" y="3494450"/>
                <a:ext cx="2253600" cy="943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pt-BR" sz="1100" b="1" i="0" u="none" strike="noStrike" cap="none">
                    <a:solidFill>
                      <a:srgbClr val="000000"/>
                    </a:solidFill>
                    <a:latin typeface="Roboto"/>
                    <a:ea typeface="Roboto"/>
                    <a:cs typeface="Roboto"/>
                    <a:sym typeface="Roboto"/>
                  </a:rPr>
                  <a:t>Possibilidade de implementação 5G em SP</a:t>
                </a:r>
                <a:endParaRPr sz="1100" b="1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pt-BR" sz="1100" b="1">
                    <a:latin typeface="Roboto"/>
                    <a:ea typeface="Roboto"/>
                    <a:cs typeface="Roboto"/>
                    <a:sym typeface="Roboto"/>
                  </a:rPr>
                  <a:t>Vivo:</a:t>
                </a:r>
                <a:endParaRPr sz="1100" b="1"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457200" marR="0" lvl="0" indent="-29845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SzPts val="1100"/>
                  <a:buFont typeface="Roboto"/>
                  <a:buChar char="-"/>
                </a:pPr>
                <a:r>
                  <a:rPr lang="pt-BR" sz="1100" b="1">
                    <a:latin typeface="Roboto"/>
                    <a:ea typeface="Roboto"/>
                    <a:cs typeface="Roboto"/>
                    <a:sym typeface="Roboto"/>
                  </a:rPr>
                  <a:t>Experimental - 5G em agro, bancos, indústria 4.0</a:t>
                </a:r>
                <a:endParaRPr sz="1100" b="1"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457200" marR="0" lvl="0" indent="-29845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SzPts val="1100"/>
                  <a:buFont typeface="Roboto"/>
                  <a:buChar char="-"/>
                </a:pPr>
                <a:r>
                  <a:rPr lang="pt-BR" sz="1100" b="1">
                    <a:latin typeface="Roboto"/>
                    <a:ea typeface="Roboto"/>
                    <a:cs typeface="Roboto"/>
                    <a:sym typeface="Roboto"/>
                  </a:rPr>
                  <a:t>tecnicamente pronta para implantação</a:t>
                </a:r>
                <a:endParaRPr sz="1100" b="1"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1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210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1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pt-BR"/>
              <a:t>Edital 5G - Compromissos gerais</a:t>
            </a:r>
            <a:endParaRPr/>
          </a:p>
        </p:txBody>
      </p:sp>
      <p:pic>
        <p:nvPicPr>
          <p:cNvPr id="379" name="Google Shape;379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31150" y="1894250"/>
            <a:ext cx="7494691" cy="486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11887201" cy="62559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11835550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10929777" cy="6553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Google Shape;403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10531623" cy="655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11887201" cy="647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f6b741ead9_0_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t-BR" sz="3160" b="1" u="sng"/>
              <a:t>EACE</a:t>
            </a:r>
            <a:r>
              <a:rPr lang="pt-BR" sz="3160"/>
              <a:t> - Entidade Administradora da Conectividade das Escolas</a:t>
            </a:r>
            <a:endParaRPr sz="316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t-BR" sz="2560" b="1" u="sng"/>
              <a:t>GAPE</a:t>
            </a:r>
            <a:r>
              <a:rPr lang="pt-BR" sz="2560"/>
              <a:t> - Grupo de Acompanhamento do Custeio de Conectividade das Escolas</a:t>
            </a:r>
            <a:endParaRPr sz="2560"/>
          </a:p>
        </p:txBody>
      </p:sp>
      <p:sp>
        <p:nvSpPr>
          <p:cNvPr id="188" name="Google Shape;188;gf6b741ead9_0_2"/>
          <p:cNvSpPr/>
          <p:nvPr/>
        </p:nvSpPr>
        <p:spPr>
          <a:xfrm>
            <a:off x="5070591" y="1934467"/>
            <a:ext cx="2050800" cy="590100"/>
          </a:xfrm>
          <a:prstGeom prst="roundRect">
            <a:avLst>
              <a:gd name="adj" fmla="val 50000"/>
            </a:avLst>
          </a:prstGeom>
          <a:solidFill>
            <a:srgbClr val="0944A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Conectividade de Escolas Públicas</a:t>
            </a:r>
            <a:endParaRPr sz="19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gf6b741ead9_0_2"/>
          <p:cNvSpPr/>
          <p:nvPr/>
        </p:nvSpPr>
        <p:spPr>
          <a:xfrm>
            <a:off x="7430975" y="3134074"/>
            <a:ext cx="2050800" cy="1076700"/>
          </a:xfrm>
          <a:prstGeom prst="roundRect">
            <a:avLst>
              <a:gd name="adj" fmla="val 50000"/>
            </a:avLst>
          </a:prstGeom>
          <a:solidFill>
            <a:srgbClr val="0D5D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GAPE - Presidência - Conselheiro da Anatel</a:t>
            </a:r>
            <a:endParaRPr sz="19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gf6b741ead9_0_2"/>
          <p:cNvSpPr/>
          <p:nvPr/>
        </p:nvSpPr>
        <p:spPr>
          <a:xfrm>
            <a:off x="2710200" y="3134081"/>
            <a:ext cx="2050800" cy="1199700"/>
          </a:xfrm>
          <a:prstGeom prst="roundRect">
            <a:avLst>
              <a:gd name="adj" fmla="val 50000"/>
            </a:avLst>
          </a:prstGeom>
          <a:solidFill>
            <a:srgbClr val="0D5D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1" i="0" u="sng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EACE</a:t>
            </a:r>
            <a:r>
              <a:rPr lang="pt-BR" sz="13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- Entidade Administradora da Conectividade das Escolas</a:t>
            </a:r>
            <a:endParaRPr sz="19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gf6b741ead9_0_2"/>
          <p:cNvSpPr/>
          <p:nvPr/>
        </p:nvSpPr>
        <p:spPr>
          <a:xfrm>
            <a:off x="2710200" y="4847245"/>
            <a:ext cx="2050800" cy="590100"/>
          </a:xfrm>
          <a:prstGeom prst="roundRect">
            <a:avLst>
              <a:gd name="adj" fmla="val 50000"/>
            </a:avLst>
          </a:prstGeom>
          <a:solidFill>
            <a:srgbClr val="307B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Operadoras</a:t>
            </a:r>
            <a:endParaRPr sz="19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gf6b741ead9_0_2"/>
          <p:cNvSpPr/>
          <p:nvPr/>
        </p:nvSpPr>
        <p:spPr>
          <a:xfrm>
            <a:off x="6250800" y="4923570"/>
            <a:ext cx="2050800" cy="590100"/>
          </a:xfrm>
          <a:prstGeom prst="roundRect">
            <a:avLst>
              <a:gd name="adj" fmla="val 50000"/>
            </a:avLst>
          </a:prstGeom>
          <a:solidFill>
            <a:srgbClr val="307B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Ministério das Comunicações</a:t>
            </a:r>
            <a:endParaRPr sz="19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gf6b741ead9_0_2"/>
          <p:cNvSpPr/>
          <p:nvPr/>
        </p:nvSpPr>
        <p:spPr>
          <a:xfrm>
            <a:off x="8542691" y="4923870"/>
            <a:ext cx="2050800" cy="590100"/>
          </a:xfrm>
          <a:prstGeom prst="roundRect">
            <a:avLst>
              <a:gd name="adj" fmla="val 50000"/>
            </a:avLst>
          </a:prstGeom>
          <a:solidFill>
            <a:srgbClr val="307B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Ministério da Educação</a:t>
            </a:r>
            <a:endParaRPr sz="19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4" name="Google Shape;194;gf6b741ead9_0_2"/>
          <p:cNvCxnSpPr>
            <a:stCxn id="188" idx="2"/>
            <a:endCxn id="189" idx="0"/>
          </p:cNvCxnSpPr>
          <p:nvPr/>
        </p:nvCxnSpPr>
        <p:spPr>
          <a:xfrm rot="-5400000" flipH="1">
            <a:off x="6971391" y="1649167"/>
            <a:ext cx="609600" cy="2360400"/>
          </a:xfrm>
          <a:prstGeom prst="bentConnector3">
            <a:avLst>
              <a:gd name="adj1" fmla="val 49992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5" name="Google Shape;195;gf6b741ead9_0_2"/>
          <p:cNvCxnSpPr>
            <a:stCxn id="190" idx="0"/>
            <a:endCxn id="188" idx="2"/>
          </p:cNvCxnSpPr>
          <p:nvPr/>
        </p:nvCxnSpPr>
        <p:spPr>
          <a:xfrm rot="-5400000">
            <a:off x="4611000" y="1649081"/>
            <a:ext cx="609600" cy="2360400"/>
          </a:xfrm>
          <a:prstGeom prst="bentConnector3">
            <a:avLst>
              <a:gd name="adj1" fmla="val 49993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6" name="Google Shape;196;gf6b741ead9_0_2"/>
          <p:cNvCxnSpPr>
            <a:stCxn id="191" idx="0"/>
            <a:endCxn id="190" idx="2"/>
          </p:cNvCxnSpPr>
          <p:nvPr/>
        </p:nvCxnSpPr>
        <p:spPr>
          <a:xfrm rot="-5400000">
            <a:off x="3479100" y="4590145"/>
            <a:ext cx="513600" cy="600"/>
          </a:xfrm>
          <a:prstGeom prst="bentConnector3">
            <a:avLst>
              <a:gd name="adj1" fmla="val 49987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7" name="Google Shape;197;gf6b741ead9_0_2"/>
          <p:cNvCxnSpPr>
            <a:stCxn id="189" idx="2"/>
            <a:endCxn id="193" idx="0"/>
          </p:cNvCxnSpPr>
          <p:nvPr/>
        </p:nvCxnSpPr>
        <p:spPr>
          <a:xfrm rot="-5400000" flipH="1">
            <a:off x="8655725" y="4011424"/>
            <a:ext cx="713100" cy="11118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8" name="Google Shape;198;gf6b741ead9_0_2"/>
          <p:cNvCxnSpPr>
            <a:stCxn id="192" idx="0"/>
            <a:endCxn id="189" idx="2"/>
          </p:cNvCxnSpPr>
          <p:nvPr/>
        </p:nvCxnSpPr>
        <p:spPr>
          <a:xfrm rot="-5400000">
            <a:off x="7509900" y="3977070"/>
            <a:ext cx="712800" cy="11802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9" name="Google Shape;199;gf6b741ead9_0_2"/>
          <p:cNvSpPr/>
          <p:nvPr/>
        </p:nvSpPr>
        <p:spPr>
          <a:xfrm>
            <a:off x="9659575" y="3203125"/>
            <a:ext cx="704100" cy="609600"/>
          </a:xfrm>
          <a:prstGeom prst="leftUpArrow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gf6b741ead9_0_2"/>
          <p:cNvSpPr/>
          <p:nvPr/>
        </p:nvSpPr>
        <p:spPr>
          <a:xfrm>
            <a:off x="9123800" y="2128825"/>
            <a:ext cx="2229900" cy="781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 </a:t>
            </a:r>
            <a:r>
              <a:rPr lang="pt-BR" b="1" i="1"/>
              <a:t>Congresso Nacional</a:t>
            </a:r>
            <a:endParaRPr b="1" i="1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ee1162cf4b_0_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/>
              <a:t>Perspectivas de mercado</a:t>
            </a:r>
            <a:endParaRPr/>
          </a:p>
        </p:txBody>
      </p:sp>
      <p:sp>
        <p:nvSpPr>
          <p:cNvPr id="207" name="Google Shape;207;gee1162cf4b_0_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pt-BR"/>
              <a:t>Onda de consolidação no setor de telecomunicações no Brasil</a:t>
            </a:r>
            <a:endParaRPr/>
          </a:p>
          <a:p>
            <a:pPr marL="457200" lvl="0" indent="-342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pt-BR"/>
              <a:t>Milhares de empresas menores, que operam pequenas cidades com fibra óptica, estão sendo adquiridas, em movimento de consolidação para ter uma malha de fibra maior e carteiras com mais clientes</a:t>
            </a:r>
            <a:endParaRPr/>
          </a:p>
          <a:p>
            <a:pPr marL="457200" lvl="0" indent="-342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pt-BR"/>
              <a:t>Consolidação deve ganhar mais força após o leilão das faixas de frequência do 5G</a:t>
            </a:r>
            <a:endParaRPr/>
          </a:p>
          <a:p>
            <a:pPr marL="457200" lvl="0" indent="-342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pt-BR"/>
              <a:t>Impactos nos vencedores: compromisso de investir R$40 bilhões, com outorga mínima de R$10 bilhões.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gefbb0aa0bf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62750" y="749425"/>
            <a:ext cx="9448800" cy="367665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gefbb0aa0bf_0_0"/>
          <p:cNvSpPr txBox="1"/>
          <p:nvPr/>
        </p:nvSpPr>
        <p:spPr>
          <a:xfrm>
            <a:off x="1775950" y="4516875"/>
            <a:ext cx="87408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Char char="●"/>
            </a:pPr>
            <a:r>
              <a:rPr lang="pt-BR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Desktop (B3:DESK3) operadora regional do interior de São Paulo - 100 municípios (9 milhões de habitantes)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ee1162cf4b_0_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/>
              <a:t>Vivo / Telefónica</a:t>
            </a:r>
            <a:endParaRPr/>
          </a:p>
        </p:txBody>
      </p:sp>
      <p:sp>
        <p:nvSpPr>
          <p:cNvPr id="221" name="Google Shape;221;gee1162cf4b_0_13"/>
          <p:cNvSpPr txBox="1">
            <a:spLocks noGrp="1"/>
          </p:cNvSpPr>
          <p:nvPr>
            <p:ph type="body" idx="1"/>
          </p:nvPr>
        </p:nvSpPr>
        <p:spPr>
          <a:xfrm>
            <a:off x="5832575" y="1825625"/>
            <a:ext cx="60774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pt-BR"/>
              <a:t>Vivo é operadora que mais se beneficiaria no curto prazo</a:t>
            </a:r>
            <a:endParaRPr/>
          </a:p>
          <a:p>
            <a:pPr marL="457200" lvl="0" indent="-342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pt-BR"/>
              <a:t>Está à frente em infraestrutura (alta capilaridade da sua rede de fibra óptica)</a:t>
            </a:r>
            <a:endParaRPr/>
          </a:p>
          <a:p>
            <a:pPr marL="457200" lvl="0" indent="-342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pt-BR"/>
              <a:t>Vivo já conta com projetos de uso experimental das redes 5G em agro, bancos e até indústria 4.0</a:t>
            </a:r>
            <a:endParaRPr/>
          </a:p>
          <a:p>
            <a:pPr marL="457200" lvl="0" indent="-342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pt-BR"/>
              <a:t>Vivo está tecnicamente pronta para a implantação </a:t>
            </a:r>
            <a:endParaRPr/>
          </a:p>
        </p:txBody>
      </p:sp>
      <p:pic>
        <p:nvPicPr>
          <p:cNvPr id="222" name="Google Shape;222;gee1162cf4b_0_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3475" y="2486750"/>
            <a:ext cx="4848225" cy="3028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ee1162cf4b_0_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/>
              <a:t>TIM Brasil</a:t>
            </a:r>
            <a:endParaRPr/>
          </a:p>
        </p:txBody>
      </p:sp>
      <p:sp>
        <p:nvSpPr>
          <p:cNvPr id="229" name="Google Shape;229;gee1162cf4b_0_25"/>
          <p:cNvSpPr txBox="1">
            <a:spLocks noGrp="1"/>
          </p:cNvSpPr>
          <p:nvPr>
            <p:ph type="body" idx="1"/>
          </p:nvPr>
        </p:nvSpPr>
        <p:spPr>
          <a:xfrm>
            <a:off x="6307125" y="1825625"/>
            <a:ext cx="5046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pt-BR"/>
              <a:t>TIM Brasil informou que deseja participar do leilão, principalmente na faixa de 3,5 Ghz</a:t>
            </a:r>
            <a:endParaRPr/>
          </a:p>
          <a:p>
            <a:pPr marL="457200" lvl="0" indent="-342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pt-BR"/>
              <a:t>TIM conseguiria as melhores sinergias no longo prazo, caso levasse um bloco</a:t>
            </a:r>
            <a:endParaRPr/>
          </a:p>
          <a:p>
            <a:pPr marL="457200" lvl="0" indent="-342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pt-BR"/>
              <a:t>Lançamento de um modem 5G de internet fixa, para pessoas físicas, seria uma possibilidade</a:t>
            </a:r>
            <a:endParaRPr/>
          </a:p>
        </p:txBody>
      </p:sp>
      <p:pic>
        <p:nvPicPr>
          <p:cNvPr id="230" name="Google Shape;230;gee1162cf4b_0_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1225" y="2034025"/>
            <a:ext cx="5688150" cy="393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972</Words>
  <Application>Microsoft Office PowerPoint</Application>
  <PresentationFormat>Widescreen</PresentationFormat>
  <Paragraphs>166</Paragraphs>
  <Slides>34</Slides>
  <Notes>34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34</vt:i4>
      </vt:variant>
    </vt:vector>
  </HeadingPairs>
  <TitlesOfParts>
    <vt:vector size="38" baseType="lpstr">
      <vt:lpstr>Calibri</vt:lpstr>
      <vt:lpstr>Roboto</vt:lpstr>
      <vt:lpstr>Arial</vt:lpstr>
      <vt:lpstr>Tema do Office</vt:lpstr>
      <vt:lpstr>Apresentação do PowerPoint</vt:lpstr>
      <vt:lpstr>Apresentação do PowerPoint</vt:lpstr>
      <vt:lpstr>Próximas etapas</vt:lpstr>
      <vt:lpstr>Apresentação do PowerPoint</vt:lpstr>
      <vt:lpstr>EACE - Entidade Administradora da Conectividade das Escolas GAPE - Grupo de Acompanhamento do Custeio de Conectividade das Escolas</vt:lpstr>
      <vt:lpstr>Perspectivas de mercado</vt:lpstr>
      <vt:lpstr>Apresentação do PowerPoint</vt:lpstr>
      <vt:lpstr>Vivo / Telefónica</vt:lpstr>
      <vt:lpstr>TIM Brasil</vt:lpstr>
      <vt:lpstr>Leilão 5G - Fundos de Investimentos </vt:lpstr>
      <vt:lpstr>Pequenos e médios provedores</vt:lpstr>
      <vt:lpstr>Pleitos </vt:lpstr>
      <vt:lpstr>Benefícios devem demorar</vt:lpstr>
      <vt:lpstr>Perspectivas de serviços - Drones 5G</vt:lpstr>
      <vt:lpstr>Serviços: eVTOL - Gol e Azul - 2025</vt:lpstr>
      <vt:lpstr>Apresentação do PowerPoint</vt:lpstr>
      <vt:lpstr>Agro 5G                                  Saúde </vt:lpstr>
      <vt:lpstr>Estimativas de tempo</vt:lpstr>
      <vt:lpstr>Muito obrigado!</vt:lpstr>
      <vt:lpstr>Apresentação do PowerPoint</vt:lpstr>
      <vt:lpstr>Compromissos da Faixa de 700 MHz </vt:lpstr>
      <vt:lpstr>Apresentação do PowerPoint</vt:lpstr>
      <vt:lpstr>Apresentação do PowerPoint</vt:lpstr>
      <vt:lpstr>Edital 5G - PAIS e Rede Privativa da ADM</vt:lpstr>
      <vt:lpstr>Edital 5G - Release 16/3GPP</vt:lpstr>
      <vt:lpstr>Apresentação do PowerPoint</vt:lpstr>
      <vt:lpstr>Apresentação do PowerPoint</vt:lpstr>
      <vt:lpstr>Apresentação do PowerPoint</vt:lpstr>
      <vt:lpstr>Apresentação do PowerPoint</vt:lpstr>
      <vt:lpstr>Edital 5G - Compromissos gerais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Carolina RIBEIRO</dc:creator>
  <cp:lastModifiedBy>Aguirre Estorilio Silva Pinto Neto</cp:lastModifiedBy>
  <cp:revision>1</cp:revision>
  <dcterms:created xsi:type="dcterms:W3CDTF">2021-08-14T19:25:59Z</dcterms:created>
  <dcterms:modified xsi:type="dcterms:W3CDTF">2021-10-07T12:18:50Z</dcterms:modified>
</cp:coreProperties>
</file>