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9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1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660" r:id="rId5"/>
  </p:sldMasterIdLst>
  <p:notesMasterIdLst>
    <p:notesMasterId r:id="rId26"/>
  </p:notesMasterIdLst>
  <p:handoutMasterIdLst>
    <p:handoutMasterId r:id="rId27"/>
  </p:handoutMasterIdLst>
  <p:sldIdLst>
    <p:sldId id="368" r:id="rId6"/>
    <p:sldId id="408" r:id="rId7"/>
    <p:sldId id="404" r:id="rId8"/>
    <p:sldId id="412" r:id="rId9"/>
    <p:sldId id="485" r:id="rId10"/>
    <p:sldId id="551" r:id="rId11"/>
    <p:sldId id="396" r:id="rId12"/>
    <p:sldId id="553" r:id="rId13"/>
    <p:sldId id="554" r:id="rId14"/>
    <p:sldId id="421" r:id="rId15"/>
    <p:sldId id="541" r:id="rId16"/>
    <p:sldId id="545" r:id="rId17"/>
    <p:sldId id="549" r:id="rId18"/>
    <p:sldId id="550" r:id="rId19"/>
    <p:sldId id="542" r:id="rId20"/>
    <p:sldId id="544" r:id="rId21"/>
    <p:sldId id="543" r:id="rId22"/>
    <p:sldId id="547" r:id="rId23"/>
    <p:sldId id="555" r:id="rId24"/>
    <p:sldId id="325" r:id="rId25"/>
  </p:sldIdLst>
  <p:sldSz cx="12192000" cy="6858000"/>
  <p:notesSz cx="9982200" cy="67945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Montserrat" panose="00000500000000000000" pitchFamily="2" charset="0"/>
      <p:regular r:id="rId34"/>
      <p:bold r:id="rId35"/>
      <p:italic r:id="rId36"/>
      <p:boldItalic r:id="rId37"/>
    </p:embeddedFont>
    <p:embeddedFont>
      <p:font typeface="Roboto" panose="02000000000000000000" pitchFamily="2" charset="0"/>
      <p:regular r:id="rId38"/>
      <p:bold r:id="rId39"/>
      <p:italic r:id="rId40"/>
      <p:boldItalic r:id="rId41"/>
    </p:embeddedFont>
  </p:embeddedFontLst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rícia Santana Santos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3C3C"/>
    <a:srgbClr val="183EFF"/>
    <a:srgbClr val="FF5500"/>
    <a:srgbClr val="03CF00"/>
    <a:srgbClr val="FFD622"/>
    <a:srgbClr val="783C00"/>
    <a:srgbClr val="E523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972" autoAdjust="0"/>
    <p:restoredTop sz="83140" autoAdjust="0"/>
  </p:normalViewPr>
  <p:slideViewPr>
    <p:cSldViewPr snapToGrid="0">
      <p:cViewPr varScale="1">
        <p:scale>
          <a:sx n="92" d="100"/>
          <a:sy n="92" d="100"/>
        </p:scale>
        <p:origin x="68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2.fntdata"/><Relationship Id="rId21" Type="http://schemas.openxmlformats.org/officeDocument/2006/relationships/slide" Target="slides/slide16.xml"/><Relationship Id="rId34" Type="http://schemas.openxmlformats.org/officeDocument/2006/relationships/font" Target="fonts/font7.fntdata"/><Relationship Id="rId42" Type="http://schemas.openxmlformats.org/officeDocument/2006/relationships/commentAuthors" Target="commentAuthor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4.fntdata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font" Target="fonts/font14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639334603865212E-2"/>
          <c:y val="0.11907037784351027"/>
          <c:w val="0.8912348342956089"/>
          <c:h val="0.81817726390539536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Planilha1!$A$2</c:f>
              <c:strCache>
                <c:ptCount val="1"/>
                <c:pt idx="0">
                  <c:v>Com registro procedimento exclusivo Multiprofissional</c:v>
                </c:pt>
              </c:strCache>
            </c:strRef>
          </c:tx>
          <c:spPr>
            <a:pattFill prst="narHorz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Lbls>
            <c:dLbl>
              <c:idx val="0"/>
              <c:layout>
                <c:manualLayout>
                  <c:x val="-0.11647187988401168"/>
                  <c:y val="-0.30853165678637351"/>
                </c:manualLayout>
              </c:layout>
              <c:tx>
                <c:rich>
                  <a:bodyPr/>
                  <a:lstStyle/>
                  <a:p>
                    <a:fld id="{7D5749CC-C2A9-418F-A404-49581EFB29FF}" type="SERIESNAME">
                      <a:rPr lang="pt-BR" smtClean="0"/>
                      <a:pPr/>
                      <a:t>[NOME DA SÉRIE]</a:t>
                    </a:fld>
                    <a:endParaRPr lang="pt-BR" baseline="0" dirty="0"/>
                  </a:p>
                  <a:p>
                    <a:fld id="{C6614910-1099-40E9-A1B6-5F1395CDD841}" type="VALUE">
                      <a:rPr lang="pt-BR" baseline="0" smtClean="0"/>
                      <a:pPr/>
                      <a:t>[VALOR]</a:t>
                    </a:fld>
                    <a:r>
                      <a:rPr lang="pt-BR" baseline="0" dirty="0"/>
                      <a:t>(88,2%)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7021-4563-81C9-4BE0AB22E98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Planilha1!$B$1</c:f>
              <c:strCache>
                <c:ptCount val="1"/>
                <c:pt idx="0">
                  <c:v>Municípios</c:v>
                </c:pt>
              </c:strCache>
            </c:strRef>
          </c:cat>
          <c:val>
            <c:numRef>
              <c:f>Planilha1!$B$2</c:f>
              <c:numCache>
                <c:formatCode>_-* #,##0_-;\-* #,##0_-;_-* "-"??_-;_-@_-</c:formatCode>
                <c:ptCount val="1"/>
                <c:pt idx="0">
                  <c:v>2117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0-A31A-4B9A-BC1B-9367D0BAC442}"/>
            </c:ext>
          </c:extLst>
        </c:ser>
        <c:ser>
          <c:idx val="1"/>
          <c:order val="1"/>
          <c:tx>
            <c:strRef>
              <c:f>Planilha1!$A$3</c:f>
              <c:strCache>
                <c:ptCount val="1"/>
                <c:pt idx="0">
                  <c:v>Com registro procedimento Profissional Médico e Multiprofissional</c:v>
                </c:pt>
              </c:strCache>
            </c:strRef>
          </c:tx>
          <c:spPr>
            <a:pattFill prst="narHorz">
              <a:fgClr>
                <a:schemeClr val="accent2"/>
              </a:fgClr>
              <a:bgClr>
                <a:schemeClr val="accent2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2"/>
              </a:innerShdw>
            </a:effectLst>
          </c:spPr>
          <c:invertIfNegative val="0"/>
          <c:dLbls>
            <c:dLbl>
              <c:idx val="0"/>
              <c:layout>
                <c:manualLayout>
                  <c:x val="-0.2314311379513479"/>
                  <c:y val="-0.28103873687471648"/>
                </c:manualLayout>
              </c:layout>
              <c:tx>
                <c:rich>
                  <a:bodyPr/>
                  <a:lstStyle/>
                  <a:p>
                    <a:fld id="{7E4D5059-3263-4BDD-81AE-E93985F3B6ED}" type="SERIESNAME">
                      <a:rPr lang="pt-BR"/>
                      <a:pPr/>
                      <a:t>[NOME DA SÉRIE]</a:t>
                    </a:fld>
                    <a:r>
                      <a:rPr lang="pt-BR" baseline="0" dirty="0"/>
                      <a:t>
</a:t>
                    </a:r>
                    <a:fld id="{0ADB1BC9-5780-4410-8133-6F584FF7079D}" type="VALUE">
                      <a:rPr lang="pt-BR" baseline="0" smtClean="0"/>
                      <a:pPr/>
                      <a:t>[VALOR]</a:t>
                    </a:fld>
                    <a:r>
                      <a:rPr lang="pt-BR" baseline="0" dirty="0"/>
                      <a:t>(8,4%)</a:t>
                    </a:r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021-4563-81C9-4BE0AB22E98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Planilha1!$B$1</c:f>
              <c:strCache>
                <c:ptCount val="1"/>
                <c:pt idx="0">
                  <c:v>Municípios</c:v>
                </c:pt>
              </c:strCache>
            </c:strRef>
          </c:cat>
          <c:val>
            <c:numRef>
              <c:f>Planilha1!$B$3</c:f>
              <c:numCache>
                <c:formatCode>_-* #,##0_-;\-* #,##0_-;_-* "-"??_-;_-@_-</c:formatCode>
                <c:ptCount val="1"/>
                <c:pt idx="0">
                  <c:v>202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31A-4B9A-BC1B-9367D0BAC442}"/>
            </c:ext>
          </c:extLst>
        </c:ser>
        <c:ser>
          <c:idx val="2"/>
          <c:order val="2"/>
          <c:tx>
            <c:strRef>
              <c:f>Planilha1!$A$4</c:f>
              <c:strCache>
                <c:ptCount val="1"/>
                <c:pt idx="0">
                  <c:v>Com registro procedimento exclusivo Profissional Médico</c:v>
                </c:pt>
              </c:strCache>
            </c:strRef>
          </c:tx>
          <c:spPr>
            <a:pattFill prst="narHorz">
              <a:fgClr>
                <a:schemeClr val="accent3"/>
              </a:fgClr>
              <a:bgClr>
                <a:schemeClr val="accent3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3"/>
              </a:innerShdw>
            </a:effectLst>
          </c:spPr>
          <c:invertIfNegative val="0"/>
          <c:dLbls>
            <c:dLbl>
              <c:idx val="0"/>
              <c:layout>
                <c:manualLayout>
                  <c:x val="-1.3613596350079287E-2"/>
                  <c:y val="-0.2993673501491545"/>
                </c:manualLayout>
              </c:layout>
              <c:tx>
                <c:rich>
                  <a:bodyPr/>
                  <a:lstStyle/>
                  <a:p>
                    <a:fld id="{65DBDB26-51DE-4D18-8AA6-3773783E1ABD}" type="SERIESNAME">
                      <a:rPr lang="pt-BR" smtClean="0"/>
                      <a:pPr/>
                      <a:t>[NOME DA SÉRIE]</a:t>
                    </a:fld>
                    <a:endParaRPr lang="pt-BR" baseline="0" dirty="0"/>
                  </a:p>
                  <a:p>
                    <a:fld id="{880776C7-88F2-4806-9A42-1B4AD23A0569}" type="VALUE">
                      <a:rPr lang="pt-BR" baseline="0" smtClean="0"/>
                      <a:pPr/>
                      <a:t>[VALOR]</a:t>
                    </a:fld>
                    <a:r>
                      <a:rPr lang="pt-BR" baseline="0" dirty="0"/>
                      <a:t>(3,4%)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7021-4563-81C9-4BE0AB22E98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Planilha1!$B$1</c:f>
              <c:strCache>
                <c:ptCount val="1"/>
                <c:pt idx="0">
                  <c:v>Municípios</c:v>
                </c:pt>
              </c:strCache>
            </c:strRef>
          </c:cat>
          <c:val>
            <c:numRef>
              <c:f>Planilha1!$B$4</c:f>
              <c:numCache>
                <c:formatCode>_-* #,##0_-;\-* #,##0_-;_-* "-"??_-;_-@_-</c:formatCode>
                <c:ptCount val="1"/>
                <c:pt idx="0">
                  <c:v>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021-4563-81C9-4BE0AB22E98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64"/>
        <c:overlap val="100"/>
        <c:axId val="1754481951"/>
        <c:axId val="1713923887"/>
        <c:extLst/>
      </c:barChart>
      <c:catAx>
        <c:axId val="175448195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713923887"/>
        <c:crosses val="autoZero"/>
        <c:auto val="1"/>
        <c:lblAlgn val="ctr"/>
        <c:lblOffset val="100"/>
        <c:noMultiLvlLbl val="0"/>
      </c:catAx>
      <c:valAx>
        <c:axId val="1713923887"/>
        <c:scaling>
          <c:orientation val="minMax"/>
          <c:min val="0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75448195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639334603865212E-2"/>
          <c:y val="0.11907037784351027"/>
          <c:w val="0.8912348342956089"/>
          <c:h val="0.81817726390539536"/>
        </c:manualLayout>
      </c:layout>
      <c:lineChart>
        <c:grouping val="standar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Total Profissionais da Saúde exceto Médicos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cat>
            <c:strRef>
              <c:f>Planilha1!$A$2:$A$11</c:f>
              <c:strCach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strCache>
            </c:strRef>
          </c:cat>
          <c:val>
            <c:numRef>
              <c:f>Planilha1!$B$2:$B$11</c:f>
              <c:numCache>
                <c:formatCode>_-* #,##0_-;\-* #,##0_-;_-* "-"??_-;_-@_-</c:formatCode>
                <c:ptCount val="9"/>
                <c:pt idx="0">
                  <c:v>16880</c:v>
                </c:pt>
                <c:pt idx="1">
                  <c:v>52340</c:v>
                </c:pt>
                <c:pt idx="2">
                  <c:v>92855</c:v>
                </c:pt>
                <c:pt idx="3">
                  <c:v>80528</c:v>
                </c:pt>
                <c:pt idx="4">
                  <c:v>95247</c:v>
                </c:pt>
                <c:pt idx="5">
                  <c:v>95214</c:v>
                </c:pt>
                <c:pt idx="6">
                  <c:v>44404</c:v>
                </c:pt>
                <c:pt idx="7">
                  <c:v>71100</c:v>
                </c:pt>
                <c:pt idx="8">
                  <c:v>90724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892-42D5-B0D8-81592AFECAD3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Enfermeiro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accent2"/>
              </a:solidFill>
              <a:ln>
                <a:noFill/>
              </a:ln>
              <a:effectLst/>
            </c:spPr>
          </c:marker>
          <c:cat>
            <c:strRef>
              <c:f>Planilha1!$A$2:$A$11</c:f>
              <c:strCach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strCache>
            </c:strRef>
          </c:cat>
          <c:val>
            <c:numRef>
              <c:f>Planilha1!$C$2:$C$11</c:f>
              <c:numCache>
                <c:formatCode>_-* #,##0_-;\-* #,##0_-;_-* "-"??_-;_-@_-</c:formatCode>
                <c:ptCount val="9"/>
                <c:pt idx="0">
                  <c:v>12733</c:v>
                </c:pt>
                <c:pt idx="1">
                  <c:v>35205</c:v>
                </c:pt>
                <c:pt idx="2">
                  <c:v>49328</c:v>
                </c:pt>
                <c:pt idx="3">
                  <c:v>45354</c:v>
                </c:pt>
                <c:pt idx="4">
                  <c:v>52050</c:v>
                </c:pt>
                <c:pt idx="5">
                  <c:v>49582</c:v>
                </c:pt>
                <c:pt idx="6">
                  <c:v>25860</c:v>
                </c:pt>
                <c:pt idx="7">
                  <c:v>39525</c:v>
                </c:pt>
                <c:pt idx="8">
                  <c:v>47485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892-42D5-B0D8-81592AFECAD3}"/>
            </c:ext>
          </c:extLst>
        </c:ser>
        <c:ser>
          <c:idx val="2"/>
          <c:order val="2"/>
          <c:tx>
            <c:strRef>
              <c:f>Planilha1!$D$1</c:f>
              <c:strCache>
                <c:ptCount val="1"/>
                <c:pt idx="0">
                  <c:v>Fisioterapeuta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accent3"/>
              </a:solidFill>
              <a:ln>
                <a:noFill/>
              </a:ln>
              <a:effectLst/>
            </c:spPr>
          </c:marker>
          <c:cat>
            <c:strRef>
              <c:f>Planilha1!$A$2:$A$11</c:f>
              <c:strCach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strCache>
            </c:strRef>
          </c:cat>
          <c:val>
            <c:numRef>
              <c:f>Planilha1!$D$2:$D$11</c:f>
              <c:numCache>
                <c:formatCode>_-* #,##0_-;\-* #,##0_-;_-* "-"??_-;_-@_-</c:formatCode>
                <c:ptCount val="9"/>
                <c:pt idx="0">
                  <c:v>3115</c:v>
                </c:pt>
                <c:pt idx="1">
                  <c:v>9371</c:v>
                </c:pt>
                <c:pt idx="2">
                  <c:v>27977</c:v>
                </c:pt>
                <c:pt idx="3">
                  <c:v>21607</c:v>
                </c:pt>
                <c:pt idx="4">
                  <c:v>26990</c:v>
                </c:pt>
                <c:pt idx="5">
                  <c:v>33526</c:v>
                </c:pt>
                <c:pt idx="6">
                  <c:v>14689</c:v>
                </c:pt>
                <c:pt idx="7">
                  <c:v>24207</c:v>
                </c:pt>
                <c:pt idx="8">
                  <c:v>32525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6-F892-42D5-B0D8-81592AFECAD3}"/>
            </c:ext>
          </c:extLst>
        </c:ser>
        <c:ser>
          <c:idx val="3"/>
          <c:order val="3"/>
          <c:tx>
            <c:strRef>
              <c:f>Planilha1!$E$1</c:f>
              <c:strCache>
                <c:ptCount val="1"/>
                <c:pt idx="0">
                  <c:v>Médico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accent4"/>
              </a:solidFill>
              <a:ln>
                <a:noFill/>
              </a:ln>
              <a:effectLst/>
            </c:spPr>
          </c:marker>
          <c:cat>
            <c:strRef>
              <c:f>Planilha1!$A$2:$A$11</c:f>
              <c:strCach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strCache>
            </c:strRef>
          </c:cat>
          <c:val>
            <c:numRef>
              <c:f>Planilha1!$E$2:$E$11</c:f>
              <c:numCache>
                <c:formatCode>_-* #,##0_-;\-* #,##0_-;_-* "-"??_-;_-@_-</c:formatCode>
                <c:ptCount val="9"/>
                <c:pt idx="0">
                  <c:v>813</c:v>
                </c:pt>
                <c:pt idx="1">
                  <c:v>3905</c:v>
                </c:pt>
                <c:pt idx="2">
                  <c:v>14632</c:v>
                </c:pt>
                <c:pt idx="3">
                  <c:v>20476</c:v>
                </c:pt>
                <c:pt idx="4">
                  <c:v>22799</c:v>
                </c:pt>
                <c:pt idx="5">
                  <c:v>36367</c:v>
                </c:pt>
                <c:pt idx="6">
                  <c:v>15658</c:v>
                </c:pt>
                <c:pt idx="7">
                  <c:v>26537</c:v>
                </c:pt>
                <c:pt idx="8">
                  <c:v>39683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7-F892-42D5-B0D8-81592AFECAD3}"/>
            </c:ext>
          </c:extLst>
        </c:ser>
        <c:ser>
          <c:idx val="4"/>
          <c:order val="4"/>
          <c:tx>
            <c:strRef>
              <c:f>Planilha1!$F$1</c:f>
              <c:strCache>
                <c:ptCount val="1"/>
                <c:pt idx="0">
                  <c:v>Outros profissionais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accent5"/>
              </a:solidFill>
              <a:ln>
                <a:noFill/>
              </a:ln>
              <a:effectLst/>
            </c:spPr>
          </c:marker>
          <c:cat>
            <c:strRef>
              <c:f>Planilha1!$A$2:$A$11</c:f>
              <c:strCach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strCache>
            </c:strRef>
          </c:cat>
          <c:val>
            <c:numRef>
              <c:f>Planilha1!$F$2:$F$11</c:f>
              <c:numCache>
                <c:formatCode>_-* #,##0_-;\-* #,##0_-;_-* "-"??_-;_-@_-</c:formatCode>
                <c:ptCount val="9"/>
                <c:pt idx="0">
                  <c:v>1032</c:v>
                </c:pt>
                <c:pt idx="1">
                  <c:v>7764</c:v>
                </c:pt>
                <c:pt idx="2">
                  <c:v>15550</c:v>
                </c:pt>
                <c:pt idx="3">
                  <c:v>13567</c:v>
                </c:pt>
                <c:pt idx="4">
                  <c:v>16207</c:v>
                </c:pt>
                <c:pt idx="5">
                  <c:v>12106</c:v>
                </c:pt>
                <c:pt idx="6">
                  <c:v>3855</c:v>
                </c:pt>
                <c:pt idx="7">
                  <c:v>7368</c:v>
                </c:pt>
                <c:pt idx="8">
                  <c:v>10714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9-F892-42D5-B0D8-81592AFECA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54481951"/>
        <c:axId val="1713923887"/>
      </c:lineChart>
      <c:catAx>
        <c:axId val="17544819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713923887"/>
        <c:crosses val="autoZero"/>
        <c:auto val="1"/>
        <c:lblAlgn val="ctr"/>
        <c:lblOffset val="100"/>
        <c:noMultiLvlLbl val="0"/>
      </c:catAx>
      <c:valAx>
        <c:axId val="1713923887"/>
        <c:scaling>
          <c:orientation val="minMax"/>
          <c:max val="100000"/>
          <c:min val="0"/>
        </c:scaling>
        <c:delete val="0"/>
        <c:axPos val="l"/>
        <c:numFmt formatCode="_-* #,##0_-;\-* #,##0_-;_-* &quot;-&quot;??_-;_-@_-" sourceLinked="1"/>
        <c:majorTickMark val="none"/>
        <c:minorTickMark val="none"/>
        <c:tickLblPos val="low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754481951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639334603865212E-2"/>
          <c:y val="0.11907037784351027"/>
          <c:w val="0.8912348342956089"/>
          <c:h val="0.81817726390539536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pattFill prst="narHorz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ln>
                <a:noFill/>
              </a:ln>
              <a:effectLst>
                <a:innerShdw blurRad="114300">
                  <a:schemeClr val="accent1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0-635E-4896-BD37-BBE819262922}"/>
              </c:ext>
            </c:extLst>
          </c:dPt>
          <c:dPt>
            <c:idx val="1"/>
            <c:bubble3D val="0"/>
            <c:spPr>
              <a:pattFill prst="narHorz">
                <a:fgClr>
                  <a:schemeClr val="accent2"/>
                </a:fgClr>
                <a:bgClr>
                  <a:schemeClr val="accent2">
                    <a:lumMod val="20000"/>
                    <a:lumOff val="80000"/>
                  </a:schemeClr>
                </a:bgClr>
              </a:pattFill>
              <a:ln>
                <a:noFill/>
              </a:ln>
              <a:effectLst>
                <a:innerShdw blurRad="114300">
                  <a:schemeClr val="accent2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4-635E-4896-BD37-BBE819262922}"/>
              </c:ext>
            </c:extLst>
          </c:dPt>
          <c:dLbls>
            <c:dLbl>
              <c:idx val="0"/>
              <c:layout>
                <c:manualLayout>
                  <c:x val="5.1786661275531339E-2"/>
                  <c:y val="-1.5060589224800674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35E-4896-BD37-BBE819262922}"/>
                </c:ext>
              </c:extLst>
            </c:dLbl>
            <c:dLbl>
              <c:idx val="1"/>
              <c:layout>
                <c:manualLayout>
                  <c:x val="-0.21396067948048514"/>
                  <c:y val="0.1167195664922049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35E-4896-BD37-BBE81926292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Planilha1!$B$1:$F$1</c:f>
              <c:strCache>
                <c:ptCount val="2"/>
                <c:pt idx="0">
                  <c:v>Total Profissionais da Saúde exceto Médicos</c:v>
                </c:pt>
                <c:pt idx="1">
                  <c:v>Médico</c:v>
                </c:pt>
              </c:strCache>
            </c:strRef>
          </c:cat>
          <c:val>
            <c:numRef>
              <c:f>Planilha1!$B$2:$F$2</c:f>
              <c:numCache>
                <c:formatCode>_-* #,##0_-;\-* #,##0_-;_-* "-"??_-;_-@_-</c:formatCode>
                <c:ptCount val="2"/>
                <c:pt idx="0">
                  <c:v>90724</c:v>
                </c:pt>
                <c:pt idx="1">
                  <c:v>39683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92-42D5-B0D8-81592AFECA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639334603865212E-2"/>
          <c:y val="0.11907037784351027"/>
          <c:w val="0.8912348342956089"/>
          <c:h val="0.81817726390539536"/>
        </c:manualLayout>
      </c:layout>
      <c:lineChart>
        <c:grouping val="standar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Médico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cat>
            <c:strRef>
              <c:f>Planilha1!$A$2:$A$17</c:f>
              <c:strCach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strCache>
            </c:strRef>
          </c:cat>
          <c:val>
            <c:numRef>
              <c:f>Planilha1!$B$2:$B$17</c:f>
              <c:numCache>
                <c:formatCode>_-* #,##0_-;\-* #,##0_-;_-* "-"??_-;_-@_-</c:formatCode>
                <c:ptCount val="10"/>
                <c:pt idx="0">
                  <c:v>268039</c:v>
                </c:pt>
                <c:pt idx="1">
                  <c:v>326253</c:v>
                </c:pt>
                <c:pt idx="2">
                  <c:v>312922</c:v>
                </c:pt>
                <c:pt idx="3">
                  <c:v>353524</c:v>
                </c:pt>
                <c:pt idx="4">
                  <c:v>325589</c:v>
                </c:pt>
                <c:pt idx="5">
                  <c:v>311256</c:v>
                </c:pt>
                <c:pt idx="6">
                  <c:v>303247</c:v>
                </c:pt>
                <c:pt idx="7">
                  <c:v>158341</c:v>
                </c:pt>
                <c:pt idx="8">
                  <c:v>212558</c:v>
                </c:pt>
                <c:pt idx="9">
                  <c:v>260462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892-42D5-B0D8-81592AFECAD3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Profissionais da Saúde exceto Médicos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accent2"/>
              </a:solidFill>
              <a:ln>
                <a:noFill/>
              </a:ln>
              <a:effectLst/>
            </c:spPr>
          </c:marker>
          <c:cat>
            <c:strRef>
              <c:f>Planilha1!$A$2:$A$17</c:f>
              <c:strCach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strCache>
            </c:strRef>
          </c:cat>
          <c:val>
            <c:numRef>
              <c:f>Planilha1!$C$2:$C$17</c:f>
              <c:numCache>
                <c:formatCode>_-* #,##0_-;\-* #,##0_-;_-* "-"??_-;_-@_-</c:formatCode>
                <c:ptCount val="10"/>
                <c:pt idx="0">
                  <c:v>188869</c:v>
                </c:pt>
                <c:pt idx="1">
                  <c:v>197119</c:v>
                </c:pt>
                <c:pt idx="2">
                  <c:v>224846</c:v>
                </c:pt>
                <c:pt idx="3">
                  <c:v>245493</c:v>
                </c:pt>
                <c:pt idx="4">
                  <c:v>216566</c:v>
                </c:pt>
                <c:pt idx="5">
                  <c:v>220824</c:v>
                </c:pt>
                <c:pt idx="6">
                  <c:v>276712</c:v>
                </c:pt>
                <c:pt idx="7">
                  <c:v>170525</c:v>
                </c:pt>
                <c:pt idx="8">
                  <c:v>213490</c:v>
                </c:pt>
                <c:pt idx="9">
                  <c:v>248146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892-42D5-B0D8-81592AFECAD3}"/>
            </c:ext>
          </c:extLst>
        </c:ser>
        <c:ser>
          <c:idx val="2"/>
          <c:order val="2"/>
          <c:tx>
            <c:strRef>
              <c:f>Planilha1!$D$1</c:f>
              <c:strCache>
                <c:ptCount val="1"/>
                <c:pt idx="0">
                  <c:v>Fisioterapeuta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accent3"/>
              </a:solidFill>
              <a:ln>
                <a:noFill/>
              </a:ln>
              <a:effectLst/>
            </c:spPr>
          </c:marker>
          <c:cat>
            <c:strRef>
              <c:f>Planilha1!$A$2:$A$17</c:f>
              <c:strCach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strCache>
            </c:strRef>
          </c:cat>
          <c:val>
            <c:numRef>
              <c:f>Planilha1!$D$2:$D$17</c:f>
              <c:numCache>
                <c:formatCode>_-* #,##0_-;\-* #,##0_-;_-* "-"??_-;_-@_-</c:formatCode>
                <c:ptCount val="10"/>
                <c:pt idx="0">
                  <c:v>146542</c:v>
                </c:pt>
                <c:pt idx="1">
                  <c:v>146848</c:v>
                </c:pt>
                <c:pt idx="2">
                  <c:v>159938</c:v>
                </c:pt>
                <c:pt idx="3">
                  <c:v>155796</c:v>
                </c:pt>
                <c:pt idx="4">
                  <c:v>141511</c:v>
                </c:pt>
                <c:pt idx="5">
                  <c:v>153736</c:v>
                </c:pt>
                <c:pt idx="6">
                  <c:v>182679</c:v>
                </c:pt>
                <c:pt idx="7">
                  <c:v>130362</c:v>
                </c:pt>
                <c:pt idx="8">
                  <c:v>161419</c:v>
                </c:pt>
                <c:pt idx="9">
                  <c:v>182185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6-F892-42D5-B0D8-81592AFECAD3}"/>
            </c:ext>
          </c:extLst>
        </c:ser>
        <c:ser>
          <c:idx val="3"/>
          <c:order val="3"/>
          <c:tx>
            <c:strRef>
              <c:f>Planilha1!$E$1</c:f>
              <c:strCache>
                <c:ptCount val="1"/>
                <c:pt idx="0">
                  <c:v>Enfermeiro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accent4"/>
              </a:solidFill>
              <a:ln>
                <a:noFill/>
              </a:ln>
              <a:effectLst/>
            </c:spPr>
          </c:marker>
          <c:cat>
            <c:strRef>
              <c:f>Planilha1!$A$2:$A$17</c:f>
              <c:strCach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strCache>
            </c:strRef>
          </c:cat>
          <c:val>
            <c:numRef>
              <c:f>Planilha1!$E$2:$E$17</c:f>
              <c:numCache>
                <c:formatCode>_-* #,##0_-;\-* #,##0_-;_-* "-"??_-;_-@_-</c:formatCode>
                <c:ptCount val="10"/>
                <c:pt idx="0">
                  <c:v>16737</c:v>
                </c:pt>
                <c:pt idx="1">
                  <c:v>14724</c:v>
                </c:pt>
                <c:pt idx="2">
                  <c:v>16262</c:v>
                </c:pt>
                <c:pt idx="3">
                  <c:v>22655</c:v>
                </c:pt>
                <c:pt idx="4">
                  <c:v>28413</c:v>
                </c:pt>
                <c:pt idx="5">
                  <c:v>28253</c:v>
                </c:pt>
                <c:pt idx="6">
                  <c:v>39968</c:v>
                </c:pt>
                <c:pt idx="7">
                  <c:v>11348</c:v>
                </c:pt>
                <c:pt idx="8">
                  <c:v>24481</c:v>
                </c:pt>
                <c:pt idx="9">
                  <c:v>25626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7-F892-42D5-B0D8-81592AFECA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54481951"/>
        <c:axId val="1713923887"/>
        <c:extLst>
          <c:ext xmlns:c15="http://schemas.microsoft.com/office/drawing/2012/chart" uri="{02D57815-91ED-43cb-92C2-25804820EDAC}">
            <c15:filteredLineSeries>
              <c15:ser>
                <c:idx val="4"/>
                <c:order val="4"/>
                <c:tx>
                  <c:strRef>
                    <c:extLst>
                      <c:ext uri="{02D57815-91ED-43cb-92C2-25804820EDAC}">
                        <c15:formulaRef>
                          <c15:sqref>Planilha1!$F$1</c15:sqref>
                        </c15:formulaRef>
                      </c:ext>
                    </c:extLst>
                    <c:strCache>
                      <c:ptCount val="1"/>
                      <c:pt idx="0">
                        <c:v>Total Geral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circle"/>
                  <c:size val="6"/>
                  <c:spPr>
                    <a:solidFill>
                      <a:schemeClr val="accent5"/>
                    </a:solidFill>
                    <a:ln>
                      <a:noFill/>
                    </a:ln>
                    <a:effectLst/>
                  </c:spPr>
                </c:marker>
                <c:cat>
                  <c:strRef>
                    <c:extLst>
                      <c:ext uri="{02D57815-91ED-43cb-92C2-25804820EDAC}">
                        <c15:formulaRef>
                          <c15:sqref>Planilha1!$A$2:$A$17</c15:sqref>
                        </c15:formulaRef>
                      </c:ext>
                    </c:extLst>
                    <c:strCache>
                      <c:ptCount val="10"/>
                      <c:pt idx="0">
                        <c:v>2013</c:v>
                      </c:pt>
                      <c:pt idx="1">
                        <c:v>2014</c:v>
                      </c:pt>
                      <c:pt idx="2">
                        <c:v>2015</c:v>
                      </c:pt>
                      <c:pt idx="3">
                        <c:v>2016</c:v>
                      </c:pt>
                      <c:pt idx="4">
                        <c:v>2017</c:v>
                      </c:pt>
                      <c:pt idx="5">
                        <c:v>2018</c:v>
                      </c:pt>
                      <c:pt idx="6">
                        <c:v>2019</c:v>
                      </c:pt>
                      <c:pt idx="7">
                        <c:v>2020</c:v>
                      </c:pt>
                      <c:pt idx="8">
                        <c:v>2021</c:v>
                      </c:pt>
                      <c:pt idx="9">
                        <c:v>2022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Planilha1!$F$2:$F$17</c15:sqref>
                        </c15:formulaRef>
                      </c:ext>
                    </c:extLst>
                    <c:numCache>
                      <c:formatCode>_-* #,##0_-;\-* #,##0_-;_-* "-"??_-;_-@_-</c:formatCode>
                      <c:ptCount val="10"/>
                      <c:pt idx="0">
                        <c:v>456908</c:v>
                      </c:pt>
                      <c:pt idx="1">
                        <c:v>523372</c:v>
                      </c:pt>
                      <c:pt idx="2">
                        <c:v>537768</c:v>
                      </c:pt>
                      <c:pt idx="3">
                        <c:v>599017</c:v>
                      </c:pt>
                      <c:pt idx="4">
                        <c:v>542155</c:v>
                      </c:pt>
                      <c:pt idx="5">
                        <c:v>532080</c:v>
                      </c:pt>
                      <c:pt idx="6">
                        <c:v>579959</c:v>
                      </c:pt>
                      <c:pt idx="7">
                        <c:v>328866</c:v>
                      </c:pt>
                      <c:pt idx="8">
                        <c:v>426048</c:v>
                      </c:pt>
                      <c:pt idx="9">
                        <c:v>508608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0-FE62-4118-8216-99AA40D79FA3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Planilha1!$G$1</c15:sqref>
                        </c15:formulaRef>
                      </c:ext>
                    </c:extLst>
                    <c:strCache>
                      <c:ptCount val="1"/>
                      <c:pt idx="0">
                        <c:v>Coluna16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circle"/>
                  <c:size val="6"/>
                  <c:spPr>
                    <a:solidFill>
                      <a:schemeClr val="accent6"/>
                    </a:solidFill>
                    <a:ln>
                      <a:noFill/>
                    </a:ln>
                    <a:effectLst/>
                  </c:spPr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Planilha1!$A$2:$A$17</c15:sqref>
                        </c15:formulaRef>
                      </c:ext>
                    </c:extLst>
                    <c:strCache>
                      <c:ptCount val="10"/>
                      <c:pt idx="0">
                        <c:v>2013</c:v>
                      </c:pt>
                      <c:pt idx="1">
                        <c:v>2014</c:v>
                      </c:pt>
                      <c:pt idx="2">
                        <c:v>2015</c:v>
                      </c:pt>
                      <c:pt idx="3">
                        <c:v>2016</c:v>
                      </c:pt>
                      <c:pt idx="4">
                        <c:v>2017</c:v>
                      </c:pt>
                      <c:pt idx="5">
                        <c:v>2018</c:v>
                      </c:pt>
                      <c:pt idx="6">
                        <c:v>2019</c:v>
                      </c:pt>
                      <c:pt idx="7">
                        <c:v>2020</c:v>
                      </c:pt>
                      <c:pt idx="8">
                        <c:v>2021</c:v>
                      </c:pt>
                      <c:pt idx="9">
                        <c:v>2022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Planilha1!$G$2:$G$17</c15:sqref>
                        </c15:formulaRef>
                      </c:ext>
                    </c:extLst>
                    <c:numCache>
                      <c:formatCode>General</c:formatCode>
                      <c:ptCount val="10"/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1-FE62-4118-8216-99AA40D79FA3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Planilha1!$H$1</c15:sqref>
                        </c15:formulaRef>
                      </c:ext>
                    </c:extLst>
                    <c:strCache>
                      <c:ptCount val="1"/>
                      <c:pt idx="0">
                        <c:v>Coluna17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6"/>
                  <c:spPr>
                    <a:solidFill>
                      <a:schemeClr val="accent1">
                        <a:lumMod val="60000"/>
                      </a:schemeClr>
                    </a:solidFill>
                    <a:ln>
                      <a:noFill/>
                    </a:ln>
                    <a:effectLst/>
                  </c:spPr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Planilha1!$A$2:$A$17</c15:sqref>
                        </c15:formulaRef>
                      </c:ext>
                    </c:extLst>
                    <c:strCache>
                      <c:ptCount val="10"/>
                      <c:pt idx="0">
                        <c:v>2013</c:v>
                      </c:pt>
                      <c:pt idx="1">
                        <c:v>2014</c:v>
                      </c:pt>
                      <c:pt idx="2">
                        <c:v>2015</c:v>
                      </c:pt>
                      <c:pt idx="3">
                        <c:v>2016</c:v>
                      </c:pt>
                      <c:pt idx="4">
                        <c:v>2017</c:v>
                      </c:pt>
                      <c:pt idx="5">
                        <c:v>2018</c:v>
                      </c:pt>
                      <c:pt idx="6">
                        <c:v>2019</c:v>
                      </c:pt>
                      <c:pt idx="7">
                        <c:v>2020</c:v>
                      </c:pt>
                      <c:pt idx="8">
                        <c:v>2021</c:v>
                      </c:pt>
                      <c:pt idx="9">
                        <c:v>2022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Planilha1!$H$2:$H$17</c15:sqref>
                        </c15:formulaRef>
                      </c:ext>
                    </c:extLst>
                    <c:numCache>
                      <c:formatCode>General</c:formatCode>
                      <c:ptCount val="10"/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FE62-4118-8216-99AA40D79FA3}"/>
                  </c:ext>
                </c:extLst>
              </c15:ser>
            </c15:filteredLineSeries>
          </c:ext>
        </c:extLst>
      </c:lineChart>
      <c:catAx>
        <c:axId val="17544819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713923887"/>
        <c:crosses val="autoZero"/>
        <c:auto val="1"/>
        <c:lblAlgn val="ctr"/>
        <c:lblOffset val="100"/>
        <c:noMultiLvlLbl val="0"/>
      </c:catAx>
      <c:valAx>
        <c:axId val="1713923887"/>
        <c:scaling>
          <c:orientation val="minMax"/>
          <c:max val="360000"/>
          <c:min val="0"/>
        </c:scaling>
        <c:delete val="0"/>
        <c:axPos val="l"/>
        <c:numFmt formatCode="_-* #,##0_-;\-* #,##0_-;_-* &quot;-&quot;??_-;_-@_-" sourceLinked="1"/>
        <c:majorTickMark val="none"/>
        <c:minorTickMark val="none"/>
        <c:tickLblPos val="low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754481951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639334603865212E-2"/>
          <c:y val="0.11907037784351027"/>
          <c:w val="0.8912348342956089"/>
          <c:h val="0.81817726390539536"/>
        </c:manualLayout>
      </c:layout>
      <c:pieChart>
        <c:varyColors val="1"/>
        <c:ser>
          <c:idx val="0"/>
          <c:order val="0"/>
          <c:cat>
            <c:strRef>
              <c:f>Planilha1!$A$1:$C$1</c:f>
              <c:strCache>
                <c:ptCount val="3"/>
                <c:pt idx="0">
                  <c:v>Rótulos de Linha</c:v>
                </c:pt>
                <c:pt idx="1">
                  <c:v>Médico</c:v>
                </c:pt>
                <c:pt idx="2">
                  <c:v>Profissionais da Saúde exceto Médicos</c:v>
                </c:pt>
              </c:strCache>
            </c:strRef>
          </c:cat>
          <c:val>
            <c:numRef>
              <c:f>Planilha1!$A$2:$C$2</c:f>
            </c:numRef>
          </c:val>
          <c:extLst>
            <c:ext xmlns:c16="http://schemas.microsoft.com/office/drawing/2014/chart" uri="{C3380CC4-5D6E-409C-BE32-E72D297353CC}">
              <c16:uniqueId val="{00000000-F892-42D5-B0D8-81592AFECAD3}"/>
            </c:ext>
          </c:extLst>
        </c:ser>
        <c:ser>
          <c:idx val="1"/>
          <c:order val="1"/>
          <c:cat>
            <c:strRef>
              <c:f>Planilha1!$A$1:$C$1</c:f>
              <c:strCache>
                <c:ptCount val="3"/>
                <c:pt idx="0">
                  <c:v>Rótulos de Linha</c:v>
                </c:pt>
                <c:pt idx="1">
                  <c:v>Médico</c:v>
                </c:pt>
                <c:pt idx="2">
                  <c:v>Profissionais da Saúde exceto Médicos</c:v>
                </c:pt>
              </c:strCache>
            </c:strRef>
          </c:cat>
          <c:val>
            <c:numRef>
              <c:f>Planilha1!$A$3:$C$3</c:f>
            </c:numRef>
          </c:val>
          <c:extLst>
            <c:ext xmlns:c16="http://schemas.microsoft.com/office/drawing/2014/chart" uri="{C3380CC4-5D6E-409C-BE32-E72D297353CC}">
              <c16:uniqueId val="{00000001-F892-42D5-B0D8-81592AFECAD3}"/>
            </c:ext>
          </c:extLst>
        </c:ser>
        <c:ser>
          <c:idx val="2"/>
          <c:order val="2"/>
          <c:cat>
            <c:strRef>
              <c:f>Planilha1!$A$1:$C$1</c:f>
              <c:strCache>
                <c:ptCount val="3"/>
                <c:pt idx="0">
                  <c:v>Rótulos de Linha</c:v>
                </c:pt>
                <c:pt idx="1">
                  <c:v>Médico</c:v>
                </c:pt>
                <c:pt idx="2">
                  <c:v>Profissionais da Saúde exceto Médicos</c:v>
                </c:pt>
              </c:strCache>
            </c:strRef>
          </c:cat>
          <c:val>
            <c:numRef>
              <c:f>Planilha1!$A$4:$C$4</c:f>
            </c:numRef>
          </c:val>
          <c:extLst>
            <c:ext xmlns:c16="http://schemas.microsoft.com/office/drawing/2014/chart" uri="{C3380CC4-5D6E-409C-BE32-E72D297353CC}">
              <c16:uniqueId val="{00000016-F892-42D5-B0D8-81592AFECAD3}"/>
            </c:ext>
          </c:extLst>
        </c:ser>
        <c:ser>
          <c:idx val="3"/>
          <c:order val="3"/>
          <c:cat>
            <c:strRef>
              <c:f>Planilha1!$A$1:$C$1</c:f>
              <c:strCache>
                <c:ptCount val="3"/>
                <c:pt idx="0">
                  <c:v>Rótulos de Linha</c:v>
                </c:pt>
                <c:pt idx="1">
                  <c:v>Médico</c:v>
                </c:pt>
                <c:pt idx="2">
                  <c:v>Profissionais da Saúde exceto Médicos</c:v>
                </c:pt>
              </c:strCache>
            </c:strRef>
          </c:cat>
          <c:val>
            <c:numRef>
              <c:f>Planilha1!$A$5:$C$5</c:f>
            </c:numRef>
          </c:val>
          <c:extLst>
            <c:ext xmlns:c16="http://schemas.microsoft.com/office/drawing/2014/chart" uri="{C3380CC4-5D6E-409C-BE32-E72D297353CC}">
              <c16:uniqueId val="{00000000-ED6D-4AAE-9764-860D591D7304}"/>
            </c:ext>
          </c:extLst>
        </c:ser>
        <c:ser>
          <c:idx val="4"/>
          <c:order val="4"/>
          <c:cat>
            <c:strRef>
              <c:f>Planilha1!$A$1:$C$1</c:f>
              <c:strCache>
                <c:ptCount val="3"/>
                <c:pt idx="0">
                  <c:v>Rótulos de Linha</c:v>
                </c:pt>
                <c:pt idx="1">
                  <c:v>Médico</c:v>
                </c:pt>
                <c:pt idx="2">
                  <c:v>Profissionais da Saúde exceto Médicos</c:v>
                </c:pt>
              </c:strCache>
            </c:strRef>
          </c:cat>
          <c:val>
            <c:numRef>
              <c:f>Planilha1!$A$6:$C$6</c:f>
            </c:numRef>
          </c:val>
          <c:extLst>
            <c:ext xmlns:c16="http://schemas.microsoft.com/office/drawing/2014/chart" uri="{C3380CC4-5D6E-409C-BE32-E72D297353CC}">
              <c16:uniqueId val="{00000001-ED6D-4AAE-9764-860D591D7304}"/>
            </c:ext>
          </c:extLst>
        </c:ser>
        <c:ser>
          <c:idx val="5"/>
          <c:order val="5"/>
          <c:cat>
            <c:strRef>
              <c:f>Planilha1!$A$1:$C$1</c:f>
              <c:strCache>
                <c:ptCount val="3"/>
                <c:pt idx="0">
                  <c:v>Rótulos de Linha</c:v>
                </c:pt>
                <c:pt idx="1">
                  <c:v>Médico</c:v>
                </c:pt>
                <c:pt idx="2">
                  <c:v>Profissionais da Saúde exceto Médicos</c:v>
                </c:pt>
              </c:strCache>
            </c:strRef>
          </c:cat>
          <c:val>
            <c:numRef>
              <c:f>Planilha1!$A$7:$C$7</c:f>
            </c:numRef>
          </c:val>
          <c:extLst>
            <c:ext xmlns:c16="http://schemas.microsoft.com/office/drawing/2014/chart" uri="{C3380CC4-5D6E-409C-BE32-E72D297353CC}">
              <c16:uniqueId val="{00000002-ED6D-4AAE-9764-860D591D7304}"/>
            </c:ext>
          </c:extLst>
        </c:ser>
        <c:ser>
          <c:idx val="6"/>
          <c:order val="6"/>
          <c:cat>
            <c:strRef>
              <c:f>Planilha1!$A$1:$C$1</c:f>
              <c:strCache>
                <c:ptCount val="3"/>
                <c:pt idx="0">
                  <c:v>Rótulos de Linha</c:v>
                </c:pt>
                <c:pt idx="1">
                  <c:v>Médico</c:v>
                </c:pt>
                <c:pt idx="2">
                  <c:v>Profissionais da Saúde exceto Médicos</c:v>
                </c:pt>
              </c:strCache>
            </c:strRef>
          </c:cat>
          <c:val>
            <c:numRef>
              <c:f>Planilha1!$A$8:$C$8</c:f>
            </c:numRef>
          </c:val>
          <c:extLst>
            <c:ext xmlns:c16="http://schemas.microsoft.com/office/drawing/2014/chart" uri="{C3380CC4-5D6E-409C-BE32-E72D297353CC}">
              <c16:uniqueId val="{00000003-ED6D-4AAE-9764-860D591D7304}"/>
            </c:ext>
          </c:extLst>
        </c:ser>
        <c:ser>
          <c:idx val="7"/>
          <c:order val="7"/>
          <c:cat>
            <c:strRef>
              <c:f>Planilha1!$A$1:$C$1</c:f>
              <c:strCache>
                <c:ptCount val="3"/>
                <c:pt idx="0">
                  <c:v>Rótulos de Linha</c:v>
                </c:pt>
                <c:pt idx="1">
                  <c:v>Médico</c:v>
                </c:pt>
                <c:pt idx="2">
                  <c:v>Profissionais da Saúde exceto Médicos</c:v>
                </c:pt>
              </c:strCache>
            </c:strRef>
          </c:cat>
          <c:val>
            <c:numRef>
              <c:f>Planilha1!$A$9:$C$9</c:f>
            </c:numRef>
          </c:val>
          <c:extLst>
            <c:ext xmlns:c16="http://schemas.microsoft.com/office/drawing/2014/chart" uri="{C3380CC4-5D6E-409C-BE32-E72D297353CC}">
              <c16:uniqueId val="{00000004-ED6D-4AAE-9764-860D591D7304}"/>
            </c:ext>
          </c:extLst>
        </c:ser>
        <c:ser>
          <c:idx val="8"/>
          <c:order val="8"/>
          <c:cat>
            <c:strRef>
              <c:f>Planilha1!$A$1:$C$1</c:f>
              <c:strCache>
                <c:ptCount val="3"/>
                <c:pt idx="0">
                  <c:v>Rótulos de Linha</c:v>
                </c:pt>
                <c:pt idx="1">
                  <c:v>Médico</c:v>
                </c:pt>
                <c:pt idx="2">
                  <c:v>Profissionais da Saúde exceto Médicos</c:v>
                </c:pt>
              </c:strCache>
            </c:strRef>
          </c:cat>
          <c:val>
            <c:numRef>
              <c:f>Planilha1!$A$10:$C$10</c:f>
            </c:numRef>
          </c:val>
          <c:extLst>
            <c:ext xmlns:c16="http://schemas.microsoft.com/office/drawing/2014/chart" uri="{C3380CC4-5D6E-409C-BE32-E72D297353CC}">
              <c16:uniqueId val="{00000005-ED6D-4AAE-9764-860D591D7304}"/>
            </c:ext>
          </c:extLst>
        </c:ser>
        <c:ser>
          <c:idx val="9"/>
          <c:order val="9"/>
          <c:cat>
            <c:strRef>
              <c:f>Planilha1!$A$1:$C$1</c:f>
              <c:strCache>
                <c:ptCount val="3"/>
                <c:pt idx="0">
                  <c:v>Rótulos de Linha</c:v>
                </c:pt>
                <c:pt idx="1">
                  <c:v>Médico</c:v>
                </c:pt>
                <c:pt idx="2">
                  <c:v>Profissionais da Saúde exceto Médicos</c:v>
                </c:pt>
              </c:strCache>
            </c:strRef>
          </c:cat>
          <c:val>
            <c:numRef>
              <c:f>Planilha1!$A$11:$C$11</c:f>
            </c:numRef>
          </c:val>
          <c:extLst>
            <c:ext xmlns:c16="http://schemas.microsoft.com/office/drawing/2014/chart" uri="{C3380CC4-5D6E-409C-BE32-E72D297353CC}">
              <c16:uniqueId val="{00000006-ED6D-4AAE-9764-860D591D7304}"/>
            </c:ext>
          </c:extLst>
        </c:ser>
        <c:ser>
          <c:idx val="10"/>
          <c:order val="10"/>
          <c:cat>
            <c:strRef>
              <c:f>Planilha1!$A$1:$C$1</c:f>
              <c:strCache>
                <c:ptCount val="3"/>
                <c:pt idx="0">
                  <c:v>Rótulos de Linha</c:v>
                </c:pt>
                <c:pt idx="1">
                  <c:v>Médico</c:v>
                </c:pt>
                <c:pt idx="2">
                  <c:v>Profissionais da Saúde exceto Médicos</c:v>
                </c:pt>
              </c:strCache>
            </c:strRef>
          </c:cat>
          <c:val>
            <c:numRef>
              <c:f>Planilha1!$A$12:$C$12</c:f>
            </c:numRef>
          </c:val>
          <c:extLst>
            <c:ext xmlns:c16="http://schemas.microsoft.com/office/drawing/2014/chart" uri="{C3380CC4-5D6E-409C-BE32-E72D297353CC}">
              <c16:uniqueId val="{00000007-ED6D-4AAE-9764-860D591D7304}"/>
            </c:ext>
          </c:extLst>
        </c:ser>
        <c:ser>
          <c:idx val="11"/>
          <c:order val="11"/>
          <c:cat>
            <c:strRef>
              <c:f>Planilha1!$A$1:$C$1</c:f>
              <c:strCache>
                <c:ptCount val="3"/>
                <c:pt idx="0">
                  <c:v>Rótulos de Linha</c:v>
                </c:pt>
                <c:pt idx="1">
                  <c:v>Médico</c:v>
                </c:pt>
                <c:pt idx="2">
                  <c:v>Profissionais da Saúde exceto Médicos</c:v>
                </c:pt>
              </c:strCache>
            </c:strRef>
          </c:cat>
          <c:val>
            <c:numRef>
              <c:f>Planilha1!$A$13:$C$13</c:f>
            </c:numRef>
          </c:val>
          <c:extLst>
            <c:ext xmlns:c16="http://schemas.microsoft.com/office/drawing/2014/chart" uri="{C3380CC4-5D6E-409C-BE32-E72D297353CC}">
              <c16:uniqueId val="{00000008-ED6D-4AAE-9764-860D591D7304}"/>
            </c:ext>
          </c:extLst>
        </c:ser>
        <c:ser>
          <c:idx val="12"/>
          <c:order val="12"/>
          <c:cat>
            <c:strRef>
              <c:f>Planilha1!$A$1:$C$1</c:f>
              <c:strCache>
                <c:ptCount val="3"/>
                <c:pt idx="0">
                  <c:v>Rótulos de Linha</c:v>
                </c:pt>
                <c:pt idx="1">
                  <c:v>Médico</c:v>
                </c:pt>
                <c:pt idx="2">
                  <c:v>Profissionais da Saúde exceto Médicos</c:v>
                </c:pt>
              </c:strCache>
            </c:strRef>
          </c:cat>
          <c:val>
            <c:numRef>
              <c:f>Planilha1!$A$14:$C$14</c:f>
            </c:numRef>
          </c:val>
          <c:extLst>
            <c:ext xmlns:c16="http://schemas.microsoft.com/office/drawing/2014/chart" uri="{C3380CC4-5D6E-409C-BE32-E72D297353CC}">
              <c16:uniqueId val="{00000009-ED6D-4AAE-9764-860D591D7304}"/>
            </c:ext>
          </c:extLst>
        </c:ser>
        <c:ser>
          <c:idx val="13"/>
          <c:order val="13"/>
          <c:cat>
            <c:strRef>
              <c:f>Planilha1!$A$1:$C$1</c:f>
              <c:strCache>
                <c:ptCount val="3"/>
                <c:pt idx="0">
                  <c:v>Rótulos de Linha</c:v>
                </c:pt>
                <c:pt idx="1">
                  <c:v>Médico</c:v>
                </c:pt>
                <c:pt idx="2">
                  <c:v>Profissionais da Saúde exceto Médicos</c:v>
                </c:pt>
              </c:strCache>
            </c:strRef>
          </c:cat>
          <c:val>
            <c:numRef>
              <c:f>Planilha1!$A$15:$C$15</c:f>
            </c:numRef>
          </c:val>
          <c:extLst>
            <c:ext xmlns:c16="http://schemas.microsoft.com/office/drawing/2014/chart" uri="{C3380CC4-5D6E-409C-BE32-E72D297353CC}">
              <c16:uniqueId val="{0000000A-ED6D-4AAE-9764-860D591D7304}"/>
            </c:ext>
          </c:extLst>
        </c:ser>
        <c:ser>
          <c:idx val="14"/>
          <c:order val="14"/>
          <c:dPt>
            <c:idx val="0"/>
            <c:bubble3D val="0"/>
            <c:spPr>
              <a:pattFill prst="narHorz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ln>
                <a:noFill/>
              </a:ln>
              <a:effectLst>
                <a:innerShdw blurRad="114300">
                  <a:schemeClr val="accent1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D-ED6D-4AAE-9764-860D591D7304}"/>
              </c:ext>
            </c:extLst>
          </c:dPt>
          <c:dPt>
            <c:idx val="1"/>
            <c:bubble3D val="0"/>
            <c:spPr>
              <a:pattFill prst="narHorz">
                <a:fgClr>
                  <a:schemeClr val="accent2"/>
                </a:fgClr>
                <a:bgClr>
                  <a:schemeClr val="accent2">
                    <a:lumMod val="20000"/>
                    <a:lumOff val="80000"/>
                  </a:schemeClr>
                </a:bgClr>
              </a:pattFill>
              <a:ln>
                <a:noFill/>
              </a:ln>
              <a:effectLst>
                <a:innerShdw blurRad="114300">
                  <a:schemeClr val="accent2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C-ED6D-4AAE-9764-860D591D7304}"/>
              </c:ext>
            </c:extLst>
          </c:dPt>
          <c:dLbls>
            <c:dLbl>
              <c:idx val="0"/>
              <c:layout>
                <c:manualLayout>
                  <c:x val="3.8125192279831917E-2"/>
                  <c:y val="-4.1951146733494947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D6D-4AAE-9764-860D591D7304}"/>
                </c:ext>
              </c:extLst>
            </c:dLbl>
            <c:dLbl>
              <c:idx val="1"/>
              <c:layout>
                <c:manualLayout>
                  <c:x val="-2.6828839011733642E-2"/>
                  <c:y val="2.4471502261205348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D6D-4AAE-9764-860D591D730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Planilha1!$A$1:$C$1</c:f>
              <c:strCache>
                <c:ptCount val="2"/>
                <c:pt idx="0">
                  <c:v>Médico</c:v>
                </c:pt>
                <c:pt idx="1">
                  <c:v>Profissionais da Saúde exceto Médicos</c:v>
                </c:pt>
              </c:strCache>
            </c:strRef>
          </c:cat>
          <c:val>
            <c:numRef>
              <c:f>Planilha1!$A$16:$C$16</c:f>
              <c:numCache>
                <c:formatCode>_-* #,##0_-;\-* #,##0_-;_-* "-"??_-;_-@_-</c:formatCode>
                <c:ptCount val="2"/>
                <c:pt idx="0">
                  <c:v>260462</c:v>
                </c:pt>
                <c:pt idx="1">
                  <c:v>248146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ED6D-4AAE-9764-860D591D73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639334603865212E-2"/>
          <c:y val="0.11907037784351027"/>
          <c:w val="0.8912348342956089"/>
          <c:h val="0.81817726390539536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Planilha1!$A$2</c:f>
              <c:strCache>
                <c:ptCount val="1"/>
                <c:pt idx="0">
                  <c:v>Com registro procedimento exclusivo Multiprofissional</c:v>
                </c:pt>
              </c:strCache>
            </c:strRef>
          </c:tx>
          <c:spPr>
            <a:pattFill prst="narHorz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Lbls>
            <c:dLbl>
              <c:idx val="0"/>
              <c:layout>
                <c:manualLayout>
                  <c:x val="-0.11647187988401168"/>
                  <c:y val="-0.30853165678637351"/>
                </c:manualLayout>
              </c:layout>
              <c:tx>
                <c:rich>
                  <a:bodyPr/>
                  <a:lstStyle/>
                  <a:p>
                    <a:fld id="{7D5749CC-C2A9-418F-A404-49581EFB29FF}" type="SERIESNAME">
                      <a:rPr lang="pt-BR" smtClean="0"/>
                      <a:pPr/>
                      <a:t>[NOME DA SÉRIE]</a:t>
                    </a:fld>
                    <a:endParaRPr lang="pt-BR" baseline="0" dirty="0"/>
                  </a:p>
                  <a:p>
                    <a:fld id="{C6614910-1099-40E9-A1B6-5F1395CDD841}" type="VALUE">
                      <a:rPr lang="pt-BR" baseline="0" smtClean="0"/>
                      <a:pPr/>
                      <a:t>[VALOR]</a:t>
                    </a:fld>
                    <a:r>
                      <a:rPr lang="pt-BR" baseline="0" dirty="0"/>
                      <a:t>(88,2%)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7021-4563-81C9-4BE0AB22E98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Planilha1!$B$1</c:f>
              <c:strCache>
                <c:ptCount val="1"/>
                <c:pt idx="0">
                  <c:v>Municípios</c:v>
                </c:pt>
              </c:strCache>
            </c:strRef>
          </c:cat>
          <c:val>
            <c:numRef>
              <c:f>Planilha1!$B$2</c:f>
              <c:numCache>
                <c:formatCode>_-* #,##0_-;\-* #,##0_-;_-* "-"??_-;_-@_-</c:formatCode>
                <c:ptCount val="1"/>
                <c:pt idx="0">
                  <c:v>2117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0-A31A-4B9A-BC1B-9367D0BAC442}"/>
            </c:ext>
          </c:extLst>
        </c:ser>
        <c:ser>
          <c:idx val="1"/>
          <c:order val="1"/>
          <c:tx>
            <c:strRef>
              <c:f>Planilha1!$A$3</c:f>
              <c:strCache>
                <c:ptCount val="1"/>
                <c:pt idx="0">
                  <c:v>Com registro procedimento Profissional Médico e Multiprofissional</c:v>
                </c:pt>
              </c:strCache>
            </c:strRef>
          </c:tx>
          <c:spPr>
            <a:pattFill prst="narHorz">
              <a:fgClr>
                <a:schemeClr val="accent2"/>
              </a:fgClr>
              <a:bgClr>
                <a:schemeClr val="accent2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2"/>
              </a:innerShdw>
            </a:effectLst>
          </c:spPr>
          <c:invertIfNegative val="0"/>
          <c:dLbls>
            <c:dLbl>
              <c:idx val="0"/>
              <c:layout>
                <c:manualLayout>
                  <c:x val="-0.25053857828705783"/>
                  <c:y val="-0.3380465767677498"/>
                </c:manualLayout>
              </c:layout>
              <c:tx>
                <c:rich>
                  <a:bodyPr/>
                  <a:lstStyle/>
                  <a:p>
                    <a:fld id="{7E4D5059-3263-4BDD-81AE-E93985F3B6ED}" type="SERIESNAME">
                      <a:rPr lang="pt-BR"/>
                      <a:pPr/>
                      <a:t>[NOME DA SÉRIE]</a:t>
                    </a:fld>
                    <a:r>
                      <a:rPr lang="pt-BR" baseline="0" dirty="0"/>
                      <a:t>
</a:t>
                    </a:r>
                    <a:fld id="{0ADB1BC9-5780-4410-8133-6F584FF7079D}" type="VALUE">
                      <a:rPr lang="pt-BR" baseline="0" smtClean="0"/>
                      <a:pPr/>
                      <a:t>[VALOR]</a:t>
                    </a:fld>
                    <a:r>
                      <a:rPr lang="pt-BR" baseline="0" dirty="0"/>
                      <a:t>(8,4%)</a:t>
                    </a:r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021-4563-81C9-4BE0AB22E98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Planilha1!$B$1</c:f>
              <c:strCache>
                <c:ptCount val="1"/>
                <c:pt idx="0">
                  <c:v>Municípios</c:v>
                </c:pt>
              </c:strCache>
            </c:strRef>
          </c:cat>
          <c:val>
            <c:numRef>
              <c:f>Planilha1!$B$3</c:f>
              <c:numCache>
                <c:formatCode>_-* #,##0_-;\-* #,##0_-;_-* "-"??_-;_-@_-</c:formatCode>
                <c:ptCount val="1"/>
                <c:pt idx="0">
                  <c:v>202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31A-4B9A-BC1B-9367D0BAC442}"/>
            </c:ext>
          </c:extLst>
        </c:ser>
        <c:ser>
          <c:idx val="2"/>
          <c:order val="2"/>
          <c:tx>
            <c:strRef>
              <c:f>Planilha1!$A$4</c:f>
              <c:strCache>
                <c:ptCount val="1"/>
                <c:pt idx="0">
                  <c:v>Com registro procedimento exclusivo Profissional Médico</c:v>
                </c:pt>
              </c:strCache>
            </c:strRef>
          </c:tx>
          <c:spPr>
            <a:pattFill prst="narHorz">
              <a:fgClr>
                <a:schemeClr val="accent3"/>
              </a:fgClr>
              <a:bgClr>
                <a:schemeClr val="accent3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3"/>
              </a:innerShdw>
            </a:effectLst>
          </c:spPr>
          <c:invertIfNegative val="0"/>
          <c:dLbls>
            <c:dLbl>
              <c:idx val="0"/>
              <c:layout>
                <c:manualLayout>
                  <c:x val="-1.3613596350079287E-2"/>
                  <c:y val="-0.2993673501491545"/>
                </c:manualLayout>
              </c:layout>
              <c:tx>
                <c:rich>
                  <a:bodyPr/>
                  <a:lstStyle/>
                  <a:p>
                    <a:fld id="{65DBDB26-51DE-4D18-8AA6-3773783E1ABD}" type="SERIESNAME">
                      <a:rPr lang="pt-BR" smtClean="0"/>
                      <a:pPr/>
                      <a:t>[NOME DA SÉRIE]</a:t>
                    </a:fld>
                    <a:endParaRPr lang="pt-BR" baseline="0" dirty="0"/>
                  </a:p>
                  <a:p>
                    <a:fld id="{880776C7-88F2-4806-9A42-1B4AD23A0569}" type="VALUE">
                      <a:rPr lang="pt-BR" baseline="0" smtClean="0"/>
                      <a:pPr/>
                      <a:t>[VALOR]</a:t>
                    </a:fld>
                    <a:r>
                      <a:rPr lang="pt-BR" baseline="0" dirty="0"/>
                      <a:t>(3,4%)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7021-4563-81C9-4BE0AB22E98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Planilha1!$B$1</c:f>
              <c:strCache>
                <c:ptCount val="1"/>
                <c:pt idx="0">
                  <c:v>Municípios</c:v>
                </c:pt>
              </c:strCache>
            </c:strRef>
          </c:cat>
          <c:val>
            <c:numRef>
              <c:f>Planilha1!$B$4</c:f>
              <c:numCache>
                <c:formatCode>_-* #,##0_-;\-* #,##0_-;_-* "-"??_-;_-@_-</c:formatCode>
                <c:ptCount val="1"/>
                <c:pt idx="0">
                  <c:v>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021-4563-81C9-4BE0AB22E98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64"/>
        <c:overlap val="100"/>
        <c:axId val="1754481951"/>
        <c:axId val="1713923887"/>
        <c:extLst/>
      </c:barChart>
      <c:catAx>
        <c:axId val="175448195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713923887"/>
        <c:crosses val="autoZero"/>
        <c:auto val="1"/>
        <c:lblAlgn val="ctr"/>
        <c:lblOffset val="100"/>
        <c:noMultiLvlLbl val="0"/>
      </c:catAx>
      <c:valAx>
        <c:axId val="1713923887"/>
        <c:scaling>
          <c:orientation val="minMax"/>
          <c:min val="0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75448195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25938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5654675" y="0"/>
            <a:ext cx="4325938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7FE4337-7F9C-484C-BDEE-572577918A70}" type="datetimeFigureOut">
              <a:rPr lang="pt-BR"/>
              <a:pPr>
                <a:defRPr/>
              </a:pPr>
              <a:t>28/08/2023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6453188"/>
            <a:ext cx="4325938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5654675" y="6453188"/>
            <a:ext cx="4325938" cy="3413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BDE7265-F35A-4B36-AEC7-56C8836B5AC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25938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5654675" y="0"/>
            <a:ext cx="4325938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A9A7F22-DDF9-4E3F-B966-06D4C3F90759}" type="datetimeFigureOut">
              <a:rPr lang="pt-BR"/>
              <a:pPr>
                <a:defRPr/>
              </a:pPr>
              <a:t>28/08/2023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998538" y="3270250"/>
            <a:ext cx="7985125" cy="2674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/>
              <a:t>Editar estilos de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6453188"/>
            <a:ext cx="4325938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5654675" y="6453188"/>
            <a:ext cx="4325938" cy="3413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F471834-EBDF-4BBA-BEAE-A075CCFAC79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471834-EBDF-4BBA-BEAE-A075CCFAC79A}" type="slidenum">
              <a:rPr lang="pt-BR" altLang="pt-BR" smtClean="0"/>
              <a:pPr>
                <a:defRPr/>
              </a:pPr>
              <a:t>4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0064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04920B-BB4A-4432-A7FA-14A657F03B1C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83021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04920B-BB4A-4432-A7FA-14A657F03B1C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1261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471834-EBDF-4BBA-BEAE-A075CCFAC79A}" type="slidenum">
              <a:rPr lang="pt-BR" altLang="pt-BR" smtClean="0"/>
              <a:pPr>
                <a:defRPr/>
              </a:pPr>
              <a:t>5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116582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04920B-BB4A-4432-A7FA-14A657F03B1C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0541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04920B-BB4A-4432-A7FA-14A657F03B1C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27934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04920B-BB4A-4432-A7FA-14A657F03B1C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01280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04920B-BB4A-4432-A7FA-14A657F03B1C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43909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04920B-BB4A-4432-A7FA-14A657F03B1C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95659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04920B-BB4A-4432-A7FA-14A657F03B1C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0728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04920B-BB4A-4432-A7FA-14A657F03B1C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761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de Abert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40875" y="2324784"/>
            <a:ext cx="7110249" cy="1543023"/>
          </a:xfrm>
          <a:prstGeom prst="rect">
            <a:avLst/>
          </a:prstGeom>
        </p:spPr>
        <p:txBody>
          <a:bodyPr/>
          <a:lstStyle>
            <a:lvl1pPr algn="ctr">
              <a:defRPr lang="pt-BR" sz="5400" b="1" kern="1200" dirty="0">
                <a:solidFill>
                  <a:srgbClr val="183EFF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082774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ópicos com íc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90624" y="1092728"/>
            <a:ext cx="9628587" cy="964672"/>
          </a:xfrm>
          <a:prstGeom prst="rect">
            <a:avLst/>
          </a:prstGeom>
        </p:spPr>
        <p:txBody>
          <a:bodyPr anchorCtr="1">
            <a:normAutofit/>
          </a:bodyPr>
          <a:lstStyle>
            <a:lvl1pPr algn="ctr">
              <a:defRPr sz="4400" b="1" spc="0" baseline="0">
                <a:solidFill>
                  <a:srgbClr val="183E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/>
          </p:nvPr>
        </p:nvSpPr>
        <p:spPr>
          <a:xfrm>
            <a:off x="1190624" y="3767446"/>
            <a:ext cx="3886200" cy="6572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1" name="Espaço Reservado para Texto 3"/>
          <p:cNvSpPr>
            <a:spLocks noGrp="1"/>
          </p:cNvSpPr>
          <p:nvPr>
            <p:ph type="body" sz="quarter" idx="16"/>
          </p:nvPr>
        </p:nvSpPr>
        <p:spPr>
          <a:xfrm>
            <a:off x="1190624" y="4558021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2" name="Espaço Reservado para Texto 3"/>
          <p:cNvSpPr>
            <a:spLocks noGrp="1"/>
          </p:cNvSpPr>
          <p:nvPr>
            <p:ph type="body" sz="quarter" idx="17"/>
          </p:nvPr>
        </p:nvSpPr>
        <p:spPr>
          <a:xfrm>
            <a:off x="6933011" y="3767446"/>
            <a:ext cx="3886200" cy="6667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3" name="Espaço Reservado para Texto 3"/>
          <p:cNvSpPr>
            <a:spLocks noGrp="1"/>
          </p:cNvSpPr>
          <p:nvPr>
            <p:ph type="body" sz="quarter" idx="18"/>
          </p:nvPr>
        </p:nvSpPr>
        <p:spPr>
          <a:xfrm>
            <a:off x="6933011" y="4558020"/>
            <a:ext cx="3886200" cy="8953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3137202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ópicos com im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90624" y="1092728"/>
            <a:ext cx="9628587" cy="964672"/>
          </a:xfrm>
          <a:prstGeom prst="rect">
            <a:avLst/>
          </a:prstGeom>
        </p:spPr>
        <p:txBody>
          <a:bodyPr anchorCtr="1">
            <a:normAutofit/>
          </a:bodyPr>
          <a:lstStyle>
            <a:lvl1pPr algn="ctr">
              <a:defRPr sz="4400" b="1" spc="0" baseline="0">
                <a:solidFill>
                  <a:srgbClr val="183E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/>
          </p:nvPr>
        </p:nvSpPr>
        <p:spPr>
          <a:xfrm>
            <a:off x="1190624" y="3143556"/>
            <a:ext cx="3886200" cy="4137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1" name="Espaço Reservado para Texto 3"/>
          <p:cNvSpPr>
            <a:spLocks noGrp="1"/>
          </p:cNvSpPr>
          <p:nvPr>
            <p:ph type="body" sz="quarter" idx="16"/>
          </p:nvPr>
        </p:nvSpPr>
        <p:spPr>
          <a:xfrm>
            <a:off x="1190624" y="5215246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Imagem 3"/>
          <p:cNvSpPr>
            <a:spLocks noGrp="1"/>
          </p:cNvSpPr>
          <p:nvPr>
            <p:ph type="pic" sz="quarter" idx="19"/>
          </p:nvPr>
        </p:nvSpPr>
        <p:spPr>
          <a:xfrm>
            <a:off x="1190624" y="3767138"/>
            <a:ext cx="3886201" cy="1238250"/>
          </a:xfrm>
          <a:prstGeom prst="rect">
            <a:avLst/>
          </a:prstGeom>
        </p:spPr>
        <p:txBody>
          <a:bodyPr/>
          <a:lstStyle/>
          <a:p>
            <a:pPr lvl="0"/>
            <a:endParaRPr lang="pt-BR" noProof="0"/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20"/>
          </p:nvPr>
        </p:nvSpPr>
        <p:spPr>
          <a:xfrm>
            <a:off x="6933010" y="3143556"/>
            <a:ext cx="3886200" cy="41464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5" name="Espaço Reservado para Texto 3"/>
          <p:cNvSpPr>
            <a:spLocks noGrp="1"/>
          </p:cNvSpPr>
          <p:nvPr>
            <p:ph type="body" sz="quarter" idx="21"/>
          </p:nvPr>
        </p:nvSpPr>
        <p:spPr>
          <a:xfrm>
            <a:off x="6933010" y="5215246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6" name="Espaço Reservado para Imagem 3"/>
          <p:cNvSpPr>
            <a:spLocks noGrp="1"/>
          </p:cNvSpPr>
          <p:nvPr>
            <p:ph type="pic" sz="quarter" idx="22"/>
          </p:nvPr>
        </p:nvSpPr>
        <p:spPr>
          <a:xfrm>
            <a:off x="6933010" y="3767138"/>
            <a:ext cx="3886201" cy="1238250"/>
          </a:xfrm>
          <a:prstGeom prst="rect">
            <a:avLst/>
          </a:prstGeom>
        </p:spPr>
        <p:txBody>
          <a:bodyPr/>
          <a:lstStyle/>
          <a:p>
            <a:pPr lvl="0"/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5053523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exto com gráfico dire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/>
          </p:nvPr>
        </p:nvSpPr>
        <p:spPr>
          <a:xfrm>
            <a:off x="1000124" y="2457451"/>
            <a:ext cx="3886200" cy="1123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/>
          </p:nvPr>
        </p:nvSpPr>
        <p:spPr>
          <a:xfrm>
            <a:off x="1000124" y="3857625"/>
            <a:ext cx="3886200" cy="13074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Gráfico 4"/>
          <p:cNvSpPr>
            <a:spLocks noGrp="1"/>
          </p:cNvSpPr>
          <p:nvPr>
            <p:ph type="chart" sz="quarter" idx="17"/>
          </p:nvPr>
        </p:nvSpPr>
        <p:spPr>
          <a:xfrm>
            <a:off x="5723336" y="1085850"/>
            <a:ext cx="5095875" cy="4812634"/>
          </a:xfrm>
          <a:prstGeom prst="rect">
            <a:avLst/>
          </a:prstGeom>
        </p:spPr>
        <p:txBody>
          <a:bodyPr/>
          <a:lstStyle/>
          <a:p>
            <a:pPr lvl="0"/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3835367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ações com im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/>
          </p:nvPr>
        </p:nvSpPr>
        <p:spPr>
          <a:xfrm>
            <a:off x="7991475" y="1085850"/>
            <a:ext cx="2827736" cy="441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7" name="Espaço Reservado para Imagem 2"/>
          <p:cNvSpPr>
            <a:spLocks noGrp="1"/>
          </p:cNvSpPr>
          <p:nvPr>
            <p:ph type="pic" sz="quarter" idx="16"/>
          </p:nvPr>
        </p:nvSpPr>
        <p:spPr>
          <a:xfrm>
            <a:off x="1276350" y="0"/>
            <a:ext cx="2105025" cy="4191000"/>
          </a:xfrm>
          <a:prstGeom prst="rect">
            <a:avLst/>
          </a:prstGeom>
        </p:spPr>
        <p:txBody>
          <a:bodyPr/>
          <a:lstStyle/>
          <a:p>
            <a:pPr lvl="0"/>
            <a:endParaRPr lang="pt-BR" noProof="0"/>
          </a:p>
        </p:txBody>
      </p:sp>
      <p:sp>
        <p:nvSpPr>
          <p:cNvPr id="13" name="Espaço Reservado para Texto 3"/>
          <p:cNvSpPr>
            <a:spLocks noGrp="1"/>
          </p:cNvSpPr>
          <p:nvPr>
            <p:ph type="body" sz="quarter" idx="19"/>
          </p:nvPr>
        </p:nvSpPr>
        <p:spPr>
          <a:xfrm>
            <a:off x="1360706" y="4466196"/>
            <a:ext cx="1857375" cy="6572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5" name="Espaço Reservado para Texto 3"/>
          <p:cNvSpPr>
            <a:spLocks noGrp="1"/>
          </p:cNvSpPr>
          <p:nvPr>
            <p:ph type="body" sz="quarter" idx="20"/>
          </p:nvPr>
        </p:nvSpPr>
        <p:spPr>
          <a:xfrm>
            <a:off x="1360706" y="5256771"/>
            <a:ext cx="1857375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quarter" idx="21"/>
          </p:nvPr>
        </p:nvSpPr>
        <p:spPr>
          <a:xfrm>
            <a:off x="3500438" y="4466196"/>
            <a:ext cx="1857375" cy="6572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7" name="Espaço Reservado para Texto 3"/>
          <p:cNvSpPr>
            <a:spLocks noGrp="1"/>
          </p:cNvSpPr>
          <p:nvPr>
            <p:ph type="body" sz="quarter" idx="22"/>
          </p:nvPr>
        </p:nvSpPr>
        <p:spPr>
          <a:xfrm>
            <a:off x="3500438" y="5256771"/>
            <a:ext cx="1857375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8" name="Espaço Reservado para Texto 3"/>
          <p:cNvSpPr>
            <a:spLocks noGrp="1"/>
          </p:cNvSpPr>
          <p:nvPr>
            <p:ph type="body" sz="quarter" idx="23"/>
          </p:nvPr>
        </p:nvSpPr>
        <p:spPr>
          <a:xfrm>
            <a:off x="5638800" y="4466196"/>
            <a:ext cx="1857375" cy="6572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9" name="Espaço Reservado para Texto 3"/>
          <p:cNvSpPr>
            <a:spLocks noGrp="1"/>
          </p:cNvSpPr>
          <p:nvPr>
            <p:ph type="body" sz="quarter" idx="24"/>
          </p:nvPr>
        </p:nvSpPr>
        <p:spPr>
          <a:xfrm>
            <a:off x="5638800" y="5256771"/>
            <a:ext cx="1857375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2" name="Espaço Reservado para Imagem 2"/>
          <p:cNvSpPr>
            <a:spLocks noGrp="1"/>
          </p:cNvSpPr>
          <p:nvPr>
            <p:ph type="pic" sz="quarter" idx="25"/>
          </p:nvPr>
        </p:nvSpPr>
        <p:spPr>
          <a:xfrm>
            <a:off x="3381375" y="0"/>
            <a:ext cx="2105025" cy="4191000"/>
          </a:xfrm>
          <a:prstGeom prst="rect">
            <a:avLst/>
          </a:prstGeom>
        </p:spPr>
        <p:txBody>
          <a:bodyPr/>
          <a:lstStyle/>
          <a:p>
            <a:pPr lvl="0"/>
            <a:endParaRPr lang="pt-BR" noProof="0"/>
          </a:p>
        </p:txBody>
      </p:sp>
      <p:sp>
        <p:nvSpPr>
          <p:cNvPr id="23" name="Espaço Reservado para Imagem 2"/>
          <p:cNvSpPr>
            <a:spLocks noGrp="1"/>
          </p:cNvSpPr>
          <p:nvPr>
            <p:ph type="pic" sz="quarter" idx="26"/>
          </p:nvPr>
        </p:nvSpPr>
        <p:spPr>
          <a:xfrm>
            <a:off x="5486400" y="0"/>
            <a:ext cx="2105025" cy="4191000"/>
          </a:xfrm>
          <a:prstGeom prst="rect">
            <a:avLst/>
          </a:prstGeom>
        </p:spPr>
        <p:txBody>
          <a:bodyPr/>
          <a:lstStyle/>
          <a:p>
            <a:pPr lvl="0"/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8670776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ações se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pic>
        <p:nvPicPr>
          <p:cNvPr id="12" name="Imagem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ço Reservado para Texto 3"/>
          <p:cNvSpPr>
            <a:spLocks noGrp="1"/>
          </p:cNvSpPr>
          <p:nvPr>
            <p:ph type="body" sz="quarter" idx="14"/>
          </p:nvPr>
        </p:nvSpPr>
        <p:spPr>
          <a:xfrm>
            <a:off x="1957388" y="1085850"/>
            <a:ext cx="3143250" cy="48126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7" name="Espaço Reservado para Texto 3"/>
          <p:cNvSpPr>
            <a:spLocks noGrp="1"/>
          </p:cNvSpPr>
          <p:nvPr>
            <p:ph type="body" sz="quarter" idx="19"/>
          </p:nvPr>
        </p:nvSpPr>
        <p:spPr>
          <a:xfrm>
            <a:off x="5723336" y="1085850"/>
            <a:ext cx="5095875" cy="3238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8" name="Espaço Reservado para Texto 3"/>
          <p:cNvSpPr>
            <a:spLocks noGrp="1"/>
          </p:cNvSpPr>
          <p:nvPr>
            <p:ph type="body" sz="quarter" idx="20"/>
          </p:nvPr>
        </p:nvSpPr>
        <p:spPr>
          <a:xfrm>
            <a:off x="5723336" y="1612805"/>
            <a:ext cx="5095875" cy="5238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quarter" idx="21"/>
          </p:nvPr>
        </p:nvSpPr>
        <p:spPr>
          <a:xfrm>
            <a:off x="5723336" y="4847655"/>
            <a:ext cx="5095875" cy="3238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7" name="Espaço Reservado para Texto 3"/>
          <p:cNvSpPr>
            <a:spLocks noGrp="1"/>
          </p:cNvSpPr>
          <p:nvPr>
            <p:ph type="body" sz="quarter" idx="22"/>
          </p:nvPr>
        </p:nvSpPr>
        <p:spPr>
          <a:xfrm>
            <a:off x="5723336" y="5374609"/>
            <a:ext cx="5095875" cy="5238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8" name="Espaço Reservado para Texto 3"/>
          <p:cNvSpPr>
            <a:spLocks noGrp="1"/>
          </p:cNvSpPr>
          <p:nvPr>
            <p:ph type="body" sz="quarter" idx="23"/>
          </p:nvPr>
        </p:nvSpPr>
        <p:spPr>
          <a:xfrm>
            <a:off x="5723336" y="3593720"/>
            <a:ext cx="5095875" cy="3238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9" name="Espaço Reservado para Texto 3"/>
          <p:cNvSpPr>
            <a:spLocks noGrp="1"/>
          </p:cNvSpPr>
          <p:nvPr>
            <p:ph type="body" sz="quarter" idx="24"/>
          </p:nvPr>
        </p:nvSpPr>
        <p:spPr>
          <a:xfrm>
            <a:off x="5723336" y="4120675"/>
            <a:ext cx="5095875" cy="5238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0" name="Espaço Reservado para Texto 3"/>
          <p:cNvSpPr>
            <a:spLocks noGrp="1"/>
          </p:cNvSpPr>
          <p:nvPr>
            <p:ph type="body" sz="quarter" idx="25"/>
          </p:nvPr>
        </p:nvSpPr>
        <p:spPr>
          <a:xfrm>
            <a:off x="5723336" y="2339785"/>
            <a:ext cx="5095875" cy="3238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1" name="Espaço Reservado para Texto 3"/>
          <p:cNvSpPr>
            <a:spLocks noGrp="1"/>
          </p:cNvSpPr>
          <p:nvPr>
            <p:ph type="body" sz="quarter" idx="26"/>
          </p:nvPr>
        </p:nvSpPr>
        <p:spPr>
          <a:xfrm>
            <a:off x="5723336" y="2866740"/>
            <a:ext cx="5095875" cy="5238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23604691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ópicos com ícones à dire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90625" y="797453"/>
            <a:ext cx="8715376" cy="69797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400" b="1" spc="0" baseline="0">
                <a:solidFill>
                  <a:srgbClr val="183E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/>
          </p:nvPr>
        </p:nvSpPr>
        <p:spPr>
          <a:xfrm>
            <a:off x="1190625" y="2653021"/>
            <a:ext cx="3886200" cy="414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1" name="Espaço Reservado para Texto 3"/>
          <p:cNvSpPr>
            <a:spLocks noGrp="1"/>
          </p:cNvSpPr>
          <p:nvPr>
            <p:ph type="body" sz="quarter" idx="16"/>
          </p:nvPr>
        </p:nvSpPr>
        <p:spPr>
          <a:xfrm>
            <a:off x="1190625" y="3248490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5" name="Espaço Reservado para Texto 3"/>
          <p:cNvSpPr>
            <a:spLocks noGrp="1"/>
          </p:cNvSpPr>
          <p:nvPr>
            <p:ph type="body" sz="quarter" idx="17"/>
          </p:nvPr>
        </p:nvSpPr>
        <p:spPr>
          <a:xfrm>
            <a:off x="1190625" y="4462771"/>
            <a:ext cx="3886200" cy="414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quarter" idx="18"/>
          </p:nvPr>
        </p:nvSpPr>
        <p:spPr>
          <a:xfrm>
            <a:off x="1190625" y="5058240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0" name="Espaço Reservado para Texto 3"/>
          <p:cNvSpPr>
            <a:spLocks noGrp="1"/>
          </p:cNvSpPr>
          <p:nvPr>
            <p:ph type="body" sz="quarter" idx="19"/>
          </p:nvPr>
        </p:nvSpPr>
        <p:spPr>
          <a:xfrm>
            <a:off x="6019801" y="2653021"/>
            <a:ext cx="3886200" cy="414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1" name="Espaço Reservado para Texto 3"/>
          <p:cNvSpPr>
            <a:spLocks noGrp="1"/>
          </p:cNvSpPr>
          <p:nvPr>
            <p:ph type="body" sz="quarter" idx="20"/>
          </p:nvPr>
        </p:nvSpPr>
        <p:spPr>
          <a:xfrm>
            <a:off x="6019801" y="3248490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3" name="Espaço Reservado para Texto 3"/>
          <p:cNvSpPr>
            <a:spLocks noGrp="1"/>
          </p:cNvSpPr>
          <p:nvPr>
            <p:ph type="body" sz="quarter" idx="21"/>
          </p:nvPr>
        </p:nvSpPr>
        <p:spPr>
          <a:xfrm>
            <a:off x="6019801" y="4462771"/>
            <a:ext cx="3886200" cy="414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4" name="Espaço Reservado para Texto 3"/>
          <p:cNvSpPr>
            <a:spLocks noGrp="1"/>
          </p:cNvSpPr>
          <p:nvPr>
            <p:ph type="body" sz="quarter" idx="22"/>
          </p:nvPr>
        </p:nvSpPr>
        <p:spPr>
          <a:xfrm>
            <a:off x="6019801" y="5058240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3131533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fot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sz="quarter" idx="15"/>
          </p:nvPr>
        </p:nvSpPr>
        <p:spPr>
          <a:xfrm>
            <a:off x="0" y="971550"/>
            <a:ext cx="12192000" cy="4600576"/>
          </a:xfrm>
          <a:prstGeom prst="rect">
            <a:avLst/>
          </a:prstGeom>
        </p:spPr>
        <p:txBody>
          <a:bodyPr/>
          <a:lstStyle/>
          <a:p>
            <a:pPr lvl="0"/>
            <a:endParaRPr lang="pt-BR" noProof="0"/>
          </a:p>
        </p:txBody>
      </p:sp>
      <p:sp>
        <p:nvSpPr>
          <p:cNvPr id="8" name="Espaço Reservado para Texto 3"/>
          <p:cNvSpPr>
            <a:spLocks noGrp="1"/>
          </p:cNvSpPr>
          <p:nvPr>
            <p:ph type="body" sz="quarter" idx="16"/>
          </p:nvPr>
        </p:nvSpPr>
        <p:spPr>
          <a:xfrm>
            <a:off x="3567113" y="5667840"/>
            <a:ext cx="5057775" cy="62910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14673909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fotos com texto de apo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pic>
        <p:nvPicPr>
          <p:cNvPr id="6" name="Imagem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Espaço Reservado para Texto 3"/>
          <p:cNvSpPr>
            <a:spLocks noGrp="1"/>
          </p:cNvSpPr>
          <p:nvPr>
            <p:ph type="body" sz="quarter" idx="16"/>
          </p:nvPr>
        </p:nvSpPr>
        <p:spPr>
          <a:xfrm>
            <a:off x="1843088" y="928688"/>
            <a:ext cx="2100262" cy="49697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sz="quarter" idx="18"/>
          </p:nvPr>
        </p:nvSpPr>
        <p:spPr>
          <a:xfrm>
            <a:off x="8143875" y="0"/>
            <a:ext cx="3752850" cy="6858000"/>
          </a:xfrm>
          <a:prstGeom prst="rect">
            <a:avLst/>
          </a:prstGeom>
        </p:spPr>
        <p:txBody>
          <a:bodyPr/>
          <a:lstStyle/>
          <a:p>
            <a:pPr lvl="0"/>
            <a:endParaRPr lang="pt-BR" noProof="0"/>
          </a:p>
        </p:txBody>
      </p:sp>
      <p:sp>
        <p:nvSpPr>
          <p:cNvPr id="8" name="Espaço Reservado para Imagem 2"/>
          <p:cNvSpPr>
            <a:spLocks noGrp="1"/>
          </p:cNvSpPr>
          <p:nvPr>
            <p:ph type="pic" sz="quarter" idx="19"/>
          </p:nvPr>
        </p:nvSpPr>
        <p:spPr>
          <a:xfrm>
            <a:off x="4391025" y="0"/>
            <a:ext cx="3752850" cy="6858000"/>
          </a:xfrm>
          <a:prstGeom prst="rect">
            <a:avLst/>
          </a:prstGeom>
        </p:spPr>
        <p:txBody>
          <a:bodyPr/>
          <a:lstStyle/>
          <a:p>
            <a:pPr lvl="0"/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3612861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ópicos com ícon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90624" y="1092728"/>
            <a:ext cx="9628587" cy="64082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400" b="1" spc="0" baseline="0">
                <a:solidFill>
                  <a:srgbClr val="183EFF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/>
          </p:nvPr>
        </p:nvSpPr>
        <p:spPr>
          <a:xfrm>
            <a:off x="1654660" y="3767446"/>
            <a:ext cx="3238501" cy="38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1" name="Espaço Reservado para Texto 3"/>
          <p:cNvSpPr>
            <a:spLocks noGrp="1"/>
          </p:cNvSpPr>
          <p:nvPr>
            <p:ph type="body" sz="quarter" idx="16"/>
          </p:nvPr>
        </p:nvSpPr>
        <p:spPr>
          <a:xfrm>
            <a:off x="1654659" y="4291320"/>
            <a:ext cx="3238501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quarter" idx="17"/>
          </p:nvPr>
        </p:nvSpPr>
        <p:spPr>
          <a:xfrm>
            <a:off x="6988660" y="3767446"/>
            <a:ext cx="3238501" cy="38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8" name="Espaço Reservado para Texto 3"/>
          <p:cNvSpPr>
            <a:spLocks noGrp="1"/>
          </p:cNvSpPr>
          <p:nvPr>
            <p:ph type="body" sz="quarter" idx="18"/>
          </p:nvPr>
        </p:nvSpPr>
        <p:spPr>
          <a:xfrm>
            <a:off x="6988659" y="4291320"/>
            <a:ext cx="3238501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744641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gráfico de progres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90624" y="1092728"/>
            <a:ext cx="9628587" cy="640822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4400" b="1" spc="0" baseline="0">
                <a:solidFill>
                  <a:srgbClr val="183EFF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/>
          </p:nvPr>
        </p:nvSpPr>
        <p:spPr>
          <a:xfrm>
            <a:off x="1190624" y="2803499"/>
            <a:ext cx="2871786" cy="2806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23" name="Espaço Reservado para Texto 3"/>
          <p:cNvSpPr>
            <a:spLocks noGrp="1"/>
          </p:cNvSpPr>
          <p:nvPr>
            <p:ph type="body" sz="quarter" idx="19"/>
          </p:nvPr>
        </p:nvSpPr>
        <p:spPr>
          <a:xfrm>
            <a:off x="1877460" y="4205902"/>
            <a:ext cx="1498115" cy="38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2" name="Espaço Reservado para Texto 3"/>
          <p:cNvSpPr>
            <a:spLocks noGrp="1"/>
          </p:cNvSpPr>
          <p:nvPr>
            <p:ph type="body" sz="quarter" idx="20"/>
          </p:nvPr>
        </p:nvSpPr>
        <p:spPr>
          <a:xfrm>
            <a:off x="7947425" y="2803499"/>
            <a:ext cx="2871786" cy="2806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5" name="Espaço Reservado para Texto 3"/>
          <p:cNvSpPr>
            <a:spLocks noGrp="1"/>
          </p:cNvSpPr>
          <p:nvPr>
            <p:ph type="body" sz="quarter" idx="21"/>
          </p:nvPr>
        </p:nvSpPr>
        <p:spPr>
          <a:xfrm>
            <a:off x="8634261" y="4205902"/>
            <a:ext cx="1498115" cy="38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6" name="Espaço Reservado para Texto 3"/>
          <p:cNvSpPr>
            <a:spLocks noGrp="1"/>
          </p:cNvSpPr>
          <p:nvPr>
            <p:ph type="body" sz="quarter" idx="22"/>
          </p:nvPr>
        </p:nvSpPr>
        <p:spPr>
          <a:xfrm>
            <a:off x="4565888" y="2803499"/>
            <a:ext cx="2871786" cy="2806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9" name="Espaço Reservado para Texto 3"/>
          <p:cNvSpPr>
            <a:spLocks noGrp="1"/>
          </p:cNvSpPr>
          <p:nvPr>
            <p:ph type="body" sz="quarter" idx="23"/>
          </p:nvPr>
        </p:nvSpPr>
        <p:spPr>
          <a:xfrm>
            <a:off x="5252724" y="4205902"/>
            <a:ext cx="1498115" cy="38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0" name="Espaço Reservado para Texto 3"/>
          <p:cNvSpPr>
            <a:spLocks noGrp="1"/>
          </p:cNvSpPr>
          <p:nvPr>
            <p:ph type="body" sz="quarter" idx="16"/>
          </p:nvPr>
        </p:nvSpPr>
        <p:spPr>
          <a:xfrm>
            <a:off x="2619375" y="5222209"/>
            <a:ext cx="6857999" cy="7127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3176199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Final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2820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2F29ED-1E08-46F1-83E2-8541D8183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2ABA39B-DF6F-4228-8C13-5AD7AC7A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5CC6731-F7A8-49CF-9B36-3CFA8A7D56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DC3C40-8FCA-45A8-8A68-9CEF3E86AFEE}" type="datetimeFigureOut">
              <a:rPr lang="pt-BR"/>
              <a:pPr>
                <a:defRPr/>
              </a:pPr>
              <a:t>28/08/2023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12EA0D7-30D0-4615-AD57-DD46C57EA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DA9CA8C-BDB2-4C28-85DB-A31217791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7868E3-3372-4981-A883-E25109E38CE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5227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4" name="Imagem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94993" y="1847419"/>
            <a:ext cx="8344764" cy="2620238"/>
          </a:xfrm>
          <a:prstGeom prst="rect">
            <a:avLst/>
          </a:prstGeom>
        </p:spPr>
        <p:txBody>
          <a:bodyPr anchorCtr="1">
            <a:normAutofit/>
          </a:bodyPr>
          <a:lstStyle>
            <a:lvl1pPr algn="l">
              <a:defRPr sz="6000" b="1" spc="0" baseline="0">
                <a:solidFill>
                  <a:srgbClr val="03CF00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282512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aspa co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>
            <a:stCxn id="9" idx="1"/>
          </p:cNvCxnSpPr>
          <p:nvPr userDrawn="1"/>
        </p:nvCxnSpPr>
        <p:spPr>
          <a:xfrm flipH="1">
            <a:off x="1276350" y="5486400"/>
            <a:ext cx="50482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 userDrawn="1"/>
        </p:nvCxnSpPr>
        <p:spPr>
          <a:xfrm>
            <a:off x="1276350" y="5991225"/>
            <a:ext cx="9639300" cy="0"/>
          </a:xfrm>
          <a:prstGeom prst="line">
            <a:avLst/>
          </a:prstGeom>
          <a:ln cap="rnd">
            <a:solidFill>
              <a:srgbClr val="03C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CaixaDeTexto 6"/>
          <p:cNvSpPr txBox="1">
            <a:spLocks noChangeArrowheads="1"/>
          </p:cNvSpPr>
          <p:nvPr userDrawn="1"/>
        </p:nvSpPr>
        <p:spPr bwMode="auto">
          <a:xfrm>
            <a:off x="552450" y="295275"/>
            <a:ext cx="1049338" cy="26463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pt-BR" altLang="pt-BR" sz="16600" b="1">
                <a:solidFill>
                  <a:srgbClr val="183EFF"/>
                </a:solidFill>
                <a:latin typeface="Roboto"/>
              </a:rPr>
              <a:t>“</a:t>
            </a:r>
          </a:p>
        </p:txBody>
      </p:sp>
      <p:sp>
        <p:nvSpPr>
          <p:cNvPr id="8" name="CaixaDeTexto 7"/>
          <p:cNvSpPr txBox="1">
            <a:spLocks noChangeArrowheads="1"/>
          </p:cNvSpPr>
          <p:nvPr userDrawn="1"/>
        </p:nvSpPr>
        <p:spPr bwMode="auto">
          <a:xfrm rot="10800000">
            <a:off x="10591800" y="3201988"/>
            <a:ext cx="1049338" cy="264636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pt-BR" altLang="pt-BR" sz="16600" b="1">
                <a:solidFill>
                  <a:srgbClr val="0D0D0D"/>
                </a:solidFill>
                <a:latin typeface="Roboto"/>
              </a:rPr>
              <a:t>“</a:t>
            </a:r>
          </a:p>
        </p:txBody>
      </p:sp>
      <p:sp>
        <p:nvSpPr>
          <p:cNvPr id="16" name="Espaço Reservado para Imagem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lvl="0"/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4"/>
          </p:nvPr>
        </p:nvSpPr>
        <p:spPr>
          <a:xfrm>
            <a:off x="1276350" y="1085850"/>
            <a:ext cx="9639301" cy="4076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9" name="Espaço Reservado para Texto 3"/>
          <p:cNvSpPr>
            <a:spLocks noGrp="1"/>
          </p:cNvSpPr>
          <p:nvPr>
            <p:ph type="body" sz="quarter" idx="15"/>
          </p:nvPr>
        </p:nvSpPr>
        <p:spPr>
          <a:xfrm>
            <a:off x="1781175" y="5286375"/>
            <a:ext cx="9134476" cy="400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3162592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aspa se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2"/>
          <p:cNvSpPr txBox="1">
            <a:spLocks noChangeArrowheads="1"/>
          </p:cNvSpPr>
          <p:nvPr userDrawn="1"/>
        </p:nvSpPr>
        <p:spPr bwMode="auto">
          <a:xfrm>
            <a:off x="552450" y="295275"/>
            <a:ext cx="1049338" cy="26463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pt-BR" altLang="pt-BR" sz="16600" b="1">
                <a:solidFill>
                  <a:srgbClr val="183EFF"/>
                </a:solidFill>
                <a:latin typeface="Roboto"/>
              </a:rPr>
              <a:t>“</a:t>
            </a:r>
          </a:p>
        </p:txBody>
      </p:sp>
      <p:sp>
        <p:nvSpPr>
          <p:cNvPr id="6" name="CaixaDeTexto 3"/>
          <p:cNvSpPr txBox="1">
            <a:spLocks noChangeArrowheads="1"/>
          </p:cNvSpPr>
          <p:nvPr userDrawn="1"/>
        </p:nvSpPr>
        <p:spPr bwMode="auto">
          <a:xfrm rot="10800000">
            <a:off x="10591800" y="3201988"/>
            <a:ext cx="1049338" cy="264636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pt-BR" altLang="pt-BR" sz="16600" b="1">
                <a:solidFill>
                  <a:srgbClr val="595959"/>
                </a:solidFill>
                <a:latin typeface="Roboto"/>
              </a:rPr>
              <a:t>“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4"/>
          </p:nvPr>
        </p:nvSpPr>
        <p:spPr>
          <a:xfrm>
            <a:off x="1276350" y="1085850"/>
            <a:ext cx="9639301" cy="4076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0">
                <a:solidFill>
                  <a:schemeClr val="tx1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9" name="Espaço Reservado para Texto 3"/>
          <p:cNvSpPr>
            <a:spLocks noGrp="1"/>
          </p:cNvSpPr>
          <p:nvPr>
            <p:ph type="body" sz="quarter" idx="15"/>
          </p:nvPr>
        </p:nvSpPr>
        <p:spPr>
          <a:xfrm>
            <a:off x="1276350" y="5286375"/>
            <a:ext cx="9639301" cy="400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chemeClr val="tx1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2456284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1/2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/>
          </p:nvPr>
        </p:nvSpPr>
        <p:spPr>
          <a:xfrm>
            <a:off x="1276351" y="1085850"/>
            <a:ext cx="3886200" cy="3476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pPr lvl="0"/>
            <a:endParaRPr lang="pt-BR" noProof="0"/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/>
          </p:nvPr>
        </p:nvSpPr>
        <p:spPr>
          <a:xfrm>
            <a:off x="1276351" y="4765931"/>
            <a:ext cx="3886200" cy="11325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2065617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1/4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/>
          </p:nvPr>
        </p:nvSpPr>
        <p:spPr>
          <a:xfrm>
            <a:off x="1144271" y="394971"/>
            <a:ext cx="8548369" cy="13693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/>
          </p:nvPr>
        </p:nvSpPr>
        <p:spPr>
          <a:xfrm>
            <a:off x="1144271" y="5330476"/>
            <a:ext cx="6099809" cy="11325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17"/>
          </p:nvPr>
        </p:nvSpPr>
        <p:spPr>
          <a:xfrm>
            <a:off x="1144272" y="2078959"/>
            <a:ext cx="8549004" cy="293687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1pPr>
            <a:lvl2pPr marL="685800" indent="-228600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2pPr>
            <a:lvl3pPr marL="1143000" indent="-228600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3pPr>
            <a:lvl4pPr marL="1600200" indent="-228600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4pPr>
            <a:lvl5pPr marL="2057400" indent="-228600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523711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exto com gráfico esquer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/>
          </p:nvPr>
        </p:nvSpPr>
        <p:spPr>
          <a:xfrm>
            <a:off x="6933011" y="1085850"/>
            <a:ext cx="3886200" cy="1285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/>
          </p:nvPr>
        </p:nvSpPr>
        <p:spPr>
          <a:xfrm>
            <a:off x="6933011" y="2619375"/>
            <a:ext cx="3886200" cy="32791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sz="quarter" idx="18"/>
          </p:nvPr>
        </p:nvSpPr>
        <p:spPr>
          <a:xfrm>
            <a:off x="925975" y="1085850"/>
            <a:ext cx="5359078" cy="4812634"/>
          </a:xfrm>
          <a:prstGeom prst="rect">
            <a:avLst/>
          </a:prstGeom>
        </p:spPr>
        <p:txBody>
          <a:bodyPr/>
          <a:lstStyle/>
          <a:p>
            <a:pPr lvl="0"/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567730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foto com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/>
          </p:nvPr>
        </p:nvSpPr>
        <p:spPr>
          <a:xfrm>
            <a:off x="6933011" y="1924050"/>
            <a:ext cx="3886200" cy="1714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sz="quarter" idx="15"/>
          </p:nvPr>
        </p:nvSpPr>
        <p:spPr>
          <a:xfrm>
            <a:off x="0" y="1924050"/>
            <a:ext cx="6096000" cy="3648076"/>
          </a:xfrm>
          <a:prstGeom prst="rect">
            <a:avLst/>
          </a:prstGeom>
        </p:spPr>
        <p:txBody>
          <a:bodyPr/>
          <a:lstStyle/>
          <a:p>
            <a:pPr lvl="0"/>
            <a:endParaRPr lang="pt-BR" noProof="0"/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/>
          </p:nvPr>
        </p:nvSpPr>
        <p:spPr>
          <a:xfrm>
            <a:off x="6933011" y="3910474"/>
            <a:ext cx="3886200" cy="16616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1322118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5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/>
          <p:cNvSpPr/>
          <p:nvPr userDrawn="1"/>
        </p:nvSpPr>
        <p:spPr>
          <a:xfrm>
            <a:off x="1728788" y="0"/>
            <a:ext cx="10463212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pic>
        <p:nvPicPr>
          <p:cNvPr id="1027" name="Imagem 16"/>
          <p:cNvPicPr>
            <a:picLocks noChangeAspect="1" noChangeArrowheads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Espaço Reservado para Título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título Mestre</a:t>
            </a:r>
          </a:p>
        </p:txBody>
      </p:sp>
      <p:pic>
        <p:nvPicPr>
          <p:cNvPr id="1029" name="Imagem 19"/>
          <p:cNvPicPr>
            <a:picLocks noChangeAspect="1" noChangeArrowheads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563" y="6016625"/>
            <a:ext cx="3335337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  <p:sldLayoutId id="2147483903" r:id="rId12"/>
    <p:sldLayoutId id="2147483892" r:id="rId13"/>
    <p:sldLayoutId id="2147483893" r:id="rId14"/>
    <p:sldLayoutId id="2147483904" r:id="rId15"/>
    <p:sldLayoutId id="2147483894" r:id="rId16"/>
    <p:sldLayoutId id="2147483895" r:id="rId17"/>
    <p:sldLayoutId id="2147483905" r:id="rId18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83EF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83EFF"/>
          </a:solidFill>
          <a:latin typeface="Montserra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83EFF"/>
          </a:solidFill>
          <a:latin typeface="Montserra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83EFF"/>
          </a:solidFill>
          <a:latin typeface="Montserra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83EFF"/>
          </a:solidFill>
          <a:latin typeface="Montserra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83EFF"/>
          </a:solidFill>
          <a:latin typeface="Montserra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83EFF"/>
          </a:solidFill>
          <a:latin typeface="Montserra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83EFF"/>
          </a:solidFill>
          <a:latin typeface="Montserra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83EFF"/>
          </a:solidFill>
          <a:latin typeface="Montserra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4.png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189.28.128.100/dab/docs/portaldab/publicacoes/politica_nacional_praticas_integrativas_complementares_2ed.pdf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189.28.128.100/dab/docs/portaldab/publicacoes/politica_nacional_praticas_integrativas_complementares_2ed.pdf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189.28.128.100/dab/docs/portaldab/publicacoes/politica_nacional_praticas_integrativas_complementares_2ed.pdf" TargetMode="Externa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96206" y="2192234"/>
            <a:ext cx="9147175" cy="1762125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4000" dirty="0">
                <a:solidFill>
                  <a:schemeClr val="accent1">
                    <a:lumMod val="75000"/>
                  </a:schemeClr>
                </a:solidFill>
              </a:rPr>
              <a:t>Cenário Nacional da Acupuntura no SUS </a:t>
            </a:r>
            <a:r>
              <a:rPr lang="pt-BR" sz="4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-</a:t>
            </a:r>
            <a:r>
              <a:rPr lang="pt-BR" sz="4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BR" sz="3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2013-2022</a:t>
            </a:r>
          </a:p>
        </p:txBody>
      </p:sp>
      <p:sp>
        <p:nvSpPr>
          <p:cNvPr id="3" name="Título 1"/>
          <p:cNvSpPr txBox="1">
            <a:spLocks/>
          </p:cNvSpPr>
          <p:nvPr/>
        </p:nvSpPr>
        <p:spPr>
          <a:xfrm>
            <a:off x="1976438" y="368300"/>
            <a:ext cx="7986712" cy="1527175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 spc="0" baseline="0">
                <a:solidFill>
                  <a:srgbClr val="03CF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s-ES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Política Nacional de </a:t>
            </a:r>
            <a:r>
              <a:rPr lang="es-ES" sz="32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Práticas</a:t>
            </a:r>
            <a:r>
              <a:rPr lang="es-ES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Integrativas e Complementares no SUS - PNPIC</a:t>
            </a:r>
            <a:endParaRPr lang="pt-BR" sz="32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5230813" y="4237038"/>
            <a:ext cx="6961187" cy="1527175"/>
          </a:xfrm>
          <a:prstGeom prst="rect">
            <a:avLst/>
          </a:prstGeom>
        </p:spPr>
        <p:txBody>
          <a:bodyPr anchor="ctr" anchorCtr="1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 spc="0" baseline="0">
                <a:solidFill>
                  <a:srgbClr val="03CF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r>
              <a:rPr lang="es-ES" sz="3600" dirty="0">
                <a:solidFill>
                  <a:schemeClr val="accent1">
                    <a:lumMod val="75000"/>
                  </a:schemeClr>
                </a:solidFill>
              </a:rPr>
              <a:t>Daniel Amado</a:t>
            </a:r>
          </a:p>
          <a:p>
            <a:pPr algn="r" fontAlgn="auto">
              <a:spcAft>
                <a:spcPts val="0"/>
              </a:spcAft>
              <a:defRPr/>
            </a:pPr>
            <a:endParaRPr lang="es-ES" sz="2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algn="r"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es-ES" sz="2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Assessor</a:t>
            </a:r>
            <a:r>
              <a:rPr lang="es-ES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Técnico</a:t>
            </a:r>
          </a:p>
          <a:p>
            <a:pPr algn="r"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pt-BR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Departamento de Gestão</a:t>
            </a:r>
          </a:p>
          <a:p>
            <a:pPr algn="r"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pt-BR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do Cuidado Integral</a:t>
            </a:r>
            <a:r>
              <a:rPr lang="es-ES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/SAPS</a:t>
            </a:r>
            <a:endParaRPr lang="pt-BR" sz="2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87060" y="2104197"/>
            <a:ext cx="9147175" cy="1762125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Cenário Nacional Acupuntura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C320596E-983F-687C-74FE-CDA2ADA9BDD9}"/>
              </a:ext>
            </a:extLst>
          </p:cNvPr>
          <p:cNvCxnSpPr>
            <a:cxnSpLocks/>
          </p:cNvCxnSpPr>
          <p:nvPr/>
        </p:nvCxnSpPr>
        <p:spPr>
          <a:xfrm>
            <a:off x="179656" y="604918"/>
            <a:ext cx="11666936" cy="0"/>
          </a:xfrm>
          <a:prstGeom prst="line">
            <a:avLst/>
          </a:prstGeom>
          <a:ln w="34925" cap="rnd">
            <a:solidFill>
              <a:srgbClr val="36826E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Espaço Reservado para Número de Slide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CAD3949-D325-4C02-B6F3-CA7E3C2E1BD9}" type="slidenum">
              <a:rPr lang="pt-BR" smtClean="0"/>
              <a:pPr/>
              <a:t>11</a:t>
            </a:fld>
            <a:endParaRPr lang="pt-BR" dirty="0"/>
          </a:p>
        </p:txBody>
      </p:sp>
      <p:sp>
        <p:nvSpPr>
          <p:cNvPr id="40" name="Retângulo 39"/>
          <p:cNvSpPr/>
          <p:nvPr/>
        </p:nvSpPr>
        <p:spPr>
          <a:xfrm>
            <a:off x="472162" y="934626"/>
            <a:ext cx="102456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Número de municípios com registro de procedimentos de Acupuntura por categoria profissional na APS em 2022 no BRASIL.</a:t>
            </a:r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881027A0-00BB-2EA0-7F7D-3F8898BE044B}"/>
              </a:ext>
            </a:extLst>
          </p:cNvPr>
          <p:cNvSpPr/>
          <p:nvPr/>
        </p:nvSpPr>
        <p:spPr>
          <a:xfrm>
            <a:off x="320039" y="6413063"/>
            <a:ext cx="93488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200" dirty="0"/>
              <a:t>Fonte: Secretaria de Atenção Primária à Saúde – Sistemas de Informação: SISAB</a:t>
            </a:r>
          </a:p>
        </p:txBody>
      </p:sp>
      <p:grpSp>
        <p:nvGrpSpPr>
          <p:cNvPr id="54" name="Agrupar 53">
            <a:extLst>
              <a:ext uri="{FF2B5EF4-FFF2-40B4-BE49-F238E27FC236}">
                <a16:creationId xmlns:a16="http://schemas.microsoft.com/office/drawing/2014/main" id="{F0F3FC68-D393-5D09-62A1-56A52E385B6A}"/>
              </a:ext>
            </a:extLst>
          </p:cNvPr>
          <p:cNvGrpSpPr/>
          <p:nvPr/>
        </p:nvGrpSpPr>
        <p:grpSpPr>
          <a:xfrm>
            <a:off x="280399" y="1789091"/>
            <a:ext cx="9327112" cy="4690418"/>
            <a:chOff x="1347266" y="2325169"/>
            <a:chExt cx="8533128" cy="3327774"/>
          </a:xfrm>
        </p:grpSpPr>
        <p:graphicFrame>
          <p:nvGraphicFramePr>
            <p:cNvPr id="55" name="Espaço Reservado para Conteúdo 5">
              <a:extLst>
                <a:ext uri="{FF2B5EF4-FFF2-40B4-BE49-F238E27FC236}">
                  <a16:creationId xmlns:a16="http://schemas.microsoft.com/office/drawing/2014/main" id="{388ACE69-D415-D3CE-A6C6-945FDEEF259A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2199099" y="2325169"/>
            <a:ext cx="7681295" cy="294963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56" name="CaixaDeTexto 55">
              <a:extLst>
                <a:ext uri="{FF2B5EF4-FFF2-40B4-BE49-F238E27FC236}">
                  <a16:creationId xmlns:a16="http://schemas.microsoft.com/office/drawing/2014/main" id="{BED2F08F-6F39-5C6A-FE4D-72872682C041}"/>
                </a:ext>
              </a:extLst>
            </p:cNvPr>
            <p:cNvSpPr txBox="1"/>
            <p:nvPr/>
          </p:nvSpPr>
          <p:spPr>
            <a:xfrm>
              <a:off x="4827589" y="5345166"/>
              <a:ext cx="33832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/>
                <a:t>Período</a:t>
              </a:r>
            </a:p>
          </p:txBody>
        </p:sp>
        <p:sp>
          <p:nvSpPr>
            <p:cNvPr id="57" name="Retângulo 56">
              <a:extLst>
                <a:ext uri="{FF2B5EF4-FFF2-40B4-BE49-F238E27FC236}">
                  <a16:creationId xmlns:a16="http://schemas.microsoft.com/office/drawing/2014/main" id="{A3F8A0BA-6D4F-BEDC-1D16-732972B2CA85}"/>
                </a:ext>
              </a:extLst>
            </p:cNvPr>
            <p:cNvSpPr/>
            <p:nvPr/>
          </p:nvSpPr>
          <p:spPr>
            <a:xfrm rot="16200000">
              <a:off x="299938" y="3389432"/>
              <a:ext cx="2770439" cy="6757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Número de municípios com registro de procedimentos de acupuntura por  profissionais médicos e multiprofissionais</a:t>
              </a:r>
            </a:p>
          </p:txBody>
        </p:sp>
        <p:cxnSp>
          <p:nvCxnSpPr>
            <p:cNvPr id="58" name="Conector de Seta Reta 57">
              <a:extLst>
                <a:ext uri="{FF2B5EF4-FFF2-40B4-BE49-F238E27FC236}">
                  <a16:creationId xmlns:a16="http://schemas.microsoft.com/office/drawing/2014/main" id="{634007A6-C3A8-C67B-8713-E6AA97960882}"/>
                </a:ext>
              </a:extLst>
            </p:cNvPr>
            <p:cNvCxnSpPr/>
            <p:nvPr/>
          </p:nvCxnSpPr>
          <p:spPr>
            <a:xfrm flipV="1">
              <a:off x="3158067" y="5526968"/>
              <a:ext cx="6722327" cy="846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ector de Seta Reta 58">
              <a:extLst>
                <a:ext uri="{FF2B5EF4-FFF2-40B4-BE49-F238E27FC236}">
                  <a16:creationId xmlns:a16="http://schemas.microsoft.com/office/drawing/2014/main" id="{5B0D4D17-440F-88A0-DA37-126CC50C46FA}"/>
                </a:ext>
              </a:extLst>
            </p:cNvPr>
            <p:cNvCxnSpPr/>
            <p:nvPr/>
          </p:nvCxnSpPr>
          <p:spPr>
            <a:xfrm flipH="1" flipV="1">
              <a:off x="2025815" y="2590737"/>
              <a:ext cx="8466" cy="231227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CaixaDeTexto 74">
            <a:extLst>
              <a:ext uri="{FF2B5EF4-FFF2-40B4-BE49-F238E27FC236}">
                <a16:creationId xmlns:a16="http://schemas.microsoft.com/office/drawing/2014/main" id="{58D0C725-BA07-4296-AE98-22B7DE756753}"/>
              </a:ext>
            </a:extLst>
          </p:cNvPr>
          <p:cNvSpPr txBox="1"/>
          <p:nvPr/>
        </p:nvSpPr>
        <p:spPr>
          <a:xfrm>
            <a:off x="1662546" y="31799"/>
            <a:ext cx="10218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Cenário Acupuntura - PNPIC</a:t>
            </a:r>
            <a:endParaRPr lang="pt-BR" sz="28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376" y="42586"/>
            <a:ext cx="991650" cy="474815"/>
          </a:xfrm>
          <a:prstGeom prst="rect">
            <a:avLst/>
          </a:prstGeom>
        </p:spPr>
      </p:pic>
      <p:sp>
        <p:nvSpPr>
          <p:cNvPr id="26" name="CaixaDeTexto 25">
            <a:extLst>
              <a:ext uri="{FF2B5EF4-FFF2-40B4-BE49-F238E27FC236}">
                <a16:creationId xmlns:a16="http://schemas.microsoft.com/office/drawing/2014/main" id="{5E1DFFDD-27BB-0081-937A-2FD5EC0CAB44}"/>
              </a:ext>
            </a:extLst>
          </p:cNvPr>
          <p:cNvSpPr txBox="1"/>
          <p:nvPr/>
        </p:nvSpPr>
        <p:spPr>
          <a:xfrm>
            <a:off x="9393415" y="3578180"/>
            <a:ext cx="15365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500" b="1" dirty="0"/>
              <a:t> Total Municípios</a:t>
            </a:r>
          </a:p>
          <a:p>
            <a:pPr algn="ctr"/>
            <a:r>
              <a:rPr lang="pt-BR" sz="1500" b="1" dirty="0"/>
              <a:t>2.400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5E1DFFDD-27BB-0081-937A-2FD5EC0CAB44}"/>
              </a:ext>
            </a:extLst>
          </p:cNvPr>
          <p:cNvSpPr txBox="1"/>
          <p:nvPr/>
        </p:nvSpPr>
        <p:spPr>
          <a:xfrm>
            <a:off x="5638812" y="1576057"/>
            <a:ext cx="38492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500" b="1" dirty="0"/>
              <a:t> Profissionais Médicos - 283  (11,8%)</a:t>
            </a:r>
          </a:p>
        </p:txBody>
      </p:sp>
      <p:sp>
        <p:nvSpPr>
          <p:cNvPr id="28" name="Chave Esquerda 27"/>
          <p:cNvSpPr/>
          <p:nvPr/>
        </p:nvSpPr>
        <p:spPr>
          <a:xfrm rot="5400000">
            <a:off x="7597339" y="352167"/>
            <a:ext cx="468909" cy="3637339"/>
          </a:xfrm>
          <a:prstGeom prst="leftBrace">
            <a:avLst>
              <a:gd name="adj1" fmla="val 8333"/>
              <a:gd name="adj2" fmla="val 5380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30963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C320596E-983F-687C-74FE-CDA2ADA9BDD9}"/>
              </a:ext>
            </a:extLst>
          </p:cNvPr>
          <p:cNvCxnSpPr>
            <a:cxnSpLocks/>
          </p:cNvCxnSpPr>
          <p:nvPr/>
        </p:nvCxnSpPr>
        <p:spPr>
          <a:xfrm>
            <a:off x="179656" y="604918"/>
            <a:ext cx="11666936" cy="0"/>
          </a:xfrm>
          <a:prstGeom prst="line">
            <a:avLst/>
          </a:prstGeom>
          <a:ln w="34925" cap="rnd">
            <a:solidFill>
              <a:srgbClr val="36826E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Espaço Reservado para Número de Slide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CAD3949-D325-4C02-B6F3-CA7E3C2E1BD9}" type="slidenum">
              <a:rPr lang="pt-BR" smtClean="0"/>
              <a:pPr/>
              <a:t>12</a:t>
            </a:fld>
            <a:endParaRPr lang="pt-BR" dirty="0"/>
          </a:p>
        </p:txBody>
      </p:sp>
      <p:sp>
        <p:nvSpPr>
          <p:cNvPr id="40" name="Retângulo 39"/>
          <p:cNvSpPr/>
          <p:nvPr/>
        </p:nvSpPr>
        <p:spPr>
          <a:xfrm>
            <a:off x="472162" y="934626"/>
            <a:ext cx="102456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Número de municípios com registro de procedimentos de Acupuntura por categoria profissional na APS em 2022 no BRASIL.</a:t>
            </a:r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881027A0-00BB-2EA0-7F7D-3F8898BE044B}"/>
              </a:ext>
            </a:extLst>
          </p:cNvPr>
          <p:cNvSpPr/>
          <p:nvPr/>
        </p:nvSpPr>
        <p:spPr>
          <a:xfrm>
            <a:off x="320039" y="6413063"/>
            <a:ext cx="93488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200" dirty="0"/>
              <a:t>Fonte: Secretaria de Atenção Primária à Saúde – Sistemas de Informação: SISAB</a:t>
            </a:r>
          </a:p>
        </p:txBody>
      </p:sp>
      <p:sp>
        <p:nvSpPr>
          <p:cNvPr id="75" name="CaixaDeTexto 74">
            <a:extLst>
              <a:ext uri="{FF2B5EF4-FFF2-40B4-BE49-F238E27FC236}">
                <a16:creationId xmlns:a16="http://schemas.microsoft.com/office/drawing/2014/main" id="{58D0C725-BA07-4296-AE98-22B7DE756753}"/>
              </a:ext>
            </a:extLst>
          </p:cNvPr>
          <p:cNvSpPr txBox="1"/>
          <p:nvPr/>
        </p:nvSpPr>
        <p:spPr>
          <a:xfrm>
            <a:off x="1662546" y="31799"/>
            <a:ext cx="10218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Cenário Acupuntura - PNPIC</a:t>
            </a:r>
            <a:endParaRPr lang="pt-BR" sz="28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376" y="42586"/>
            <a:ext cx="991650" cy="474815"/>
          </a:xfrm>
          <a:prstGeom prst="rect">
            <a:avLst/>
          </a:prstGeom>
        </p:spPr>
      </p:pic>
      <p:pic>
        <p:nvPicPr>
          <p:cNvPr id="3" name="Imagem 2" descr="Mapa&#10;&#10;Descrição gerada automaticamente">
            <a:extLst>
              <a:ext uri="{FF2B5EF4-FFF2-40B4-BE49-F238E27FC236}">
                <a16:creationId xmlns:a16="http://schemas.microsoft.com/office/drawing/2014/main" id="{F7204D2D-A794-E581-4663-8743587454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00" y="1580957"/>
            <a:ext cx="3432819" cy="485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684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C320596E-983F-687C-74FE-CDA2ADA9BDD9}"/>
              </a:ext>
            </a:extLst>
          </p:cNvPr>
          <p:cNvCxnSpPr>
            <a:cxnSpLocks/>
          </p:cNvCxnSpPr>
          <p:nvPr/>
        </p:nvCxnSpPr>
        <p:spPr>
          <a:xfrm>
            <a:off x="179656" y="604918"/>
            <a:ext cx="11666936" cy="0"/>
          </a:xfrm>
          <a:prstGeom prst="line">
            <a:avLst/>
          </a:prstGeom>
          <a:ln w="34925" cap="rnd">
            <a:solidFill>
              <a:srgbClr val="36826E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Espaço Reservado para Número de Slide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CAD3949-D325-4C02-B6F3-CA7E3C2E1BD9}" type="slidenum">
              <a:rPr lang="pt-BR" smtClean="0"/>
              <a:pPr/>
              <a:t>13</a:t>
            </a:fld>
            <a:endParaRPr lang="pt-BR" dirty="0"/>
          </a:p>
        </p:txBody>
      </p:sp>
      <p:sp>
        <p:nvSpPr>
          <p:cNvPr id="40" name="Retângulo 39"/>
          <p:cNvSpPr/>
          <p:nvPr/>
        </p:nvSpPr>
        <p:spPr>
          <a:xfrm>
            <a:off x="472162" y="934626"/>
            <a:ext cx="102456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Número de municípios com registro de procedimentos de Acupuntura por categoria profissional na APS em 2022 no BRASIL.</a:t>
            </a:r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881027A0-00BB-2EA0-7F7D-3F8898BE044B}"/>
              </a:ext>
            </a:extLst>
          </p:cNvPr>
          <p:cNvSpPr/>
          <p:nvPr/>
        </p:nvSpPr>
        <p:spPr>
          <a:xfrm>
            <a:off x="320039" y="6413063"/>
            <a:ext cx="93488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200" dirty="0"/>
              <a:t>Fonte: Secretaria de Atenção Primária à Saúde – Sistemas de Informação: SISAB</a:t>
            </a:r>
          </a:p>
        </p:txBody>
      </p:sp>
      <p:sp>
        <p:nvSpPr>
          <p:cNvPr id="75" name="CaixaDeTexto 74">
            <a:extLst>
              <a:ext uri="{FF2B5EF4-FFF2-40B4-BE49-F238E27FC236}">
                <a16:creationId xmlns:a16="http://schemas.microsoft.com/office/drawing/2014/main" id="{58D0C725-BA07-4296-AE98-22B7DE756753}"/>
              </a:ext>
            </a:extLst>
          </p:cNvPr>
          <p:cNvSpPr txBox="1"/>
          <p:nvPr/>
        </p:nvSpPr>
        <p:spPr>
          <a:xfrm>
            <a:off x="1662546" y="31799"/>
            <a:ext cx="10218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Cenário Acupuntura - PNPIC</a:t>
            </a:r>
            <a:endParaRPr lang="pt-BR" sz="28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376" y="42586"/>
            <a:ext cx="991650" cy="474815"/>
          </a:xfrm>
          <a:prstGeom prst="rect">
            <a:avLst/>
          </a:prstGeom>
        </p:spPr>
      </p:pic>
      <p:pic>
        <p:nvPicPr>
          <p:cNvPr id="3" name="Imagem 2" descr="Mapa&#10;&#10;Descrição gerada automaticamente">
            <a:extLst>
              <a:ext uri="{FF2B5EF4-FFF2-40B4-BE49-F238E27FC236}">
                <a16:creationId xmlns:a16="http://schemas.microsoft.com/office/drawing/2014/main" id="{F7204D2D-A794-E581-4663-8743587454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00" y="1580957"/>
            <a:ext cx="3432819" cy="4855029"/>
          </a:xfrm>
          <a:prstGeom prst="rect">
            <a:avLst/>
          </a:prstGeom>
        </p:spPr>
      </p:pic>
      <p:pic>
        <p:nvPicPr>
          <p:cNvPr id="4" name="Imagem 3" descr="Mapa&#10;&#10;Descrição gerada automaticamente">
            <a:extLst>
              <a:ext uri="{FF2B5EF4-FFF2-40B4-BE49-F238E27FC236}">
                <a16:creationId xmlns:a16="http://schemas.microsoft.com/office/drawing/2014/main" id="{E66E3F08-EE8E-84C9-C379-34B9A8A281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332" y="1581522"/>
            <a:ext cx="3432819" cy="485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1412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C320596E-983F-687C-74FE-CDA2ADA9BDD9}"/>
              </a:ext>
            </a:extLst>
          </p:cNvPr>
          <p:cNvCxnSpPr>
            <a:cxnSpLocks/>
          </p:cNvCxnSpPr>
          <p:nvPr/>
        </p:nvCxnSpPr>
        <p:spPr>
          <a:xfrm>
            <a:off x="179656" y="604918"/>
            <a:ext cx="11666936" cy="0"/>
          </a:xfrm>
          <a:prstGeom prst="line">
            <a:avLst/>
          </a:prstGeom>
          <a:ln w="34925" cap="rnd">
            <a:solidFill>
              <a:srgbClr val="36826E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Espaço Reservado para Número de Slide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CAD3949-D325-4C02-B6F3-CA7E3C2E1BD9}" type="slidenum">
              <a:rPr lang="pt-BR" smtClean="0"/>
              <a:pPr/>
              <a:t>14</a:t>
            </a:fld>
            <a:endParaRPr lang="pt-BR" dirty="0"/>
          </a:p>
        </p:txBody>
      </p:sp>
      <p:sp>
        <p:nvSpPr>
          <p:cNvPr id="40" name="Retângulo 39"/>
          <p:cNvSpPr/>
          <p:nvPr/>
        </p:nvSpPr>
        <p:spPr>
          <a:xfrm>
            <a:off x="472162" y="934626"/>
            <a:ext cx="102456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Número de municípios com registro de procedimentos de Acupuntura por categoria profissional na APS em 2022 no BRASIL.</a:t>
            </a:r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881027A0-00BB-2EA0-7F7D-3F8898BE044B}"/>
              </a:ext>
            </a:extLst>
          </p:cNvPr>
          <p:cNvSpPr/>
          <p:nvPr/>
        </p:nvSpPr>
        <p:spPr>
          <a:xfrm>
            <a:off x="320039" y="6413063"/>
            <a:ext cx="93488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200" dirty="0"/>
              <a:t>Fonte: Secretaria de Atenção Primária à Saúde – Sistemas de Informação: SISAB</a:t>
            </a:r>
          </a:p>
        </p:txBody>
      </p:sp>
      <p:sp>
        <p:nvSpPr>
          <p:cNvPr id="75" name="CaixaDeTexto 74">
            <a:extLst>
              <a:ext uri="{FF2B5EF4-FFF2-40B4-BE49-F238E27FC236}">
                <a16:creationId xmlns:a16="http://schemas.microsoft.com/office/drawing/2014/main" id="{58D0C725-BA07-4296-AE98-22B7DE756753}"/>
              </a:ext>
            </a:extLst>
          </p:cNvPr>
          <p:cNvSpPr txBox="1"/>
          <p:nvPr/>
        </p:nvSpPr>
        <p:spPr>
          <a:xfrm>
            <a:off x="1662546" y="31799"/>
            <a:ext cx="10218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Cenário Acupuntura - PNPIC</a:t>
            </a:r>
            <a:endParaRPr lang="pt-BR" sz="28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376" y="42586"/>
            <a:ext cx="991650" cy="474815"/>
          </a:xfrm>
          <a:prstGeom prst="rect">
            <a:avLst/>
          </a:prstGeom>
        </p:spPr>
      </p:pic>
      <p:pic>
        <p:nvPicPr>
          <p:cNvPr id="3" name="Imagem 2" descr="Mapa&#10;&#10;Descrição gerada automaticamente">
            <a:extLst>
              <a:ext uri="{FF2B5EF4-FFF2-40B4-BE49-F238E27FC236}">
                <a16:creationId xmlns:a16="http://schemas.microsoft.com/office/drawing/2014/main" id="{F7204D2D-A794-E581-4663-8743587454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00" y="1580957"/>
            <a:ext cx="3432819" cy="4855029"/>
          </a:xfrm>
          <a:prstGeom prst="rect">
            <a:avLst/>
          </a:prstGeom>
        </p:spPr>
      </p:pic>
      <p:pic>
        <p:nvPicPr>
          <p:cNvPr id="4" name="Imagem 3" descr="Mapa&#10;&#10;Descrição gerada automaticamente">
            <a:extLst>
              <a:ext uri="{FF2B5EF4-FFF2-40B4-BE49-F238E27FC236}">
                <a16:creationId xmlns:a16="http://schemas.microsoft.com/office/drawing/2014/main" id="{E66E3F08-EE8E-84C9-C379-34B9A8A281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332" y="1581522"/>
            <a:ext cx="3432819" cy="4855029"/>
          </a:xfrm>
          <a:prstGeom prst="rect">
            <a:avLst/>
          </a:prstGeom>
        </p:spPr>
      </p:pic>
      <p:pic>
        <p:nvPicPr>
          <p:cNvPr id="8" name="Imagem 7" descr="Mapa&#10;&#10;Descrição gerada automaticamente">
            <a:extLst>
              <a:ext uri="{FF2B5EF4-FFF2-40B4-BE49-F238E27FC236}">
                <a16:creationId xmlns:a16="http://schemas.microsoft.com/office/drawing/2014/main" id="{D299E41A-60FE-508D-32AC-FC2795B60C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981" y="1637670"/>
            <a:ext cx="3436473" cy="486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5898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C320596E-983F-687C-74FE-CDA2ADA9BDD9}"/>
              </a:ext>
            </a:extLst>
          </p:cNvPr>
          <p:cNvCxnSpPr>
            <a:cxnSpLocks/>
          </p:cNvCxnSpPr>
          <p:nvPr/>
        </p:nvCxnSpPr>
        <p:spPr>
          <a:xfrm>
            <a:off x="179656" y="604918"/>
            <a:ext cx="11666936" cy="0"/>
          </a:xfrm>
          <a:prstGeom prst="line">
            <a:avLst/>
          </a:prstGeom>
          <a:ln w="34925" cap="rnd">
            <a:solidFill>
              <a:srgbClr val="36826E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Espaço Reservado para Número de Slide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CAD3949-D325-4C02-B6F3-CA7E3C2E1BD9}" type="slidenum">
              <a:rPr lang="pt-BR" smtClean="0"/>
              <a:pPr/>
              <a:t>15</a:t>
            </a:fld>
            <a:endParaRPr lang="pt-BR" dirty="0"/>
          </a:p>
        </p:txBody>
      </p:sp>
      <p:sp>
        <p:nvSpPr>
          <p:cNvPr id="40" name="Retângulo 39"/>
          <p:cNvSpPr/>
          <p:nvPr/>
        </p:nvSpPr>
        <p:spPr>
          <a:xfrm>
            <a:off x="757270" y="738339"/>
            <a:ext cx="9518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Categorias Profissionais com registro de Procedimento Acupuntura com Inserção de Agulhas no período de 2014 a 2022 na APS</a:t>
            </a:r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881027A0-00BB-2EA0-7F7D-3F8898BE044B}"/>
              </a:ext>
            </a:extLst>
          </p:cNvPr>
          <p:cNvSpPr/>
          <p:nvPr/>
        </p:nvSpPr>
        <p:spPr>
          <a:xfrm>
            <a:off x="320039" y="6413063"/>
            <a:ext cx="93488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200" dirty="0"/>
              <a:t>Fonte: Secretaria de Atenção Primária à Saúde – Sistemas de Informação: SISAB</a:t>
            </a:r>
          </a:p>
        </p:txBody>
      </p:sp>
      <p:sp>
        <p:nvSpPr>
          <p:cNvPr id="75" name="CaixaDeTexto 74">
            <a:extLst>
              <a:ext uri="{FF2B5EF4-FFF2-40B4-BE49-F238E27FC236}">
                <a16:creationId xmlns:a16="http://schemas.microsoft.com/office/drawing/2014/main" id="{58D0C725-BA07-4296-AE98-22B7DE756753}"/>
              </a:ext>
            </a:extLst>
          </p:cNvPr>
          <p:cNvSpPr txBox="1"/>
          <p:nvPr/>
        </p:nvSpPr>
        <p:spPr>
          <a:xfrm>
            <a:off x="1662546" y="31799"/>
            <a:ext cx="10218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Cenário Acupuntura - PNPIC</a:t>
            </a:r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376" y="42586"/>
            <a:ext cx="991650" cy="474815"/>
          </a:xfrm>
          <a:prstGeom prst="rect">
            <a:avLst/>
          </a:prstGeom>
        </p:spPr>
      </p:pic>
      <p:grpSp>
        <p:nvGrpSpPr>
          <p:cNvPr id="24" name="Agrupar 23">
            <a:extLst>
              <a:ext uri="{FF2B5EF4-FFF2-40B4-BE49-F238E27FC236}">
                <a16:creationId xmlns:a16="http://schemas.microsoft.com/office/drawing/2014/main" id="{F0F3FC68-D393-5D09-62A1-56A52E385B6A}"/>
              </a:ext>
            </a:extLst>
          </p:cNvPr>
          <p:cNvGrpSpPr/>
          <p:nvPr/>
        </p:nvGrpSpPr>
        <p:grpSpPr>
          <a:xfrm>
            <a:off x="247376" y="1742144"/>
            <a:ext cx="10028854" cy="4124357"/>
            <a:chOff x="1613995" y="2325170"/>
            <a:chExt cx="8266399" cy="3276058"/>
          </a:xfrm>
        </p:grpSpPr>
        <p:graphicFrame>
          <p:nvGraphicFramePr>
            <p:cNvPr id="25" name="Espaço Reservado para Conteúdo 5">
              <a:extLst>
                <a:ext uri="{FF2B5EF4-FFF2-40B4-BE49-F238E27FC236}">
                  <a16:creationId xmlns:a16="http://schemas.microsoft.com/office/drawing/2014/main" id="{388ACE69-D415-D3CE-A6C6-945FDEEF259A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2199099" y="2325170"/>
            <a:ext cx="7681295" cy="267927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BED2F08F-6F39-5C6A-FE4D-72872682C041}"/>
                </a:ext>
              </a:extLst>
            </p:cNvPr>
            <p:cNvSpPr txBox="1"/>
            <p:nvPr/>
          </p:nvSpPr>
          <p:spPr>
            <a:xfrm>
              <a:off x="4724644" y="5174465"/>
              <a:ext cx="3383280" cy="426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000" b="1" dirty="0"/>
                <a:t>Período</a:t>
              </a:r>
            </a:p>
          </p:txBody>
        </p:sp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A3F8A0BA-6D4F-BEDC-1D16-732972B2CA85}"/>
                </a:ext>
              </a:extLst>
            </p:cNvPr>
            <p:cNvSpPr/>
            <p:nvPr/>
          </p:nvSpPr>
          <p:spPr>
            <a:xfrm rot="16200000">
              <a:off x="148948" y="3790217"/>
              <a:ext cx="3133046" cy="2029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Registro de Procedimento por Categoria Profissional</a:t>
              </a:r>
            </a:p>
          </p:txBody>
        </p:sp>
        <p:cxnSp>
          <p:nvCxnSpPr>
            <p:cNvPr id="28" name="Conector de Seta Reta 27">
              <a:extLst>
                <a:ext uri="{FF2B5EF4-FFF2-40B4-BE49-F238E27FC236}">
                  <a16:creationId xmlns:a16="http://schemas.microsoft.com/office/drawing/2014/main" id="{634007A6-C3A8-C67B-8713-E6AA97960882}"/>
                </a:ext>
              </a:extLst>
            </p:cNvPr>
            <p:cNvCxnSpPr/>
            <p:nvPr/>
          </p:nvCxnSpPr>
          <p:spPr>
            <a:xfrm flipV="1">
              <a:off x="2765192" y="5496644"/>
              <a:ext cx="6722327" cy="846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 de Seta Reta 28">
              <a:extLst>
                <a:ext uri="{FF2B5EF4-FFF2-40B4-BE49-F238E27FC236}">
                  <a16:creationId xmlns:a16="http://schemas.microsoft.com/office/drawing/2014/main" id="{5B0D4D17-440F-88A0-DA37-126CC50C46FA}"/>
                </a:ext>
              </a:extLst>
            </p:cNvPr>
            <p:cNvCxnSpPr/>
            <p:nvPr/>
          </p:nvCxnSpPr>
          <p:spPr>
            <a:xfrm flipH="1" flipV="1">
              <a:off x="2025815" y="2590737"/>
              <a:ext cx="8466" cy="231227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5E1DFFDD-27BB-0081-937A-2FD5EC0CAB44}"/>
              </a:ext>
            </a:extLst>
          </p:cNvPr>
          <p:cNvSpPr txBox="1"/>
          <p:nvPr/>
        </p:nvSpPr>
        <p:spPr>
          <a:xfrm>
            <a:off x="10503077" y="4095779"/>
            <a:ext cx="1610367" cy="1428214"/>
          </a:xfrm>
          <a:prstGeom prst="ellipse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Total  registros Profissionais Médicos 208.317</a:t>
            </a:r>
          </a:p>
          <a:p>
            <a:pPr algn="ctr"/>
            <a:r>
              <a:rPr lang="pt-BR" sz="1200" b="1" dirty="0">
                <a:solidFill>
                  <a:schemeClr val="bg1"/>
                </a:solidFill>
              </a:rPr>
              <a:t>23%</a:t>
            </a:r>
          </a:p>
        </p:txBody>
      </p:sp>
      <p:sp>
        <p:nvSpPr>
          <p:cNvPr id="2" name="Elipse 1"/>
          <p:cNvSpPr/>
          <p:nvPr/>
        </p:nvSpPr>
        <p:spPr>
          <a:xfrm>
            <a:off x="10392872" y="2076477"/>
            <a:ext cx="1604696" cy="147811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Total registros Profissionais de saúde exceto Médicos  696.316 </a:t>
            </a:r>
          </a:p>
          <a:p>
            <a:pPr algn="ctr"/>
            <a:r>
              <a:rPr lang="pt-BR" sz="1200" b="1" dirty="0">
                <a:solidFill>
                  <a:schemeClr val="bg1"/>
                </a:solidFill>
              </a:rPr>
              <a:t> 77%</a:t>
            </a:r>
          </a:p>
        </p:txBody>
      </p:sp>
    </p:spTree>
    <p:extLst>
      <p:ext uri="{BB962C8B-B14F-4D97-AF65-F5344CB8AC3E}">
        <p14:creationId xmlns:p14="http://schemas.microsoft.com/office/powerpoint/2010/main" val="10411226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C320596E-983F-687C-74FE-CDA2ADA9BDD9}"/>
              </a:ext>
            </a:extLst>
          </p:cNvPr>
          <p:cNvCxnSpPr>
            <a:cxnSpLocks/>
          </p:cNvCxnSpPr>
          <p:nvPr/>
        </p:nvCxnSpPr>
        <p:spPr>
          <a:xfrm>
            <a:off x="179656" y="604918"/>
            <a:ext cx="11666936" cy="0"/>
          </a:xfrm>
          <a:prstGeom prst="line">
            <a:avLst/>
          </a:prstGeom>
          <a:ln w="34925" cap="rnd">
            <a:solidFill>
              <a:srgbClr val="36826E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Espaço Reservado para Número de Slide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CAD3949-D325-4C02-B6F3-CA7E3C2E1BD9}" type="slidenum">
              <a:rPr lang="pt-BR" smtClean="0"/>
              <a:pPr/>
              <a:t>16</a:t>
            </a:fld>
            <a:endParaRPr lang="pt-BR" dirty="0"/>
          </a:p>
        </p:txBody>
      </p:sp>
      <p:sp>
        <p:nvSpPr>
          <p:cNvPr id="40" name="Retângulo 39"/>
          <p:cNvSpPr/>
          <p:nvPr/>
        </p:nvSpPr>
        <p:spPr>
          <a:xfrm>
            <a:off x="757270" y="738339"/>
            <a:ext cx="9518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Categorias Profissionais com registro de Procedimento Acupuntura com Inserção de Agulhas em 2022 na APS</a:t>
            </a:r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881027A0-00BB-2EA0-7F7D-3F8898BE044B}"/>
              </a:ext>
            </a:extLst>
          </p:cNvPr>
          <p:cNvSpPr/>
          <p:nvPr/>
        </p:nvSpPr>
        <p:spPr>
          <a:xfrm>
            <a:off x="320039" y="6413063"/>
            <a:ext cx="93488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200" dirty="0"/>
              <a:t>Fonte: Secretaria de Atenção Primária à Saúde – Sistemas de Informação: SISAB</a:t>
            </a:r>
          </a:p>
        </p:txBody>
      </p:sp>
      <p:sp>
        <p:nvSpPr>
          <p:cNvPr id="75" name="CaixaDeTexto 74">
            <a:extLst>
              <a:ext uri="{FF2B5EF4-FFF2-40B4-BE49-F238E27FC236}">
                <a16:creationId xmlns:a16="http://schemas.microsoft.com/office/drawing/2014/main" id="{58D0C725-BA07-4296-AE98-22B7DE756753}"/>
              </a:ext>
            </a:extLst>
          </p:cNvPr>
          <p:cNvSpPr txBox="1"/>
          <p:nvPr/>
        </p:nvSpPr>
        <p:spPr>
          <a:xfrm>
            <a:off x="1662546" y="31799"/>
            <a:ext cx="10218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Cenário Acupuntura - PNPIC</a:t>
            </a:r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376" y="42586"/>
            <a:ext cx="991650" cy="474815"/>
          </a:xfrm>
          <a:prstGeom prst="rect">
            <a:avLst/>
          </a:prstGeom>
        </p:spPr>
      </p:pic>
      <p:graphicFrame>
        <p:nvGraphicFramePr>
          <p:cNvPr id="25" name="Espaço Reservado para Conteúdo 5">
            <a:extLst>
              <a:ext uri="{FF2B5EF4-FFF2-40B4-BE49-F238E27FC236}">
                <a16:creationId xmlns:a16="http://schemas.microsoft.com/office/drawing/2014/main" id="{388ACE69-D415-D3CE-A6C6-945FDEEF259A}"/>
              </a:ext>
            </a:extLst>
          </p:cNvPr>
          <p:cNvGraphicFramePr>
            <a:graphicFrameLocks/>
          </p:cNvGraphicFramePr>
          <p:nvPr/>
        </p:nvGraphicFramePr>
        <p:xfrm>
          <a:off x="1164019" y="1247622"/>
          <a:ext cx="8705461" cy="48501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6385628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C320596E-983F-687C-74FE-CDA2ADA9BDD9}"/>
              </a:ext>
            </a:extLst>
          </p:cNvPr>
          <p:cNvCxnSpPr>
            <a:cxnSpLocks/>
          </p:cNvCxnSpPr>
          <p:nvPr/>
        </p:nvCxnSpPr>
        <p:spPr>
          <a:xfrm>
            <a:off x="179656" y="604918"/>
            <a:ext cx="11666936" cy="0"/>
          </a:xfrm>
          <a:prstGeom prst="line">
            <a:avLst/>
          </a:prstGeom>
          <a:ln w="34925" cap="rnd">
            <a:solidFill>
              <a:srgbClr val="36826E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Espaço Reservado para Número de Slide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CAD3949-D325-4C02-B6F3-CA7E3C2E1BD9}" type="slidenum">
              <a:rPr lang="pt-BR" smtClean="0"/>
              <a:pPr/>
              <a:t>17</a:t>
            </a:fld>
            <a:endParaRPr lang="pt-BR" dirty="0"/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881027A0-00BB-2EA0-7F7D-3F8898BE044B}"/>
              </a:ext>
            </a:extLst>
          </p:cNvPr>
          <p:cNvSpPr/>
          <p:nvPr/>
        </p:nvSpPr>
        <p:spPr>
          <a:xfrm>
            <a:off x="320039" y="6413063"/>
            <a:ext cx="93488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200" dirty="0"/>
              <a:t>Fonte: Secretaria de Atenção Especializada à Saúde – Sistemas de Informação: SIA</a:t>
            </a:r>
          </a:p>
        </p:txBody>
      </p:sp>
      <p:sp>
        <p:nvSpPr>
          <p:cNvPr id="75" name="CaixaDeTexto 74">
            <a:extLst>
              <a:ext uri="{FF2B5EF4-FFF2-40B4-BE49-F238E27FC236}">
                <a16:creationId xmlns:a16="http://schemas.microsoft.com/office/drawing/2014/main" id="{58D0C725-BA07-4296-AE98-22B7DE756753}"/>
              </a:ext>
            </a:extLst>
          </p:cNvPr>
          <p:cNvSpPr txBox="1"/>
          <p:nvPr/>
        </p:nvSpPr>
        <p:spPr>
          <a:xfrm>
            <a:off x="1662546" y="31799"/>
            <a:ext cx="10218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Cenário Acupuntura - PNPIC</a:t>
            </a:r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376" y="42586"/>
            <a:ext cx="991650" cy="474815"/>
          </a:xfrm>
          <a:prstGeom prst="rect">
            <a:avLst/>
          </a:prstGeom>
        </p:spPr>
      </p:pic>
      <p:grpSp>
        <p:nvGrpSpPr>
          <p:cNvPr id="24" name="Agrupar 23">
            <a:extLst>
              <a:ext uri="{FF2B5EF4-FFF2-40B4-BE49-F238E27FC236}">
                <a16:creationId xmlns:a16="http://schemas.microsoft.com/office/drawing/2014/main" id="{F0F3FC68-D393-5D09-62A1-56A52E385B6A}"/>
              </a:ext>
            </a:extLst>
          </p:cNvPr>
          <p:cNvGrpSpPr/>
          <p:nvPr/>
        </p:nvGrpSpPr>
        <p:grpSpPr>
          <a:xfrm>
            <a:off x="400464" y="874998"/>
            <a:ext cx="9875766" cy="5604511"/>
            <a:chOff x="1446079" y="1769961"/>
            <a:chExt cx="8434315" cy="4451774"/>
          </a:xfrm>
        </p:grpSpPr>
        <p:graphicFrame>
          <p:nvGraphicFramePr>
            <p:cNvPr id="25" name="Espaço Reservado para Conteúdo 5">
              <a:extLst>
                <a:ext uri="{FF2B5EF4-FFF2-40B4-BE49-F238E27FC236}">
                  <a16:creationId xmlns:a16="http://schemas.microsoft.com/office/drawing/2014/main" id="{388ACE69-D415-D3CE-A6C6-945FDEEF259A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2199099" y="2325170"/>
            <a:ext cx="7681295" cy="288560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BED2F08F-6F39-5C6A-FE4D-72872682C041}"/>
                </a:ext>
              </a:extLst>
            </p:cNvPr>
            <p:cNvSpPr txBox="1"/>
            <p:nvPr/>
          </p:nvSpPr>
          <p:spPr>
            <a:xfrm>
              <a:off x="4724644" y="5174465"/>
              <a:ext cx="3383280" cy="426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000" b="1" dirty="0"/>
                <a:t>Período</a:t>
              </a:r>
            </a:p>
          </p:txBody>
        </p:sp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A3F8A0BA-6D4F-BEDC-1D16-732972B2CA85}"/>
                </a:ext>
              </a:extLst>
            </p:cNvPr>
            <p:cNvSpPr/>
            <p:nvPr/>
          </p:nvSpPr>
          <p:spPr>
            <a:xfrm rot="16200000">
              <a:off x="-540728" y="3756768"/>
              <a:ext cx="4451774" cy="478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Número de procedimentos registrados com PICS no SUS </a:t>
              </a:r>
            </a:p>
          </p:txBody>
        </p:sp>
        <p:cxnSp>
          <p:nvCxnSpPr>
            <p:cNvPr id="28" name="Conector de Seta Reta 27">
              <a:extLst>
                <a:ext uri="{FF2B5EF4-FFF2-40B4-BE49-F238E27FC236}">
                  <a16:creationId xmlns:a16="http://schemas.microsoft.com/office/drawing/2014/main" id="{634007A6-C3A8-C67B-8713-E6AA97960882}"/>
                </a:ext>
              </a:extLst>
            </p:cNvPr>
            <p:cNvCxnSpPr/>
            <p:nvPr/>
          </p:nvCxnSpPr>
          <p:spPr>
            <a:xfrm flipV="1">
              <a:off x="2765192" y="5496644"/>
              <a:ext cx="6722327" cy="846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 de Seta Reta 28">
              <a:extLst>
                <a:ext uri="{FF2B5EF4-FFF2-40B4-BE49-F238E27FC236}">
                  <a16:creationId xmlns:a16="http://schemas.microsoft.com/office/drawing/2014/main" id="{5B0D4D17-440F-88A0-DA37-126CC50C46FA}"/>
                </a:ext>
              </a:extLst>
            </p:cNvPr>
            <p:cNvCxnSpPr/>
            <p:nvPr/>
          </p:nvCxnSpPr>
          <p:spPr>
            <a:xfrm flipH="1" flipV="1">
              <a:off x="2025815" y="2590737"/>
              <a:ext cx="8466" cy="231227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tângulo 13"/>
          <p:cNvSpPr/>
          <p:nvPr/>
        </p:nvSpPr>
        <p:spPr>
          <a:xfrm>
            <a:off x="757270" y="738339"/>
            <a:ext cx="9518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Categorias Profissionais com registro de Procedimento Acupuntura com Inserção de Agulhas no período de 2013 a 2022 na MAC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5E1DFFDD-27BB-0081-937A-2FD5EC0CAB44}"/>
              </a:ext>
            </a:extLst>
          </p:cNvPr>
          <p:cNvSpPr txBox="1"/>
          <p:nvPr/>
        </p:nvSpPr>
        <p:spPr>
          <a:xfrm>
            <a:off x="10469215" y="1749002"/>
            <a:ext cx="1610367" cy="1428214"/>
          </a:xfrm>
          <a:prstGeom prst="ellipse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Total  registros Profissionais Médicos  2.832.191 </a:t>
            </a:r>
          </a:p>
          <a:p>
            <a:pPr algn="ctr"/>
            <a:r>
              <a:rPr lang="pt-BR" sz="1200" b="1" dirty="0">
                <a:solidFill>
                  <a:schemeClr val="bg1"/>
                </a:solidFill>
              </a:rPr>
              <a:t>56,3%</a:t>
            </a:r>
          </a:p>
        </p:txBody>
      </p:sp>
      <p:sp>
        <p:nvSpPr>
          <p:cNvPr id="16" name="Elipse 15"/>
          <p:cNvSpPr/>
          <p:nvPr/>
        </p:nvSpPr>
        <p:spPr>
          <a:xfrm>
            <a:off x="10474886" y="3574949"/>
            <a:ext cx="1604696" cy="147811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Total registros Profissionais de saúde exceto  Médicos   2.202.590 </a:t>
            </a:r>
          </a:p>
          <a:p>
            <a:pPr algn="ctr"/>
            <a:r>
              <a:rPr lang="pt-BR" sz="1200" b="1" dirty="0">
                <a:solidFill>
                  <a:schemeClr val="bg1"/>
                </a:solidFill>
              </a:rPr>
              <a:t> 43,7%</a:t>
            </a:r>
          </a:p>
        </p:txBody>
      </p:sp>
    </p:spTree>
    <p:extLst>
      <p:ext uri="{BB962C8B-B14F-4D97-AF65-F5344CB8AC3E}">
        <p14:creationId xmlns:p14="http://schemas.microsoft.com/office/powerpoint/2010/main" val="36853046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C320596E-983F-687C-74FE-CDA2ADA9BDD9}"/>
              </a:ext>
            </a:extLst>
          </p:cNvPr>
          <p:cNvCxnSpPr>
            <a:cxnSpLocks/>
          </p:cNvCxnSpPr>
          <p:nvPr/>
        </p:nvCxnSpPr>
        <p:spPr>
          <a:xfrm>
            <a:off x="179656" y="604918"/>
            <a:ext cx="11666936" cy="0"/>
          </a:xfrm>
          <a:prstGeom prst="line">
            <a:avLst/>
          </a:prstGeom>
          <a:ln w="34925" cap="rnd">
            <a:solidFill>
              <a:srgbClr val="36826E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Espaço Reservado para Número de Slide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CAD3949-D325-4C02-B6F3-CA7E3C2E1BD9}" type="slidenum">
              <a:rPr lang="pt-BR" smtClean="0"/>
              <a:pPr/>
              <a:t>18</a:t>
            </a:fld>
            <a:endParaRPr lang="pt-BR" dirty="0"/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881027A0-00BB-2EA0-7F7D-3F8898BE044B}"/>
              </a:ext>
            </a:extLst>
          </p:cNvPr>
          <p:cNvSpPr/>
          <p:nvPr/>
        </p:nvSpPr>
        <p:spPr>
          <a:xfrm>
            <a:off x="320039" y="6413063"/>
            <a:ext cx="93488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200" dirty="0"/>
              <a:t>Fonte: Secretaria de Atenção Especializada à Saúde – Sistemas de Informação: SIA</a:t>
            </a:r>
          </a:p>
        </p:txBody>
      </p:sp>
      <p:sp>
        <p:nvSpPr>
          <p:cNvPr id="75" name="CaixaDeTexto 74">
            <a:extLst>
              <a:ext uri="{FF2B5EF4-FFF2-40B4-BE49-F238E27FC236}">
                <a16:creationId xmlns:a16="http://schemas.microsoft.com/office/drawing/2014/main" id="{58D0C725-BA07-4296-AE98-22B7DE756753}"/>
              </a:ext>
            </a:extLst>
          </p:cNvPr>
          <p:cNvSpPr txBox="1"/>
          <p:nvPr/>
        </p:nvSpPr>
        <p:spPr>
          <a:xfrm>
            <a:off x="1662546" y="31799"/>
            <a:ext cx="10218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Cenário Acupuntura - PNPIC</a:t>
            </a:r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376" y="42586"/>
            <a:ext cx="991650" cy="474815"/>
          </a:xfrm>
          <a:prstGeom prst="rect">
            <a:avLst/>
          </a:prstGeom>
        </p:spPr>
      </p:pic>
      <p:grpSp>
        <p:nvGrpSpPr>
          <p:cNvPr id="24" name="Agrupar 23">
            <a:extLst>
              <a:ext uri="{FF2B5EF4-FFF2-40B4-BE49-F238E27FC236}">
                <a16:creationId xmlns:a16="http://schemas.microsoft.com/office/drawing/2014/main" id="{F0F3FC68-D393-5D09-62A1-56A52E385B6A}"/>
              </a:ext>
            </a:extLst>
          </p:cNvPr>
          <p:cNvGrpSpPr/>
          <p:nvPr/>
        </p:nvGrpSpPr>
        <p:grpSpPr>
          <a:xfrm>
            <a:off x="1282178" y="1573972"/>
            <a:ext cx="8994053" cy="4124357"/>
            <a:chOff x="2199099" y="2325170"/>
            <a:chExt cx="7681295" cy="3276058"/>
          </a:xfrm>
        </p:grpSpPr>
        <p:graphicFrame>
          <p:nvGraphicFramePr>
            <p:cNvPr id="25" name="Espaço Reservado para Conteúdo 5">
              <a:extLst>
                <a:ext uri="{FF2B5EF4-FFF2-40B4-BE49-F238E27FC236}">
                  <a16:creationId xmlns:a16="http://schemas.microsoft.com/office/drawing/2014/main" id="{388ACE69-D415-D3CE-A6C6-945FDEEF259A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2199099" y="2325170"/>
            <a:ext cx="7681295" cy="288560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BED2F08F-6F39-5C6A-FE4D-72872682C041}"/>
                </a:ext>
              </a:extLst>
            </p:cNvPr>
            <p:cNvSpPr txBox="1"/>
            <p:nvPr/>
          </p:nvSpPr>
          <p:spPr>
            <a:xfrm>
              <a:off x="4724644" y="5174465"/>
              <a:ext cx="3383280" cy="426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000" b="1" dirty="0"/>
                <a:t>Período</a:t>
              </a:r>
            </a:p>
          </p:txBody>
        </p:sp>
      </p:grpSp>
      <p:sp>
        <p:nvSpPr>
          <p:cNvPr id="14" name="Retângulo 13"/>
          <p:cNvSpPr/>
          <p:nvPr/>
        </p:nvSpPr>
        <p:spPr>
          <a:xfrm>
            <a:off x="757270" y="738339"/>
            <a:ext cx="9518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Categorias Profissionais com registro de Procedimento Acupuntura com Inserção de Agulhas em 2022 na MAC</a:t>
            </a:r>
          </a:p>
        </p:txBody>
      </p:sp>
    </p:spTree>
    <p:extLst>
      <p:ext uri="{BB962C8B-B14F-4D97-AF65-F5344CB8AC3E}">
        <p14:creationId xmlns:p14="http://schemas.microsoft.com/office/powerpoint/2010/main" val="30618332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C320596E-983F-687C-74FE-CDA2ADA9BDD9}"/>
              </a:ext>
            </a:extLst>
          </p:cNvPr>
          <p:cNvCxnSpPr>
            <a:cxnSpLocks/>
          </p:cNvCxnSpPr>
          <p:nvPr/>
        </p:nvCxnSpPr>
        <p:spPr>
          <a:xfrm>
            <a:off x="179656" y="604918"/>
            <a:ext cx="11666936" cy="0"/>
          </a:xfrm>
          <a:prstGeom prst="line">
            <a:avLst/>
          </a:prstGeom>
          <a:ln w="34925" cap="rnd">
            <a:solidFill>
              <a:srgbClr val="36826E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Espaço Reservado para Número de Slide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CAD3949-D325-4C02-B6F3-CA7E3C2E1BD9}" type="slidenum">
              <a:rPr lang="pt-BR" smtClean="0"/>
              <a:pPr/>
              <a:t>19</a:t>
            </a:fld>
            <a:endParaRPr lang="pt-BR" dirty="0"/>
          </a:p>
        </p:txBody>
      </p:sp>
      <p:sp>
        <p:nvSpPr>
          <p:cNvPr id="40" name="Retângulo 39"/>
          <p:cNvSpPr/>
          <p:nvPr/>
        </p:nvSpPr>
        <p:spPr>
          <a:xfrm>
            <a:off x="472162" y="934626"/>
            <a:ext cx="102456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Número de municípios com registro de procedimentos de Acupuntura por categoria profissional na APS em 2022 no BRASIL.</a:t>
            </a:r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881027A0-00BB-2EA0-7F7D-3F8898BE044B}"/>
              </a:ext>
            </a:extLst>
          </p:cNvPr>
          <p:cNvSpPr/>
          <p:nvPr/>
        </p:nvSpPr>
        <p:spPr>
          <a:xfrm>
            <a:off x="320039" y="6413063"/>
            <a:ext cx="93488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200" dirty="0"/>
              <a:t>Fonte: Secretaria de Atenção Primária à Saúde – Sistemas de Informação: SISAB</a:t>
            </a:r>
          </a:p>
        </p:txBody>
      </p:sp>
      <p:grpSp>
        <p:nvGrpSpPr>
          <p:cNvPr id="54" name="Agrupar 53">
            <a:extLst>
              <a:ext uri="{FF2B5EF4-FFF2-40B4-BE49-F238E27FC236}">
                <a16:creationId xmlns:a16="http://schemas.microsoft.com/office/drawing/2014/main" id="{F0F3FC68-D393-5D09-62A1-56A52E385B6A}"/>
              </a:ext>
            </a:extLst>
          </p:cNvPr>
          <p:cNvGrpSpPr/>
          <p:nvPr/>
        </p:nvGrpSpPr>
        <p:grpSpPr>
          <a:xfrm>
            <a:off x="353604" y="1637670"/>
            <a:ext cx="6645334" cy="4775393"/>
            <a:chOff x="1347266" y="2325169"/>
            <a:chExt cx="8533128" cy="3327774"/>
          </a:xfrm>
        </p:grpSpPr>
        <p:graphicFrame>
          <p:nvGraphicFramePr>
            <p:cNvPr id="55" name="Espaço Reservado para Conteúdo 5">
              <a:extLst>
                <a:ext uri="{FF2B5EF4-FFF2-40B4-BE49-F238E27FC236}">
                  <a16:creationId xmlns:a16="http://schemas.microsoft.com/office/drawing/2014/main" id="{388ACE69-D415-D3CE-A6C6-945FDEEF259A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296650330"/>
                </p:ext>
              </p:extLst>
            </p:nvPr>
          </p:nvGraphicFramePr>
          <p:xfrm>
            <a:off x="2199099" y="2325169"/>
            <a:ext cx="7681295" cy="294963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56" name="CaixaDeTexto 55">
              <a:extLst>
                <a:ext uri="{FF2B5EF4-FFF2-40B4-BE49-F238E27FC236}">
                  <a16:creationId xmlns:a16="http://schemas.microsoft.com/office/drawing/2014/main" id="{BED2F08F-6F39-5C6A-FE4D-72872682C041}"/>
                </a:ext>
              </a:extLst>
            </p:cNvPr>
            <p:cNvSpPr txBox="1"/>
            <p:nvPr/>
          </p:nvSpPr>
          <p:spPr>
            <a:xfrm>
              <a:off x="4827589" y="5345166"/>
              <a:ext cx="33832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/>
                <a:t>Período</a:t>
              </a:r>
            </a:p>
          </p:txBody>
        </p:sp>
        <p:sp>
          <p:nvSpPr>
            <p:cNvPr id="57" name="Retângulo 56">
              <a:extLst>
                <a:ext uri="{FF2B5EF4-FFF2-40B4-BE49-F238E27FC236}">
                  <a16:creationId xmlns:a16="http://schemas.microsoft.com/office/drawing/2014/main" id="{A3F8A0BA-6D4F-BEDC-1D16-732972B2CA85}"/>
                </a:ext>
              </a:extLst>
            </p:cNvPr>
            <p:cNvSpPr/>
            <p:nvPr/>
          </p:nvSpPr>
          <p:spPr>
            <a:xfrm rot="16200000">
              <a:off x="299938" y="3389432"/>
              <a:ext cx="2770439" cy="6757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Número de municípios com registro de procedimentos de acupuntura por  profissionais médicos e multiprofissionais</a:t>
              </a:r>
            </a:p>
          </p:txBody>
        </p:sp>
        <p:cxnSp>
          <p:nvCxnSpPr>
            <p:cNvPr id="58" name="Conector de Seta Reta 57">
              <a:extLst>
                <a:ext uri="{FF2B5EF4-FFF2-40B4-BE49-F238E27FC236}">
                  <a16:creationId xmlns:a16="http://schemas.microsoft.com/office/drawing/2014/main" id="{634007A6-C3A8-C67B-8713-E6AA97960882}"/>
                </a:ext>
              </a:extLst>
            </p:cNvPr>
            <p:cNvCxnSpPr/>
            <p:nvPr/>
          </p:nvCxnSpPr>
          <p:spPr>
            <a:xfrm flipV="1">
              <a:off x="3158067" y="5526968"/>
              <a:ext cx="6722327" cy="846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ector de Seta Reta 58">
              <a:extLst>
                <a:ext uri="{FF2B5EF4-FFF2-40B4-BE49-F238E27FC236}">
                  <a16:creationId xmlns:a16="http://schemas.microsoft.com/office/drawing/2014/main" id="{5B0D4D17-440F-88A0-DA37-126CC50C46FA}"/>
                </a:ext>
              </a:extLst>
            </p:cNvPr>
            <p:cNvCxnSpPr/>
            <p:nvPr/>
          </p:nvCxnSpPr>
          <p:spPr>
            <a:xfrm flipH="1" flipV="1">
              <a:off x="2025815" y="2590737"/>
              <a:ext cx="8466" cy="231227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CaixaDeTexto 74">
            <a:extLst>
              <a:ext uri="{FF2B5EF4-FFF2-40B4-BE49-F238E27FC236}">
                <a16:creationId xmlns:a16="http://schemas.microsoft.com/office/drawing/2014/main" id="{58D0C725-BA07-4296-AE98-22B7DE756753}"/>
              </a:ext>
            </a:extLst>
          </p:cNvPr>
          <p:cNvSpPr txBox="1"/>
          <p:nvPr/>
        </p:nvSpPr>
        <p:spPr>
          <a:xfrm>
            <a:off x="1662546" y="31799"/>
            <a:ext cx="10218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Cenário Acupuntura - PNPIC</a:t>
            </a:r>
            <a:endParaRPr lang="pt-BR" sz="28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376" y="42586"/>
            <a:ext cx="991650" cy="474815"/>
          </a:xfrm>
          <a:prstGeom prst="rect">
            <a:avLst/>
          </a:prstGeom>
        </p:spPr>
      </p:pic>
      <p:sp>
        <p:nvSpPr>
          <p:cNvPr id="26" name="CaixaDeTexto 25">
            <a:extLst>
              <a:ext uri="{FF2B5EF4-FFF2-40B4-BE49-F238E27FC236}">
                <a16:creationId xmlns:a16="http://schemas.microsoft.com/office/drawing/2014/main" id="{5E1DFFDD-27BB-0081-937A-2FD5EC0CAB44}"/>
              </a:ext>
            </a:extLst>
          </p:cNvPr>
          <p:cNvSpPr txBox="1"/>
          <p:nvPr/>
        </p:nvSpPr>
        <p:spPr>
          <a:xfrm>
            <a:off x="7842315" y="1564513"/>
            <a:ext cx="3816285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 Total municípios com acesso à Acupuntura no SUS:</a:t>
            </a:r>
          </a:p>
          <a:p>
            <a:pPr algn="ctr"/>
            <a:r>
              <a:rPr lang="pt-BR" sz="3200" b="1" dirty="0"/>
              <a:t>2.400</a:t>
            </a:r>
          </a:p>
          <a:p>
            <a:pPr algn="ctr"/>
            <a:r>
              <a:rPr lang="pt-BR" sz="3200" b="1" dirty="0">
                <a:solidFill>
                  <a:srgbClr val="FF0000"/>
                </a:solidFill>
              </a:rPr>
              <a:t>Sem Acesso:</a:t>
            </a:r>
          </a:p>
          <a:p>
            <a:pPr algn="ctr"/>
            <a:r>
              <a:rPr lang="pt-BR" sz="8800" b="1" dirty="0">
                <a:solidFill>
                  <a:srgbClr val="FF0000"/>
                </a:solidFill>
              </a:rPr>
              <a:t>3.170</a:t>
            </a:r>
            <a:endParaRPr lang="pt-BR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9579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06939" y="2014744"/>
            <a:ext cx="9147175" cy="1762125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4800" dirty="0">
                <a:solidFill>
                  <a:schemeClr val="accent1">
                    <a:lumMod val="75000"/>
                  </a:schemeClr>
                </a:solidFill>
              </a:rPr>
              <a:t>Contexto Internacional</a:t>
            </a:r>
          </a:p>
        </p:txBody>
      </p:sp>
    </p:spTree>
    <p:extLst>
      <p:ext uri="{BB962C8B-B14F-4D97-AF65-F5344CB8AC3E}">
        <p14:creationId xmlns:p14="http://schemas.microsoft.com/office/powerpoint/2010/main" val="31809224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 bwMode="auto">
          <a:xfrm>
            <a:off x="1847528" y="1844824"/>
            <a:ext cx="8012717" cy="830997"/>
          </a:xfrm>
          <a:prstGeom prst="rect">
            <a:avLst/>
          </a:prstGeom>
          <a:grp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800" b="1" dirty="0">
                <a:solidFill>
                  <a:srgbClr val="03CF00"/>
                </a:solidFill>
                <a:latin typeface="Montserrat" panose="020B0604020202020204" charset="0"/>
              </a:rPr>
              <a:t>Obrigado!</a:t>
            </a:r>
          </a:p>
        </p:txBody>
      </p:sp>
      <p:sp>
        <p:nvSpPr>
          <p:cNvPr id="17" name="Retângulo 16"/>
          <p:cNvSpPr/>
          <p:nvPr/>
        </p:nvSpPr>
        <p:spPr bwMode="auto">
          <a:xfrm>
            <a:off x="119336" y="2183106"/>
            <a:ext cx="11881320" cy="369332"/>
          </a:xfrm>
          <a:prstGeom prst="rect">
            <a:avLst/>
          </a:prstGeom>
          <a:grp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b="1" dirty="0">
              <a:latin typeface="+mn-lt"/>
            </a:endParaRPr>
          </a:p>
        </p:txBody>
      </p:sp>
      <p:sp>
        <p:nvSpPr>
          <p:cNvPr id="6" name="Retângulo 5"/>
          <p:cNvSpPr/>
          <p:nvPr/>
        </p:nvSpPr>
        <p:spPr bwMode="auto">
          <a:xfrm>
            <a:off x="2053637" y="4365104"/>
            <a:ext cx="8012717" cy="1477328"/>
          </a:xfrm>
          <a:prstGeom prst="rect">
            <a:avLst/>
          </a:prstGeom>
          <a:grp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Departamento de Gestão do Cuidado Integral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Contato: dgci@saude.gov.br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br>
              <a:rPr lang="pt-BR" dirty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</a:br>
            <a:r>
              <a:rPr lang="pt-BR" dirty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SRTVN, Quadra 701, Via WS Norte, Lote D</a:t>
            </a:r>
            <a:br>
              <a:rPr lang="pt-BR" dirty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</a:br>
            <a:r>
              <a:rPr lang="pt-BR" dirty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Edifício PO 700, 5º andar - Brasília/DF - Brasil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esultado de imagem para logo opas om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713" y="177800"/>
            <a:ext cx="5910262" cy="126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C577AC2F-454E-4773-9CD1-12492A47D275}"/>
              </a:ext>
            </a:extLst>
          </p:cNvPr>
          <p:cNvSpPr txBox="1"/>
          <p:nvPr/>
        </p:nvSpPr>
        <p:spPr>
          <a:xfrm>
            <a:off x="5827713" y="1844675"/>
            <a:ext cx="608806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400" dirty="0">
                <a:solidFill>
                  <a:schemeClr val="tx1">
                    <a:lumMod val="95000"/>
                    <a:lumOff val="5000"/>
                  </a:schemeClr>
                </a:solidFill>
                <a:ea typeface="+mj-ea"/>
                <a:cs typeface="Calibri" panose="020F0502020204030204" pitchFamily="34" charset="0"/>
              </a:rPr>
              <a:t>“A OMS reconhece a importâncias das </a:t>
            </a:r>
            <a:r>
              <a:rPr lang="pt-BR" sz="2400" b="1" dirty="0">
                <a:solidFill>
                  <a:schemeClr val="tx1">
                    <a:lumMod val="95000"/>
                    <a:lumOff val="5000"/>
                  </a:schemeClr>
                </a:solidFill>
                <a:ea typeface="+mj-ea"/>
                <a:cs typeface="Calibri" panose="020F0502020204030204" pitchFamily="34" charset="0"/>
              </a:rPr>
              <a:t>Medicinas Tradicionais</a:t>
            </a:r>
            <a:r>
              <a:rPr lang="pt-BR" sz="2400" dirty="0">
                <a:solidFill>
                  <a:schemeClr val="tx1">
                    <a:lumMod val="95000"/>
                    <a:lumOff val="5000"/>
                  </a:schemeClr>
                </a:solidFill>
                <a:ea typeface="+mj-ea"/>
                <a:cs typeface="Calibri" panose="020F0502020204030204" pitchFamily="34" charset="0"/>
              </a:rPr>
              <a:t> desde à década de 70”. Reafirmando a importância na Conferência de Alma-Ata e em diversos documentos das assembleias mundiais de saúde.</a:t>
            </a:r>
          </a:p>
          <a:p>
            <a:pPr algn="ctr">
              <a:defRPr/>
            </a:pPr>
            <a:endParaRPr lang="pt-BR" sz="2400" dirty="0">
              <a:solidFill>
                <a:schemeClr val="tx1">
                  <a:lumMod val="95000"/>
                  <a:lumOff val="5000"/>
                </a:schemeClr>
              </a:solidFill>
              <a:ea typeface="+mj-ea"/>
              <a:cs typeface="Calibri" panose="020F0502020204030204" pitchFamily="34" charset="0"/>
            </a:endParaRPr>
          </a:p>
          <a:p>
            <a:pPr algn="ctr">
              <a:defRPr/>
            </a:pPr>
            <a:r>
              <a:rPr lang="pt-BR" sz="2400" dirty="0">
                <a:solidFill>
                  <a:schemeClr val="tx1">
                    <a:lumMod val="95000"/>
                    <a:lumOff val="5000"/>
                  </a:schemeClr>
                </a:solidFill>
                <a:ea typeface="+mj-ea"/>
                <a:cs typeface="Calibri" panose="020F0502020204030204" pitchFamily="34" charset="0"/>
              </a:rPr>
              <a:t>“Promover a utilização segura e eficaz das MTCI mediante  reconhecimento, regulamentação e pesquisa.”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ea typeface="+mj-ea"/>
              <a:cs typeface="Calibri" panose="020F0502020204030204" pitchFamily="34" charset="0"/>
            </a:endParaRPr>
          </a:p>
        </p:txBody>
      </p:sp>
      <p:pic>
        <p:nvPicPr>
          <p:cNvPr id="15364" name="Espaço Reservado para Conteúdo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7" r="33891" b="-3"/>
          <a:stretch>
            <a:fillRect/>
          </a:stretch>
        </p:blipFill>
        <p:spPr bwMode="auto">
          <a:xfrm>
            <a:off x="128588" y="666750"/>
            <a:ext cx="2347912" cy="55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4" name="object 3"/>
          <p:cNvSpPr>
            <a:spLocks noChangeArrowheads="1"/>
          </p:cNvSpPr>
          <p:nvPr/>
        </p:nvSpPr>
        <p:spPr bwMode="auto">
          <a:xfrm>
            <a:off x="2568644" y="667511"/>
            <a:ext cx="3059084" cy="5522976"/>
          </a:xfrm>
          <a:prstGeom prst="rect">
            <a:avLst/>
          </a:prstGeom>
          <a:blipFill dpi="0" rotWithShape="1">
            <a:blip r:embed="rId4"/>
            <a:srcRect/>
            <a:stretch>
              <a:fillRect l="-13009" r="-15294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371320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28650" y="919163"/>
            <a:ext cx="4824413" cy="524668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pt-BR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Até 2018, dos Estados-Membros da OMS, no campo das MTCI: 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  <a:defRPr/>
            </a:pP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98 Institucionalizaram políticas nacionais;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  <a:defRPr/>
            </a:pP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109 possuem leis ou regulamentações nacionais;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  <a:defRPr/>
            </a:pP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124 regulamentos sobre medicamentos fitoterápicos;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  <a:defRPr/>
            </a:pP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75 tem institutos nacionais de pesquisa.</a:t>
            </a:r>
          </a:p>
          <a:p>
            <a:pPr algn="just">
              <a:defRPr/>
            </a:pPr>
            <a:endParaRPr lang="pt-BR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defRPr/>
            </a:pPr>
            <a:r>
              <a:rPr lang="pt-BR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Brasil é um dos países de referência para as MTCI, principalmente no que diz respeito a integração no SUS em especial na APS. </a:t>
            </a:r>
          </a:p>
          <a:p>
            <a:pPr algn="just">
              <a:defRPr/>
            </a:pPr>
            <a:endParaRPr lang="pt-BR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defRPr/>
            </a:pPr>
            <a:r>
              <a:rPr lang="pt-BR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Inserção de procedimentos em PICS no Rol de Procedimentos e Eventos em Saúde ANS.</a:t>
            </a:r>
          </a:p>
        </p:txBody>
      </p:sp>
      <p:pic>
        <p:nvPicPr>
          <p:cNvPr id="16387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113" y="3908425"/>
            <a:ext cx="2235200" cy="286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75" y="919163"/>
            <a:ext cx="567690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Image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5" y="3914775"/>
            <a:ext cx="389572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2" descr="Resultado de imagem para su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6291263"/>
            <a:ext cx="860425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Imagem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463" y="6237288"/>
            <a:ext cx="636587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Conector reto 8"/>
          <p:cNvCxnSpPr>
            <a:cxnSpLocks/>
          </p:cNvCxnSpPr>
          <p:nvPr/>
        </p:nvCxnSpPr>
        <p:spPr>
          <a:xfrm>
            <a:off x="914400" y="440575"/>
            <a:ext cx="9010997" cy="39187"/>
          </a:xfrm>
          <a:prstGeom prst="line">
            <a:avLst/>
          </a:prstGeom>
          <a:ln w="38100" cap="rnd">
            <a:solidFill>
              <a:srgbClr val="36826E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Retângulo 9"/>
          <p:cNvSpPr/>
          <p:nvPr/>
        </p:nvSpPr>
        <p:spPr>
          <a:xfrm>
            <a:off x="838950" y="-8705"/>
            <a:ext cx="86126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Calibri"/>
              </a:rPr>
              <a:t>Expansão das MTCI no Mundo</a:t>
            </a:r>
          </a:p>
        </p:txBody>
      </p:sp>
    </p:spTree>
    <p:extLst>
      <p:ext uri="{BB962C8B-B14F-4D97-AF65-F5344CB8AC3E}">
        <p14:creationId xmlns:p14="http://schemas.microsoft.com/office/powerpoint/2010/main" val="17592625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ector reto 8"/>
          <p:cNvCxnSpPr>
            <a:cxnSpLocks/>
          </p:cNvCxnSpPr>
          <p:nvPr/>
        </p:nvCxnSpPr>
        <p:spPr>
          <a:xfrm>
            <a:off x="923925" y="1069225"/>
            <a:ext cx="9010997" cy="39187"/>
          </a:xfrm>
          <a:prstGeom prst="line">
            <a:avLst/>
          </a:prstGeom>
          <a:ln w="38100" cap="rnd">
            <a:solidFill>
              <a:srgbClr val="36826E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Retângulo 9"/>
          <p:cNvSpPr/>
          <p:nvPr/>
        </p:nvSpPr>
        <p:spPr>
          <a:xfrm>
            <a:off x="848475" y="154305"/>
            <a:ext cx="86126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Primeira Cúpula Global de Medicina Tradicional da OMS realizado na Índia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" y="1568895"/>
            <a:ext cx="5676900" cy="3684142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923925" y="5419725"/>
            <a:ext cx="55530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/>
              <a:t>Disponível em: </a:t>
            </a:r>
          </a:p>
          <a:p>
            <a:r>
              <a:rPr lang="pt-BR" sz="1100" dirty="0"/>
              <a:t>https://www.who.int/news-room/events/detail/2023/08/17/default-calendar/the-first-who-traditional-medicine-global-summit#:~:text=The%20First%20WHO%20Traditional%20Medicine%20Global%20Summit%20will%20take%20place,in%20Gandhinagar%2C%20Gujarat%2C%20India.</a:t>
            </a:r>
          </a:p>
          <a:p>
            <a:endParaRPr lang="pt-BR" sz="1100" dirty="0"/>
          </a:p>
        </p:txBody>
      </p:sp>
      <p:sp>
        <p:nvSpPr>
          <p:cNvPr id="4" name="AutoShape 2" descr="blob:https://web.whatsapp.com/a3596aff-f3a9-40b7-9eda-244bea12552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0296" y="1845093"/>
            <a:ext cx="4543925" cy="340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9248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FD9004-690D-FA05-53C2-04AB480A8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54F0E14-7C79-2F89-62F8-8F706A7E74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9C472CE-FC1F-8B34-31BE-CAE01679A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7868E3-3372-4981-A883-E25109E38CE5}" type="slidenum">
              <a:rPr lang="pt-BR" smtClean="0"/>
              <a:pPr>
                <a:defRPr/>
              </a:pPr>
              <a:t>6</a:t>
            </a:fld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C00A767-B901-AF12-6D4B-0D08DC608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34" y="529393"/>
            <a:ext cx="4172532" cy="596348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752A8BF-6CA8-E329-2AD9-2C3A46A06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953" y="827314"/>
            <a:ext cx="7762765" cy="533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394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ector reto 8"/>
          <p:cNvCxnSpPr>
            <a:cxnSpLocks/>
          </p:cNvCxnSpPr>
          <p:nvPr/>
        </p:nvCxnSpPr>
        <p:spPr>
          <a:xfrm>
            <a:off x="914083" y="986267"/>
            <a:ext cx="8936182" cy="39187"/>
          </a:xfrm>
          <a:prstGeom prst="line">
            <a:avLst/>
          </a:prstGeom>
          <a:ln w="38100" cap="rnd">
            <a:solidFill>
              <a:srgbClr val="36826E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Retângulo 9"/>
          <p:cNvSpPr/>
          <p:nvPr/>
        </p:nvSpPr>
        <p:spPr>
          <a:xfrm>
            <a:off x="838951" y="-8705"/>
            <a:ext cx="90864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Calibri"/>
              </a:rPr>
              <a:t>Política Nacional de Práticas Integrativas e Complementares no SUS</a:t>
            </a:r>
            <a:r>
              <a:rPr lang="pt-BR" sz="2800" b="1" dirty="0">
                <a:solidFill>
                  <a:srgbClr val="183E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/>
              </a:rPr>
              <a:t> </a:t>
            </a:r>
            <a:endParaRPr lang="pt-BR" dirty="0">
              <a:solidFill>
                <a:srgbClr val="183EFF"/>
              </a:solidFill>
              <a:latin typeface="+mj-lt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F868FB84-9892-4411-876B-E5603D010E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689" t="15102" r="27219" b="17143"/>
          <a:stretch/>
        </p:blipFill>
        <p:spPr>
          <a:xfrm>
            <a:off x="377451" y="1166668"/>
            <a:ext cx="3541713" cy="47021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Retângulo 11"/>
          <p:cNvSpPr>
            <a:spLocks noChangeArrowheads="1"/>
          </p:cNvSpPr>
          <p:nvPr/>
        </p:nvSpPr>
        <p:spPr bwMode="auto">
          <a:xfrm>
            <a:off x="4051300" y="1268968"/>
            <a:ext cx="75723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Font typeface="Wingdings" panose="05000000000000000000" pitchFamily="2" charset="2"/>
              <a:buChar char="v"/>
            </a:pPr>
            <a:r>
              <a:rPr lang="pt-BR" altLang="pt-BR" dirty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Incorporar e </a:t>
            </a:r>
            <a:r>
              <a:rPr lang="pt-BR" altLang="pt-BR" b="1" dirty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implementar as PICS no SUS</a:t>
            </a:r>
            <a:r>
              <a:rPr lang="pt-BR" altLang="pt-BR" dirty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, na perspectiva da prevenção de agravos e da promoção e recuperação da saúde, com ênfase na atenção primária, voltada para o cuidado continuado, humanizado e integral em saúde. </a:t>
            </a:r>
          </a:p>
        </p:txBody>
      </p:sp>
      <p:sp>
        <p:nvSpPr>
          <p:cNvPr id="13" name="Retângulo 12"/>
          <p:cNvSpPr>
            <a:spLocks noChangeArrowheads="1"/>
          </p:cNvSpPr>
          <p:nvPr/>
        </p:nvSpPr>
        <p:spPr bwMode="auto">
          <a:xfrm>
            <a:off x="4051300" y="2630358"/>
            <a:ext cx="76104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Font typeface="Wingdings" panose="05000000000000000000" pitchFamily="2" charset="2"/>
              <a:buChar char="v"/>
            </a:pPr>
            <a:r>
              <a:rPr lang="pt-BR" altLang="pt-BR" dirty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Contribuir para o </a:t>
            </a:r>
            <a:r>
              <a:rPr lang="pt-BR" altLang="pt-BR" b="1" dirty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aumento da resolubilidade do sistema </a:t>
            </a:r>
            <a:r>
              <a:rPr lang="pt-BR" altLang="pt-BR" dirty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e ampliação do acesso à PNPIC, garantindo qualidade, eficácia, eficiência e segurança no uso. </a:t>
            </a:r>
          </a:p>
        </p:txBody>
      </p:sp>
      <p:sp>
        <p:nvSpPr>
          <p:cNvPr id="14" name="Retângulo 13"/>
          <p:cNvSpPr>
            <a:spLocks noChangeArrowheads="1"/>
          </p:cNvSpPr>
          <p:nvPr/>
        </p:nvSpPr>
        <p:spPr bwMode="auto">
          <a:xfrm>
            <a:off x="4051300" y="3714749"/>
            <a:ext cx="75723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Font typeface="Wingdings" panose="05000000000000000000" pitchFamily="2" charset="2"/>
              <a:buChar char="v"/>
            </a:pPr>
            <a:r>
              <a:rPr lang="pt-BR" altLang="pt-BR" dirty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Promover a racionalização das ações de saúde, estimulando </a:t>
            </a:r>
            <a:r>
              <a:rPr lang="pt-BR" altLang="pt-BR" b="1" dirty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alternativas inovadoras</a:t>
            </a:r>
            <a:r>
              <a:rPr lang="pt-BR" altLang="pt-BR" dirty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 e socialmente contributivas ao desenvolvimento sustentável de comunidades. </a:t>
            </a:r>
          </a:p>
        </p:txBody>
      </p:sp>
      <p:sp>
        <p:nvSpPr>
          <p:cNvPr id="15" name="Retângulo 14"/>
          <p:cNvSpPr>
            <a:spLocks noChangeArrowheads="1"/>
          </p:cNvSpPr>
          <p:nvPr/>
        </p:nvSpPr>
        <p:spPr bwMode="auto">
          <a:xfrm>
            <a:off x="4070350" y="4808347"/>
            <a:ext cx="75533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Font typeface="Wingdings" panose="05000000000000000000" pitchFamily="2" charset="2"/>
              <a:buChar char="v"/>
            </a:pPr>
            <a:r>
              <a:rPr lang="pt-BR" altLang="pt-BR" dirty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Estimular as ações referentes ao controle/participação social, promovendo o </a:t>
            </a:r>
            <a:r>
              <a:rPr lang="pt-BR" altLang="pt-BR" b="1" dirty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envolvimento responsável e continuado</a:t>
            </a:r>
            <a:r>
              <a:rPr lang="pt-BR" altLang="pt-BR" dirty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 dos usuários, gestores e trabalhadores nas diferentes instâncias de efetivação das políticas de saúde.</a:t>
            </a:r>
          </a:p>
        </p:txBody>
      </p:sp>
      <p:sp>
        <p:nvSpPr>
          <p:cNvPr id="16" name="Retângulo 9"/>
          <p:cNvSpPr>
            <a:spLocks noChangeArrowheads="1"/>
          </p:cNvSpPr>
          <p:nvPr/>
        </p:nvSpPr>
        <p:spPr bwMode="auto">
          <a:xfrm>
            <a:off x="377452" y="5991934"/>
            <a:ext cx="74032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pt-BR" altLang="pt-BR" sz="800" dirty="0">
                <a:solidFill>
                  <a:schemeClr val="accent3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Brasil. Ministério da Saúde. Secretaria de Atenção Primária à Saúde. Departamento de Atenção Básica. </a:t>
            </a:r>
            <a:r>
              <a:rPr lang="pt-BR" altLang="pt-BR" sz="8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Política Nacional de Práticas Integrativas e Complementares no SUS: ampliação da atitude de acesso</a:t>
            </a:r>
            <a:r>
              <a:rPr lang="pt-BR" altLang="pt-BR" sz="800" dirty="0">
                <a:solidFill>
                  <a:schemeClr val="accent3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- 2. ed., 2015. 96 p. </a:t>
            </a:r>
          </a:p>
          <a:p>
            <a:pPr algn="just"/>
            <a:r>
              <a:rPr lang="pt-BR" altLang="pt-BR" sz="800" dirty="0">
                <a:solidFill>
                  <a:schemeClr val="accent3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Disponível em: </a:t>
            </a:r>
            <a:r>
              <a:rPr lang="pt-BR" altLang="pt-BR" sz="800" dirty="0">
                <a:solidFill>
                  <a:schemeClr val="accent3">
                    <a:lumMod val="50000"/>
                  </a:schemeClr>
                </a:solidFill>
                <a:latin typeface="+mn-lt"/>
                <a:cs typeface="Arial" panose="020B0604020202020204" pitchFamily="34" charset="0"/>
                <a:hlinkClick r:id="rId3"/>
              </a:rPr>
              <a:t>http://189.28.128.100/dab/docs/portaldab/publicacoes/politica_nacional_praticas_integrativas_complementares_2ed.pdf</a:t>
            </a:r>
            <a:r>
              <a:rPr lang="pt-BR" altLang="pt-BR" sz="800" dirty="0">
                <a:solidFill>
                  <a:schemeClr val="accent3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. Acesso em: 11 de abril de 2023.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ector reto 8"/>
          <p:cNvCxnSpPr>
            <a:cxnSpLocks/>
          </p:cNvCxnSpPr>
          <p:nvPr/>
        </p:nvCxnSpPr>
        <p:spPr>
          <a:xfrm>
            <a:off x="914083" y="986267"/>
            <a:ext cx="8936182" cy="39187"/>
          </a:xfrm>
          <a:prstGeom prst="line">
            <a:avLst/>
          </a:prstGeom>
          <a:ln w="38100" cap="rnd">
            <a:solidFill>
              <a:srgbClr val="36826E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Retângulo 9"/>
          <p:cNvSpPr/>
          <p:nvPr/>
        </p:nvSpPr>
        <p:spPr>
          <a:xfrm>
            <a:off x="838951" y="-8705"/>
            <a:ext cx="90864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Calibri"/>
              </a:rPr>
              <a:t>Política Nacional de Práticas Integrativas e Complementares no SUS</a:t>
            </a:r>
            <a:r>
              <a:rPr lang="pt-BR" sz="2800" b="1" dirty="0">
                <a:solidFill>
                  <a:srgbClr val="183E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/>
              </a:rPr>
              <a:t> </a:t>
            </a:r>
            <a:endParaRPr lang="pt-BR" dirty="0">
              <a:solidFill>
                <a:srgbClr val="183EFF"/>
              </a:solidFill>
              <a:latin typeface="+mj-lt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F868FB84-9892-4411-876B-E5603D010E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689" t="15102" r="27219" b="17143"/>
          <a:stretch/>
        </p:blipFill>
        <p:spPr>
          <a:xfrm>
            <a:off x="377451" y="1166668"/>
            <a:ext cx="3541713" cy="47021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Retângulo 9"/>
          <p:cNvSpPr>
            <a:spLocks noChangeArrowheads="1"/>
          </p:cNvSpPr>
          <p:nvPr/>
        </p:nvSpPr>
        <p:spPr bwMode="auto">
          <a:xfrm>
            <a:off x="377452" y="5991934"/>
            <a:ext cx="74032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pt-BR" altLang="pt-BR" sz="800" dirty="0">
                <a:solidFill>
                  <a:schemeClr val="accent3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Brasil. Ministério da Saúde. Secretaria de Atenção Primária à Saúde. Departamento de Atenção Básica. </a:t>
            </a:r>
            <a:r>
              <a:rPr lang="pt-BR" altLang="pt-BR" sz="8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Política Nacional de Práticas Integrativas e Complementares no SUS: ampliação da atitude de acesso</a:t>
            </a:r>
            <a:r>
              <a:rPr lang="pt-BR" altLang="pt-BR" sz="800" dirty="0">
                <a:solidFill>
                  <a:schemeClr val="accent3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- 2. ed., 2015. 96 p. </a:t>
            </a:r>
          </a:p>
          <a:p>
            <a:pPr algn="just"/>
            <a:r>
              <a:rPr lang="pt-BR" altLang="pt-BR" sz="800" dirty="0">
                <a:solidFill>
                  <a:schemeClr val="accent3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Disponível em: </a:t>
            </a:r>
            <a:r>
              <a:rPr lang="pt-BR" altLang="pt-BR" sz="800" dirty="0">
                <a:solidFill>
                  <a:schemeClr val="accent3">
                    <a:lumMod val="50000"/>
                  </a:schemeClr>
                </a:solidFill>
                <a:latin typeface="+mn-lt"/>
                <a:cs typeface="Arial" panose="020B0604020202020204" pitchFamily="34" charset="0"/>
                <a:hlinkClick r:id="rId3"/>
              </a:rPr>
              <a:t>http://189.28.128.100/dab/docs/portaldab/publicacoes/politica_nacional_praticas_integrativas_complementares_2ed.pdf</a:t>
            </a:r>
            <a:r>
              <a:rPr lang="pt-BR" altLang="pt-BR" sz="800" dirty="0">
                <a:solidFill>
                  <a:schemeClr val="accent3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. Acesso em: 11 de abril de 2023.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AC54A59-29B7-002B-2D64-57ED200512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0261" y="1800725"/>
            <a:ext cx="7020905" cy="275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3598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ector reto 8"/>
          <p:cNvCxnSpPr>
            <a:cxnSpLocks/>
          </p:cNvCxnSpPr>
          <p:nvPr/>
        </p:nvCxnSpPr>
        <p:spPr>
          <a:xfrm>
            <a:off x="914083" y="986267"/>
            <a:ext cx="8936182" cy="39187"/>
          </a:xfrm>
          <a:prstGeom prst="line">
            <a:avLst/>
          </a:prstGeom>
          <a:ln w="38100" cap="rnd">
            <a:solidFill>
              <a:srgbClr val="36826E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Retângulo 9"/>
          <p:cNvSpPr/>
          <p:nvPr/>
        </p:nvSpPr>
        <p:spPr>
          <a:xfrm>
            <a:off x="838951" y="223155"/>
            <a:ext cx="90864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Calibri"/>
              </a:rPr>
              <a:t>LEI Nº 12.842, DE 10 DE JULHO DE 2013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Calibri"/>
              </a:rPr>
              <a:t>Dispõe sobre o exercício da Medicina – Veto:</a:t>
            </a:r>
          </a:p>
        </p:txBody>
      </p:sp>
      <p:sp>
        <p:nvSpPr>
          <p:cNvPr id="16" name="Retângulo 9"/>
          <p:cNvSpPr>
            <a:spLocks noChangeArrowheads="1"/>
          </p:cNvSpPr>
          <p:nvPr/>
        </p:nvSpPr>
        <p:spPr bwMode="auto">
          <a:xfrm>
            <a:off x="377452" y="5991934"/>
            <a:ext cx="74032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pt-BR" altLang="pt-BR" sz="800" dirty="0">
                <a:solidFill>
                  <a:schemeClr val="accent3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Brasil. Ministério da Saúde. Secretaria de Atenção Primária à Saúde. Departamento de Atenção Básica. </a:t>
            </a:r>
            <a:r>
              <a:rPr lang="pt-BR" altLang="pt-BR" sz="8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Política Nacional de Práticas Integrativas e Complementares no SUS: ampliação da atitude de acesso</a:t>
            </a:r>
            <a:r>
              <a:rPr lang="pt-BR" altLang="pt-BR" sz="800" dirty="0">
                <a:solidFill>
                  <a:schemeClr val="accent3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- 2. ed., 2015. 96 p. </a:t>
            </a:r>
          </a:p>
          <a:p>
            <a:pPr algn="just"/>
            <a:r>
              <a:rPr lang="pt-BR" altLang="pt-BR" sz="800" dirty="0">
                <a:solidFill>
                  <a:schemeClr val="accent3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Disponível em: </a:t>
            </a:r>
            <a:r>
              <a:rPr lang="pt-BR" altLang="pt-BR" sz="800" dirty="0">
                <a:solidFill>
                  <a:schemeClr val="accent3">
                    <a:lumMod val="50000"/>
                  </a:schemeClr>
                </a:solidFill>
                <a:latin typeface="+mn-lt"/>
                <a:cs typeface="Arial" panose="020B0604020202020204" pitchFamily="34" charset="0"/>
                <a:hlinkClick r:id="rId2"/>
              </a:rPr>
              <a:t>http://189.28.128.100/dab/docs/portaldab/publicacoes/politica_nacional_praticas_integrativas_complementares_2ed.pdf</a:t>
            </a:r>
            <a:r>
              <a:rPr lang="pt-BR" altLang="pt-BR" sz="800" dirty="0">
                <a:solidFill>
                  <a:schemeClr val="accent3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. Acesso em: 11 de abril de 2023.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B7257BB-B996-EB43-BF4B-6B1BCB4E5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650" y="1576129"/>
            <a:ext cx="11288700" cy="370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242490"/>
      </p:ext>
    </p:extLst>
  </p:cSld>
  <p:clrMapOvr>
    <a:masterClrMapping/>
  </p:clrMapOvr>
</p:sld>
</file>

<file path=ppt/theme/theme1.xml><?xml version="1.0" encoding="utf-8"?>
<a:theme xmlns:a="http://schemas.openxmlformats.org/drawingml/2006/main" name="Lâmina de Aber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âmina de Abertura e final">
  <a:themeElements>
    <a:clrScheme name="Personalizar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13FFE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Fontes">
      <a:majorFont>
        <a:latin typeface="Montserrat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3eddb90-4552-4561-b634-09027c7659eb">
      <Terms xmlns="http://schemas.microsoft.com/office/infopath/2007/PartnerControls"/>
    </lcf76f155ced4ddcb4097134ff3c332f>
    <TaxCatchAll xmlns="750886b4-fe51-4121-8287-eab2a8721a9d" xsi:nil="true"/>
    <MediaLengthInSeconds xmlns="43eddb90-4552-4561-b634-09027c7659eb" xsi:nil="true"/>
    <SharedWithUsers xmlns="750886b4-fe51-4121-8287-eab2a8721a9d">
      <UserInfo>
        <DisplayName/>
        <AccountId xsi:nil="true"/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150C23D790F7FA4FB2242A32B7FC4098" ma:contentTypeVersion="18" ma:contentTypeDescription="Crie um novo documento." ma:contentTypeScope="" ma:versionID="ab4216885fe55f3f2dbb08a81a8b964a">
  <xsd:schema xmlns:xsd="http://www.w3.org/2001/XMLSchema" xmlns:xs="http://www.w3.org/2001/XMLSchema" xmlns:p="http://schemas.microsoft.com/office/2006/metadata/properties" xmlns:ns2="43eddb90-4552-4561-b634-09027c7659eb" xmlns:ns3="750886b4-fe51-4121-8287-eab2a8721a9d" targetNamespace="http://schemas.microsoft.com/office/2006/metadata/properties" ma:root="true" ma:fieldsID="9600a9e4da6f58f06a0549e557d4afb9" ns2:_="" ns3:_="">
    <xsd:import namespace="43eddb90-4552-4561-b634-09027c7659eb"/>
    <xsd:import namespace="750886b4-fe51-4121-8287-eab2a8721a9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eddb90-4552-4561-b634-09027c7659e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Marcações de imagem" ma:readOnly="false" ma:fieldId="{5cf76f15-5ced-4ddc-b409-7134ff3c332f}" ma:taxonomyMulti="true" ma:sspId="08562b07-c12b-440e-8652-dcaac954a86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0886b4-fe51-4121-8287-eab2a8721a9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994a554-4584-4af9-b2f5-81adad7f9b96}" ma:internalName="TaxCatchAll" ma:showField="CatchAllData" ma:web="750886b4-fe51-4121-8287-eab2a8721a9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46022FD-3A99-44CB-981B-10B70297C8D5}">
  <ds:schemaRefs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terms/"/>
    <ds:schemaRef ds:uri="http://schemas.microsoft.com/office/2006/metadata/properties"/>
    <ds:schemaRef ds:uri="http://purl.org/dc/elements/1.1/"/>
    <ds:schemaRef ds:uri="750886b4-fe51-4121-8287-eab2a8721a9d"/>
    <ds:schemaRef ds:uri="http://purl.org/dc/dcmitype/"/>
    <ds:schemaRef ds:uri="http://schemas.microsoft.com/office/infopath/2007/PartnerControls"/>
    <ds:schemaRef ds:uri="43eddb90-4552-4561-b634-09027c7659eb"/>
  </ds:schemaRefs>
</ds:datastoreItem>
</file>

<file path=customXml/itemProps2.xml><?xml version="1.0" encoding="utf-8"?>
<ds:datastoreItem xmlns:ds="http://schemas.openxmlformats.org/officeDocument/2006/customXml" ds:itemID="{E42375E5-2A2A-4702-9EC2-D3C7511309A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F432D2E-0716-425C-824D-89BC7B1DBA7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3eddb90-4552-4561-b634-09027c7659eb"/>
    <ds:schemaRef ds:uri="750886b4-fe51-4121-8287-eab2a8721a9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7165</TotalTime>
  <Words>1164</Words>
  <Application>Microsoft Office PowerPoint</Application>
  <PresentationFormat>Widescreen</PresentationFormat>
  <Paragraphs>125</Paragraphs>
  <Slides>20</Slides>
  <Notes>11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20</vt:i4>
      </vt:variant>
    </vt:vector>
  </HeadingPairs>
  <TitlesOfParts>
    <vt:vector size="29" baseType="lpstr">
      <vt:lpstr>Calibri</vt:lpstr>
      <vt:lpstr>Arial</vt:lpstr>
      <vt:lpstr>Wingdings</vt:lpstr>
      <vt:lpstr>Montserrat</vt:lpstr>
      <vt:lpstr>Calibri Light</vt:lpstr>
      <vt:lpstr>Roboto</vt:lpstr>
      <vt:lpstr>Courier New</vt:lpstr>
      <vt:lpstr>Lâmina de Abertura</vt:lpstr>
      <vt:lpstr>Lâmina de Abertura e final</vt:lpstr>
      <vt:lpstr>Cenário Nacional da Acupuntura no SUS - 2013-2022</vt:lpstr>
      <vt:lpstr>Contexto Internacional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Cenário Nacional Acupuntura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Josué Custódio Fernandes</dc:creator>
  <cp:lastModifiedBy>Amado Daniel</cp:lastModifiedBy>
  <cp:revision>276</cp:revision>
  <cp:lastPrinted>2021-05-27T13:54:16Z</cp:lastPrinted>
  <dcterms:created xsi:type="dcterms:W3CDTF">2021-05-25T14:48:35Z</dcterms:created>
  <dcterms:modified xsi:type="dcterms:W3CDTF">2023-08-28T23:42:34Z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cf76f155ced4ddcb4097134ff3c332f">
    <vt:lpwstr/>
  </property>
  <property fmtid="{D5CDD505-2E9C-101B-9397-08002B2CF9AE}" pid="3" name="TaxCatchAll">
    <vt:lpwstr/>
  </property>
  <property fmtid="{D5CDD505-2E9C-101B-9397-08002B2CF9AE}" pid="4" name="ContentTypeId">
    <vt:lpwstr>0x010100150C23D790F7FA4FB2242A32B7FC4098</vt:lpwstr>
  </property>
  <property fmtid="{D5CDD505-2E9C-101B-9397-08002B2CF9AE}" pid="5" name="Order">
    <vt:lpwstr>429600.000000000</vt:lpwstr>
  </property>
  <property fmtid="{D5CDD505-2E9C-101B-9397-08002B2CF9AE}" pid="6" name="MediaServiceImageTags">
    <vt:lpwstr/>
  </property>
  <property fmtid="{D5CDD505-2E9C-101B-9397-08002B2CF9AE}" pid="7" name="ComplianceAssetId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</Properties>
</file>