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2" r:id="rId6"/>
    <p:sldMasterId id="2147483846" r:id="rId7"/>
  </p:sldMasterIdLst>
  <p:notesMasterIdLst>
    <p:notesMasterId r:id="rId18"/>
  </p:notesMasterIdLst>
  <p:handoutMasterIdLst>
    <p:handoutMasterId r:id="rId19"/>
  </p:handoutMasterIdLst>
  <p:sldIdLst>
    <p:sldId id="256" r:id="rId8"/>
    <p:sldId id="290" r:id="rId9"/>
    <p:sldId id="292" r:id="rId10"/>
    <p:sldId id="293" r:id="rId11"/>
    <p:sldId id="295" r:id="rId12"/>
    <p:sldId id="297" r:id="rId13"/>
    <p:sldId id="288" r:id="rId14"/>
    <p:sldId id="294" r:id="rId15"/>
    <p:sldId id="296" r:id="rId16"/>
    <p:sldId id="287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6F01EBA6-DD2F-4301-AA98-6E8341F48E2F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D43CF-CC06-4851-9C05-A4F5802675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82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1EEA0FD2-9F83-4418-93FC-F6A793D10FC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39174C-597A-48E0-B344-426B9E086E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5989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0908-CDEA-4B2D-8588-B42146C4042C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7FE34-27D4-4F84-AA6A-C24E72DEBF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75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96E3-7807-41B5-93DD-B7AE6D62F712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83673-8E27-4BA2-A2F5-BF4825FA4C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823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55812" cy="59356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8213" cy="59356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BB7D-419E-4D16-AE3C-434A138F413C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98B4E-9991-4FD0-B14D-6C9CA5A1FA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055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B4483-3B3E-44AA-914E-C93A130A5410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72976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45AC8-ABC4-4A02-BFAF-CA874907A704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05514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728AF-CFB7-48D3-88DF-C85F946A0228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90427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1CF4C-2ACD-4513-9C42-A28D571F9B34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59943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A22C-FC77-4FD9-90B0-14CF4381EF8C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50451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04B6-2345-4910-94AB-B5D38C845398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98325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9773-159F-4C4B-B682-FEDFF1DC0916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12441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67AD-BCC7-4ACB-A45C-320B82B1C83B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8618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3CE9-E731-47A4-B4E9-67A83F868785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58780-0934-4C67-A4B9-CD9CA5225E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71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9C1DF-A4FC-4AAC-BCBC-977C0161B3BB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03056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41923-A7A5-40FF-AAE8-497BBA488D71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829792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2888" y="465138"/>
            <a:ext cx="2090737" cy="5664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5913" y="465138"/>
            <a:ext cx="6124575" cy="5664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E707-9216-4BF7-9CDE-A56235F05E42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121065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913" y="465138"/>
            <a:ext cx="6778625" cy="213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A6350-98EA-4D99-8ACF-F02B7AE65B34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28854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8918-A492-4791-B824-1D960EDFB831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4A7A1-E2B2-444E-8294-5889322EDC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81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0B1E-0AF2-4F53-ADAD-26F92F3E15AD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E25FF-FE45-4C79-B78F-B712F64E27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8825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10D6-71C3-43A4-B2D7-3002981620F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05747-91FB-4405-BFA0-E70FC4A352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44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7825"/>
            <a:ext cx="4037013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47825"/>
            <a:ext cx="4037012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D9BE-7E61-4889-B97B-0D904A991381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CDC5-FA7D-4514-95CB-A101283BDF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6749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EAEF-2F59-46AC-963B-ACD705160A78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408C2-1D79-4214-8BA1-DCF2AB4659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6677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404D-4B71-404C-AAAC-7BA27D1469CC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C8AC5-F67E-417C-80D1-2D03DCC5C6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82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9439-5364-4181-B0FC-1112350EDCFC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1635A-0DDC-438F-9C2D-2151D3E20F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948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5CB62-997D-4014-A9F5-9931F91461F1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9B305-C94F-44C7-B8B6-47D293ACB6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3421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8605-8D0B-467E-B5B7-E81EC6708298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41C9A-2CA1-43E1-81EF-7DF69C5995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3614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927C-2B2F-4836-98F3-509997FC70A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07D46-B73C-4D3D-90AE-5B12C47D93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5212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292C-C7EE-4F98-BACF-140F9143A96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0B2E6-28FB-4B24-BA2F-B7339BD0E9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9661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55812" cy="59356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8213" cy="59356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C29B-E69C-4115-ACEE-C7202DB8A94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F014D-EBC8-4C7A-9DE9-02DFBCA142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948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22494-DF75-49D0-9F9E-C115EE469069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942653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2D355-AAB6-47DD-86AC-6DF74E41705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299739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2A28E-5167-475B-A4A2-BCBBCB790C19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119282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04E7F-8FCE-496F-BEC8-761D8DA75A95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109879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7E595-F137-44A9-8FFC-2BE6CBED4E8B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6539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7825"/>
            <a:ext cx="4037013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47825"/>
            <a:ext cx="4037012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75436-105B-4B58-AC09-32E5126A737B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9E804-FDF1-4250-A256-2C20620CA3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9222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B6941-A753-4E92-B595-A124D37C51F4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53273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F5690-29F8-419B-BADE-6E3D10D7F3DA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044019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7979-5BFD-4A2E-8DF2-25F3B5068ADC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289087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F985A-E044-4BC8-A74D-4088C556A281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63350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A940B-5187-425C-A3E2-8A13EE135093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702799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2888" y="465138"/>
            <a:ext cx="2090737" cy="5664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5913" y="465138"/>
            <a:ext cx="6124575" cy="5664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2F322-3CA7-4132-A235-0F129C8B9BC1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534363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913" y="465138"/>
            <a:ext cx="6778625" cy="213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7FFB1-F05A-426B-8DF6-D584F2119DF8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717488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BCEBF5-D017-4FC5-AE93-01C0FBF89E06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288252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A2A565-1FC4-4714-9D80-5EF6B54B8D6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315089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34C913-E3FF-4B57-B4C3-4927C8F400A0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19877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E66C-3434-440F-B7A4-93EFDA7640A5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867CD-20F7-42C6-A050-4E1CDBDF20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7669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7825"/>
            <a:ext cx="4037013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47825"/>
            <a:ext cx="4037012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57800-93FA-4B39-8CC1-CB805F5E46D3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560215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7D8FE2-02AF-44A8-AAEC-97E8EAE14180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86069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9FAE85-7AA1-43C3-ABA2-62A78F4CDE7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402480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20D93D-436F-49EA-9A66-605195C0C50B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881161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EDA2F6-53D3-4237-A03B-0AD63D268162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087023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723889-778E-4B05-AA97-412DA4CD8E7A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920940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1FB840-747B-44A1-ABB0-6EB485D58A4A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213403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55812" cy="59356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8213" cy="59356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B41789-F57F-441D-8189-1ED52D9B7B04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9699198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A3EA9-886F-469C-842C-40864FE5CF06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040812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96DA8-694B-4722-9E4B-5A79CD06A09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67497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526D-D8B0-4D71-BD2D-B607CCABA767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D77AF-8723-4E7D-90D2-8E4226DCEF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622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8A60F-AADE-4FB4-8AFF-FA15B6B5DA79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301396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8A6AB-CDD2-432B-898A-93D341574FB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664776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D1BA6-5C27-4829-A68B-9470F93231FE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469033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A6473-8275-4383-92C9-9DFCB1070835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51888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A88D-F4F6-475E-B69F-1752D7A1EE00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3294988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31631-6327-4B9F-BD90-6A79F086F153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470251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C2579-C476-4025-82A4-4E2A91946D9F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67315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34B0B-D211-4589-8140-E53A8413B047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102707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2888" y="465138"/>
            <a:ext cx="2090737" cy="5664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5913" y="465138"/>
            <a:ext cx="6124575" cy="5664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19BA1-1323-4854-94E9-336E606E30DC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437832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913" y="465138"/>
            <a:ext cx="6778625" cy="213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2D560-0AC6-469D-93D5-3A43FE597C48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1373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F3DB-61B7-4CC0-9BF6-5D5DD42D2152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3CAD1-EB5E-4107-81EC-A3EB5AA6F6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0770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3500" y="1484313"/>
            <a:ext cx="9020175" cy="1873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3500" y="1484313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63500" y="3246438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83E7-D05F-4C84-82EE-04BFC1D5E626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FCD2F75-F5B6-4226-9BB5-48AA1A365C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991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/>
          </p:cNvSpPr>
          <p:nvPr userDrawn="1"/>
        </p:nvSpPr>
        <p:spPr bwMode="auto">
          <a:xfrm>
            <a:off x="8388350" y="6378575"/>
            <a:ext cx="561975" cy="3651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4EFEEAF-E2EF-48AB-A65C-6C4E1EFFB072}" type="slidenum">
              <a:rPr lang="en-US" altLang="pt-BR" sz="1200">
                <a:solidFill>
                  <a:srgbClr val="FFFFFF"/>
                </a:solidFill>
              </a:rPr>
              <a:pPr algn="ctr" eaLnBrk="1" hangingPunct="1"/>
              <a:t>‹nº›</a:t>
            </a:fld>
            <a:endParaRPr lang="en-US" altLang="pt-BR" sz="1200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724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648450" y="6196013"/>
            <a:ext cx="1357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9302-DBB7-4A40-9F47-1ADFF7B4DA8F}" type="datetime1">
              <a:rPr lang="pt-BR"/>
              <a:pPr>
                <a:defRPr/>
              </a:pPr>
              <a:t>07/11/2016</a:t>
            </a:fld>
            <a:endParaRPr lang="en-US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388" y="6196013"/>
            <a:ext cx="6264275" cy="36512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pt-BR"/>
              <a:t>AC Abordagem Memética e Multipopulacional em  Problemas de  Otimização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8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EF7D-25DD-4BB7-91B0-0ED8F3CF2EF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B6861-14F2-4724-B193-F3D9CD9F5C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34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F9B5-D000-437D-BBCA-A517DD8C5926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3932A2D-0E70-41C5-813A-5B48DDA105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8494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7F05-9A9B-4CC5-ACE2-8929E158A7AD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42694-A24F-4674-936A-1A31C540B0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66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F5E2-40F0-40B3-B1CA-DE3BFD031C38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DC256-CB1B-4630-96AA-EA6D24A049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84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E79B3-A8B2-4FC5-ACDE-8E0CDDB62BFB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CD097-7317-4480-9370-A4A8AA36B9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18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0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7825"/>
            <a:ext cx="8226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000000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7647788E-C2A1-46AF-BA82-30B6F042B9EF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EC8B31E0-3A1F-46E0-BACA-BD6B0BBC4CA1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8153400" y="152400"/>
            <a:ext cx="790575" cy="1295400"/>
            <a:chOff x="5136" y="96"/>
            <a:chExt cx="498" cy="816"/>
          </a:xfrm>
        </p:grpSpPr>
        <p:sp>
          <p:nvSpPr>
            <p:cNvPr id="1032" name="Oval 7"/>
            <p:cNvSpPr>
              <a:spLocks noChangeArrowheads="1"/>
            </p:cNvSpPr>
            <p:nvPr/>
          </p:nvSpPr>
          <p:spPr bwMode="auto">
            <a:xfrm>
              <a:off x="5136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3" name="Oval 8"/>
            <p:cNvSpPr>
              <a:spLocks noChangeArrowheads="1"/>
            </p:cNvSpPr>
            <p:nvPr/>
          </p:nvSpPr>
          <p:spPr bwMode="auto">
            <a:xfrm>
              <a:off x="5242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348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136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242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348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453" y="202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136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242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348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453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559" y="308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136" y="413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242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348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453" y="413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136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242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348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453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559" y="519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136" y="625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242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348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453" y="625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136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242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348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453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242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53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5138"/>
            <a:ext cx="6778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8400"/>
            <a:ext cx="72691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37288"/>
            <a:ext cx="213042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C3D85009-0FB2-4AF5-92E8-77D1CEABE992}" type="slidenum">
              <a:rPr lang="en-GB" altLang="pt-BR"/>
              <a:pPr/>
              <a:t>‹nº›</a:t>
            </a:fld>
            <a:endParaRPr lang="en-GB" altLang="pt-BR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7493000" y="2992438"/>
            <a:ext cx="1336675" cy="2187575"/>
            <a:chOff x="4720" y="1885"/>
            <a:chExt cx="842" cy="1378"/>
          </a:xfrm>
        </p:grpSpPr>
        <p:sp>
          <p:nvSpPr>
            <p:cNvPr id="13322" name="Oval 7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3" name="Oval 8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4" name="Oval 9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5" name="Oval 10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6" name="Oval 11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7" name="Oval 12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8" name="Oval 13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29" name="Oval 14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0" name="Oval 15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1" name="Oval 16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2" name="Oval 17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3" name="Oval 18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4" name="Oval 19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5" name="Oval 20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6" name="Oval 21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7" name="Oval 22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8" name="Oval 23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39" name="Oval 24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0" name="Oval 25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1" name="Oval 26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2" name="Oval 27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3" name="Oval 28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4" name="Oval 29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5" name="Oval 30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6" name="Oval 31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7" name="Oval 32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8" name="Oval 33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49" name="Oval 34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50" name="Oval 35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51" name="Oval 36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13352" name="Oval 37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  <p:sp>
        <p:nvSpPr>
          <p:cNvPr id="13320" name="Line 38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205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hf sldNum="0" hdr="0" dt="0"/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0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7825"/>
            <a:ext cx="8226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000000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43DA1FE6-99D8-4C21-B52D-B81C803506EF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FE8C39A5-B2B9-499F-8B85-D71EFF3E807D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3079" name="Group 6"/>
          <p:cNvGrpSpPr>
            <a:grpSpLocks/>
          </p:cNvGrpSpPr>
          <p:nvPr/>
        </p:nvGrpSpPr>
        <p:grpSpPr bwMode="auto">
          <a:xfrm>
            <a:off x="8153400" y="152400"/>
            <a:ext cx="790575" cy="1295400"/>
            <a:chOff x="5136" y="96"/>
            <a:chExt cx="498" cy="816"/>
          </a:xfrm>
        </p:grpSpPr>
        <p:sp>
          <p:nvSpPr>
            <p:cNvPr id="26632" name="Oval 7"/>
            <p:cNvSpPr>
              <a:spLocks noChangeArrowheads="1"/>
            </p:cNvSpPr>
            <p:nvPr/>
          </p:nvSpPr>
          <p:spPr bwMode="auto">
            <a:xfrm>
              <a:off x="5136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3" name="Oval 8"/>
            <p:cNvSpPr>
              <a:spLocks noChangeArrowheads="1"/>
            </p:cNvSpPr>
            <p:nvPr/>
          </p:nvSpPr>
          <p:spPr bwMode="auto">
            <a:xfrm>
              <a:off x="5242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5348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5136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6" name="Oval 11"/>
            <p:cNvSpPr>
              <a:spLocks noChangeArrowheads="1"/>
            </p:cNvSpPr>
            <p:nvPr/>
          </p:nvSpPr>
          <p:spPr bwMode="auto">
            <a:xfrm>
              <a:off x="5242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7" name="Oval 12"/>
            <p:cNvSpPr>
              <a:spLocks noChangeArrowheads="1"/>
            </p:cNvSpPr>
            <p:nvPr/>
          </p:nvSpPr>
          <p:spPr bwMode="auto">
            <a:xfrm>
              <a:off x="5348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8" name="Oval 13"/>
            <p:cNvSpPr>
              <a:spLocks noChangeArrowheads="1"/>
            </p:cNvSpPr>
            <p:nvPr/>
          </p:nvSpPr>
          <p:spPr bwMode="auto">
            <a:xfrm>
              <a:off x="5453" y="202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39" name="Oval 14"/>
            <p:cNvSpPr>
              <a:spLocks noChangeArrowheads="1"/>
            </p:cNvSpPr>
            <p:nvPr/>
          </p:nvSpPr>
          <p:spPr bwMode="auto">
            <a:xfrm>
              <a:off x="5136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0" name="Oval 15"/>
            <p:cNvSpPr>
              <a:spLocks noChangeArrowheads="1"/>
            </p:cNvSpPr>
            <p:nvPr/>
          </p:nvSpPr>
          <p:spPr bwMode="auto">
            <a:xfrm>
              <a:off x="5242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1" name="Oval 16"/>
            <p:cNvSpPr>
              <a:spLocks noChangeArrowheads="1"/>
            </p:cNvSpPr>
            <p:nvPr/>
          </p:nvSpPr>
          <p:spPr bwMode="auto">
            <a:xfrm>
              <a:off x="5348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2" name="Oval 17"/>
            <p:cNvSpPr>
              <a:spLocks noChangeArrowheads="1"/>
            </p:cNvSpPr>
            <p:nvPr/>
          </p:nvSpPr>
          <p:spPr bwMode="auto">
            <a:xfrm>
              <a:off x="5453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3" name="Oval 18"/>
            <p:cNvSpPr>
              <a:spLocks noChangeArrowheads="1"/>
            </p:cNvSpPr>
            <p:nvPr/>
          </p:nvSpPr>
          <p:spPr bwMode="auto">
            <a:xfrm>
              <a:off x="5559" y="308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4" name="Oval 19"/>
            <p:cNvSpPr>
              <a:spLocks noChangeArrowheads="1"/>
            </p:cNvSpPr>
            <p:nvPr/>
          </p:nvSpPr>
          <p:spPr bwMode="auto">
            <a:xfrm>
              <a:off x="5136" y="413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5" name="Oval 20"/>
            <p:cNvSpPr>
              <a:spLocks noChangeArrowheads="1"/>
            </p:cNvSpPr>
            <p:nvPr/>
          </p:nvSpPr>
          <p:spPr bwMode="auto">
            <a:xfrm>
              <a:off x="5242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6" name="Oval 21"/>
            <p:cNvSpPr>
              <a:spLocks noChangeArrowheads="1"/>
            </p:cNvSpPr>
            <p:nvPr/>
          </p:nvSpPr>
          <p:spPr bwMode="auto">
            <a:xfrm>
              <a:off x="5348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7" name="Oval 22"/>
            <p:cNvSpPr>
              <a:spLocks noChangeArrowheads="1"/>
            </p:cNvSpPr>
            <p:nvPr/>
          </p:nvSpPr>
          <p:spPr bwMode="auto">
            <a:xfrm>
              <a:off x="5453" y="413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8" name="Oval 23"/>
            <p:cNvSpPr>
              <a:spLocks noChangeArrowheads="1"/>
            </p:cNvSpPr>
            <p:nvPr/>
          </p:nvSpPr>
          <p:spPr bwMode="auto">
            <a:xfrm>
              <a:off x="5136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49" name="Oval 24"/>
            <p:cNvSpPr>
              <a:spLocks noChangeArrowheads="1"/>
            </p:cNvSpPr>
            <p:nvPr/>
          </p:nvSpPr>
          <p:spPr bwMode="auto">
            <a:xfrm>
              <a:off x="5242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0" name="Oval 25"/>
            <p:cNvSpPr>
              <a:spLocks noChangeArrowheads="1"/>
            </p:cNvSpPr>
            <p:nvPr/>
          </p:nvSpPr>
          <p:spPr bwMode="auto">
            <a:xfrm>
              <a:off x="5348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1" name="Oval 26"/>
            <p:cNvSpPr>
              <a:spLocks noChangeArrowheads="1"/>
            </p:cNvSpPr>
            <p:nvPr/>
          </p:nvSpPr>
          <p:spPr bwMode="auto">
            <a:xfrm>
              <a:off x="5453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2" name="Oval 27"/>
            <p:cNvSpPr>
              <a:spLocks noChangeArrowheads="1"/>
            </p:cNvSpPr>
            <p:nvPr/>
          </p:nvSpPr>
          <p:spPr bwMode="auto">
            <a:xfrm>
              <a:off x="5559" y="519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3" name="Oval 28"/>
            <p:cNvSpPr>
              <a:spLocks noChangeArrowheads="1"/>
            </p:cNvSpPr>
            <p:nvPr/>
          </p:nvSpPr>
          <p:spPr bwMode="auto">
            <a:xfrm>
              <a:off x="5136" y="625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4" name="Oval 29"/>
            <p:cNvSpPr>
              <a:spLocks noChangeArrowheads="1"/>
            </p:cNvSpPr>
            <p:nvPr/>
          </p:nvSpPr>
          <p:spPr bwMode="auto">
            <a:xfrm>
              <a:off x="5242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5" name="Oval 30"/>
            <p:cNvSpPr>
              <a:spLocks noChangeArrowheads="1"/>
            </p:cNvSpPr>
            <p:nvPr/>
          </p:nvSpPr>
          <p:spPr bwMode="auto">
            <a:xfrm>
              <a:off x="5348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6" name="Oval 31"/>
            <p:cNvSpPr>
              <a:spLocks noChangeArrowheads="1"/>
            </p:cNvSpPr>
            <p:nvPr/>
          </p:nvSpPr>
          <p:spPr bwMode="auto">
            <a:xfrm>
              <a:off x="5453" y="625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7" name="Oval 32"/>
            <p:cNvSpPr>
              <a:spLocks noChangeArrowheads="1"/>
            </p:cNvSpPr>
            <p:nvPr/>
          </p:nvSpPr>
          <p:spPr bwMode="auto">
            <a:xfrm>
              <a:off x="5136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8" name="Oval 33"/>
            <p:cNvSpPr>
              <a:spLocks noChangeArrowheads="1"/>
            </p:cNvSpPr>
            <p:nvPr/>
          </p:nvSpPr>
          <p:spPr bwMode="auto">
            <a:xfrm>
              <a:off x="5242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59" name="Oval 34"/>
            <p:cNvSpPr>
              <a:spLocks noChangeArrowheads="1"/>
            </p:cNvSpPr>
            <p:nvPr/>
          </p:nvSpPr>
          <p:spPr bwMode="auto">
            <a:xfrm>
              <a:off x="5348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60" name="Oval 35"/>
            <p:cNvSpPr>
              <a:spLocks noChangeArrowheads="1"/>
            </p:cNvSpPr>
            <p:nvPr/>
          </p:nvSpPr>
          <p:spPr bwMode="auto">
            <a:xfrm>
              <a:off x="5453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61" name="Oval 36"/>
            <p:cNvSpPr>
              <a:spLocks noChangeArrowheads="1"/>
            </p:cNvSpPr>
            <p:nvPr/>
          </p:nvSpPr>
          <p:spPr bwMode="auto">
            <a:xfrm>
              <a:off x="5242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26662" name="Oval 37"/>
            <p:cNvSpPr>
              <a:spLocks noChangeArrowheads="1"/>
            </p:cNvSpPr>
            <p:nvPr/>
          </p:nvSpPr>
          <p:spPr bwMode="auto">
            <a:xfrm>
              <a:off x="5453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5138"/>
            <a:ext cx="6778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8400"/>
            <a:ext cx="72691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37288"/>
            <a:ext cx="213042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E71D770F-F8A6-4CE8-A686-0E71F5152DD1}" type="slidenum">
              <a:rPr lang="en-GB" altLang="pt-BR"/>
              <a:pPr/>
              <a:t>‹nº›</a:t>
            </a:fld>
            <a:endParaRPr lang="en-GB" altLang="pt-BR"/>
          </a:p>
        </p:txBody>
      </p: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7493000" y="2992438"/>
            <a:ext cx="1336675" cy="2187575"/>
            <a:chOff x="4720" y="1885"/>
            <a:chExt cx="842" cy="1378"/>
          </a:xfrm>
        </p:grpSpPr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3" name="Oval 8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4" name="Oval 9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5" name="Oval 10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6" name="Oval 11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8" name="Oval 13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29" name="Oval 14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0" name="Oval 15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1" name="Oval 16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2" name="Oval 17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3" name="Oval 18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4" name="Oval 19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5" name="Oval 20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6" name="Oval 21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7" name="Oval 22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8" name="Oval 23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39" name="Oval 24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0" name="Oval 25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1" name="Oval 26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2" name="Oval 27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3" name="Oval 28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4" name="Oval 29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5" name="Oval 30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6" name="Oval 31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8" name="Oval 33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49" name="Oval 34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50" name="Oval 35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51" name="Oval 36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38952" name="Oval 37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  <p:sp>
        <p:nvSpPr>
          <p:cNvPr id="38920" name="Line 38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4105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hf sldNum="0" hdr="0" dt="0"/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0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7825"/>
            <a:ext cx="8226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000000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0D9ED4DA-05D2-46B3-9C19-17A664199BBB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DA7E65B5-6D44-4CFC-94B3-868F7B12D76E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5127" name="Group 6"/>
          <p:cNvGrpSpPr>
            <a:grpSpLocks/>
          </p:cNvGrpSpPr>
          <p:nvPr/>
        </p:nvGrpSpPr>
        <p:grpSpPr bwMode="auto">
          <a:xfrm>
            <a:off x="8153400" y="152400"/>
            <a:ext cx="790575" cy="1295400"/>
            <a:chOff x="5136" y="96"/>
            <a:chExt cx="498" cy="816"/>
          </a:xfrm>
        </p:grpSpPr>
        <p:sp>
          <p:nvSpPr>
            <p:cNvPr id="52232" name="Oval 7"/>
            <p:cNvSpPr>
              <a:spLocks noChangeArrowheads="1"/>
            </p:cNvSpPr>
            <p:nvPr/>
          </p:nvSpPr>
          <p:spPr bwMode="auto">
            <a:xfrm>
              <a:off x="5136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3" name="Oval 8"/>
            <p:cNvSpPr>
              <a:spLocks noChangeArrowheads="1"/>
            </p:cNvSpPr>
            <p:nvPr/>
          </p:nvSpPr>
          <p:spPr bwMode="auto">
            <a:xfrm>
              <a:off x="5242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4" name="Oval 9"/>
            <p:cNvSpPr>
              <a:spLocks noChangeArrowheads="1"/>
            </p:cNvSpPr>
            <p:nvPr/>
          </p:nvSpPr>
          <p:spPr bwMode="auto">
            <a:xfrm>
              <a:off x="5348" y="96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5" name="Oval 10"/>
            <p:cNvSpPr>
              <a:spLocks noChangeArrowheads="1"/>
            </p:cNvSpPr>
            <p:nvPr/>
          </p:nvSpPr>
          <p:spPr bwMode="auto">
            <a:xfrm>
              <a:off x="5136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6" name="Oval 11"/>
            <p:cNvSpPr>
              <a:spLocks noChangeArrowheads="1"/>
            </p:cNvSpPr>
            <p:nvPr/>
          </p:nvSpPr>
          <p:spPr bwMode="auto">
            <a:xfrm>
              <a:off x="5242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348" y="202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8" name="Oval 13"/>
            <p:cNvSpPr>
              <a:spLocks noChangeArrowheads="1"/>
            </p:cNvSpPr>
            <p:nvPr/>
          </p:nvSpPr>
          <p:spPr bwMode="auto">
            <a:xfrm>
              <a:off x="5453" y="202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39" name="Oval 14"/>
            <p:cNvSpPr>
              <a:spLocks noChangeArrowheads="1"/>
            </p:cNvSpPr>
            <p:nvPr/>
          </p:nvSpPr>
          <p:spPr bwMode="auto">
            <a:xfrm>
              <a:off x="5136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0" name="Oval 15"/>
            <p:cNvSpPr>
              <a:spLocks noChangeArrowheads="1"/>
            </p:cNvSpPr>
            <p:nvPr/>
          </p:nvSpPr>
          <p:spPr bwMode="auto">
            <a:xfrm>
              <a:off x="5242" y="308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1" name="Oval 16"/>
            <p:cNvSpPr>
              <a:spLocks noChangeArrowheads="1"/>
            </p:cNvSpPr>
            <p:nvPr/>
          </p:nvSpPr>
          <p:spPr bwMode="auto">
            <a:xfrm>
              <a:off x="5348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2" name="Oval 17"/>
            <p:cNvSpPr>
              <a:spLocks noChangeArrowheads="1"/>
            </p:cNvSpPr>
            <p:nvPr/>
          </p:nvSpPr>
          <p:spPr bwMode="auto">
            <a:xfrm>
              <a:off x="5453" y="308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3" name="Oval 18"/>
            <p:cNvSpPr>
              <a:spLocks noChangeArrowheads="1"/>
            </p:cNvSpPr>
            <p:nvPr/>
          </p:nvSpPr>
          <p:spPr bwMode="auto">
            <a:xfrm>
              <a:off x="5559" y="308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4" name="Oval 19"/>
            <p:cNvSpPr>
              <a:spLocks noChangeArrowheads="1"/>
            </p:cNvSpPr>
            <p:nvPr/>
          </p:nvSpPr>
          <p:spPr bwMode="auto">
            <a:xfrm>
              <a:off x="5136" y="413"/>
              <a:ext cx="76" cy="76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5" name="Oval 20"/>
            <p:cNvSpPr>
              <a:spLocks noChangeArrowheads="1"/>
            </p:cNvSpPr>
            <p:nvPr/>
          </p:nvSpPr>
          <p:spPr bwMode="auto">
            <a:xfrm>
              <a:off x="5242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6" name="Oval 21"/>
            <p:cNvSpPr>
              <a:spLocks noChangeArrowheads="1"/>
            </p:cNvSpPr>
            <p:nvPr/>
          </p:nvSpPr>
          <p:spPr bwMode="auto">
            <a:xfrm>
              <a:off x="5348" y="413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7" name="Oval 22"/>
            <p:cNvSpPr>
              <a:spLocks noChangeArrowheads="1"/>
            </p:cNvSpPr>
            <p:nvPr/>
          </p:nvSpPr>
          <p:spPr bwMode="auto">
            <a:xfrm>
              <a:off x="5453" y="413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8" name="Oval 23"/>
            <p:cNvSpPr>
              <a:spLocks noChangeArrowheads="1"/>
            </p:cNvSpPr>
            <p:nvPr/>
          </p:nvSpPr>
          <p:spPr bwMode="auto">
            <a:xfrm>
              <a:off x="5136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49" name="Oval 24"/>
            <p:cNvSpPr>
              <a:spLocks noChangeArrowheads="1"/>
            </p:cNvSpPr>
            <p:nvPr/>
          </p:nvSpPr>
          <p:spPr bwMode="auto">
            <a:xfrm>
              <a:off x="5242" y="519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0" name="Oval 25"/>
            <p:cNvSpPr>
              <a:spLocks noChangeArrowheads="1"/>
            </p:cNvSpPr>
            <p:nvPr/>
          </p:nvSpPr>
          <p:spPr bwMode="auto">
            <a:xfrm>
              <a:off x="5348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1" name="Oval 26"/>
            <p:cNvSpPr>
              <a:spLocks noChangeArrowheads="1"/>
            </p:cNvSpPr>
            <p:nvPr/>
          </p:nvSpPr>
          <p:spPr bwMode="auto">
            <a:xfrm>
              <a:off x="5453" y="519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2" name="Oval 27"/>
            <p:cNvSpPr>
              <a:spLocks noChangeArrowheads="1"/>
            </p:cNvSpPr>
            <p:nvPr/>
          </p:nvSpPr>
          <p:spPr bwMode="auto">
            <a:xfrm>
              <a:off x="5559" y="519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3" name="Oval 28"/>
            <p:cNvSpPr>
              <a:spLocks noChangeArrowheads="1"/>
            </p:cNvSpPr>
            <p:nvPr/>
          </p:nvSpPr>
          <p:spPr bwMode="auto">
            <a:xfrm>
              <a:off x="5136" y="625"/>
              <a:ext cx="76" cy="76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4" name="Oval 29"/>
            <p:cNvSpPr>
              <a:spLocks noChangeArrowheads="1"/>
            </p:cNvSpPr>
            <p:nvPr/>
          </p:nvSpPr>
          <p:spPr bwMode="auto">
            <a:xfrm>
              <a:off x="5242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5" name="Oval 30"/>
            <p:cNvSpPr>
              <a:spLocks noChangeArrowheads="1"/>
            </p:cNvSpPr>
            <p:nvPr/>
          </p:nvSpPr>
          <p:spPr bwMode="auto">
            <a:xfrm>
              <a:off x="5348" y="625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6" name="Oval 31"/>
            <p:cNvSpPr>
              <a:spLocks noChangeArrowheads="1"/>
            </p:cNvSpPr>
            <p:nvPr/>
          </p:nvSpPr>
          <p:spPr bwMode="auto">
            <a:xfrm>
              <a:off x="5453" y="625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7" name="Oval 32"/>
            <p:cNvSpPr>
              <a:spLocks noChangeArrowheads="1"/>
            </p:cNvSpPr>
            <p:nvPr/>
          </p:nvSpPr>
          <p:spPr bwMode="auto">
            <a:xfrm>
              <a:off x="5136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8" name="Oval 33"/>
            <p:cNvSpPr>
              <a:spLocks noChangeArrowheads="1"/>
            </p:cNvSpPr>
            <p:nvPr/>
          </p:nvSpPr>
          <p:spPr bwMode="auto">
            <a:xfrm>
              <a:off x="5242" y="731"/>
              <a:ext cx="76" cy="76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59" name="Oval 34"/>
            <p:cNvSpPr>
              <a:spLocks noChangeArrowheads="1"/>
            </p:cNvSpPr>
            <p:nvPr/>
          </p:nvSpPr>
          <p:spPr bwMode="auto">
            <a:xfrm>
              <a:off x="5348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60" name="Oval 35"/>
            <p:cNvSpPr>
              <a:spLocks noChangeArrowheads="1"/>
            </p:cNvSpPr>
            <p:nvPr/>
          </p:nvSpPr>
          <p:spPr bwMode="auto">
            <a:xfrm>
              <a:off x="5453" y="731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61" name="Oval 36"/>
            <p:cNvSpPr>
              <a:spLocks noChangeArrowheads="1"/>
            </p:cNvSpPr>
            <p:nvPr/>
          </p:nvSpPr>
          <p:spPr bwMode="auto">
            <a:xfrm>
              <a:off x="5242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52262" name="Oval 37"/>
            <p:cNvSpPr>
              <a:spLocks noChangeArrowheads="1"/>
            </p:cNvSpPr>
            <p:nvPr/>
          </p:nvSpPr>
          <p:spPr bwMode="auto">
            <a:xfrm>
              <a:off x="5453" y="837"/>
              <a:ext cx="76" cy="76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5138"/>
            <a:ext cx="6778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8400"/>
            <a:ext cx="72691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Will Groves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37288"/>
            <a:ext cx="213042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</a:defRPr>
            </a:lvl1pPr>
          </a:lstStyle>
          <a:p>
            <a:fld id="{1387F8D1-ED57-4902-A86D-8DADCAD7AEB8}" type="slidenum">
              <a:rPr lang="en-GB" altLang="pt-BR"/>
              <a:pPr/>
              <a:t>‹nº›</a:t>
            </a:fld>
            <a:endParaRPr lang="en-GB" altLang="pt-BR"/>
          </a:p>
        </p:txBody>
      </p:sp>
      <p:grpSp>
        <p:nvGrpSpPr>
          <p:cNvPr id="6151" name="Group 6"/>
          <p:cNvGrpSpPr>
            <a:grpSpLocks/>
          </p:cNvGrpSpPr>
          <p:nvPr/>
        </p:nvGrpSpPr>
        <p:grpSpPr bwMode="auto">
          <a:xfrm>
            <a:off x="7493000" y="2992438"/>
            <a:ext cx="1336675" cy="2187575"/>
            <a:chOff x="4720" y="1885"/>
            <a:chExt cx="842" cy="1378"/>
          </a:xfrm>
        </p:grpSpPr>
        <p:sp>
          <p:nvSpPr>
            <p:cNvPr id="64522" name="Oval 7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3" name="Oval 8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4" name="Oval 9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5" name="Oval 10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6" name="Oval 11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7" name="Oval 12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8" name="Oval 13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29" name="Oval 14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0" name="Oval 15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1" name="Oval 16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2" name="Oval 17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3" name="Oval 18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4" name="Oval 19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7C130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5" name="Oval 20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6" name="Oval 21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7" name="Oval 22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8" name="Oval 23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39" name="Oval 24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0" name="Oval 25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1" name="Oval 26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2" name="Oval 27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3" name="Oval 28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4" name="Oval 29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5" name="Oval 30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6" name="Oval 31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7" name="Oval 32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8" name="Oval 33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49" name="Oval 34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50" name="Oval 35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51" name="Oval 36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  <p:sp>
          <p:nvSpPr>
            <p:cNvPr id="64552" name="Oval 37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a typeface="ＭＳ Ｐゴシック" pitchFamily="-84" charset="-128"/>
              </a:endParaRPr>
            </a:p>
          </p:txBody>
        </p:sp>
      </p:grpSp>
      <p:sp>
        <p:nvSpPr>
          <p:cNvPr id="64520" name="Line 38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ea typeface="ＭＳ Ｐゴシック" pitchFamily="-84" charset="-128"/>
            </a:endParaRPr>
          </a:p>
        </p:txBody>
      </p:sp>
      <p:sp>
        <p:nvSpPr>
          <p:cNvPr id="615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Click to edit the outline text format</a:t>
            </a:r>
          </a:p>
          <a:p>
            <a:pPr lvl="1"/>
            <a:r>
              <a:rPr lang="en-GB" altLang="pt-BR" smtClean="0"/>
              <a:t>Second Outline Level</a:t>
            </a:r>
          </a:p>
          <a:p>
            <a:pPr lvl="2"/>
            <a:r>
              <a:rPr lang="en-GB" altLang="pt-BR" smtClean="0"/>
              <a:t>Third Outline Level</a:t>
            </a:r>
          </a:p>
          <a:p>
            <a:pPr lvl="3"/>
            <a:r>
              <a:rPr lang="en-GB" altLang="pt-BR" smtClean="0"/>
              <a:t>Fourth Outline Level</a:t>
            </a:r>
          </a:p>
          <a:p>
            <a:pPr lvl="4"/>
            <a:r>
              <a:rPr lang="en-GB" altLang="pt-BR" smtClean="0"/>
              <a:t>Fifth Outline Level</a:t>
            </a:r>
          </a:p>
          <a:p>
            <a:pPr lvl="4"/>
            <a:r>
              <a:rPr lang="en-GB" altLang="pt-BR" smtClean="0"/>
              <a:t>Sixth Outline Level</a:t>
            </a:r>
          </a:p>
          <a:p>
            <a:pPr lvl="4"/>
            <a:r>
              <a:rPr lang="en-GB" altLang="pt-BR" smtClean="0"/>
              <a:t>Seventh Outline Level</a:t>
            </a:r>
          </a:p>
          <a:p>
            <a:pPr lvl="4"/>
            <a:r>
              <a:rPr lang="en-GB" altLang="pt-BR" smtClean="0"/>
              <a:t>Eighth Outline Level</a:t>
            </a:r>
          </a:p>
          <a:p>
            <a:pPr lvl="4"/>
            <a:r>
              <a:rPr lang="en-GB" altLang="pt-BR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hf sldNum="0" hdr="0" dt="0"/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ＭＳ Ｐゴシック" charset="0"/>
          <a:cs typeface="DejaVu Sans" charset="0"/>
        </a:defRPr>
      </a:lvl5pPr>
      <a:lvl6pPr marL="4572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86000"/>
        </a:lnSpc>
        <a:spcBef>
          <a:spcPct val="0"/>
        </a:spcBef>
        <a:spcAft>
          <a:spcPct val="0"/>
        </a:spcAft>
        <a:buClr>
          <a:srgbClr val="7C1302"/>
        </a:buClr>
        <a:buSzPct val="100000"/>
        <a:buFont typeface="Times New Roman" pitchFamily="18" charset="0"/>
        <a:defRPr sz="3900" b="1">
          <a:solidFill>
            <a:srgbClr val="7C1302"/>
          </a:solidFill>
          <a:latin typeface="Times New Roman" pitchFamily="18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7C1302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88975" indent="-347663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2pPr>
      <a:lvl3pPr marL="984250" indent="-290513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3pPr>
      <a:lvl4pPr marL="1277938" indent="-290513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4pPr>
      <a:lvl5pPr marL="1595438" indent="-312738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ＭＳ Ｐゴシック" pitchFamily="-84" charset="-128"/>
          <a:cs typeface="+mn-cs"/>
        </a:defRPr>
      </a:lvl5pPr>
      <a:lvl6pPr marL="20526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098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670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24238" indent="-312738" algn="l" defTabSz="457200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7C1302"/>
        </a:buClr>
        <a:buSzPct val="8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717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3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53E02149-7BCF-4B05-AFD1-1707CB9D6F4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15" name="Espaço Reservado para Rodapé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14CA734D-6D8B-4F06-80CB-08F18A176B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539750" y="4869483"/>
            <a:ext cx="8135938" cy="1727869"/>
          </a:xfrm>
        </p:spPr>
        <p:txBody>
          <a:bodyPr/>
          <a:lstStyle/>
          <a:p>
            <a:r>
              <a:rPr lang="pt-BR" altLang="pt-BR" sz="2400" b="1" dirty="0" smtClean="0">
                <a:latin typeface="Perpetua" pitchFamily="18" charset="0"/>
                <a:ea typeface="ＭＳ Ｐゴシック" panose="020B0600070205080204" pitchFamily="34" charset="-128"/>
              </a:rPr>
              <a:t>Rômulo Simões Angélica</a:t>
            </a:r>
          </a:p>
          <a:p>
            <a:r>
              <a:rPr lang="pt-BR" altLang="pt-BR" sz="1800" b="1" dirty="0" smtClean="0">
                <a:latin typeface="Perpetua" pitchFamily="18" charset="0"/>
                <a:ea typeface="ＭＳ Ｐゴシック" panose="020B0600070205080204" pitchFamily="34" charset="-128"/>
              </a:rPr>
              <a:t>Pró-Reitor de Pesquisa e Pós-Graduação</a:t>
            </a:r>
          </a:p>
          <a:p>
            <a:endParaRPr lang="pt-BR" altLang="pt-BR" sz="2400" b="1" dirty="0" smtClean="0">
              <a:latin typeface="Perpetua" pitchFamily="18" charset="0"/>
              <a:ea typeface="ＭＳ Ｐゴシック" panose="020B0600070205080204" pitchFamily="34" charset="-128"/>
            </a:endParaRPr>
          </a:p>
          <a:p>
            <a:r>
              <a:rPr lang="pt-BR" altLang="pt-BR" sz="2000" b="1" dirty="0" smtClean="0">
                <a:latin typeface="Perpetua" pitchFamily="18" charset="0"/>
                <a:ea typeface="ＭＳ Ｐゴシック" panose="020B0600070205080204" pitchFamily="34" charset="-128"/>
              </a:rPr>
              <a:t>08/11/2016</a:t>
            </a:r>
          </a:p>
        </p:txBody>
      </p:sp>
      <p:sp>
        <p:nvSpPr>
          <p:cNvPr id="24579" name="Título 1"/>
          <p:cNvSpPr>
            <a:spLocks noGrp="1"/>
          </p:cNvSpPr>
          <p:nvPr>
            <p:ph type="ctrTitle"/>
          </p:nvPr>
        </p:nvSpPr>
        <p:spPr>
          <a:xfrm>
            <a:off x="457200" y="1700213"/>
            <a:ext cx="8229600" cy="14700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/>
              <a:t>AUDIÊNCIA PÚBLICA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2400" dirty="0" smtClean="0"/>
              <a:t>"</a:t>
            </a:r>
            <a:r>
              <a:rPr lang="pt-BR" sz="2400" dirty="0"/>
              <a:t>FUNDOS DE INCENTIVO </a:t>
            </a:r>
            <a:r>
              <a:rPr lang="pt-BR" sz="2400" dirty="0" smtClean="0"/>
              <a:t>AO DESENVOLVIMENTO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CIENTÍFICO E TECNOLÓGICO"</a:t>
            </a:r>
            <a:endParaRPr lang="pt-BR" altLang="pt-BR" sz="2400" b="1" dirty="0" smtClean="0">
              <a:solidFill>
                <a:schemeClr val="bg1"/>
              </a:solidFill>
              <a:latin typeface="Perpetua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" name="Image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906502" cy="10804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6403" t="58346" r="25591" b="28846"/>
          <a:stretch/>
        </p:blipFill>
        <p:spPr>
          <a:xfrm>
            <a:off x="1694309" y="3501008"/>
            <a:ext cx="5902027" cy="88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804188"/>
            <a:ext cx="828092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1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1.</a:t>
            </a:r>
            <a:r>
              <a:rPr lang="pt-BR" sz="8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pt-BR" b="1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Em que proporção têm sido aproveitados por sua universidade os recursos do Fundo Nacional de Desenvolvimento Científico e Tecnológico (FNDCT), do Fundo para o Desenvolvimento Tecnológico das Telecomunicações (FUNTTEL), bem como outras políticas públicas de incentivo à pesquisa e à inovação?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Resposta</a:t>
            </a:r>
            <a:r>
              <a:rPr lang="pt-B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Não haveria Pesquisa e PG sem esses recursos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endParaRPr lang="pt-BR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1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2.</a:t>
            </a:r>
            <a:r>
              <a:rPr lang="pt-BR" sz="8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pt-BR" b="1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 resultados efetivos esses recursos têm propiciado para a área da inovação e da pesquisa científica?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Resposta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pt-B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Pouca Inovação; Mais pesquisa e </a:t>
            </a:r>
            <a:r>
              <a:rPr lang="pt-BR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formação de RH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0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3.</a:t>
            </a:r>
            <a:r>
              <a:rPr lang="pt-BR" sz="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pt-BR" b="0" i="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Como é possível estimular a realização de pesquisas que tenham potencial para o desenvolvimento de produtos comercializáveis? Do total de pesquisadores da UFPA quantos estão envolvidos com esta atividade de inovação?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Resposta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pt-BR" dirty="0" smtClean="0">
                <a:solidFill>
                  <a:srgbClr val="FF0000"/>
                </a:solidFill>
                <a:latin typeface="Calibri" panose="020F0502020204030204" pitchFamily="34" charset="0"/>
              </a:rPr>
              <a:t>Amazônia, região pouco industrializada. Muito poucos pesquisadores envolvidos com inovação</a:t>
            </a:r>
            <a:endParaRPr lang="pt-B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endParaRPr lang="pt-BR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 idx="4294967295"/>
          </p:nvPr>
        </p:nvSpPr>
        <p:spPr>
          <a:xfrm>
            <a:off x="914400" y="471835"/>
            <a:ext cx="7772400" cy="796925"/>
          </a:xfrm>
        </p:spPr>
        <p:txBody>
          <a:bodyPr/>
          <a:lstStyle/>
          <a:p>
            <a:pPr algn="ctr" eaLnBrk="1" hangingPunct="1"/>
            <a:r>
              <a:rPr lang="pt-BR" altLang="pt-BR" dirty="0" smtClean="0">
                <a:latin typeface="Franklin Gothic Book" pitchFamily="34" charset="0"/>
                <a:ea typeface="ＭＳ Ｐゴシック" panose="020B0600070205080204" pitchFamily="34" charset="-128"/>
              </a:rPr>
              <a:t>Universidade Federal do Pará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280" y="1412776"/>
            <a:ext cx="8569200" cy="496855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Maior</a:t>
            </a:r>
            <a:r>
              <a:rPr lang="en-US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universidade</a:t>
            </a:r>
            <a:r>
              <a:rPr lang="en-US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pública</a:t>
            </a:r>
            <a:r>
              <a:rPr lang="en-US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 da </a:t>
            </a:r>
            <a:r>
              <a:rPr lang="en-US" alt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região</a:t>
            </a:r>
            <a:r>
              <a:rPr lang="en-US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Amazônica</a:t>
            </a:r>
            <a:r>
              <a:rPr lang="en-US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pt-BR" sz="2200" dirty="0" smtClean="0">
                <a:latin typeface="+mn-lt"/>
                <a:ea typeface="ＭＳ Ｐゴシック" panose="020B0600070205080204" pitchFamily="34" charset="-128"/>
              </a:rPr>
              <a:t>(</a:t>
            </a:r>
            <a:r>
              <a:rPr lang="pt-BR" sz="2200" dirty="0">
                <a:latin typeface="+mn-lt"/>
              </a:rPr>
              <a:t>criada pela Lei nº 3.191, de 2 de julho de 1957</a:t>
            </a:r>
            <a:r>
              <a:rPr lang="en-US" altLang="pt-BR" sz="2200" dirty="0" smtClean="0">
                <a:latin typeface="+mn-lt"/>
                <a:ea typeface="ＭＳ Ｐゴシック" panose="020B0600070205080204" pitchFamily="34" charset="-128"/>
              </a:rPr>
              <a:t>)</a:t>
            </a:r>
            <a:endParaRPr lang="pt-BR" altLang="pt-BR" sz="2200" dirty="0" smtClean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&gt; 41.000 estudantes</a:t>
            </a:r>
          </a:p>
          <a:p>
            <a:pPr lvl="2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~ 35.000 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Graduação</a:t>
            </a:r>
          </a:p>
          <a:p>
            <a:pPr lvl="2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~ 6.500 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  <a:sym typeface="Wingdings" panose="05000000000000000000" pitchFamily="2" charset="2"/>
              </a:rPr>
              <a:t> Pós-G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raduação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2.254 professores (1.431 com </a:t>
            </a:r>
            <a:r>
              <a:rPr lang="pt-BR" altLang="pt-BR" dirty="0" err="1" smtClean="0">
                <a:latin typeface="+mn-lt"/>
                <a:ea typeface="ＭＳ Ｐゴシック" panose="020B0600070205080204" pitchFamily="34" charset="-128"/>
              </a:rPr>
              <a:t>Dr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253 cursos de graduação (</a:t>
            </a:r>
            <a:r>
              <a:rPr lang="pt-BR" altLang="pt-BR" dirty="0" err="1" smtClean="0">
                <a:latin typeface="+mn-lt"/>
                <a:ea typeface="ＭＳ Ｐゴシック" panose="020B0600070205080204" pitchFamily="34" charset="-128"/>
              </a:rPr>
              <a:t>Parfor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+ EAD </a:t>
            </a:r>
            <a:r>
              <a:rPr lang="pt-BR" altLang="pt-BR" dirty="0" smtClean="0">
                <a:latin typeface="+mn-lt"/>
                <a:ea typeface="ＭＳ Ｐゴシック" panose="020B0600070205080204" pitchFamily="34" charset="-128"/>
                <a:sym typeface="Wingdings" panose="05000000000000000000" pitchFamily="2" charset="2"/>
              </a:rPr>
              <a:t> 535)</a:t>
            </a:r>
            <a:endParaRPr lang="pt-BR" altLang="pt-BR" dirty="0" smtClean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78 Programas de PG (110 cursos)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12 campi: </a:t>
            </a:r>
            <a:r>
              <a:rPr lang="pt-BR" sz="2000" b="1" dirty="0" smtClean="0"/>
              <a:t>Belém</a:t>
            </a:r>
            <a:r>
              <a:rPr lang="pt-BR" sz="2000" dirty="0" smtClean="0"/>
              <a:t> + Abaetetuba</a:t>
            </a:r>
            <a:r>
              <a:rPr lang="pt-BR" sz="2000" dirty="0"/>
              <a:t>, Altamira, </a:t>
            </a:r>
            <a:r>
              <a:rPr lang="pt-BR" sz="2000" dirty="0" smtClean="0"/>
              <a:t>Ananindeua, </a:t>
            </a:r>
            <a:r>
              <a:rPr lang="pt-BR" sz="2000" dirty="0"/>
              <a:t>Bragança, Breves, Cametá, Capanema, Castanhal, Salinópolis, Soure e </a:t>
            </a:r>
            <a:r>
              <a:rPr lang="pt-BR" sz="2000" dirty="0" smtClean="0"/>
              <a:t>Tucuruí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pt-BR" altLang="pt-BR" b="1" dirty="0" smtClean="0">
                <a:latin typeface="+mn-lt"/>
                <a:ea typeface="ＭＳ Ｐゴシック" panose="020B0600070205080204" pitchFamily="34" charset="-128"/>
              </a:rPr>
              <a:t>Orçamento </a:t>
            </a:r>
            <a:r>
              <a:rPr lang="pt-BR" altLang="pt-BR" b="1" dirty="0">
                <a:latin typeface="+mn-lt"/>
                <a:ea typeface="ＭＳ Ｐゴシック" panose="020B0600070205080204" pitchFamily="34" charset="-128"/>
              </a:rPr>
              <a:t>Executado em 2015</a:t>
            </a:r>
            <a:r>
              <a:rPr lang="pt-BR" altLang="pt-BR" dirty="0">
                <a:latin typeface="+mn-lt"/>
                <a:ea typeface="ＭＳ Ｐゴシック" panose="020B0600070205080204" pitchFamily="34" charset="-128"/>
              </a:rPr>
              <a:t>: R$ 1.308.347.295,40</a:t>
            </a:r>
            <a:endParaRPr lang="pt-BR" altLang="pt-BR" dirty="0" smtClean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4" name="Image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260350"/>
            <a:ext cx="906502" cy="10804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31407" y="6156012"/>
            <a:ext cx="3142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>
                <a:solidFill>
                  <a:srgbClr val="FF0000"/>
                </a:solidFill>
              </a:rPr>
              <a:t>http://www.ufpanumeros.ufpa.br/</a:t>
            </a:r>
          </a:p>
        </p:txBody>
      </p:sp>
    </p:spTree>
    <p:extLst>
      <p:ext uri="{BB962C8B-B14F-4D97-AF65-F5344CB8AC3E}">
        <p14:creationId xmlns:p14="http://schemas.microsoft.com/office/powerpoint/2010/main" val="38002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" y="857821"/>
            <a:ext cx="9036496" cy="59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996" t="7115" r="1994" b="8923"/>
          <a:stretch/>
        </p:blipFill>
        <p:spPr>
          <a:xfrm>
            <a:off x="55025" y="1497663"/>
            <a:ext cx="8909465" cy="52565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3528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i="1" dirty="0"/>
              <a:t>http://</a:t>
            </a:r>
            <a:r>
              <a:rPr lang="pt-BR" i="1" dirty="0" smtClean="0"/>
              <a:t>sigcti.mct.gov.br/fundos/rel/ctl/ctl.php?act=projeto.instituicao_form</a:t>
            </a:r>
          </a:p>
          <a:p>
            <a:pPr>
              <a:spcBef>
                <a:spcPts val="600"/>
              </a:spcBef>
            </a:pPr>
            <a:r>
              <a:rPr lang="pt-BR" b="1" dirty="0" smtClean="0"/>
              <a:t>480 Projetos </a:t>
            </a:r>
            <a:r>
              <a:rPr lang="pt-BR" dirty="0" smtClean="0"/>
              <a:t>(a partir de 01/08/2000, Edital CNPq/CT-</a:t>
            </a:r>
            <a:r>
              <a:rPr lang="pt-BR" dirty="0" err="1" smtClean="0"/>
              <a:t>Petro</a:t>
            </a:r>
            <a:r>
              <a:rPr lang="pt-BR" dirty="0" smtClean="0"/>
              <a:t> 01/2000)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~ 60% Edital Universal do CNPq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72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/>
              <a:t>MCTI / FINEP / CT-INFRA – PROINFRA</a:t>
            </a:r>
          </a:p>
          <a:p>
            <a:pPr>
              <a:spcBef>
                <a:spcPts val="600"/>
              </a:spcBef>
            </a:pPr>
            <a:endParaRPr lang="pt-BR" sz="1400" dirty="0"/>
          </a:p>
          <a:p>
            <a:pPr>
              <a:spcBef>
                <a:spcPts val="600"/>
              </a:spcBef>
            </a:pPr>
            <a:r>
              <a:rPr lang="pt-BR" sz="2400" dirty="0" smtClean="0"/>
              <a:t>“Desenvolvimento (Modernização) da Infraestrutura de Pesquisa e Pós-Graduação na UFPA”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624" y="1988840"/>
            <a:ext cx="3539752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dirty="0" smtClean="0"/>
              <a:t>01/2001 </a:t>
            </a:r>
            <a:r>
              <a:rPr lang="pt-BR" sz="2000" dirty="0" smtClean="0">
                <a:sym typeface="Wingdings" panose="05000000000000000000" pitchFamily="2" charset="2"/>
              </a:rPr>
              <a:t> R$   1.979.600,00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01/2004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2.120.173,00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01/2005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3.227.772,00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01/2006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3.494.698,00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01/2007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3.919.083,00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01/2008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6.246.833,00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01/2010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8.522.876,00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01/2011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  8.643.593,00</a:t>
            </a:r>
            <a:endParaRPr lang="pt-BR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/>
              <a:t>01/2013 </a:t>
            </a:r>
            <a:r>
              <a:rPr lang="pt-BR" sz="2000" dirty="0"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ym typeface="Wingdings" panose="05000000000000000000" pitchFamily="2" charset="2"/>
              </a:rPr>
              <a:t>11.249.871,00</a:t>
            </a:r>
          </a:p>
          <a:p>
            <a:pPr>
              <a:spcBef>
                <a:spcPts val="600"/>
              </a:spcBef>
            </a:pPr>
            <a:r>
              <a:rPr lang="pt-BR" sz="2000" b="1" dirty="0" smtClean="0"/>
              <a:t>Total	 </a:t>
            </a:r>
            <a:r>
              <a:rPr lang="pt-BR" sz="2000" b="1" dirty="0">
                <a:sym typeface="Wingdings" panose="05000000000000000000" pitchFamily="2" charset="2"/>
              </a:rPr>
              <a:t> R$ </a:t>
            </a:r>
            <a:r>
              <a:rPr lang="pt-BR" sz="2000" b="1" dirty="0" smtClean="0">
                <a:sym typeface="Wingdings" panose="05000000000000000000" pitchFamily="2" charset="2"/>
              </a:rPr>
              <a:t>49.404.499,00</a:t>
            </a:r>
          </a:p>
          <a:p>
            <a:pPr>
              <a:spcBef>
                <a:spcPts val="600"/>
              </a:spcBef>
            </a:pPr>
            <a:endParaRPr lang="pt-BR" sz="1200" b="1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pt-BR" sz="2000" dirty="0" smtClean="0">
                <a:solidFill>
                  <a:srgbClr val="0000FF"/>
                </a:solidFill>
              </a:rPr>
              <a:t>01/2014 </a:t>
            </a:r>
            <a:r>
              <a:rPr lang="pt-BR" sz="2000" dirty="0">
                <a:solidFill>
                  <a:srgbClr val="0000FF"/>
                </a:solidFill>
                <a:sym typeface="Wingdings" panose="05000000000000000000" pitchFamily="2" charset="2"/>
              </a:rPr>
              <a:t> R$ </a:t>
            </a:r>
            <a:r>
              <a:rPr lang="pt-BR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11.135.785,00</a:t>
            </a:r>
            <a:endParaRPr lang="pt-BR" sz="2000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0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886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/>
              <a:t>MCTI / FINEP / CT-INFRA – PROINFRA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402" t="21346" r="18391" b="7501"/>
          <a:stretch/>
        </p:blipFill>
        <p:spPr>
          <a:xfrm>
            <a:off x="323529" y="889579"/>
            <a:ext cx="8563188" cy="54197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59632" y="1412776"/>
            <a:ext cx="69127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03512"/>
            <a:ext cx="3648109" cy="3965848"/>
          </a:xfrm>
          <a:prstGeom prst="rect">
            <a:avLst/>
          </a:prstGeom>
          <a:noFill/>
          <a:ln w="38100" cmpd="dbl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6" name="Rectangle 23"/>
          <p:cNvSpPr>
            <a:spLocks noChangeArrowheads="1"/>
          </p:cNvSpPr>
          <p:nvPr/>
        </p:nvSpPr>
        <p:spPr bwMode="auto">
          <a:xfrm>
            <a:off x="611560" y="5805264"/>
            <a:ext cx="288032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Monotype Sorts" pitchFamily="-84" charset="2"/>
              <a:buNone/>
            </a:pPr>
            <a:r>
              <a:rPr lang="pt-BR" altLang="pt-BR" sz="20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Difratômetro</a:t>
            </a:r>
            <a:r>
              <a:rPr lang="pt-BR" altLang="pt-BR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de Raios-X</a:t>
            </a:r>
            <a:endParaRPr lang="pt-BR" altLang="pt-BR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8227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81616"/>
            <a:ext cx="3600376" cy="4027779"/>
          </a:xfrm>
          <a:prstGeom prst="rect">
            <a:avLst/>
          </a:prstGeom>
          <a:noFill/>
          <a:ln w="38100" cmpd="dbl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Rectangle 25"/>
          <p:cNvSpPr>
            <a:spLocks noChangeArrowheads="1"/>
          </p:cNvSpPr>
          <p:nvPr/>
        </p:nvSpPr>
        <p:spPr bwMode="auto">
          <a:xfrm>
            <a:off x="4499992" y="5228679"/>
            <a:ext cx="316835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0000"/>
            </a:pPr>
            <a:r>
              <a:rPr lang="pt-BR" alt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pt-BR" altLang="pt-BR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Espectrômetro de Fluorescência de Raios-X</a:t>
            </a:r>
            <a:endParaRPr lang="pt-BR" altLang="pt-BR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194"/>
          <a:stretch/>
        </p:blipFill>
        <p:spPr>
          <a:xfrm>
            <a:off x="179512" y="836712"/>
            <a:ext cx="8856984" cy="10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6829" t="28430" r="10373" b="60564"/>
          <a:stretch/>
        </p:blipFill>
        <p:spPr>
          <a:xfrm>
            <a:off x="144496" y="1916837"/>
            <a:ext cx="8892000" cy="10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 idx="4294967295"/>
          </p:nvPr>
        </p:nvSpPr>
        <p:spPr>
          <a:xfrm>
            <a:off x="914400" y="471835"/>
            <a:ext cx="7772400" cy="796925"/>
          </a:xfrm>
        </p:spPr>
        <p:txBody>
          <a:bodyPr/>
          <a:lstStyle/>
          <a:p>
            <a:pPr algn="ctr" eaLnBrk="1" hangingPunct="1"/>
            <a:r>
              <a:rPr lang="pt-BR" altLang="pt-BR" dirty="0" smtClean="0">
                <a:latin typeface="Franklin Gothic Book" pitchFamily="34" charset="0"/>
                <a:ea typeface="ＭＳ Ｐゴシック" panose="020B0600070205080204" pitchFamily="34" charset="-128"/>
              </a:rPr>
              <a:t>Universidade Federal do Pará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280" y="1628725"/>
            <a:ext cx="8569200" cy="151224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2.254 professores </a:t>
            </a:r>
          </a:p>
          <a:p>
            <a:pPr eaLnBrk="1" hangingPunct="1">
              <a:spcBef>
                <a:spcPts val="600"/>
              </a:spcBef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1.431 com Doutorado</a:t>
            </a:r>
          </a:p>
          <a:p>
            <a:pPr eaLnBrk="1" hangingPunct="1">
              <a:spcBef>
                <a:spcPts val="600"/>
              </a:spcBef>
            </a:pPr>
            <a:r>
              <a:rPr lang="pt-BR" altLang="pt-BR" dirty="0" smtClean="0">
                <a:latin typeface="+mn-lt"/>
                <a:ea typeface="ＭＳ Ｐゴシック" panose="020B0600070205080204" pitchFamily="34" charset="-128"/>
              </a:rPr>
              <a:t>149 Bolsistas de Produtividade em Pesquisa do CNPq</a:t>
            </a:r>
          </a:p>
        </p:txBody>
      </p:sp>
      <p:pic>
        <p:nvPicPr>
          <p:cNvPr id="4" name="Image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260350"/>
            <a:ext cx="906502" cy="10804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51520" y="3079886"/>
            <a:ext cx="4456883" cy="3517466"/>
            <a:chOff x="251520" y="3079886"/>
            <a:chExt cx="4456883" cy="3517466"/>
          </a:xfrm>
        </p:grpSpPr>
        <p:sp>
          <p:nvSpPr>
            <p:cNvPr id="6" name="CaixaDeTexto 5"/>
            <p:cNvSpPr txBox="1"/>
            <p:nvPr/>
          </p:nvSpPr>
          <p:spPr>
            <a:xfrm>
              <a:off x="251520" y="6289575"/>
              <a:ext cx="1766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400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Fonte: www.cnpq.br</a:t>
              </a:r>
              <a:endParaRPr lang="pt-BR" sz="1400" dirty="0">
                <a:solidFill>
                  <a:srgbClr val="0000FF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315915" y="3079886"/>
              <a:ext cx="4392488" cy="3085418"/>
              <a:chOff x="3923928" y="3434660"/>
              <a:chExt cx="4392488" cy="3085418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3"/>
              <a:srcRect l="8210" b="71011"/>
              <a:stretch/>
            </p:blipFill>
            <p:spPr>
              <a:xfrm>
                <a:off x="3923928" y="3434660"/>
                <a:ext cx="4392488" cy="1146468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3"/>
              <a:srcRect l="8210" t="41735"/>
              <a:stretch/>
            </p:blipFill>
            <p:spPr>
              <a:xfrm>
                <a:off x="3923928" y="4215822"/>
                <a:ext cx="4392488" cy="2304256"/>
              </a:xfrm>
              <a:prstGeom prst="rect">
                <a:avLst/>
              </a:prstGeom>
            </p:spPr>
          </p:pic>
        </p:grpSp>
      </p:grpSp>
      <p:sp>
        <p:nvSpPr>
          <p:cNvPr id="2" name="CaixaDeTexto 1"/>
          <p:cNvSpPr txBox="1"/>
          <p:nvPr/>
        </p:nvSpPr>
        <p:spPr>
          <a:xfrm>
            <a:off x="1745230" y="3926395"/>
            <a:ext cx="6126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</a:p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</a:p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23</a:t>
            </a:r>
          </a:p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13</a:t>
            </a:r>
          </a:p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08104" y="3275692"/>
            <a:ext cx="282481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pt-BR" sz="2000" dirty="0" smtClean="0">
                <a:solidFill>
                  <a:prstClr val="black"/>
                </a:solidFill>
              </a:rPr>
              <a:t>18% são do FNDCT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3978930"/>
            <a:ext cx="3954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- Total em Bolsas:   R$ 2.066.400,00</a:t>
            </a:r>
          </a:p>
          <a:p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                   </a:t>
            </a:r>
            <a:r>
              <a:rPr lang="pt-BR" b="1" dirty="0" smtClean="0">
                <a:solidFill>
                  <a:srgbClr val="0000FF"/>
                </a:solidFill>
              </a:rPr>
              <a:t>18%:   R$     371.952,00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- Total do Adicional: R$    574.800,00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                    </a:t>
            </a:r>
            <a:r>
              <a:rPr lang="pt-BR" b="1" dirty="0">
                <a:solidFill>
                  <a:srgbClr val="0000FF"/>
                </a:solidFill>
              </a:rPr>
              <a:t>18%:   R$     </a:t>
            </a:r>
            <a:r>
              <a:rPr lang="pt-BR" b="1" dirty="0" smtClean="0">
                <a:solidFill>
                  <a:srgbClr val="0000FF"/>
                </a:solidFill>
              </a:rPr>
              <a:t>103.464,00</a:t>
            </a:r>
          </a:p>
          <a:p>
            <a:r>
              <a:rPr lang="pt-BR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Por Ano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1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1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Patrimônio Líqui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4156</TotalTime>
  <Words>281</Words>
  <Application>Microsoft Office PowerPoint</Application>
  <PresentationFormat>Apresentação na tela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10</vt:i4>
      </vt:variant>
    </vt:vector>
  </HeadingPairs>
  <TitlesOfParts>
    <vt:vector size="27" baseType="lpstr">
      <vt:lpstr>ＭＳ Ｐゴシック</vt:lpstr>
      <vt:lpstr>Arial</vt:lpstr>
      <vt:lpstr>Calibri</vt:lpstr>
      <vt:lpstr>DejaVu Sans</vt:lpstr>
      <vt:lpstr>Franklin Gothic Book</vt:lpstr>
      <vt:lpstr>Monotype Sorts</vt:lpstr>
      <vt:lpstr>Perpetua</vt:lpstr>
      <vt:lpstr>Times New Roman</vt:lpstr>
      <vt:lpstr>Wingdings</vt:lpstr>
      <vt:lpstr>Wingdings 2</vt:lpstr>
      <vt:lpstr>Tema1</vt:lpstr>
      <vt:lpstr>Tema do Office</vt:lpstr>
      <vt:lpstr>1_Tema1</vt:lpstr>
      <vt:lpstr>1_Tema do Office</vt:lpstr>
      <vt:lpstr>2_Tema1</vt:lpstr>
      <vt:lpstr>2_Tema do Office</vt:lpstr>
      <vt:lpstr>1_Patrimônio Líquido</vt:lpstr>
      <vt:lpstr>AUDIÊNCIA PÚBLICA   "FUNDOS DE INCENTIVO AO DESENVOLVIMENTO CIENTÍFICO E TECNOLÓGICO"</vt:lpstr>
      <vt:lpstr>Universidade Federal do Pará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Universidade Federal do Pará</vt:lpstr>
      <vt:lpstr>Apresentação do PowerPoint</vt:lpstr>
    </vt:vector>
  </TitlesOfParts>
  <Company>Organiza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 CULTURAIS APLICADOS A PROBLEMAS DE OTIMIZAÇÃO UTILIZANDO ALGORIMOS GENÉTICOS E HEURÍSTICAS DE BUSCAS LOCAIS</dc:title>
  <dc:creator>Usuario</dc:creator>
  <cp:lastModifiedBy>Amanda Vieira de Souza</cp:lastModifiedBy>
  <cp:revision>190</cp:revision>
  <dcterms:created xsi:type="dcterms:W3CDTF">2009-11-17T14:03:05Z</dcterms:created>
  <dcterms:modified xsi:type="dcterms:W3CDTF">2016-11-07T19:52:20Z</dcterms:modified>
</cp:coreProperties>
</file>