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5" r:id="rId3"/>
  </p:sldMasterIdLst>
  <p:notesMasterIdLst>
    <p:notesMasterId r:id="rId13"/>
  </p:notesMasterIdLst>
  <p:sldIdLst>
    <p:sldId id="360" r:id="rId4"/>
    <p:sldId id="358" r:id="rId5"/>
    <p:sldId id="344" r:id="rId6"/>
    <p:sldId id="364" r:id="rId7"/>
    <p:sldId id="365" r:id="rId8"/>
    <p:sldId id="366" r:id="rId9"/>
    <p:sldId id="367" r:id="rId10"/>
    <p:sldId id="368" r:id="rId11"/>
    <p:sldId id="284" r:id="rId12"/>
  </p:sldIdLst>
  <p:sldSz cx="9144000" cy="6858000" type="screen4x3"/>
  <p:notesSz cx="6797675" cy="987425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D8F"/>
    <a:srgbClr val="5D7E14"/>
    <a:srgbClr val="FF9900"/>
    <a:srgbClr val="7BA61A"/>
    <a:srgbClr val="F69200"/>
    <a:srgbClr val="0066CC"/>
    <a:srgbClr val="DE7308"/>
    <a:srgbClr val="E3D8AF"/>
    <a:srgbClr val="542A00"/>
    <a:srgbClr val="C164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730" y="-8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6" d="100"/>
        <a:sy n="13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F7169-F7ED-41C1-9151-3359C546EE3C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70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69BA8-4468-4053-BD3E-B2C0AA7E7B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540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 userDrawn="1"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  <a:prstGeom prst="rect">
            <a:avLst/>
          </a:prstGeo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  <a:prstGeom prst="rect">
            <a:avLst/>
          </a:prstGeo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5184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8350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14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514545" y="645876"/>
            <a:ext cx="8280920" cy="5904656"/>
          </a:xfrm>
          <a:prstGeom prst="roundRect">
            <a:avLst>
              <a:gd name="adj" fmla="val 5119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noFill/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320" y="764704"/>
            <a:ext cx="7696120" cy="1051560"/>
          </a:xfrm>
        </p:spPr>
        <p:txBody>
          <a:bodyPr anchor="ctr">
            <a:normAutofit/>
          </a:bodyPr>
          <a:lstStyle>
            <a:lvl1pPr>
              <a:defRPr sz="3200" b="1">
                <a:solidFill>
                  <a:srgbClr val="7BA61A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060848"/>
            <a:ext cx="7657843" cy="4187952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64" r="23415" b="23229"/>
          <a:stretch/>
        </p:blipFill>
        <p:spPr>
          <a:xfrm>
            <a:off x="7719936" y="5373216"/>
            <a:ext cx="970561" cy="10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590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 userDrawn="1"/>
        </p:nvSpPr>
        <p:spPr>
          <a:xfrm>
            <a:off x="2195737" y="332656"/>
            <a:ext cx="6599728" cy="6217876"/>
          </a:xfrm>
          <a:prstGeom prst="roundRect">
            <a:avLst>
              <a:gd name="adj" fmla="val 5119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noFill/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11760" y="548680"/>
            <a:ext cx="6120680" cy="1051560"/>
          </a:xfrm>
        </p:spPr>
        <p:txBody>
          <a:bodyPr anchor="ctr">
            <a:normAutofit/>
          </a:bodyPr>
          <a:lstStyle>
            <a:lvl1pPr algn="r">
              <a:defRPr sz="3200" b="1">
                <a:solidFill>
                  <a:srgbClr val="7BA61A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411760" y="1844824"/>
            <a:ext cx="6073667" cy="440397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40624"/>
            <a:ext cx="645735" cy="76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5962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 userDrawn="1"/>
        </p:nvSpPr>
        <p:spPr>
          <a:xfrm>
            <a:off x="2195737" y="332656"/>
            <a:ext cx="6599728" cy="6217876"/>
          </a:xfrm>
          <a:prstGeom prst="roundRect">
            <a:avLst>
              <a:gd name="adj" fmla="val 5119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noFill/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11760" y="548680"/>
            <a:ext cx="6120680" cy="1051560"/>
          </a:xfrm>
        </p:spPr>
        <p:txBody>
          <a:bodyPr anchor="ctr">
            <a:normAutofit/>
          </a:bodyPr>
          <a:lstStyle>
            <a:lvl1pPr algn="r">
              <a:defRPr sz="3200" b="1">
                <a:solidFill>
                  <a:srgbClr val="7BA61A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411760" y="1844824"/>
            <a:ext cx="6073667" cy="440397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589240"/>
            <a:ext cx="645735" cy="76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8697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 userDrawn="1"/>
        </p:nvSpPr>
        <p:spPr>
          <a:xfrm>
            <a:off x="2195737" y="1889938"/>
            <a:ext cx="6599728" cy="3168352"/>
          </a:xfrm>
          <a:prstGeom prst="roundRect">
            <a:avLst>
              <a:gd name="adj" fmla="val 5119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noFill/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411760" y="2420888"/>
            <a:ext cx="6264696" cy="216024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17" r="24880" b="22319"/>
          <a:stretch/>
        </p:blipFill>
        <p:spPr bwMode="auto">
          <a:xfrm>
            <a:off x="323528" y="5229200"/>
            <a:ext cx="1224137" cy="1390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7029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 userDrawn="1"/>
        </p:nvSpPr>
        <p:spPr>
          <a:xfrm rot="10800000" flipV="1">
            <a:off x="-23865" y="0"/>
            <a:ext cx="9167865" cy="6885384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2569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4" r="3240"/>
          <a:stretch/>
        </p:blipFill>
        <p:spPr bwMode="auto">
          <a:xfrm>
            <a:off x="-57617" y="0"/>
            <a:ext cx="9238129" cy="692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nip Diagonal Corner Rectangle 10"/>
          <p:cNvSpPr/>
          <p:nvPr userDrawn="1"/>
        </p:nvSpPr>
        <p:spPr>
          <a:xfrm rot="10800000">
            <a:off x="-57618" y="6931"/>
            <a:ext cx="9238129" cy="6913604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06758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4" r="3240"/>
          <a:stretch/>
        </p:blipFill>
        <p:spPr bwMode="auto">
          <a:xfrm>
            <a:off x="-57617" y="0"/>
            <a:ext cx="9238129" cy="692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204864"/>
            <a:ext cx="3960440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9396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MARCA CNA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304" y="302707"/>
            <a:ext cx="897490" cy="141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179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15907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 userDrawn="1"/>
        </p:nvSpPr>
        <p:spPr>
          <a:xfrm>
            <a:off x="1118795" y="0"/>
            <a:ext cx="8025205" cy="1194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041" b="82589"/>
          <a:stretch/>
        </p:blipFill>
        <p:spPr>
          <a:xfrm>
            <a:off x="0" y="0"/>
            <a:ext cx="1118795" cy="1194099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9" t="92392"/>
          <a:stretch/>
        </p:blipFill>
        <p:spPr>
          <a:xfrm>
            <a:off x="7817618" y="6607884"/>
            <a:ext cx="1326382" cy="260874"/>
          </a:xfrm>
          <a:prstGeom prst="rect">
            <a:avLst/>
          </a:prstGeom>
        </p:spPr>
      </p:pic>
      <p:sp>
        <p:nvSpPr>
          <p:cNvPr id="12" name="Retângulo 11"/>
          <p:cNvSpPr/>
          <p:nvPr userDrawn="1"/>
        </p:nvSpPr>
        <p:spPr>
          <a:xfrm>
            <a:off x="-36512" y="6607884"/>
            <a:ext cx="7854130" cy="271631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7" r="25218" b="20434"/>
          <a:stretch/>
        </p:blipFill>
        <p:spPr>
          <a:xfrm>
            <a:off x="8178193" y="188319"/>
            <a:ext cx="792088" cy="878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640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74DB5-C0C7-4B4D-AE32-7DF427527AF7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B079-4C80-4599-B9F1-8970545637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1688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C0DA3-238E-498D-8C99-833AFD1663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3055948"/>
      </p:ext>
    </p:extLst>
  </p:cSld>
  <p:clrMapOvr>
    <a:masterClrMapping/>
  </p:clrMapOvr>
  <p:transition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514545" y="645876"/>
            <a:ext cx="8280920" cy="5904656"/>
          </a:xfrm>
          <a:prstGeom prst="roundRect">
            <a:avLst>
              <a:gd name="adj" fmla="val 5119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320" y="764704"/>
            <a:ext cx="7696120" cy="1051560"/>
          </a:xfrm>
        </p:spPr>
        <p:txBody>
          <a:bodyPr anchor="ctr">
            <a:normAutofit/>
          </a:bodyPr>
          <a:lstStyle>
            <a:lvl1pPr>
              <a:defRPr sz="3200" b="1">
                <a:solidFill>
                  <a:srgbClr val="7BA61A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060848"/>
            <a:ext cx="7657843" cy="4187952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882" y="5589240"/>
            <a:ext cx="645735" cy="76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00685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 userDrawn="1"/>
        </p:nvSpPr>
        <p:spPr>
          <a:xfrm>
            <a:off x="2195737" y="332656"/>
            <a:ext cx="6599728" cy="6217876"/>
          </a:xfrm>
          <a:prstGeom prst="roundRect">
            <a:avLst>
              <a:gd name="adj" fmla="val 5119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11760" y="548680"/>
            <a:ext cx="6120680" cy="1051560"/>
          </a:xfrm>
        </p:spPr>
        <p:txBody>
          <a:bodyPr anchor="ctr">
            <a:normAutofit/>
          </a:bodyPr>
          <a:lstStyle>
            <a:lvl1pPr algn="r">
              <a:defRPr sz="3200" b="1">
                <a:solidFill>
                  <a:srgbClr val="7BA61A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411760" y="1844824"/>
            <a:ext cx="6073667" cy="440397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40624"/>
            <a:ext cx="645735" cy="76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6733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 userDrawn="1"/>
        </p:nvSpPr>
        <p:spPr>
          <a:xfrm>
            <a:off x="2195737" y="332656"/>
            <a:ext cx="6599728" cy="6217876"/>
          </a:xfrm>
          <a:prstGeom prst="roundRect">
            <a:avLst>
              <a:gd name="adj" fmla="val 5119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11760" y="548680"/>
            <a:ext cx="6120680" cy="1051560"/>
          </a:xfrm>
        </p:spPr>
        <p:txBody>
          <a:bodyPr anchor="ctr">
            <a:normAutofit/>
          </a:bodyPr>
          <a:lstStyle>
            <a:lvl1pPr algn="r">
              <a:defRPr sz="3200" b="1">
                <a:solidFill>
                  <a:srgbClr val="7BA61A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411760" y="1844824"/>
            <a:ext cx="6073667" cy="440397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589240"/>
            <a:ext cx="645735" cy="76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64377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 userDrawn="1"/>
        </p:nvSpPr>
        <p:spPr>
          <a:xfrm>
            <a:off x="2195737" y="1889938"/>
            <a:ext cx="6599728" cy="3168352"/>
          </a:xfrm>
          <a:prstGeom prst="roundRect">
            <a:avLst>
              <a:gd name="adj" fmla="val 5119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411760" y="2420888"/>
            <a:ext cx="6264696" cy="216024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729" y="5445224"/>
            <a:ext cx="645735" cy="76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9918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 userDrawn="1"/>
        </p:nvSpPr>
        <p:spPr>
          <a:xfrm rot="10800000" flipV="1">
            <a:off x="-23865" y="0"/>
            <a:ext cx="9167865" cy="6885384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5395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4" r="3240"/>
          <a:stretch/>
        </p:blipFill>
        <p:spPr bwMode="auto">
          <a:xfrm>
            <a:off x="-57617" y="0"/>
            <a:ext cx="9238129" cy="692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nip Diagonal Corner Rectangle 10"/>
          <p:cNvSpPr/>
          <p:nvPr userDrawn="1"/>
        </p:nvSpPr>
        <p:spPr>
          <a:xfrm rot="10800000">
            <a:off x="-57618" y="6931"/>
            <a:ext cx="9238129" cy="6913604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0989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4" r="3240"/>
          <a:stretch/>
        </p:blipFill>
        <p:spPr bwMode="auto">
          <a:xfrm>
            <a:off x="-57617" y="0"/>
            <a:ext cx="9238129" cy="692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632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  <a:prstGeom prst="rect">
            <a:avLst/>
          </a:prstGeo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  <a:prstGeom prst="rect">
            <a:avLst/>
          </a:prstGeo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404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MARCA CNA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304" y="302707"/>
            <a:ext cx="897490" cy="141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423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 userDrawn="1"/>
        </p:nvSpPr>
        <p:spPr>
          <a:xfrm>
            <a:off x="1118795" y="0"/>
            <a:ext cx="8025205" cy="1194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041" b="82589"/>
          <a:stretch/>
        </p:blipFill>
        <p:spPr>
          <a:xfrm>
            <a:off x="0" y="0"/>
            <a:ext cx="1118795" cy="1194099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9" t="92392"/>
          <a:stretch/>
        </p:blipFill>
        <p:spPr>
          <a:xfrm>
            <a:off x="7817618" y="6607884"/>
            <a:ext cx="1326382" cy="260874"/>
          </a:xfrm>
          <a:prstGeom prst="rect">
            <a:avLst/>
          </a:prstGeom>
        </p:spPr>
      </p:pic>
      <p:sp>
        <p:nvSpPr>
          <p:cNvPr id="12" name="Retângulo 11"/>
          <p:cNvSpPr/>
          <p:nvPr userDrawn="1"/>
        </p:nvSpPr>
        <p:spPr>
          <a:xfrm>
            <a:off x="-36512" y="6607884"/>
            <a:ext cx="7854130" cy="271631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7" r="25218" b="20434"/>
          <a:stretch/>
        </p:blipFill>
        <p:spPr>
          <a:xfrm>
            <a:off x="8178193" y="188319"/>
            <a:ext cx="792088" cy="878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28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74DB5-C0C7-4B4D-AE32-7DF427527AF7}" type="datetimeFigureOut">
              <a:rPr lang="pt-BR" smtClean="0">
                <a:solidFill>
                  <a:srgbClr val="E3DED1">
                    <a:shade val="50000"/>
                  </a:srgbClr>
                </a:solidFill>
              </a:rPr>
              <a:pPr/>
              <a:t>30/03/2016</a:t>
            </a:fld>
            <a:endParaRPr lang="pt-B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B079-4C80-4599-B9F1-8970545637EC}" type="slidenum">
              <a:rPr lang="pt-BR" smtClean="0">
                <a:solidFill>
                  <a:srgbClr val="E3DED1">
                    <a:shade val="50000"/>
                  </a:srgbClr>
                </a:solidFill>
              </a:rPr>
              <a:pPr/>
              <a:t>‹nº›</a:t>
            </a:fld>
            <a:endParaRPr lang="pt-B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42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4293096"/>
            <a:ext cx="8183880" cy="1051560"/>
          </a:xfrm>
          <a:prstGeom prst="rect">
            <a:avLst/>
          </a:prstGeo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5962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  <a:prstGeom prst="rect">
            <a:avLst/>
          </a:prstGeo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  <a:prstGeom prst="rect">
            <a:avLst/>
          </a:prstGeo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  <a:prstGeom prst="rect">
            <a:avLst/>
          </a:prstGeo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  <a:prstGeom prst="rect">
            <a:avLst/>
          </a:prstGeo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256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4293096"/>
            <a:ext cx="8183880" cy="1051560"/>
          </a:xfrm>
          <a:prstGeom prst="rect">
            <a:avLst/>
          </a:prstGeo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9385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141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  <a:prstGeom prst="rect">
            <a:avLst/>
          </a:prstGeo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  <a:prstGeom prst="rect">
            <a:avLst/>
          </a:prstGeo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9396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  <a:prstGeom prst="rect">
            <a:avLst/>
          </a:prstGeo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  <a:prstGeom prst="rect">
            <a:avLst/>
          </a:prstGeo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6464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4" t="1780" r="5807" b="1689"/>
          <a:stretch/>
        </p:blipFill>
        <p:spPr bwMode="auto">
          <a:xfrm>
            <a:off x="-36512" y="0"/>
            <a:ext cx="9180512" cy="6893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upo 3"/>
          <p:cNvGrpSpPr/>
          <p:nvPr userDrawn="1"/>
        </p:nvGrpSpPr>
        <p:grpSpPr>
          <a:xfrm>
            <a:off x="2506259" y="2121711"/>
            <a:ext cx="4284000" cy="2662688"/>
            <a:chOff x="2506259" y="2121711"/>
            <a:chExt cx="4284000" cy="2662688"/>
          </a:xfrm>
        </p:grpSpPr>
        <p:pic>
          <p:nvPicPr>
            <p:cNvPr id="7" name="Picture 4"/>
            <p:cNvPicPr>
              <a:picLocks noChangeAspect="1" noChangeArrowheads="1"/>
            </p:cNvPicPr>
            <p:nvPr userDrawn="1"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333" t="32149" r="28636" b="43387"/>
            <a:stretch/>
          </p:blipFill>
          <p:spPr bwMode="auto">
            <a:xfrm>
              <a:off x="2506259" y="2121711"/>
              <a:ext cx="4284000" cy="2662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tângulo 2"/>
            <p:cNvSpPr/>
            <p:nvPr userDrawn="1"/>
          </p:nvSpPr>
          <p:spPr>
            <a:xfrm>
              <a:off x="4093861" y="2560012"/>
              <a:ext cx="1116000" cy="13010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2" name="Imagem 1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33947" y="2546457"/>
              <a:ext cx="2448000" cy="18091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7959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80060" y="4293096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9A5FC61-6464-4A60-9F1B-12942FAF4EE2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3CB964A-F0F8-45E4-A191-D43230A87977}" type="slidenum">
              <a:rPr lang="pt-BR" smtClean="0"/>
              <a:t>‹nº›</a:t>
            </a:fld>
            <a:endParaRPr lang="pt-BR"/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4" t="1780" r="5807" b="1689"/>
          <a:stretch/>
        </p:blipFill>
        <p:spPr bwMode="auto">
          <a:xfrm>
            <a:off x="-36512" y="0"/>
            <a:ext cx="9180512" cy="6893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430556"/>
            <a:ext cx="3384376" cy="2150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ângulo 2"/>
          <p:cNvSpPr/>
          <p:nvPr userDrawn="1"/>
        </p:nvSpPr>
        <p:spPr>
          <a:xfrm>
            <a:off x="4211960" y="2626930"/>
            <a:ext cx="1080120" cy="1306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626930"/>
            <a:ext cx="2378484" cy="175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9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8" r:id="rId2"/>
    <p:sldLayoutId id="2147483700" r:id="rId3"/>
    <p:sldLayoutId id="2147483697" r:id="rId4"/>
    <p:sldLayoutId id="2147483689" r:id="rId5"/>
    <p:sldLayoutId id="2147483696" r:id="rId6"/>
    <p:sldLayoutId id="2147483692" r:id="rId7"/>
    <p:sldLayoutId id="2147483698" r:id="rId8"/>
    <p:sldLayoutId id="2147483703" r:id="rId9"/>
    <p:sldLayoutId id="2147483704" r:id="rId10"/>
    <p:sldLayoutId id="2147483722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80060" y="4293096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9A5FC61-6464-4A60-9F1B-12942FAF4EE2}" type="datetimeFigureOut">
              <a:rPr lang="pt-BR" smtClean="0">
                <a:solidFill>
                  <a:srgbClr val="E3DED1">
                    <a:shade val="50000"/>
                  </a:srgbClr>
                </a:solidFill>
              </a:rPr>
              <a:pPr/>
              <a:t>30/03/2016</a:t>
            </a:fld>
            <a:endParaRPr lang="pt-B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3CB964A-F0F8-45E4-A191-D43230A87977}" type="slidenum">
              <a:rPr lang="pt-BR" smtClean="0">
                <a:solidFill>
                  <a:srgbClr val="E3DED1">
                    <a:shade val="50000"/>
                  </a:srgbClr>
                </a:solidFill>
              </a:rPr>
              <a:pPr/>
              <a:t>‹nº›</a:t>
            </a:fld>
            <a:endParaRPr lang="pt-BR">
              <a:solidFill>
                <a:srgbClr val="E3DED1">
                  <a:shade val="50000"/>
                </a:srgb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4" t="1780" r="5807" b="1689"/>
          <a:stretch/>
        </p:blipFill>
        <p:spPr bwMode="auto">
          <a:xfrm>
            <a:off x="-36512" y="0"/>
            <a:ext cx="9180512" cy="6893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430556"/>
            <a:ext cx="3384376" cy="2150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ângulo 2"/>
          <p:cNvSpPr/>
          <p:nvPr userDrawn="1"/>
        </p:nvSpPr>
        <p:spPr>
          <a:xfrm>
            <a:off x="4211960" y="2626930"/>
            <a:ext cx="1080120" cy="1306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626930"/>
            <a:ext cx="2378484" cy="175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93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5" r:id="rId9"/>
    <p:sldLayoutId id="2147483716" r:id="rId10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 idx="4294967295"/>
          </p:nvPr>
        </p:nvSpPr>
        <p:spPr>
          <a:xfrm>
            <a:off x="2339752" y="1988840"/>
            <a:ext cx="6264696" cy="1050925"/>
          </a:xfrm>
        </p:spPr>
        <p:txBody>
          <a:bodyPr vert="horz" anchor="ctr">
            <a:noAutofit/>
          </a:bodyPr>
          <a:lstStyle/>
          <a:p>
            <a:r>
              <a:rPr lang="pt-BR" dirty="0" smtClean="0">
                <a:solidFill>
                  <a:srgbClr val="5D7E14"/>
                </a:solidFill>
                <a:effectLst/>
                <a:latin typeface="Arial" pitchFamily="34" charset="0"/>
                <a:cs typeface="Arial" pitchFamily="34" charset="0"/>
              </a:rPr>
              <a:t>Implementação do CAR e do PRA Lei 12.651/12</a:t>
            </a:r>
            <a:endParaRPr lang="pt-BR" dirty="0">
              <a:solidFill>
                <a:srgbClr val="5D7E14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067944" y="3573016"/>
            <a:ext cx="4536504" cy="1296144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r">
              <a:spcBef>
                <a:spcPct val="0"/>
              </a:spcBef>
              <a:buNone/>
              <a:defRPr kumimoji="0" sz="3200" b="1">
                <a:solidFill>
                  <a:srgbClr val="7BA61A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  <a:extLst/>
          </a:lstStyle>
          <a:p>
            <a:pPr algn="l"/>
            <a:r>
              <a:rPr lang="pt-BR" sz="2000" dirty="0" smtClean="0">
                <a:solidFill>
                  <a:srgbClr val="5D7E14"/>
                </a:solidFill>
              </a:rPr>
              <a:t>Rodrigo Justus de Brito</a:t>
            </a:r>
            <a:endParaRPr lang="pt-BR" sz="2000" dirty="0">
              <a:solidFill>
                <a:srgbClr val="5D7E14"/>
              </a:solidFill>
            </a:endParaRPr>
          </a:p>
          <a:p>
            <a:pPr algn="l"/>
            <a:r>
              <a:rPr lang="pt-BR" sz="2000" dirty="0" smtClean="0">
                <a:solidFill>
                  <a:srgbClr val="5D7E14"/>
                </a:solidFill>
              </a:rPr>
              <a:t> </a:t>
            </a:r>
            <a:r>
              <a:rPr lang="pt-BR" sz="2000" dirty="0" smtClean="0">
                <a:solidFill>
                  <a:srgbClr val="5D7E14"/>
                </a:solidFill>
              </a:rPr>
              <a:t>Presidente da Comissão Nacional do Meio Ambiente da CNA</a:t>
            </a:r>
            <a:endParaRPr lang="pt-BR" sz="2000" dirty="0">
              <a:solidFill>
                <a:srgbClr val="5D7E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86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836320" y="764704"/>
            <a:ext cx="7912144" cy="1051560"/>
          </a:xfrm>
        </p:spPr>
        <p:txBody>
          <a:bodyPr vert="horz" anchor="ctr">
            <a:normAutofit/>
          </a:bodyPr>
          <a:lstStyle/>
          <a:p>
            <a:r>
              <a:rPr lang="pt-BR" sz="4000" dirty="0" smtClean="0">
                <a:solidFill>
                  <a:srgbClr val="5D7E14"/>
                </a:solidFill>
              </a:rPr>
              <a:t>Sumário</a:t>
            </a:r>
            <a:endParaRPr lang="pt-BR" sz="4000" dirty="0">
              <a:solidFill>
                <a:srgbClr val="5D7E14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99592" y="1844824"/>
            <a:ext cx="7200800" cy="4187952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endParaRPr lang="pt-BR" dirty="0" smtClean="0"/>
          </a:p>
          <a:p>
            <a:pPr marL="457200" indent="-457200" algn="just">
              <a:buFont typeface="+mj-lt"/>
              <a:buAutoNum type="arabicPeriod"/>
            </a:pPr>
            <a:endParaRPr lang="pt-BR" dirty="0"/>
          </a:p>
          <a:p>
            <a:pPr marL="457200" indent="-457200" algn="just">
              <a:buFont typeface="+mj-lt"/>
              <a:buAutoNum type="arabicPeriod"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SITUAÇAO DO CAR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ESTAGIO DE IMPLEMENTAÇÃO DOS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PRORROGAÇÃO OU NÃO DO CAR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CONCLUSÕES</a:t>
            </a:r>
            <a:endPara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386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ítulo 1"/>
          <p:cNvSpPr>
            <a:spLocks noGrp="1"/>
          </p:cNvSpPr>
          <p:nvPr>
            <p:ph type="title"/>
          </p:nvPr>
        </p:nvSpPr>
        <p:spPr>
          <a:xfrm>
            <a:off x="877246" y="692696"/>
            <a:ext cx="7984152" cy="1051560"/>
          </a:xfrm>
          <a:extLst/>
        </p:spPr>
        <p:txBody>
          <a:bodyPr vert="horz" anchor="ctr">
            <a:normAutofit/>
          </a:bodyPr>
          <a:lstStyle/>
          <a:p>
            <a:r>
              <a:rPr lang="pt-BR" sz="2800" dirty="0"/>
              <a:t>CAR – </a:t>
            </a:r>
            <a:r>
              <a:rPr lang="pt-BR" sz="2800" dirty="0" smtClean="0"/>
              <a:t>CADASTRO AMBIENTAL RURAL</a:t>
            </a:r>
            <a:br>
              <a:rPr lang="pt-BR" sz="2800" dirty="0" smtClean="0"/>
            </a:br>
            <a:r>
              <a:rPr lang="pt-BR" sz="2800" dirty="0" smtClean="0"/>
              <a:t>CONCEITO </a:t>
            </a:r>
            <a:r>
              <a:rPr lang="pt-BR" sz="2800" dirty="0"/>
              <a:t>E </a:t>
            </a:r>
            <a:r>
              <a:rPr lang="pt-BR" sz="2800" dirty="0" smtClean="0"/>
              <a:t>PRAZOS</a:t>
            </a:r>
            <a:endParaRPr lang="pt-BR" sz="2800" dirty="0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187624" y="1700807"/>
            <a:ext cx="7488832" cy="4113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/>
                <a:cs typeface="Times New Roman"/>
              </a:rPr>
              <a:t>COMPÕE BASE DE DADOS PARA CONTROLE, MONITORAMENTO, PLANEJAMENTO AMBIENTAL E ECONÔMICO E COMBATE AO DESMATAMENTO. (ART. 29</a:t>
            </a: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/>
                <a:cs typeface="Times New Roman"/>
              </a:rPr>
              <a:t>)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/>
                <a:cs typeface="Times New Roman"/>
              </a:rPr>
              <a:t>PRAZO PARA O CADASTRAMENTO VARIA CONFORME À </a:t>
            </a: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/>
                <a:cs typeface="Times New Roman"/>
              </a:rPr>
              <a:t>DISPONIBILIZAÇÃO DO CAR AOS USUÁRIOS  (§ 3º, ART. 29)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pt-B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/>
                <a:cs typeface="Times New Roman"/>
              </a:rPr>
              <a:t>ADESÃO AO PRA DEPENDE DA INSCRIÇÃO NO CAR (</a:t>
            </a:r>
            <a:r>
              <a:rPr lang="pt-BR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/>
                <a:cs typeface="Times New Roman"/>
              </a:rPr>
              <a:t>§ 2</a:t>
            </a:r>
            <a:r>
              <a:rPr lang="pt-BR" sz="2000" u="sng" baseline="30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/>
                <a:cs typeface="Times New Roman"/>
              </a:rPr>
              <a:t>O</a:t>
            </a:r>
            <a:r>
              <a:rPr lang="pt-BR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/>
                <a:cs typeface="Times New Roman"/>
              </a:rPr>
              <a:t>, ART. 59)</a:t>
            </a:r>
            <a:endParaRPr lang="pt-B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endParaRPr lang="pt-B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/>
                <a:cs typeface="Times New Roman"/>
              </a:rPr>
              <a:t>COMPUTO DAS APPS NA ÁREA DE RESERVA LEGAL DEPENDE DA INSCRIÇÃO NO CAR, NA FORMA DA LEI (ART. 15)</a:t>
            </a: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2779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ítulo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321846" cy="1051560"/>
          </a:xfrm>
          <a:extLst/>
        </p:spPr>
        <p:txBody>
          <a:bodyPr vert="horz" anchor="ctr">
            <a:normAutofit/>
          </a:bodyPr>
          <a:lstStyle/>
          <a:p>
            <a:r>
              <a:rPr lang="pt-BR" sz="2700" dirty="0" smtClean="0"/>
              <a:t>PROGRAMAS </a:t>
            </a:r>
            <a:r>
              <a:rPr lang="pt-BR" sz="2700" dirty="0"/>
              <a:t>DE REGULARIZAÇÃO AMBIENTAL   </a:t>
            </a:r>
            <a:r>
              <a:rPr lang="pt-BR" sz="2700" dirty="0" smtClean="0"/>
              <a:t> </a:t>
            </a:r>
            <a:br>
              <a:rPr lang="pt-BR" sz="2700" dirty="0" smtClean="0"/>
            </a:br>
            <a:r>
              <a:rPr lang="pt-BR" sz="2700" dirty="0"/>
              <a:t> </a:t>
            </a:r>
            <a:r>
              <a:rPr lang="pt-BR" sz="2700" dirty="0" err="1" smtClean="0"/>
              <a:t>PRAs</a:t>
            </a:r>
            <a:endParaRPr lang="pt-BR" sz="2700" dirty="0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971600" y="1700808"/>
            <a:ext cx="7488832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NENHUM </a:t>
            </a: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ESTADO IMPLANTOU PRA NO PRAZO FIXADO NA LEI (ART. 59</a:t>
            </a:r>
            <a:r>
              <a:rPr lang="pt-B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);</a:t>
            </a:r>
          </a:p>
          <a:p>
            <a:pPr lvl="0"/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MAIOR PARTE DOS ESTADOS NÃO IMPLANTOU O PRA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t-B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EM </a:t>
            </a: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RARAS SITUAÇÕES OCORREU A EDICAO DE NORMAS ESPECIFICAS CONSIDERANDO AS PECULIARIDADES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t-B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IMPEDE </a:t>
            </a: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APLICACAO DE MULTAS SOBRE FATOS ANTERIORES A JUL/2008 ATÉ O PRAZO FINAL DE ADESAO AO PRA</a:t>
            </a:r>
          </a:p>
          <a:p>
            <a:pPr lvl="0"/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34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ítulo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321846" cy="1051560"/>
          </a:xfrm>
          <a:extLst/>
        </p:spPr>
        <p:txBody>
          <a:bodyPr vert="horz" anchor="ctr">
            <a:normAutofit/>
          </a:bodyPr>
          <a:lstStyle/>
          <a:p>
            <a:r>
              <a:rPr lang="pt-BR" sz="2700" dirty="0" smtClean="0"/>
              <a:t>PROGRAMAS </a:t>
            </a:r>
            <a:r>
              <a:rPr lang="pt-BR" sz="2700" dirty="0"/>
              <a:t>DE REGULARIZAÇÃO AMBIENTAL   </a:t>
            </a:r>
            <a:r>
              <a:rPr lang="pt-BR" sz="2700" dirty="0" smtClean="0"/>
              <a:t> </a:t>
            </a:r>
            <a:br>
              <a:rPr lang="pt-BR" sz="2700" dirty="0" smtClean="0"/>
            </a:br>
            <a:r>
              <a:rPr lang="pt-BR" sz="2700" dirty="0"/>
              <a:t> </a:t>
            </a:r>
            <a:r>
              <a:rPr lang="pt-BR" sz="2700" dirty="0" err="1" smtClean="0"/>
              <a:t>PRAs</a:t>
            </a:r>
            <a:endParaRPr lang="pt-BR" sz="2700" dirty="0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971600" y="1700808"/>
            <a:ext cx="7488832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ASSINATURA </a:t>
            </a:r>
            <a:r>
              <a:rPr lang="pt-B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DO TERMO DE COMPROMISSO (TC) SUSPENDE AS PENALIDADES JÁ APLICADAS E CONVERTE EM SERVICOS AMBIENTAIS, APÓS CUMPRIMENTO DAS </a:t>
            </a:r>
            <a:r>
              <a:rPr lang="pt-B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OBRIGAÇÕES</a:t>
            </a:r>
          </a:p>
          <a:p>
            <a:pPr lvl="0"/>
            <a:endParaRPr lang="pt-BR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NÃO </a:t>
            </a:r>
            <a:r>
              <a:rPr lang="pt-B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CADASTRAMENTO DAS ÁREAS NO CAR E NÃO ADESÃO AO PRA NÃO “DESCONSOLIDA” </a:t>
            </a:r>
            <a:r>
              <a:rPr lang="pt-BR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APPs</a:t>
            </a:r>
            <a:r>
              <a:rPr lang="pt-B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– APENAS NÃO PERMITE O SEU COMPUTO NA </a:t>
            </a:r>
            <a:r>
              <a:rPr lang="pt-B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RL</a:t>
            </a:r>
          </a:p>
          <a:p>
            <a:pPr lvl="0"/>
            <a:r>
              <a:rPr lang="pt-B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endParaRPr lang="pt-BR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VENCIDO </a:t>
            </a:r>
            <a:r>
              <a:rPr lang="pt-B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PRAZO DE ADESÃO AO PRA  AS MULTAS TERAO QUE SER PAGAS INTEGRALMENTE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508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ítulo 1"/>
          <p:cNvSpPr>
            <a:spLocks noGrp="1"/>
          </p:cNvSpPr>
          <p:nvPr>
            <p:ph type="title"/>
          </p:nvPr>
        </p:nvSpPr>
        <p:spPr>
          <a:xfrm>
            <a:off x="505629" y="505232"/>
            <a:ext cx="8321846" cy="1051560"/>
          </a:xfrm>
          <a:extLst/>
        </p:spPr>
        <p:txBody>
          <a:bodyPr vert="horz" anchor="ctr">
            <a:normAutofit/>
          </a:bodyPr>
          <a:lstStyle/>
          <a:p>
            <a:r>
              <a:rPr lang="pt-BR" sz="2400" dirty="0" smtClean="0"/>
              <a:t>CONSEQUENCIAS DA NÃO PRORROGACAO </a:t>
            </a:r>
            <a:r>
              <a:rPr lang="pt-BR" sz="2400" dirty="0"/>
              <a:t>DO CAR: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539552" y="1484784"/>
            <a:ext cx="8424936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PRORROGAÇÃO DO PRAZO </a:t>
            </a: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PARALISAÇÃO DO CADASTRAMENTO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INUTILIZA E INVIABILIZA TODOS OS ESFORÇOS DE CADASTRAMENTO REALIZADOS ATÉ O </a:t>
            </a: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MOMENTO</a:t>
            </a:r>
          </a:p>
          <a:p>
            <a:pPr lvl="0"/>
            <a:endParaRPr lang="pt-B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ÁREA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CADASTRADA REPRESENTA POUCO MAIS DE 30% DO TERRITORIO NACIONAL </a:t>
            </a:r>
            <a:endParaRPr lang="pt-B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pt-B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CADASTRAMENTOS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REALIZADOS - APÓS FINDO O PRAZO LEGAL - SÃO INVÁLIDOS E ILEGAIS:</a:t>
            </a:r>
          </a:p>
          <a:p>
            <a:pPr lvl="1"/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“o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administrador público está, em toda sua atividade funcional, sujeito aos mandamentos da lei</a:t>
            </a: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deles não se pode afastar ou desviar, </a:t>
            </a:r>
            <a:r>
              <a:rPr lang="pt-B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sob pena de praticar ato inválido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expor-se à responsabilidade disciplinar, civil e criminal, conforme o caso” (</a:t>
            </a:r>
            <a:r>
              <a:rPr lang="pt-BR" sz="2000" dirty="0"/>
              <a:t>Hely Lopes Meirelles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ítulo 1"/>
          <p:cNvSpPr>
            <a:spLocks noGrp="1"/>
          </p:cNvSpPr>
          <p:nvPr>
            <p:ph type="title"/>
          </p:nvPr>
        </p:nvSpPr>
        <p:spPr>
          <a:xfrm>
            <a:off x="505629" y="505232"/>
            <a:ext cx="8321846" cy="1051560"/>
          </a:xfrm>
          <a:extLst/>
        </p:spPr>
        <p:txBody>
          <a:bodyPr vert="horz" anchor="ctr">
            <a:normAutofit/>
          </a:bodyPr>
          <a:lstStyle/>
          <a:p>
            <a:r>
              <a:rPr lang="pt-BR" sz="2800" dirty="0" smtClean="0"/>
              <a:t>PRORROGACAO </a:t>
            </a:r>
            <a:r>
              <a:rPr lang="pt-BR" sz="2800" dirty="0"/>
              <a:t>DO CAR: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539552" y="1772816"/>
            <a:ext cx="8424936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NECESSÁRIA PELO FATO DE O CADASTRO SER PERMANENTE E A LEI LHE TER ATRIBUIDO PRAZO AO CADASTRAMENTO – LEI PRECISA SER EMENDADA E CORRIGIDA</a:t>
            </a:r>
          </a:p>
          <a:p>
            <a:pPr lvl="0"/>
            <a:endParaRPr lang="pt-B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PRORROGAÇÃO NÃO TRARÁ PREJUIZOS – </a:t>
            </a:r>
            <a:r>
              <a:rPr lang="pt-B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CARs</a:t>
            </a: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NAO FORAM ANALISADOS PELOS </a:t>
            </a:r>
            <a:r>
              <a:rPr lang="pt-B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OEMAs</a:t>
            </a:r>
            <a:endParaRPr lang="pt-B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NECESSÁRIA FIXAÇÃO DE PRAZO PARA O CADASTRAMENTO E BENEFICIOS DO PRA</a:t>
            </a:r>
          </a:p>
          <a:p>
            <a:pPr lvl="0"/>
            <a:endParaRPr lang="pt-B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PRAZO PREVISTO NO ART. 78-A DEVE SER MANTIDO</a:t>
            </a: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38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611560" y="2780928"/>
            <a:ext cx="8424936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MUITO OBRIGADO!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754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067944" y="2460928"/>
            <a:ext cx="1224136" cy="14994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433633"/>
            <a:ext cx="2808312" cy="2075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407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8248</TotalTime>
  <Words>412</Words>
  <Application>Microsoft Office PowerPoint</Application>
  <PresentationFormat>Apresentação na tela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1_Aspect</vt:lpstr>
      <vt:lpstr>2_Aspect</vt:lpstr>
      <vt:lpstr>3_Aspect</vt:lpstr>
      <vt:lpstr>Implementação do CAR e do PRA Lei 12.651/12</vt:lpstr>
      <vt:lpstr>Sumário</vt:lpstr>
      <vt:lpstr>CAR – CADASTRO AMBIENTAL RURAL CONCEITO E PRAZOS</vt:lpstr>
      <vt:lpstr>PROGRAMAS DE REGULARIZAÇÃO AMBIENTAL      PRAs</vt:lpstr>
      <vt:lpstr>PROGRAMAS DE REGULARIZAÇÃO AMBIENTAL      PRAs</vt:lpstr>
      <vt:lpstr>CONSEQUENCIAS DA NÃO PRORROGACAO DO CAR:</vt:lpstr>
      <vt:lpstr>PRORROGACAO DO CAR: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 Santos</dc:creator>
  <cp:lastModifiedBy>Rodrigo Justus</cp:lastModifiedBy>
  <cp:revision>183</cp:revision>
  <cp:lastPrinted>2014-03-21T21:32:57Z</cp:lastPrinted>
  <dcterms:created xsi:type="dcterms:W3CDTF">2014-02-16T17:22:40Z</dcterms:created>
  <dcterms:modified xsi:type="dcterms:W3CDTF">2016-03-31T01:25:44Z</dcterms:modified>
</cp:coreProperties>
</file>