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7" r:id="rId2"/>
    <p:sldId id="369" r:id="rId3"/>
    <p:sldId id="361" r:id="rId4"/>
    <p:sldId id="364" r:id="rId5"/>
    <p:sldId id="360" r:id="rId6"/>
    <p:sldId id="376" r:id="rId7"/>
    <p:sldId id="375" r:id="rId8"/>
    <p:sldId id="377" r:id="rId9"/>
    <p:sldId id="370" r:id="rId10"/>
    <p:sldId id="378" r:id="rId11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30A"/>
    <a:srgbClr val="FFCC00"/>
    <a:srgbClr val="F8F8F8"/>
    <a:srgbClr val="CC0000"/>
    <a:srgbClr val="0000FF"/>
    <a:srgbClr val="F1900F"/>
    <a:srgbClr val="937F35"/>
    <a:srgbClr val="CDC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>
      <p:cViewPr varScale="1">
        <p:scale>
          <a:sx n="110" d="100"/>
          <a:sy n="110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1F88-65CD-4A0A-B37D-A1D1B72BF81A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A0172-D05E-4078-A1F0-2F875F1642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4884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9B2C-1CE3-4878-82A1-AD4A534E6D7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3E54-95F0-4521-B741-CE4346662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486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63E54-95F0-4521-B741-CE4346662BD2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95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63E54-95F0-4521-B741-CE4346662BD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74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09FB-EF03-4E8B-AC8F-0AA6B04D6234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2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FFAB-7023-431A-BAC4-34A975593DD9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3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74B6-B236-4566-A556-9FFCF6A10E05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4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422-A317-4565-8DD8-A9BC02D5D221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28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ACE9-01D6-43BC-B6D6-B4987ED0BA00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7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7C99-2E81-4FD6-BA64-544607B71DC4}" type="datetime1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34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289B-3AEA-4920-BA4E-80155870CA26}" type="datetime1">
              <a:rPr lang="pt-BR" smtClean="0"/>
              <a:t>10/08/2015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5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629A-A049-46C4-B0A8-DBB736238C19}" type="datetime1">
              <a:rPr lang="pt-BR" smtClean="0"/>
              <a:t>10/08/2015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7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9B70-9FA5-4A06-AE85-AC69B37C41B1}" type="datetime1">
              <a:rPr lang="pt-BR" smtClean="0"/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47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FFBC-8112-415A-B783-B608F2D93979}" type="datetime1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122-AF2D-4C9E-AAC6-88A934CF2AC3}" type="datetime1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6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234-F8A6-431F-8816-5C0D7669E3C5}" type="datetime1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7ABC-AB56-4FAD-81C4-62EA0E00B75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 descr="http://1.bp.blogspot.com/-w6BBPMkxnDc/Tuh-C5G3g8I/AAAAAAAAjio/N8QMuljNeYs/s320/Abia%2BNOTICIA-7956-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17706" r="8139" b="20270"/>
          <a:stretch/>
        </p:blipFill>
        <p:spPr bwMode="auto">
          <a:xfrm>
            <a:off x="8172400" y="6257108"/>
            <a:ext cx="794983" cy="5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6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9105" y="-328482"/>
            <a:ext cx="10627689" cy="7501898"/>
          </a:xfrm>
          <a:prstGeom prst="rect">
            <a:avLst/>
          </a:prstGeom>
        </p:spPr>
      </p:pic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-2352433" y="4197675"/>
            <a:ext cx="8229600" cy="49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  <a:defRPr/>
            </a:pPr>
            <a:endParaRPr lang="pt-BR" sz="1700" dirty="0" smtClean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>
              <a:defRPr/>
            </a:pPr>
            <a:endParaRPr lang="pt-BR" sz="1700" dirty="0" smtClean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>
              <a:defRPr/>
            </a:pPr>
            <a:endParaRPr lang="pt-BR" sz="1700" dirty="0" smtClean="0"/>
          </a:p>
          <a:p>
            <a:pPr>
              <a:defRPr/>
            </a:pPr>
            <a:endParaRPr lang="pt-BR" sz="1700" dirty="0"/>
          </a:p>
        </p:txBody>
      </p:sp>
      <p:sp>
        <p:nvSpPr>
          <p:cNvPr id="7" name="Retângulo 6"/>
          <p:cNvSpPr/>
          <p:nvPr/>
        </p:nvSpPr>
        <p:spPr>
          <a:xfrm>
            <a:off x="29944" y="-115592"/>
            <a:ext cx="9156120" cy="6855621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58563" y="4697901"/>
            <a:ext cx="749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A ROTULAGEM DOS ALIMENTOS TRANSGÊNICOS</a:t>
            </a:r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116632"/>
            <a:ext cx="1932544" cy="119675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395536" y="2065723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PLC n° 34/2015</a:t>
            </a:r>
          </a:p>
          <a:p>
            <a:pPr marL="0" lvl="1" algn="ctr"/>
            <a:r>
              <a:rPr lang="pt-BR" sz="3200" b="1" dirty="0" smtClean="0"/>
              <a:t>Altera a Lei n° 11.105, de 24 de março de 2005</a:t>
            </a:r>
          </a:p>
          <a:p>
            <a:pPr marL="0" lvl="1" algn="ctr"/>
            <a:r>
              <a:rPr lang="pt-BR" sz="3200" b="1" dirty="0" smtClean="0"/>
              <a:t>(PL n° 4.148/2008 – Câmara dos Deputados)</a:t>
            </a:r>
          </a:p>
          <a:p>
            <a:pPr algn="r"/>
            <a:endParaRPr lang="en-US" sz="3200" b="1" dirty="0" smtClean="0">
              <a:solidFill>
                <a:srgbClr val="F65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47864" y="3356992"/>
            <a:ext cx="48806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OBRIGADO</a:t>
            </a:r>
            <a:endParaRPr lang="en-US" sz="7200" b="1" dirty="0" smtClean="0">
              <a:latin typeface="Cardenio Modern" panose="03000700000000000000" pitchFamily="66" charset="0"/>
            </a:endParaRPr>
          </a:p>
          <a:p>
            <a:pPr algn="ctr"/>
            <a:r>
              <a:rPr lang="en-US" sz="3600" b="1" dirty="0" smtClean="0"/>
              <a:t>abia@abia.org.br</a:t>
            </a:r>
          </a:p>
          <a:p>
            <a:pPr lvl="0"/>
            <a:endParaRPr lang="pt-BR" sz="1600" dirty="0"/>
          </a:p>
          <a:p>
            <a:pPr marL="342900" lvl="0" indent="-342900">
              <a:buAutoNum type="arabicParenR"/>
            </a:pPr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9269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 PLC N° 34/2015 não elimina a informação sobre transgenia. Ao contrário, a presta de forma adequada e compreensível.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2557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30400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INFORMAÇÃO OU ALERTA DE RISCO?</a:t>
            </a:r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539552" y="179430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CONSUMIDOR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INFORMADO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07904" y="2196480"/>
            <a:ext cx="36004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131840" y="2132856"/>
            <a:ext cx="7200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12089" y="4005064"/>
            <a:ext cx="5607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6530A"/>
                </a:solidFill>
                <a:latin typeface="Cardenio Modern"/>
              </a:rPr>
              <a:t>ÚTIL ???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6530A"/>
                </a:solidFill>
                <a:latin typeface="Cardenio Modern"/>
              </a:rPr>
              <a:t>TEM RISCO?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6530A"/>
                </a:solidFill>
                <a:latin typeface="Cardenio Modern"/>
              </a:rPr>
              <a:t>SUGERE QUE O PRODUTO PODE CAUSAR PROBLEMAS?</a:t>
            </a:r>
            <a:endParaRPr lang="pt-BR" sz="2400" dirty="0">
              <a:solidFill>
                <a:srgbClr val="F6530A"/>
              </a:solidFill>
              <a:latin typeface="Cardenio Modern"/>
            </a:endParaRPr>
          </a:p>
        </p:txBody>
      </p:sp>
      <p:pic>
        <p:nvPicPr>
          <p:cNvPr id="1026" name="Picture 2" descr="http://www.cantinhoanimal.com/blog/wp-content/uploads/2011/09/transgenic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3104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5076056" y="1828840"/>
            <a:ext cx="792088" cy="484632"/>
          </a:xfrm>
          <a:prstGeom prst="rightArrow">
            <a:avLst>
              <a:gd name="adj1" fmla="val 50000"/>
              <a:gd name="adj2" fmla="val 5258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5400000">
            <a:off x="3426286" y="-611560"/>
            <a:ext cx="27786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 dirty="0" smtClean="0">
                <a:solidFill>
                  <a:srgbClr val="F65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X</a:t>
            </a:r>
            <a:endParaRPr lang="pt-BR" sz="4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H:\OGM\PL 4148-08\Comunicação\Embalagem - CTNBio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38" y="692641"/>
            <a:ext cx="6418850" cy="61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3068960"/>
            <a:ext cx="8030011" cy="4518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30400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INFORMAÇÃO OU ALERTA DE PERIGO?</a:t>
            </a:r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2051" name="Picture 3" descr="C:\Users\rjubelini\AppData\Local\Microsoft\Windows\Temporary Internet Files\Content.Outlook\TQKU12M3\Rótul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58805"/>
            <a:ext cx="10007486" cy="56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113500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 representação gráfica do </a:t>
            </a:r>
            <a:r>
              <a:rPr lang="pt-BR" sz="1600" dirty="0" smtClean="0"/>
              <a:t>símbolo, </a:t>
            </a:r>
            <a:r>
              <a:rPr lang="pt-BR" sz="1600" dirty="0"/>
              <a:t>disciplinado pela Portaria n° 2.658/2003 do Ministério da </a:t>
            </a:r>
            <a:r>
              <a:rPr lang="pt-BR" sz="1600" dirty="0" smtClean="0"/>
              <a:t>Justiça para alimentos que possuam mais de 1% de ingredientes transgênicos, </a:t>
            </a:r>
            <a:r>
              <a:rPr lang="pt-BR" sz="1600" dirty="0"/>
              <a:t>é </a:t>
            </a:r>
            <a:r>
              <a:rPr lang="pt-BR" sz="1600" dirty="0" smtClean="0"/>
              <a:t>inadequado </a:t>
            </a:r>
            <a:r>
              <a:rPr lang="pt-BR" sz="1600" dirty="0"/>
              <a:t>ao coincidir com aquelas utilizadas em placas de advertência, atenção e existência de </a:t>
            </a:r>
            <a:r>
              <a:rPr lang="pt-BR" sz="1600" dirty="0" smtClean="0"/>
              <a:t>risco.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3491880" y="5448126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Medicamentos produzidos com organismos geneticamente modificados, como a insulina (desde 1982), não possuem este símbolo.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177822"/>
            <a:ext cx="504056" cy="2575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07904" y="2196480"/>
            <a:ext cx="36004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131840" y="2132856"/>
            <a:ext cx="7200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544108" y="4770130"/>
            <a:ext cx="18002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TRANSGÊNICOS</a:t>
            </a:r>
            <a:endParaRPr lang="pt-B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3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30400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INFORMAÇÃO OU ALERTA DE PERIGO?</a:t>
            </a:r>
            <a:endParaRPr lang="pt-BR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3074" name="Picture 2" descr="C:\Users\rjubelini\AppData\Local\Microsoft\Windows\Temporary Internet Files\Content.Outlook\TQKU12M3\Rótulo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7" t="22103" r="905" b="59"/>
          <a:stretch/>
        </p:blipFill>
        <p:spPr bwMode="auto">
          <a:xfrm>
            <a:off x="899592" y="1412776"/>
            <a:ext cx="4972833" cy="42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3508" y="607608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+mj-lt"/>
              </a:rPr>
              <a:t>Público</a:t>
            </a:r>
            <a:r>
              <a:rPr lang="en-US" sz="1600" b="1" dirty="0">
                <a:latin typeface="+mj-lt"/>
              </a:rPr>
              <a:t>:</a:t>
            </a:r>
            <a:r>
              <a:rPr lang="en-US" sz="1600" b="1" dirty="0" smtClean="0">
                <a:latin typeface="+mj-lt"/>
              </a:rPr>
              <a:t> 1.000 </a:t>
            </a:r>
            <a:r>
              <a:rPr lang="en-US" sz="1600" b="1" dirty="0" err="1" smtClean="0">
                <a:latin typeface="+mj-lt"/>
              </a:rPr>
              <a:t>entrevistados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em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todo</a:t>
            </a:r>
            <a:r>
              <a:rPr lang="en-US" sz="1600" b="1" dirty="0" smtClean="0">
                <a:latin typeface="+mj-lt"/>
              </a:rPr>
              <a:t> o </a:t>
            </a:r>
            <a:r>
              <a:rPr lang="en-US" sz="1600" b="1" dirty="0" err="1">
                <a:latin typeface="+mj-lt"/>
              </a:rPr>
              <a:t>B</a:t>
            </a:r>
            <a:r>
              <a:rPr lang="en-US" sz="1600" b="1" dirty="0" err="1" smtClean="0">
                <a:latin typeface="+mj-lt"/>
              </a:rPr>
              <a:t>rasil</a:t>
            </a:r>
            <a:endParaRPr lang="pt-BR" sz="1000" b="1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766518"/>
            <a:ext cx="936104" cy="2448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36096" y="1412776"/>
            <a:ext cx="32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sua opinião, qual é o significado desse símbolo?</a:t>
            </a:r>
            <a:endParaRPr lang="pt-B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cantinhoanimal.com/blog/wp-content/uploads/2011/09/transgenic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2460303"/>
            <a:ext cx="1296144" cy="1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37562" y="2204864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37562" y="2276872"/>
            <a:ext cx="7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1%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9047" y="0"/>
            <a:ext cx="82809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ESPÉCIE  DOADORA  DO GENE</a:t>
            </a:r>
            <a:endParaRPr lang="en-US" sz="5400" b="1" dirty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36" y="2461048"/>
            <a:ext cx="5579824" cy="30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79544" y="2434779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Streptomyces</a:t>
            </a:r>
            <a:r>
              <a:rPr lang="pt-BR" sz="2400" b="1" dirty="0"/>
              <a:t> </a:t>
            </a:r>
            <a:r>
              <a:rPr lang="pt-BR" sz="2400" b="1" dirty="0" err="1" smtClean="0"/>
              <a:t>Viridochromogenes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-72134" y="4581128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Agrobacterium</a:t>
            </a:r>
            <a:r>
              <a:rPr lang="pt-BR" sz="2400" b="1" dirty="0"/>
              <a:t> </a:t>
            </a:r>
            <a:r>
              <a:rPr lang="pt-BR" sz="2400" b="1" dirty="0" err="1"/>
              <a:t>tumefaciens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1813" y="2665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Arabidopsis</a:t>
            </a:r>
            <a:r>
              <a:rPr lang="pt-BR" sz="2400" b="1" dirty="0"/>
              <a:t> </a:t>
            </a:r>
            <a:r>
              <a:rPr lang="pt-BR" sz="2400" b="1" dirty="0" err="1"/>
              <a:t>thaliana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1226" y="555785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Bacillus</a:t>
            </a:r>
            <a:r>
              <a:rPr lang="pt-BR" sz="2400" b="1" dirty="0"/>
              <a:t> </a:t>
            </a:r>
            <a:r>
              <a:rPr lang="pt-BR" sz="2400" b="1" dirty="0" err="1"/>
              <a:t>thuringiensis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24128" y="4710334"/>
            <a:ext cx="1368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Zea</a:t>
            </a:r>
            <a:r>
              <a:rPr lang="pt-BR" sz="2400" b="1" dirty="0"/>
              <a:t> </a:t>
            </a:r>
            <a:r>
              <a:rPr lang="pt-BR" sz="2400" b="1" dirty="0" err="1"/>
              <a:t>mays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38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9047" y="40466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65" y="577497"/>
            <a:ext cx="46805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83742"/>
              </p:ext>
            </p:extLst>
          </p:nvPr>
        </p:nvGraphicFramePr>
        <p:xfrm>
          <a:off x="2622669" y="1783854"/>
          <a:ext cx="4813052" cy="822960"/>
        </p:xfrm>
        <a:graphic>
          <a:graphicData uri="http://schemas.openxmlformats.org/drawingml/2006/table">
            <a:tbl>
              <a:tblPr/>
              <a:tblGrid>
                <a:gridCol w="673827"/>
                <a:gridCol w="4139225"/>
              </a:tblGrid>
              <a:tr h="549495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Presidência da República</a:t>
                      </a:r>
                      <a:br>
                        <a:rPr lang="pt-BR" b="1" dirty="0">
                          <a:latin typeface="Arial"/>
                        </a:rPr>
                      </a:br>
                      <a:r>
                        <a:rPr lang="pt-BR" b="1" dirty="0">
                          <a:latin typeface="Arial"/>
                        </a:rPr>
                        <a:t>Casa Civil</a:t>
                      </a:r>
                      <a:br>
                        <a:rPr lang="pt-BR" b="1" dirty="0">
                          <a:latin typeface="Arial"/>
                        </a:rPr>
                      </a:br>
                      <a:r>
                        <a:rPr lang="pt-BR" b="1" dirty="0">
                          <a:latin typeface="Arial"/>
                        </a:rPr>
                        <a:t>Subchefia para Assuntos Jurídicos</a:t>
                      </a: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6" name="Picture 4" descr="Brastra.gif (4376 byte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29" y="1783854"/>
            <a:ext cx="630736" cy="6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652929" y="2843643"/>
            <a:ext cx="5159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65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n° 4.680, de 24 de abril de 2003.</a:t>
            </a:r>
            <a:endParaRPr lang="pt-BR" sz="2200" b="1" dirty="0">
              <a:solidFill>
                <a:srgbClr val="F65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3976" y="3645024"/>
            <a:ext cx="6820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 </a:t>
            </a:r>
            <a:r>
              <a:rPr lang="pt-BR" sz="2000" dirty="0"/>
              <a:t>Art. 2</a:t>
            </a:r>
            <a:r>
              <a:rPr lang="pt-BR" sz="2000" u="sng" baseline="30000" dirty="0"/>
              <a:t>o</a:t>
            </a:r>
            <a:r>
              <a:rPr lang="pt-BR" sz="2000" dirty="0"/>
              <a:t>  Na comercialização de alimentos e ingredientes alimentares destinados ao consumo humano ou animal que contenham ou sejam produzidos a partir de organismos geneticamente modificados,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presença acima do limite de um por cento do produto</a:t>
            </a:r>
            <a:r>
              <a:rPr lang="pt-BR" sz="2000" dirty="0"/>
              <a:t>, o consumidor deverá ser informado da natureza transgênica desse produto.</a:t>
            </a:r>
          </a:p>
        </p:txBody>
      </p:sp>
    </p:spTree>
    <p:extLst>
      <p:ext uri="{BB962C8B-B14F-4D97-AF65-F5344CB8AC3E}">
        <p14:creationId xmlns:p14="http://schemas.microsoft.com/office/powerpoint/2010/main" val="23884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9047" y="40466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8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r>
              <a:rPr lang="en-US" sz="5400" b="1" dirty="0" err="1" smtClean="0">
                <a:solidFill>
                  <a:srgbClr val="F6530A"/>
                </a:solidFill>
                <a:latin typeface="Cardenio Modern" panose="03000700000000000000" pitchFamily="66" charset="0"/>
              </a:rPr>
              <a:t>Presença</a:t>
            </a:r>
            <a:r>
              <a:rPr lang="en-US" sz="54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 </a:t>
            </a:r>
            <a:r>
              <a:rPr lang="en-US" sz="5400" b="1" dirty="0" err="1" smtClean="0">
                <a:solidFill>
                  <a:srgbClr val="F6530A"/>
                </a:solidFill>
                <a:latin typeface="Cardenio Modern" panose="03000700000000000000" pitchFamily="66" charset="0"/>
              </a:rPr>
              <a:t>Não</a:t>
            </a:r>
            <a:r>
              <a:rPr lang="en-US" sz="54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 </a:t>
            </a:r>
            <a:r>
              <a:rPr lang="en-US" sz="5400" b="1" dirty="0" err="1" smtClean="0">
                <a:solidFill>
                  <a:srgbClr val="F6530A"/>
                </a:solidFill>
                <a:latin typeface="Cardenio Modern" panose="03000700000000000000" pitchFamily="66" charset="0"/>
              </a:rPr>
              <a:t>Intencional</a:t>
            </a:r>
            <a:endParaRPr lang="en-US" sz="54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7496"/>
            <a:ext cx="5467748" cy="12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5024"/>
            <a:ext cx="8401874" cy="107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7" y="4221088"/>
            <a:ext cx="85284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25198" y="6093295"/>
            <a:ext cx="49168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dirty="0" smtClean="0">
                <a:solidFill>
                  <a:srgbClr val="F6530A"/>
                </a:solidFill>
              </a:rPr>
              <a:t>Marilia </a:t>
            </a:r>
            <a:r>
              <a:rPr lang="pt-BR" sz="1500" i="1" dirty="0" err="1" smtClean="0">
                <a:solidFill>
                  <a:srgbClr val="F6530A"/>
                </a:solidFill>
              </a:rPr>
              <a:t>Regini</a:t>
            </a:r>
            <a:r>
              <a:rPr lang="pt-BR" sz="1500" i="1" dirty="0" smtClean="0">
                <a:solidFill>
                  <a:srgbClr val="F6530A"/>
                </a:solidFill>
              </a:rPr>
              <a:t> </a:t>
            </a:r>
            <a:r>
              <a:rPr lang="pt-BR" sz="1500" i="1" dirty="0" err="1" smtClean="0">
                <a:solidFill>
                  <a:srgbClr val="F6530A"/>
                </a:solidFill>
              </a:rPr>
              <a:t>Nutti</a:t>
            </a:r>
            <a:r>
              <a:rPr lang="pt-BR" sz="1500" i="1" dirty="0" smtClean="0">
                <a:solidFill>
                  <a:srgbClr val="F6530A"/>
                </a:solidFill>
              </a:rPr>
              <a:t>, parecer de 7 de julho de 2011</a:t>
            </a:r>
            <a:endParaRPr lang="pt-BR" sz="1500" i="1" dirty="0">
              <a:solidFill>
                <a:srgbClr val="F65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765" y="260648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3200" b="1" dirty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endParaRPr lang="en-US" sz="2000" b="1" dirty="0" smtClean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algn="ctr"/>
            <a:r>
              <a:rPr lang="en-US" sz="5400" b="1" dirty="0" err="1">
                <a:solidFill>
                  <a:srgbClr val="F6530A"/>
                </a:solidFill>
                <a:latin typeface="Cardenio Modern" panose="03000700000000000000" pitchFamily="66" charset="0"/>
              </a:rPr>
              <a:t>Presença</a:t>
            </a:r>
            <a:r>
              <a:rPr lang="en-US" sz="5400" b="1" dirty="0">
                <a:solidFill>
                  <a:srgbClr val="F6530A"/>
                </a:solidFill>
                <a:latin typeface="Cardenio Modern" panose="03000700000000000000" pitchFamily="66" charset="0"/>
              </a:rPr>
              <a:t> </a:t>
            </a:r>
            <a:r>
              <a:rPr lang="en-US" sz="5400" b="1" dirty="0" err="1">
                <a:solidFill>
                  <a:srgbClr val="F6530A"/>
                </a:solidFill>
                <a:latin typeface="Cardenio Modern" panose="03000700000000000000" pitchFamily="66" charset="0"/>
              </a:rPr>
              <a:t>Não</a:t>
            </a:r>
            <a:r>
              <a:rPr lang="en-US" sz="5400" b="1" dirty="0">
                <a:solidFill>
                  <a:srgbClr val="F6530A"/>
                </a:solidFill>
                <a:latin typeface="Cardenio Modern" panose="03000700000000000000" pitchFamily="66" charset="0"/>
              </a:rPr>
              <a:t> </a:t>
            </a:r>
            <a:r>
              <a:rPr lang="en-US" sz="5400" b="1" dirty="0" err="1">
                <a:solidFill>
                  <a:srgbClr val="F6530A"/>
                </a:solidFill>
                <a:latin typeface="Cardenio Modern" panose="03000700000000000000" pitchFamily="66" charset="0"/>
              </a:rPr>
              <a:t>Intencional</a:t>
            </a:r>
            <a:endParaRPr lang="en-US" sz="5400" b="1" dirty="0">
              <a:solidFill>
                <a:srgbClr val="F6530A"/>
              </a:solidFill>
              <a:latin typeface="Cardenio Modern" panose="03000700000000000000" pitchFamily="66" charset="0"/>
            </a:endParaRPr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69" y="373041"/>
            <a:ext cx="4916873" cy="11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1" y="2444304"/>
            <a:ext cx="7269351" cy="24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6" y="5116083"/>
            <a:ext cx="71292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80179"/>
            <a:ext cx="493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104" y="548680"/>
            <a:ext cx="828092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6530A"/>
                </a:solidFill>
                <a:latin typeface="Cardenio Modern" panose="03000700000000000000" pitchFamily="66" charset="0"/>
              </a:rPr>
              <a:t>PLC n° 34/15</a:t>
            </a:r>
          </a:p>
          <a:p>
            <a:pPr lvl="0"/>
            <a:endParaRPr lang="pt-BR" sz="1600" dirty="0"/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 smtClean="0"/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lvl="0"/>
            <a:endParaRPr lang="pt-BR" sz="1600" dirty="0"/>
          </a:p>
          <a:p>
            <a:pPr lvl="0"/>
            <a:endParaRPr lang="pt-BR" sz="1600" dirty="0" smtClean="0"/>
          </a:p>
          <a:p>
            <a:pPr algn="ctr"/>
            <a:r>
              <a:rPr lang="pt-BR" sz="3200" b="1" dirty="0">
                <a:solidFill>
                  <a:srgbClr val="F65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“(nome do produto) transgênico”</a:t>
            </a:r>
          </a:p>
          <a:p>
            <a:pPr algn="ctr"/>
            <a:endParaRPr lang="pt-BR" sz="3200" b="1" dirty="0">
              <a:solidFill>
                <a:srgbClr val="F6530A"/>
              </a:solidFill>
              <a:latin typeface="Candara" panose="020E0502030303020204" pitchFamily="34" charset="0"/>
            </a:endParaRPr>
          </a:p>
          <a:p>
            <a:pPr algn="ctr"/>
            <a:r>
              <a:rPr lang="pt-BR" sz="3200" b="1" dirty="0">
                <a:latin typeface="Candara" panose="020E0502030303020204" pitchFamily="34" charset="0"/>
              </a:rPr>
              <a:t>o</a:t>
            </a:r>
            <a:r>
              <a:rPr lang="pt-BR" sz="3200" b="1" dirty="0" smtClean="0">
                <a:latin typeface="Candara" panose="020E0502030303020204" pitchFamily="34" charset="0"/>
              </a:rPr>
              <a:t>u</a:t>
            </a:r>
            <a:endParaRPr lang="pt-BR" sz="3200" b="1" dirty="0">
              <a:latin typeface="Candara" panose="020E0502030303020204" pitchFamily="34" charset="0"/>
            </a:endParaRPr>
          </a:p>
          <a:p>
            <a:pPr algn="ctr"/>
            <a:endParaRPr lang="pt-BR" sz="3200" b="1" dirty="0">
              <a:solidFill>
                <a:srgbClr val="F653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pt-BR" sz="3200" b="1" dirty="0">
                <a:solidFill>
                  <a:srgbClr val="F653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“contém (nome do ingrediente) transgênico”</a:t>
            </a:r>
          </a:p>
          <a:p>
            <a:pPr marL="342900" lvl="0" indent="-342900">
              <a:buAutoNum type="arabicParenR"/>
            </a:pPr>
            <a:endParaRPr lang="pt-BR" sz="1600" dirty="0" smtClean="0"/>
          </a:p>
          <a:p>
            <a:pPr lvl="0"/>
            <a:endParaRPr lang="pt-BR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pt-B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lvl="1"/>
            <a:endParaRPr lang="pt-B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10118"/>
            <a:ext cx="8374674" cy="15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248</Words>
  <Application>Microsoft Office PowerPoint</Application>
  <PresentationFormat>Apresentação na tela (4:3)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Candara</vt:lpstr>
      <vt:lpstr>Cardenio Modern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Satie Arimura</dc:creator>
  <cp:lastModifiedBy>carla</cp:lastModifiedBy>
  <cp:revision>297</cp:revision>
  <cp:lastPrinted>2014-08-22T13:45:05Z</cp:lastPrinted>
  <dcterms:created xsi:type="dcterms:W3CDTF">2012-08-03T15:16:43Z</dcterms:created>
  <dcterms:modified xsi:type="dcterms:W3CDTF">2015-08-10T12:49:25Z</dcterms:modified>
</cp:coreProperties>
</file>