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67" r:id="rId2"/>
    <p:sldId id="369" r:id="rId3"/>
    <p:sldId id="361" r:id="rId4"/>
    <p:sldId id="364" r:id="rId5"/>
    <p:sldId id="360" r:id="rId6"/>
    <p:sldId id="376" r:id="rId7"/>
    <p:sldId id="375" r:id="rId8"/>
    <p:sldId id="377" r:id="rId9"/>
    <p:sldId id="370" r:id="rId10"/>
    <p:sldId id="378" r:id="rId11"/>
  </p:sldIdLst>
  <p:sldSz cx="9144000" cy="6858000" type="screen4x3"/>
  <p:notesSz cx="6797675" cy="98742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530A"/>
    <a:srgbClr val="FFCC00"/>
    <a:srgbClr val="F8F8F8"/>
    <a:srgbClr val="CC0000"/>
    <a:srgbClr val="0000FF"/>
    <a:srgbClr val="F1900F"/>
    <a:srgbClr val="937F35"/>
    <a:srgbClr val="CDC6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034E78-7F5D-4C2E-B375-FC64B27BC917}" styleName="Estilo E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4" autoAdjust="0"/>
    <p:restoredTop sz="94660"/>
  </p:normalViewPr>
  <p:slideViewPr>
    <p:cSldViewPr>
      <p:cViewPr varScale="1">
        <p:scale>
          <a:sx n="110" d="100"/>
          <a:sy n="110" d="100"/>
        </p:scale>
        <p:origin x="187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F1F88-65CD-4A0A-B37D-A1D1B72BF81A}" type="datetimeFigureOut">
              <a:rPr lang="pt-BR" smtClean="0"/>
              <a:t>10/08/2015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0A0172-D05E-4078-A1F0-2F875F1642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748846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39B2C-1CE3-4878-82A1-AD4A534E6D7B}" type="datetimeFigureOut">
              <a:rPr lang="pt-BR" smtClean="0"/>
              <a:pPr/>
              <a:t>10/08/2015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863E54-95F0-4521-B741-CE4346662BD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14861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63E54-95F0-4521-B741-CE4346662BD2}" type="slidenum">
              <a:rPr lang="pt-BR" smtClean="0"/>
              <a:pPr/>
              <a:t>1</a:t>
            </a:fld>
            <a:endParaRPr lang="pt-BR"/>
          </a:p>
        </p:txBody>
      </p:sp>
      <p:sp>
        <p:nvSpPr>
          <p:cNvPr id="6" name="Espaço Reservado para Cabeçalho 5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0958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63E54-95F0-4521-B741-CE4346662BD2}" type="slidenum">
              <a:rPr lang="pt-BR" smtClean="0"/>
              <a:pPr/>
              <a:t>5</a:t>
            </a:fld>
            <a:endParaRPr lang="pt-BR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5743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09FB-EF03-4E8B-AC8F-0AA6B04D6234}" type="datetime1">
              <a:rPr lang="pt-BR" smtClean="0"/>
              <a:t>10/08/2015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225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4FFAB-7023-431A-BAC4-34A975593DD9}" type="datetime1">
              <a:rPr lang="pt-BR" smtClean="0"/>
              <a:t>10/08/2015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C7ABC-AB56-4FAD-81C4-62EA0E00B7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5329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674B6-B236-4566-A556-9FFCF6A10E05}" type="datetime1">
              <a:rPr lang="pt-BR" smtClean="0"/>
              <a:t>10/08/2015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C7ABC-AB56-4FAD-81C4-62EA0E00B7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6444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24422-A317-4565-8DD8-A9BC02D5D221}" type="datetime1">
              <a:rPr lang="pt-BR" smtClean="0"/>
              <a:t>10/08/2015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C7ABC-AB56-4FAD-81C4-62EA0E00B7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4281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ACE9-01D6-43BC-B6D6-B4987ED0BA00}" type="datetime1">
              <a:rPr lang="pt-BR" smtClean="0"/>
              <a:t>10/08/2015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C7ABC-AB56-4FAD-81C4-62EA0E00B7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5781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7C99-2E81-4FD6-BA64-544607B71DC4}" type="datetime1">
              <a:rPr lang="pt-BR" smtClean="0"/>
              <a:t>10/08/2015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C7ABC-AB56-4FAD-81C4-62EA0E00B7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5346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F289B-3AEA-4920-BA4E-80155870CA26}" type="datetime1">
              <a:rPr lang="pt-BR" smtClean="0"/>
              <a:t>10/08/2015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C7ABC-AB56-4FAD-81C4-62EA0E00B7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0593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C629A-A049-46C4-B0A8-DBB736238C19}" type="datetime1">
              <a:rPr lang="pt-BR" smtClean="0"/>
              <a:t>10/08/2015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C7ABC-AB56-4FAD-81C4-62EA0E00B7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9788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9B70-9FA5-4A06-AE85-AC69B37C41B1}" type="datetime1">
              <a:rPr lang="pt-BR" smtClean="0"/>
              <a:t>10/08/2015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C7ABC-AB56-4FAD-81C4-62EA0E00B7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7477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7FFBC-8112-415A-B783-B608F2D93979}" type="datetime1">
              <a:rPr lang="pt-BR" smtClean="0"/>
              <a:t>10/08/2015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C7ABC-AB56-4FAD-81C4-62EA0E00B7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452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4D122-AF2D-4C9E-AAC6-88A934CF2AC3}" type="datetime1">
              <a:rPr lang="pt-BR" smtClean="0"/>
              <a:t>10/08/2015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C7ABC-AB56-4FAD-81C4-62EA0E00B7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1267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E1234-F8A6-431F-8816-5C0D7669E3C5}" type="datetime1">
              <a:rPr lang="pt-BR" smtClean="0"/>
              <a:t>10/08/2015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C7ABC-AB56-4FAD-81C4-62EA0E00B75B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Picture 2" descr="http://1.bp.blogspot.com/-w6BBPMkxnDc/Tuh-C5G3g8I/AAAAAAAAjio/N8QMuljNeYs/s320/Abia%2BNOTICIA-7956-1.jpg"/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1" t="17706" r="8139" b="20270"/>
          <a:stretch/>
        </p:blipFill>
        <p:spPr bwMode="auto">
          <a:xfrm>
            <a:off x="8172400" y="6257108"/>
            <a:ext cx="794983" cy="56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160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799105" y="-328482"/>
            <a:ext cx="10627689" cy="7501898"/>
          </a:xfrm>
          <a:prstGeom prst="rect">
            <a:avLst/>
          </a:prstGeom>
        </p:spPr>
      </p:pic>
      <p:sp>
        <p:nvSpPr>
          <p:cNvPr id="5" name="Espaço Reservado para Conteúdo 3"/>
          <p:cNvSpPr txBox="1">
            <a:spLocks/>
          </p:cNvSpPr>
          <p:nvPr/>
        </p:nvSpPr>
        <p:spPr>
          <a:xfrm>
            <a:off x="-2352433" y="4197675"/>
            <a:ext cx="8229600" cy="4967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itchFamily="34" charset="0"/>
              <a:buNone/>
              <a:defRPr/>
            </a:pPr>
            <a:endParaRPr lang="pt-BR" sz="1700" dirty="0" smtClean="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  <a:p>
            <a:pPr>
              <a:defRPr/>
            </a:pPr>
            <a:endParaRPr lang="pt-BR" sz="1700" dirty="0" smtClean="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  <a:p>
            <a:pPr>
              <a:defRPr/>
            </a:pPr>
            <a:endParaRPr lang="pt-BR" sz="1700" dirty="0" smtClean="0"/>
          </a:p>
          <a:p>
            <a:pPr>
              <a:defRPr/>
            </a:pPr>
            <a:endParaRPr lang="pt-BR" sz="1700" dirty="0"/>
          </a:p>
        </p:txBody>
      </p:sp>
      <p:sp>
        <p:nvSpPr>
          <p:cNvPr id="7" name="Retângulo 6"/>
          <p:cNvSpPr/>
          <p:nvPr/>
        </p:nvSpPr>
        <p:spPr>
          <a:xfrm>
            <a:off x="29944" y="-115592"/>
            <a:ext cx="9156120" cy="6855621"/>
          </a:xfrm>
          <a:prstGeom prst="rect">
            <a:avLst/>
          </a:prstGeom>
          <a:solidFill>
            <a:schemeClr val="bg2">
              <a:lumMod val="90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858563" y="4697901"/>
            <a:ext cx="7498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 smtClean="0">
                <a:solidFill>
                  <a:srgbClr val="F6530A"/>
                </a:solidFill>
                <a:latin typeface="Cardenio Modern" panose="03000700000000000000" pitchFamily="66" charset="0"/>
              </a:rPr>
              <a:t>A ROTULAGEM DOS ALIMENTOS TRANSGÊNICOS</a:t>
            </a:r>
          </a:p>
        </p:txBody>
      </p:sp>
      <p:pic>
        <p:nvPicPr>
          <p:cNvPr id="6" name="Imagem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78" y="116632"/>
            <a:ext cx="1932544" cy="1196752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8" name="CaixaDeTexto 7"/>
          <p:cNvSpPr txBox="1"/>
          <p:nvPr/>
        </p:nvSpPr>
        <p:spPr>
          <a:xfrm>
            <a:off x="395536" y="2065723"/>
            <a:ext cx="842493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6530A"/>
                </a:solidFill>
                <a:latin typeface="Cardenio Modern" panose="03000700000000000000" pitchFamily="66" charset="0"/>
              </a:rPr>
              <a:t>PLC n° 34/2015</a:t>
            </a:r>
          </a:p>
          <a:p>
            <a:pPr marL="0" lvl="1" algn="ctr"/>
            <a:r>
              <a:rPr lang="pt-BR" sz="3200" b="1" dirty="0" smtClean="0"/>
              <a:t>Altera a Lei n° 11.105, de 24 de março de 2005</a:t>
            </a:r>
          </a:p>
          <a:p>
            <a:pPr marL="0" lvl="1" algn="ctr"/>
            <a:r>
              <a:rPr lang="pt-BR" sz="3200" b="1" dirty="0" smtClean="0"/>
              <a:t>(PL n° 4.148/2008 – Câmara dos Deputados)</a:t>
            </a:r>
          </a:p>
          <a:p>
            <a:pPr algn="r"/>
            <a:endParaRPr lang="en-US" sz="3200" b="1" dirty="0" smtClean="0">
              <a:solidFill>
                <a:srgbClr val="F653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25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347864" y="3356992"/>
            <a:ext cx="488067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F6530A"/>
                </a:solidFill>
                <a:latin typeface="Cardenio Modern" panose="03000700000000000000" pitchFamily="66" charset="0"/>
              </a:rPr>
              <a:t>OBRIGADO</a:t>
            </a:r>
            <a:endParaRPr lang="en-US" sz="7200" b="1" dirty="0" smtClean="0">
              <a:latin typeface="Cardenio Modern" panose="03000700000000000000" pitchFamily="66" charset="0"/>
            </a:endParaRPr>
          </a:p>
          <a:p>
            <a:pPr algn="ctr"/>
            <a:r>
              <a:rPr lang="en-US" sz="3600" b="1" dirty="0" smtClean="0"/>
              <a:t>abia@abia.org.br</a:t>
            </a:r>
          </a:p>
          <a:p>
            <a:pPr lvl="0"/>
            <a:endParaRPr lang="pt-BR" sz="1600" dirty="0"/>
          </a:p>
          <a:p>
            <a:pPr marL="342900" lvl="0" indent="-342900">
              <a:buAutoNum type="arabicParenR"/>
            </a:pPr>
            <a:endParaRPr lang="pt-BR" sz="1600" dirty="0" smtClean="0"/>
          </a:p>
          <a:p>
            <a:pPr lvl="0"/>
            <a:endParaRPr lang="pt-BR" sz="1600" dirty="0" smtClean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lvl="0"/>
            <a:endParaRPr lang="pt-BR" sz="16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0" lvl="1"/>
            <a:endParaRPr lang="pt-BR" sz="16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16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179512" y="692696"/>
            <a:ext cx="8280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dirty="0" smtClean="0"/>
              <a:t>O PLC N° 34/2015 não elimina a informação sobre transgenia. Ao contrário, a presta de forma adequada e compreensível. 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125577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39552" y="304006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6530A"/>
                </a:solidFill>
                <a:latin typeface="Cardenio Modern" panose="03000700000000000000" pitchFamily="66" charset="0"/>
              </a:rPr>
              <a:t>INFORMAÇÃO OU ALERTA DE RISCO?</a:t>
            </a:r>
            <a:endParaRPr lang="pt-BR" sz="16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1600" dirty="0"/>
          </a:p>
        </p:txBody>
      </p:sp>
      <p:sp>
        <p:nvSpPr>
          <p:cNvPr id="7" name="Retângulo 6"/>
          <p:cNvSpPr/>
          <p:nvPr/>
        </p:nvSpPr>
        <p:spPr>
          <a:xfrm>
            <a:off x="539552" y="1794302"/>
            <a:ext cx="4536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/>
              <a:t>CONSUMIDOR 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BEM INFORMADO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707904" y="2196480"/>
            <a:ext cx="360040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3131840" y="2132856"/>
            <a:ext cx="72008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012089" y="4005064"/>
            <a:ext cx="5607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>
                <a:solidFill>
                  <a:srgbClr val="F6530A"/>
                </a:solidFill>
                <a:latin typeface="Cardenio Modern"/>
              </a:rPr>
              <a:t>ÚTIL ???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>
                <a:solidFill>
                  <a:srgbClr val="F6530A"/>
                </a:solidFill>
                <a:latin typeface="Cardenio Modern"/>
              </a:rPr>
              <a:t>TEM RISCO?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>
                <a:solidFill>
                  <a:srgbClr val="F6530A"/>
                </a:solidFill>
                <a:latin typeface="Cardenio Modern"/>
              </a:rPr>
              <a:t>SUGERE QUE O PRODUTO PODE CAUSAR PROBLEMAS?</a:t>
            </a:r>
            <a:endParaRPr lang="pt-BR" sz="2400" dirty="0">
              <a:solidFill>
                <a:srgbClr val="F6530A"/>
              </a:solidFill>
              <a:latin typeface="Cardenio Modern"/>
            </a:endParaRPr>
          </a:p>
        </p:txBody>
      </p:sp>
      <p:pic>
        <p:nvPicPr>
          <p:cNvPr id="1026" name="Picture 2" descr="http://www.cantinhoanimal.com/blog/wp-content/uploads/2011/09/transgenico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803104"/>
            <a:ext cx="3048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ta para a direita 1"/>
          <p:cNvSpPr/>
          <p:nvPr/>
        </p:nvSpPr>
        <p:spPr>
          <a:xfrm>
            <a:off x="5076056" y="1828840"/>
            <a:ext cx="792088" cy="484632"/>
          </a:xfrm>
          <a:prstGeom prst="rightArrow">
            <a:avLst>
              <a:gd name="adj1" fmla="val 50000"/>
              <a:gd name="adj2" fmla="val 5258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 rot="5400000">
            <a:off x="3426286" y="-611560"/>
            <a:ext cx="277865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0" b="1" dirty="0" smtClean="0">
                <a:solidFill>
                  <a:srgbClr val="F653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rdenio Modern" panose="03000700000000000000" pitchFamily="66" charset="0"/>
              </a:rPr>
              <a:t>X</a:t>
            </a:r>
            <a:endParaRPr lang="pt-BR" sz="4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7" name="Picture 3" descr="H:\OGM\PL 4148-08\Comunicação\Embalagem - CTNBio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238" y="692641"/>
            <a:ext cx="6418850" cy="614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59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0728" y="3068960"/>
            <a:ext cx="8030011" cy="451831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39552" y="304006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6530A"/>
                </a:solidFill>
                <a:latin typeface="Cardenio Modern" panose="03000700000000000000" pitchFamily="66" charset="0"/>
              </a:rPr>
              <a:t>INFORMAÇÃO OU ALERTA DE PERIGO?</a:t>
            </a:r>
            <a:endParaRPr lang="pt-BR" sz="16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1600" dirty="0"/>
          </a:p>
        </p:txBody>
      </p:sp>
      <p:pic>
        <p:nvPicPr>
          <p:cNvPr id="2051" name="Picture 3" descr="C:\Users\rjubelini\AppData\Local\Microsoft\Windows\Temporary Internet Files\Content.Outlook\TQKU12M3\Rótulo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858805"/>
            <a:ext cx="10007486" cy="563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39552" y="1135003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/>
              <a:t>A representação gráfica do </a:t>
            </a:r>
            <a:r>
              <a:rPr lang="pt-BR" sz="1600" dirty="0" smtClean="0"/>
              <a:t>símbolo, </a:t>
            </a:r>
            <a:r>
              <a:rPr lang="pt-BR" sz="1600" dirty="0"/>
              <a:t>disciplinado pela Portaria n° 2.658/2003 do Ministério da </a:t>
            </a:r>
            <a:r>
              <a:rPr lang="pt-BR" sz="1600" dirty="0" smtClean="0"/>
              <a:t>Justiça para alimentos que possuam mais de 1% de ingredientes transgênicos, </a:t>
            </a:r>
            <a:r>
              <a:rPr lang="pt-BR" sz="1600" dirty="0"/>
              <a:t>é </a:t>
            </a:r>
            <a:r>
              <a:rPr lang="pt-BR" sz="1600" dirty="0" smtClean="0"/>
              <a:t>inadequado </a:t>
            </a:r>
            <a:r>
              <a:rPr lang="pt-BR" sz="1600" dirty="0"/>
              <a:t>ao coincidir com aquelas utilizadas em placas de advertência, atenção e existência de </a:t>
            </a:r>
            <a:r>
              <a:rPr lang="pt-BR" sz="1600" dirty="0" smtClean="0"/>
              <a:t>risco.</a:t>
            </a:r>
            <a:endParaRPr lang="pt-BR" sz="1600" dirty="0"/>
          </a:p>
        </p:txBody>
      </p:sp>
      <p:sp>
        <p:nvSpPr>
          <p:cNvPr id="7" name="Retângulo 6"/>
          <p:cNvSpPr/>
          <p:nvPr/>
        </p:nvSpPr>
        <p:spPr>
          <a:xfrm>
            <a:off x="3491880" y="5448126"/>
            <a:ext cx="2952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 smtClean="0"/>
              <a:t>Medicamentos produzidos com organismos geneticamente modificados, como a insulina (desde 1982), não possuem este símbolo.</a:t>
            </a:r>
            <a:endParaRPr lang="pt-BR" sz="16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8" y="2177822"/>
            <a:ext cx="504056" cy="257529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3707904" y="2196480"/>
            <a:ext cx="360040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3131840" y="2132856"/>
            <a:ext cx="72008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5544108" y="4770130"/>
            <a:ext cx="1800200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rdenio Modern" panose="03000700000000000000" pitchFamily="66" charset="0"/>
              </a:rPr>
              <a:t>TRANSGÊNICOS</a:t>
            </a:r>
            <a:endParaRPr lang="pt-BR" sz="10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432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39552" y="304006"/>
            <a:ext cx="8280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6530A"/>
                </a:solidFill>
                <a:latin typeface="Cardenio Modern" panose="03000700000000000000" pitchFamily="66" charset="0"/>
              </a:rPr>
              <a:t>INFORMAÇÃO OU ALERTA DE PERIGO?</a:t>
            </a:r>
            <a:endParaRPr lang="pt-BR" sz="24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1600" dirty="0"/>
          </a:p>
        </p:txBody>
      </p:sp>
      <p:pic>
        <p:nvPicPr>
          <p:cNvPr id="3074" name="Picture 2" descr="C:\Users\rjubelini\AppData\Local\Microsoft\Windows\Temporary Internet Files\Content.Outlook\TQKU12M3\Rótulo 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47" t="22103" r="905" b="59"/>
          <a:stretch/>
        </p:blipFill>
        <p:spPr bwMode="auto">
          <a:xfrm>
            <a:off x="899592" y="1412776"/>
            <a:ext cx="4972833" cy="424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43508" y="6076083"/>
            <a:ext cx="4536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+mj-lt"/>
              </a:rPr>
              <a:t>Público</a:t>
            </a:r>
            <a:r>
              <a:rPr lang="en-US" sz="1600" b="1" dirty="0">
                <a:latin typeface="+mj-lt"/>
              </a:rPr>
              <a:t>:</a:t>
            </a:r>
            <a:r>
              <a:rPr lang="en-US" sz="1600" b="1" dirty="0" smtClean="0">
                <a:latin typeface="+mj-lt"/>
              </a:rPr>
              <a:t> 1.000 </a:t>
            </a:r>
            <a:r>
              <a:rPr lang="en-US" sz="1600" b="1" dirty="0" err="1" smtClean="0">
                <a:latin typeface="+mj-lt"/>
              </a:rPr>
              <a:t>entrevistados</a:t>
            </a:r>
            <a:r>
              <a:rPr lang="en-US" sz="1600" b="1" dirty="0" smtClean="0">
                <a:latin typeface="+mj-lt"/>
              </a:rPr>
              <a:t> </a:t>
            </a:r>
            <a:r>
              <a:rPr lang="en-US" sz="1600" b="1" dirty="0" err="1" smtClean="0">
                <a:latin typeface="+mj-lt"/>
              </a:rPr>
              <a:t>em</a:t>
            </a:r>
            <a:r>
              <a:rPr lang="en-US" sz="1600" b="1" dirty="0" smtClean="0">
                <a:latin typeface="+mj-lt"/>
              </a:rPr>
              <a:t> </a:t>
            </a:r>
            <a:r>
              <a:rPr lang="en-US" sz="1600" b="1" dirty="0" err="1" smtClean="0">
                <a:latin typeface="+mj-lt"/>
              </a:rPr>
              <a:t>todo</a:t>
            </a:r>
            <a:r>
              <a:rPr lang="en-US" sz="1600" b="1" dirty="0" smtClean="0">
                <a:latin typeface="+mj-lt"/>
              </a:rPr>
              <a:t> o </a:t>
            </a:r>
            <a:r>
              <a:rPr lang="en-US" sz="1600" b="1" dirty="0" err="1">
                <a:latin typeface="+mj-lt"/>
              </a:rPr>
              <a:t>B</a:t>
            </a:r>
            <a:r>
              <a:rPr lang="en-US" sz="1600" b="1" dirty="0" err="1" smtClean="0">
                <a:latin typeface="+mj-lt"/>
              </a:rPr>
              <a:t>rasil</a:t>
            </a:r>
            <a:endParaRPr lang="pt-BR" sz="1000" b="1" dirty="0">
              <a:latin typeface="+mj-l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3766518"/>
            <a:ext cx="936104" cy="24482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436096" y="1412776"/>
            <a:ext cx="3204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sua opinião, qual é o significado desse símbolo?</a:t>
            </a:r>
            <a:endParaRPr lang="pt-BR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2" descr="http://www.cantinhoanimal.com/blog/wp-content/uploads/2011/09/transgenico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268" y="2460303"/>
            <a:ext cx="1296144" cy="121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2637562" y="2204864"/>
            <a:ext cx="288032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2637562" y="2276872"/>
            <a:ext cx="748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accent6">
                    <a:lumMod val="50000"/>
                  </a:schemeClr>
                </a:solidFill>
                <a:latin typeface="Agency FB" panose="020B0503020202020204" pitchFamily="34" charset="0"/>
              </a:rPr>
              <a:t>1%</a:t>
            </a:r>
            <a:endParaRPr lang="pt-BR" dirty="0">
              <a:solidFill>
                <a:schemeClr val="accent6">
                  <a:lumMod val="50000"/>
                </a:schemeClr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22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99047" y="0"/>
            <a:ext cx="828092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 smtClean="0">
              <a:solidFill>
                <a:srgbClr val="F6530A"/>
              </a:solidFill>
              <a:latin typeface="Cardenio Modern" panose="03000700000000000000" pitchFamily="66" charset="0"/>
            </a:endParaRPr>
          </a:p>
          <a:p>
            <a:pPr algn="ctr"/>
            <a:r>
              <a:rPr lang="en-US" sz="5400" b="1" dirty="0" smtClean="0">
                <a:solidFill>
                  <a:srgbClr val="F6530A"/>
                </a:solidFill>
                <a:latin typeface="Cardenio Modern" panose="03000700000000000000" pitchFamily="66" charset="0"/>
              </a:rPr>
              <a:t>ESPÉCIE  DOADORA  DO GENE</a:t>
            </a:r>
            <a:endParaRPr lang="en-US" sz="5400" b="1" dirty="0">
              <a:solidFill>
                <a:srgbClr val="F6530A"/>
              </a:solidFill>
              <a:latin typeface="Cardenio Modern" panose="03000700000000000000" pitchFamily="66" charset="0"/>
            </a:endParaRPr>
          </a:p>
          <a:p>
            <a:pPr algn="ctr"/>
            <a:endParaRPr lang="en-US" sz="3200" b="1" dirty="0" smtClean="0">
              <a:solidFill>
                <a:srgbClr val="F6530A"/>
              </a:solidFill>
              <a:latin typeface="Cardenio Modern" panose="03000700000000000000" pitchFamily="66" charset="0"/>
            </a:endParaRPr>
          </a:p>
          <a:p>
            <a:pPr algn="ctr"/>
            <a:endParaRPr lang="en-US" sz="3200" b="1" dirty="0" smtClean="0">
              <a:solidFill>
                <a:srgbClr val="F6530A"/>
              </a:solidFill>
              <a:latin typeface="Cardenio Modern" panose="03000700000000000000" pitchFamily="66" charset="0"/>
            </a:endParaRPr>
          </a:p>
          <a:p>
            <a:pPr lvl="0"/>
            <a:endParaRPr lang="pt-BR" sz="1600" dirty="0"/>
          </a:p>
          <a:p>
            <a:pPr lvl="0"/>
            <a:endParaRPr lang="pt-BR" sz="1600" dirty="0" smtClean="0"/>
          </a:p>
          <a:p>
            <a:pPr lvl="0"/>
            <a:endParaRPr lang="pt-BR" sz="1600" dirty="0" smtClean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lvl="0"/>
            <a:endParaRPr lang="pt-BR" sz="16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0" lvl="1"/>
            <a:endParaRPr lang="pt-BR" sz="16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16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536" y="2461048"/>
            <a:ext cx="5579824" cy="3096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479544" y="2434779"/>
            <a:ext cx="4464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/>
              <a:t>Streptomyces</a:t>
            </a:r>
            <a:r>
              <a:rPr lang="pt-BR" sz="2400" b="1" dirty="0"/>
              <a:t> </a:t>
            </a:r>
            <a:r>
              <a:rPr lang="pt-BR" sz="2400" b="1" dirty="0" err="1" smtClean="0"/>
              <a:t>Viridochromogenes</a:t>
            </a:r>
            <a:r>
              <a:rPr lang="pt-BR" sz="2400" b="1" dirty="0" smtClean="0"/>
              <a:t> </a:t>
            </a:r>
            <a:endParaRPr lang="pt-BR" sz="2400" b="1" dirty="0"/>
          </a:p>
        </p:txBody>
      </p:sp>
      <p:sp>
        <p:nvSpPr>
          <p:cNvPr id="2" name="CaixaDeTexto 1"/>
          <p:cNvSpPr txBox="1"/>
          <p:nvPr/>
        </p:nvSpPr>
        <p:spPr>
          <a:xfrm>
            <a:off x="-72134" y="4581128"/>
            <a:ext cx="4140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/>
              <a:t>Agrobacterium</a:t>
            </a:r>
            <a:r>
              <a:rPr lang="pt-BR" sz="2400" b="1" dirty="0"/>
              <a:t> </a:t>
            </a:r>
            <a:r>
              <a:rPr lang="pt-BR" sz="2400" b="1" dirty="0" err="1"/>
              <a:t>tumefaciens</a:t>
            </a:r>
            <a:endParaRPr lang="pt-BR" sz="24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281813" y="2665611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/>
              <a:t>Arabidopsis</a:t>
            </a:r>
            <a:r>
              <a:rPr lang="pt-BR" sz="2400" b="1" dirty="0"/>
              <a:t> </a:t>
            </a:r>
            <a:r>
              <a:rPr lang="pt-BR" sz="2400" b="1" dirty="0" err="1"/>
              <a:t>thaliana</a:t>
            </a:r>
            <a:endParaRPr lang="pt-BR" sz="24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2851226" y="5557850"/>
            <a:ext cx="28729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err="1"/>
              <a:t>Bacillus</a:t>
            </a:r>
            <a:r>
              <a:rPr lang="pt-BR" sz="2400" b="1" dirty="0"/>
              <a:t> </a:t>
            </a:r>
            <a:r>
              <a:rPr lang="pt-BR" sz="2400" b="1" dirty="0" err="1"/>
              <a:t>thuringiensis</a:t>
            </a:r>
            <a:endParaRPr lang="pt-BR" sz="24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5724128" y="4710334"/>
            <a:ext cx="1368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err="1"/>
              <a:t>Zea</a:t>
            </a:r>
            <a:r>
              <a:rPr lang="pt-BR" sz="2400" b="1" dirty="0"/>
              <a:t> </a:t>
            </a:r>
            <a:r>
              <a:rPr lang="pt-BR" sz="2400" b="1" dirty="0" err="1"/>
              <a:t>mays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8382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99047" y="404664"/>
            <a:ext cx="82809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 smtClean="0">
              <a:solidFill>
                <a:srgbClr val="F6530A"/>
              </a:solidFill>
              <a:latin typeface="Cardenio Modern" panose="03000700000000000000" pitchFamily="66" charset="0"/>
            </a:endParaRPr>
          </a:p>
          <a:p>
            <a:pPr algn="ctr"/>
            <a:endParaRPr lang="en-US" sz="3200" b="1" dirty="0">
              <a:solidFill>
                <a:srgbClr val="F6530A"/>
              </a:solidFill>
              <a:latin typeface="Cardenio Modern" panose="03000700000000000000" pitchFamily="66" charset="0"/>
            </a:endParaRPr>
          </a:p>
          <a:p>
            <a:pPr algn="ctr"/>
            <a:endParaRPr lang="en-US" sz="3200" b="1" dirty="0" smtClean="0">
              <a:solidFill>
                <a:srgbClr val="F6530A"/>
              </a:solidFill>
              <a:latin typeface="Cardenio Modern" panose="03000700000000000000" pitchFamily="66" charset="0"/>
            </a:endParaRPr>
          </a:p>
          <a:p>
            <a:pPr algn="ctr"/>
            <a:endParaRPr lang="en-US" sz="3200" b="1" dirty="0" smtClean="0">
              <a:solidFill>
                <a:srgbClr val="F6530A"/>
              </a:solidFill>
              <a:latin typeface="Cardenio Modern" panose="03000700000000000000" pitchFamily="66" charset="0"/>
            </a:endParaRPr>
          </a:p>
          <a:p>
            <a:pPr lvl="0"/>
            <a:endParaRPr lang="pt-BR" sz="1600" dirty="0"/>
          </a:p>
          <a:p>
            <a:pPr lvl="0"/>
            <a:endParaRPr lang="pt-BR" sz="1600" dirty="0" smtClean="0"/>
          </a:p>
          <a:p>
            <a:pPr lvl="0"/>
            <a:endParaRPr lang="pt-BR" sz="1600" dirty="0" smtClean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lvl="0"/>
            <a:endParaRPr lang="pt-BR" sz="16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0" lvl="1"/>
            <a:endParaRPr lang="pt-BR" sz="16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065" y="577497"/>
            <a:ext cx="468052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683742"/>
              </p:ext>
            </p:extLst>
          </p:nvPr>
        </p:nvGraphicFramePr>
        <p:xfrm>
          <a:off x="2622669" y="1783854"/>
          <a:ext cx="4813052" cy="822960"/>
        </p:xfrm>
        <a:graphic>
          <a:graphicData uri="http://schemas.openxmlformats.org/drawingml/2006/table">
            <a:tbl>
              <a:tblPr/>
              <a:tblGrid>
                <a:gridCol w="673827"/>
                <a:gridCol w="4139225"/>
              </a:tblGrid>
              <a:tr h="549495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Arial"/>
                        </a:rPr>
                        <a:t>Presidência da República</a:t>
                      </a:r>
                      <a:br>
                        <a:rPr lang="pt-BR" b="1" dirty="0">
                          <a:latin typeface="Arial"/>
                        </a:rPr>
                      </a:br>
                      <a:r>
                        <a:rPr lang="pt-BR" b="1" dirty="0">
                          <a:latin typeface="Arial"/>
                        </a:rPr>
                        <a:t>Casa Civil</a:t>
                      </a:r>
                      <a:br>
                        <a:rPr lang="pt-BR" b="1" dirty="0">
                          <a:latin typeface="Arial"/>
                        </a:rPr>
                      </a:br>
                      <a:r>
                        <a:rPr lang="pt-BR" b="1" dirty="0">
                          <a:latin typeface="Arial"/>
                        </a:rPr>
                        <a:t>Subchefia para Assuntos Jurídicos</a:t>
                      </a:r>
                      <a:endParaRPr lang="pt-B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8196" name="Picture 4" descr="Brastra.gif (4376 bytes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929" y="1783854"/>
            <a:ext cx="630736" cy="69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2652929" y="2843643"/>
            <a:ext cx="51594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F653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Decreto n° 4.680, de 24 de abril de 2003.</a:t>
            </a:r>
            <a:endParaRPr lang="pt-BR" sz="2200" b="1" dirty="0">
              <a:solidFill>
                <a:srgbClr val="F6530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1423976" y="3645024"/>
            <a:ext cx="682043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dirty="0"/>
              <a:t> </a:t>
            </a:r>
            <a:r>
              <a:rPr lang="pt-BR" sz="2000" dirty="0"/>
              <a:t>Art. 2</a:t>
            </a:r>
            <a:r>
              <a:rPr lang="pt-BR" sz="2000" u="sng" baseline="30000" dirty="0"/>
              <a:t>o</a:t>
            </a:r>
            <a:r>
              <a:rPr lang="pt-BR" sz="2000" dirty="0"/>
              <a:t>  Na comercialização de alimentos e ingredientes alimentares destinados ao consumo humano ou animal que contenham ou sejam produzidos a partir de organismos geneticamente modificados,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 presença acima do limite de um por cento do produto</a:t>
            </a:r>
            <a:r>
              <a:rPr lang="pt-BR" sz="2000" dirty="0"/>
              <a:t>, o consumidor deverá ser informado da natureza transgênica desse produto.</a:t>
            </a:r>
          </a:p>
        </p:txBody>
      </p:sp>
    </p:spTree>
    <p:extLst>
      <p:ext uri="{BB962C8B-B14F-4D97-AF65-F5344CB8AC3E}">
        <p14:creationId xmlns:p14="http://schemas.microsoft.com/office/powerpoint/2010/main" val="238846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99047" y="404664"/>
            <a:ext cx="82809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 smtClean="0">
              <a:solidFill>
                <a:srgbClr val="F6530A"/>
              </a:solidFill>
              <a:latin typeface="Cardenio Modern" panose="03000700000000000000" pitchFamily="66" charset="0"/>
            </a:endParaRPr>
          </a:p>
          <a:p>
            <a:pPr algn="ctr"/>
            <a:endParaRPr lang="en-US" sz="3200" b="1" dirty="0">
              <a:solidFill>
                <a:srgbClr val="F6530A"/>
              </a:solidFill>
              <a:latin typeface="Cardenio Modern" panose="03000700000000000000" pitchFamily="66" charset="0"/>
            </a:endParaRPr>
          </a:p>
          <a:p>
            <a:pPr algn="ctr"/>
            <a:endParaRPr lang="en-US" sz="3800" b="1" dirty="0" smtClean="0">
              <a:solidFill>
                <a:srgbClr val="F6530A"/>
              </a:solidFill>
              <a:latin typeface="Cardenio Modern" panose="03000700000000000000" pitchFamily="66" charset="0"/>
            </a:endParaRPr>
          </a:p>
          <a:p>
            <a:pPr algn="ctr"/>
            <a:r>
              <a:rPr lang="en-US" sz="5400" b="1" dirty="0" err="1" smtClean="0">
                <a:solidFill>
                  <a:srgbClr val="F6530A"/>
                </a:solidFill>
                <a:latin typeface="Cardenio Modern" panose="03000700000000000000" pitchFamily="66" charset="0"/>
              </a:rPr>
              <a:t>Presença</a:t>
            </a:r>
            <a:r>
              <a:rPr lang="en-US" sz="5400" b="1" dirty="0" smtClean="0">
                <a:solidFill>
                  <a:srgbClr val="F6530A"/>
                </a:solidFill>
                <a:latin typeface="Cardenio Modern" panose="03000700000000000000" pitchFamily="66" charset="0"/>
              </a:rPr>
              <a:t> </a:t>
            </a:r>
            <a:r>
              <a:rPr lang="en-US" sz="5400" b="1" dirty="0" err="1" smtClean="0">
                <a:solidFill>
                  <a:srgbClr val="F6530A"/>
                </a:solidFill>
                <a:latin typeface="Cardenio Modern" panose="03000700000000000000" pitchFamily="66" charset="0"/>
              </a:rPr>
              <a:t>Não</a:t>
            </a:r>
            <a:r>
              <a:rPr lang="en-US" sz="5400" b="1" dirty="0" smtClean="0">
                <a:solidFill>
                  <a:srgbClr val="F6530A"/>
                </a:solidFill>
                <a:latin typeface="Cardenio Modern" panose="03000700000000000000" pitchFamily="66" charset="0"/>
              </a:rPr>
              <a:t> </a:t>
            </a:r>
            <a:r>
              <a:rPr lang="en-US" sz="5400" b="1" dirty="0" err="1" smtClean="0">
                <a:solidFill>
                  <a:srgbClr val="F6530A"/>
                </a:solidFill>
                <a:latin typeface="Cardenio Modern" panose="03000700000000000000" pitchFamily="66" charset="0"/>
              </a:rPr>
              <a:t>Intencional</a:t>
            </a:r>
            <a:endParaRPr lang="en-US" sz="5400" b="1" dirty="0" smtClean="0">
              <a:solidFill>
                <a:srgbClr val="F6530A"/>
              </a:solidFill>
              <a:latin typeface="Cardenio Modern" panose="03000700000000000000" pitchFamily="66" charset="0"/>
            </a:endParaRPr>
          </a:p>
          <a:p>
            <a:pPr lvl="0"/>
            <a:endParaRPr lang="pt-BR" sz="1600" dirty="0"/>
          </a:p>
          <a:p>
            <a:pPr lvl="0"/>
            <a:endParaRPr lang="pt-BR" sz="1600" dirty="0" smtClean="0"/>
          </a:p>
          <a:p>
            <a:pPr lvl="0"/>
            <a:endParaRPr lang="pt-BR" sz="1600" dirty="0" smtClean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lvl="0"/>
            <a:endParaRPr lang="pt-BR" sz="16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0" lvl="1"/>
            <a:endParaRPr lang="pt-BR" sz="16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1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77496"/>
            <a:ext cx="5467748" cy="126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85024"/>
            <a:ext cx="8401874" cy="1071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67" y="4221088"/>
            <a:ext cx="8528427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25198" y="6093295"/>
            <a:ext cx="49168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i="1" dirty="0" smtClean="0">
                <a:solidFill>
                  <a:srgbClr val="F6530A"/>
                </a:solidFill>
              </a:rPr>
              <a:t>Marilia </a:t>
            </a:r>
            <a:r>
              <a:rPr lang="pt-BR" sz="1500" i="1" dirty="0" err="1" smtClean="0">
                <a:solidFill>
                  <a:srgbClr val="F6530A"/>
                </a:solidFill>
              </a:rPr>
              <a:t>Regini</a:t>
            </a:r>
            <a:r>
              <a:rPr lang="pt-BR" sz="1500" i="1" dirty="0" smtClean="0">
                <a:solidFill>
                  <a:srgbClr val="F6530A"/>
                </a:solidFill>
              </a:rPr>
              <a:t> </a:t>
            </a:r>
            <a:r>
              <a:rPr lang="pt-BR" sz="1500" i="1" dirty="0" err="1" smtClean="0">
                <a:solidFill>
                  <a:srgbClr val="F6530A"/>
                </a:solidFill>
              </a:rPr>
              <a:t>Nutti</a:t>
            </a:r>
            <a:r>
              <a:rPr lang="pt-BR" sz="1500" i="1" dirty="0" smtClean="0">
                <a:solidFill>
                  <a:srgbClr val="F6530A"/>
                </a:solidFill>
              </a:rPr>
              <a:t>, parecer de 7 de julho de 2011</a:t>
            </a:r>
            <a:endParaRPr lang="pt-BR" sz="1500" i="1" dirty="0">
              <a:solidFill>
                <a:srgbClr val="F653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9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23765" y="260648"/>
            <a:ext cx="82809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 smtClean="0">
              <a:solidFill>
                <a:srgbClr val="F6530A"/>
              </a:solidFill>
              <a:latin typeface="Cardenio Modern" panose="03000700000000000000" pitchFamily="66" charset="0"/>
            </a:endParaRPr>
          </a:p>
          <a:p>
            <a:pPr algn="ctr"/>
            <a:endParaRPr lang="en-US" sz="3200" b="1" dirty="0">
              <a:solidFill>
                <a:srgbClr val="F6530A"/>
              </a:solidFill>
              <a:latin typeface="Cardenio Modern" panose="03000700000000000000" pitchFamily="66" charset="0"/>
            </a:endParaRPr>
          </a:p>
          <a:p>
            <a:pPr algn="ctr"/>
            <a:endParaRPr lang="en-US" sz="2000" b="1" dirty="0" smtClean="0">
              <a:solidFill>
                <a:srgbClr val="F6530A"/>
              </a:solidFill>
              <a:latin typeface="Cardenio Modern" panose="03000700000000000000" pitchFamily="66" charset="0"/>
            </a:endParaRPr>
          </a:p>
          <a:p>
            <a:pPr algn="ctr"/>
            <a:r>
              <a:rPr lang="en-US" sz="5400" b="1" dirty="0" err="1">
                <a:solidFill>
                  <a:srgbClr val="F6530A"/>
                </a:solidFill>
                <a:latin typeface="Cardenio Modern" panose="03000700000000000000" pitchFamily="66" charset="0"/>
              </a:rPr>
              <a:t>Presença</a:t>
            </a:r>
            <a:r>
              <a:rPr lang="en-US" sz="5400" b="1" dirty="0">
                <a:solidFill>
                  <a:srgbClr val="F6530A"/>
                </a:solidFill>
                <a:latin typeface="Cardenio Modern" panose="03000700000000000000" pitchFamily="66" charset="0"/>
              </a:rPr>
              <a:t> </a:t>
            </a:r>
            <a:r>
              <a:rPr lang="en-US" sz="5400" b="1" dirty="0" err="1">
                <a:solidFill>
                  <a:srgbClr val="F6530A"/>
                </a:solidFill>
                <a:latin typeface="Cardenio Modern" panose="03000700000000000000" pitchFamily="66" charset="0"/>
              </a:rPr>
              <a:t>Não</a:t>
            </a:r>
            <a:r>
              <a:rPr lang="en-US" sz="5400" b="1" dirty="0">
                <a:solidFill>
                  <a:srgbClr val="F6530A"/>
                </a:solidFill>
                <a:latin typeface="Cardenio Modern" panose="03000700000000000000" pitchFamily="66" charset="0"/>
              </a:rPr>
              <a:t> </a:t>
            </a:r>
            <a:r>
              <a:rPr lang="en-US" sz="5400" b="1" dirty="0" err="1">
                <a:solidFill>
                  <a:srgbClr val="F6530A"/>
                </a:solidFill>
                <a:latin typeface="Cardenio Modern" panose="03000700000000000000" pitchFamily="66" charset="0"/>
              </a:rPr>
              <a:t>Intencional</a:t>
            </a:r>
            <a:endParaRPr lang="en-US" sz="5400" b="1" dirty="0">
              <a:solidFill>
                <a:srgbClr val="F6530A"/>
              </a:solidFill>
              <a:latin typeface="Cardenio Modern" panose="03000700000000000000" pitchFamily="66" charset="0"/>
            </a:endParaRPr>
          </a:p>
          <a:p>
            <a:pPr lvl="0"/>
            <a:endParaRPr lang="pt-BR" sz="1600" dirty="0"/>
          </a:p>
          <a:p>
            <a:pPr lvl="0"/>
            <a:endParaRPr lang="pt-BR" sz="1600" dirty="0" smtClean="0"/>
          </a:p>
          <a:p>
            <a:pPr lvl="0"/>
            <a:endParaRPr lang="pt-BR" sz="1600" dirty="0" smtClean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lvl="0"/>
            <a:endParaRPr lang="pt-BR" sz="16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0" lvl="1"/>
            <a:endParaRPr lang="pt-BR" sz="16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1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069" y="373041"/>
            <a:ext cx="4916873" cy="113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31" y="2444304"/>
            <a:ext cx="7269351" cy="2496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96" y="5116083"/>
            <a:ext cx="712922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980179"/>
            <a:ext cx="49387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376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39104" y="548680"/>
            <a:ext cx="828092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6530A"/>
                </a:solidFill>
                <a:latin typeface="Cardenio Modern" panose="03000700000000000000" pitchFamily="66" charset="0"/>
              </a:rPr>
              <a:t>PLC n° 34/15</a:t>
            </a:r>
          </a:p>
          <a:p>
            <a:pPr lvl="0"/>
            <a:endParaRPr lang="pt-BR" sz="1600" dirty="0"/>
          </a:p>
          <a:p>
            <a:pPr lvl="0"/>
            <a:endParaRPr lang="pt-BR" sz="1600" dirty="0"/>
          </a:p>
          <a:p>
            <a:pPr lvl="0"/>
            <a:endParaRPr lang="pt-BR" sz="1600" dirty="0" smtClean="0"/>
          </a:p>
          <a:p>
            <a:pPr lvl="0"/>
            <a:endParaRPr lang="pt-BR" sz="1600" dirty="0" smtClean="0"/>
          </a:p>
          <a:p>
            <a:pPr lvl="0"/>
            <a:endParaRPr lang="pt-BR" sz="1600" dirty="0"/>
          </a:p>
          <a:p>
            <a:pPr lvl="0"/>
            <a:endParaRPr lang="pt-BR" sz="1600" dirty="0" smtClean="0"/>
          </a:p>
          <a:p>
            <a:pPr lvl="0"/>
            <a:endParaRPr lang="pt-BR" sz="1600" dirty="0"/>
          </a:p>
          <a:p>
            <a:pPr lvl="0"/>
            <a:endParaRPr lang="pt-BR" sz="1600" dirty="0" smtClean="0"/>
          </a:p>
          <a:p>
            <a:pPr algn="ctr"/>
            <a:r>
              <a:rPr lang="pt-BR" sz="3200" b="1" dirty="0">
                <a:solidFill>
                  <a:srgbClr val="F653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“(nome do produto) transgênico”</a:t>
            </a:r>
          </a:p>
          <a:p>
            <a:pPr algn="ctr"/>
            <a:endParaRPr lang="pt-BR" sz="3200" b="1" dirty="0">
              <a:solidFill>
                <a:srgbClr val="F6530A"/>
              </a:solidFill>
              <a:latin typeface="Candara" panose="020E0502030303020204" pitchFamily="34" charset="0"/>
            </a:endParaRPr>
          </a:p>
          <a:p>
            <a:pPr algn="ctr"/>
            <a:r>
              <a:rPr lang="pt-BR" sz="3200" b="1" dirty="0">
                <a:latin typeface="Candara" panose="020E0502030303020204" pitchFamily="34" charset="0"/>
              </a:rPr>
              <a:t>o</a:t>
            </a:r>
            <a:r>
              <a:rPr lang="pt-BR" sz="3200" b="1" dirty="0" smtClean="0">
                <a:latin typeface="Candara" panose="020E0502030303020204" pitchFamily="34" charset="0"/>
              </a:rPr>
              <a:t>u</a:t>
            </a:r>
            <a:endParaRPr lang="pt-BR" sz="3200" b="1" dirty="0">
              <a:latin typeface="Candara" panose="020E0502030303020204" pitchFamily="34" charset="0"/>
            </a:endParaRPr>
          </a:p>
          <a:p>
            <a:pPr algn="ctr"/>
            <a:endParaRPr lang="pt-BR" sz="3200" b="1" dirty="0">
              <a:solidFill>
                <a:srgbClr val="F6530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algn="ctr"/>
            <a:r>
              <a:rPr lang="pt-BR" sz="3200" b="1" dirty="0">
                <a:solidFill>
                  <a:srgbClr val="F653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“contém (nome do ingrediente) transgênico”</a:t>
            </a:r>
          </a:p>
          <a:p>
            <a:pPr marL="342900" lvl="0" indent="-342900">
              <a:buAutoNum type="arabicParenR"/>
            </a:pPr>
            <a:endParaRPr lang="pt-BR" sz="1600" dirty="0" smtClean="0"/>
          </a:p>
          <a:p>
            <a:pPr lvl="0"/>
            <a:endParaRPr lang="pt-BR" sz="1600" dirty="0" smtClean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lvl="0"/>
            <a:endParaRPr lang="pt-BR" sz="16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pPr marL="0" lvl="1"/>
            <a:endParaRPr lang="pt-BR" sz="16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510118"/>
            <a:ext cx="8374674" cy="1558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162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4862</TotalTime>
  <Words>248</Words>
  <Application>Microsoft Office PowerPoint</Application>
  <PresentationFormat>Apresentação na tela (4:3)</PresentationFormat>
  <Paragraphs>87</Paragraphs>
  <Slides>10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Agency FB</vt:lpstr>
      <vt:lpstr>Arial</vt:lpstr>
      <vt:lpstr>Calibri</vt:lpstr>
      <vt:lpstr>Candara</vt:lpstr>
      <vt:lpstr>Cardenio Modern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Fernanda Satie Arimura</dc:creator>
  <cp:lastModifiedBy>carla</cp:lastModifiedBy>
  <cp:revision>297</cp:revision>
  <cp:lastPrinted>2014-08-22T13:45:05Z</cp:lastPrinted>
  <dcterms:created xsi:type="dcterms:W3CDTF">2012-08-03T15:16:43Z</dcterms:created>
  <dcterms:modified xsi:type="dcterms:W3CDTF">2015-08-10T12:49:25Z</dcterms:modified>
</cp:coreProperties>
</file>