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sldIdLst>
    <p:sldId id="430" r:id="rId2"/>
    <p:sldId id="257" r:id="rId3"/>
    <p:sldId id="437" r:id="rId4"/>
    <p:sldId id="443" r:id="rId5"/>
    <p:sldId id="445" r:id="rId6"/>
    <p:sldId id="449" r:id="rId7"/>
    <p:sldId id="448" r:id="rId8"/>
    <p:sldId id="261" r:id="rId9"/>
    <p:sldId id="389" r:id="rId10"/>
    <p:sldId id="450" r:id="rId11"/>
    <p:sldId id="263" r:id="rId12"/>
    <p:sldId id="264" r:id="rId13"/>
    <p:sldId id="293" r:id="rId14"/>
    <p:sldId id="262" r:id="rId15"/>
    <p:sldId id="447" r:id="rId16"/>
    <p:sldId id="446" r:id="rId17"/>
    <p:sldId id="441" r:id="rId18"/>
    <p:sldId id="442" r:id="rId19"/>
    <p:sldId id="31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a goncalves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7B3"/>
    <a:srgbClr val="085952"/>
    <a:srgbClr val="8E1C3C"/>
    <a:srgbClr val="0A7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1C29C-1793-4BE3-AE5F-3807CB86C441}" v="204" dt="2019-10-22T21:59:21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86"/>
    <p:restoredTop sz="94677"/>
  </p:normalViewPr>
  <p:slideViewPr>
    <p:cSldViewPr snapToGrid="0" snapToObjects="1">
      <p:cViewPr varScale="1">
        <p:scale>
          <a:sx n="87" d="100"/>
          <a:sy n="87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Lacerda Schettini" userId="cfaa9e2937950cf9" providerId="LiveId" clId="{8EEBEF77-1BF4-4E00-BC62-652A6B5FC9B1}"/>
    <pc:docChg chg="undo custSel addSld delSld modSld sldOrd">
      <pc:chgData name="Samantha Lacerda Schettini" userId="cfaa9e2937950cf9" providerId="LiveId" clId="{8EEBEF77-1BF4-4E00-BC62-652A6B5FC9B1}" dt="2019-10-22T22:07:48.729" v="506" actId="20577"/>
      <pc:docMkLst>
        <pc:docMk/>
      </pc:docMkLst>
      <pc:sldChg chg="modSp add ord modTransition">
        <pc:chgData name="Samantha Lacerda Schettini" userId="cfaa9e2937950cf9" providerId="LiveId" clId="{8EEBEF77-1BF4-4E00-BC62-652A6B5FC9B1}" dt="2019-10-22T21:46:19.153" v="70" actId="14100"/>
        <pc:sldMkLst>
          <pc:docMk/>
          <pc:sldMk cId="0" sldId="261"/>
        </pc:sldMkLst>
        <pc:spChg chg="mod">
          <ac:chgData name="Samantha Lacerda Schettini" userId="cfaa9e2937950cf9" providerId="LiveId" clId="{8EEBEF77-1BF4-4E00-BC62-652A6B5FC9B1}" dt="2019-10-22T21:45:38.442" v="36" actId="255"/>
          <ac:spMkLst>
            <pc:docMk/>
            <pc:sldMk cId="0" sldId="261"/>
            <ac:spMk id="131" creationId="{00000000-0000-0000-0000-000000000000}"/>
          </ac:spMkLst>
        </pc:spChg>
        <pc:spChg chg="mod">
          <ac:chgData name="Samantha Lacerda Schettini" userId="cfaa9e2937950cf9" providerId="LiveId" clId="{8EEBEF77-1BF4-4E00-BC62-652A6B5FC9B1}" dt="2019-10-22T21:46:19.153" v="70" actId="14100"/>
          <ac:spMkLst>
            <pc:docMk/>
            <pc:sldMk cId="0" sldId="261"/>
            <ac:spMk id="132" creationId="{00000000-0000-0000-0000-000000000000}"/>
          </ac:spMkLst>
        </pc:spChg>
      </pc:sldChg>
      <pc:sldChg chg="addSp modSp add ord modTransition">
        <pc:chgData name="Samantha Lacerda Schettini" userId="cfaa9e2937950cf9" providerId="LiveId" clId="{8EEBEF77-1BF4-4E00-BC62-652A6B5FC9B1}" dt="2019-10-22T21:56:50.438" v="380"/>
        <pc:sldMkLst>
          <pc:docMk/>
          <pc:sldMk cId="0" sldId="262"/>
        </pc:sldMkLst>
        <pc:spChg chg="add">
          <ac:chgData name="Samantha Lacerda Schettini" userId="cfaa9e2937950cf9" providerId="LiveId" clId="{8EEBEF77-1BF4-4E00-BC62-652A6B5FC9B1}" dt="2019-10-22T21:56:50.438" v="380"/>
          <ac:spMkLst>
            <pc:docMk/>
            <pc:sldMk cId="0" sldId="262"/>
            <ac:spMk id="6" creationId="{0BF48730-7282-4AF0-AC7A-F03FB4FC065A}"/>
          </ac:spMkLst>
        </pc:spChg>
        <pc:spChg chg="mod">
          <ac:chgData name="Samantha Lacerda Schettini" userId="cfaa9e2937950cf9" providerId="LiveId" clId="{8EEBEF77-1BF4-4E00-BC62-652A6B5FC9B1}" dt="2019-10-22T21:55:31.772" v="351" actId="403"/>
          <ac:spMkLst>
            <pc:docMk/>
            <pc:sldMk cId="0" sldId="262"/>
            <ac:spMk id="135" creationId="{00000000-0000-0000-0000-000000000000}"/>
          </ac:spMkLst>
        </pc:spChg>
        <pc:spChg chg="mod">
          <ac:chgData name="Samantha Lacerda Schettini" userId="cfaa9e2937950cf9" providerId="LiveId" clId="{8EEBEF77-1BF4-4E00-BC62-652A6B5FC9B1}" dt="2019-10-22T21:56:07.187" v="366" actId="120"/>
          <ac:spMkLst>
            <pc:docMk/>
            <pc:sldMk cId="0" sldId="262"/>
            <ac:spMk id="136" creationId="{00000000-0000-0000-0000-000000000000}"/>
          </ac:spMkLst>
        </pc:spChg>
      </pc:sldChg>
      <pc:sldChg chg="addSp modSp add modTransition">
        <pc:chgData name="Samantha Lacerda Schettini" userId="cfaa9e2937950cf9" providerId="LiveId" clId="{8EEBEF77-1BF4-4E00-BC62-652A6B5FC9B1}" dt="2019-10-22T21:58:47.982" v="396"/>
        <pc:sldMkLst>
          <pc:docMk/>
          <pc:sldMk cId="0" sldId="263"/>
        </pc:sldMkLst>
        <pc:spChg chg="add">
          <ac:chgData name="Samantha Lacerda Schettini" userId="cfaa9e2937950cf9" providerId="LiveId" clId="{8EEBEF77-1BF4-4E00-BC62-652A6B5FC9B1}" dt="2019-10-22T21:58:47.982" v="396"/>
          <ac:spMkLst>
            <pc:docMk/>
            <pc:sldMk cId="0" sldId="263"/>
            <ac:spMk id="6" creationId="{1EEB8A21-3085-4AD2-BD9A-C51F76E24ADB}"/>
          </ac:spMkLst>
        </pc:spChg>
        <pc:spChg chg="mod">
          <ac:chgData name="Samantha Lacerda Schettini" userId="cfaa9e2937950cf9" providerId="LiveId" clId="{8EEBEF77-1BF4-4E00-BC62-652A6B5FC9B1}" dt="2019-10-22T21:54:49.410" v="311" actId="403"/>
          <ac:spMkLst>
            <pc:docMk/>
            <pc:sldMk cId="0" sldId="263"/>
            <ac:spMk id="139" creationId="{00000000-0000-0000-0000-000000000000}"/>
          </ac:spMkLst>
        </pc:spChg>
        <pc:spChg chg="mod">
          <ac:chgData name="Samantha Lacerda Schettini" userId="cfaa9e2937950cf9" providerId="LiveId" clId="{8EEBEF77-1BF4-4E00-BC62-652A6B5FC9B1}" dt="2019-10-22T21:56:21.211" v="377" actId="15"/>
          <ac:spMkLst>
            <pc:docMk/>
            <pc:sldMk cId="0" sldId="263"/>
            <ac:spMk id="140" creationId="{00000000-0000-0000-0000-000000000000}"/>
          </ac:spMkLst>
        </pc:spChg>
      </pc:sldChg>
      <pc:sldChg chg="addSp delSp modSp add modTransition">
        <pc:chgData name="Samantha Lacerda Schettini" userId="cfaa9e2937950cf9" providerId="LiveId" clId="{8EEBEF77-1BF4-4E00-BC62-652A6B5FC9B1}" dt="2019-10-22T21:58:51.049" v="398" actId="20577"/>
        <pc:sldMkLst>
          <pc:docMk/>
          <pc:sldMk cId="0" sldId="264"/>
        </pc:sldMkLst>
        <pc:spChg chg="add del mod">
          <ac:chgData name="Samantha Lacerda Schettini" userId="cfaa9e2937950cf9" providerId="LiveId" clId="{8EEBEF77-1BF4-4E00-BC62-652A6B5FC9B1}" dt="2019-10-22T21:58:41.511" v="395"/>
          <ac:spMkLst>
            <pc:docMk/>
            <pc:sldMk cId="0" sldId="264"/>
            <ac:spMk id="2" creationId="{95462BBD-5316-479C-98DD-25B442180DBC}"/>
          </ac:spMkLst>
        </pc:spChg>
        <pc:spChg chg="add">
          <ac:chgData name="Samantha Lacerda Schettini" userId="cfaa9e2937950cf9" providerId="LiveId" clId="{8EEBEF77-1BF4-4E00-BC62-652A6B5FC9B1}" dt="2019-10-22T21:58:41.511" v="395"/>
          <ac:spMkLst>
            <pc:docMk/>
            <pc:sldMk cId="0" sldId="264"/>
            <ac:spMk id="6" creationId="{1037CC81-023E-4A81-B6F5-286E69712850}"/>
          </ac:spMkLst>
        </pc:spChg>
        <pc:spChg chg="add mod">
          <ac:chgData name="Samantha Lacerda Schettini" userId="cfaa9e2937950cf9" providerId="LiveId" clId="{8EEBEF77-1BF4-4E00-BC62-652A6B5FC9B1}" dt="2019-10-22T21:58:51.049" v="398" actId="20577"/>
          <ac:spMkLst>
            <pc:docMk/>
            <pc:sldMk cId="0" sldId="264"/>
            <ac:spMk id="7" creationId="{5B117377-04FF-40D3-A27E-E3CAA98C4808}"/>
          </ac:spMkLst>
        </pc:spChg>
        <pc:spChg chg="del mod">
          <ac:chgData name="Samantha Lacerda Schettini" userId="cfaa9e2937950cf9" providerId="LiveId" clId="{8EEBEF77-1BF4-4E00-BC62-652A6B5FC9B1}" dt="2019-10-22T21:57:17.346" v="384" actId="478"/>
          <ac:spMkLst>
            <pc:docMk/>
            <pc:sldMk cId="0" sldId="264"/>
            <ac:spMk id="143" creationId="{00000000-0000-0000-0000-000000000000}"/>
          </ac:spMkLst>
        </pc:spChg>
        <pc:spChg chg="mod">
          <ac:chgData name="Samantha Lacerda Schettini" userId="cfaa9e2937950cf9" providerId="LiveId" clId="{8EEBEF77-1BF4-4E00-BC62-652A6B5FC9B1}" dt="2019-10-22T21:58:23.080" v="389" actId="12"/>
          <ac:spMkLst>
            <pc:docMk/>
            <pc:sldMk cId="0" sldId="264"/>
            <ac:spMk id="144" creationId="{00000000-0000-0000-0000-000000000000}"/>
          </ac:spMkLst>
        </pc:spChg>
      </pc:sldChg>
      <pc:sldChg chg="modSp">
        <pc:chgData name="Samantha Lacerda Schettini" userId="cfaa9e2937950cf9" providerId="LiveId" clId="{8EEBEF77-1BF4-4E00-BC62-652A6B5FC9B1}" dt="2019-10-22T21:58:32.881" v="393"/>
        <pc:sldMkLst>
          <pc:docMk/>
          <pc:sldMk cId="1763211581" sldId="313"/>
        </pc:sldMkLst>
        <pc:spChg chg="mod">
          <ac:chgData name="Samantha Lacerda Schettini" userId="cfaa9e2937950cf9" providerId="LiveId" clId="{8EEBEF77-1BF4-4E00-BC62-652A6B5FC9B1}" dt="2019-10-22T21:58:32.881" v="393"/>
          <ac:spMkLst>
            <pc:docMk/>
            <pc:sldMk cId="1763211581" sldId="313"/>
            <ac:spMk id="601" creationId="{00000000-0000-0000-0000-000000000000}"/>
          </ac:spMkLst>
        </pc:spChg>
      </pc:sldChg>
      <pc:sldChg chg="del">
        <pc:chgData name="Samantha Lacerda Schettini" userId="cfaa9e2937950cf9" providerId="LiveId" clId="{8EEBEF77-1BF4-4E00-BC62-652A6B5FC9B1}" dt="2019-10-22T21:43:58.049" v="8" actId="2696"/>
        <pc:sldMkLst>
          <pc:docMk/>
          <pc:sldMk cId="1656886516" sldId="314"/>
        </pc:sldMkLst>
      </pc:sldChg>
      <pc:sldChg chg="del">
        <pc:chgData name="Samantha Lacerda Schettini" userId="cfaa9e2937950cf9" providerId="LiveId" clId="{8EEBEF77-1BF4-4E00-BC62-652A6B5FC9B1}" dt="2019-10-22T21:43:47.732" v="0" actId="2696"/>
        <pc:sldMkLst>
          <pc:docMk/>
          <pc:sldMk cId="2563279273" sldId="315"/>
        </pc:sldMkLst>
      </pc:sldChg>
      <pc:sldChg chg="del">
        <pc:chgData name="Samantha Lacerda Schettini" userId="cfaa9e2937950cf9" providerId="LiveId" clId="{8EEBEF77-1BF4-4E00-BC62-652A6B5FC9B1}" dt="2019-10-22T21:43:47.767" v="3" actId="2696"/>
        <pc:sldMkLst>
          <pc:docMk/>
          <pc:sldMk cId="3700309900" sldId="318"/>
        </pc:sldMkLst>
      </pc:sldChg>
      <pc:sldChg chg="del">
        <pc:chgData name="Samantha Lacerda Schettini" userId="cfaa9e2937950cf9" providerId="LiveId" clId="{8EEBEF77-1BF4-4E00-BC62-652A6B5FC9B1}" dt="2019-10-22T21:43:47.751" v="1" actId="2696"/>
        <pc:sldMkLst>
          <pc:docMk/>
          <pc:sldMk cId="1974137330" sldId="319"/>
        </pc:sldMkLst>
      </pc:sldChg>
      <pc:sldChg chg="del">
        <pc:chgData name="Samantha Lacerda Schettini" userId="cfaa9e2937950cf9" providerId="LiveId" clId="{8EEBEF77-1BF4-4E00-BC62-652A6B5FC9B1}" dt="2019-10-22T21:43:47.773" v="4" actId="2696"/>
        <pc:sldMkLst>
          <pc:docMk/>
          <pc:sldMk cId="2131386659" sldId="322"/>
        </pc:sldMkLst>
      </pc:sldChg>
      <pc:sldChg chg="del">
        <pc:chgData name="Samantha Lacerda Schettini" userId="cfaa9e2937950cf9" providerId="LiveId" clId="{8EEBEF77-1BF4-4E00-BC62-652A6B5FC9B1}" dt="2019-10-22T21:43:47.761" v="2" actId="2696"/>
        <pc:sldMkLst>
          <pc:docMk/>
          <pc:sldMk cId="3572426768" sldId="323"/>
        </pc:sldMkLst>
      </pc:sldChg>
      <pc:sldChg chg="del">
        <pc:chgData name="Samantha Lacerda Schettini" userId="cfaa9e2937950cf9" providerId="LiveId" clId="{8EEBEF77-1BF4-4E00-BC62-652A6B5FC9B1}" dt="2019-10-22T21:43:58.057" v="9" actId="2696"/>
        <pc:sldMkLst>
          <pc:docMk/>
          <pc:sldMk cId="566243822" sldId="324"/>
        </pc:sldMkLst>
      </pc:sldChg>
      <pc:sldChg chg="modSp">
        <pc:chgData name="Samantha Lacerda Schettini" userId="cfaa9e2937950cf9" providerId="LiveId" clId="{8EEBEF77-1BF4-4E00-BC62-652A6B5FC9B1}" dt="2019-10-22T21:58:32.881" v="393"/>
        <pc:sldMkLst>
          <pc:docMk/>
          <pc:sldMk cId="1348132413" sldId="430"/>
        </pc:sldMkLst>
        <pc:spChg chg="mod">
          <ac:chgData name="Samantha Lacerda Schettini" userId="cfaa9e2937950cf9" providerId="LiveId" clId="{8EEBEF77-1BF4-4E00-BC62-652A6B5FC9B1}" dt="2019-10-22T21:58:32.881" v="393"/>
          <ac:spMkLst>
            <pc:docMk/>
            <pc:sldMk cId="1348132413" sldId="430"/>
            <ac:spMk id="95" creationId="{00000000-0000-0000-0000-000000000000}"/>
          </ac:spMkLst>
        </pc:spChg>
      </pc:sldChg>
      <pc:sldChg chg="del">
        <pc:chgData name="Samantha Lacerda Schettini" userId="cfaa9e2937950cf9" providerId="LiveId" clId="{8EEBEF77-1BF4-4E00-BC62-652A6B5FC9B1}" dt="2019-10-22T21:43:47.781" v="5" actId="2696"/>
        <pc:sldMkLst>
          <pc:docMk/>
          <pc:sldMk cId="1843177629" sldId="438"/>
        </pc:sldMkLst>
      </pc:sldChg>
      <pc:sldChg chg="del">
        <pc:chgData name="Samantha Lacerda Schettini" userId="cfaa9e2937950cf9" providerId="LiveId" clId="{8EEBEF77-1BF4-4E00-BC62-652A6B5FC9B1}" dt="2019-10-22T21:43:47.788" v="6" actId="2696"/>
        <pc:sldMkLst>
          <pc:docMk/>
          <pc:sldMk cId="834534191" sldId="439"/>
        </pc:sldMkLst>
      </pc:sldChg>
      <pc:sldChg chg="del">
        <pc:chgData name="Samantha Lacerda Schettini" userId="cfaa9e2937950cf9" providerId="LiveId" clId="{8EEBEF77-1BF4-4E00-BC62-652A6B5FC9B1}" dt="2019-10-22T21:43:47.797" v="7" actId="2696"/>
        <pc:sldMkLst>
          <pc:docMk/>
          <pc:sldMk cId="1960808663" sldId="440"/>
        </pc:sldMkLst>
      </pc:sldChg>
      <pc:sldChg chg="modSp">
        <pc:chgData name="Samantha Lacerda Schettini" userId="cfaa9e2937950cf9" providerId="LiveId" clId="{8EEBEF77-1BF4-4E00-BC62-652A6B5FC9B1}" dt="2019-10-22T21:56:55.481" v="382" actId="20577"/>
        <pc:sldMkLst>
          <pc:docMk/>
          <pc:sldMk cId="2019697913" sldId="446"/>
        </pc:sldMkLst>
        <pc:spChg chg="mod">
          <ac:chgData name="Samantha Lacerda Schettini" userId="cfaa9e2937950cf9" providerId="LiveId" clId="{8EEBEF77-1BF4-4E00-BC62-652A6B5FC9B1}" dt="2019-10-22T21:56:55.481" v="382" actId="20577"/>
          <ac:spMkLst>
            <pc:docMk/>
            <pc:sldMk cId="2019697913" sldId="446"/>
            <ac:spMk id="6" creationId="{1E6C1352-4A6A-4AC5-8FA2-32AF6C6D1D1B}"/>
          </ac:spMkLst>
        </pc:spChg>
      </pc:sldChg>
      <pc:sldChg chg="modSp">
        <pc:chgData name="Samantha Lacerda Schettini" userId="cfaa9e2937950cf9" providerId="LiveId" clId="{8EEBEF77-1BF4-4E00-BC62-652A6B5FC9B1}" dt="2019-10-22T21:56:53.065" v="381" actId="20577"/>
        <pc:sldMkLst>
          <pc:docMk/>
          <pc:sldMk cId="2192715509" sldId="447"/>
        </pc:sldMkLst>
        <pc:spChg chg="mod">
          <ac:chgData name="Samantha Lacerda Schettini" userId="cfaa9e2937950cf9" providerId="LiveId" clId="{8EEBEF77-1BF4-4E00-BC62-652A6B5FC9B1}" dt="2019-10-22T21:56:53.065" v="381" actId="20577"/>
          <ac:spMkLst>
            <pc:docMk/>
            <pc:sldMk cId="2192715509" sldId="447"/>
            <ac:spMk id="6" creationId="{1E6C1352-4A6A-4AC5-8FA2-32AF6C6D1D1B}"/>
          </ac:spMkLst>
        </pc:spChg>
      </pc:sldChg>
      <pc:sldChg chg="addSp delSp modSp add modTransition modNotesTx">
        <pc:chgData name="Samantha Lacerda Schettini" userId="cfaa9e2937950cf9" providerId="LiveId" clId="{8EEBEF77-1BF4-4E00-BC62-652A6B5FC9B1}" dt="2019-10-22T22:07:48.729" v="506" actId="20577"/>
        <pc:sldMkLst>
          <pc:docMk/>
          <pc:sldMk cId="4097464491" sldId="450"/>
        </pc:sldMkLst>
        <pc:spChg chg="mod">
          <ac:chgData name="Samantha Lacerda Schettini" userId="cfaa9e2937950cf9" providerId="LiveId" clId="{8EEBEF77-1BF4-4E00-BC62-652A6B5FC9B1}" dt="2019-10-22T21:46:32.717" v="100" actId="403"/>
          <ac:spMkLst>
            <pc:docMk/>
            <pc:sldMk cId="4097464491" sldId="450"/>
            <ac:spMk id="131" creationId="{00000000-0000-0000-0000-000000000000}"/>
          </ac:spMkLst>
        </pc:spChg>
        <pc:spChg chg="del mod">
          <ac:chgData name="Samantha Lacerda Schettini" userId="cfaa9e2937950cf9" providerId="LiveId" clId="{8EEBEF77-1BF4-4E00-BC62-652A6B5FC9B1}" dt="2019-10-22T21:46:42.354" v="102" actId="478"/>
          <ac:spMkLst>
            <pc:docMk/>
            <pc:sldMk cId="4097464491" sldId="450"/>
            <ac:spMk id="132" creationId="{00000000-0000-0000-0000-000000000000}"/>
          </ac:spMkLst>
        </pc:spChg>
        <pc:graphicFrameChg chg="add mod">
          <ac:chgData name="Samantha Lacerda Schettini" userId="cfaa9e2937950cf9" providerId="LiveId" clId="{8EEBEF77-1BF4-4E00-BC62-652A6B5FC9B1}" dt="2019-10-22T21:59:21.790" v="400" actId="12100"/>
          <ac:graphicFrameMkLst>
            <pc:docMk/>
            <pc:sldMk cId="4097464491" sldId="450"/>
            <ac:graphicFrameMk id="3" creationId="{8EB58684-8D7D-4F1A-B57B-324807D60340}"/>
          </ac:graphicFrameMkLst>
        </pc:graphicFrameChg>
        <pc:graphicFrameChg chg="add del mod">
          <ac:chgData name="Samantha Lacerda Schettini" userId="cfaa9e2937950cf9" providerId="LiveId" clId="{8EEBEF77-1BF4-4E00-BC62-652A6B5FC9B1}" dt="2019-10-22T21:50:35.314" v="246" actId="478"/>
          <ac:graphicFrameMkLst>
            <pc:docMk/>
            <pc:sldMk cId="4097464491" sldId="450"/>
            <ac:graphicFrameMk id="4" creationId="{287F5759-82F1-4FF7-BFD1-9F4DF44A3C11}"/>
          </ac:graphicFrameMkLst>
        </pc:graphicFrameChg>
        <pc:graphicFrameChg chg="del mod modGraphic">
          <ac:chgData name="Samantha Lacerda Schettini" userId="cfaa9e2937950cf9" providerId="LiveId" clId="{8EEBEF77-1BF4-4E00-BC62-652A6B5FC9B1}" dt="2019-10-22T21:49:00.603" v="214" actId="478"/>
          <ac:graphicFrameMkLst>
            <pc:docMk/>
            <pc:sldMk cId="4097464491" sldId="450"/>
            <ac:graphicFrameMk id="5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2F1A6-1183-4098-BF47-DC34D29BF15B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72AEABA7-9FFA-468F-A4A4-0296AA940A04}">
      <dgm:prSet phldrT="[Texto]"/>
      <dgm:spPr/>
      <dgm:t>
        <a:bodyPr/>
        <a:lstStyle/>
        <a:p>
          <a:r>
            <a:rPr lang="pt-BR" b="1" dirty="0"/>
            <a:t>1. Rotulagem</a:t>
          </a:r>
        </a:p>
      </dgm:t>
    </dgm:pt>
    <dgm:pt modelId="{9727D409-8727-451F-BA6F-BE23B512EE09}" type="parTrans" cxnId="{C491C701-0CB3-46D3-A8A9-A56FF919E949}">
      <dgm:prSet/>
      <dgm:spPr/>
      <dgm:t>
        <a:bodyPr/>
        <a:lstStyle/>
        <a:p>
          <a:endParaRPr lang="pt-BR"/>
        </a:p>
      </dgm:t>
    </dgm:pt>
    <dgm:pt modelId="{171CA535-01B0-41DD-BFA5-70DF8A4D3635}" type="sibTrans" cxnId="{C491C701-0CB3-46D3-A8A9-A56FF919E949}">
      <dgm:prSet/>
      <dgm:spPr/>
      <dgm:t>
        <a:bodyPr/>
        <a:lstStyle/>
        <a:p>
          <a:endParaRPr lang="pt-BR"/>
        </a:p>
      </dgm:t>
    </dgm:pt>
    <dgm:pt modelId="{63216545-A30F-44E6-B285-C1B64D6EE334}">
      <dgm:prSet phldrT="[Texto]"/>
      <dgm:spPr/>
      <dgm:t>
        <a:bodyPr/>
        <a:lstStyle/>
        <a:p>
          <a:r>
            <a:rPr lang="pt-BR" dirty="0"/>
            <a:t>Estabelecimento das diferenças</a:t>
          </a:r>
        </a:p>
      </dgm:t>
    </dgm:pt>
    <dgm:pt modelId="{8DE20E02-7BF5-4EBB-8DD1-1FAF9289C146}" type="parTrans" cxnId="{DAB9D964-F323-4166-BB50-324497A45B6F}">
      <dgm:prSet/>
      <dgm:spPr/>
      <dgm:t>
        <a:bodyPr/>
        <a:lstStyle/>
        <a:p>
          <a:endParaRPr lang="pt-BR"/>
        </a:p>
      </dgm:t>
    </dgm:pt>
    <dgm:pt modelId="{EA2646FB-9F73-481A-A6A5-86096ADC006A}" type="sibTrans" cxnId="{DAB9D964-F323-4166-BB50-324497A45B6F}">
      <dgm:prSet/>
      <dgm:spPr/>
      <dgm:t>
        <a:bodyPr/>
        <a:lstStyle/>
        <a:p>
          <a:endParaRPr lang="pt-BR"/>
        </a:p>
      </dgm:t>
    </dgm:pt>
    <dgm:pt modelId="{EAD9086D-99D7-48FD-8BEE-F323AFBB7E1F}">
      <dgm:prSet phldrT="[Texto]"/>
      <dgm:spPr/>
      <dgm:t>
        <a:bodyPr/>
        <a:lstStyle/>
        <a:p>
          <a:r>
            <a:rPr lang="pt-BR" b="1" dirty="0"/>
            <a:t>2. Estereótipo</a:t>
          </a:r>
        </a:p>
      </dgm:t>
    </dgm:pt>
    <dgm:pt modelId="{B026AC3B-9D74-43EF-8D4B-9F7BC650AA8F}" type="parTrans" cxnId="{DFFA0342-438A-4D59-BC87-20B5FF2C58F7}">
      <dgm:prSet/>
      <dgm:spPr/>
      <dgm:t>
        <a:bodyPr/>
        <a:lstStyle/>
        <a:p>
          <a:endParaRPr lang="pt-BR"/>
        </a:p>
      </dgm:t>
    </dgm:pt>
    <dgm:pt modelId="{17980769-4257-42DE-879C-C1F9C1207DDF}" type="sibTrans" cxnId="{DFFA0342-438A-4D59-BC87-20B5FF2C58F7}">
      <dgm:prSet/>
      <dgm:spPr/>
      <dgm:t>
        <a:bodyPr/>
        <a:lstStyle/>
        <a:p>
          <a:endParaRPr lang="pt-BR"/>
        </a:p>
      </dgm:t>
    </dgm:pt>
    <dgm:pt modelId="{2EC24728-0536-4BB2-BA3D-1CD99671DE87}">
      <dgm:prSet phldrT="[Texto]"/>
      <dgm:spPr/>
      <dgm:t>
        <a:bodyPr/>
        <a:lstStyle/>
        <a:p>
          <a:r>
            <a:rPr lang="pt-BR" dirty="0"/>
            <a:t>Crença de que a diferença é indesejável, desvantajosa</a:t>
          </a:r>
        </a:p>
      </dgm:t>
    </dgm:pt>
    <dgm:pt modelId="{C14169EF-1D64-4473-9ABA-4E033D3A50FE}" type="parTrans" cxnId="{05B9C113-275C-4026-B22B-34392E15A565}">
      <dgm:prSet/>
      <dgm:spPr/>
      <dgm:t>
        <a:bodyPr/>
        <a:lstStyle/>
        <a:p>
          <a:endParaRPr lang="pt-BR"/>
        </a:p>
      </dgm:t>
    </dgm:pt>
    <dgm:pt modelId="{8A7AC9C7-5346-41F4-8153-E1C4B6C4A7EC}" type="sibTrans" cxnId="{05B9C113-275C-4026-B22B-34392E15A565}">
      <dgm:prSet/>
      <dgm:spPr/>
      <dgm:t>
        <a:bodyPr/>
        <a:lstStyle/>
        <a:p>
          <a:endParaRPr lang="pt-BR"/>
        </a:p>
      </dgm:t>
    </dgm:pt>
    <dgm:pt modelId="{33E9C195-4ED7-41D3-9C7A-C14C2EA501A9}">
      <dgm:prSet phldrT="[Texto]"/>
      <dgm:spPr/>
      <dgm:t>
        <a:bodyPr/>
        <a:lstStyle/>
        <a:p>
          <a:r>
            <a:rPr lang="pt-BR" b="1" dirty="0"/>
            <a:t>3. Separação</a:t>
          </a:r>
        </a:p>
      </dgm:t>
    </dgm:pt>
    <dgm:pt modelId="{1BE22A5F-6641-422F-BC68-D8045DD78234}" type="parTrans" cxnId="{5722E864-BF51-4036-8F81-0E908BB1C970}">
      <dgm:prSet/>
      <dgm:spPr/>
      <dgm:t>
        <a:bodyPr/>
        <a:lstStyle/>
        <a:p>
          <a:endParaRPr lang="pt-BR"/>
        </a:p>
      </dgm:t>
    </dgm:pt>
    <dgm:pt modelId="{4BBB2113-89C1-4B33-8E3D-E21A5B79FAB8}" type="sibTrans" cxnId="{5722E864-BF51-4036-8F81-0E908BB1C970}">
      <dgm:prSet/>
      <dgm:spPr/>
      <dgm:t>
        <a:bodyPr/>
        <a:lstStyle/>
        <a:p>
          <a:endParaRPr lang="pt-BR"/>
        </a:p>
      </dgm:t>
    </dgm:pt>
    <dgm:pt modelId="{D7516671-88BF-4D91-B719-A2888F9F72CA}">
      <dgm:prSet phldrT="[Texto]"/>
      <dgm:spPr/>
      <dgm:t>
        <a:bodyPr/>
        <a:lstStyle/>
        <a:p>
          <a:r>
            <a:rPr lang="pt-BR" dirty="0"/>
            <a:t>Estabelecimento de grupos (“nós” e “eles”)</a:t>
          </a:r>
        </a:p>
      </dgm:t>
    </dgm:pt>
    <dgm:pt modelId="{3F529308-A530-4810-8488-80D43A67D934}" type="parTrans" cxnId="{6D7EEB76-B098-4FA8-ABF9-6DF8996D1920}">
      <dgm:prSet/>
      <dgm:spPr/>
      <dgm:t>
        <a:bodyPr/>
        <a:lstStyle/>
        <a:p>
          <a:endParaRPr lang="pt-BR"/>
        </a:p>
      </dgm:t>
    </dgm:pt>
    <dgm:pt modelId="{766967AF-92B8-4C11-A61E-8EECDF2A0828}" type="sibTrans" cxnId="{6D7EEB76-B098-4FA8-ABF9-6DF8996D1920}">
      <dgm:prSet/>
      <dgm:spPr/>
      <dgm:t>
        <a:bodyPr/>
        <a:lstStyle/>
        <a:p>
          <a:endParaRPr lang="pt-BR"/>
        </a:p>
      </dgm:t>
    </dgm:pt>
    <dgm:pt modelId="{54729EA4-A5A2-4307-BEE0-C96855D5E644}">
      <dgm:prSet phldrT="[Texto]"/>
      <dgm:spPr/>
      <dgm:t>
        <a:bodyPr/>
        <a:lstStyle/>
        <a:p>
          <a:r>
            <a:rPr lang="pt-BR" b="1" dirty="0"/>
            <a:t>4. Discriminação</a:t>
          </a:r>
        </a:p>
      </dgm:t>
    </dgm:pt>
    <dgm:pt modelId="{43106F9B-5594-4878-ACDB-E944633028DB}" type="parTrans" cxnId="{BAA399C2-F728-4B20-BFCC-9A703E34371B}">
      <dgm:prSet/>
      <dgm:spPr/>
      <dgm:t>
        <a:bodyPr/>
        <a:lstStyle/>
        <a:p>
          <a:endParaRPr lang="pt-BR"/>
        </a:p>
      </dgm:t>
    </dgm:pt>
    <dgm:pt modelId="{04445222-F6AF-4A3B-A5A1-61B6F33D7EEB}" type="sibTrans" cxnId="{BAA399C2-F728-4B20-BFCC-9A703E34371B}">
      <dgm:prSet/>
      <dgm:spPr/>
      <dgm:t>
        <a:bodyPr/>
        <a:lstStyle/>
        <a:p>
          <a:endParaRPr lang="pt-BR"/>
        </a:p>
      </dgm:t>
    </dgm:pt>
    <dgm:pt modelId="{D9B88274-DC51-41D0-91EA-0071D07E8FC9}">
      <dgm:prSet phldrT="[Texto]"/>
      <dgm:spPr/>
      <dgm:t>
        <a:bodyPr/>
        <a:lstStyle/>
        <a:p>
          <a:r>
            <a:rPr lang="pt-BR" b="1" dirty="0"/>
            <a:t>5. Desigualdade</a:t>
          </a:r>
        </a:p>
      </dgm:t>
    </dgm:pt>
    <dgm:pt modelId="{36981C4D-41FE-4272-A8B2-B87DB50AB9B1}" type="parTrans" cxnId="{E46ADAB9-F6B0-491A-8F74-120BF11FC315}">
      <dgm:prSet/>
      <dgm:spPr/>
      <dgm:t>
        <a:bodyPr/>
        <a:lstStyle/>
        <a:p>
          <a:endParaRPr lang="pt-BR"/>
        </a:p>
      </dgm:t>
    </dgm:pt>
    <dgm:pt modelId="{D5A27DBB-8244-47DD-873C-55B09FD50F9C}" type="sibTrans" cxnId="{E46ADAB9-F6B0-491A-8F74-120BF11FC315}">
      <dgm:prSet/>
      <dgm:spPr/>
      <dgm:t>
        <a:bodyPr/>
        <a:lstStyle/>
        <a:p>
          <a:endParaRPr lang="pt-BR"/>
        </a:p>
      </dgm:t>
    </dgm:pt>
    <dgm:pt modelId="{AE5D54A8-554E-4DF1-B827-749ED9A2CBBD}">
      <dgm:prSet phldrT="[Texto]"/>
      <dgm:spPr/>
      <dgm:t>
        <a:bodyPr/>
        <a:lstStyle/>
        <a:p>
          <a:r>
            <a:rPr lang="pt-BR" dirty="0"/>
            <a:t>Comportamento de distanciamento social</a:t>
          </a:r>
        </a:p>
      </dgm:t>
    </dgm:pt>
    <dgm:pt modelId="{57C88906-25E4-4EE5-8A9C-BE14CE3CF183}" type="parTrans" cxnId="{1958A3DF-4D5F-4B9B-9AC7-69C338EB7865}">
      <dgm:prSet/>
      <dgm:spPr/>
      <dgm:t>
        <a:bodyPr/>
        <a:lstStyle/>
        <a:p>
          <a:endParaRPr lang="pt-BR"/>
        </a:p>
      </dgm:t>
    </dgm:pt>
    <dgm:pt modelId="{46263CDA-FA2E-452F-A891-DDB1E22AF611}" type="sibTrans" cxnId="{1958A3DF-4D5F-4B9B-9AC7-69C338EB7865}">
      <dgm:prSet/>
      <dgm:spPr/>
      <dgm:t>
        <a:bodyPr/>
        <a:lstStyle/>
        <a:p>
          <a:endParaRPr lang="pt-BR"/>
        </a:p>
      </dgm:t>
    </dgm:pt>
    <dgm:pt modelId="{0AF23321-10B8-42C5-88EF-A80F88E81417}">
      <dgm:prSet phldrT="[Texto]"/>
      <dgm:spPr/>
      <dgm:t>
        <a:bodyPr/>
        <a:lstStyle/>
        <a:p>
          <a:r>
            <a:rPr lang="pt-BR" dirty="0"/>
            <a:t>Acesso desigual a vantagens sociais, econômicas e políticas do grupo estigmatizado</a:t>
          </a:r>
        </a:p>
      </dgm:t>
    </dgm:pt>
    <dgm:pt modelId="{FD0CFFDF-B4BB-4D87-B8EF-9BB526C7F194}" type="parTrans" cxnId="{2C5AE075-2D42-4739-9042-E0989C1C1541}">
      <dgm:prSet/>
      <dgm:spPr/>
      <dgm:t>
        <a:bodyPr/>
        <a:lstStyle/>
        <a:p>
          <a:endParaRPr lang="pt-BR"/>
        </a:p>
      </dgm:t>
    </dgm:pt>
    <dgm:pt modelId="{5BF1437B-D9A9-446D-8D05-5B5CF141A85A}" type="sibTrans" cxnId="{2C5AE075-2D42-4739-9042-E0989C1C1541}">
      <dgm:prSet/>
      <dgm:spPr/>
      <dgm:t>
        <a:bodyPr/>
        <a:lstStyle/>
        <a:p>
          <a:endParaRPr lang="pt-BR"/>
        </a:p>
      </dgm:t>
    </dgm:pt>
    <dgm:pt modelId="{F6035B19-28B1-4D71-B6A9-90EA4BF74CAF}" type="pres">
      <dgm:prSet presAssocID="{2F22F1A6-1183-4098-BF47-DC34D29BF1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333AB3-922A-45B7-B08F-0BFDEBD19C0B}" type="pres">
      <dgm:prSet presAssocID="{72AEABA7-9FFA-468F-A4A4-0296AA940A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B326BD-A3F1-4DE2-A9E7-8C028605B470}" type="pres">
      <dgm:prSet presAssocID="{171CA535-01B0-41DD-BFA5-70DF8A4D3635}" presName="sibTrans" presStyleLbl="sibTrans1D1" presStyleIdx="0" presStyleCnt="4"/>
      <dgm:spPr/>
      <dgm:t>
        <a:bodyPr/>
        <a:lstStyle/>
        <a:p>
          <a:endParaRPr lang="pt-BR"/>
        </a:p>
      </dgm:t>
    </dgm:pt>
    <dgm:pt modelId="{D8AED6BF-5F78-46CA-9C58-4C17C13F27F6}" type="pres">
      <dgm:prSet presAssocID="{171CA535-01B0-41DD-BFA5-70DF8A4D3635}" presName="connectorText" presStyleLbl="sibTrans1D1" presStyleIdx="0" presStyleCnt="4"/>
      <dgm:spPr/>
      <dgm:t>
        <a:bodyPr/>
        <a:lstStyle/>
        <a:p>
          <a:endParaRPr lang="pt-BR"/>
        </a:p>
      </dgm:t>
    </dgm:pt>
    <dgm:pt modelId="{0398FF12-6514-45AB-B71A-FB565067D869}" type="pres">
      <dgm:prSet presAssocID="{EAD9086D-99D7-48FD-8BEE-F323AFBB7E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1C93A-6E72-4AA8-BCA9-C8EA46C46EDB}" type="pres">
      <dgm:prSet presAssocID="{17980769-4257-42DE-879C-C1F9C1207DDF}" presName="sibTrans" presStyleLbl="sibTrans1D1" presStyleIdx="1" presStyleCnt="4"/>
      <dgm:spPr/>
      <dgm:t>
        <a:bodyPr/>
        <a:lstStyle/>
        <a:p>
          <a:endParaRPr lang="pt-BR"/>
        </a:p>
      </dgm:t>
    </dgm:pt>
    <dgm:pt modelId="{A93893F9-737A-4962-BAC0-87D7BFC5034E}" type="pres">
      <dgm:prSet presAssocID="{17980769-4257-42DE-879C-C1F9C1207DDF}" presName="connectorText" presStyleLbl="sibTrans1D1" presStyleIdx="1" presStyleCnt="4"/>
      <dgm:spPr/>
      <dgm:t>
        <a:bodyPr/>
        <a:lstStyle/>
        <a:p>
          <a:endParaRPr lang="pt-BR"/>
        </a:p>
      </dgm:t>
    </dgm:pt>
    <dgm:pt modelId="{28C49B9B-1A48-4F00-AE6D-521E625336BD}" type="pres">
      <dgm:prSet presAssocID="{33E9C195-4ED7-41D3-9C7A-C14C2EA501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14F0EE-0AD0-4166-AC31-201B60BECF18}" type="pres">
      <dgm:prSet presAssocID="{4BBB2113-89C1-4B33-8E3D-E21A5B79FAB8}" presName="sibTrans" presStyleLbl="sibTrans1D1" presStyleIdx="2" presStyleCnt="4"/>
      <dgm:spPr/>
      <dgm:t>
        <a:bodyPr/>
        <a:lstStyle/>
        <a:p>
          <a:endParaRPr lang="pt-BR"/>
        </a:p>
      </dgm:t>
    </dgm:pt>
    <dgm:pt modelId="{4BF59B71-CC50-4B35-A03A-88B6F829DE06}" type="pres">
      <dgm:prSet presAssocID="{4BBB2113-89C1-4B33-8E3D-E21A5B79FAB8}" presName="connectorText" presStyleLbl="sibTrans1D1" presStyleIdx="2" presStyleCnt="4"/>
      <dgm:spPr/>
      <dgm:t>
        <a:bodyPr/>
        <a:lstStyle/>
        <a:p>
          <a:endParaRPr lang="pt-BR"/>
        </a:p>
      </dgm:t>
    </dgm:pt>
    <dgm:pt modelId="{8E25C7BD-9540-4BBB-875A-F315B32AE78C}" type="pres">
      <dgm:prSet presAssocID="{54729EA4-A5A2-4307-BEE0-C96855D5E64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57607F-A15B-4B79-A876-059BFFB3B82D}" type="pres">
      <dgm:prSet presAssocID="{04445222-F6AF-4A3B-A5A1-61B6F33D7EEB}" presName="sibTrans" presStyleLbl="sibTrans1D1" presStyleIdx="3" presStyleCnt="4"/>
      <dgm:spPr/>
      <dgm:t>
        <a:bodyPr/>
        <a:lstStyle/>
        <a:p>
          <a:endParaRPr lang="pt-BR"/>
        </a:p>
      </dgm:t>
    </dgm:pt>
    <dgm:pt modelId="{A797F64D-FB11-4FBA-848D-5C175C9A2358}" type="pres">
      <dgm:prSet presAssocID="{04445222-F6AF-4A3B-A5A1-61B6F33D7EEB}" presName="connectorText" presStyleLbl="sibTrans1D1" presStyleIdx="3" presStyleCnt="4"/>
      <dgm:spPr/>
      <dgm:t>
        <a:bodyPr/>
        <a:lstStyle/>
        <a:p>
          <a:endParaRPr lang="pt-BR"/>
        </a:p>
      </dgm:t>
    </dgm:pt>
    <dgm:pt modelId="{456667F4-C3AD-4029-BED5-EF7218DF53D0}" type="pres">
      <dgm:prSet presAssocID="{D9B88274-DC51-41D0-91EA-0071D07E8F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242BD0-4829-4ACA-BC5C-76898A53F85F}" type="presOf" srcId="{72AEABA7-9FFA-468F-A4A4-0296AA940A04}" destId="{9F333AB3-922A-45B7-B08F-0BFDEBD19C0B}" srcOrd="0" destOrd="0" presId="urn:microsoft.com/office/officeart/2005/8/layout/bProcess3"/>
    <dgm:cxn modelId="{8FE9F816-304A-4501-9D6C-E56C8F31EB74}" type="presOf" srcId="{17980769-4257-42DE-879C-C1F9C1207DDF}" destId="{A93893F9-737A-4962-BAC0-87D7BFC5034E}" srcOrd="1" destOrd="0" presId="urn:microsoft.com/office/officeart/2005/8/layout/bProcess3"/>
    <dgm:cxn modelId="{A800B9FF-347C-480C-8C7C-080981658ACF}" type="presOf" srcId="{171CA535-01B0-41DD-BFA5-70DF8A4D3635}" destId="{D8AED6BF-5F78-46CA-9C58-4C17C13F27F6}" srcOrd="1" destOrd="0" presId="urn:microsoft.com/office/officeart/2005/8/layout/bProcess3"/>
    <dgm:cxn modelId="{1958A3DF-4D5F-4B9B-9AC7-69C338EB7865}" srcId="{54729EA4-A5A2-4307-BEE0-C96855D5E644}" destId="{AE5D54A8-554E-4DF1-B827-749ED9A2CBBD}" srcOrd="0" destOrd="0" parTransId="{57C88906-25E4-4EE5-8A9C-BE14CE3CF183}" sibTransId="{46263CDA-FA2E-452F-A891-DDB1E22AF611}"/>
    <dgm:cxn modelId="{DFFA0342-438A-4D59-BC87-20B5FF2C58F7}" srcId="{2F22F1A6-1183-4098-BF47-DC34D29BF15B}" destId="{EAD9086D-99D7-48FD-8BEE-F323AFBB7E1F}" srcOrd="1" destOrd="0" parTransId="{B026AC3B-9D74-43EF-8D4B-9F7BC650AA8F}" sibTransId="{17980769-4257-42DE-879C-C1F9C1207DDF}"/>
    <dgm:cxn modelId="{6D7EEB76-B098-4FA8-ABF9-6DF8996D1920}" srcId="{33E9C195-4ED7-41D3-9C7A-C14C2EA501A9}" destId="{D7516671-88BF-4D91-B719-A2888F9F72CA}" srcOrd="0" destOrd="0" parTransId="{3F529308-A530-4810-8488-80D43A67D934}" sibTransId="{766967AF-92B8-4C11-A61E-8EECDF2A0828}"/>
    <dgm:cxn modelId="{B89873CA-1386-4231-B7DA-2479ABD7912F}" type="presOf" srcId="{04445222-F6AF-4A3B-A5A1-61B6F33D7EEB}" destId="{0457607F-A15B-4B79-A876-059BFFB3B82D}" srcOrd="0" destOrd="0" presId="urn:microsoft.com/office/officeart/2005/8/layout/bProcess3"/>
    <dgm:cxn modelId="{12E277DF-A958-49CD-8D5A-19AA0B02E649}" type="presOf" srcId="{0AF23321-10B8-42C5-88EF-A80F88E81417}" destId="{456667F4-C3AD-4029-BED5-EF7218DF53D0}" srcOrd="0" destOrd="1" presId="urn:microsoft.com/office/officeart/2005/8/layout/bProcess3"/>
    <dgm:cxn modelId="{9B6321ED-8A47-4647-8BAD-F15C254D4FD3}" type="presOf" srcId="{4BBB2113-89C1-4B33-8E3D-E21A5B79FAB8}" destId="{4BF59B71-CC50-4B35-A03A-88B6F829DE06}" srcOrd="1" destOrd="0" presId="urn:microsoft.com/office/officeart/2005/8/layout/bProcess3"/>
    <dgm:cxn modelId="{78115E40-0F28-425B-AF35-82F04ECF9B2E}" type="presOf" srcId="{04445222-F6AF-4A3B-A5A1-61B6F33D7EEB}" destId="{A797F64D-FB11-4FBA-848D-5C175C9A2358}" srcOrd="1" destOrd="0" presId="urn:microsoft.com/office/officeart/2005/8/layout/bProcess3"/>
    <dgm:cxn modelId="{C7B1E71E-5BE0-4F4F-AF43-2527FCD9C599}" type="presOf" srcId="{2EC24728-0536-4BB2-BA3D-1CD99671DE87}" destId="{0398FF12-6514-45AB-B71A-FB565067D869}" srcOrd="0" destOrd="1" presId="urn:microsoft.com/office/officeart/2005/8/layout/bProcess3"/>
    <dgm:cxn modelId="{2C5AE075-2D42-4739-9042-E0989C1C1541}" srcId="{D9B88274-DC51-41D0-91EA-0071D07E8FC9}" destId="{0AF23321-10B8-42C5-88EF-A80F88E81417}" srcOrd="0" destOrd="0" parTransId="{FD0CFFDF-B4BB-4D87-B8EF-9BB526C7F194}" sibTransId="{5BF1437B-D9A9-446D-8D05-5B5CF141A85A}"/>
    <dgm:cxn modelId="{5722E864-BF51-4036-8F81-0E908BB1C970}" srcId="{2F22F1A6-1183-4098-BF47-DC34D29BF15B}" destId="{33E9C195-4ED7-41D3-9C7A-C14C2EA501A9}" srcOrd="2" destOrd="0" parTransId="{1BE22A5F-6641-422F-BC68-D8045DD78234}" sibTransId="{4BBB2113-89C1-4B33-8E3D-E21A5B79FAB8}"/>
    <dgm:cxn modelId="{620B3CC2-917E-461A-8882-60234AD451DD}" type="presOf" srcId="{D9B88274-DC51-41D0-91EA-0071D07E8FC9}" destId="{456667F4-C3AD-4029-BED5-EF7218DF53D0}" srcOrd="0" destOrd="0" presId="urn:microsoft.com/office/officeart/2005/8/layout/bProcess3"/>
    <dgm:cxn modelId="{94039C83-22DF-45E7-B4B0-DF9166B9CC49}" type="presOf" srcId="{33E9C195-4ED7-41D3-9C7A-C14C2EA501A9}" destId="{28C49B9B-1A48-4F00-AE6D-521E625336BD}" srcOrd="0" destOrd="0" presId="urn:microsoft.com/office/officeart/2005/8/layout/bProcess3"/>
    <dgm:cxn modelId="{2F158D52-BE8E-4AB9-AFF8-F2C3B0E63B0C}" type="presOf" srcId="{D7516671-88BF-4D91-B719-A2888F9F72CA}" destId="{28C49B9B-1A48-4F00-AE6D-521E625336BD}" srcOrd="0" destOrd="1" presId="urn:microsoft.com/office/officeart/2005/8/layout/bProcess3"/>
    <dgm:cxn modelId="{E46ADAB9-F6B0-491A-8F74-120BF11FC315}" srcId="{2F22F1A6-1183-4098-BF47-DC34D29BF15B}" destId="{D9B88274-DC51-41D0-91EA-0071D07E8FC9}" srcOrd="4" destOrd="0" parTransId="{36981C4D-41FE-4272-A8B2-B87DB50AB9B1}" sibTransId="{D5A27DBB-8244-47DD-873C-55B09FD50F9C}"/>
    <dgm:cxn modelId="{3EBDCE08-03AB-4C27-9192-01F6E879E753}" type="presOf" srcId="{2F22F1A6-1183-4098-BF47-DC34D29BF15B}" destId="{F6035B19-28B1-4D71-B6A9-90EA4BF74CAF}" srcOrd="0" destOrd="0" presId="urn:microsoft.com/office/officeart/2005/8/layout/bProcess3"/>
    <dgm:cxn modelId="{F08AD38E-F47C-415E-A764-5E4B8C43AEF8}" type="presOf" srcId="{EAD9086D-99D7-48FD-8BEE-F323AFBB7E1F}" destId="{0398FF12-6514-45AB-B71A-FB565067D869}" srcOrd="0" destOrd="0" presId="urn:microsoft.com/office/officeart/2005/8/layout/bProcess3"/>
    <dgm:cxn modelId="{55909FC2-41BD-4BA7-8360-2578AC777F72}" type="presOf" srcId="{4BBB2113-89C1-4B33-8E3D-E21A5B79FAB8}" destId="{5F14F0EE-0AD0-4166-AC31-201B60BECF18}" srcOrd="0" destOrd="0" presId="urn:microsoft.com/office/officeart/2005/8/layout/bProcess3"/>
    <dgm:cxn modelId="{05B9C113-275C-4026-B22B-34392E15A565}" srcId="{EAD9086D-99D7-48FD-8BEE-F323AFBB7E1F}" destId="{2EC24728-0536-4BB2-BA3D-1CD99671DE87}" srcOrd="0" destOrd="0" parTransId="{C14169EF-1D64-4473-9ABA-4E033D3A50FE}" sibTransId="{8A7AC9C7-5346-41F4-8153-E1C4B6C4A7EC}"/>
    <dgm:cxn modelId="{11E97094-6C44-4496-8934-D182C34E7350}" type="presOf" srcId="{171CA535-01B0-41DD-BFA5-70DF8A4D3635}" destId="{65B326BD-A3F1-4DE2-A9E7-8C028605B470}" srcOrd="0" destOrd="0" presId="urn:microsoft.com/office/officeart/2005/8/layout/bProcess3"/>
    <dgm:cxn modelId="{C491C701-0CB3-46D3-A8A9-A56FF919E949}" srcId="{2F22F1A6-1183-4098-BF47-DC34D29BF15B}" destId="{72AEABA7-9FFA-468F-A4A4-0296AA940A04}" srcOrd="0" destOrd="0" parTransId="{9727D409-8727-451F-BA6F-BE23B512EE09}" sibTransId="{171CA535-01B0-41DD-BFA5-70DF8A4D3635}"/>
    <dgm:cxn modelId="{E446765F-4F3B-4AEE-9E28-B271F9A56A51}" type="presOf" srcId="{54729EA4-A5A2-4307-BEE0-C96855D5E644}" destId="{8E25C7BD-9540-4BBB-875A-F315B32AE78C}" srcOrd="0" destOrd="0" presId="urn:microsoft.com/office/officeart/2005/8/layout/bProcess3"/>
    <dgm:cxn modelId="{000F7680-E8D4-4F84-AFE8-A5FE65101593}" type="presOf" srcId="{AE5D54A8-554E-4DF1-B827-749ED9A2CBBD}" destId="{8E25C7BD-9540-4BBB-875A-F315B32AE78C}" srcOrd="0" destOrd="1" presId="urn:microsoft.com/office/officeart/2005/8/layout/bProcess3"/>
    <dgm:cxn modelId="{DAB9D964-F323-4166-BB50-324497A45B6F}" srcId="{72AEABA7-9FFA-468F-A4A4-0296AA940A04}" destId="{63216545-A30F-44E6-B285-C1B64D6EE334}" srcOrd="0" destOrd="0" parTransId="{8DE20E02-7BF5-4EBB-8DD1-1FAF9289C146}" sibTransId="{EA2646FB-9F73-481A-A6A5-86096ADC006A}"/>
    <dgm:cxn modelId="{38A2081A-AE66-4CB2-9572-176B7ED88D19}" type="presOf" srcId="{63216545-A30F-44E6-B285-C1B64D6EE334}" destId="{9F333AB3-922A-45B7-B08F-0BFDEBD19C0B}" srcOrd="0" destOrd="1" presId="urn:microsoft.com/office/officeart/2005/8/layout/bProcess3"/>
    <dgm:cxn modelId="{EF104DEB-888F-4828-82A3-8E10D2E24987}" type="presOf" srcId="{17980769-4257-42DE-879C-C1F9C1207DDF}" destId="{97C1C93A-6E72-4AA8-BCA9-C8EA46C46EDB}" srcOrd="0" destOrd="0" presId="urn:microsoft.com/office/officeart/2005/8/layout/bProcess3"/>
    <dgm:cxn modelId="{BAA399C2-F728-4B20-BFCC-9A703E34371B}" srcId="{2F22F1A6-1183-4098-BF47-DC34D29BF15B}" destId="{54729EA4-A5A2-4307-BEE0-C96855D5E644}" srcOrd="3" destOrd="0" parTransId="{43106F9B-5594-4878-ACDB-E944633028DB}" sibTransId="{04445222-F6AF-4A3B-A5A1-61B6F33D7EEB}"/>
    <dgm:cxn modelId="{AD12F945-BE22-4461-9DEA-14DFFD498701}" type="presParOf" srcId="{F6035B19-28B1-4D71-B6A9-90EA4BF74CAF}" destId="{9F333AB3-922A-45B7-B08F-0BFDEBD19C0B}" srcOrd="0" destOrd="0" presId="urn:microsoft.com/office/officeart/2005/8/layout/bProcess3"/>
    <dgm:cxn modelId="{388D9A2F-9877-4A45-A6AA-89F2A53563E8}" type="presParOf" srcId="{F6035B19-28B1-4D71-B6A9-90EA4BF74CAF}" destId="{65B326BD-A3F1-4DE2-A9E7-8C028605B470}" srcOrd="1" destOrd="0" presId="urn:microsoft.com/office/officeart/2005/8/layout/bProcess3"/>
    <dgm:cxn modelId="{AD2F10BB-3130-41AC-9ECA-974C1FBF5A3D}" type="presParOf" srcId="{65B326BD-A3F1-4DE2-A9E7-8C028605B470}" destId="{D8AED6BF-5F78-46CA-9C58-4C17C13F27F6}" srcOrd="0" destOrd="0" presId="urn:microsoft.com/office/officeart/2005/8/layout/bProcess3"/>
    <dgm:cxn modelId="{01715A2D-36D2-4504-9BDC-210B04ACB96C}" type="presParOf" srcId="{F6035B19-28B1-4D71-B6A9-90EA4BF74CAF}" destId="{0398FF12-6514-45AB-B71A-FB565067D869}" srcOrd="2" destOrd="0" presId="urn:microsoft.com/office/officeart/2005/8/layout/bProcess3"/>
    <dgm:cxn modelId="{D50950CC-B1A7-4B62-BDE0-AB1B5120AE49}" type="presParOf" srcId="{F6035B19-28B1-4D71-B6A9-90EA4BF74CAF}" destId="{97C1C93A-6E72-4AA8-BCA9-C8EA46C46EDB}" srcOrd="3" destOrd="0" presId="urn:microsoft.com/office/officeart/2005/8/layout/bProcess3"/>
    <dgm:cxn modelId="{7D0E04CD-AE93-4AC2-8EC2-DB2F33F9B3EF}" type="presParOf" srcId="{97C1C93A-6E72-4AA8-BCA9-C8EA46C46EDB}" destId="{A93893F9-737A-4962-BAC0-87D7BFC5034E}" srcOrd="0" destOrd="0" presId="urn:microsoft.com/office/officeart/2005/8/layout/bProcess3"/>
    <dgm:cxn modelId="{08EDDBBC-FF22-4366-99CC-48E5D8DD4D9E}" type="presParOf" srcId="{F6035B19-28B1-4D71-B6A9-90EA4BF74CAF}" destId="{28C49B9B-1A48-4F00-AE6D-521E625336BD}" srcOrd="4" destOrd="0" presId="urn:microsoft.com/office/officeart/2005/8/layout/bProcess3"/>
    <dgm:cxn modelId="{231CDC46-85D1-4AB6-8E11-9393E0A352BF}" type="presParOf" srcId="{F6035B19-28B1-4D71-B6A9-90EA4BF74CAF}" destId="{5F14F0EE-0AD0-4166-AC31-201B60BECF18}" srcOrd="5" destOrd="0" presId="urn:microsoft.com/office/officeart/2005/8/layout/bProcess3"/>
    <dgm:cxn modelId="{D23619BC-FAEB-4C31-B79E-4DE5B76A69FB}" type="presParOf" srcId="{5F14F0EE-0AD0-4166-AC31-201B60BECF18}" destId="{4BF59B71-CC50-4B35-A03A-88B6F829DE06}" srcOrd="0" destOrd="0" presId="urn:microsoft.com/office/officeart/2005/8/layout/bProcess3"/>
    <dgm:cxn modelId="{52D10410-02A1-4485-BEA8-9DE3375722FA}" type="presParOf" srcId="{F6035B19-28B1-4D71-B6A9-90EA4BF74CAF}" destId="{8E25C7BD-9540-4BBB-875A-F315B32AE78C}" srcOrd="6" destOrd="0" presId="urn:microsoft.com/office/officeart/2005/8/layout/bProcess3"/>
    <dgm:cxn modelId="{21107455-E15E-4136-A77A-B7586B690208}" type="presParOf" srcId="{F6035B19-28B1-4D71-B6A9-90EA4BF74CAF}" destId="{0457607F-A15B-4B79-A876-059BFFB3B82D}" srcOrd="7" destOrd="0" presId="urn:microsoft.com/office/officeart/2005/8/layout/bProcess3"/>
    <dgm:cxn modelId="{368B0009-348D-4537-B647-9027CE5F7436}" type="presParOf" srcId="{0457607F-A15B-4B79-A876-059BFFB3B82D}" destId="{A797F64D-FB11-4FBA-848D-5C175C9A2358}" srcOrd="0" destOrd="0" presId="urn:microsoft.com/office/officeart/2005/8/layout/bProcess3"/>
    <dgm:cxn modelId="{56185C17-C130-48BF-A9D4-9F98833CC76B}" type="presParOf" srcId="{F6035B19-28B1-4D71-B6A9-90EA4BF74CAF}" destId="{456667F4-C3AD-4029-BED5-EF7218DF53D0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BC81C-858B-894D-8BAA-B51BCCC001F2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A0EF-89C4-9844-836E-899850D5F6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48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A0EF-89C4-9844-836E-899850D5F66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57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A0EF-89C4-9844-836E-899850D5F66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34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A0EF-89C4-9844-836E-899850D5F66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46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t-B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90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Ao abrir no celular, pode ser que o gráfico de processo venha incorreto. Ideal corrigir </a:t>
            </a:r>
            <a:r>
              <a:rPr lang="pt-BR"/>
              <a:t>ao computador.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4A0EF-89C4-9844-836E-899850D5F66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47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t-B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40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A0EF-89C4-9844-836E-899850D5F66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15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A0EF-89C4-9844-836E-899850D5F66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21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2C1C-0646-4EAC-A071-A896C48D6164}" type="datetime1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9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B509-DDF2-4CD9-A445-F6A0E157205B}" type="datetime1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78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F6C-5A29-485A-89A5-08595A5F8EDF}" type="datetime1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6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907F-C488-43D3-B468-9CAA0823E0A9}" type="datetime1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48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BFA-470F-4112-8BC4-8FBA10EDFE00}" type="datetime1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4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C1A-EABF-4766-BB35-0F1EBAFD964B}" type="datetime1">
              <a:rPr lang="pt-BR" smtClean="0"/>
              <a:t>23/10/2019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35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70D8-AC69-47AC-A258-0193A9D3FD40}" type="datetime1">
              <a:rPr lang="pt-BR" smtClean="0"/>
              <a:t>23/10/2019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90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85FA-896D-4CB6-8636-F8DF58D8085F}" type="datetime1">
              <a:rPr lang="pt-BR" smtClean="0"/>
              <a:t>23/10/2019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1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D652-94CD-4E2E-9F28-89E758E094D9}" type="datetime1">
              <a:rPr lang="pt-BR" smtClean="0"/>
              <a:t>23/10/2019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49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4182-7440-4CEA-9459-007CA8FE53DC}" type="datetime1">
              <a:rPr lang="pt-BR" smtClean="0"/>
              <a:t>23/10/2019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22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Arraste a imagem para o espaço reservado ou clique no ícone para adicionar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98B9-C350-46B6-B765-E8151BD29B4D}" type="datetime1">
              <a:rPr lang="pt-BR" smtClean="0"/>
              <a:t>23/10/2019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9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AEB41-700F-49A4-96DC-6D919D63FDE6}" type="datetime1">
              <a:rPr lang="pt-BR" smtClean="0"/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82B2-D17C-B94E-8864-802B07761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9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1.globo.com/goias/noticia/video-mostra-resgate-de-homem-com-esquizofrenia-que-viva-enjaulado-em-casa.g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ovo.com.br/noticias/fortaleza/2019/10/09/remedio-para-tratamento-de-esquizofrenia-esta-em-falta-no-ceara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ntoniogeraldo@terra.com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ho.org/bireme/index.php?option=com_content&amp;view=article&amp;id=254:dia-mundial-da-saude-mental-2014-tem-como-tema-vivendo-com-a-esquizofrenia&amp;Itemid=183&amp;lang=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un.org/pt/story/2014/10/1488401-esquizofrenia-e-o-tema-deste-ano-do-dia-mundial-da-saude-ment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1"/>
          <p:cNvSpPr txBox="1">
            <a:spLocks noGrp="1"/>
          </p:cNvSpPr>
          <p:nvPr>
            <p:ph type="ctrTitle"/>
          </p:nvPr>
        </p:nvSpPr>
        <p:spPr>
          <a:xfrm>
            <a:off x="1019821" y="2181250"/>
            <a:ext cx="7104355" cy="140393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3600" b="1" dirty="0"/>
              <a:t>“Dia da Esquizofrenia”:</a:t>
            </a:r>
            <a:br>
              <a:rPr lang="pt-BR" sz="3600" b="1" dirty="0"/>
            </a:br>
            <a:r>
              <a:rPr lang="pt-BR" sz="3100" b="1" dirty="0"/>
              <a:t>estigma, preconceito e ausência </a:t>
            </a:r>
            <a:br>
              <a:rPr lang="pt-BR" sz="3100" b="1" dirty="0"/>
            </a:br>
            <a:r>
              <a:rPr lang="pt-BR" sz="3100" b="1" dirty="0"/>
              <a:t>de políticas públicas</a:t>
            </a:r>
            <a:endParaRPr sz="3600" b="1" dirty="0"/>
          </a:p>
        </p:txBody>
      </p:sp>
      <p:sp>
        <p:nvSpPr>
          <p:cNvPr id="95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1142998" y="4280619"/>
            <a:ext cx="6858000" cy="14039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Antônio Geraldo da Silva</a:t>
            </a:r>
          </a:p>
          <a:p>
            <a:r>
              <a:rPr lang="en-US" dirty="0"/>
              <a:t>21 de </a:t>
            </a:r>
            <a:r>
              <a:rPr lang="en-US" dirty="0" err="1"/>
              <a:t>outubro</a:t>
            </a:r>
            <a:r>
              <a:rPr lang="en-US" dirty="0"/>
              <a:t> de 2019 | Brasília – DF</a:t>
            </a:r>
          </a:p>
          <a:p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antoniogeraldo</a:t>
            </a:r>
            <a:endParaRPr dirty="0"/>
          </a:p>
        </p:txBody>
      </p:sp>
      <p:pic>
        <p:nvPicPr>
          <p:cNvPr id="1028" name="Picture 4" descr="Resultado de imagem para senado federal logo">
            <a:extLst>
              <a:ext uri="{FF2B5EF4-FFF2-40B4-BE49-F238E27FC236}">
                <a16:creationId xmlns:a16="http://schemas.microsoft.com/office/drawing/2014/main" xmlns="" id="{2C5236AE-BE39-4037-B4F4-F6937A4E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91" y="1079438"/>
            <a:ext cx="1904013" cy="5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B5DE9AB1-7235-495A-B194-799F59C0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13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t-BR" sz="4000" dirty="0"/>
              <a:t>Processo de estigmatização</a:t>
            </a: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6929440" y="5807633"/>
            <a:ext cx="213135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(Link, </a:t>
            </a:r>
            <a:r>
              <a:rPr lang="pt-BR" sz="1400" dirty="0" err="1"/>
              <a:t>Phelan</a:t>
            </a:r>
            <a:r>
              <a:rPr lang="pt-BR" sz="1400" i="1" dirty="0"/>
              <a:t> et al.</a:t>
            </a:r>
            <a:r>
              <a:rPr lang="pt-BR" sz="1400" dirty="0"/>
              <a:t>, 2001)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8EB58684-8D7D-4F1A-B57B-324807D60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868428"/>
              </p:ext>
            </p:extLst>
          </p:nvPr>
        </p:nvGraphicFramePr>
        <p:xfrm>
          <a:off x="870012" y="1690689"/>
          <a:ext cx="68653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746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pt-BR" sz="4000" dirty="0"/>
              <a:t>Fatores associados</a:t>
            </a:r>
            <a:endParaRPr sz="4000" dirty="0"/>
          </a:p>
        </p:txBody>
      </p:sp>
      <p:sp>
        <p:nvSpPr>
          <p:cNvPr id="140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628650" y="1731285"/>
            <a:ext cx="8201025" cy="37031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32104">
              <a:spcBef>
                <a:spcPts val="900"/>
              </a:spcBef>
              <a:buSzTx/>
              <a:buNone/>
              <a:defRPr sz="2275"/>
            </a:pPr>
            <a:r>
              <a:rPr lang="pt-BR" sz="2200" dirty="0"/>
              <a:t>Ao processo de estigmatização:</a:t>
            </a:r>
          </a:p>
          <a:p>
            <a:pPr marL="0" indent="0" defTabSz="832104">
              <a:spcBef>
                <a:spcPts val="900"/>
              </a:spcBef>
              <a:buSzTx/>
              <a:buNone/>
              <a:defRPr sz="2275"/>
            </a:pPr>
            <a:endParaRPr lang="pt-BR" sz="2200" dirty="0"/>
          </a:p>
          <a:p>
            <a:pPr lvl="1" defTabSz="832104">
              <a:spcBef>
                <a:spcPts val="900"/>
              </a:spcBef>
              <a:buFont typeface="Wingdings" panose="05000000000000000000" pitchFamily="2" charset="2"/>
              <a:buChar char="§"/>
              <a:defRPr sz="2275"/>
            </a:pPr>
            <a:r>
              <a:rPr sz="2200" dirty="0" err="1"/>
              <a:t>gênero</a:t>
            </a:r>
            <a:r>
              <a:rPr sz="2200" dirty="0"/>
              <a:t> </a:t>
            </a:r>
            <a:r>
              <a:rPr sz="2200" dirty="0" err="1"/>
              <a:t>masculino</a:t>
            </a:r>
            <a:r>
              <a:rPr lang="pt-BR" sz="2200" dirty="0"/>
              <a:t>;</a:t>
            </a:r>
          </a:p>
          <a:p>
            <a:pPr lvl="1" defTabSz="832104">
              <a:spcBef>
                <a:spcPts val="900"/>
              </a:spcBef>
              <a:buFont typeface="Wingdings" panose="05000000000000000000" pitchFamily="2" charset="2"/>
              <a:buChar char="§"/>
              <a:defRPr sz="2275"/>
            </a:pPr>
            <a:r>
              <a:rPr sz="2200" dirty="0" err="1"/>
              <a:t>classe</a:t>
            </a:r>
            <a:r>
              <a:rPr sz="2200" dirty="0"/>
              <a:t> social </a:t>
            </a:r>
            <a:r>
              <a:rPr sz="2200" dirty="0" err="1"/>
              <a:t>baixa</a:t>
            </a:r>
            <a:r>
              <a:rPr lang="pt-BR" sz="2200" dirty="0"/>
              <a:t>;</a:t>
            </a:r>
          </a:p>
          <a:p>
            <a:pPr lvl="1" defTabSz="832104">
              <a:spcBef>
                <a:spcPts val="900"/>
              </a:spcBef>
              <a:buFont typeface="Wingdings" panose="05000000000000000000" pitchFamily="2" charset="2"/>
              <a:buChar char="§"/>
              <a:defRPr sz="2275"/>
            </a:pPr>
            <a:r>
              <a:rPr sz="2200" dirty="0" err="1"/>
              <a:t>menor</a:t>
            </a:r>
            <a:r>
              <a:rPr sz="2200" dirty="0"/>
              <a:t> </a:t>
            </a:r>
            <a:r>
              <a:rPr sz="2200" dirty="0" err="1"/>
              <a:t>nível</a:t>
            </a:r>
            <a:r>
              <a:rPr sz="2200" dirty="0"/>
              <a:t> </a:t>
            </a:r>
            <a:r>
              <a:rPr sz="2200" dirty="0" err="1"/>
              <a:t>educacional</a:t>
            </a:r>
            <a:r>
              <a:rPr lang="pt-BR" sz="2200" dirty="0"/>
              <a:t>;</a:t>
            </a:r>
          </a:p>
          <a:p>
            <a:pPr lvl="1" defTabSz="832104">
              <a:spcBef>
                <a:spcPts val="900"/>
              </a:spcBef>
              <a:buFont typeface="Wingdings" panose="05000000000000000000" pitchFamily="2" charset="2"/>
              <a:buChar char="§"/>
              <a:defRPr sz="2275"/>
            </a:pPr>
            <a:r>
              <a:rPr sz="2200" dirty="0" err="1"/>
              <a:t>menor</a:t>
            </a:r>
            <a:r>
              <a:rPr sz="2200" dirty="0"/>
              <a:t> </a:t>
            </a:r>
            <a:r>
              <a:rPr sz="2200" dirty="0" err="1"/>
              <a:t>experiência</a:t>
            </a:r>
            <a:r>
              <a:rPr sz="2200" dirty="0"/>
              <a:t> </a:t>
            </a:r>
            <a:r>
              <a:rPr sz="2200" dirty="0" err="1"/>
              <a:t>profissional</a:t>
            </a:r>
            <a:r>
              <a:rPr lang="pt-BR" sz="2200" dirty="0"/>
              <a:t>;</a:t>
            </a:r>
          </a:p>
          <a:p>
            <a:pPr lvl="1" defTabSz="832104">
              <a:spcBef>
                <a:spcPts val="900"/>
              </a:spcBef>
              <a:buFont typeface="Wingdings" panose="05000000000000000000" pitchFamily="2" charset="2"/>
              <a:buChar char="§"/>
              <a:defRPr sz="2275"/>
            </a:pPr>
            <a:r>
              <a:rPr sz="2200" dirty="0" err="1"/>
              <a:t>ausência</a:t>
            </a:r>
            <a:r>
              <a:rPr sz="2200" dirty="0"/>
              <a:t> de </a:t>
            </a:r>
            <a:r>
              <a:rPr sz="2200" dirty="0" err="1"/>
              <a:t>história</a:t>
            </a:r>
            <a:r>
              <a:rPr sz="2200" dirty="0"/>
              <a:t> familiar </a:t>
            </a:r>
            <a:r>
              <a:rPr sz="2200" dirty="0" err="1"/>
              <a:t>ou</a:t>
            </a:r>
            <a:r>
              <a:rPr sz="2200" dirty="0"/>
              <a:t> </a:t>
            </a:r>
            <a:r>
              <a:rPr sz="2200" dirty="0" err="1"/>
              <a:t>contato</a:t>
            </a:r>
            <a:r>
              <a:rPr sz="2200" dirty="0"/>
              <a:t> </a:t>
            </a:r>
            <a:r>
              <a:rPr sz="2200" dirty="0" err="1"/>
              <a:t>próximo</a:t>
            </a:r>
            <a:r>
              <a:rPr sz="2200" dirty="0"/>
              <a:t> com </a:t>
            </a:r>
            <a:r>
              <a:rPr sz="2200" dirty="0" err="1"/>
              <a:t>doença</a:t>
            </a:r>
            <a:r>
              <a:rPr sz="2200" dirty="0"/>
              <a:t> </a:t>
            </a:r>
            <a:r>
              <a:rPr sz="2200" dirty="0" err="1"/>
              <a:t>psiquiátrica</a:t>
            </a:r>
            <a:r>
              <a:rPr lang="pt-BR" sz="2200" dirty="0"/>
              <a:t>.</a:t>
            </a:r>
            <a:endParaRPr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20284" y="5657732"/>
            <a:ext cx="694356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/>
            <a:r>
              <a:rPr lang="pt-BR" sz="1200" dirty="0"/>
              <a:t>(Papadopoulos, </a:t>
            </a:r>
            <a:r>
              <a:rPr lang="pt-BR" sz="1200" dirty="0" err="1"/>
              <a:t>Leavey</a:t>
            </a:r>
            <a:r>
              <a:rPr lang="pt-BR" sz="1200" i="1" dirty="0"/>
              <a:t> et al.</a:t>
            </a:r>
            <a:r>
              <a:rPr lang="pt-BR" sz="1200" dirty="0"/>
              <a:t>, 2002; </a:t>
            </a:r>
            <a:r>
              <a:rPr lang="pt-BR" sz="1200" dirty="0" err="1"/>
              <a:t>Angermeyer</a:t>
            </a:r>
            <a:r>
              <a:rPr lang="pt-BR" sz="1200" dirty="0"/>
              <a:t> e Dietrich, 2006; </a:t>
            </a:r>
            <a:r>
              <a:rPr lang="pt-BR" sz="1200" dirty="0" err="1"/>
              <a:t>Bjorkman</a:t>
            </a:r>
            <a:r>
              <a:rPr lang="pt-BR" sz="1200" dirty="0"/>
              <a:t>, </a:t>
            </a:r>
            <a:r>
              <a:rPr lang="pt-BR" sz="1200" dirty="0" err="1"/>
              <a:t>Angelman</a:t>
            </a:r>
            <a:r>
              <a:rPr lang="pt-BR" sz="1200" i="1" dirty="0"/>
              <a:t> et al.</a:t>
            </a:r>
            <a:r>
              <a:rPr lang="pt-BR" sz="1200" dirty="0"/>
              <a:t>, 2008; </a:t>
            </a:r>
          </a:p>
          <a:p>
            <a:pPr algn="r"/>
            <a:r>
              <a:rPr lang="pt-BR" sz="1200" dirty="0" err="1"/>
              <a:t>Tzouvara</a:t>
            </a:r>
            <a:r>
              <a:rPr lang="pt-BR" sz="1200" dirty="0"/>
              <a:t> e Papadopoulos, 2014)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EEB8A21-3085-4AD2-BD9A-C51F76E24ADB}"/>
              </a:ext>
            </a:extLst>
          </p:cNvPr>
          <p:cNvSpPr txBox="1"/>
          <p:nvPr/>
        </p:nvSpPr>
        <p:spPr>
          <a:xfrm>
            <a:off x="7741956" y="65857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spaço Reservado para Conteúdo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defRPr sz="2400"/>
            </a:pPr>
            <a:r>
              <a:rPr lang="pt-BR" dirty="0"/>
              <a:t>A identificação dos fatores associados ao estigma de profissionais de saúde, em especial aqueles altamente especializados, como médicos psiquiatras, pode auxiliar na implementação de estratégias </a:t>
            </a:r>
            <a:r>
              <a:rPr lang="pt-BR" dirty="0" err="1"/>
              <a:t>antiestigma</a:t>
            </a:r>
            <a:r>
              <a:rPr lang="pt-BR" dirty="0"/>
              <a:t> desde o início de sua formação.</a:t>
            </a:r>
          </a:p>
          <a:p>
            <a:pPr algn="just">
              <a:defRPr sz="2400"/>
            </a:pPr>
            <a:endParaRPr lang="pt-BR" dirty="0"/>
          </a:p>
          <a:p>
            <a:pPr algn="just">
              <a:defRPr sz="2400"/>
            </a:pPr>
            <a:r>
              <a:rPr lang="pt-BR" dirty="0"/>
              <a:t>Tais estratégias seriam fundamentais, pois, além da responsabilidade pelos cuidados dos pacientes e orientação familiar, os médicos psiquiatras tem um papel importante na defesa dos seus direitos</a:t>
            </a:r>
          </a:p>
          <a:p>
            <a:pPr algn="just">
              <a:defRPr sz="2400"/>
            </a:pPr>
            <a:endParaRPr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7275" y="5772036"/>
            <a:ext cx="80287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/>
            <a:r>
              <a:rPr lang="pt-BR" sz="1200" dirty="0"/>
              <a:t>(Link, </a:t>
            </a:r>
            <a:r>
              <a:rPr lang="pt-BR" sz="1200" dirty="0" err="1"/>
              <a:t>Phelan</a:t>
            </a:r>
            <a:r>
              <a:rPr lang="pt-BR" sz="1200" i="1" dirty="0"/>
              <a:t> et al.</a:t>
            </a:r>
            <a:r>
              <a:rPr lang="pt-BR" sz="1200" dirty="0"/>
              <a:t>, 1999; </a:t>
            </a:r>
            <a:r>
              <a:rPr lang="pt-BR" sz="1200" dirty="0" err="1"/>
              <a:t>Crisp</a:t>
            </a:r>
            <a:r>
              <a:rPr lang="pt-BR" sz="1200" dirty="0"/>
              <a:t>, </a:t>
            </a:r>
            <a:r>
              <a:rPr lang="pt-BR" sz="1200" dirty="0" err="1"/>
              <a:t>Gelder</a:t>
            </a:r>
            <a:r>
              <a:rPr lang="pt-BR" sz="1200" i="1" dirty="0"/>
              <a:t> et al.</a:t>
            </a:r>
            <a:r>
              <a:rPr lang="pt-BR" sz="1200" dirty="0"/>
              <a:t>, 2000; </a:t>
            </a:r>
            <a:r>
              <a:rPr lang="pt-BR" sz="1200" dirty="0" err="1"/>
              <a:t>Angermeyer</a:t>
            </a:r>
            <a:r>
              <a:rPr lang="pt-BR" sz="1200" dirty="0"/>
              <a:t> e </a:t>
            </a:r>
            <a:r>
              <a:rPr lang="pt-BR" sz="1200" dirty="0" err="1"/>
              <a:t>Matschinger</a:t>
            </a:r>
            <a:r>
              <a:rPr lang="pt-BR" sz="1200" dirty="0"/>
              <a:t>, 2005; </a:t>
            </a:r>
            <a:r>
              <a:rPr lang="pt-BR" sz="1200" dirty="0" err="1"/>
              <a:t>Angermeyer</a:t>
            </a:r>
            <a:r>
              <a:rPr lang="pt-BR" sz="1200" dirty="0"/>
              <a:t> e Dietrich, 2006)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037CC81-023E-4A81-B6F5-286E69712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pt-BR" sz="4000" dirty="0"/>
              <a:t>Fatores associados</a:t>
            </a:r>
            <a:endParaRPr sz="4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B117377-04FF-40D3-A27E-E3CAA98C4808}"/>
              </a:ext>
            </a:extLst>
          </p:cNvPr>
          <p:cNvSpPr txBox="1"/>
          <p:nvPr/>
        </p:nvSpPr>
        <p:spPr>
          <a:xfrm>
            <a:off x="7741956" y="6585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lang="pt-BR" sz="4000" b="1" i="0" u="none" strike="noStrike" cap="none" dirty="0">
                <a:latin typeface="+mj-lt"/>
                <a:ea typeface="Source Sans Pro"/>
                <a:cs typeface="Source Sans Pro"/>
                <a:sym typeface="Source Sans Pro"/>
              </a:rPr>
              <a:t>Reflexos do estigma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pt-BR" sz="2000" dirty="0">
                <a:sym typeface="Source Sans Pro"/>
              </a:rPr>
              <a:t>No Brasil, existem 607.000 presos e estima-se que pelo menos 10% tenham distúrbios psiquiátricos.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pt-BR" sz="2000" dirty="0">
              <a:sym typeface="Source Sans Pro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pt-BR" sz="2000" dirty="0">
                <a:sym typeface="Source Sans Pro"/>
              </a:rPr>
              <a:t>Além disso, pacientes psiquiátricos que não recebem tratamento adequado têm 10 vezes mais chances de estar na prisão.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pt-BR" sz="2000" dirty="0">
              <a:sym typeface="Source Sans Pro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pt-BR" sz="2000" b="0" u="none" strike="noStrike" cap="none" dirty="0">
              <a:latin typeface="+mn-lt"/>
              <a:sym typeface="Source Sans Pro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pt-BR" sz="2000" b="1" dirty="0">
                <a:sym typeface="Source Sans Pro"/>
              </a:rPr>
              <a:t>Preconceitos e falta de informação dificultam o diagnóstico, pois as pessoas evitam procurar tratamento por medo do estigma da doença mental.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sz="2000" b="0" u="none" strike="noStrike" cap="none" dirty="0">
              <a:latin typeface="+mn-lt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0319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pt-BR" sz="4000" dirty="0"/>
              <a:t>Consequências do estigma</a:t>
            </a:r>
            <a:endParaRPr sz="4000" dirty="0"/>
          </a:p>
        </p:txBody>
      </p:sp>
      <p:sp>
        <p:nvSpPr>
          <p:cNvPr id="136" name="Espaço Reservado para Conteúdo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1" defTabSz="886968">
              <a:spcBef>
                <a:spcPts val="900"/>
              </a:spcBef>
              <a:buFont typeface="Wingdings" panose="05000000000000000000" pitchFamily="2" charset="2"/>
              <a:buChar char="§"/>
              <a:defRPr sz="2037"/>
            </a:pPr>
            <a:r>
              <a:rPr sz="2100" dirty="0" err="1"/>
              <a:t>diminuição</a:t>
            </a:r>
            <a:r>
              <a:rPr sz="2100" dirty="0"/>
              <a:t> </a:t>
            </a:r>
            <a:r>
              <a:rPr sz="2100" dirty="0" err="1"/>
              <a:t>na</a:t>
            </a:r>
            <a:r>
              <a:rPr sz="2100" dirty="0"/>
              <a:t> </a:t>
            </a:r>
            <a:r>
              <a:rPr sz="2100" dirty="0" err="1"/>
              <a:t>procura</a:t>
            </a:r>
            <a:r>
              <a:rPr sz="2100" dirty="0"/>
              <a:t> por </a:t>
            </a:r>
            <a:r>
              <a:rPr sz="2100" dirty="0" err="1"/>
              <a:t>ajuda</a:t>
            </a:r>
            <a:r>
              <a:rPr sz="2100" dirty="0"/>
              <a:t> </a:t>
            </a:r>
            <a:r>
              <a:rPr sz="2100" dirty="0" err="1"/>
              <a:t>profissional</a:t>
            </a:r>
            <a:endParaRPr lang="pt-BR" sz="2100" dirty="0"/>
          </a:p>
          <a:p>
            <a:pPr lvl="1" defTabSz="886968">
              <a:spcBef>
                <a:spcPts val="900"/>
              </a:spcBef>
              <a:buFont typeface="Wingdings" panose="05000000000000000000" pitchFamily="2" charset="2"/>
              <a:buChar char="§"/>
              <a:defRPr sz="2037"/>
            </a:pPr>
            <a:r>
              <a:rPr sz="2100" dirty="0" err="1"/>
              <a:t>atraso</a:t>
            </a:r>
            <a:r>
              <a:rPr sz="2100" dirty="0"/>
              <a:t> no </a:t>
            </a:r>
            <a:r>
              <a:rPr sz="2100" dirty="0" err="1"/>
              <a:t>diagnóstico</a:t>
            </a:r>
            <a:endParaRPr lang="pt-BR" sz="2100" dirty="0"/>
          </a:p>
          <a:p>
            <a:pPr lvl="1" defTabSz="886968">
              <a:spcBef>
                <a:spcPts val="900"/>
              </a:spcBef>
              <a:buFont typeface="Wingdings" panose="05000000000000000000" pitchFamily="2" charset="2"/>
              <a:buChar char="§"/>
              <a:defRPr sz="2037"/>
            </a:pPr>
            <a:r>
              <a:rPr sz="2100" dirty="0" err="1"/>
              <a:t>prejuízo</a:t>
            </a:r>
            <a:r>
              <a:rPr sz="2100" dirty="0"/>
              <a:t> </a:t>
            </a:r>
            <a:r>
              <a:rPr sz="2100" dirty="0" err="1"/>
              <a:t>na</a:t>
            </a:r>
            <a:r>
              <a:rPr sz="2100" dirty="0"/>
              <a:t> </a:t>
            </a:r>
            <a:r>
              <a:rPr sz="2100" dirty="0" err="1"/>
              <a:t>adesão</a:t>
            </a:r>
            <a:r>
              <a:rPr sz="2100" dirty="0"/>
              <a:t> </a:t>
            </a:r>
            <a:r>
              <a:rPr sz="2100" dirty="0" err="1"/>
              <a:t>ao</a:t>
            </a:r>
            <a:r>
              <a:rPr sz="2100" dirty="0"/>
              <a:t> </a:t>
            </a:r>
            <a:r>
              <a:rPr sz="2100" dirty="0" err="1"/>
              <a:t>tratamento</a:t>
            </a:r>
            <a:endParaRPr lang="pt-BR" sz="2100" dirty="0"/>
          </a:p>
          <a:p>
            <a:pPr lvl="1" defTabSz="886968">
              <a:spcBef>
                <a:spcPts val="900"/>
              </a:spcBef>
              <a:buFont typeface="Wingdings" panose="05000000000000000000" pitchFamily="2" charset="2"/>
              <a:buChar char="§"/>
              <a:defRPr sz="2037"/>
            </a:pPr>
            <a:r>
              <a:rPr sz="2100" dirty="0" err="1"/>
              <a:t>diminuição</a:t>
            </a:r>
            <a:r>
              <a:rPr sz="2100" dirty="0"/>
              <a:t> </a:t>
            </a:r>
            <a:r>
              <a:rPr sz="2100" dirty="0" err="1"/>
              <a:t>na</a:t>
            </a:r>
            <a:r>
              <a:rPr sz="2100" dirty="0"/>
              <a:t> </a:t>
            </a:r>
            <a:r>
              <a:rPr sz="2100" dirty="0" err="1"/>
              <a:t>autoestima</a:t>
            </a:r>
            <a:endParaRPr lang="pt-BR" sz="2100" dirty="0"/>
          </a:p>
          <a:p>
            <a:pPr lvl="1" defTabSz="886968">
              <a:spcBef>
                <a:spcPts val="900"/>
              </a:spcBef>
              <a:buFont typeface="Wingdings" panose="05000000000000000000" pitchFamily="2" charset="2"/>
              <a:buChar char="§"/>
              <a:defRPr sz="2037"/>
            </a:pPr>
            <a:r>
              <a:rPr sz="2100" dirty="0" err="1"/>
              <a:t>aumento</a:t>
            </a:r>
            <a:r>
              <a:rPr sz="2100" dirty="0"/>
              <a:t> do </a:t>
            </a:r>
            <a:r>
              <a:rPr sz="2100" dirty="0" err="1"/>
              <a:t>isolamento</a:t>
            </a:r>
            <a:r>
              <a:rPr sz="2100" dirty="0"/>
              <a:t> social</a:t>
            </a:r>
            <a:endParaRPr lang="pt-BR" sz="2100" dirty="0"/>
          </a:p>
          <a:p>
            <a:pPr lvl="1" defTabSz="886968">
              <a:spcBef>
                <a:spcPts val="900"/>
              </a:spcBef>
              <a:buFont typeface="Wingdings" panose="05000000000000000000" pitchFamily="2" charset="2"/>
              <a:buChar char="§"/>
              <a:defRPr sz="2037"/>
            </a:pPr>
            <a:r>
              <a:rPr sz="2100" dirty="0" err="1"/>
              <a:t>aumento</a:t>
            </a:r>
            <a:r>
              <a:rPr sz="2100" dirty="0"/>
              <a:t> </a:t>
            </a:r>
            <a:r>
              <a:rPr sz="2100" dirty="0" err="1"/>
              <a:t>na</a:t>
            </a:r>
            <a:r>
              <a:rPr sz="2100" dirty="0"/>
              <a:t> taxa de </a:t>
            </a:r>
            <a:r>
              <a:rPr sz="2100" dirty="0" err="1"/>
              <a:t>suicídios</a:t>
            </a:r>
            <a:endParaRPr lang="pt-BR" sz="2100" dirty="0"/>
          </a:p>
          <a:p>
            <a:pPr marL="0" indent="0" defTabSz="886968">
              <a:spcBef>
                <a:spcPts val="900"/>
              </a:spcBef>
              <a:buSzTx/>
              <a:buNone/>
              <a:defRPr sz="2037"/>
            </a:pPr>
            <a:endParaRPr sz="1500" dirty="0"/>
          </a:p>
          <a:p>
            <a:pPr marL="0" indent="0" defTabSz="886968">
              <a:spcBef>
                <a:spcPts val="900"/>
              </a:spcBef>
              <a:buSzTx/>
              <a:buNone/>
              <a:defRPr sz="2037"/>
            </a:pPr>
            <a:r>
              <a:rPr sz="2100" dirty="0"/>
              <a:t>Estes </a:t>
            </a:r>
            <a:r>
              <a:rPr sz="2100" dirty="0" err="1"/>
              <a:t>efeitos</a:t>
            </a:r>
            <a:r>
              <a:rPr sz="2100" dirty="0"/>
              <a:t> </a:t>
            </a:r>
            <a:r>
              <a:rPr sz="2100" dirty="0" err="1"/>
              <a:t>nocivos</a:t>
            </a:r>
            <a:r>
              <a:rPr sz="2100" dirty="0"/>
              <a:t> </a:t>
            </a:r>
            <a:r>
              <a:rPr sz="2100" dirty="0" err="1"/>
              <a:t>causam</a:t>
            </a:r>
            <a:r>
              <a:rPr sz="2100" dirty="0"/>
              <a:t> um </a:t>
            </a:r>
            <a:r>
              <a:rPr sz="2100" dirty="0" err="1"/>
              <a:t>círculo</a:t>
            </a:r>
            <a:r>
              <a:rPr sz="2100" dirty="0"/>
              <a:t> </a:t>
            </a:r>
            <a:r>
              <a:rPr sz="2100" dirty="0" err="1"/>
              <a:t>vicioso</a:t>
            </a:r>
            <a:r>
              <a:rPr sz="2100" dirty="0"/>
              <a:t> de </a:t>
            </a:r>
            <a:r>
              <a:rPr sz="2100" dirty="0" err="1"/>
              <a:t>prejuízos</a:t>
            </a:r>
            <a:r>
              <a:rPr sz="2100" dirty="0"/>
              <a:t> </a:t>
            </a:r>
            <a:r>
              <a:rPr sz="2100" dirty="0" err="1"/>
              <a:t>ao</a:t>
            </a:r>
            <a:r>
              <a:rPr sz="2100" dirty="0"/>
              <a:t> </a:t>
            </a:r>
            <a:r>
              <a:rPr sz="2100" dirty="0" err="1"/>
              <a:t>longo</a:t>
            </a:r>
            <a:r>
              <a:rPr sz="2100" dirty="0"/>
              <a:t> da </a:t>
            </a:r>
            <a:r>
              <a:rPr sz="2100" dirty="0" err="1"/>
              <a:t>vida</a:t>
            </a:r>
            <a:r>
              <a:rPr sz="2100" dirty="0"/>
              <a:t> do </a:t>
            </a:r>
            <a:r>
              <a:rPr sz="2100" dirty="0" err="1"/>
              <a:t>paciente</a:t>
            </a:r>
            <a:r>
              <a:rPr sz="2100" dirty="0"/>
              <a:t> e </a:t>
            </a:r>
            <a:r>
              <a:rPr sz="2100" dirty="0" err="1"/>
              <a:t>pioram</a:t>
            </a:r>
            <a:r>
              <a:rPr sz="2100" dirty="0"/>
              <a:t> o </a:t>
            </a:r>
            <a:r>
              <a:rPr sz="2100" dirty="0" err="1"/>
              <a:t>prognóstico</a:t>
            </a:r>
            <a:r>
              <a:rPr sz="2100" dirty="0"/>
              <a:t> </a:t>
            </a:r>
            <a:r>
              <a:rPr sz="2100" dirty="0" err="1"/>
              <a:t>em</a:t>
            </a:r>
            <a:r>
              <a:rPr sz="2100" dirty="0"/>
              <a:t> </a:t>
            </a:r>
            <a:r>
              <a:rPr sz="2100" dirty="0" err="1"/>
              <a:t>sua</a:t>
            </a:r>
            <a:r>
              <a:rPr sz="2100" dirty="0"/>
              <a:t> </a:t>
            </a:r>
            <a:r>
              <a:rPr sz="2100" dirty="0" err="1"/>
              <a:t>saúde</a:t>
            </a:r>
            <a:r>
              <a:rPr sz="2100" dirty="0"/>
              <a:t> mental</a:t>
            </a:r>
            <a:r>
              <a:rPr lang="pt-BR" sz="2100" dirty="0"/>
              <a:t>.</a:t>
            </a:r>
            <a:endParaRPr sz="21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20284" y="5672020"/>
            <a:ext cx="7023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pt-BR" sz="1200" dirty="0"/>
              <a:t>(</a:t>
            </a:r>
            <a:r>
              <a:rPr lang="it-IT" sz="1200" dirty="0"/>
              <a:t>Angermeyer e Matschinger, 2003; Villares e Sartorius, 2003 ; </a:t>
            </a:r>
            <a:r>
              <a:rPr lang="pt-BR" sz="1200" dirty="0" err="1"/>
              <a:t>Schomerus</a:t>
            </a:r>
            <a:r>
              <a:rPr lang="pt-BR" sz="1200" dirty="0"/>
              <a:t>, Evans-</a:t>
            </a:r>
            <a:r>
              <a:rPr lang="pt-BR" sz="1200" dirty="0" err="1"/>
              <a:t>Lacko</a:t>
            </a:r>
            <a:r>
              <a:rPr lang="pt-BR" sz="1200" i="1" dirty="0"/>
              <a:t> et al.</a:t>
            </a:r>
            <a:r>
              <a:rPr lang="pt-BR" sz="1200" dirty="0"/>
              <a:t>, 2015 ; </a:t>
            </a:r>
          </a:p>
          <a:p>
            <a:r>
              <a:rPr lang="pt-BR" sz="1200" dirty="0"/>
              <a:t>Sirey, Bruce</a:t>
            </a:r>
            <a:r>
              <a:rPr lang="pt-BR" sz="1200" i="1" dirty="0"/>
              <a:t> et al.</a:t>
            </a:r>
            <a:r>
              <a:rPr lang="pt-BR" sz="1200" dirty="0"/>
              <a:t>, 2001; Corrigan, 2004; Corrigan, </a:t>
            </a:r>
            <a:r>
              <a:rPr lang="pt-BR" sz="1200" dirty="0" err="1"/>
              <a:t>Rafacz</a:t>
            </a:r>
            <a:r>
              <a:rPr lang="pt-BR" sz="1200" i="1" dirty="0"/>
              <a:t> et al.</a:t>
            </a:r>
            <a:r>
              <a:rPr lang="pt-BR" sz="1200" dirty="0"/>
              <a:t>, 2011; </a:t>
            </a:r>
            <a:r>
              <a:rPr lang="pt-BR" sz="1200" dirty="0" err="1"/>
              <a:t>Lasalvia</a:t>
            </a:r>
            <a:r>
              <a:rPr lang="pt-BR" sz="1200" dirty="0"/>
              <a:t>, </a:t>
            </a:r>
            <a:r>
              <a:rPr lang="pt-BR" sz="1200" dirty="0" err="1"/>
              <a:t>Zoppei</a:t>
            </a:r>
            <a:r>
              <a:rPr lang="pt-BR" sz="1200" i="1" dirty="0"/>
              <a:t> et al.</a:t>
            </a:r>
            <a:r>
              <a:rPr lang="pt-BR" sz="1200" dirty="0"/>
              <a:t>, 2013)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BF48730-7282-4AF0-AC7A-F03FB4FC065A}"/>
              </a:ext>
            </a:extLst>
          </p:cNvPr>
          <p:cNvSpPr txBox="1"/>
          <p:nvPr/>
        </p:nvSpPr>
        <p:spPr>
          <a:xfrm>
            <a:off x="7741956" y="65857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Consequências</a:t>
            </a:r>
            <a:r>
              <a:rPr lang="en-US" b="1" dirty="0"/>
              <a:t> do </a:t>
            </a:r>
            <a:r>
              <a:rPr lang="en-US" b="1" dirty="0" err="1"/>
              <a:t>estigma</a:t>
            </a: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F326790-D2A9-4CD0-BD23-52C1F2CF8134}"/>
              </a:ext>
            </a:extLst>
          </p:cNvPr>
          <p:cNvSpPr txBox="1"/>
          <p:nvPr/>
        </p:nvSpPr>
        <p:spPr>
          <a:xfrm>
            <a:off x="628651" y="5511528"/>
            <a:ext cx="802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</a:t>
            </a:r>
            <a:r>
              <a:rPr lang="pt-BR" sz="1000" dirty="0">
                <a:hlinkClick r:id="rId3"/>
              </a:rPr>
              <a:t>https://g1.globo.com/goias/noticia/video-mostra-resgate-de-homem-com-esquizofrenia-que-viva-enjaulado-em-casa.ghtml</a:t>
            </a:r>
            <a:endParaRPr lang="pt-BR" sz="10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8C5FC3C-20A7-46D8-ADFB-81A0B13E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15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E6C1352-4A6A-4AC5-8FA2-32AF6C6D1D1B}"/>
              </a:ext>
            </a:extLst>
          </p:cNvPr>
          <p:cNvSpPr txBox="1"/>
          <p:nvPr/>
        </p:nvSpPr>
        <p:spPr>
          <a:xfrm>
            <a:off x="7741956" y="6585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xmlns="" id="{5DB94E0E-985F-4CC3-9223-C80986386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2932" r="25621"/>
          <a:stretch/>
        </p:blipFill>
        <p:spPr>
          <a:xfrm>
            <a:off x="628650" y="1690689"/>
            <a:ext cx="3919805" cy="3588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20B29A3-564E-41FA-A371-2DDF654AF489}"/>
              </a:ext>
            </a:extLst>
          </p:cNvPr>
          <p:cNvSpPr txBox="1"/>
          <p:nvPr/>
        </p:nvSpPr>
        <p:spPr>
          <a:xfrm>
            <a:off x="4722755" y="2038251"/>
            <a:ext cx="3792595" cy="28931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A irmã mais velha recebe a aposentadoria do irmão e é quem deveria cuidar dele. </a:t>
            </a:r>
          </a:p>
          <a:p>
            <a:endParaRPr lang="pt-BR" sz="1400" dirty="0"/>
          </a:p>
          <a:p>
            <a:r>
              <a:rPr lang="pt-BR" sz="1400" dirty="0"/>
              <a:t>“A alegação da irmã é que ela possui um problema de saúde e não conseguia conter a agressividade dele e oferecer os recursos mínimos que o ser humano precisa para sobreviver, após procurar ajuda a diversos órgãos que deveriam ter cumprido sua responsabilidade no cuidado desse rapaz”, disse o delegado à TV Anhanguera.</a:t>
            </a:r>
          </a:p>
          <a:p>
            <a:endParaRPr lang="pt-BR" sz="1400" i="1" dirty="0"/>
          </a:p>
          <a:p>
            <a:pPr algn="r"/>
            <a:r>
              <a:rPr lang="pt-BR" sz="1400" i="1" dirty="0"/>
              <a:t>Publicada em 09/10/2019</a:t>
            </a:r>
          </a:p>
        </p:txBody>
      </p:sp>
    </p:spTree>
    <p:extLst>
      <p:ext uri="{BB962C8B-B14F-4D97-AF65-F5344CB8AC3E}">
        <p14:creationId xmlns:p14="http://schemas.microsoft.com/office/powerpoint/2010/main" val="219271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Consequências</a:t>
            </a:r>
            <a:r>
              <a:rPr lang="en-US" b="1" dirty="0"/>
              <a:t> do </a:t>
            </a:r>
            <a:r>
              <a:rPr lang="en-US" b="1" dirty="0" err="1"/>
              <a:t>estigma</a:t>
            </a:r>
            <a:endParaRPr lang="pt-BR" b="1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6DFADE7E-1AB4-4126-8DFA-D93ABECBC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70" r="19078"/>
          <a:stretch/>
        </p:blipFill>
        <p:spPr>
          <a:xfrm>
            <a:off x="628650" y="1690689"/>
            <a:ext cx="4005770" cy="3512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F326790-D2A9-4CD0-BD23-52C1F2CF8134}"/>
              </a:ext>
            </a:extLst>
          </p:cNvPr>
          <p:cNvSpPr txBox="1"/>
          <p:nvPr/>
        </p:nvSpPr>
        <p:spPr>
          <a:xfrm>
            <a:off x="628651" y="5511528"/>
            <a:ext cx="802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</a:t>
            </a:r>
            <a:r>
              <a:rPr lang="pt-BR" sz="1000" dirty="0">
                <a:hlinkClick r:id="rId4"/>
              </a:rPr>
              <a:t>https://www.opovo.com.br/noticias/fortaleza/2019/10/09/remedio-para-tratamento-de-esquizofrenia-esta-em-falta-no-ceara.html</a:t>
            </a:r>
            <a:endParaRPr lang="pt-BR" sz="10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8C5FC3C-20A7-46D8-ADFB-81A0B13E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16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E6C1352-4A6A-4AC5-8FA2-32AF6C6D1D1B}"/>
              </a:ext>
            </a:extLst>
          </p:cNvPr>
          <p:cNvSpPr txBox="1"/>
          <p:nvPr/>
        </p:nvSpPr>
        <p:spPr>
          <a:xfrm>
            <a:off x="7741956" y="6585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20B29A3-564E-41FA-A371-2DDF654AF489}"/>
              </a:ext>
            </a:extLst>
          </p:cNvPr>
          <p:cNvSpPr txBox="1"/>
          <p:nvPr/>
        </p:nvSpPr>
        <p:spPr>
          <a:xfrm>
            <a:off x="3356501" y="3328821"/>
            <a:ext cx="4647065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i="1" dirty="0"/>
              <a:t>Pacientes do Hospital de Saúde Mental Professor Frota Pinto (HSM), em Fortaleza, denunciam a falta de medicamento para o tratamento de esquizofrenia. </a:t>
            </a:r>
          </a:p>
          <a:p>
            <a:pPr algn="r"/>
            <a:endParaRPr lang="pt-BR" i="1" dirty="0"/>
          </a:p>
          <a:p>
            <a:pPr algn="r"/>
            <a:r>
              <a:rPr lang="pt-BR" i="1" dirty="0"/>
              <a:t>Publicada em 09/10/2019</a:t>
            </a:r>
          </a:p>
        </p:txBody>
      </p:sp>
    </p:spTree>
    <p:extLst>
      <p:ext uri="{BB962C8B-B14F-4D97-AF65-F5344CB8AC3E}">
        <p14:creationId xmlns:p14="http://schemas.microsoft.com/office/powerpoint/2010/main" val="2019697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145E62F-C041-45DA-8FE5-1A6CB3C2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8990"/>
            <a:ext cx="7886700" cy="5377973"/>
          </a:xfrm>
        </p:spPr>
        <p:txBody>
          <a:bodyPr anchor="ctr"/>
          <a:lstStyle/>
          <a:p>
            <a:pPr marL="0" indent="0">
              <a:buNone/>
            </a:pPr>
            <a:r>
              <a:rPr lang="pt-BR" dirty="0"/>
              <a:t>Discutir a importância de estabelecer a data de 24 de maio como sendo o “Dia Nacional de Conscientização sobre a Esquizofrenia”.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Mas é preciso também discutir a desassistência. </a:t>
            </a:r>
          </a:p>
          <a:p>
            <a:pPr marL="0" indent="0">
              <a:buNone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Como acolhemos este paciente na rede pública?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Como anda a assistência pública em saúde mental, para que possamos garantir a qualidade de vida do paciente com esquizofrenia?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2107DEDF-EE2E-4247-B644-399515A4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89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145E62F-C041-45DA-8FE5-1A6CB3C2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8990"/>
            <a:ext cx="7886700" cy="5377973"/>
          </a:xfrm>
        </p:spPr>
        <p:txBody>
          <a:bodyPr anchor="ctr"/>
          <a:lstStyle/>
          <a:p>
            <a:pPr marL="0" indent="0">
              <a:buNone/>
            </a:pPr>
            <a:r>
              <a:rPr lang="pt-BR" dirty="0"/>
              <a:t>Deixo aqui essas duas perguntas, para que possamos refletir e pensar no contexto completo do doente mental, neste caso, do paciente com esquizofrenia.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55546183-47CE-4DBA-89CC-8C80D2D1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13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666750" y="2701925"/>
            <a:ext cx="7886700" cy="2936875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72000"/>
              </a:lnSpc>
              <a:buSzTx/>
              <a:buNone/>
              <a:defRPr sz="3300" b="1"/>
            </a:pPr>
            <a:r>
              <a:rPr dirty="0" err="1"/>
              <a:t>Obrigado</a:t>
            </a:r>
            <a:r>
              <a:rPr dirty="0"/>
              <a:t>! </a:t>
            </a:r>
            <a:endParaRPr sz="1900" dirty="0"/>
          </a:p>
          <a:p>
            <a:pPr marL="0" indent="0" algn="r">
              <a:lnSpc>
                <a:spcPct val="72000"/>
              </a:lnSpc>
              <a:buSzTx/>
              <a:buNone/>
              <a:defRPr sz="2400"/>
            </a:pPr>
            <a:endParaRPr sz="1900" dirty="0"/>
          </a:p>
          <a:p>
            <a:pPr marL="0" indent="0" algn="r">
              <a:lnSpc>
                <a:spcPct val="72000"/>
              </a:lnSpc>
              <a:buSzTx/>
              <a:buNone/>
              <a:defRPr sz="2400"/>
            </a:pPr>
            <a:endParaRPr sz="1900" dirty="0"/>
          </a:p>
          <a:p>
            <a:pPr marL="0" indent="0" algn="r">
              <a:lnSpc>
                <a:spcPct val="72000"/>
              </a:lnSpc>
              <a:buSzTx/>
              <a:buNone/>
              <a:defRPr sz="2400"/>
            </a:pPr>
            <a:endParaRPr sz="1900" dirty="0"/>
          </a:p>
          <a:p>
            <a:pPr marL="0" indent="0">
              <a:lnSpc>
                <a:spcPct val="72000"/>
              </a:lnSpc>
              <a:buSzTx/>
              <a:buNone/>
              <a:defRPr sz="2200" b="1"/>
            </a:pPr>
            <a:r>
              <a:rPr dirty="0"/>
              <a:t>Antônio Geraldo da Silva</a:t>
            </a:r>
            <a:endParaRPr sz="1900" dirty="0"/>
          </a:p>
          <a:p>
            <a:pPr>
              <a:lnSpc>
                <a:spcPct val="72000"/>
              </a:lnSpc>
              <a:defRPr sz="2200"/>
            </a:pPr>
            <a:r>
              <a:rPr u="sng" dirty="0">
                <a:solidFill>
                  <a:sysClr val="windowText" lastClr="000000"/>
                </a:solidFill>
                <a:uFill>
                  <a:solidFill>
                    <a:schemeClr val="accent2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antoniogeraldo@terra.com.br</a:t>
            </a:r>
            <a:endParaRPr sz="2400" dirty="0">
              <a:solidFill>
                <a:sysClr val="windowText" lastClr="000000"/>
              </a:solidFill>
            </a:endParaRPr>
          </a:p>
          <a:p>
            <a:pPr>
              <a:lnSpc>
                <a:spcPct val="72000"/>
              </a:lnSpc>
              <a:defRPr sz="2200"/>
            </a:pPr>
            <a:r>
              <a:rPr dirty="0"/>
              <a:t>+55 (61) 98414-8583 </a:t>
            </a:r>
            <a:endParaRPr sz="1900" dirty="0"/>
          </a:p>
          <a:p>
            <a:pPr>
              <a:lnSpc>
                <a:spcPct val="72000"/>
              </a:lnSpc>
              <a:defRPr sz="2200"/>
            </a:pPr>
            <a:r>
              <a:rPr dirty="0"/>
              <a:t>Instagram: @</a:t>
            </a:r>
            <a:r>
              <a:rPr dirty="0" err="1"/>
              <a:t>antoniogeraldo</a:t>
            </a:r>
            <a:endParaRPr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9FEBC597-381D-4F23-BCE7-0F7716EC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21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ítulo 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Declaração de conflito de interesses</a:t>
            </a:r>
          </a:p>
        </p:txBody>
      </p:sp>
      <p:sp>
        <p:nvSpPr>
          <p:cNvPr id="190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628650" y="1281898"/>
            <a:ext cx="7886700" cy="448627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/>
            </a:pPr>
            <a:r>
              <a:t>De acordo com:</a:t>
            </a:r>
            <a:br/>
            <a:r>
              <a:t>	1 - Resolução 1595, 18 de Maio de 2000 do CFM,</a:t>
            </a:r>
            <a:br/>
            <a:r>
              <a:t>	2 - Norma RDC 102, 30 de Novembro de 2000 da ANVISA, declaro*: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/>
            </a:pPr>
            <a:endParaRPr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Presidente da Associação Psiquiátrica da América Latina – APAL;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Diretor tesoureiro e superintendente técnico da  ABP;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2º Diretor de Finanças da FENAM;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 i="1"/>
            </a:pPr>
            <a:r>
              <a:t>Associate Editor for Public Affairs </a:t>
            </a:r>
            <a:r>
              <a:rPr i="0"/>
              <a:t>da RBP;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 i="1"/>
            </a:pPr>
            <a:r>
              <a:t>Review Editor </a:t>
            </a:r>
            <a:r>
              <a:rPr i="0"/>
              <a:t>da </a:t>
            </a:r>
            <a:r>
              <a:t>Frontiers</a:t>
            </a:r>
            <a:r>
              <a:rPr i="0"/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Membro da câmara técnica de Psiquiatria do CRM/DF, CRM/RJ e CFM;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Diretor Adjunto do SINDMÉDICO/DF;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Doutoramento em Bioética pela F.M. da Universidade do Porto, Portugal;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Membro titular do CONAD/ Min. da Justiça pelo CFM;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Membro da Academia de Medicina de Brasília.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Membro Correspondente da Academia de Medicina de MG;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Diretor Assistencialista da ABRAVIC;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Professor Convidado da Santa Casa de Misericórdia do RJ;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Membro do Comitê Intergestor do Trabalho Seguro do TST;</a:t>
            </a:r>
          </a:p>
        </p:txBody>
      </p:sp>
      <p:sp>
        <p:nvSpPr>
          <p:cNvPr id="191" name="CaixaDeTexto 3"/>
          <p:cNvSpPr txBox="1"/>
          <p:nvPr/>
        </p:nvSpPr>
        <p:spPr>
          <a:xfrm>
            <a:off x="628650" y="5768171"/>
            <a:ext cx="410681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/>
            </a:lvl1pPr>
          </a:lstStyle>
          <a:p>
            <a:r>
              <a:t>*ocupações voluntárias, sem remuneração laboral.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C64DE735-F470-47D5-BC50-69899469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42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ítulo 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Declaração de conflito de interesses</a:t>
            </a:r>
          </a:p>
        </p:txBody>
      </p:sp>
      <p:sp>
        <p:nvSpPr>
          <p:cNvPr id="194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628650" y="1690689"/>
            <a:ext cx="7886700" cy="448627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/>
            </a:pPr>
            <a:r>
              <a:t>De acordo com:</a:t>
            </a:r>
            <a:br/>
            <a:r>
              <a:t>	1 - Resolução 1595, 18 de Maio de 2000 do CFM,</a:t>
            </a:r>
            <a:br/>
            <a:r>
              <a:t>	2 - Norma RDC 102, 30 de Novembro de 2000 da ANVISA, declaro: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/>
            </a:pP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/>
            </a:pPr>
            <a:r>
              <a:t>Sem vínculo empregatício, </a:t>
            </a:r>
            <a:r>
              <a:rPr i="1"/>
              <a:t>freelancer</a:t>
            </a:r>
            <a:r>
              <a:t> ou qualquer outro, com ganho financeiro com: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ONGs;</a:t>
            </a:r>
            <a:endParaRPr sz="180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Indústria de equipamentos;</a:t>
            </a:r>
            <a:endParaRPr sz="180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Indústria de medicamentos;</a:t>
            </a:r>
            <a:endParaRPr sz="180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Indústria do álcool;</a:t>
            </a:r>
            <a:endParaRPr sz="180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Indústria do fumo;</a:t>
            </a:r>
            <a:endParaRPr sz="180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 sz="1600"/>
            </a:pPr>
            <a:r>
              <a:t>Indústria da maconha.</a:t>
            </a:r>
            <a:endParaRPr sz="1800"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/>
            </a:pPr>
            <a:endParaRPr sz="1800"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/>
            </a:pPr>
            <a:r>
              <a:t>Nem mesmo investimento em ações de empresas destas áreas.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EA62E23-6424-41B4-9784-4957DA4C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17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Sobre</a:t>
            </a:r>
            <a:r>
              <a:rPr lang="en-US" b="1" dirty="0"/>
              <a:t> a </a:t>
            </a:r>
            <a:r>
              <a:rPr lang="en-US" b="1" dirty="0" err="1"/>
              <a:t>esquizofrenia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6646" y="1566209"/>
            <a:ext cx="7886700" cy="4351338"/>
          </a:xfrm>
        </p:spPr>
        <p:txBody>
          <a:bodyPr>
            <a:normAutofit/>
          </a:bodyPr>
          <a:lstStyle/>
          <a:p>
            <a:r>
              <a:rPr lang="pt-BR" dirty="0"/>
              <a:t>Afeta cerca de 26 milhões de pessoas em todo o mundo (OPAS, 2014).</a:t>
            </a:r>
          </a:p>
          <a:p>
            <a:endParaRPr lang="pt-BR" dirty="0"/>
          </a:p>
          <a:p>
            <a:r>
              <a:rPr lang="pt-BR" dirty="0"/>
              <a:t>No Brasil, entre 800 mil e 1 milhão de pessoas. </a:t>
            </a:r>
          </a:p>
          <a:p>
            <a:endParaRPr lang="pt-BR" dirty="0"/>
          </a:p>
          <a:p>
            <a:r>
              <a:rPr lang="pt-BR" dirty="0"/>
              <a:t>Praticamente metade delas recebe tratamento de saúde, mas nos países de baixa e média rendas o índice é inferior.</a:t>
            </a:r>
          </a:p>
          <a:p>
            <a:endParaRPr lang="pt-BR" dirty="0"/>
          </a:p>
          <a:p>
            <a:pPr lvl="1"/>
            <a:r>
              <a:rPr lang="pt-BR" dirty="0"/>
              <a:t>Na África, por exemplo, 80% dos que sofrem da doença não recebem o tratamento adequado.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F326790-D2A9-4CD0-BD23-52C1F2CF8134}"/>
              </a:ext>
            </a:extLst>
          </p:cNvPr>
          <p:cNvSpPr txBox="1"/>
          <p:nvPr/>
        </p:nvSpPr>
        <p:spPr>
          <a:xfrm>
            <a:off x="628651" y="5511528"/>
            <a:ext cx="802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Organização Pan-Americana da Saúde - OPAS</a:t>
            </a:r>
            <a:br>
              <a:rPr lang="pt-BR" sz="1000" dirty="0"/>
            </a:br>
            <a:r>
              <a:rPr lang="pt-BR" sz="1000" dirty="0">
                <a:hlinkClick r:id="rId3"/>
              </a:rPr>
              <a:t>https://www.paho.org/bireme/index.php?option=com_content&amp;view=article&amp;id=254:dia-mundial-da-saude-mental-2014-tem-como-tema-vivendo-com-a-esquizofrenia&amp;Itemid=183&amp;lang=pt</a:t>
            </a:r>
            <a:endParaRPr lang="pt-BR" sz="10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321D25E-0DB4-4463-A34D-85FC5E83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4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4F3C0E3-FF65-49D8-956F-CEA8B6B3C2FD}"/>
              </a:ext>
            </a:extLst>
          </p:cNvPr>
          <p:cNvSpPr txBox="1"/>
          <p:nvPr/>
        </p:nvSpPr>
        <p:spPr>
          <a:xfrm>
            <a:off x="7741956" y="65857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4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Sobre</a:t>
            </a:r>
            <a:r>
              <a:rPr lang="en-US" b="1" dirty="0"/>
              <a:t> a </a:t>
            </a:r>
            <a:r>
              <a:rPr lang="en-US" b="1" dirty="0" err="1"/>
              <a:t>esquizofrenia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6646" y="1566209"/>
            <a:ext cx="7886700" cy="4351338"/>
          </a:xfrm>
        </p:spPr>
        <p:txBody>
          <a:bodyPr>
            <a:normAutofit/>
          </a:bodyPr>
          <a:lstStyle/>
          <a:p>
            <a:r>
              <a:rPr lang="pt-BR" dirty="0"/>
              <a:t>Segundo a agência da ONU, as pessoas com esquizofrenia vivem muito menos do que a população em geral. A expectativa de vida dos que sofrem de doenças mentais severas é de 10 a 25 anos mais baixa do que a das pessoas que não têm o problema. </a:t>
            </a:r>
            <a:r>
              <a:rPr lang="pt-BR" sz="1000" dirty="0"/>
              <a:t>(ONU, 2014).</a:t>
            </a:r>
          </a:p>
          <a:p>
            <a:endParaRPr lang="pt-BR" dirty="0"/>
          </a:p>
          <a:p>
            <a:r>
              <a:rPr lang="pt-BR" dirty="0"/>
              <a:t>10,6% das pessoas que morreram por suicídio foram diagnosticadas com esquizofrenia e não tratadas, ou tratadas de forma inadequada </a:t>
            </a:r>
            <a:r>
              <a:rPr lang="pt-BR" sz="1000" dirty="0"/>
              <a:t>(Cartilha ABP/CFM).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F326790-D2A9-4CD0-BD23-52C1F2CF8134}"/>
              </a:ext>
            </a:extLst>
          </p:cNvPr>
          <p:cNvSpPr txBox="1"/>
          <p:nvPr/>
        </p:nvSpPr>
        <p:spPr>
          <a:xfrm>
            <a:off x="628651" y="5511528"/>
            <a:ext cx="802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Organização das Nações Unidas – ONU, 2014. </a:t>
            </a:r>
          </a:p>
          <a:p>
            <a:r>
              <a:rPr lang="pt-BR" sz="1000" dirty="0">
                <a:hlinkClick r:id="rId3"/>
              </a:rPr>
              <a:t>https://news.un.org/pt/story/2014/10/1488401-esquizofrenia-e-o-tema-deste-ano-do-dia-mundial-da-saude-mental</a:t>
            </a:r>
            <a:endParaRPr lang="pt-BR" sz="10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8C5FC3C-20A7-46D8-ADFB-81A0B13E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5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E6C1352-4A6A-4AC5-8FA2-32AF6C6D1D1B}"/>
              </a:ext>
            </a:extLst>
          </p:cNvPr>
          <p:cNvSpPr txBox="1"/>
          <p:nvPr/>
        </p:nvSpPr>
        <p:spPr>
          <a:xfrm>
            <a:off x="7741956" y="6585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6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FE88E5C-7687-49FE-B34C-0E136B63B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6" t="14573" r="26797" b="5513"/>
          <a:stretch/>
        </p:blipFill>
        <p:spPr>
          <a:xfrm>
            <a:off x="1269506" y="986421"/>
            <a:ext cx="6604987" cy="4885158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4B584C37-500C-479F-87BB-BF5F37BBA10D}"/>
              </a:ext>
            </a:extLst>
          </p:cNvPr>
          <p:cNvSpPr/>
          <p:nvPr/>
        </p:nvSpPr>
        <p:spPr>
          <a:xfrm>
            <a:off x="2290439" y="4922666"/>
            <a:ext cx="1127464" cy="18643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20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Esquizofrenia</a:t>
            </a:r>
            <a:r>
              <a:rPr lang="en-US" b="1" dirty="0"/>
              <a:t> e </a:t>
            </a:r>
            <a:r>
              <a:rPr lang="en-US" b="1" dirty="0" err="1"/>
              <a:t>suicídio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6646" y="1566209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dirty="0"/>
              <a:t>A esquizofrenia está associada com aumento de 10 vezes do risco de morte por suicídio, e 50% dos pacientes esquizofrênicos podem tentar o suicídio em algum ponto do curso da doença. </a:t>
            </a:r>
          </a:p>
          <a:p>
            <a:pPr>
              <a:spcBef>
                <a:spcPts val="1200"/>
              </a:spcBef>
            </a:pPr>
            <a:r>
              <a:rPr lang="pt-BR" dirty="0"/>
              <a:t>As tentativas são frequentemente precipitadas pela depressão, estressores e sintomas psicossociais. São quase sempre sérias, com um alto grau de intencionalidade. </a:t>
            </a:r>
          </a:p>
          <a:p>
            <a:pPr>
              <a:spcBef>
                <a:spcPts val="1200"/>
              </a:spcBef>
            </a:pPr>
            <a:r>
              <a:rPr lang="pt-BR" dirty="0"/>
              <a:t>O suicídio é mais comum durante os anos iniciais da doença. </a:t>
            </a:r>
          </a:p>
          <a:p>
            <a:pPr>
              <a:spcBef>
                <a:spcPts val="1200"/>
              </a:spcBef>
            </a:pPr>
            <a:r>
              <a:rPr lang="pt-BR" dirty="0"/>
              <a:t>Em alto risco de suicídio incluem os pacientes com curso crônico da doença, os que necessitaram de múltiplas internações psiquiátricas e os que tiveram tentativas prévias.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F326790-D2A9-4CD0-BD23-52C1F2CF8134}"/>
              </a:ext>
            </a:extLst>
          </p:cNvPr>
          <p:cNvSpPr txBox="1"/>
          <p:nvPr/>
        </p:nvSpPr>
        <p:spPr>
          <a:xfrm>
            <a:off x="628651" y="5794436"/>
            <a:ext cx="802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Cartilha “Suicídio: informando para prevenir”. ABP e CFM, 2014.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8C5FC3C-20A7-46D8-ADFB-81A0B13E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82B2-D17C-B94E-8864-802B07761F6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2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pt-BR" sz="4000" dirty="0"/>
              <a:t>Estigma - conceito</a:t>
            </a:r>
            <a:endParaRPr sz="4000" dirty="0"/>
          </a:p>
        </p:txBody>
      </p:sp>
      <p:sp>
        <p:nvSpPr>
          <p:cNvPr id="132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8028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SzTx/>
              <a:buNone/>
              <a:defRPr sz="2000"/>
            </a:pPr>
            <a:r>
              <a:rPr lang="pt-BR" sz="2400" dirty="0"/>
              <a:t>“O</a:t>
            </a:r>
            <a:r>
              <a:rPr sz="2400" dirty="0"/>
              <a:t> </a:t>
            </a:r>
            <a:r>
              <a:rPr sz="2400" dirty="0" err="1"/>
              <a:t>estigma</a:t>
            </a:r>
            <a:r>
              <a:rPr sz="2400" dirty="0"/>
              <a:t> é um </a:t>
            </a:r>
            <a:r>
              <a:rPr sz="2400" dirty="0" err="1"/>
              <a:t>fenômeno</a:t>
            </a:r>
            <a:r>
              <a:rPr sz="2400" dirty="0"/>
              <a:t> </a:t>
            </a:r>
            <a:r>
              <a:rPr sz="2400" dirty="0" err="1"/>
              <a:t>coletivo</a:t>
            </a:r>
            <a:r>
              <a:rPr sz="2400" dirty="0"/>
              <a:t> </a:t>
            </a:r>
            <a:r>
              <a:rPr sz="2400" dirty="0" err="1"/>
              <a:t>dinâmico</a:t>
            </a:r>
            <a:r>
              <a:rPr sz="2400" dirty="0"/>
              <a:t>, surge </a:t>
            </a:r>
            <a:r>
              <a:rPr sz="2400" dirty="0" err="1"/>
              <a:t>quando</a:t>
            </a:r>
            <a:r>
              <a:rPr sz="2400" dirty="0"/>
              <a:t> </a:t>
            </a:r>
            <a:r>
              <a:rPr sz="2400" dirty="0" err="1"/>
              <a:t>uma</a:t>
            </a:r>
            <a:r>
              <a:rPr sz="2400" dirty="0"/>
              <a:t> </a:t>
            </a:r>
            <a:r>
              <a:rPr sz="2400" dirty="0" err="1"/>
              <a:t>característica</a:t>
            </a:r>
            <a:r>
              <a:rPr sz="2400" dirty="0"/>
              <a:t> individual é </a:t>
            </a:r>
            <a:r>
              <a:rPr sz="2400" dirty="0" err="1"/>
              <a:t>incongruente</a:t>
            </a:r>
            <a:r>
              <a:rPr sz="2400" dirty="0"/>
              <a:t> e, </a:t>
            </a:r>
            <a:r>
              <a:rPr sz="2400" dirty="0" err="1"/>
              <a:t>principalmente</a:t>
            </a:r>
            <a:r>
              <a:rPr sz="2400" dirty="0"/>
              <a:t>, </a:t>
            </a:r>
            <a:r>
              <a:rPr sz="2400" dirty="0" err="1"/>
              <a:t>depreciativa</a:t>
            </a:r>
            <a:r>
              <a:rPr sz="2400" dirty="0"/>
              <a:t>, com o </a:t>
            </a:r>
            <a:r>
              <a:rPr sz="2400" dirty="0" err="1"/>
              <a:t>estereótipo</a:t>
            </a:r>
            <a:r>
              <a:rPr sz="2400" dirty="0"/>
              <a:t> social </a:t>
            </a:r>
            <a:r>
              <a:rPr sz="2400" dirty="0" err="1"/>
              <a:t>criado</a:t>
            </a:r>
            <a:r>
              <a:rPr sz="2400" dirty="0"/>
              <a:t> para </a:t>
            </a:r>
            <a:r>
              <a:rPr sz="2400" dirty="0" err="1"/>
              <a:t>determinado</a:t>
            </a:r>
            <a:r>
              <a:rPr sz="2400" dirty="0"/>
              <a:t> </a:t>
            </a:r>
            <a:r>
              <a:rPr sz="2400" dirty="0" err="1"/>
              <a:t>indivíduo</a:t>
            </a:r>
            <a:r>
              <a:rPr lang="pt-BR" sz="2400" dirty="0"/>
              <a:t>“.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00392" y="5807633"/>
            <a:ext cx="592085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(</a:t>
            </a:r>
            <a:r>
              <a:rPr kumimoji="0" lang="pt-B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Goffman</a:t>
            </a: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, 1963; </a:t>
            </a:r>
            <a:r>
              <a:rPr lang="pt-BR" sz="1400" dirty="0"/>
              <a:t>Link, </a:t>
            </a:r>
            <a:r>
              <a:rPr lang="pt-BR" sz="1400" dirty="0" err="1"/>
              <a:t>Phelan</a:t>
            </a:r>
            <a:r>
              <a:rPr lang="pt-BR" sz="1400" i="1" dirty="0"/>
              <a:t> et al.</a:t>
            </a:r>
            <a:r>
              <a:rPr lang="pt-BR" sz="1400" dirty="0"/>
              <a:t>, 1999; </a:t>
            </a:r>
            <a:r>
              <a:rPr lang="pt-BR" sz="1400" dirty="0" err="1"/>
              <a:t>Angermeyer</a:t>
            </a:r>
            <a:r>
              <a:rPr lang="pt-BR" sz="1400" dirty="0"/>
              <a:t>, Beck</a:t>
            </a:r>
            <a:r>
              <a:rPr lang="pt-BR" sz="1400" i="1" dirty="0"/>
              <a:t> et al.</a:t>
            </a:r>
            <a:r>
              <a:rPr lang="pt-BR" sz="1400" dirty="0"/>
              <a:t>, 2004)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lang="pt-BR" sz="4000" b="1" i="0" u="none" strike="noStrike" cap="none" dirty="0">
                <a:latin typeface="+mj-lt"/>
                <a:ea typeface="Source Sans Pro"/>
                <a:cs typeface="Source Sans Pro"/>
                <a:sym typeface="Source Sans Pro"/>
              </a:rPr>
              <a:t>Estigma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buClr>
                <a:schemeClr val="dk1"/>
              </a:buClr>
              <a:buSzPct val="25000"/>
              <a:buNone/>
            </a:pPr>
            <a:r>
              <a:rPr lang="pt-BR" sz="2400" dirty="0">
                <a:sym typeface="Source Sans Pro"/>
              </a:rPr>
              <a:t>Pessoas com doenças mentais são vistas como:</a:t>
            </a:r>
          </a:p>
          <a:p>
            <a:pPr lvl="1">
              <a:buClr>
                <a:schemeClr val="dk1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sz="2100" dirty="0">
                <a:sym typeface="Source Sans Pro"/>
              </a:rPr>
              <a:t>  perigoso;</a:t>
            </a:r>
          </a:p>
          <a:p>
            <a:pPr lvl="1">
              <a:buClr>
                <a:schemeClr val="dk1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sz="2100" dirty="0">
                <a:sym typeface="Source Sans Pro"/>
              </a:rPr>
              <a:t>  imprevisível;</a:t>
            </a:r>
          </a:p>
          <a:p>
            <a:pPr lvl="1">
              <a:buClr>
                <a:schemeClr val="dk1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sz="2100" dirty="0">
                <a:sym typeface="Source Sans Pro"/>
              </a:rPr>
              <a:t>  responsável pela sua doença;</a:t>
            </a:r>
          </a:p>
          <a:p>
            <a:pPr lvl="1">
              <a:buClr>
                <a:schemeClr val="dk1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sz="2100" dirty="0">
                <a:sym typeface="Source Sans Pro"/>
              </a:rPr>
              <a:t>  vítimas preguiçosas ou lamentáveis.</a:t>
            </a:r>
          </a:p>
          <a:p>
            <a:pPr marL="0" lvl="0" indent="0">
              <a:buClr>
                <a:schemeClr val="dk1"/>
              </a:buClr>
              <a:buSzPct val="25000"/>
              <a:buNone/>
            </a:pPr>
            <a:endParaRPr lang="pt-BR" sz="2400" dirty="0">
              <a:sym typeface="Source Sans Pro"/>
            </a:endParaRPr>
          </a:p>
          <a:p>
            <a:pPr marL="0" lvl="0" indent="0">
              <a:buClr>
                <a:schemeClr val="dk1"/>
              </a:buClr>
              <a:buSzPct val="25000"/>
              <a:buNone/>
            </a:pPr>
            <a:r>
              <a:rPr lang="pt-BR" sz="2400" dirty="0">
                <a:sym typeface="Source Sans Pro"/>
              </a:rPr>
              <a:t>"Essas noções também são transmitidas pela mídia, o que contribui para a manutenção desses estereótipos".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E658F50-7C75-934F-B9A6-25E1F0319E7C}"/>
              </a:ext>
            </a:extLst>
          </p:cNvPr>
          <p:cNvSpPr/>
          <p:nvPr/>
        </p:nvSpPr>
        <p:spPr>
          <a:xfrm>
            <a:off x="4201393" y="5696584"/>
            <a:ext cx="42884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</a:pPr>
            <a:r>
              <a:rPr lang="pt-BR" i="1" dirty="0">
                <a:sym typeface="Source Sans Pro"/>
              </a:rPr>
              <a:t>(Xavier, </a:t>
            </a:r>
            <a:r>
              <a:rPr lang="pt-BR" i="1" dirty="0" err="1">
                <a:sym typeface="Source Sans Pro"/>
              </a:rPr>
              <a:t>Klut</a:t>
            </a:r>
            <a:r>
              <a:rPr lang="pt-BR" i="1" dirty="0">
                <a:sym typeface="Source Sans Pro"/>
              </a:rPr>
              <a:t> Puente </a:t>
            </a:r>
            <a:r>
              <a:rPr lang="pt-BR" i="1" dirty="0" err="1">
                <a:sym typeface="Source Sans Pro"/>
              </a:rPr>
              <a:t>Nieto</a:t>
            </a:r>
            <a:r>
              <a:rPr lang="pt-BR" i="1" dirty="0">
                <a:sym typeface="Source Sans Pro"/>
              </a:rPr>
              <a:t> </a:t>
            </a:r>
            <a:r>
              <a:rPr lang="pt-BR" i="1" dirty="0" err="1">
                <a:sym typeface="Source Sans Pro"/>
              </a:rPr>
              <a:t>y</a:t>
            </a:r>
            <a:r>
              <a:rPr lang="pt-BR" i="1" dirty="0">
                <a:sym typeface="Source Sans Pro"/>
              </a:rPr>
              <a:t> Melo, 2013)</a:t>
            </a:r>
          </a:p>
        </p:txBody>
      </p:sp>
    </p:spTree>
    <p:extLst>
      <p:ext uri="{BB962C8B-B14F-4D97-AF65-F5344CB8AC3E}">
        <p14:creationId xmlns:p14="http://schemas.microsoft.com/office/powerpoint/2010/main" val="2105714598"/>
      </p:ext>
    </p:extLst>
  </p:cSld>
  <p:clrMapOvr>
    <a:masterClrMapping/>
  </p:clrMapOvr>
</p:sld>
</file>

<file path=ppt/theme/theme1.xml><?xml version="1.0" encoding="utf-8"?>
<a:theme xmlns:a="http://schemas.openxmlformats.org/drawingml/2006/main" name="ABP_mestre_o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P_mestre_ok" id="{515A846C-EA99-EF49-9263-B45EB1A099B6}" vid="{8B589ABA-1F9D-BE4E-8BDB-56A37AC7A6A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2594</TotalTime>
  <Words>1073</Words>
  <Application>Microsoft Office PowerPoint</Application>
  <PresentationFormat>Apresentação na tela (4:3)</PresentationFormat>
  <Paragraphs>167</Paragraphs>
  <Slides>19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Source Sans Pro</vt:lpstr>
      <vt:lpstr>Times New Roman</vt:lpstr>
      <vt:lpstr>Wingdings</vt:lpstr>
      <vt:lpstr>ABP_mestre_ok</vt:lpstr>
      <vt:lpstr>“Dia da Esquizofrenia”: estigma, preconceito e ausência  de políticas públicas</vt:lpstr>
      <vt:lpstr>Declaração de conflito de interesses</vt:lpstr>
      <vt:lpstr>Declaração de conflito de interesses</vt:lpstr>
      <vt:lpstr>Sobre a esquizofrenia</vt:lpstr>
      <vt:lpstr>Sobre a esquizofrenia</vt:lpstr>
      <vt:lpstr>Apresentação do PowerPoint</vt:lpstr>
      <vt:lpstr>Esquizofrenia e suicídio</vt:lpstr>
      <vt:lpstr>Estigma - conceito</vt:lpstr>
      <vt:lpstr>Estigma</vt:lpstr>
      <vt:lpstr>Processo de estigmatização</vt:lpstr>
      <vt:lpstr>Fatores associados</vt:lpstr>
      <vt:lpstr>Fatores associados</vt:lpstr>
      <vt:lpstr>Reflexos do estigma</vt:lpstr>
      <vt:lpstr>Consequências do estigma</vt:lpstr>
      <vt:lpstr>Consequências do estigma</vt:lpstr>
      <vt:lpstr>Consequências do estigma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Drogas:  o que não está sendo dito?</dc:title>
  <dc:creator>Usuário do Microsoft Office</dc:creator>
  <cp:lastModifiedBy>Ana Carolina Vaz da Silva</cp:lastModifiedBy>
  <cp:revision>207</cp:revision>
  <dcterms:created xsi:type="dcterms:W3CDTF">2017-06-22T16:41:25Z</dcterms:created>
  <dcterms:modified xsi:type="dcterms:W3CDTF">2019-10-23T11:36:14Z</dcterms:modified>
</cp:coreProperties>
</file>