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7" r:id="rId4"/>
    <p:sldId id="258" r:id="rId5"/>
    <p:sldId id="278" r:id="rId6"/>
    <p:sldId id="280" r:id="rId7"/>
    <p:sldId id="307" r:id="rId8"/>
    <p:sldId id="308" r:id="rId9"/>
    <p:sldId id="309" r:id="rId10"/>
    <p:sldId id="310" r:id="rId11"/>
    <p:sldId id="311" r:id="rId12"/>
    <p:sldId id="271" r:id="rId13"/>
    <p:sldId id="312" r:id="rId14"/>
    <p:sldId id="284" r:id="rId15"/>
    <p:sldId id="313" r:id="rId16"/>
    <p:sldId id="285" r:id="rId17"/>
    <p:sldId id="287" r:id="rId18"/>
    <p:sldId id="304" r:id="rId19"/>
    <p:sldId id="305" r:id="rId20"/>
    <p:sldId id="303" r:id="rId21"/>
    <p:sldId id="302" r:id="rId22"/>
    <p:sldId id="281" r:id="rId23"/>
    <p:sldId id="314" r:id="rId24"/>
    <p:sldId id="315" r:id="rId25"/>
    <p:sldId id="306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0"/>
            <a:ext cx="1819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8645-9C5F-44F4-8557-EE25DB94A1FE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7DBF-F84C-48D4-88C9-587A64722C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2CC4-189E-4ECC-B4A4-D088BA023622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1085-099D-4975-922B-3324DB626B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80B-826B-4961-ACA6-D5516BEE7C65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DEEC-6DBF-4361-AD65-814A6A16FE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0"/>
            <a:ext cx="1819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A2A5-D31B-4D4B-B9D7-80C0594345E6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3642-5AC7-4CA5-8290-C80E38AABB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0"/>
            <a:ext cx="1819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A860-D3F4-46E9-A075-6BA53E54DE7D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50F7-1557-418B-BD09-5A86897F06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0"/>
            <a:ext cx="1819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CAE5-8460-41F8-8B01-32F88F87B642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BF2D-AFE3-4ED6-8717-4273F0911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0"/>
            <a:ext cx="1819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4EEB-7D28-4D72-9A07-D2814D66F8BC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AE12-D6FA-4C1C-A824-416020F105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B43F-3C76-48D1-B22C-FA0CD25FFD04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3284-7528-448E-BDC8-FCC6900DD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52DF-BD36-4059-A146-8EC8CC1A4A76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4321-0CE3-4A36-B084-FE5D4288EA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C820-3036-435C-B112-B318FD5D17AD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069F-9D8B-480F-8C61-A96D207AA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FB2A-43D8-45ED-B9C7-C091D5F667B6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785B-ACCC-4889-8BE6-F1A278C6F4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14859-2642-4A0D-AF15-5B9AA08D771F}" type="datetimeFigureOut">
              <a:rPr lang="pt-BR"/>
              <a:pPr>
                <a:defRPr/>
              </a:pPr>
              <a:t>09/07/2013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5E4A1-A57C-4D82-BF35-FBAF9FEE1A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lanilha_do_Microsoft_Office_Excel2.xls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jfranco@set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Destinação e Licitação da Faixa de 700 MHz</a:t>
            </a:r>
            <a:r>
              <a:rPr lang="pt-BR" dirty="0" smtClean="0"/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800" b="1" dirty="0" smtClean="0"/>
              <a:t>Comissão de Ciência, Tecnologia, Inovação, Comunicação e Informática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368752" cy="148972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i="1" dirty="0" smtClean="0"/>
              <a:t>Senado Federal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/>
              <a:t>9-7-2013</a:t>
            </a:r>
            <a:endParaRPr lang="pt-B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CIM\107___04\IMG_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4744"/>
            <a:ext cx="7413625" cy="498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右矢印 1"/>
          <p:cNvSpPr/>
          <p:nvPr/>
        </p:nvSpPr>
        <p:spPr>
          <a:xfrm rot="963150">
            <a:off x="1231900" y="2955925"/>
            <a:ext cx="3941763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2" name="テキスト ボックス 5"/>
          <p:cNvSpPr txBox="1">
            <a:spLocks noChangeArrowheads="1"/>
          </p:cNvSpPr>
          <p:nvPr/>
        </p:nvSpPr>
        <p:spPr bwMode="auto">
          <a:xfrm>
            <a:off x="806450" y="1773238"/>
            <a:ext cx="7434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Sinal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de TV Digital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vem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destas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direções</a:t>
            </a:r>
            <a:endParaRPr lang="en-US" altLang="ja-JP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左矢印 4"/>
          <p:cNvSpPr/>
          <p:nvPr/>
        </p:nvSpPr>
        <p:spPr>
          <a:xfrm rot="1939581">
            <a:off x="6038850" y="3703638"/>
            <a:ext cx="855663" cy="3444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896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CIM\107___04\IMG_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1362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右矢印 1"/>
          <p:cNvSpPr/>
          <p:nvPr/>
        </p:nvSpPr>
        <p:spPr>
          <a:xfrm rot="963150">
            <a:off x="1231900" y="2955925"/>
            <a:ext cx="3941763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左矢印 4"/>
          <p:cNvSpPr/>
          <p:nvPr/>
        </p:nvSpPr>
        <p:spPr>
          <a:xfrm rot="1939581">
            <a:off x="6038850" y="3703638"/>
            <a:ext cx="855663" cy="3444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79838" y="1484313"/>
            <a:ext cx="1439862" cy="18732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98" name="テキスト ボックス 7"/>
          <p:cNvSpPr txBox="1">
            <a:spLocks noChangeArrowheads="1"/>
          </p:cNvSpPr>
          <p:nvPr/>
        </p:nvSpPr>
        <p:spPr bwMode="auto">
          <a:xfrm>
            <a:off x="-36513" y="971550"/>
            <a:ext cx="5040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err="1" smtClean="0">
                <a:solidFill>
                  <a:schemeClr val="tx2"/>
                </a:solidFill>
                <a:latin typeface="Calibri" pitchFamily="34" charset="0"/>
              </a:rPr>
              <a:t>Estação</a:t>
            </a:r>
            <a:r>
              <a:rPr lang="en-US" altLang="ja-JP" sz="3200" dirty="0" smtClean="0">
                <a:solidFill>
                  <a:schemeClr val="tx2"/>
                </a:solidFill>
                <a:latin typeface="Calibri" pitchFamily="34" charset="0"/>
              </a:rPr>
              <a:t> Base de LTE</a:t>
            </a:r>
            <a:endParaRPr lang="en-US" altLang="ja-JP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右矢印 2"/>
          <p:cNvSpPr/>
          <p:nvPr/>
        </p:nvSpPr>
        <p:spPr>
          <a:xfrm rot="2228121">
            <a:off x="4762500" y="2566988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右矢印 8"/>
          <p:cNvSpPr/>
          <p:nvPr/>
        </p:nvSpPr>
        <p:spPr>
          <a:xfrm rot="2228121">
            <a:off x="4546600" y="3201988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01" name="テキスト ボックス 10"/>
          <p:cNvSpPr txBox="1">
            <a:spLocks noChangeArrowheads="1"/>
          </p:cNvSpPr>
          <p:nvPr/>
        </p:nvSpPr>
        <p:spPr bwMode="auto">
          <a:xfrm>
            <a:off x="5253038" y="2028825"/>
            <a:ext cx="23209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tx2"/>
                </a:solidFill>
                <a:latin typeface="Calibri" pitchFamily="34" charset="0"/>
              </a:rPr>
              <a:t>Downlink</a:t>
            </a:r>
          </a:p>
          <a:p>
            <a:pPr algn="ctr"/>
            <a:r>
              <a:rPr lang="en-US" altLang="ja-JP" sz="32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Calibri" pitchFamily="34" charset="0"/>
              </a:rPr>
              <a:t>transmissão</a:t>
            </a:r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Calibri" pitchFamily="34" charset="0"/>
              </a:rPr>
              <a:t>para</a:t>
            </a:r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Calibri" pitchFamily="34" charset="0"/>
              </a:rPr>
              <a:t>dispositivos</a:t>
            </a:r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Calibri" pitchFamily="34" charset="0"/>
              </a:rPr>
              <a:t>portáteis</a:t>
            </a:r>
            <a:r>
              <a:rPr lang="en-US" altLang="ja-JP" sz="2000" b="1" dirty="0" smtClean="0">
                <a:solidFill>
                  <a:schemeClr val="tx2"/>
                </a:solidFill>
                <a:latin typeface="Calibri" pitchFamily="34" charset="0"/>
              </a:rPr>
              <a:t> de LTE)</a:t>
            </a:r>
            <a:endParaRPr lang="en-US" altLang="ja-JP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/>
              <a:t>Testes e Estudos no Japão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Duraram dois anos</a:t>
            </a:r>
          </a:p>
          <a:p>
            <a:pPr eaLnBrk="1" hangingPunct="1"/>
            <a:r>
              <a:rPr lang="pt-BR" sz="2800" dirty="0" smtClean="0"/>
              <a:t>Envolveu fabricantes de equipamentos profissionais e de consumo, emissoras de TV, operadoras de telecomunicações, universidades e institutos de pesquisa</a:t>
            </a:r>
          </a:p>
          <a:p>
            <a:pPr eaLnBrk="1" hangingPunct="1"/>
            <a:r>
              <a:rPr lang="pt-BR" sz="2800" dirty="0" smtClean="0"/>
              <a:t>Governo: Escolha das operadoras de telecomunicações baseada nos melhores projetos de exploração, com propostas de bons serviços e sem interferências sobre  canais de TV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CIM\107___04\IMG_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736"/>
            <a:ext cx="7413625" cy="505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右矢印 1"/>
          <p:cNvSpPr/>
          <p:nvPr/>
        </p:nvSpPr>
        <p:spPr>
          <a:xfrm rot="963150">
            <a:off x="1231900" y="2955925"/>
            <a:ext cx="3941763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左矢印 4"/>
          <p:cNvSpPr/>
          <p:nvPr/>
        </p:nvSpPr>
        <p:spPr>
          <a:xfrm rot="1939581">
            <a:off x="6038850" y="3703638"/>
            <a:ext cx="855663" cy="3444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79838" y="1484313"/>
            <a:ext cx="1439862" cy="18732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2" name="テキスト ボックス 7"/>
          <p:cNvSpPr txBox="1">
            <a:spLocks noChangeArrowheads="1"/>
          </p:cNvSpPr>
          <p:nvPr/>
        </p:nvSpPr>
        <p:spPr bwMode="auto">
          <a:xfrm>
            <a:off x="576263" y="71438"/>
            <a:ext cx="6227985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Interferências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danosas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ocorrem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! </a:t>
            </a:r>
          </a:p>
          <a:p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Como </a:t>
            </a:r>
            <a:r>
              <a:rPr lang="en-US" altLang="ja-JP" sz="2800" dirty="0" err="1">
                <a:solidFill>
                  <a:srgbClr val="FF0000"/>
                </a:solidFill>
                <a:latin typeface="Calibri" pitchFamily="34" charset="0"/>
              </a:rPr>
              <a:t>podem</a:t>
            </a: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Calibri" pitchFamily="34" charset="0"/>
              </a:rPr>
              <a:t>ser</a:t>
            </a: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Calibri" pitchFamily="34" charset="0"/>
              </a:rPr>
              <a:t>evitadas</a:t>
            </a: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 ?</a:t>
            </a:r>
          </a:p>
          <a:p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Quais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são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as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medidas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de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mitigações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?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Quanto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custará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para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mitigar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? 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Quem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pagará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por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</a:rPr>
              <a:t>isso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 ? 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右矢印 2"/>
          <p:cNvSpPr/>
          <p:nvPr/>
        </p:nvSpPr>
        <p:spPr>
          <a:xfrm rot="2228121">
            <a:off x="4762500" y="2566988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右矢印 8"/>
          <p:cNvSpPr/>
          <p:nvPr/>
        </p:nvSpPr>
        <p:spPr>
          <a:xfrm rot="2228121">
            <a:off x="4546600" y="3201988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570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Testes e Estudos no Japão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Conclusões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497363"/>
          </a:xfrm>
        </p:spPr>
        <p:txBody>
          <a:bodyPr/>
          <a:lstStyle/>
          <a:p>
            <a:r>
              <a:rPr lang="pt-BR" sz="2800" dirty="0" smtClean="0"/>
              <a:t>Todas as </a:t>
            </a:r>
            <a:r>
              <a:rPr lang="pt-BR" sz="2800" dirty="0" err="1" smtClean="0"/>
              <a:t>ERBs</a:t>
            </a:r>
            <a:r>
              <a:rPr lang="pt-BR" sz="2800" dirty="0" smtClean="0"/>
              <a:t> LTE terão filtros profissionais ( 120dB)</a:t>
            </a:r>
          </a:p>
          <a:p>
            <a:r>
              <a:rPr lang="pt-BR" sz="2800" dirty="0" smtClean="0"/>
              <a:t>Operadoras instalarão filtros (30dB) nas residências</a:t>
            </a:r>
          </a:p>
          <a:p>
            <a:r>
              <a:rPr lang="pt-BR" sz="2800" dirty="0" smtClean="0"/>
              <a:t>Televisores produzidos a partir de 2011 com filtro interno – resistentes à interferências dos terminais LTE</a:t>
            </a:r>
          </a:p>
          <a:p>
            <a:r>
              <a:rPr lang="pt-BR" sz="2800" dirty="0" smtClean="0"/>
              <a:t>Receptores portáteis e móveis de TV (1-Seg) serão prejudicados</a:t>
            </a:r>
            <a:r>
              <a:rPr lang="pt-BR" sz="2800" dirty="0"/>
              <a:t> -</a:t>
            </a:r>
            <a:r>
              <a:rPr lang="pt-BR" sz="2800" dirty="0" smtClean="0"/>
              <a:t> impossibilidade de se colocar filtros (Celulares, GPS, USB, TVs Portáteis)</a:t>
            </a:r>
          </a:p>
          <a:p>
            <a:r>
              <a:rPr lang="pt-BR" sz="2800" dirty="0" smtClean="0"/>
              <a:t>Conhecimento prévio das dificuldades</a:t>
            </a:r>
          </a:p>
          <a:p>
            <a:r>
              <a:rPr lang="pt-BR" sz="2800" dirty="0" smtClean="0"/>
              <a:t>Operação somente em 2015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/>
              <a:t>Procedimento Governo  Japão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Não houve leilão 4G/LTE</a:t>
            </a:r>
          </a:p>
          <a:p>
            <a:pPr eaLnBrk="1" hangingPunct="1"/>
            <a:r>
              <a:rPr lang="pt-BR" sz="2800" dirty="0" smtClean="0"/>
              <a:t>Escolha das operadoras de telecomunicações baseada nos melhores projetos de exploração, com propostas de bons serviços </a:t>
            </a:r>
          </a:p>
          <a:p>
            <a:pPr eaLnBrk="1" hangingPunct="1"/>
            <a:r>
              <a:rPr lang="pt-BR" sz="2800" dirty="0" smtClean="0"/>
              <a:t>Valores que seriam gastos no leilão foram redirecionados à prestação de bons serviços e à</a:t>
            </a:r>
          </a:p>
          <a:p>
            <a:pPr marL="0" indent="0" eaLnBrk="1" hangingPunct="1">
              <a:buNone/>
            </a:pPr>
            <a:r>
              <a:rPr lang="pt-BR" sz="2800" dirty="0"/>
              <a:t> </a:t>
            </a:r>
            <a:r>
              <a:rPr lang="pt-BR" sz="2800" dirty="0" smtClean="0"/>
              <a:t>   instalação de filtros nas </a:t>
            </a:r>
            <a:r>
              <a:rPr lang="pt-BR" sz="2800" dirty="0" err="1" smtClean="0"/>
              <a:t>ERBs</a:t>
            </a:r>
            <a:r>
              <a:rPr lang="pt-BR" sz="2800" dirty="0" smtClean="0"/>
              <a:t> e nas residências. 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692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de 30 dB</a:t>
            </a:r>
            <a:endParaRPr lang="pt-B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598" y="1600200"/>
            <a:ext cx="60308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pPr algn="l"/>
            <a:r>
              <a:rPr lang="pt-BR" sz="4000" b="1" dirty="0" smtClean="0"/>
              <a:t>Grupo SET </a:t>
            </a:r>
            <a:r>
              <a:rPr lang="pt-BR" sz="4000" b="1" dirty="0"/>
              <a:t>-</a:t>
            </a:r>
            <a:r>
              <a:rPr lang="pt-BR" sz="4000" b="1" dirty="0" smtClean="0"/>
              <a:t> Interferências</a:t>
            </a:r>
            <a:r>
              <a:rPr lang="pt-BR" sz="4000" b="1" dirty="0"/>
              <a:t> </a:t>
            </a:r>
            <a:r>
              <a:rPr lang="pt-BR" sz="4000" b="1" dirty="0" smtClean="0"/>
              <a:t>de LTE x TV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Caso brasileiro:</a:t>
            </a:r>
          </a:p>
          <a:p>
            <a:r>
              <a:rPr lang="pt-BR" sz="2800" dirty="0" smtClean="0"/>
              <a:t>Proposta ANATEL para frequências 4G/LTE</a:t>
            </a:r>
          </a:p>
          <a:p>
            <a:pPr lvl="1"/>
            <a:r>
              <a:rPr lang="pt-BR" sz="2400" dirty="0"/>
              <a:t> </a:t>
            </a:r>
            <a:r>
              <a:rPr lang="pt-BR" sz="2400" dirty="0" smtClean="0"/>
              <a:t>Brasil :45MHz </a:t>
            </a:r>
            <a:r>
              <a:rPr lang="pt-BR" sz="2400" dirty="0" err="1" smtClean="0"/>
              <a:t>uplink</a:t>
            </a:r>
            <a:r>
              <a:rPr lang="pt-BR" sz="2400" dirty="0" smtClean="0"/>
              <a:t>  e 45MHz </a:t>
            </a:r>
            <a:r>
              <a:rPr lang="pt-BR" sz="2400" dirty="0" err="1" smtClean="0"/>
              <a:t>downlink</a:t>
            </a:r>
            <a:r>
              <a:rPr lang="pt-BR" sz="2400" dirty="0" smtClean="0"/>
              <a:t>  </a:t>
            </a:r>
          </a:p>
          <a:p>
            <a:pPr lvl="1"/>
            <a:r>
              <a:rPr lang="pt-BR" sz="2400" dirty="0" smtClean="0"/>
              <a:t>Japão: 30 MHz </a:t>
            </a:r>
            <a:r>
              <a:rPr lang="pt-BR" sz="2400" dirty="0" err="1" smtClean="0"/>
              <a:t>uplink</a:t>
            </a:r>
            <a:r>
              <a:rPr lang="pt-BR" sz="2400" dirty="0" smtClean="0"/>
              <a:t> e 30MHz </a:t>
            </a:r>
            <a:r>
              <a:rPr lang="pt-BR" sz="2400" dirty="0" err="1" smtClean="0"/>
              <a:t>downlink</a:t>
            </a:r>
            <a:endParaRPr lang="pt-BR" sz="2400" dirty="0" smtClean="0"/>
          </a:p>
          <a:p>
            <a:pPr lvl="1"/>
            <a:endParaRPr lang="pt-BR" sz="2400" dirty="0"/>
          </a:p>
          <a:p>
            <a:r>
              <a:rPr lang="pt-BR" dirty="0"/>
              <a:t>Parque brasileiro de televisores  ( sem filtro)</a:t>
            </a:r>
          </a:p>
          <a:p>
            <a:r>
              <a:rPr lang="pt-BR" dirty="0"/>
              <a:t>Instalações típicas brasileiras </a:t>
            </a:r>
          </a:p>
          <a:p>
            <a:pPr marL="57150" indent="0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Proposta da Consulta Pública 12 </a:t>
            </a:r>
            <a:br>
              <a:rPr lang="pt-BR" sz="3200" b="1" dirty="0" smtClean="0"/>
            </a:br>
            <a:r>
              <a:rPr lang="pt-BR" sz="3200" b="1" smtClean="0"/>
              <a:t>da Anatel ,para </a:t>
            </a:r>
            <a:r>
              <a:rPr lang="pt-BR" sz="3200" b="1" dirty="0" smtClean="0"/>
              <a:t>Alocação do LTE</a:t>
            </a:r>
            <a:endParaRPr lang="pt-BR" sz="32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Possível proposta Alternativa para </a:t>
            </a:r>
            <a:br>
              <a:rPr lang="pt-BR" sz="4000" b="1" dirty="0" smtClean="0"/>
            </a:br>
            <a:r>
              <a:rPr lang="pt-BR" sz="4000" b="1" dirty="0" smtClean="0"/>
              <a:t>Alocação do LTE</a:t>
            </a:r>
            <a:endParaRPr lang="pt-BR" sz="40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9751"/>
            <a:ext cx="8229600" cy="40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Agenda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Atribuições e missão da SET</a:t>
            </a:r>
          </a:p>
          <a:p>
            <a:pPr eaLnBrk="1" hangingPunct="1"/>
            <a:r>
              <a:rPr lang="pt-BR" sz="2800" dirty="0" smtClean="0"/>
              <a:t>Grupos SET de Trabalho</a:t>
            </a:r>
          </a:p>
          <a:p>
            <a:pPr eaLnBrk="1" hangingPunct="1"/>
            <a:r>
              <a:rPr lang="pt-BR" sz="2800" dirty="0" smtClean="0"/>
              <a:t>Testes e estudos no Japão</a:t>
            </a:r>
          </a:p>
          <a:p>
            <a:pPr eaLnBrk="1" hangingPunct="1"/>
            <a:r>
              <a:rPr lang="pt-BR" sz="2800" dirty="0" smtClean="0"/>
              <a:t>Proposta de consulta pública 12 – Anatel</a:t>
            </a:r>
          </a:p>
          <a:p>
            <a:pPr eaLnBrk="1" hangingPunct="1"/>
            <a:r>
              <a:rPr lang="pt-BR" sz="2800" dirty="0" smtClean="0"/>
              <a:t>LTE no Brasil: Cenário p/Recepção de TV</a:t>
            </a:r>
          </a:p>
          <a:p>
            <a:pPr eaLnBrk="1" hangingPunct="1"/>
            <a:r>
              <a:rPr lang="pt-BR" sz="2800" dirty="0" smtClean="0"/>
              <a:t>Grupo SET </a:t>
            </a:r>
            <a:r>
              <a:rPr lang="pt-BR" sz="2800" dirty="0"/>
              <a:t>-</a:t>
            </a:r>
            <a:r>
              <a:rPr lang="pt-BR" sz="2800" dirty="0" smtClean="0"/>
              <a:t> Testes de Interferências de </a:t>
            </a:r>
            <a:r>
              <a:rPr lang="pt-BR" sz="2800" dirty="0" err="1" smtClean="0"/>
              <a:t>LTExTV</a:t>
            </a:r>
            <a:endParaRPr lang="pt-BR" sz="2800" dirty="0" smtClean="0"/>
          </a:p>
          <a:p>
            <a:pPr eaLnBrk="1" hangingPunct="1"/>
            <a:r>
              <a:rPr lang="pt-BR" sz="2800" dirty="0" smtClean="0"/>
              <a:t>Situações de Interferências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000" b="1" dirty="0" smtClean="0"/>
              <a:t>Considerações de Saturação e Interferência</a:t>
            </a:r>
            <a:endParaRPr lang="pt-BR" sz="4000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15" y="1772816"/>
            <a:ext cx="7833525" cy="43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000" b="1" dirty="0" smtClean="0"/>
              <a:t>Instalações residenciais típicas</a:t>
            </a:r>
            <a:endParaRPr lang="pt-BR" sz="40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184" y="1600200"/>
            <a:ext cx="64316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CRONOGRAMA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3225" y="1844675"/>
          <a:ext cx="4679950" cy="400050"/>
        </p:xfrm>
        <a:graphic>
          <a:graphicData uri="http://schemas.openxmlformats.org/presentationml/2006/ole">
            <p:oleObj spid="_x0000_s1062" name="Planilha" r:id="rId3" imgW="3629085" imgH="257247" progId="Excel.Shee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2413" y="2205038"/>
          <a:ext cx="8632825" cy="3187700"/>
        </p:xfrm>
        <a:graphic>
          <a:graphicData uri="http://schemas.openxmlformats.org/presentationml/2006/ole">
            <p:oleObj spid="_x0000_s1063" name="Planilha" r:id="rId4" imgW="6734307" imgH="248608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LTE no Brasil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Cenário para recepção de TV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É necessário conhecer  as dificuldades</a:t>
            </a:r>
          </a:p>
          <a:p>
            <a:r>
              <a:rPr lang="pt-BR" sz="2800" dirty="0" smtClean="0"/>
              <a:t>Prejuízo para as recepções de TV</a:t>
            </a:r>
          </a:p>
          <a:p>
            <a:r>
              <a:rPr lang="pt-BR" sz="2800" dirty="0" smtClean="0"/>
              <a:t>Legado de dezenas de milhões de receptores de TVs</a:t>
            </a:r>
          </a:p>
          <a:p>
            <a:r>
              <a:rPr lang="pt-BR" sz="2800" dirty="0" smtClean="0"/>
              <a:t>Interferências nas antenas coletivas e individuais</a:t>
            </a:r>
          </a:p>
          <a:p>
            <a:r>
              <a:rPr lang="pt-BR" sz="2800" dirty="0" smtClean="0"/>
              <a:t>Maioria das recepções baseadas em antenas internas serão interferidas e requererão filtros</a:t>
            </a:r>
          </a:p>
          <a:p>
            <a:r>
              <a:rPr lang="pt-BR" sz="2800" dirty="0" smtClean="0"/>
              <a:t>Antenas internas e externas integradas com amplificadores de sinais (</a:t>
            </a:r>
            <a:r>
              <a:rPr lang="pt-BR" sz="2800" dirty="0" err="1" smtClean="0"/>
              <a:t>boosters</a:t>
            </a:r>
            <a:r>
              <a:rPr lang="pt-BR" sz="2800" dirty="0" smtClean="0"/>
              <a:t>) precisarão ser substituídas</a:t>
            </a:r>
          </a:p>
          <a:p>
            <a:endParaRPr lang="pt-BR" sz="28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216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pPr algn="l"/>
            <a:r>
              <a:rPr lang="pt-BR" sz="4000" b="1" dirty="0" smtClean="0"/>
              <a:t>Grupo SET de Interferências</a:t>
            </a:r>
            <a:r>
              <a:rPr lang="pt-BR" sz="4000" b="1" dirty="0"/>
              <a:t> </a:t>
            </a:r>
            <a:r>
              <a:rPr lang="pt-BR" sz="4000" b="1" dirty="0" smtClean="0"/>
              <a:t>de LTE x TV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Situação realmente crítica</a:t>
            </a:r>
          </a:p>
          <a:p>
            <a:endParaRPr lang="pt-BR" sz="2800" dirty="0" smtClean="0"/>
          </a:p>
          <a:p>
            <a:r>
              <a:rPr lang="pt-BR" sz="2800" dirty="0" smtClean="0"/>
              <a:t>Interfere em todos os canais</a:t>
            </a:r>
          </a:p>
          <a:p>
            <a:endParaRPr lang="pt-BR" sz="2800" dirty="0" smtClean="0"/>
          </a:p>
          <a:p>
            <a:r>
              <a:rPr lang="pt-BR" sz="2800" dirty="0" smtClean="0"/>
              <a:t>Receptores de TV sofrem interferências: independente de marcas , modelos e gerações!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7200" b="1" dirty="0" smtClean="0">
                <a:solidFill>
                  <a:srgbClr val="FF0000"/>
                </a:solidFill>
                <a:latin typeface="Brush Script MT" pitchFamily="66" charset="0"/>
              </a:rPr>
              <a:t>Obrigado !</a:t>
            </a:r>
            <a:endParaRPr lang="pt-BR" sz="72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b="1" i="1" dirty="0" smtClean="0"/>
              <a:t>                     Olímpio José Franco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</a:t>
            </a:r>
            <a:r>
              <a:rPr lang="pt-BR" dirty="0" smtClean="0">
                <a:hlinkClick r:id="rId2"/>
              </a:rPr>
              <a:t>ojfranco@set.com.br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i="1" dirty="0" smtClean="0"/>
              <a:t>SET – </a:t>
            </a:r>
            <a:r>
              <a:rPr lang="pt-BR" sz="2800" b="1" i="1" dirty="0" smtClean="0"/>
              <a:t>Sociedade Brasileira de Engenharia de Televisão</a:t>
            </a:r>
            <a:endParaRPr lang="pt-BR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4239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Atribuições e missão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Entidade sem fins lucrativos</a:t>
            </a:r>
          </a:p>
          <a:p>
            <a:pPr eaLnBrk="1" hangingPunct="1"/>
            <a:r>
              <a:rPr lang="pt-BR" sz="2800" dirty="0"/>
              <a:t>Estudar, discutir, testar, propor padrões para engenharia do setor de TV, Radio, Internet e Novas Mídias</a:t>
            </a:r>
          </a:p>
          <a:p>
            <a:pPr eaLnBrk="1" hangingPunct="1"/>
            <a:r>
              <a:rPr lang="pt-BR" sz="2800" dirty="0" smtClean="0"/>
              <a:t>Unir, congregar profissionais e empresas dos setores acima</a:t>
            </a:r>
          </a:p>
          <a:p>
            <a:pPr eaLnBrk="1" hangingPunct="1"/>
            <a:r>
              <a:rPr lang="pt-BR" sz="2800" dirty="0"/>
              <a:t>Colaborar com poder regulador e de comunicações no país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/>
              <a:t>Grupos SET de Trabalhos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Grupo SET </a:t>
            </a:r>
            <a:r>
              <a:rPr lang="pt-BR" sz="2800" dirty="0"/>
              <a:t>-</a:t>
            </a:r>
            <a:r>
              <a:rPr lang="pt-BR" sz="2800" dirty="0" smtClean="0"/>
              <a:t> </a:t>
            </a:r>
            <a:r>
              <a:rPr lang="pt-BR" sz="2800" i="1" dirty="0" err="1" smtClean="0"/>
              <a:t>Loudness</a:t>
            </a:r>
            <a:endParaRPr lang="pt-BR" sz="2800" i="1" dirty="0" smtClean="0"/>
          </a:p>
          <a:p>
            <a:pPr eaLnBrk="1" hangingPunct="1"/>
            <a:r>
              <a:rPr lang="pt-BR" sz="2800" dirty="0" smtClean="0"/>
              <a:t>Grupo SET - Planejamento Canais Digitais</a:t>
            </a:r>
          </a:p>
          <a:p>
            <a:pPr eaLnBrk="1" hangingPunct="1"/>
            <a:r>
              <a:rPr lang="pt-BR" sz="2800" dirty="0" smtClean="0"/>
              <a:t>Grupo SET - Boas Práticas de TV Digital</a:t>
            </a:r>
          </a:p>
          <a:p>
            <a:pPr eaLnBrk="1" hangingPunct="1"/>
            <a:r>
              <a:rPr lang="pt-BR" sz="2800" dirty="0" smtClean="0"/>
              <a:t>Grupo SET </a:t>
            </a:r>
            <a:r>
              <a:rPr lang="pt-BR" sz="2800" dirty="0"/>
              <a:t>-</a:t>
            </a:r>
            <a:r>
              <a:rPr lang="pt-BR" sz="2800" dirty="0" smtClean="0"/>
              <a:t> Testes de Interferências de LTE x TV</a:t>
            </a:r>
          </a:p>
          <a:p>
            <a:pPr eaLnBrk="1" hangingPunct="1"/>
            <a:r>
              <a:rPr lang="pt-BR" sz="2800" dirty="0" smtClean="0"/>
              <a:t>Participa do Comitê Consultivo de Rádio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/>
              <a:t>Grupo SET – Planejamento </a:t>
            </a:r>
            <a:br>
              <a:rPr lang="pt-BR" sz="4000" b="1" dirty="0" smtClean="0"/>
            </a:br>
            <a:r>
              <a:rPr lang="pt-BR" sz="4000" b="1" dirty="0" smtClean="0"/>
              <a:t>Canais Digitais 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Existente desde 1994</a:t>
            </a:r>
          </a:p>
          <a:p>
            <a:pPr eaLnBrk="1" hangingPunct="1"/>
            <a:r>
              <a:rPr lang="pt-BR" sz="2800" dirty="0" smtClean="0"/>
              <a:t>Envolvimento das emissoras, consultores da SET, Anatel e Ministério das Comunicações</a:t>
            </a:r>
          </a:p>
          <a:p>
            <a:pPr eaLnBrk="1" hangingPunct="1"/>
            <a:r>
              <a:rPr lang="pt-BR" sz="2800" dirty="0" smtClean="0"/>
              <a:t>Planejou em conjunto o plano de canalização digital</a:t>
            </a:r>
          </a:p>
          <a:p>
            <a:pPr eaLnBrk="1" hangingPunct="1"/>
            <a:r>
              <a:rPr lang="pt-BR" sz="2800" dirty="0" smtClean="0"/>
              <a:t>Atualmente vem trabalhando no plano de re canalizações, em função da cessão de banda de 700 MHz</a:t>
            </a:r>
          </a:p>
          <a:p>
            <a:pPr eaLnBrk="1" hangingPunct="1"/>
            <a:r>
              <a:rPr lang="pt-BR" sz="2800" dirty="0" smtClean="0"/>
              <a:t>Premissas atuais não asseguram canais para um padrão mais avançado do que o ISDB :</a:t>
            </a:r>
            <a:r>
              <a:rPr lang="pt-BR" sz="2800" b="1" dirty="0" smtClean="0"/>
              <a:t>futuro incerto !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Grupo SET </a:t>
            </a:r>
            <a:r>
              <a:rPr lang="pt-BR" b="1" dirty="0"/>
              <a:t>-</a:t>
            </a:r>
            <a:r>
              <a:rPr lang="pt-BR" b="1" dirty="0" smtClean="0"/>
              <a:t> Testes de </a:t>
            </a:r>
            <a:br>
              <a:rPr lang="pt-BR" b="1" dirty="0" smtClean="0"/>
            </a:br>
            <a:r>
              <a:rPr lang="pt-BR" b="1" dirty="0" smtClean="0"/>
              <a:t>Interferências de LTE x TV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Estudos e testes de interferências de LTE x TV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Feliz coincidência do modelo APT (</a:t>
            </a:r>
            <a:r>
              <a:rPr lang="pt-BR" sz="2800" dirty="0" err="1" smtClean="0"/>
              <a:t>Asia</a:t>
            </a:r>
            <a:r>
              <a:rPr lang="pt-BR" sz="2800" dirty="0" smtClean="0"/>
              <a:t> Pacific </a:t>
            </a:r>
            <a:r>
              <a:rPr lang="pt-BR" sz="2800" dirty="0" err="1" smtClean="0"/>
              <a:t>Telecommunity</a:t>
            </a:r>
            <a:r>
              <a:rPr lang="pt-BR" sz="2800" dirty="0" smtClean="0"/>
              <a:t>) adotado pela Anatel e do mesmo padrão ISDB-T entre Japão e Brasil: adaptado nas condições brasileiras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Estamos referenciados no relatório Japonês entregue na UIT: extenso e detalhado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SET tem convênio com a Universidade Presbiteriana Mackenzie: Laboratório de TV Digital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Situações de interferências</a:t>
            </a:r>
            <a:endParaRPr lang="pt-BR" dirty="0"/>
          </a:p>
        </p:txBody>
      </p:sp>
      <p:pic>
        <p:nvPicPr>
          <p:cNvPr id="4" name="Picture 2" descr="D:\DCIM\107___04\IMG_3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5608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7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CIM\107___04\IMG_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2038" cy="54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3059113" y="3573463"/>
            <a:ext cx="1441450" cy="2087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24" name="テキスト ボックス 3"/>
          <p:cNvSpPr txBox="1">
            <a:spLocks noChangeArrowheads="1"/>
          </p:cNvSpPr>
          <p:nvPr/>
        </p:nvSpPr>
        <p:spPr bwMode="auto">
          <a:xfrm>
            <a:off x="468313" y="2565400"/>
            <a:ext cx="3311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Antena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de VHF</a:t>
            </a:r>
            <a:endParaRPr lang="en-US" altLang="ja-JP" sz="320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Ainda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em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uso</a:t>
            </a:r>
            <a:endParaRPr lang="ja-JP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2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CIM\107___04\IMG_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0768"/>
            <a:ext cx="7413625" cy="476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4932363" y="2708275"/>
            <a:ext cx="1439862" cy="2089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48" name="テキスト ボックス 3"/>
          <p:cNvSpPr txBox="1">
            <a:spLocks noChangeArrowheads="1"/>
          </p:cNvSpPr>
          <p:nvPr/>
        </p:nvSpPr>
        <p:spPr bwMode="auto">
          <a:xfrm>
            <a:off x="5003800" y="1700213"/>
            <a:ext cx="1944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Antena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de UHF</a:t>
            </a:r>
            <a:endParaRPr lang="en-US" altLang="ja-JP" sz="320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Em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uso</a:t>
            </a:r>
            <a:endParaRPr lang="ja-JP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1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666</Words>
  <Application>Microsoft Office PowerPoint</Application>
  <PresentationFormat>Apresentação na tela (4:3)</PresentationFormat>
  <Paragraphs>103</Paragraphs>
  <Slides>25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Planilha</vt:lpstr>
      <vt:lpstr>   Destinação e Licitação da Faixa de 700 MHz    Comissão de Ciência, Tecnologia, Inovação, Comunicação e Informática</vt:lpstr>
      <vt:lpstr>Agenda</vt:lpstr>
      <vt:lpstr>Atribuições e missão</vt:lpstr>
      <vt:lpstr>Grupos SET de Trabalhos</vt:lpstr>
      <vt:lpstr>Grupo SET – Planejamento  Canais Digitais </vt:lpstr>
      <vt:lpstr>Grupo SET - Testes de  Interferências de LTE x TV</vt:lpstr>
      <vt:lpstr>Situações de interferências</vt:lpstr>
      <vt:lpstr>Slide 8</vt:lpstr>
      <vt:lpstr>Slide 9</vt:lpstr>
      <vt:lpstr>Slide 10</vt:lpstr>
      <vt:lpstr>Slide 11</vt:lpstr>
      <vt:lpstr>Testes e Estudos no Japão</vt:lpstr>
      <vt:lpstr>Slide 13</vt:lpstr>
      <vt:lpstr>Testes e Estudos no Japão Conclusões</vt:lpstr>
      <vt:lpstr>Procedimento Governo  Japão</vt:lpstr>
      <vt:lpstr>Filtro de 30 dB</vt:lpstr>
      <vt:lpstr>Grupo SET - Interferências de LTE x TV</vt:lpstr>
      <vt:lpstr>Proposta da Consulta Pública 12  da Anatel ,para Alocação do LTE</vt:lpstr>
      <vt:lpstr>Possível proposta Alternativa para  Alocação do LTE</vt:lpstr>
      <vt:lpstr>Considerações de Saturação e Interferência</vt:lpstr>
      <vt:lpstr>Instalações residenciais típicas</vt:lpstr>
      <vt:lpstr>CRONOGRAMA</vt:lpstr>
      <vt:lpstr>LTE no Brasil Cenário para recepção de TV</vt:lpstr>
      <vt:lpstr>Grupo SET de Interferências de LTE x TV</vt:lpstr>
      <vt:lpstr>Obrigado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1ª Reunião de Diretoria SET 2013</dc:title>
  <dc:creator>Olimpio</dc:creator>
  <cp:lastModifiedBy>keniasb</cp:lastModifiedBy>
  <cp:revision>145</cp:revision>
  <dcterms:created xsi:type="dcterms:W3CDTF">2013-03-01T02:09:10Z</dcterms:created>
  <dcterms:modified xsi:type="dcterms:W3CDTF">2013-07-09T11:13:34Z</dcterms:modified>
</cp:coreProperties>
</file>