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49" r:id="rId1"/>
  </p:sldMasterIdLst>
  <p:notesMasterIdLst>
    <p:notesMasterId r:id="rId34"/>
  </p:notesMasterIdLst>
  <p:sldIdLst>
    <p:sldId id="2394" r:id="rId2"/>
    <p:sldId id="2301" r:id="rId3"/>
    <p:sldId id="2348" r:id="rId4"/>
    <p:sldId id="2390" r:id="rId5"/>
    <p:sldId id="915" r:id="rId6"/>
    <p:sldId id="2382" r:id="rId7"/>
    <p:sldId id="2387" r:id="rId8"/>
    <p:sldId id="2395" r:id="rId9"/>
    <p:sldId id="2361" r:id="rId10"/>
    <p:sldId id="2396" r:id="rId11"/>
    <p:sldId id="2397" r:id="rId12"/>
    <p:sldId id="2398" r:id="rId13"/>
    <p:sldId id="2339" r:id="rId14"/>
    <p:sldId id="2347" r:id="rId15"/>
    <p:sldId id="2349" r:id="rId16"/>
    <p:sldId id="2368" r:id="rId17"/>
    <p:sldId id="2401" r:id="rId18"/>
    <p:sldId id="2373" r:id="rId19"/>
    <p:sldId id="2371" r:id="rId20"/>
    <p:sldId id="2369" r:id="rId21"/>
    <p:sldId id="2393" r:id="rId22"/>
    <p:sldId id="2362" r:id="rId23"/>
    <p:sldId id="2354" r:id="rId24"/>
    <p:sldId id="2355" r:id="rId25"/>
    <p:sldId id="2359" r:id="rId26"/>
    <p:sldId id="2402" r:id="rId27"/>
    <p:sldId id="2403" r:id="rId28"/>
    <p:sldId id="2400" r:id="rId29"/>
    <p:sldId id="2357" r:id="rId30"/>
    <p:sldId id="2365" r:id="rId31"/>
    <p:sldId id="2360" r:id="rId32"/>
    <p:sldId id="2388"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35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93"/>
    <p:restoredTop sz="93417"/>
  </p:normalViewPr>
  <p:slideViewPr>
    <p:cSldViewPr snapToGrid="0">
      <p:cViewPr varScale="1">
        <p:scale>
          <a:sx n="118" d="100"/>
          <a:sy n="118" d="100"/>
        </p:scale>
        <p:origin x="200" y="496"/>
      </p:cViewPr>
      <p:guideLst>
        <p:guide orient="horz" pos="1620"/>
        <p:guide pos="2880"/>
      </p:guideLst>
    </p:cSldViewPr>
  </p:slideViewPr>
  <p:outlineViewPr>
    <p:cViewPr>
      <p:scale>
        <a:sx n="33" d="100"/>
        <a:sy n="33" d="100"/>
      </p:scale>
      <p:origin x="0" y="-9480"/>
    </p:cViewPr>
  </p:outlineViewPr>
  <p:notesTextViewPr>
    <p:cViewPr>
      <p:scale>
        <a:sx n="40" d="100"/>
        <a:sy n="4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0B726E-27EB-634D-B5A0-505EE99F4C71}" type="doc">
      <dgm:prSet loTypeId="urn:microsoft.com/office/officeart/2005/8/layout/cycle3" loCatId="" qsTypeId="urn:microsoft.com/office/officeart/2005/8/quickstyle/simple4" qsCatId="simple" csTypeId="urn:microsoft.com/office/officeart/2005/8/colors/accent1_3" csCatId="accent1" phldr="1"/>
      <dgm:spPr/>
      <dgm:t>
        <a:bodyPr/>
        <a:lstStyle/>
        <a:p>
          <a:endParaRPr lang="en-US"/>
        </a:p>
      </dgm:t>
    </dgm:pt>
    <dgm:pt modelId="{BE63017E-CF40-4544-95B0-C600F42A8560}">
      <dgm:prSet phldrT="[Text]"/>
      <dgm:spPr/>
      <dgm:t>
        <a:bodyPr/>
        <a:lstStyle/>
        <a:p>
          <a:r>
            <a:rPr lang="en-US" dirty="0" err="1"/>
            <a:t>Câncer</a:t>
          </a:r>
          <a:r>
            <a:rPr lang="en-US" dirty="0"/>
            <a:t> </a:t>
          </a:r>
          <a:r>
            <a:rPr lang="en-US" dirty="0" err="1"/>
            <a:t>colo</a:t>
          </a:r>
          <a:r>
            <a:rPr lang="en-US" dirty="0"/>
            <a:t> de </a:t>
          </a:r>
          <a:r>
            <a:rPr lang="en-US" dirty="0" err="1"/>
            <a:t>útero</a:t>
          </a:r>
          <a:r>
            <a:rPr lang="en-US" dirty="0"/>
            <a:t>:</a:t>
          </a:r>
        </a:p>
        <a:p>
          <a:r>
            <a:rPr lang="en-US" dirty="0"/>
            <a:t>Alta </a:t>
          </a:r>
          <a:r>
            <a:rPr lang="en-US" dirty="0" err="1"/>
            <a:t>incidência</a:t>
          </a:r>
          <a:r>
            <a:rPr lang="en-US" dirty="0"/>
            <a:t> e </a:t>
          </a:r>
          <a:r>
            <a:rPr lang="en-US" dirty="0" err="1"/>
            <a:t>mortalidade</a:t>
          </a:r>
          <a:r>
            <a:rPr lang="en-US" dirty="0"/>
            <a:t> </a:t>
          </a:r>
        </a:p>
      </dgm:t>
    </dgm:pt>
    <dgm:pt modelId="{CCB6DB7F-A792-CE48-96C2-D96B1A754951}" type="parTrans" cxnId="{DEA8A26F-CBC5-EB4D-AFEA-F6B91D14A12A}">
      <dgm:prSet/>
      <dgm:spPr/>
      <dgm:t>
        <a:bodyPr/>
        <a:lstStyle/>
        <a:p>
          <a:endParaRPr lang="en-US"/>
        </a:p>
      </dgm:t>
    </dgm:pt>
    <dgm:pt modelId="{B15D1FE3-7704-A64A-B74C-369FD61DE743}" type="sibTrans" cxnId="{DEA8A26F-CBC5-EB4D-AFEA-F6B91D14A12A}">
      <dgm:prSet/>
      <dgm:spPr/>
      <dgm:t>
        <a:bodyPr/>
        <a:lstStyle/>
        <a:p>
          <a:endParaRPr lang="en-US"/>
        </a:p>
      </dgm:t>
    </dgm:pt>
    <dgm:pt modelId="{D58EECDC-3036-F54C-BB22-6D5A6CDDEAA9}">
      <dgm:prSet phldrT="[Text]"/>
      <dgm:spPr/>
      <dgm:t>
        <a:bodyPr/>
        <a:lstStyle/>
        <a:p>
          <a:r>
            <a:rPr lang="en-US" dirty="0" err="1"/>
            <a:t>Barreiras</a:t>
          </a:r>
          <a:r>
            <a:rPr lang="en-US" dirty="0"/>
            <a:t> </a:t>
          </a:r>
          <a:r>
            <a:rPr lang="en-US" dirty="0" err="1"/>
            <a:t>culturais</a:t>
          </a:r>
          <a:r>
            <a:rPr lang="en-US" dirty="0"/>
            <a:t> e </a:t>
          </a:r>
          <a:r>
            <a:rPr lang="en-US" dirty="0" err="1"/>
            <a:t>limitação</a:t>
          </a:r>
          <a:r>
            <a:rPr lang="en-US" dirty="0"/>
            <a:t> de </a:t>
          </a:r>
          <a:r>
            <a:rPr lang="en-US" dirty="0" err="1"/>
            <a:t>informação</a:t>
          </a:r>
          <a:endParaRPr lang="en-US" dirty="0"/>
        </a:p>
      </dgm:t>
    </dgm:pt>
    <dgm:pt modelId="{1E62696E-590E-1F4D-A01B-F87C4F1AFB00}" type="parTrans" cxnId="{49E50742-069D-4D45-A416-708441E46C34}">
      <dgm:prSet/>
      <dgm:spPr/>
      <dgm:t>
        <a:bodyPr/>
        <a:lstStyle/>
        <a:p>
          <a:endParaRPr lang="en-US"/>
        </a:p>
      </dgm:t>
    </dgm:pt>
    <dgm:pt modelId="{02347D68-F217-4B44-B7DC-37904CFC9A0B}" type="sibTrans" cxnId="{49E50742-069D-4D45-A416-708441E46C34}">
      <dgm:prSet/>
      <dgm:spPr/>
      <dgm:t>
        <a:bodyPr/>
        <a:lstStyle/>
        <a:p>
          <a:endParaRPr lang="en-US"/>
        </a:p>
      </dgm:t>
    </dgm:pt>
    <dgm:pt modelId="{82ECE424-3875-7D45-8C4B-E31CDC2E4430}">
      <dgm:prSet phldrT="[Text]"/>
      <dgm:spPr/>
      <dgm:t>
        <a:bodyPr/>
        <a:lstStyle/>
        <a:p>
          <a:r>
            <a:rPr lang="en-US" dirty="0" err="1"/>
            <a:t>Acesso</a:t>
          </a:r>
          <a:endParaRPr lang="en-US" dirty="0"/>
        </a:p>
      </dgm:t>
    </dgm:pt>
    <dgm:pt modelId="{1119E874-0950-C94E-8665-C2A5732F1CAC}" type="parTrans" cxnId="{BC95CC23-DF0B-FF4D-BBB8-86A33A3DDDDA}">
      <dgm:prSet/>
      <dgm:spPr/>
      <dgm:t>
        <a:bodyPr/>
        <a:lstStyle/>
        <a:p>
          <a:endParaRPr lang="en-US"/>
        </a:p>
      </dgm:t>
    </dgm:pt>
    <dgm:pt modelId="{82F674B8-AA34-B64D-946B-B82212672E9E}" type="sibTrans" cxnId="{BC95CC23-DF0B-FF4D-BBB8-86A33A3DDDDA}">
      <dgm:prSet/>
      <dgm:spPr/>
      <dgm:t>
        <a:bodyPr/>
        <a:lstStyle/>
        <a:p>
          <a:endParaRPr lang="en-US"/>
        </a:p>
      </dgm:t>
    </dgm:pt>
    <dgm:pt modelId="{17C59400-7BBE-694F-B717-55E80AD592C3}">
      <dgm:prSet phldrT="[Text]"/>
      <dgm:spPr/>
      <dgm:t>
        <a:bodyPr/>
        <a:lstStyle/>
        <a:p>
          <a:r>
            <a:rPr lang="en-US" dirty="0" err="1"/>
            <a:t>Qualidade</a:t>
          </a:r>
          <a:r>
            <a:rPr lang="en-US" dirty="0"/>
            <a:t> do </a:t>
          </a:r>
          <a:r>
            <a:rPr lang="en-US" dirty="0" err="1"/>
            <a:t>exame</a:t>
          </a:r>
          <a:endParaRPr lang="en-US" dirty="0"/>
        </a:p>
      </dgm:t>
    </dgm:pt>
    <dgm:pt modelId="{40903EB4-10B9-5D4B-8015-B8766458F39B}" type="parTrans" cxnId="{4444F44B-F6C8-5F49-ACEE-647CCA9DD5D9}">
      <dgm:prSet/>
      <dgm:spPr/>
      <dgm:t>
        <a:bodyPr/>
        <a:lstStyle/>
        <a:p>
          <a:endParaRPr lang="en-US"/>
        </a:p>
      </dgm:t>
    </dgm:pt>
    <dgm:pt modelId="{3B32E4F5-A398-164B-ADE4-E9C157B12B9D}" type="sibTrans" cxnId="{4444F44B-F6C8-5F49-ACEE-647CCA9DD5D9}">
      <dgm:prSet/>
      <dgm:spPr/>
      <dgm:t>
        <a:bodyPr/>
        <a:lstStyle/>
        <a:p>
          <a:endParaRPr lang="en-US"/>
        </a:p>
      </dgm:t>
    </dgm:pt>
    <dgm:pt modelId="{4F298877-D8D5-EF42-B244-5A8D74A7E2A6}">
      <dgm:prSet phldrT="[Text]"/>
      <dgm:spPr/>
      <dgm:t>
        <a:bodyPr/>
        <a:lstStyle/>
        <a:p>
          <a:r>
            <a:rPr lang="en-US" dirty="0" err="1"/>
            <a:t>Acesso</a:t>
          </a:r>
          <a:r>
            <a:rPr lang="en-US" dirty="0"/>
            <a:t> </a:t>
          </a:r>
          <a:r>
            <a:rPr lang="en-US" dirty="0" err="1"/>
            <a:t>ao</a:t>
          </a:r>
          <a:r>
            <a:rPr lang="en-US" dirty="0"/>
            <a:t> </a:t>
          </a:r>
          <a:r>
            <a:rPr lang="en-US" dirty="0" err="1"/>
            <a:t>resultado</a:t>
          </a:r>
          <a:endParaRPr lang="en-US" dirty="0"/>
        </a:p>
        <a:p>
          <a:endParaRPr lang="en-US" dirty="0"/>
        </a:p>
      </dgm:t>
    </dgm:pt>
    <dgm:pt modelId="{7EA70384-047C-0E45-A29E-3948E1AE47C8}" type="parTrans" cxnId="{0F843F92-2826-354C-858C-BAC5E6D5ADA2}">
      <dgm:prSet/>
      <dgm:spPr/>
      <dgm:t>
        <a:bodyPr/>
        <a:lstStyle/>
        <a:p>
          <a:endParaRPr lang="en-US"/>
        </a:p>
      </dgm:t>
    </dgm:pt>
    <dgm:pt modelId="{313634E2-C0CE-A340-AFCC-52D77CD744DC}" type="sibTrans" cxnId="{0F843F92-2826-354C-858C-BAC5E6D5ADA2}">
      <dgm:prSet/>
      <dgm:spPr/>
      <dgm:t>
        <a:bodyPr/>
        <a:lstStyle/>
        <a:p>
          <a:endParaRPr lang="en-US"/>
        </a:p>
      </dgm:t>
    </dgm:pt>
    <dgm:pt modelId="{66268E24-6A3C-044D-8713-C96C04B3060D}">
      <dgm:prSet/>
      <dgm:spPr/>
      <dgm:t>
        <a:bodyPr/>
        <a:lstStyle/>
        <a:p>
          <a:r>
            <a:rPr lang="en-US" dirty="0" err="1"/>
            <a:t>Acesso</a:t>
          </a:r>
          <a:r>
            <a:rPr lang="en-US" dirty="0"/>
            <a:t> </a:t>
          </a:r>
          <a:r>
            <a:rPr lang="en-US" dirty="0" err="1"/>
            <a:t>ao</a:t>
          </a:r>
          <a:r>
            <a:rPr lang="en-US" dirty="0"/>
            <a:t> </a:t>
          </a:r>
          <a:r>
            <a:rPr lang="en-US" dirty="0" err="1"/>
            <a:t>tratamento</a:t>
          </a:r>
          <a:r>
            <a:rPr lang="en-US" dirty="0"/>
            <a:t> e </a:t>
          </a:r>
          <a:r>
            <a:rPr lang="en-US" dirty="0" err="1"/>
            <a:t>seguimento</a:t>
          </a:r>
          <a:r>
            <a:rPr lang="en-US" dirty="0"/>
            <a:t> </a:t>
          </a:r>
        </a:p>
      </dgm:t>
    </dgm:pt>
    <dgm:pt modelId="{8FD0A782-E02D-F948-885F-0C50E59D7583}" type="parTrans" cxnId="{7712BD21-DD73-5C4B-A7C5-AF42B7B38232}">
      <dgm:prSet/>
      <dgm:spPr/>
      <dgm:t>
        <a:bodyPr/>
        <a:lstStyle/>
        <a:p>
          <a:endParaRPr lang="en-US"/>
        </a:p>
      </dgm:t>
    </dgm:pt>
    <dgm:pt modelId="{D6BD8FDD-EAE0-AD40-89C7-51B5CAC31E38}" type="sibTrans" cxnId="{7712BD21-DD73-5C4B-A7C5-AF42B7B38232}">
      <dgm:prSet/>
      <dgm:spPr/>
      <dgm:t>
        <a:bodyPr/>
        <a:lstStyle/>
        <a:p>
          <a:endParaRPr lang="en-US"/>
        </a:p>
      </dgm:t>
    </dgm:pt>
    <dgm:pt modelId="{D2DBAC02-2C6A-4244-B22A-8A4E07EFE7C5}" type="pres">
      <dgm:prSet presAssocID="{C20B726E-27EB-634D-B5A0-505EE99F4C71}" presName="Name0" presStyleCnt="0">
        <dgm:presLayoutVars>
          <dgm:dir/>
          <dgm:resizeHandles val="exact"/>
        </dgm:presLayoutVars>
      </dgm:prSet>
      <dgm:spPr/>
    </dgm:pt>
    <dgm:pt modelId="{61E73F65-9EA6-7D46-B5B2-3C0F422BE99A}" type="pres">
      <dgm:prSet presAssocID="{C20B726E-27EB-634D-B5A0-505EE99F4C71}" presName="cycle" presStyleCnt="0"/>
      <dgm:spPr/>
    </dgm:pt>
    <dgm:pt modelId="{49FD5E5A-E4A7-3B48-A766-23919A156028}" type="pres">
      <dgm:prSet presAssocID="{BE63017E-CF40-4544-95B0-C600F42A8560}" presName="nodeFirstNode" presStyleLbl="node1" presStyleIdx="0" presStyleCnt="6">
        <dgm:presLayoutVars>
          <dgm:bulletEnabled val="1"/>
        </dgm:presLayoutVars>
      </dgm:prSet>
      <dgm:spPr/>
    </dgm:pt>
    <dgm:pt modelId="{BFE05141-0851-E94C-9C2B-3DEE4CF26702}" type="pres">
      <dgm:prSet presAssocID="{B15D1FE3-7704-A64A-B74C-369FD61DE743}" presName="sibTransFirstNode" presStyleLbl="bgShp" presStyleIdx="0" presStyleCnt="1" custAng="198396" custScaleX="120806" custLinFactNeighborY="3417"/>
      <dgm:spPr/>
    </dgm:pt>
    <dgm:pt modelId="{7E742591-EE9C-A845-B055-04A44595DD86}" type="pres">
      <dgm:prSet presAssocID="{D58EECDC-3036-F54C-BB22-6D5A6CDDEAA9}" presName="nodeFollowingNodes" presStyleLbl="node1" presStyleIdx="1" presStyleCnt="6">
        <dgm:presLayoutVars>
          <dgm:bulletEnabled val="1"/>
        </dgm:presLayoutVars>
      </dgm:prSet>
      <dgm:spPr/>
    </dgm:pt>
    <dgm:pt modelId="{10E469FE-5ED0-4F4A-ADB9-8786C2BF3920}" type="pres">
      <dgm:prSet presAssocID="{82ECE424-3875-7D45-8C4B-E31CDC2E4430}" presName="nodeFollowingNodes" presStyleLbl="node1" presStyleIdx="2" presStyleCnt="6" custRadScaleRad="125018" custRadScaleInc="-12494">
        <dgm:presLayoutVars>
          <dgm:bulletEnabled val="1"/>
        </dgm:presLayoutVars>
      </dgm:prSet>
      <dgm:spPr/>
    </dgm:pt>
    <dgm:pt modelId="{80037EA9-BBEC-6242-B6F4-637DF027884E}" type="pres">
      <dgm:prSet presAssocID="{17C59400-7BBE-694F-B717-55E80AD592C3}" presName="nodeFollowingNodes" presStyleLbl="node1" presStyleIdx="3" presStyleCnt="6">
        <dgm:presLayoutVars>
          <dgm:bulletEnabled val="1"/>
        </dgm:presLayoutVars>
      </dgm:prSet>
      <dgm:spPr/>
    </dgm:pt>
    <dgm:pt modelId="{3F83E266-7C39-A542-AC7F-529AA7C6576E}" type="pres">
      <dgm:prSet presAssocID="{4F298877-D8D5-EF42-B244-5A8D74A7E2A6}" presName="nodeFollowingNodes" presStyleLbl="node1" presStyleIdx="4" presStyleCnt="6" custRadScaleRad="125845" custRadScaleInc="12814">
        <dgm:presLayoutVars>
          <dgm:bulletEnabled val="1"/>
        </dgm:presLayoutVars>
      </dgm:prSet>
      <dgm:spPr/>
    </dgm:pt>
    <dgm:pt modelId="{04CA0BE3-F307-DB4C-818F-63603106A4E6}" type="pres">
      <dgm:prSet presAssocID="{66268E24-6A3C-044D-8713-C96C04B3060D}" presName="nodeFollowingNodes" presStyleLbl="node1" presStyleIdx="5" presStyleCnt="6">
        <dgm:presLayoutVars>
          <dgm:bulletEnabled val="1"/>
        </dgm:presLayoutVars>
      </dgm:prSet>
      <dgm:spPr/>
    </dgm:pt>
  </dgm:ptLst>
  <dgm:cxnLst>
    <dgm:cxn modelId="{7712BD21-DD73-5C4B-A7C5-AF42B7B38232}" srcId="{C20B726E-27EB-634D-B5A0-505EE99F4C71}" destId="{66268E24-6A3C-044D-8713-C96C04B3060D}" srcOrd="5" destOrd="0" parTransId="{8FD0A782-E02D-F948-885F-0C50E59D7583}" sibTransId="{D6BD8FDD-EAE0-AD40-89C7-51B5CAC31E38}"/>
    <dgm:cxn modelId="{BC95CC23-DF0B-FF4D-BBB8-86A33A3DDDDA}" srcId="{C20B726E-27EB-634D-B5A0-505EE99F4C71}" destId="{82ECE424-3875-7D45-8C4B-E31CDC2E4430}" srcOrd="2" destOrd="0" parTransId="{1119E874-0950-C94E-8665-C2A5732F1CAC}" sibTransId="{82F674B8-AA34-B64D-946B-B82212672E9E}"/>
    <dgm:cxn modelId="{B070842D-913B-F842-9036-28D4749401AF}" type="presOf" srcId="{B15D1FE3-7704-A64A-B74C-369FD61DE743}" destId="{BFE05141-0851-E94C-9C2B-3DEE4CF26702}" srcOrd="0" destOrd="0" presId="urn:microsoft.com/office/officeart/2005/8/layout/cycle3"/>
    <dgm:cxn modelId="{42FAF935-D3CD-614E-B306-C897984590B0}" type="presOf" srcId="{4F298877-D8D5-EF42-B244-5A8D74A7E2A6}" destId="{3F83E266-7C39-A542-AC7F-529AA7C6576E}" srcOrd="0" destOrd="0" presId="urn:microsoft.com/office/officeart/2005/8/layout/cycle3"/>
    <dgm:cxn modelId="{49E50742-069D-4D45-A416-708441E46C34}" srcId="{C20B726E-27EB-634D-B5A0-505EE99F4C71}" destId="{D58EECDC-3036-F54C-BB22-6D5A6CDDEAA9}" srcOrd="1" destOrd="0" parTransId="{1E62696E-590E-1F4D-A01B-F87C4F1AFB00}" sibTransId="{02347D68-F217-4B44-B7DC-37904CFC9A0B}"/>
    <dgm:cxn modelId="{42A48346-60BD-3440-9A75-F67B2856D3A5}" type="presOf" srcId="{17C59400-7BBE-694F-B717-55E80AD592C3}" destId="{80037EA9-BBEC-6242-B6F4-637DF027884E}" srcOrd="0" destOrd="0" presId="urn:microsoft.com/office/officeart/2005/8/layout/cycle3"/>
    <dgm:cxn modelId="{4444F44B-F6C8-5F49-ACEE-647CCA9DD5D9}" srcId="{C20B726E-27EB-634D-B5A0-505EE99F4C71}" destId="{17C59400-7BBE-694F-B717-55E80AD592C3}" srcOrd="3" destOrd="0" parTransId="{40903EB4-10B9-5D4B-8015-B8766458F39B}" sibTransId="{3B32E4F5-A398-164B-ADE4-E9C157B12B9D}"/>
    <dgm:cxn modelId="{F74AB55A-8599-E644-BCC5-5AE7057D2EFD}" type="presOf" srcId="{82ECE424-3875-7D45-8C4B-E31CDC2E4430}" destId="{10E469FE-5ED0-4F4A-ADB9-8786C2BF3920}" srcOrd="0" destOrd="0" presId="urn:microsoft.com/office/officeart/2005/8/layout/cycle3"/>
    <dgm:cxn modelId="{944ACE6E-EBB4-FA49-94B0-13D5070FF1A8}" type="presOf" srcId="{66268E24-6A3C-044D-8713-C96C04B3060D}" destId="{04CA0BE3-F307-DB4C-818F-63603106A4E6}" srcOrd="0" destOrd="0" presId="urn:microsoft.com/office/officeart/2005/8/layout/cycle3"/>
    <dgm:cxn modelId="{DEA8A26F-CBC5-EB4D-AFEA-F6B91D14A12A}" srcId="{C20B726E-27EB-634D-B5A0-505EE99F4C71}" destId="{BE63017E-CF40-4544-95B0-C600F42A8560}" srcOrd="0" destOrd="0" parTransId="{CCB6DB7F-A792-CE48-96C2-D96B1A754951}" sibTransId="{B15D1FE3-7704-A64A-B74C-369FD61DE743}"/>
    <dgm:cxn modelId="{0F843F92-2826-354C-858C-BAC5E6D5ADA2}" srcId="{C20B726E-27EB-634D-B5A0-505EE99F4C71}" destId="{4F298877-D8D5-EF42-B244-5A8D74A7E2A6}" srcOrd="4" destOrd="0" parTransId="{7EA70384-047C-0E45-A29E-3948E1AE47C8}" sibTransId="{313634E2-C0CE-A340-AFCC-52D77CD744DC}"/>
    <dgm:cxn modelId="{C2B6FAA7-10DE-6C47-8FF3-0805A42EAF3C}" type="presOf" srcId="{C20B726E-27EB-634D-B5A0-505EE99F4C71}" destId="{D2DBAC02-2C6A-4244-B22A-8A4E07EFE7C5}" srcOrd="0" destOrd="0" presId="urn:microsoft.com/office/officeart/2005/8/layout/cycle3"/>
    <dgm:cxn modelId="{AF2CA1AD-EBAC-9047-8990-1714C9A767BB}" type="presOf" srcId="{D58EECDC-3036-F54C-BB22-6D5A6CDDEAA9}" destId="{7E742591-EE9C-A845-B055-04A44595DD86}" srcOrd="0" destOrd="0" presId="urn:microsoft.com/office/officeart/2005/8/layout/cycle3"/>
    <dgm:cxn modelId="{C570A9E5-1B5B-474E-85AA-4B389C197929}" type="presOf" srcId="{BE63017E-CF40-4544-95B0-C600F42A8560}" destId="{49FD5E5A-E4A7-3B48-A766-23919A156028}" srcOrd="0" destOrd="0" presId="urn:microsoft.com/office/officeart/2005/8/layout/cycle3"/>
    <dgm:cxn modelId="{30EDA476-04FD-214B-8770-109B6AF858F3}" type="presParOf" srcId="{D2DBAC02-2C6A-4244-B22A-8A4E07EFE7C5}" destId="{61E73F65-9EA6-7D46-B5B2-3C0F422BE99A}" srcOrd="0" destOrd="0" presId="urn:microsoft.com/office/officeart/2005/8/layout/cycle3"/>
    <dgm:cxn modelId="{9FB98FB1-5088-E64D-8BCA-CB48AE7EB93B}" type="presParOf" srcId="{61E73F65-9EA6-7D46-B5B2-3C0F422BE99A}" destId="{49FD5E5A-E4A7-3B48-A766-23919A156028}" srcOrd="0" destOrd="0" presId="urn:microsoft.com/office/officeart/2005/8/layout/cycle3"/>
    <dgm:cxn modelId="{3A100F68-D115-D84C-8097-CB4004592535}" type="presParOf" srcId="{61E73F65-9EA6-7D46-B5B2-3C0F422BE99A}" destId="{BFE05141-0851-E94C-9C2B-3DEE4CF26702}" srcOrd="1" destOrd="0" presId="urn:microsoft.com/office/officeart/2005/8/layout/cycle3"/>
    <dgm:cxn modelId="{F6676171-5705-2040-894A-88DA738C1122}" type="presParOf" srcId="{61E73F65-9EA6-7D46-B5B2-3C0F422BE99A}" destId="{7E742591-EE9C-A845-B055-04A44595DD86}" srcOrd="2" destOrd="0" presId="urn:microsoft.com/office/officeart/2005/8/layout/cycle3"/>
    <dgm:cxn modelId="{2F02F54E-063F-534C-AA5C-2FD2CB29914E}" type="presParOf" srcId="{61E73F65-9EA6-7D46-B5B2-3C0F422BE99A}" destId="{10E469FE-5ED0-4F4A-ADB9-8786C2BF3920}" srcOrd="3" destOrd="0" presId="urn:microsoft.com/office/officeart/2005/8/layout/cycle3"/>
    <dgm:cxn modelId="{F6DDEDA2-515C-274A-A465-15F069037510}" type="presParOf" srcId="{61E73F65-9EA6-7D46-B5B2-3C0F422BE99A}" destId="{80037EA9-BBEC-6242-B6F4-637DF027884E}" srcOrd="4" destOrd="0" presId="urn:microsoft.com/office/officeart/2005/8/layout/cycle3"/>
    <dgm:cxn modelId="{3A9D3C2D-D6D4-ED46-8CE8-2CC2F4601EB0}" type="presParOf" srcId="{61E73F65-9EA6-7D46-B5B2-3C0F422BE99A}" destId="{3F83E266-7C39-A542-AC7F-529AA7C6576E}" srcOrd="5" destOrd="0" presId="urn:microsoft.com/office/officeart/2005/8/layout/cycle3"/>
    <dgm:cxn modelId="{53DDEEBD-0D7A-E545-AC27-11E4B25599E9}" type="presParOf" srcId="{61E73F65-9EA6-7D46-B5B2-3C0F422BE99A}" destId="{04CA0BE3-F307-DB4C-818F-63603106A4E6}"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0B726E-27EB-634D-B5A0-505EE99F4C71}" type="doc">
      <dgm:prSet loTypeId="urn:microsoft.com/office/officeart/2005/8/layout/cycle3" loCatId="" qsTypeId="urn:microsoft.com/office/officeart/2005/8/quickstyle/simple4" qsCatId="simple" csTypeId="urn:microsoft.com/office/officeart/2005/8/colors/accent1_2" csCatId="accent1" phldr="1"/>
      <dgm:spPr/>
      <dgm:t>
        <a:bodyPr/>
        <a:lstStyle/>
        <a:p>
          <a:endParaRPr lang="en-US"/>
        </a:p>
      </dgm:t>
    </dgm:pt>
    <dgm:pt modelId="{BE63017E-CF40-4544-95B0-C600F42A8560}">
      <dgm:prSet phldrT="[Text]"/>
      <dgm:spPr/>
      <dgm:t>
        <a:bodyPr/>
        <a:lstStyle/>
        <a:p>
          <a:r>
            <a:rPr lang="en-US" dirty="0" err="1"/>
            <a:t>Câncer</a:t>
          </a:r>
          <a:r>
            <a:rPr lang="en-US" dirty="0"/>
            <a:t> </a:t>
          </a:r>
          <a:r>
            <a:rPr lang="en-US" dirty="0" err="1"/>
            <a:t>colo</a:t>
          </a:r>
          <a:r>
            <a:rPr lang="en-US" dirty="0"/>
            <a:t> de </a:t>
          </a:r>
          <a:r>
            <a:rPr lang="en-US" dirty="0" err="1"/>
            <a:t>útero</a:t>
          </a:r>
          <a:r>
            <a:rPr lang="en-US" dirty="0"/>
            <a:t>:</a:t>
          </a:r>
        </a:p>
        <a:p>
          <a:r>
            <a:rPr lang="en-US" dirty="0"/>
            <a:t>Alta </a:t>
          </a:r>
          <a:r>
            <a:rPr lang="en-US" dirty="0" err="1"/>
            <a:t>incidência</a:t>
          </a:r>
          <a:r>
            <a:rPr lang="en-US" dirty="0"/>
            <a:t> e </a:t>
          </a:r>
          <a:r>
            <a:rPr lang="en-US" dirty="0" err="1"/>
            <a:t>mortalidade</a:t>
          </a:r>
          <a:r>
            <a:rPr lang="en-US" dirty="0"/>
            <a:t> </a:t>
          </a:r>
        </a:p>
      </dgm:t>
    </dgm:pt>
    <dgm:pt modelId="{CCB6DB7F-A792-CE48-96C2-D96B1A754951}" type="parTrans" cxnId="{DEA8A26F-CBC5-EB4D-AFEA-F6B91D14A12A}">
      <dgm:prSet/>
      <dgm:spPr/>
      <dgm:t>
        <a:bodyPr/>
        <a:lstStyle/>
        <a:p>
          <a:endParaRPr lang="en-US"/>
        </a:p>
      </dgm:t>
    </dgm:pt>
    <dgm:pt modelId="{B15D1FE3-7704-A64A-B74C-369FD61DE743}" type="sibTrans" cxnId="{DEA8A26F-CBC5-EB4D-AFEA-F6B91D14A12A}">
      <dgm:prSet/>
      <dgm:spPr/>
      <dgm:t>
        <a:bodyPr/>
        <a:lstStyle/>
        <a:p>
          <a:endParaRPr lang="en-US"/>
        </a:p>
      </dgm:t>
    </dgm:pt>
    <dgm:pt modelId="{D58EECDC-3036-F54C-BB22-6D5A6CDDEAA9}">
      <dgm:prSet phldrT="[Text]"/>
      <dgm:spPr>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50000" t="50000" r="50000" b="50000"/>
          </a:path>
          <a:tileRect/>
        </a:gradFill>
      </dgm:spPr>
      <dgm:t>
        <a:bodyPr/>
        <a:lstStyle/>
        <a:p>
          <a:r>
            <a:rPr lang="en-US" dirty="0" err="1"/>
            <a:t>Barreiras</a:t>
          </a:r>
          <a:r>
            <a:rPr lang="en-US" dirty="0"/>
            <a:t> </a:t>
          </a:r>
          <a:r>
            <a:rPr lang="en-US" dirty="0" err="1"/>
            <a:t>culturais</a:t>
          </a:r>
          <a:r>
            <a:rPr lang="en-US" dirty="0"/>
            <a:t> e </a:t>
          </a:r>
          <a:r>
            <a:rPr lang="en-US" dirty="0" err="1"/>
            <a:t>limitação</a:t>
          </a:r>
          <a:r>
            <a:rPr lang="en-US" dirty="0"/>
            <a:t> de </a:t>
          </a:r>
          <a:r>
            <a:rPr lang="en-US" dirty="0" err="1"/>
            <a:t>informação</a:t>
          </a:r>
          <a:endParaRPr lang="en-US" dirty="0"/>
        </a:p>
      </dgm:t>
    </dgm:pt>
    <dgm:pt modelId="{1E62696E-590E-1F4D-A01B-F87C4F1AFB00}" type="parTrans" cxnId="{49E50742-069D-4D45-A416-708441E46C34}">
      <dgm:prSet/>
      <dgm:spPr/>
      <dgm:t>
        <a:bodyPr/>
        <a:lstStyle/>
        <a:p>
          <a:endParaRPr lang="en-US"/>
        </a:p>
      </dgm:t>
    </dgm:pt>
    <dgm:pt modelId="{02347D68-F217-4B44-B7DC-37904CFC9A0B}" type="sibTrans" cxnId="{49E50742-069D-4D45-A416-708441E46C34}">
      <dgm:prSet/>
      <dgm:spPr/>
      <dgm:t>
        <a:bodyPr/>
        <a:lstStyle/>
        <a:p>
          <a:endParaRPr lang="en-US"/>
        </a:p>
      </dgm:t>
    </dgm:pt>
    <dgm:pt modelId="{82ECE424-3875-7D45-8C4B-E31CDC2E4430}">
      <dgm:prSet phldrT="[Text]"/>
      <dgm:spPr>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50000" t="50000" r="50000" b="50000"/>
          </a:path>
          <a:tileRect/>
        </a:gradFill>
      </dgm:spPr>
      <dgm:t>
        <a:bodyPr/>
        <a:lstStyle/>
        <a:p>
          <a:r>
            <a:rPr lang="en-US" dirty="0" err="1"/>
            <a:t>Acesso</a:t>
          </a:r>
          <a:endParaRPr lang="en-US" dirty="0"/>
        </a:p>
      </dgm:t>
    </dgm:pt>
    <dgm:pt modelId="{1119E874-0950-C94E-8665-C2A5732F1CAC}" type="parTrans" cxnId="{BC95CC23-DF0B-FF4D-BBB8-86A33A3DDDDA}">
      <dgm:prSet/>
      <dgm:spPr/>
      <dgm:t>
        <a:bodyPr/>
        <a:lstStyle/>
        <a:p>
          <a:endParaRPr lang="en-US"/>
        </a:p>
      </dgm:t>
    </dgm:pt>
    <dgm:pt modelId="{82F674B8-AA34-B64D-946B-B82212672E9E}" type="sibTrans" cxnId="{BC95CC23-DF0B-FF4D-BBB8-86A33A3DDDDA}">
      <dgm:prSet/>
      <dgm:spPr/>
      <dgm:t>
        <a:bodyPr/>
        <a:lstStyle/>
        <a:p>
          <a:endParaRPr lang="en-US"/>
        </a:p>
      </dgm:t>
    </dgm:pt>
    <dgm:pt modelId="{17C59400-7BBE-694F-B717-55E80AD592C3}">
      <dgm:prSet phldrT="[Text]"/>
      <dgm:spPr/>
      <dgm:t>
        <a:bodyPr/>
        <a:lstStyle/>
        <a:p>
          <a:r>
            <a:rPr lang="en-US" dirty="0" err="1"/>
            <a:t>Qualidade</a:t>
          </a:r>
          <a:r>
            <a:rPr lang="en-US" dirty="0"/>
            <a:t> do </a:t>
          </a:r>
          <a:r>
            <a:rPr lang="en-US" dirty="0" err="1"/>
            <a:t>exame</a:t>
          </a:r>
          <a:endParaRPr lang="en-US" dirty="0"/>
        </a:p>
      </dgm:t>
    </dgm:pt>
    <dgm:pt modelId="{40903EB4-10B9-5D4B-8015-B8766458F39B}" type="parTrans" cxnId="{4444F44B-F6C8-5F49-ACEE-647CCA9DD5D9}">
      <dgm:prSet/>
      <dgm:spPr/>
      <dgm:t>
        <a:bodyPr/>
        <a:lstStyle/>
        <a:p>
          <a:endParaRPr lang="en-US"/>
        </a:p>
      </dgm:t>
    </dgm:pt>
    <dgm:pt modelId="{3B32E4F5-A398-164B-ADE4-E9C157B12B9D}" type="sibTrans" cxnId="{4444F44B-F6C8-5F49-ACEE-647CCA9DD5D9}">
      <dgm:prSet/>
      <dgm:spPr/>
      <dgm:t>
        <a:bodyPr/>
        <a:lstStyle/>
        <a:p>
          <a:endParaRPr lang="en-US"/>
        </a:p>
      </dgm:t>
    </dgm:pt>
    <dgm:pt modelId="{4F298877-D8D5-EF42-B244-5A8D74A7E2A6}">
      <dgm:prSet phldrT="[Text]"/>
      <dgm:spPr/>
      <dgm:t>
        <a:bodyPr/>
        <a:lstStyle/>
        <a:p>
          <a:r>
            <a:rPr lang="en-US" dirty="0" err="1"/>
            <a:t>Acesso</a:t>
          </a:r>
          <a:r>
            <a:rPr lang="en-US" dirty="0"/>
            <a:t> </a:t>
          </a:r>
          <a:r>
            <a:rPr lang="en-US" dirty="0" err="1"/>
            <a:t>ao</a:t>
          </a:r>
          <a:r>
            <a:rPr lang="en-US" dirty="0"/>
            <a:t> </a:t>
          </a:r>
          <a:r>
            <a:rPr lang="en-US" dirty="0" err="1"/>
            <a:t>resultado</a:t>
          </a:r>
          <a:endParaRPr lang="en-US" dirty="0"/>
        </a:p>
        <a:p>
          <a:endParaRPr lang="en-US" dirty="0"/>
        </a:p>
      </dgm:t>
    </dgm:pt>
    <dgm:pt modelId="{7EA70384-047C-0E45-A29E-3948E1AE47C8}" type="parTrans" cxnId="{0F843F92-2826-354C-858C-BAC5E6D5ADA2}">
      <dgm:prSet/>
      <dgm:spPr/>
      <dgm:t>
        <a:bodyPr/>
        <a:lstStyle/>
        <a:p>
          <a:endParaRPr lang="en-US"/>
        </a:p>
      </dgm:t>
    </dgm:pt>
    <dgm:pt modelId="{313634E2-C0CE-A340-AFCC-52D77CD744DC}" type="sibTrans" cxnId="{0F843F92-2826-354C-858C-BAC5E6D5ADA2}">
      <dgm:prSet/>
      <dgm:spPr/>
      <dgm:t>
        <a:bodyPr/>
        <a:lstStyle/>
        <a:p>
          <a:endParaRPr lang="en-US"/>
        </a:p>
      </dgm:t>
    </dgm:pt>
    <dgm:pt modelId="{66268E24-6A3C-044D-8713-C96C04B3060D}">
      <dgm:prSet/>
      <dgm:spPr/>
      <dgm:t>
        <a:bodyPr/>
        <a:lstStyle/>
        <a:p>
          <a:r>
            <a:rPr lang="en-US" dirty="0" err="1"/>
            <a:t>Acesso</a:t>
          </a:r>
          <a:r>
            <a:rPr lang="en-US" dirty="0"/>
            <a:t> </a:t>
          </a:r>
          <a:r>
            <a:rPr lang="en-US" dirty="0" err="1"/>
            <a:t>ao</a:t>
          </a:r>
          <a:r>
            <a:rPr lang="en-US" dirty="0"/>
            <a:t> </a:t>
          </a:r>
          <a:r>
            <a:rPr lang="en-US" dirty="0" err="1"/>
            <a:t>tratamento</a:t>
          </a:r>
          <a:r>
            <a:rPr lang="en-US" dirty="0"/>
            <a:t> e </a:t>
          </a:r>
          <a:r>
            <a:rPr lang="en-US" dirty="0" err="1"/>
            <a:t>seguimento</a:t>
          </a:r>
          <a:r>
            <a:rPr lang="en-US" dirty="0"/>
            <a:t> </a:t>
          </a:r>
        </a:p>
      </dgm:t>
    </dgm:pt>
    <dgm:pt modelId="{8FD0A782-E02D-F948-885F-0C50E59D7583}" type="parTrans" cxnId="{7712BD21-DD73-5C4B-A7C5-AF42B7B38232}">
      <dgm:prSet/>
      <dgm:spPr/>
      <dgm:t>
        <a:bodyPr/>
        <a:lstStyle/>
        <a:p>
          <a:endParaRPr lang="en-US"/>
        </a:p>
      </dgm:t>
    </dgm:pt>
    <dgm:pt modelId="{D6BD8FDD-EAE0-AD40-89C7-51B5CAC31E38}" type="sibTrans" cxnId="{7712BD21-DD73-5C4B-A7C5-AF42B7B38232}">
      <dgm:prSet/>
      <dgm:spPr/>
      <dgm:t>
        <a:bodyPr/>
        <a:lstStyle/>
        <a:p>
          <a:endParaRPr lang="en-US"/>
        </a:p>
      </dgm:t>
    </dgm:pt>
    <dgm:pt modelId="{D2DBAC02-2C6A-4244-B22A-8A4E07EFE7C5}" type="pres">
      <dgm:prSet presAssocID="{C20B726E-27EB-634D-B5A0-505EE99F4C71}" presName="Name0" presStyleCnt="0">
        <dgm:presLayoutVars>
          <dgm:dir/>
          <dgm:resizeHandles val="exact"/>
        </dgm:presLayoutVars>
      </dgm:prSet>
      <dgm:spPr/>
    </dgm:pt>
    <dgm:pt modelId="{61E73F65-9EA6-7D46-B5B2-3C0F422BE99A}" type="pres">
      <dgm:prSet presAssocID="{C20B726E-27EB-634D-B5A0-505EE99F4C71}" presName="cycle" presStyleCnt="0"/>
      <dgm:spPr/>
    </dgm:pt>
    <dgm:pt modelId="{49FD5E5A-E4A7-3B48-A766-23919A156028}" type="pres">
      <dgm:prSet presAssocID="{BE63017E-CF40-4544-95B0-C600F42A8560}" presName="nodeFirstNode" presStyleLbl="node1" presStyleIdx="0" presStyleCnt="6">
        <dgm:presLayoutVars>
          <dgm:bulletEnabled val="1"/>
        </dgm:presLayoutVars>
      </dgm:prSet>
      <dgm:spPr/>
    </dgm:pt>
    <dgm:pt modelId="{BFE05141-0851-E94C-9C2B-3DEE4CF26702}" type="pres">
      <dgm:prSet presAssocID="{B15D1FE3-7704-A64A-B74C-369FD61DE743}" presName="sibTransFirstNode" presStyleLbl="bgShp" presStyleIdx="0" presStyleCnt="1" custAng="198396" custScaleX="120806" custLinFactNeighborY="3417"/>
      <dgm:spPr/>
    </dgm:pt>
    <dgm:pt modelId="{7E742591-EE9C-A845-B055-04A44595DD86}" type="pres">
      <dgm:prSet presAssocID="{D58EECDC-3036-F54C-BB22-6D5A6CDDEAA9}" presName="nodeFollowingNodes" presStyleLbl="node1" presStyleIdx="1" presStyleCnt="6">
        <dgm:presLayoutVars>
          <dgm:bulletEnabled val="1"/>
        </dgm:presLayoutVars>
      </dgm:prSet>
      <dgm:spPr/>
    </dgm:pt>
    <dgm:pt modelId="{10E469FE-5ED0-4F4A-ADB9-8786C2BF3920}" type="pres">
      <dgm:prSet presAssocID="{82ECE424-3875-7D45-8C4B-E31CDC2E4430}" presName="nodeFollowingNodes" presStyleLbl="node1" presStyleIdx="2" presStyleCnt="6" custRadScaleRad="125018" custRadScaleInc="-12494">
        <dgm:presLayoutVars>
          <dgm:bulletEnabled val="1"/>
        </dgm:presLayoutVars>
      </dgm:prSet>
      <dgm:spPr/>
    </dgm:pt>
    <dgm:pt modelId="{80037EA9-BBEC-6242-B6F4-637DF027884E}" type="pres">
      <dgm:prSet presAssocID="{17C59400-7BBE-694F-B717-55E80AD592C3}" presName="nodeFollowingNodes" presStyleLbl="node1" presStyleIdx="3" presStyleCnt="6">
        <dgm:presLayoutVars>
          <dgm:bulletEnabled val="1"/>
        </dgm:presLayoutVars>
      </dgm:prSet>
      <dgm:spPr/>
    </dgm:pt>
    <dgm:pt modelId="{3F83E266-7C39-A542-AC7F-529AA7C6576E}" type="pres">
      <dgm:prSet presAssocID="{4F298877-D8D5-EF42-B244-5A8D74A7E2A6}" presName="nodeFollowingNodes" presStyleLbl="node1" presStyleIdx="4" presStyleCnt="6" custRadScaleRad="125845" custRadScaleInc="12814">
        <dgm:presLayoutVars>
          <dgm:bulletEnabled val="1"/>
        </dgm:presLayoutVars>
      </dgm:prSet>
      <dgm:spPr/>
    </dgm:pt>
    <dgm:pt modelId="{04CA0BE3-F307-DB4C-818F-63603106A4E6}" type="pres">
      <dgm:prSet presAssocID="{66268E24-6A3C-044D-8713-C96C04B3060D}" presName="nodeFollowingNodes" presStyleLbl="node1" presStyleIdx="5" presStyleCnt="6">
        <dgm:presLayoutVars>
          <dgm:bulletEnabled val="1"/>
        </dgm:presLayoutVars>
      </dgm:prSet>
      <dgm:spPr/>
    </dgm:pt>
  </dgm:ptLst>
  <dgm:cxnLst>
    <dgm:cxn modelId="{7712BD21-DD73-5C4B-A7C5-AF42B7B38232}" srcId="{C20B726E-27EB-634D-B5A0-505EE99F4C71}" destId="{66268E24-6A3C-044D-8713-C96C04B3060D}" srcOrd="5" destOrd="0" parTransId="{8FD0A782-E02D-F948-885F-0C50E59D7583}" sibTransId="{D6BD8FDD-EAE0-AD40-89C7-51B5CAC31E38}"/>
    <dgm:cxn modelId="{BC95CC23-DF0B-FF4D-BBB8-86A33A3DDDDA}" srcId="{C20B726E-27EB-634D-B5A0-505EE99F4C71}" destId="{82ECE424-3875-7D45-8C4B-E31CDC2E4430}" srcOrd="2" destOrd="0" parTransId="{1119E874-0950-C94E-8665-C2A5732F1CAC}" sibTransId="{82F674B8-AA34-B64D-946B-B82212672E9E}"/>
    <dgm:cxn modelId="{B070842D-913B-F842-9036-28D4749401AF}" type="presOf" srcId="{B15D1FE3-7704-A64A-B74C-369FD61DE743}" destId="{BFE05141-0851-E94C-9C2B-3DEE4CF26702}" srcOrd="0" destOrd="0" presId="urn:microsoft.com/office/officeart/2005/8/layout/cycle3"/>
    <dgm:cxn modelId="{42FAF935-D3CD-614E-B306-C897984590B0}" type="presOf" srcId="{4F298877-D8D5-EF42-B244-5A8D74A7E2A6}" destId="{3F83E266-7C39-A542-AC7F-529AA7C6576E}" srcOrd="0" destOrd="0" presId="urn:microsoft.com/office/officeart/2005/8/layout/cycle3"/>
    <dgm:cxn modelId="{49E50742-069D-4D45-A416-708441E46C34}" srcId="{C20B726E-27EB-634D-B5A0-505EE99F4C71}" destId="{D58EECDC-3036-F54C-BB22-6D5A6CDDEAA9}" srcOrd="1" destOrd="0" parTransId="{1E62696E-590E-1F4D-A01B-F87C4F1AFB00}" sibTransId="{02347D68-F217-4B44-B7DC-37904CFC9A0B}"/>
    <dgm:cxn modelId="{42A48346-60BD-3440-9A75-F67B2856D3A5}" type="presOf" srcId="{17C59400-7BBE-694F-B717-55E80AD592C3}" destId="{80037EA9-BBEC-6242-B6F4-637DF027884E}" srcOrd="0" destOrd="0" presId="urn:microsoft.com/office/officeart/2005/8/layout/cycle3"/>
    <dgm:cxn modelId="{4444F44B-F6C8-5F49-ACEE-647CCA9DD5D9}" srcId="{C20B726E-27EB-634D-B5A0-505EE99F4C71}" destId="{17C59400-7BBE-694F-B717-55E80AD592C3}" srcOrd="3" destOrd="0" parTransId="{40903EB4-10B9-5D4B-8015-B8766458F39B}" sibTransId="{3B32E4F5-A398-164B-ADE4-E9C157B12B9D}"/>
    <dgm:cxn modelId="{F74AB55A-8599-E644-BCC5-5AE7057D2EFD}" type="presOf" srcId="{82ECE424-3875-7D45-8C4B-E31CDC2E4430}" destId="{10E469FE-5ED0-4F4A-ADB9-8786C2BF3920}" srcOrd="0" destOrd="0" presId="urn:microsoft.com/office/officeart/2005/8/layout/cycle3"/>
    <dgm:cxn modelId="{944ACE6E-EBB4-FA49-94B0-13D5070FF1A8}" type="presOf" srcId="{66268E24-6A3C-044D-8713-C96C04B3060D}" destId="{04CA0BE3-F307-DB4C-818F-63603106A4E6}" srcOrd="0" destOrd="0" presId="urn:microsoft.com/office/officeart/2005/8/layout/cycle3"/>
    <dgm:cxn modelId="{DEA8A26F-CBC5-EB4D-AFEA-F6B91D14A12A}" srcId="{C20B726E-27EB-634D-B5A0-505EE99F4C71}" destId="{BE63017E-CF40-4544-95B0-C600F42A8560}" srcOrd="0" destOrd="0" parTransId="{CCB6DB7F-A792-CE48-96C2-D96B1A754951}" sibTransId="{B15D1FE3-7704-A64A-B74C-369FD61DE743}"/>
    <dgm:cxn modelId="{0F843F92-2826-354C-858C-BAC5E6D5ADA2}" srcId="{C20B726E-27EB-634D-B5A0-505EE99F4C71}" destId="{4F298877-D8D5-EF42-B244-5A8D74A7E2A6}" srcOrd="4" destOrd="0" parTransId="{7EA70384-047C-0E45-A29E-3948E1AE47C8}" sibTransId="{313634E2-C0CE-A340-AFCC-52D77CD744DC}"/>
    <dgm:cxn modelId="{C2B6FAA7-10DE-6C47-8FF3-0805A42EAF3C}" type="presOf" srcId="{C20B726E-27EB-634D-B5A0-505EE99F4C71}" destId="{D2DBAC02-2C6A-4244-B22A-8A4E07EFE7C5}" srcOrd="0" destOrd="0" presId="urn:microsoft.com/office/officeart/2005/8/layout/cycle3"/>
    <dgm:cxn modelId="{AF2CA1AD-EBAC-9047-8990-1714C9A767BB}" type="presOf" srcId="{D58EECDC-3036-F54C-BB22-6D5A6CDDEAA9}" destId="{7E742591-EE9C-A845-B055-04A44595DD86}" srcOrd="0" destOrd="0" presId="urn:microsoft.com/office/officeart/2005/8/layout/cycle3"/>
    <dgm:cxn modelId="{C570A9E5-1B5B-474E-85AA-4B389C197929}" type="presOf" srcId="{BE63017E-CF40-4544-95B0-C600F42A8560}" destId="{49FD5E5A-E4A7-3B48-A766-23919A156028}" srcOrd="0" destOrd="0" presId="urn:microsoft.com/office/officeart/2005/8/layout/cycle3"/>
    <dgm:cxn modelId="{30EDA476-04FD-214B-8770-109B6AF858F3}" type="presParOf" srcId="{D2DBAC02-2C6A-4244-B22A-8A4E07EFE7C5}" destId="{61E73F65-9EA6-7D46-B5B2-3C0F422BE99A}" srcOrd="0" destOrd="0" presId="urn:microsoft.com/office/officeart/2005/8/layout/cycle3"/>
    <dgm:cxn modelId="{9FB98FB1-5088-E64D-8BCA-CB48AE7EB93B}" type="presParOf" srcId="{61E73F65-9EA6-7D46-B5B2-3C0F422BE99A}" destId="{49FD5E5A-E4A7-3B48-A766-23919A156028}" srcOrd="0" destOrd="0" presId="urn:microsoft.com/office/officeart/2005/8/layout/cycle3"/>
    <dgm:cxn modelId="{3A100F68-D115-D84C-8097-CB4004592535}" type="presParOf" srcId="{61E73F65-9EA6-7D46-B5B2-3C0F422BE99A}" destId="{BFE05141-0851-E94C-9C2B-3DEE4CF26702}" srcOrd="1" destOrd="0" presId="urn:microsoft.com/office/officeart/2005/8/layout/cycle3"/>
    <dgm:cxn modelId="{F6676171-5705-2040-894A-88DA738C1122}" type="presParOf" srcId="{61E73F65-9EA6-7D46-B5B2-3C0F422BE99A}" destId="{7E742591-EE9C-A845-B055-04A44595DD86}" srcOrd="2" destOrd="0" presId="urn:microsoft.com/office/officeart/2005/8/layout/cycle3"/>
    <dgm:cxn modelId="{2F02F54E-063F-534C-AA5C-2FD2CB29914E}" type="presParOf" srcId="{61E73F65-9EA6-7D46-B5B2-3C0F422BE99A}" destId="{10E469FE-5ED0-4F4A-ADB9-8786C2BF3920}" srcOrd="3" destOrd="0" presId="urn:microsoft.com/office/officeart/2005/8/layout/cycle3"/>
    <dgm:cxn modelId="{F6DDEDA2-515C-274A-A465-15F069037510}" type="presParOf" srcId="{61E73F65-9EA6-7D46-B5B2-3C0F422BE99A}" destId="{80037EA9-BBEC-6242-B6F4-637DF027884E}" srcOrd="4" destOrd="0" presId="urn:microsoft.com/office/officeart/2005/8/layout/cycle3"/>
    <dgm:cxn modelId="{3A9D3C2D-D6D4-ED46-8CE8-2CC2F4601EB0}" type="presParOf" srcId="{61E73F65-9EA6-7D46-B5B2-3C0F422BE99A}" destId="{3F83E266-7C39-A542-AC7F-529AA7C6576E}" srcOrd="5" destOrd="0" presId="urn:microsoft.com/office/officeart/2005/8/layout/cycle3"/>
    <dgm:cxn modelId="{53DDEEBD-0D7A-E545-AC27-11E4B25599E9}" type="presParOf" srcId="{61E73F65-9EA6-7D46-B5B2-3C0F422BE99A}" destId="{04CA0BE3-F307-DB4C-818F-63603106A4E6}"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BBBAAD-724D-ED49-871C-CB7E3079D856}" type="doc">
      <dgm:prSet loTypeId="urn:microsoft.com/office/officeart/2005/8/layout/cycle1" loCatId="" qsTypeId="urn:microsoft.com/office/officeart/2005/8/quickstyle/simple5" qsCatId="simple" csTypeId="urn:microsoft.com/office/officeart/2005/8/colors/accent5_4" csCatId="accent5" phldr="1"/>
      <dgm:spPr/>
      <dgm:t>
        <a:bodyPr/>
        <a:lstStyle/>
        <a:p>
          <a:endParaRPr lang="pt-BR"/>
        </a:p>
      </dgm:t>
    </dgm:pt>
    <dgm:pt modelId="{AA18F3E0-270D-0543-A79A-10DC64674519}">
      <dgm:prSet phldrT="[Texto]" phldr="1"/>
      <dgm:spPr/>
      <dgm:t>
        <a:bodyPr/>
        <a:lstStyle/>
        <a:p>
          <a:endParaRPr lang="pt-BR"/>
        </a:p>
      </dgm:t>
    </dgm:pt>
    <dgm:pt modelId="{A5ACAB11-C7AE-E041-961D-5CFEC844DED1}" type="parTrans" cxnId="{FA85FA7D-74B2-1A4D-BB2D-15AE85D190E1}">
      <dgm:prSet/>
      <dgm:spPr/>
      <dgm:t>
        <a:bodyPr/>
        <a:lstStyle/>
        <a:p>
          <a:endParaRPr lang="pt-BR"/>
        </a:p>
      </dgm:t>
    </dgm:pt>
    <dgm:pt modelId="{6281DAAA-C331-4444-8CF4-232A8A40C96A}" type="sibTrans" cxnId="{FA85FA7D-74B2-1A4D-BB2D-15AE85D190E1}">
      <dgm:prSet/>
      <dgm:spPr/>
      <dgm:t>
        <a:bodyPr/>
        <a:lstStyle/>
        <a:p>
          <a:endParaRPr lang="pt-BR"/>
        </a:p>
      </dgm:t>
    </dgm:pt>
    <dgm:pt modelId="{0BA16D28-9F24-D544-B34C-A14740BB8A74}">
      <dgm:prSet phldrT="[Texto]" phldr="1"/>
      <dgm:spPr/>
      <dgm:t>
        <a:bodyPr/>
        <a:lstStyle/>
        <a:p>
          <a:endParaRPr lang="pt-BR" dirty="0"/>
        </a:p>
      </dgm:t>
    </dgm:pt>
    <dgm:pt modelId="{88895607-6489-3443-A44E-A0E982711C56}" type="parTrans" cxnId="{BB7B16AC-EB29-CF4D-B79B-04DDC0602FC5}">
      <dgm:prSet/>
      <dgm:spPr/>
      <dgm:t>
        <a:bodyPr/>
        <a:lstStyle/>
        <a:p>
          <a:endParaRPr lang="pt-BR"/>
        </a:p>
      </dgm:t>
    </dgm:pt>
    <dgm:pt modelId="{59D35EC4-EE5D-F145-ADCA-5EF166C7B520}" type="sibTrans" cxnId="{BB7B16AC-EB29-CF4D-B79B-04DDC0602FC5}">
      <dgm:prSet/>
      <dgm:spPr/>
      <dgm:t>
        <a:bodyPr/>
        <a:lstStyle/>
        <a:p>
          <a:endParaRPr lang="pt-BR"/>
        </a:p>
      </dgm:t>
    </dgm:pt>
    <dgm:pt modelId="{49C55E64-7E80-0349-B70F-98DBF1ED56B0}" type="pres">
      <dgm:prSet presAssocID="{CEBBBAAD-724D-ED49-871C-CB7E3079D856}" presName="cycle" presStyleCnt="0">
        <dgm:presLayoutVars>
          <dgm:dir/>
          <dgm:resizeHandles val="exact"/>
        </dgm:presLayoutVars>
      </dgm:prSet>
      <dgm:spPr/>
    </dgm:pt>
    <dgm:pt modelId="{13836DC6-71E0-C84C-84B5-5C2D07C343B3}" type="pres">
      <dgm:prSet presAssocID="{AA18F3E0-270D-0543-A79A-10DC64674519}" presName="dummy" presStyleCnt="0"/>
      <dgm:spPr/>
    </dgm:pt>
    <dgm:pt modelId="{0F5537EB-6B66-FF4D-BA73-C33F14CA16D5}" type="pres">
      <dgm:prSet presAssocID="{AA18F3E0-270D-0543-A79A-10DC64674519}" presName="node" presStyleLbl="revTx" presStyleIdx="0" presStyleCnt="2">
        <dgm:presLayoutVars>
          <dgm:bulletEnabled val="1"/>
        </dgm:presLayoutVars>
      </dgm:prSet>
      <dgm:spPr/>
    </dgm:pt>
    <dgm:pt modelId="{60F1C5DD-D3E7-D844-ABAA-24A084A93ED1}" type="pres">
      <dgm:prSet presAssocID="{6281DAAA-C331-4444-8CF4-232A8A40C96A}" presName="sibTrans" presStyleLbl="node1" presStyleIdx="0" presStyleCnt="2"/>
      <dgm:spPr/>
    </dgm:pt>
    <dgm:pt modelId="{BC485437-DCA9-924F-9864-DBFA2BC5CAF7}" type="pres">
      <dgm:prSet presAssocID="{0BA16D28-9F24-D544-B34C-A14740BB8A74}" presName="dummy" presStyleCnt="0"/>
      <dgm:spPr/>
    </dgm:pt>
    <dgm:pt modelId="{C2E9A6FE-EA8C-8144-B3F9-70C76D4B6A9E}" type="pres">
      <dgm:prSet presAssocID="{0BA16D28-9F24-D544-B34C-A14740BB8A74}" presName="node" presStyleLbl="revTx" presStyleIdx="1" presStyleCnt="2">
        <dgm:presLayoutVars>
          <dgm:bulletEnabled val="1"/>
        </dgm:presLayoutVars>
      </dgm:prSet>
      <dgm:spPr/>
    </dgm:pt>
    <dgm:pt modelId="{0CD44C3B-1847-C741-A795-16764546FBC2}" type="pres">
      <dgm:prSet presAssocID="{59D35EC4-EE5D-F145-ADCA-5EF166C7B520}" presName="sibTrans" presStyleLbl="node1" presStyleIdx="1" presStyleCnt="2"/>
      <dgm:spPr/>
    </dgm:pt>
  </dgm:ptLst>
  <dgm:cxnLst>
    <dgm:cxn modelId="{792EFB00-081D-A549-AC73-0107AED11DD7}" type="presOf" srcId="{6281DAAA-C331-4444-8CF4-232A8A40C96A}" destId="{60F1C5DD-D3E7-D844-ABAA-24A084A93ED1}" srcOrd="0" destOrd="0" presId="urn:microsoft.com/office/officeart/2005/8/layout/cycle1"/>
    <dgm:cxn modelId="{A551F414-14EE-4A41-83BE-8AC89B382651}" type="presOf" srcId="{CEBBBAAD-724D-ED49-871C-CB7E3079D856}" destId="{49C55E64-7E80-0349-B70F-98DBF1ED56B0}" srcOrd="0" destOrd="0" presId="urn:microsoft.com/office/officeart/2005/8/layout/cycle1"/>
    <dgm:cxn modelId="{FA85FA7D-74B2-1A4D-BB2D-15AE85D190E1}" srcId="{CEBBBAAD-724D-ED49-871C-CB7E3079D856}" destId="{AA18F3E0-270D-0543-A79A-10DC64674519}" srcOrd="0" destOrd="0" parTransId="{A5ACAB11-C7AE-E041-961D-5CFEC844DED1}" sibTransId="{6281DAAA-C331-4444-8CF4-232A8A40C96A}"/>
    <dgm:cxn modelId="{BB7B16AC-EB29-CF4D-B79B-04DDC0602FC5}" srcId="{CEBBBAAD-724D-ED49-871C-CB7E3079D856}" destId="{0BA16D28-9F24-D544-B34C-A14740BB8A74}" srcOrd="1" destOrd="0" parTransId="{88895607-6489-3443-A44E-A0E982711C56}" sibTransId="{59D35EC4-EE5D-F145-ADCA-5EF166C7B520}"/>
    <dgm:cxn modelId="{F820BFC7-98D3-3342-85AD-061636720894}" type="presOf" srcId="{59D35EC4-EE5D-F145-ADCA-5EF166C7B520}" destId="{0CD44C3B-1847-C741-A795-16764546FBC2}" srcOrd="0" destOrd="0" presId="urn:microsoft.com/office/officeart/2005/8/layout/cycle1"/>
    <dgm:cxn modelId="{173B02ED-5E04-5546-A69D-6BADF0E39863}" type="presOf" srcId="{0BA16D28-9F24-D544-B34C-A14740BB8A74}" destId="{C2E9A6FE-EA8C-8144-B3F9-70C76D4B6A9E}" srcOrd="0" destOrd="0" presId="urn:microsoft.com/office/officeart/2005/8/layout/cycle1"/>
    <dgm:cxn modelId="{F6B721F4-4535-AD49-91ED-60BF386B734C}" type="presOf" srcId="{AA18F3E0-270D-0543-A79A-10DC64674519}" destId="{0F5537EB-6B66-FF4D-BA73-C33F14CA16D5}" srcOrd="0" destOrd="0" presId="urn:microsoft.com/office/officeart/2005/8/layout/cycle1"/>
    <dgm:cxn modelId="{AB0D9A00-CED0-854C-94FD-34E7AB9980F4}" type="presParOf" srcId="{49C55E64-7E80-0349-B70F-98DBF1ED56B0}" destId="{13836DC6-71E0-C84C-84B5-5C2D07C343B3}" srcOrd="0" destOrd="0" presId="urn:microsoft.com/office/officeart/2005/8/layout/cycle1"/>
    <dgm:cxn modelId="{D6CC9282-018F-5540-B103-70D4BB6242F9}" type="presParOf" srcId="{49C55E64-7E80-0349-B70F-98DBF1ED56B0}" destId="{0F5537EB-6B66-FF4D-BA73-C33F14CA16D5}" srcOrd="1" destOrd="0" presId="urn:microsoft.com/office/officeart/2005/8/layout/cycle1"/>
    <dgm:cxn modelId="{1090430F-05FF-BF4D-92F8-31F95A5DBAE4}" type="presParOf" srcId="{49C55E64-7E80-0349-B70F-98DBF1ED56B0}" destId="{60F1C5DD-D3E7-D844-ABAA-24A084A93ED1}" srcOrd="2" destOrd="0" presId="urn:microsoft.com/office/officeart/2005/8/layout/cycle1"/>
    <dgm:cxn modelId="{FA99FACE-3081-9447-BD35-7AA0B0D72729}" type="presParOf" srcId="{49C55E64-7E80-0349-B70F-98DBF1ED56B0}" destId="{BC485437-DCA9-924F-9864-DBFA2BC5CAF7}" srcOrd="3" destOrd="0" presId="urn:microsoft.com/office/officeart/2005/8/layout/cycle1"/>
    <dgm:cxn modelId="{44CAA125-A5F9-C948-8513-40A2E401D45B}" type="presParOf" srcId="{49C55E64-7E80-0349-B70F-98DBF1ED56B0}" destId="{C2E9A6FE-EA8C-8144-B3F9-70C76D4B6A9E}" srcOrd="4" destOrd="0" presId="urn:microsoft.com/office/officeart/2005/8/layout/cycle1"/>
    <dgm:cxn modelId="{A96E6969-CD79-4B45-8135-60D930580E42}" type="presParOf" srcId="{49C55E64-7E80-0349-B70F-98DBF1ED56B0}" destId="{0CD44C3B-1847-C741-A795-16764546FBC2}" srcOrd="5"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C69926-F81D-3141-88AA-4EFD83E3A595}" type="doc">
      <dgm:prSet loTypeId="urn:microsoft.com/office/officeart/2009/3/layout/RandomtoResultProcess" loCatId="" qsTypeId="urn:microsoft.com/office/officeart/2005/8/quickstyle/simple1" qsCatId="simple" csTypeId="urn:microsoft.com/office/officeart/2005/8/colors/accent3_3" csCatId="accent3" phldr="1"/>
      <dgm:spPr/>
      <dgm:t>
        <a:bodyPr/>
        <a:lstStyle/>
        <a:p>
          <a:endParaRPr lang="pt-BR"/>
        </a:p>
      </dgm:t>
    </dgm:pt>
    <dgm:pt modelId="{B19782E4-F8BA-6D4A-8894-60E1A899F8BA}">
      <dgm:prSet phldrT="[Texto]"/>
      <dgm:spPr/>
      <dgm:t>
        <a:bodyPr/>
        <a:lstStyle/>
        <a:p>
          <a:r>
            <a:rPr lang="pt-BR" dirty="0"/>
            <a:t>2020</a:t>
          </a:r>
        </a:p>
      </dgm:t>
    </dgm:pt>
    <dgm:pt modelId="{9667C68C-B70C-F840-89AD-0241E2ED94E4}" type="parTrans" cxnId="{71F451A8-9D8F-B147-8CE5-FDB42673F645}">
      <dgm:prSet/>
      <dgm:spPr/>
      <dgm:t>
        <a:bodyPr/>
        <a:lstStyle/>
        <a:p>
          <a:endParaRPr lang="pt-BR"/>
        </a:p>
      </dgm:t>
    </dgm:pt>
    <dgm:pt modelId="{A2ABAB7B-9E29-0241-AE37-D8DD0421609F}" type="sibTrans" cxnId="{71F451A8-9D8F-B147-8CE5-FDB42673F645}">
      <dgm:prSet/>
      <dgm:spPr/>
      <dgm:t>
        <a:bodyPr/>
        <a:lstStyle/>
        <a:p>
          <a:endParaRPr lang="pt-BR"/>
        </a:p>
      </dgm:t>
    </dgm:pt>
    <dgm:pt modelId="{145FA11C-30DB-3847-B7E4-BD70DEDE57FE}">
      <dgm:prSet phldrT="[Texto]"/>
      <dgm:spPr/>
      <dgm:t>
        <a:bodyPr/>
        <a:lstStyle/>
        <a:p>
          <a:r>
            <a:rPr lang="pt-BR" dirty="0"/>
            <a:t>Eliminação câncer do colo do útero</a:t>
          </a:r>
        </a:p>
      </dgm:t>
    </dgm:pt>
    <dgm:pt modelId="{D10EECAD-7B17-F744-A97D-D9142219894C}" type="parTrans" cxnId="{03E313E2-5E69-544B-88EF-BD25F2D3DB32}">
      <dgm:prSet/>
      <dgm:spPr/>
      <dgm:t>
        <a:bodyPr/>
        <a:lstStyle/>
        <a:p>
          <a:endParaRPr lang="pt-BR"/>
        </a:p>
      </dgm:t>
    </dgm:pt>
    <dgm:pt modelId="{11F859AE-2FF9-2F49-9064-5E34C82203EF}" type="sibTrans" cxnId="{03E313E2-5E69-544B-88EF-BD25F2D3DB32}">
      <dgm:prSet/>
      <dgm:spPr/>
      <dgm:t>
        <a:bodyPr/>
        <a:lstStyle/>
        <a:p>
          <a:endParaRPr lang="pt-BR"/>
        </a:p>
      </dgm:t>
    </dgm:pt>
    <dgm:pt modelId="{99567021-0041-414F-88A4-D4A924873D9C}">
      <dgm:prSet phldrT="[Texto]" phldr="1"/>
      <dgm:spPr/>
      <dgm:t>
        <a:bodyPr/>
        <a:lstStyle/>
        <a:p>
          <a:endParaRPr lang="pt-BR" dirty="0"/>
        </a:p>
      </dgm:t>
    </dgm:pt>
    <dgm:pt modelId="{12616CE9-707D-B44E-8937-A97EFE79B2F3}" type="parTrans" cxnId="{EF124366-5AB5-CF40-ABA9-6BEE5A9EB84E}">
      <dgm:prSet/>
      <dgm:spPr/>
      <dgm:t>
        <a:bodyPr/>
        <a:lstStyle/>
        <a:p>
          <a:endParaRPr lang="pt-BR"/>
        </a:p>
      </dgm:t>
    </dgm:pt>
    <dgm:pt modelId="{070BDA9E-14E0-FD41-9440-6505AFB3C939}" type="sibTrans" cxnId="{EF124366-5AB5-CF40-ABA9-6BEE5A9EB84E}">
      <dgm:prSet/>
      <dgm:spPr/>
      <dgm:t>
        <a:bodyPr/>
        <a:lstStyle/>
        <a:p>
          <a:endParaRPr lang="pt-BR"/>
        </a:p>
      </dgm:t>
    </dgm:pt>
    <dgm:pt modelId="{2E39D0DF-AB1B-E64A-8130-3CF67DE0D9FE}">
      <dgm:prSet phldrT="[Texto]"/>
      <dgm:spPr/>
      <dgm:t>
        <a:bodyPr/>
        <a:lstStyle/>
        <a:p>
          <a:r>
            <a:rPr lang="pt-BR" dirty="0"/>
            <a:t>2030</a:t>
          </a:r>
        </a:p>
      </dgm:t>
    </dgm:pt>
    <dgm:pt modelId="{AA060B24-085D-E045-A22C-85AFA1E6AFB1}" type="parTrans" cxnId="{F219E46C-2784-1D4C-B24C-4C2F2EECC928}">
      <dgm:prSet/>
      <dgm:spPr/>
      <dgm:t>
        <a:bodyPr/>
        <a:lstStyle/>
        <a:p>
          <a:endParaRPr lang="pt-BR"/>
        </a:p>
      </dgm:t>
    </dgm:pt>
    <dgm:pt modelId="{B0EC5098-F16A-9B46-AF02-130137EB2647}" type="sibTrans" cxnId="{F219E46C-2784-1D4C-B24C-4C2F2EECC928}">
      <dgm:prSet/>
      <dgm:spPr/>
      <dgm:t>
        <a:bodyPr/>
        <a:lstStyle/>
        <a:p>
          <a:endParaRPr lang="pt-BR"/>
        </a:p>
      </dgm:t>
    </dgm:pt>
    <dgm:pt modelId="{BF42FD18-3A78-BB41-92C2-C0DF77BEEBEF}">
      <dgm:prSet phldrT="[Texto]" phldr="1"/>
      <dgm:spPr/>
      <dgm:t>
        <a:bodyPr/>
        <a:lstStyle/>
        <a:p>
          <a:endParaRPr lang="pt-BR" dirty="0"/>
        </a:p>
      </dgm:t>
    </dgm:pt>
    <dgm:pt modelId="{CAF80F66-5289-6B48-859C-A04CE186C8F4}" type="sibTrans" cxnId="{2DF3E95C-65C6-D346-BD99-94172C7D58FE}">
      <dgm:prSet/>
      <dgm:spPr/>
      <dgm:t>
        <a:bodyPr/>
        <a:lstStyle/>
        <a:p>
          <a:endParaRPr lang="pt-BR"/>
        </a:p>
      </dgm:t>
    </dgm:pt>
    <dgm:pt modelId="{C00B628D-B1E5-3A43-9883-EF243D53F6E0}" type="parTrans" cxnId="{2DF3E95C-65C6-D346-BD99-94172C7D58FE}">
      <dgm:prSet/>
      <dgm:spPr/>
      <dgm:t>
        <a:bodyPr/>
        <a:lstStyle/>
        <a:p>
          <a:endParaRPr lang="pt-BR"/>
        </a:p>
      </dgm:t>
    </dgm:pt>
    <dgm:pt modelId="{F1CA16E7-0283-FD46-94B7-947FE8A6BA30}" type="pres">
      <dgm:prSet presAssocID="{C5C69926-F81D-3141-88AA-4EFD83E3A595}" presName="Name0" presStyleCnt="0">
        <dgm:presLayoutVars>
          <dgm:dir/>
          <dgm:animOne val="branch"/>
          <dgm:animLvl val="lvl"/>
        </dgm:presLayoutVars>
      </dgm:prSet>
      <dgm:spPr/>
    </dgm:pt>
    <dgm:pt modelId="{72076C4B-977F-5F40-BD16-99C9F17090FF}" type="pres">
      <dgm:prSet presAssocID="{B19782E4-F8BA-6D4A-8894-60E1A899F8BA}" presName="chaos" presStyleCnt="0"/>
      <dgm:spPr/>
    </dgm:pt>
    <dgm:pt modelId="{AEE294BE-BA74-6447-BB47-46552B666378}" type="pres">
      <dgm:prSet presAssocID="{B19782E4-F8BA-6D4A-8894-60E1A899F8BA}" presName="parTx1" presStyleLbl="revTx" presStyleIdx="0" presStyleCnt="4"/>
      <dgm:spPr/>
    </dgm:pt>
    <dgm:pt modelId="{36E9AF7B-CDA4-794F-9E7B-AEC60DB6AE2B}" type="pres">
      <dgm:prSet presAssocID="{B19782E4-F8BA-6D4A-8894-60E1A899F8BA}" presName="c1" presStyleLbl="node1" presStyleIdx="0" presStyleCnt="19"/>
      <dgm:spPr/>
    </dgm:pt>
    <dgm:pt modelId="{1C7BF947-3FE7-534B-ADF8-19FD85B06006}" type="pres">
      <dgm:prSet presAssocID="{B19782E4-F8BA-6D4A-8894-60E1A899F8BA}" presName="c2" presStyleLbl="node1" presStyleIdx="1" presStyleCnt="19"/>
      <dgm:spPr/>
    </dgm:pt>
    <dgm:pt modelId="{895C8760-180C-CC47-90CA-EC570D4341F3}" type="pres">
      <dgm:prSet presAssocID="{B19782E4-F8BA-6D4A-8894-60E1A899F8BA}" presName="c3" presStyleLbl="node1" presStyleIdx="2" presStyleCnt="19"/>
      <dgm:spPr/>
    </dgm:pt>
    <dgm:pt modelId="{A5A6BC92-7AA0-AB40-B1CC-2E3371D8C037}" type="pres">
      <dgm:prSet presAssocID="{B19782E4-F8BA-6D4A-8894-60E1A899F8BA}" presName="c4" presStyleLbl="node1" presStyleIdx="3" presStyleCnt="19"/>
      <dgm:spPr/>
    </dgm:pt>
    <dgm:pt modelId="{37FFF15D-F280-524D-B0EF-AC6F27D9E7F7}" type="pres">
      <dgm:prSet presAssocID="{B19782E4-F8BA-6D4A-8894-60E1A899F8BA}" presName="c5" presStyleLbl="node1" presStyleIdx="4" presStyleCnt="19"/>
      <dgm:spPr/>
    </dgm:pt>
    <dgm:pt modelId="{767B5800-7464-5845-9859-66D4AE9FDD93}" type="pres">
      <dgm:prSet presAssocID="{B19782E4-F8BA-6D4A-8894-60E1A899F8BA}" presName="c6" presStyleLbl="node1" presStyleIdx="5" presStyleCnt="19"/>
      <dgm:spPr/>
    </dgm:pt>
    <dgm:pt modelId="{5950546E-6E8D-9E46-B4CD-9A8919C510CE}" type="pres">
      <dgm:prSet presAssocID="{B19782E4-F8BA-6D4A-8894-60E1A899F8BA}" presName="c7" presStyleLbl="node1" presStyleIdx="6" presStyleCnt="19"/>
      <dgm:spPr/>
    </dgm:pt>
    <dgm:pt modelId="{6861D692-0C7D-6143-A06C-106776E04CA1}" type="pres">
      <dgm:prSet presAssocID="{B19782E4-F8BA-6D4A-8894-60E1A899F8BA}" presName="c8" presStyleLbl="node1" presStyleIdx="7" presStyleCnt="19"/>
      <dgm:spPr/>
    </dgm:pt>
    <dgm:pt modelId="{4886CF42-C618-4747-B0E5-942804E9D1D7}" type="pres">
      <dgm:prSet presAssocID="{B19782E4-F8BA-6D4A-8894-60E1A899F8BA}" presName="c9" presStyleLbl="node1" presStyleIdx="8" presStyleCnt="19"/>
      <dgm:spPr/>
    </dgm:pt>
    <dgm:pt modelId="{798C366F-4BEE-2D42-B946-91CAC8D0C101}" type="pres">
      <dgm:prSet presAssocID="{B19782E4-F8BA-6D4A-8894-60E1A899F8BA}" presName="c10" presStyleLbl="node1" presStyleIdx="9" presStyleCnt="19"/>
      <dgm:spPr/>
    </dgm:pt>
    <dgm:pt modelId="{F08E107D-9D15-4744-BCED-2AF693295C07}" type="pres">
      <dgm:prSet presAssocID="{B19782E4-F8BA-6D4A-8894-60E1A899F8BA}" presName="c11" presStyleLbl="node1" presStyleIdx="10" presStyleCnt="19"/>
      <dgm:spPr/>
    </dgm:pt>
    <dgm:pt modelId="{D1332D94-454C-3C43-9135-AED1F0892201}" type="pres">
      <dgm:prSet presAssocID="{B19782E4-F8BA-6D4A-8894-60E1A899F8BA}" presName="c12" presStyleLbl="node1" presStyleIdx="11" presStyleCnt="19"/>
      <dgm:spPr/>
    </dgm:pt>
    <dgm:pt modelId="{3EAE6E49-E4B7-4743-BCDD-ADFCE2DA867A}" type="pres">
      <dgm:prSet presAssocID="{B19782E4-F8BA-6D4A-8894-60E1A899F8BA}" presName="c13" presStyleLbl="node1" presStyleIdx="12" presStyleCnt="19"/>
      <dgm:spPr/>
    </dgm:pt>
    <dgm:pt modelId="{C1225D58-5BAC-9848-A289-B9979AE4580C}" type="pres">
      <dgm:prSet presAssocID="{B19782E4-F8BA-6D4A-8894-60E1A899F8BA}" presName="c14" presStyleLbl="node1" presStyleIdx="13" presStyleCnt="19"/>
      <dgm:spPr/>
    </dgm:pt>
    <dgm:pt modelId="{F132137D-003F-BB45-9974-AA054310BA68}" type="pres">
      <dgm:prSet presAssocID="{B19782E4-F8BA-6D4A-8894-60E1A899F8BA}" presName="c15" presStyleLbl="node1" presStyleIdx="14" presStyleCnt="19"/>
      <dgm:spPr/>
    </dgm:pt>
    <dgm:pt modelId="{5CB0FC5D-DB99-2C4F-B9BA-4A537B0F257A}" type="pres">
      <dgm:prSet presAssocID="{B19782E4-F8BA-6D4A-8894-60E1A899F8BA}" presName="c16" presStyleLbl="node1" presStyleIdx="15" presStyleCnt="19"/>
      <dgm:spPr/>
    </dgm:pt>
    <dgm:pt modelId="{C8A50297-E36E-A94D-93E6-6D2AE7262AB8}" type="pres">
      <dgm:prSet presAssocID="{B19782E4-F8BA-6D4A-8894-60E1A899F8BA}" presName="c17" presStyleLbl="node1" presStyleIdx="16" presStyleCnt="19"/>
      <dgm:spPr/>
    </dgm:pt>
    <dgm:pt modelId="{1C6E3867-C752-0F46-9D48-02FBC7D716BE}" type="pres">
      <dgm:prSet presAssocID="{B19782E4-F8BA-6D4A-8894-60E1A899F8BA}" presName="c18" presStyleLbl="node1" presStyleIdx="17" presStyleCnt="19"/>
      <dgm:spPr/>
    </dgm:pt>
    <dgm:pt modelId="{90986457-21BB-E846-946F-D06772F1A2A8}" type="pres">
      <dgm:prSet presAssocID="{A2ABAB7B-9E29-0241-AE37-D8DD0421609F}" presName="chevronComposite1" presStyleCnt="0"/>
      <dgm:spPr/>
    </dgm:pt>
    <dgm:pt modelId="{C3A3CFFE-BD22-844E-90DB-483E3247D2F3}" type="pres">
      <dgm:prSet presAssocID="{A2ABAB7B-9E29-0241-AE37-D8DD0421609F}" presName="chevron1" presStyleLbl="sibTrans2D1" presStyleIdx="0" presStyleCnt="2"/>
      <dgm:spPr/>
    </dgm:pt>
    <dgm:pt modelId="{A093DB25-8D5F-A943-A710-D48218D09119}" type="pres">
      <dgm:prSet presAssocID="{A2ABAB7B-9E29-0241-AE37-D8DD0421609F}" presName="spChevron1" presStyleCnt="0"/>
      <dgm:spPr/>
    </dgm:pt>
    <dgm:pt modelId="{4A5138CA-E350-3744-A521-DDE3992DFDE3}" type="pres">
      <dgm:prSet presAssocID="{2E39D0DF-AB1B-E64A-8130-3CF67DE0D9FE}" presName="middle" presStyleCnt="0"/>
      <dgm:spPr/>
    </dgm:pt>
    <dgm:pt modelId="{2E73F95C-A3F5-2640-AFCA-DD7014F9399E}" type="pres">
      <dgm:prSet presAssocID="{2E39D0DF-AB1B-E64A-8130-3CF67DE0D9FE}" presName="parTxMid" presStyleLbl="revTx" presStyleIdx="1" presStyleCnt="4"/>
      <dgm:spPr/>
    </dgm:pt>
    <dgm:pt modelId="{39F79D51-62D5-2447-8B54-715ED964DC5E}" type="pres">
      <dgm:prSet presAssocID="{2E39D0DF-AB1B-E64A-8130-3CF67DE0D9FE}" presName="desTxMid" presStyleLbl="revTx" presStyleIdx="2" presStyleCnt="4">
        <dgm:presLayoutVars>
          <dgm:bulletEnabled val="1"/>
        </dgm:presLayoutVars>
      </dgm:prSet>
      <dgm:spPr/>
    </dgm:pt>
    <dgm:pt modelId="{EC55B944-5FE6-4449-9582-BAD181210B17}" type="pres">
      <dgm:prSet presAssocID="{2E39D0DF-AB1B-E64A-8130-3CF67DE0D9FE}" presName="spMid" presStyleCnt="0"/>
      <dgm:spPr/>
    </dgm:pt>
    <dgm:pt modelId="{315382AF-2C34-9045-9C27-09BCEC59C340}" type="pres">
      <dgm:prSet presAssocID="{B0EC5098-F16A-9B46-AF02-130137EB2647}" presName="chevronComposite1" presStyleCnt="0"/>
      <dgm:spPr/>
    </dgm:pt>
    <dgm:pt modelId="{2D71D626-11A4-C143-941E-ACE46DB9E8E4}" type="pres">
      <dgm:prSet presAssocID="{B0EC5098-F16A-9B46-AF02-130137EB2647}" presName="chevron1" presStyleLbl="sibTrans2D1" presStyleIdx="1" presStyleCnt="2"/>
      <dgm:spPr/>
    </dgm:pt>
    <dgm:pt modelId="{EDC4B443-B8EA-E641-813A-33A87A467C94}" type="pres">
      <dgm:prSet presAssocID="{B0EC5098-F16A-9B46-AF02-130137EB2647}" presName="spChevron1" presStyleCnt="0"/>
      <dgm:spPr/>
    </dgm:pt>
    <dgm:pt modelId="{A73377AF-D41E-DB41-8F33-5D3679E87909}" type="pres">
      <dgm:prSet presAssocID="{145FA11C-30DB-3847-B7E4-BD70DEDE57FE}" presName="last" presStyleCnt="0"/>
      <dgm:spPr/>
    </dgm:pt>
    <dgm:pt modelId="{663D3249-D2B3-0445-9FE6-20D6518D0E9A}" type="pres">
      <dgm:prSet presAssocID="{145FA11C-30DB-3847-B7E4-BD70DEDE57FE}" presName="circleTx" presStyleLbl="node1" presStyleIdx="18" presStyleCnt="19"/>
      <dgm:spPr/>
    </dgm:pt>
    <dgm:pt modelId="{46ABFF10-B823-624C-8346-9E1020668655}" type="pres">
      <dgm:prSet presAssocID="{145FA11C-30DB-3847-B7E4-BD70DEDE57FE}" presName="desTxN" presStyleLbl="revTx" presStyleIdx="3" presStyleCnt="4">
        <dgm:presLayoutVars>
          <dgm:bulletEnabled val="1"/>
        </dgm:presLayoutVars>
      </dgm:prSet>
      <dgm:spPr/>
    </dgm:pt>
    <dgm:pt modelId="{34126B0A-97DA-C446-B7F7-3B3CA185E0E4}" type="pres">
      <dgm:prSet presAssocID="{145FA11C-30DB-3847-B7E4-BD70DEDE57FE}" presName="spN" presStyleCnt="0"/>
      <dgm:spPr/>
    </dgm:pt>
  </dgm:ptLst>
  <dgm:cxnLst>
    <dgm:cxn modelId="{2DF3E95C-65C6-D346-BD99-94172C7D58FE}" srcId="{2E39D0DF-AB1B-E64A-8130-3CF67DE0D9FE}" destId="{BF42FD18-3A78-BB41-92C2-C0DF77BEEBEF}" srcOrd="0" destOrd="0" parTransId="{C00B628D-B1E5-3A43-9883-EF243D53F6E0}" sibTransId="{CAF80F66-5289-6B48-859C-A04CE186C8F4}"/>
    <dgm:cxn modelId="{EF124366-5AB5-CF40-ABA9-6BEE5A9EB84E}" srcId="{145FA11C-30DB-3847-B7E4-BD70DEDE57FE}" destId="{99567021-0041-414F-88A4-D4A924873D9C}" srcOrd="0" destOrd="0" parTransId="{12616CE9-707D-B44E-8937-A97EFE79B2F3}" sibTransId="{070BDA9E-14E0-FD41-9440-6505AFB3C939}"/>
    <dgm:cxn modelId="{F219E46C-2784-1D4C-B24C-4C2F2EECC928}" srcId="{C5C69926-F81D-3141-88AA-4EFD83E3A595}" destId="{2E39D0DF-AB1B-E64A-8130-3CF67DE0D9FE}" srcOrd="1" destOrd="0" parTransId="{AA060B24-085D-E045-A22C-85AFA1E6AFB1}" sibTransId="{B0EC5098-F16A-9B46-AF02-130137EB2647}"/>
    <dgm:cxn modelId="{42DC0175-8197-534F-99B4-AB9FA8AD7216}" type="presOf" srcId="{B19782E4-F8BA-6D4A-8894-60E1A899F8BA}" destId="{AEE294BE-BA74-6447-BB47-46552B666378}" srcOrd="0" destOrd="0" presId="urn:microsoft.com/office/officeart/2009/3/layout/RandomtoResultProcess"/>
    <dgm:cxn modelId="{CF331C9A-4E3B-9B4C-A498-97F070F55668}" type="presOf" srcId="{145FA11C-30DB-3847-B7E4-BD70DEDE57FE}" destId="{663D3249-D2B3-0445-9FE6-20D6518D0E9A}" srcOrd="0" destOrd="0" presId="urn:microsoft.com/office/officeart/2009/3/layout/RandomtoResultProcess"/>
    <dgm:cxn modelId="{71F451A8-9D8F-B147-8CE5-FDB42673F645}" srcId="{C5C69926-F81D-3141-88AA-4EFD83E3A595}" destId="{B19782E4-F8BA-6D4A-8894-60E1A899F8BA}" srcOrd="0" destOrd="0" parTransId="{9667C68C-B70C-F840-89AD-0241E2ED94E4}" sibTransId="{A2ABAB7B-9E29-0241-AE37-D8DD0421609F}"/>
    <dgm:cxn modelId="{5022F7B2-83C1-CD43-8600-55C3BAAC5937}" type="presOf" srcId="{99567021-0041-414F-88A4-D4A924873D9C}" destId="{46ABFF10-B823-624C-8346-9E1020668655}" srcOrd="0" destOrd="0" presId="urn:microsoft.com/office/officeart/2009/3/layout/RandomtoResultProcess"/>
    <dgm:cxn modelId="{6EB758B8-9487-FB41-9344-F0336FBA2459}" type="presOf" srcId="{C5C69926-F81D-3141-88AA-4EFD83E3A595}" destId="{F1CA16E7-0283-FD46-94B7-947FE8A6BA30}" srcOrd="0" destOrd="0" presId="urn:microsoft.com/office/officeart/2009/3/layout/RandomtoResultProcess"/>
    <dgm:cxn modelId="{03E313E2-5E69-544B-88EF-BD25F2D3DB32}" srcId="{C5C69926-F81D-3141-88AA-4EFD83E3A595}" destId="{145FA11C-30DB-3847-B7E4-BD70DEDE57FE}" srcOrd="2" destOrd="0" parTransId="{D10EECAD-7B17-F744-A97D-D9142219894C}" sibTransId="{11F859AE-2FF9-2F49-9064-5E34C82203EF}"/>
    <dgm:cxn modelId="{CE9898F3-75CD-3B4C-B605-D995F7E56D74}" type="presOf" srcId="{2E39D0DF-AB1B-E64A-8130-3CF67DE0D9FE}" destId="{2E73F95C-A3F5-2640-AFCA-DD7014F9399E}" srcOrd="0" destOrd="0" presId="urn:microsoft.com/office/officeart/2009/3/layout/RandomtoResultProcess"/>
    <dgm:cxn modelId="{160E0CF9-3D4A-654B-B042-1B4520E01F53}" type="presOf" srcId="{BF42FD18-3A78-BB41-92C2-C0DF77BEEBEF}" destId="{39F79D51-62D5-2447-8B54-715ED964DC5E}" srcOrd="0" destOrd="0" presId="urn:microsoft.com/office/officeart/2009/3/layout/RandomtoResultProcess"/>
    <dgm:cxn modelId="{18DEA9BF-3234-1F48-853B-8E77DCA73FA6}" type="presParOf" srcId="{F1CA16E7-0283-FD46-94B7-947FE8A6BA30}" destId="{72076C4B-977F-5F40-BD16-99C9F17090FF}" srcOrd="0" destOrd="0" presId="urn:microsoft.com/office/officeart/2009/3/layout/RandomtoResultProcess"/>
    <dgm:cxn modelId="{70BD8857-C9BB-5548-945C-E52E4CA739A0}" type="presParOf" srcId="{72076C4B-977F-5F40-BD16-99C9F17090FF}" destId="{AEE294BE-BA74-6447-BB47-46552B666378}" srcOrd="0" destOrd="0" presId="urn:microsoft.com/office/officeart/2009/3/layout/RandomtoResultProcess"/>
    <dgm:cxn modelId="{679949FD-E809-0944-8525-5001FB9BA199}" type="presParOf" srcId="{72076C4B-977F-5F40-BD16-99C9F17090FF}" destId="{36E9AF7B-CDA4-794F-9E7B-AEC60DB6AE2B}" srcOrd="1" destOrd="0" presId="urn:microsoft.com/office/officeart/2009/3/layout/RandomtoResultProcess"/>
    <dgm:cxn modelId="{8CF5EF65-5768-BE49-A79A-C4F35BE26783}" type="presParOf" srcId="{72076C4B-977F-5F40-BD16-99C9F17090FF}" destId="{1C7BF947-3FE7-534B-ADF8-19FD85B06006}" srcOrd="2" destOrd="0" presId="urn:microsoft.com/office/officeart/2009/3/layout/RandomtoResultProcess"/>
    <dgm:cxn modelId="{9D52DCA7-AAD7-5A4A-A253-DA7D54DE5927}" type="presParOf" srcId="{72076C4B-977F-5F40-BD16-99C9F17090FF}" destId="{895C8760-180C-CC47-90CA-EC570D4341F3}" srcOrd="3" destOrd="0" presId="urn:microsoft.com/office/officeart/2009/3/layout/RandomtoResultProcess"/>
    <dgm:cxn modelId="{774D3AA8-F390-8A42-AFD5-C1200B4DB5D5}" type="presParOf" srcId="{72076C4B-977F-5F40-BD16-99C9F17090FF}" destId="{A5A6BC92-7AA0-AB40-B1CC-2E3371D8C037}" srcOrd="4" destOrd="0" presId="urn:microsoft.com/office/officeart/2009/3/layout/RandomtoResultProcess"/>
    <dgm:cxn modelId="{45E10E05-217D-1B4A-883D-6C54F299F096}" type="presParOf" srcId="{72076C4B-977F-5F40-BD16-99C9F17090FF}" destId="{37FFF15D-F280-524D-B0EF-AC6F27D9E7F7}" srcOrd="5" destOrd="0" presId="urn:microsoft.com/office/officeart/2009/3/layout/RandomtoResultProcess"/>
    <dgm:cxn modelId="{C4587A4A-39DC-7C43-B3AF-9EDC57968DFE}" type="presParOf" srcId="{72076C4B-977F-5F40-BD16-99C9F17090FF}" destId="{767B5800-7464-5845-9859-66D4AE9FDD93}" srcOrd="6" destOrd="0" presId="urn:microsoft.com/office/officeart/2009/3/layout/RandomtoResultProcess"/>
    <dgm:cxn modelId="{44FC57EE-02C2-4941-8640-2E9B07E5E018}" type="presParOf" srcId="{72076C4B-977F-5F40-BD16-99C9F17090FF}" destId="{5950546E-6E8D-9E46-B4CD-9A8919C510CE}" srcOrd="7" destOrd="0" presId="urn:microsoft.com/office/officeart/2009/3/layout/RandomtoResultProcess"/>
    <dgm:cxn modelId="{9C3C8F55-DFDC-CB4F-AC2A-945913744A2C}" type="presParOf" srcId="{72076C4B-977F-5F40-BD16-99C9F17090FF}" destId="{6861D692-0C7D-6143-A06C-106776E04CA1}" srcOrd="8" destOrd="0" presId="urn:microsoft.com/office/officeart/2009/3/layout/RandomtoResultProcess"/>
    <dgm:cxn modelId="{58FD850C-A8A4-1D41-9D42-B520ABAF545A}" type="presParOf" srcId="{72076C4B-977F-5F40-BD16-99C9F17090FF}" destId="{4886CF42-C618-4747-B0E5-942804E9D1D7}" srcOrd="9" destOrd="0" presId="urn:microsoft.com/office/officeart/2009/3/layout/RandomtoResultProcess"/>
    <dgm:cxn modelId="{7F248C73-0466-4E41-9BE9-53CA38800FC6}" type="presParOf" srcId="{72076C4B-977F-5F40-BD16-99C9F17090FF}" destId="{798C366F-4BEE-2D42-B946-91CAC8D0C101}" srcOrd="10" destOrd="0" presId="urn:microsoft.com/office/officeart/2009/3/layout/RandomtoResultProcess"/>
    <dgm:cxn modelId="{ACE132C4-723D-914C-94F2-EEC0CA7020E0}" type="presParOf" srcId="{72076C4B-977F-5F40-BD16-99C9F17090FF}" destId="{F08E107D-9D15-4744-BCED-2AF693295C07}" srcOrd="11" destOrd="0" presId="urn:microsoft.com/office/officeart/2009/3/layout/RandomtoResultProcess"/>
    <dgm:cxn modelId="{F86FD72D-98BE-4C42-942F-2902243BD0E1}" type="presParOf" srcId="{72076C4B-977F-5F40-BD16-99C9F17090FF}" destId="{D1332D94-454C-3C43-9135-AED1F0892201}" srcOrd="12" destOrd="0" presId="urn:microsoft.com/office/officeart/2009/3/layout/RandomtoResultProcess"/>
    <dgm:cxn modelId="{AC31E852-044B-4A45-9B84-45C89D029617}" type="presParOf" srcId="{72076C4B-977F-5F40-BD16-99C9F17090FF}" destId="{3EAE6E49-E4B7-4743-BCDD-ADFCE2DA867A}" srcOrd="13" destOrd="0" presId="urn:microsoft.com/office/officeart/2009/3/layout/RandomtoResultProcess"/>
    <dgm:cxn modelId="{F55DB0B9-F6D7-5A47-9BD2-8A716778E909}" type="presParOf" srcId="{72076C4B-977F-5F40-BD16-99C9F17090FF}" destId="{C1225D58-5BAC-9848-A289-B9979AE4580C}" srcOrd="14" destOrd="0" presId="urn:microsoft.com/office/officeart/2009/3/layout/RandomtoResultProcess"/>
    <dgm:cxn modelId="{3C0F4C50-D8C7-734B-8FB0-CBA54B4E9BFA}" type="presParOf" srcId="{72076C4B-977F-5F40-BD16-99C9F17090FF}" destId="{F132137D-003F-BB45-9974-AA054310BA68}" srcOrd="15" destOrd="0" presId="urn:microsoft.com/office/officeart/2009/3/layout/RandomtoResultProcess"/>
    <dgm:cxn modelId="{473C215A-2907-DC42-A745-8B29A73A5F54}" type="presParOf" srcId="{72076C4B-977F-5F40-BD16-99C9F17090FF}" destId="{5CB0FC5D-DB99-2C4F-B9BA-4A537B0F257A}" srcOrd="16" destOrd="0" presId="urn:microsoft.com/office/officeart/2009/3/layout/RandomtoResultProcess"/>
    <dgm:cxn modelId="{AC88D116-E3E3-C648-BBEB-CBE6C443386E}" type="presParOf" srcId="{72076C4B-977F-5F40-BD16-99C9F17090FF}" destId="{C8A50297-E36E-A94D-93E6-6D2AE7262AB8}" srcOrd="17" destOrd="0" presId="urn:microsoft.com/office/officeart/2009/3/layout/RandomtoResultProcess"/>
    <dgm:cxn modelId="{9C07DF4C-E931-2044-9CB0-26885B88553F}" type="presParOf" srcId="{72076C4B-977F-5F40-BD16-99C9F17090FF}" destId="{1C6E3867-C752-0F46-9D48-02FBC7D716BE}" srcOrd="18" destOrd="0" presId="urn:microsoft.com/office/officeart/2009/3/layout/RandomtoResultProcess"/>
    <dgm:cxn modelId="{980C38E2-EE97-094A-BFE5-5C021D94C700}" type="presParOf" srcId="{F1CA16E7-0283-FD46-94B7-947FE8A6BA30}" destId="{90986457-21BB-E846-946F-D06772F1A2A8}" srcOrd="1" destOrd="0" presId="urn:microsoft.com/office/officeart/2009/3/layout/RandomtoResultProcess"/>
    <dgm:cxn modelId="{5304E27B-3628-D74B-A63D-DC6057EFEC40}" type="presParOf" srcId="{90986457-21BB-E846-946F-D06772F1A2A8}" destId="{C3A3CFFE-BD22-844E-90DB-483E3247D2F3}" srcOrd="0" destOrd="0" presId="urn:microsoft.com/office/officeart/2009/3/layout/RandomtoResultProcess"/>
    <dgm:cxn modelId="{60A83D9E-B1C2-5A4F-B750-F10A2EC605F8}" type="presParOf" srcId="{90986457-21BB-E846-946F-D06772F1A2A8}" destId="{A093DB25-8D5F-A943-A710-D48218D09119}" srcOrd="1" destOrd="0" presId="urn:microsoft.com/office/officeart/2009/3/layout/RandomtoResultProcess"/>
    <dgm:cxn modelId="{69477F88-EE17-7143-AA25-5CCD13B107D1}" type="presParOf" srcId="{F1CA16E7-0283-FD46-94B7-947FE8A6BA30}" destId="{4A5138CA-E350-3744-A521-DDE3992DFDE3}" srcOrd="2" destOrd="0" presId="urn:microsoft.com/office/officeart/2009/3/layout/RandomtoResultProcess"/>
    <dgm:cxn modelId="{7CCA8C47-4FB7-0C46-B73A-4D4344C90425}" type="presParOf" srcId="{4A5138CA-E350-3744-A521-DDE3992DFDE3}" destId="{2E73F95C-A3F5-2640-AFCA-DD7014F9399E}" srcOrd="0" destOrd="0" presId="urn:microsoft.com/office/officeart/2009/3/layout/RandomtoResultProcess"/>
    <dgm:cxn modelId="{2357CA76-47A3-8541-9910-CF1DB1906332}" type="presParOf" srcId="{4A5138CA-E350-3744-A521-DDE3992DFDE3}" destId="{39F79D51-62D5-2447-8B54-715ED964DC5E}" srcOrd="1" destOrd="0" presId="urn:microsoft.com/office/officeart/2009/3/layout/RandomtoResultProcess"/>
    <dgm:cxn modelId="{C7A07F36-E67E-A844-BDD2-2B7119847179}" type="presParOf" srcId="{4A5138CA-E350-3744-A521-DDE3992DFDE3}" destId="{EC55B944-5FE6-4449-9582-BAD181210B17}" srcOrd="2" destOrd="0" presId="urn:microsoft.com/office/officeart/2009/3/layout/RandomtoResultProcess"/>
    <dgm:cxn modelId="{75A76BD0-AB3C-194A-8F52-34467B78C2CA}" type="presParOf" srcId="{F1CA16E7-0283-FD46-94B7-947FE8A6BA30}" destId="{315382AF-2C34-9045-9C27-09BCEC59C340}" srcOrd="3" destOrd="0" presId="urn:microsoft.com/office/officeart/2009/3/layout/RandomtoResultProcess"/>
    <dgm:cxn modelId="{D89746EF-46CF-7C49-A18D-B4B8C2054827}" type="presParOf" srcId="{315382AF-2C34-9045-9C27-09BCEC59C340}" destId="{2D71D626-11A4-C143-941E-ACE46DB9E8E4}" srcOrd="0" destOrd="0" presId="urn:microsoft.com/office/officeart/2009/3/layout/RandomtoResultProcess"/>
    <dgm:cxn modelId="{E672EBD5-D751-E241-B614-E4EA825B30B2}" type="presParOf" srcId="{315382AF-2C34-9045-9C27-09BCEC59C340}" destId="{EDC4B443-B8EA-E641-813A-33A87A467C94}" srcOrd="1" destOrd="0" presId="urn:microsoft.com/office/officeart/2009/3/layout/RandomtoResultProcess"/>
    <dgm:cxn modelId="{82383B81-08CE-4F49-8FA4-3D9C2BFC1548}" type="presParOf" srcId="{F1CA16E7-0283-FD46-94B7-947FE8A6BA30}" destId="{A73377AF-D41E-DB41-8F33-5D3679E87909}" srcOrd="4" destOrd="0" presId="urn:microsoft.com/office/officeart/2009/3/layout/RandomtoResultProcess"/>
    <dgm:cxn modelId="{EE151D54-921B-374E-ACF0-77EAB0E45AC0}" type="presParOf" srcId="{A73377AF-D41E-DB41-8F33-5D3679E87909}" destId="{663D3249-D2B3-0445-9FE6-20D6518D0E9A}" srcOrd="0" destOrd="0" presId="urn:microsoft.com/office/officeart/2009/3/layout/RandomtoResultProcess"/>
    <dgm:cxn modelId="{B9ACB372-8980-A241-B5CA-90D0816459D3}" type="presParOf" srcId="{A73377AF-D41E-DB41-8F33-5D3679E87909}" destId="{46ABFF10-B823-624C-8346-9E1020668655}" srcOrd="1" destOrd="0" presId="urn:microsoft.com/office/officeart/2009/3/layout/RandomtoResultProcess"/>
    <dgm:cxn modelId="{EF3C0B8A-B0C6-BE4A-94D3-99800CC93F6C}" type="presParOf" srcId="{A73377AF-D41E-DB41-8F33-5D3679E87909}" destId="{34126B0A-97DA-C446-B7F7-3B3CA185E0E4}" srcOrd="2"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70F7A7-6491-FE4E-85A7-BA7EC781998E}" type="doc">
      <dgm:prSet loTypeId="urn:microsoft.com/office/officeart/2005/8/layout/vList3" loCatId="" qsTypeId="urn:microsoft.com/office/officeart/2005/8/quickstyle/simple1" qsCatId="simple" csTypeId="urn:microsoft.com/office/officeart/2005/8/colors/accent3_5" csCatId="accent3" phldr="1"/>
      <dgm:spPr/>
    </dgm:pt>
    <dgm:pt modelId="{11A0F9F9-FB58-EC43-8527-FD0C78029315}">
      <dgm:prSet phldrT="[Texto]"/>
      <dgm:spPr/>
      <dgm:t>
        <a:bodyPr/>
        <a:lstStyle/>
        <a:p>
          <a:r>
            <a:rPr lang="pt-BR" dirty="0"/>
            <a:t>Ações políticas</a:t>
          </a:r>
        </a:p>
      </dgm:t>
    </dgm:pt>
    <dgm:pt modelId="{18B26405-316F-9841-8410-25CA16A568A6}" type="parTrans" cxnId="{E449B18D-C934-2A40-80F6-7D00F70C1B59}">
      <dgm:prSet/>
      <dgm:spPr/>
      <dgm:t>
        <a:bodyPr/>
        <a:lstStyle/>
        <a:p>
          <a:endParaRPr lang="pt-BR"/>
        </a:p>
      </dgm:t>
    </dgm:pt>
    <dgm:pt modelId="{9E0C9BDD-56D4-154B-A8E1-AFA77654AE45}" type="sibTrans" cxnId="{E449B18D-C934-2A40-80F6-7D00F70C1B59}">
      <dgm:prSet/>
      <dgm:spPr/>
      <dgm:t>
        <a:bodyPr/>
        <a:lstStyle/>
        <a:p>
          <a:endParaRPr lang="pt-BR"/>
        </a:p>
      </dgm:t>
    </dgm:pt>
    <dgm:pt modelId="{C16CA412-4E6E-0340-9597-30995C3A7BC1}">
      <dgm:prSet phldrT="[Texto]"/>
      <dgm:spPr/>
      <dgm:t>
        <a:bodyPr/>
        <a:lstStyle/>
        <a:p>
          <a:r>
            <a:rPr lang="pt-BR" dirty="0"/>
            <a:t>Educação profissionais saúde</a:t>
          </a:r>
        </a:p>
      </dgm:t>
    </dgm:pt>
    <dgm:pt modelId="{49B870FB-B7AF-F340-A0D6-16503A418322}" type="parTrans" cxnId="{B8D170C2-1C03-184C-91C3-94759EC6AD91}">
      <dgm:prSet/>
      <dgm:spPr/>
      <dgm:t>
        <a:bodyPr/>
        <a:lstStyle/>
        <a:p>
          <a:endParaRPr lang="pt-BR"/>
        </a:p>
      </dgm:t>
    </dgm:pt>
    <dgm:pt modelId="{1F918CF6-70CF-0B4A-BAF6-B44E811CE744}" type="sibTrans" cxnId="{B8D170C2-1C03-184C-91C3-94759EC6AD91}">
      <dgm:prSet/>
      <dgm:spPr/>
      <dgm:t>
        <a:bodyPr/>
        <a:lstStyle/>
        <a:p>
          <a:endParaRPr lang="pt-BR"/>
        </a:p>
      </dgm:t>
    </dgm:pt>
    <dgm:pt modelId="{BA493348-1B3D-124C-8D9F-352C25243333}">
      <dgm:prSet phldrT="[Texto]"/>
      <dgm:spPr/>
      <dgm:t>
        <a:bodyPr/>
        <a:lstStyle/>
        <a:p>
          <a:r>
            <a:rPr lang="pt-BR" dirty="0"/>
            <a:t>Conscientização populacional</a:t>
          </a:r>
        </a:p>
      </dgm:t>
    </dgm:pt>
    <dgm:pt modelId="{3859F4E2-D7DD-E24B-BF3F-872F65B9ED17}" type="parTrans" cxnId="{E6CFF535-2719-2F40-B853-F65DCB29E230}">
      <dgm:prSet/>
      <dgm:spPr/>
      <dgm:t>
        <a:bodyPr/>
        <a:lstStyle/>
        <a:p>
          <a:endParaRPr lang="pt-BR"/>
        </a:p>
      </dgm:t>
    </dgm:pt>
    <dgm:pt modelId="{3389E9EC-1218-3044-BA01-9C32F8216A13}" type="sibTrans" cxnId="{E6CFF535-2719-2F40-B853-F65DCB29E230}">
      <dgm:prSet/>
      <dgm:spPr/>
      <dgm:t>
        <a:bodyPr/>
        <a:lstStyle/>
        <a:p>
          <a:endParaRPr lang="pt-BR"/>
        </a:p>
      </dgm:t>
    </dgm:pt>
    <dgm:pt modelId="{EDEF9060-2860-3742-BCBB-CEC580F20BD5}" type="pres">
      <dgm:prSet presAssocID="{8170F7A7-6491-FE4E-85A7-BA7EC781998E}" presName="linearFlow" presStyleCnt="0">
        <dgm:presLayoutVars>
          <dgm:dir/>
          <dgm:resizeHandles val="exact"/>
        </dgm:presLayoutVars>
      </dgm:prSet>
      <dgm:spPr/>
    </dgm:pt>
    <dgm:pt modelId="{9F6CDF6F-5201-5F47-A664-C170DA70606D}" type="pres">
      <dgm:prSet presAssocID="{11A0F9F9-FB58-EC43-8527-FD0C78029315}" presName="composite" presStyleCnt="0"/>
      <dgm:spPr/>
    </dgm:pt>
    <dgm:pt modelId="{4C60EEC0-5154-3C4C-BDFF-119047DAF4EF}" type="pres">
      <dgm:prSet presAssocID="{11A0F9F9-FB58-EC43-8527-FD0C78029315}" presName="imgShp" presStyleLbl="fgImgPlace1" presStyleIdx="0" presStyleCnt="3"/>
      <dgm:spPr/>
    </dgm:pt>
    <dgm:pt modelId="{4CCA2C84-EE42-D94F-91A4-47D170F2F2D9}" type="pres">
      <dgm:prSet presAssocID="{11A0F9F9-FB58-EC43-8527-FD0C78029315}" presName="txShp" presStyleLbl="node1" presStyleIdx="0" presStyleCnt="3" custLinFactNeighborX="4576" custLinFactNeighborY="-27308">
        <dgm:presLayoutVars>
          <dgm:bulletEnabled val="1"/>
        </dgm:presLayoutVars>
      </dgm:prSet>
      <dgm:spPr/>
    </dgm:pt>
    <dgm:pt modelId="{0A8062A2-8946-9D42-98EF-41824BE8F027}" type="pres">
      <dgm:prSet presAssocID="{9E0C9BDD-56D4-154B-A8E1-AFA77654AE45}" presName="spacing" presStyleCnt="0"/>
      <dgm:spPr/>
    </dgm:pt>
    <dgm:pt modelId="{AABD36F0-66B3-9C46-BC66-CA83E296A006}" type="pres">
      <dgm:prSet presAssocID="{C16CA412-4E6E-0340-9597-30995C3A7BC1}" presName="composite" presStyleCnt="0"/>
      <dgm:spPr/>
    </dgm:pt>
    <dgm:pt modelId="{C245CB8A-2279-394D-9FFC-8E70B88561D4}" type="pres">
      <dgm:prSet presAssocID="{C16CA412-4E6E-0340-9597-30995C3A7BC1}" presName="imgShp" presStyleLbl="fgImgPlace1" presStyleIdx="1" presStyleCnt="3"/>
      <dgm:spPr/>
    </dgm:pt>
    <dgm:pt modelId="{8B3E2D3B-D902-0E4E-A3D1-5FF5A58133B8}" type="pres">
      <dgm:prSet presAssocID="{C16CA412-4E6E-0340-9597-30995C3A7BC1}" presName="txShp" presStyleLbl="node1" presStyleIdx="1" presStyleCnt="3">
        <dgm:presLayoutVars>
          <dgm:bulletEnabled val="1"/>
        </dgm:presLayoutVars>
      </dgm:prSet>
      <dgm:spPr/>
    </dgm:pt>
    <dgm:pt modelId="{C7ABA0CF-D783-9140-9166-73B26B353E8F}" type="pres">
      <dgm:prSet presAssocID="{1F918CF6-70CF-0B4A-BAF6-B44E811CE744}" presName="spacing" presStyleCnt="0"/>
      <dgm:spPr/>
    </dgm:pt>
    <dgm:pt modelId="{228985F5-83AB-7C4F-B75C-B00719E4523D}" type="pres">
      <dgm:prSet presAssocID="{BA493348-1B3D-124C-8D9F-352C25243333}" presName="composite" presStyleCnt="0"/>
      <dgm:spPr/>
    </dgm:pt>
    <dgm:pt modelId="{4B8ABF8B-566B-8A4A-BD86-01E05911967D}" type="pres">
      <dgm:prSet presAssocID="{BA493348-1B3D-124C-8D9F-352C25243333}" presName="imgShp" presStyleLbl="fgImgPlace1" presStyleIdx="2" presStyleCnt="3"/>
      <dgm:spPr/>
    </dgm:pt>
    <dgm:pt modelId="{1C7542DC-7DB0-3E43-A1D8-2C7600F2B16B}" type="pres">
      <dgm:prSet presAssocID="{BA493348-1B3D-124C-8D9F-352C25243333}" presName="txShp" presStyleLbl="node1" presStyleIdx="2" presStyleCnt="3">
        <dgm:presLayoutVars>
          <dgm:bulletEnabled val="1"/>
        </dgm:presLayoutVars>
      </dgm:prSet>
      <dgm:spPr/>
    </dgm:pt>
  </dgm:ptLst>
  <dgm:cxnLst>
    <dgm:cxn modelId="{E6CFF535-2719-2F40-B853-F65DCB29E230}" srcId="{8170F7A7-6491-FE4E-85A7-BA7EC781998E}" destId="{BA493348-1B3D-124C-8D9F-352C25243333}" srcOrd="2" destOrd="0" parTransId="{3859F4E2-D7DD-E24B-BF3F-872F65B9ED17}" sibTransId="{3389E9EC-1218-3044-BA01-9C32F8216A13}"/>
    <dgm:cxn modelId="{0C8A515C-2116-6444-ABFC-083B67C3F3A6}" type="presOf" srcId="{11A0F9F9-FB58-EC43-8527-FD0C78029315}" destId="{4CCA2C84-EE42-D94F-91A4-47D170F2F2D9}" srcOrd="0" destOrd="0" presId="urn:microsoft.com/office/officeart/2005/8/layout/vList3"/>
    <dgm:cxn modelId="{7C1E2D89-FBC8-E940-B416-64AA7F956D15}" type="presOf" srcId="{C16CA412-4E6E-0340-9597-30995C3A7BC1}" destId="{8B3E2D3B-D902-0E4E-A3D1-5FF5A58133B8}" srcOrd="0" destOrd="0" presId="urn:microsoft.com/office/officeart/2005/8/layout/vList3"/>
    <dgm:cxn modelId="{E449B18D-C934-2A40-80F6-7D00F70C1B59}" srcId="{8170F7A7-6491-FE4E-85A7-BA7EC781998E}" destId="{11A0F9F9-FB58-EC43-8527-FD0C78029315}" srcOrd="0" destOrd="0" parTransId="{18B26405-316F-9841-8410-25CA16A568A6}" sibTransId="{9E0C9BDD-56D4-154B-A8E1-AFA77654AE45}"/>
    <dgm:cxn modelId="{71EC0AB1-E7B6-A849-829D-45F010972480}" type="presOf" srcId="{8170F7A7-6491-FE4E-85A7-BA7EC781998E}" destId="{EDEF9060-2860-3742-BCBB-CEC580F20BD5}" srcOrd="0" destOrd="0" presId="urn:microsoft.com/office/officeart/2005/8/layout/vList3"/>
    <dgm:cxn modelId="{B8D170C2-1C03-184C-91C3-94759EC6AD91}" srcId="{8170F7A7-6491-FE4E-85A7-BA7EC781998E}" destId="{C16CA412-4E6E-0340-9597-30995C3A7BC1}" srcOrd="1" destOrd="0" parTransId="{49B870FB-B7AF-F340-A0D6-16503A418322}" sibTransId="{1F918CF6-70CF-0B4A-BAF6-B44E811CE744}"/>
    <dgm:cxn modelId="{4827A8D5-4675-CB45-9400-021061A17BAD}" type="presOf" srcId="{BA493348-1B3D-124C-8D9F-352C25243333}" destId="{1C7542DC-7DB0-3E43-A1D8-2C7600F2B16B}" srcOrd="0" destOrd="0" presId="urn:microsoft.com/office/officeart/2005/8/layout/vList3"/>
    <dgm:cxn modelId="{2A76E926-BF42-2A47-B509-31E1E855B68D}" type="presParOf" srcId="{EDEF9060-2860-3742-BCBB-CEC580F20BD5}" destId="{9F6CDF6F-5201-5F47-A664-C170DA70606D}" srcOrd="0" destOrd="0" presId="urn:microsoft.com/office/officeart/2005/8/layout/vList3"/>
    <dgm:cxn modelId="{E2B36FBE-E483-8549-B968-9EBD05A160CF}" type="presParOf" srcId="{9F6CDF6F-5201-5F47-A664-C170DA70606D}" destId="{4C60EEC0-5154-3C4C-BDFF-119047DAF4EF}" srcOrd="0" destOrd="0" presId="urn:microsoft.com/office/officeart/2005/8/layout/vList3"/>
    <dgm:cxn modelId="{E5901092-EF92-4541-8904-996EFCF9C589}" type="presParOf" srcId="{9F6CDF6F-5201-5F47-A664-C170DA70606D}" destId="{4CCA2C84-EE42-D94F-91A4-47D170F2F2D9}" srcOrd="1" destOrd="0" presId="urn:microsoft.com/office/officeart/2005/8/layout/vList3"/>
    <dgm:cxn modelId="{AA5B2CF1-3BB9-3B4B-A5D7-B23601D2C868}" type="presParOf" srcId="{EDEF9060-2860-3742-BCBB-CEC580F20BD5}" destId="{0A8062A2-8946-9D42-98EF-41824BE8F027}" srcOrd="1" destOrd="0" presId="urn:microsoft.com/office/officeart/2005/8/layout/vList3"/>
    <dgm:cxn modelId="{D1E84A36-02A7-6D4B-B822-27D1A34A7083}" type="presParOf" srcId="{EDEF9060-2860-3742-BCBB-CEC580F20BD5}" destId="{AABD36F0-66B3-9C46-BC66-CA83E296A006}" srcOrd="2" destOrd="0" presId="urn:microsoft.com/office/officeart/2005/8/layout/vList3"/>
    <dgm:cxn modelId="{F8639C8D-D8F4-384A-8D5A-7F025D242D9D}" type="presParOf" srcId="{AABD36F0-66B3-9C46-BC66-CA83E296A006}" destId="{C245CB8A-2279-394D-9FFC-8E70B88561D4}" srcOrd="0" destOrd="0" presId="urn:microsoft.com/office/officeart/2005/8/layout/vList3"/>
    <dgm:cxn modelId="{EDA2F0A0-1BB4-FF48-BC61-F876B126797A}" type="presParOf" srcId="{AABD36F0-66B3-9C46-BC66-CA83E296A006}" destId="{8B3E2D3B-D902-0E4E-A3D1-5FF5A58133B8}" srcOrd="1" destOrd="0" presId="urn:microsoft.com/office/officeart/2005/8/layout/vList3"/>
    <dgm:cxn modelId="{650D5E95-AB29-8B4A-B9C7-40FBAB1ADE51}" type="presParOf" srcId="{EDEF9060-2860-3742-BCBB-CEC580F20BD5}" destId="{C7ABA0CF-D783-9140-9166-73B26B353E8F}" srcOrd="3" destOrd="0" presId="urn:microsoft.com/office/officeart/2005/8/layout/vList3"/>
    <dgm:cxn modelId="{345BF877-8C55-CA41-AFAA-94A686F9CC87}" type="presParOf" srcId="{EDEF9060-2860-3742-BCBB-CEC580F20BD5}" destId="{228985F5-83AB-7C4F-B75C-B00719E4523D}" srcOrd="4" destOrd="0" presId="urn:microsoft.com/office/officeart/2005/8/layout/vList3"/>
    <dgm:cxn modelId="{AE2CE738-03B3-B24F-9A1C-ACD9D7424BDD}" type="presParOf" srcId="{228985F5-83AB-7C4F-B75C-B00719E4523D}" destId="{4B8ABF8B-566B-8A4A-BD86-01E05911967D}" srcOrd="0" destOrd="0" presId="urn:microsoft.com/office/officeart/2005/8/layout/vList3"/>
    <dgm:cxn modelId="{44BE0254-2C0A-F94C-8C5E-AE05D758BB0A}" type="presParOf" srcId="{228985F5-83AB-7C4F-B75C-B00719E4523D}" destId="{1C7542DC-7DB0-3E43-A1D8-2C7600F2B16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9242F4-AC4E-7144-B938-862CDE782BB4}" type="doc">
      <dgm:prSet loTypeId="urn:microsoft.com/office/officeart/2005/8/layout/hierarchy3" loCatId="" qsTypeId="urn:microsoft.com/office/officeart/2005/8/quickstyle/simple4" qsCatId="simple" csTypeId="urn:microsoft.com/office/officeart/2005/8/colors/accent3_3" csCatId="accent3" phldr="1"/>
      <dgm:spPr/>
      <dgm:t>
        <a:bodyPr/>
        <a:lstStyle/>
        <a:p>
          <a:endParaRPr lang="pt-BR"/>
        </a:p>
      </dgm:t>
    </dgm:pt>
    <dgm:pt modelId="{B0C3DF61-0B93-0F4B-B0DB-C54B76CB98A4}">
      <dgm:prSet phldrT="[Texto]"/>
      <dgm:spPr/>
      <dgm:t>
        <a:bodyPr/>
        <a:lstStyle/>
        <a:p>
          <a:r>
            <a:rPr lang="pt-BR" dirty="0"/>
            <a:t>Ações políticas</a:t>
          </a:r>
        </a:p>
      </dgm:t>
    </dgm:pt>
    <dgm:pt modelId="{EFB431A3-D17A-D340-94C2-CD505AF49FE8}" type="parTrans" cxnId="{6EE146AC-B4C7-4B42-80C3-31DDDBAE77E9}">
      <dgm:prSet/>
      <dgm:spPr/>
      <dgm:t>
        <a:bodyPr/>
        <a:lstStyle/>
        <a:p>
          <a:endParaRPr lang="pt-BR"/>
        </a:p>
      </dgm:t>
    </dgm:pt>
    <dgm:pt modelId="{4BBBE4E8-2C05-6C42-BD6D-253D0A6F798F}" type="sibTrans" cxnId="{6EE146AC-B4C7-4B42-80C3-31DDDBAE77E9}">
      <dgm:prSet/>
      <dgm:spPr/>
      <dgm:t>
        <a:bodyPr/>
        <a:lstStyle/>
        <a:p>
          <a:endParaRPr lang="pt-BR"/>
        </a:p>
      </dgm:t>
    </dgm:pt>
    <dgm:pt modelId="{B40A5344-606E-4C4F-BDB0-F605CBF72243}">
      <dgm:prSet phldrT="[Texto]"/>
      <dgm:spPr/>
      <dgm:t>
        <a:bodyPr/>
        <a:lstStyle/>
        <a:p>
          <a:r>
            <a:rPr lang="pt-BR" dirty="0"/>
            <a:t>1. Vacina(</a:t>
          </a:r>
          <a:r>
            <a:rPr lang="pt-BR" dirty="0" err="1"/>
            <a:t>s</a:t>
          </a:r>
          <a:r>
            <a:rPr lang="pt-BR" dirty="0"/>
            <a:t>) e escola</a:t>
          </a:r>
        </a:p>
      </dgm:t>
    </dgm:pt>
    <dgm:pt modelId="{6B878FF8-91CD-204E-B082-446927CD79AC}" type="parTrans" cxnId="{E03319F7-5951-914F-9C4C-238EACE87859}">
      <dgm:prSet/>
      <dgm:spPr/>
      <dgm:t>
        <a:bodyPr/>
        <a:lstStyle/>
        <a:p>
          <a:endParaRPr lang="pt-BR"/>
        </a:p>
      </dgm:t>
    </dgm:pt>
    <dgm:pt modelId="{FE3BC300-FCAC-3E4E-8B2C-C49B4CF02CE6}" type="sibTrans" cxnId="{E03319F7-5951-914F-9C4C-238EACE87859}">
      <dgm:prSet/>
      <dgm:spPr/>
      <dgm:t>
        <a:bodyPr/>
        <a:lstStyle/>
        <a:p>
          <a:endParaRPr lang="pt-BR"/>
        </a:p>
      </dgm:t>
    </dgm:pt>
    <dgm:pt modelId="{28B0E883-8DDB-7F46-9516-D0FA37AF460B}">
      <dgm:prSet phldrT="[Texto]"/>
      <dgm:spPr/>
      <dgm:t>
        <a:bodyPr/>
        <a:lstStyle/>
        <a:p>
          <a:r>
            <a:rPr lang="pt-BR" dirty="0"/>
            <a:t>2. Aumentar o rastreamento</a:t>
          </a:r>
        </a:p>
      </dgm:t>
    </dgm:pt>
    <dgm:pt modelId="{6033CDFC-0156-4B47-9294-F1CF9D5E6162}" type="parTrans" cxnId="{0D41F12B-C02C-784E-BD96-E2A576F170A8}">
      <dgm:prSet/>
      <dgm:spPr/>
      <dgm:t>
        <a:bodyPr/>
        <a:lstStyle/>
        <a:p>
          <a:endParaRPr lang="pt-BR"/>
        </a:p>
      </dgm:t>
    </dgm:pt>
    <dgm:pt modelId="{EF3D57FB-2229-4A4D-AFD6-F111B05D4CC3}" type="sibTrans" cxnId="{0D41F12B-C02C-784E-BD96-E2A576F170A8}">
      <dgm:prSet/>
      <dgm:spPr/>
      <dgm:t>
        <a:bodyPr/>
        <a:lstStyle/>
        <a:p>
          <a:endParaRPr lang="pt-BR"/>
        </a:p>
      </dgm:t>
    </dgm:pt>
    <dgm:pt modelId="{9A4B5242-0D0B-AC4A-862E-DF1A43E1B1D0}" type="pres">
      <dgm:prSet presAssocID="{759242F4-AC4E-7144-B938-862CDE782BB4}" presName="diagram" presStyleCnt="0">
        <dgm:presLayoutVars>
          <dgm:chPref val="1"/>
          <dgm:dir/>
          <dgm:animOne val="branch"/>
          <dgm:animLvl val="lvl"/>
          <dgm:resizeHandles/>
        </dgm:presLayoutVars>
      </dgm:prSet>
      <dgm:spPr/>
    </dgm:pt>
    <dgm:pt modelId="{19AE5123-695F-7248-8420-2FB8249CD0B8}" type="pres">
      <dgm:prSet presAssocID="{B0C3DF61-0B93-0F4B-B0DB-C54B76CB98A4}" presName="root" presStyleCnt="0"/>
      <dgm:spPr/>
    </dgm:pt>
    <dgm:pt modelId="{B61C3C75-9008-4A49-910C-F9D1F0712682}" type="pres">
      <dgm:prSet presAssocID="{B0C3DF61-0B93-0F4B-B0DB-C54B76CB98A4}" presName="rootComposite" presStyleCnt="0"/>
      <dgm:spPr/>
    </dgm:pt>
    <dgm:pt modelId="{7B5DAFAA-6396-DA4E-B051-BC1B1A174BDC}" type="pres">
      <dgm:prSet presAssocID="{B0C3DF61-0B93-0F4B-B0DB-C54B76CB98A4}" presName="rootText" presStyleLbl="node1" presStyleIdx="0" presStyleCnt="1" custLinFactNeighborX="1206" custLinFactNeighborY="-7234"/>
      <dgm:spPr/>
    </dgm:pt>
    <dgm:pt modelId="{B1C829B6-E86A-8F4E-9057-D090C71268E7}" type="pres">
      <dgm:prSet presAssocID="{B0C3DF61-0B93-0F4B-B0DB-C54B76CB98A4}" presName="rootConnector" presStyleLbl="node1" presStyleIdx="0" presStyleCnt="1"/>
      <dgm:spPr/>
    </dgm:pt>
    <dgm:pt modelId="{7C7958D4-79AA-9C4C-BD03-15FE40A1D119}" type="pres">
      <dgm:prSet presAssocID="{B0C3DF61-0B93-0F4B-B0DB-C54B76CB98A4}" presName="childShape" presStyleCnt="0"/>
      <dgm:spPr/>
    </dgm:pt>
    <dgm:pt modelId="{88DBA363-415D-4C44-866F-CE3D3EFE5E0D}" type="pres">
      <dgm:prSet presAssocID="{6B878FF8-91CD-204E-B082-446927CD79AC}" presName="Name13" presStyleLbl="parChTrans1D2" presStyleIdx="0" presStyleCnt="2"/>
      <dgm:spPr/>
    </dgm:pt>
    <dgm:pt modelId="{A6483EAB-86E2-9640-B76E-B0BEFFEBBBCD}" type="pres">
      <dgm:prSet presAssocID="{B40A5344-606E-4C4F-BDB0-F605CBF72243}" presName="childText" presStyleLbl="bgAcc1" presStyleIdx="0" presStyleCnt="2">
        <dgm:presLayoutVars>
          <dgm:bulletEnabled val="1"/>
        </dgm:presLayoutVars>
      </dgm:prSet>
      <dgm:spPr/>
    </dgm:pt>
    <dgm:pt modelId="{857920BA-2596-EE4F-BBFC-54EEE8B1ACBD}" type="pres">
      <dgm:prSet presAssocID="{6033CDFC-0156-4B47-9294-F1CF9D5E6162}" presName="Name13" presStyleLbl="parChTrans1D2" presStyleIdx="1" presStyleCnt="2"/>
      <dgm:spPr/>
    </dgm:pt>
    <dgm:pt modelId="{250C7759-F4C4-DC46-9F10-BC1788858365}" type="pres">
      <dgm:prSet presAssocID="{28B0E883-8DDB-7F46-9516-D0FA37AF460B}" presName="childText" presStyleLbl="bgAcc1" presStyleIdx="1" presStyleCnt="2">
        <dgm:presLayoutVars>
          <dgm:bulletEnabled val="1"/>
        </dgm:presLayoutVars>
      </dgm:prSet>
      <dgm:spPr/>
    </dgm:pt>
  </dgm:ptLst>
  <dgm:cxnLst>
    <dgm:cxn modelId="{8B0E2215-3A34-AF4E-95C6-F8E2B2933611}" type="presOf" srcId="{B0C3DF61-0B93-0F4B-B0DB-C54B76CB98A4}" destId="{7B5DAFAA-6396-DA4E-B051-BC1B1A174BDC}" srcOrd="0" destOrd="0" presId="urn:microsoft.com/office/officeart/2005/8/layout/hierarchy3"/>
    <dgm:cxn modelId="{0D41F12B-C02C-784E-BD96-E2A576F170A8}" srcId="{B0C3DF61-0B93-0F4B-B0DB-C54B76CB98A4}" destId="{28B0E883-8DDB-7F46-9516-D0FA37AF460B}" srcOrd="1" destOrd="0" parTransId="{6033CDFC-0156-4B47-9294-F1CF9D5E6162}" sibTransId="{EF3D57FB-2229-4A4D-AFD6-F111B05D4CC3}"/>
    <dgm:cxn modelId="{A80A1930-7753-EA47-835E-606D51B39C2C}" type="presOf" srcId="{28B0E883-8DDB-7F46-9516-D0FA37AF460B}" destId="{250C7759-F4C4-DC46-9F10-BC1788858365}" srcOrd="0" destOrd="0" presId="urn:microsoft.com/office/officeart/2005/8/layout/hierarchy3"/>
    <dgm:cxn modelId="{F29FB644-8B1C-2C48-A664-5477549DFB44}" type="presOf" srcId="{759242F4-AC4E-7144-B938-862CDE782BB4}" destId="{9A4B5242-0D0B-AC4A-862E-DF1A43E1B1D0}" srcOrd="0" destOrd="0" presId="urn:microsoft.com/office/officeart/2005/8/layout/hierarchy3"/>
    <dgm:cxn modelId="{04A7AF56-BB97-0546-A36E-94A76C375758}" type="presOf" srcId="{6B878FF8-91CD-204E-B082-446927CD79AC}" destId="{88DBA363-415D-4C44-866F-CE3D3EFE5E0D}" srcOrd="0" destOrd="0" presId="urn:microsoft.com/office/officeart/2005/8/layout/hierarchy3"/>
    <dgm:cxn modelId="{20934675-2282-CB46-9BC3-2F6FCD1B038A}" type="presOf" srcId="{B40A5344-606E-4C4F-BDB0-F605CBF72243}" destId="{A6483EAB-86E2-9640-B76E-B0BEFFEBBBCD}" srcOrd="0" destOrd="0" presId="urn:microsoft.com/office/officeart/2005/8/layout/hierarchy3"/>
    <dgm:cxn modelId="{5C0A4D9E-AB1D-F549-B1B3-46165680BA83}" type="presOf" srcId="{6033CDFC-0156-4B47-9294-F1CF9D5E6162}" destId="{857920BA-2596-EE4F-BBFC-54EEE8B1ACBD}" srcOrd="0" destOrd="0" presId="urn:microsoft.com/office/officeart/2005/8/layout/hierarchy3"/>
    <dgm:cxn modelId="{6EE146AC-B4C7-4B42-80C3-31DDDBAE77E9}" srcId="{759242F4-AC4E-7144-B938-862CDE782BB4}" destId="{B0C3DF61-0B93-0F4B-B0DB-C54B76CB98A4}" srcOrd="0" destOrd="0" parTransId="{EFB431A3-D17A-D340-94C2-CD505AF49FE8}" sibTransId="{4BBBE4E8-2C05-6C42-BD6D-253D0A6F798F}"/>
    <dgm:cxn modelId="{1616A0D3-EA56-6043-9D8A-7343D92C5816}" type="presOf" srcId="{B0C3DF61-0B93-0F4B-B0DB-C54B76CB98A4}" destId="{B1C829B6-E86A-8F4E-9057-D090C71268E7}" srcOrd="1" destOrd="0" presId="urn:microsoft.com/office/officeart/2005/8/layout/hierarchy3"/>
    <dgm:cxn modelId="{E03319F7-5951-914F-9C4C-238EACE87859}" srcId="{B0C3DF61-0B93-0F4B-B0DB-C54B76CB98A4}" destId="{B40A5344-606E-4C4F-BDB0-F605CBF72243}" srcOrd="0" destOrd="0" parTransId="{6B878FF8-91CD-204E-B082-446927CD79AC}" sibTransId="{FE3BC300-FCAC-3E4E-8B2C-C49B4CF02CE6}"/>
    <dgm:cxn modelId="{2BF15861-2233-F644-B51A-4C5C50885690}" type="presParOf" srcId="{9A4B5242-0D0B-AC4A-862E-DF1A43E1B1D0}" destId="{19AE5123-695F-7248-8420-2FB8249CD0B8}" srcOrd="0" destOrd="0" presId="urn:microsoft.com/office/officeart/2005/8/layout/hierarchy3"/>
    <dgm:cxn modelId="{2BB1E15A-5A15-4F45-BC1A-3AAEC8F85796}" type="presParOf" srcId="{19AE5123-695F-7248-8420-2FB8249CD0B8}" destId="{B61C3C75-9008-4A49-910C-F9D1F0712682}" srcOrd="0" destOrd="0" presId="urn:microsoft.com/office/officeart/2005/8/layout/hierarchy3"/>
    <dgm:cxn modelId="{8277D6B5-0096-DC4C-98B3-B90BB48BDCF4}" type="presParOf" srcId="{B61C3C75-9008-4A49-910C-F9D1F0712682}" destId="{7B5DAFAA-6396-DA4E-B051-BC1B1A174BDC}" srcOrd="0" destOrd="0" presId="urn:microsoft.com/office/officeart/2005/8/layout/hierarchy3"/>
    <dgm:cxn modelId="{413C6026-86ED-9349-927E-0FEC5CDE9004}" type="presParOf" srcId="{B61C3C75-9008-4A49-910C-F9D1F0712682}" destId="{B1C829B6-E86A-8F4E-9057-D090C71268E7}" srcOrd="1" destOrd="0" presId="urn:microsoft.com/office/officeart/2005/8/layout/hierarchy3"/>
    <dgm:cxn modelId="{1DC13831-FFF5-E64E-BCFE-93E163F43CD3}" type="presParOf" srcId="{19AE5123-695F-7248-8420-2FB8249CD0B8}" destId="{7C7958D4-79AA-9C4C-BD03-15FE40A1D119}" srcOrd="1" destOrd="0" presId="urn:microsoft.com/office/officeart/2005/8/layout/hierarchy3"/>
    <dgm:cxn modelId="{E1D64E61-A768-B342-AF03-2B9CD59EE33A}" type="presParOf" srcId="{7C7958D4-79AA-9C4C-BD03-15FE40A1D119}" destId="{88DBA363-415D-4C44-866F-CE3D3EFE5E0D}" srcOrd="0" destOrd="0" presId="urn:microsoft.com/office/officeart/2005/8/layout/hierarchy3"/>
    <dgm:cxn modelId="{F9393DDB-3AD4-1B44-8E43-6E054CCF98FF}" type="presParOf" srcId="{7C7958D4-79AA-9C4C-BD03-15FE40A1D119}" destId="{A6483EAB-86E2-9640-B76E-B0BEFFEBBBCD}" srcOrd="1" destOrd="0" presId="urn:microsoft.com/office/officeart/2005/8/layout/hierarchy3"/>
    <dgm:cxn modelId="{10297449-5A54-D240-8762-ECAD32042A57}" type="presParOf" srcId="{7C7958D4-79AA-9C4C-BD03-15FE40A1D119}" destId="{857920BA-2596-EE4F-BBFC-54EEE8B1ACBD}" srcOrd="2" destOrd="0" presId="urn:microsoft.com/office/officeart/2005/8/layout/hierarchy3"/>
    <dgm:cxn modelId="{2A4C2273-E251-A34C-9C2A-1A86A16A4477}" type="presParOf" srcId="{7C7958D4-79AA-9C4C-BD03-15FE40A1D119}" destId="{250C7759-F4C4-DC46-9F10-BC1788858365}"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05141-0851-E94C-9C2B-3DEE4CF26702}">
      <dsp:nvSpPr>
        <dsp:cNvPr id="0" name=""/>
        <dsp:cNvSpPr/>
      </dsp:nvSpPr>
      <dsp:spPr>
        <a:xfrm rot="198396">
          <a:off x="-72590" y="70390"/>
          <a:ext cx="2659783" cy="2201698"/>
        </a:xfrm>
        <a:prstGeom prst="circularArrow">
          <a:avLst>
            <a:gd name="adj1" fmla="val 5274"/>
            <a:gd name="adj2" fmla="val 312630"/>
            <a:gd name="adj3" fmla="val 14442423"/>
            <a:gd name="adj4" fmla="val 17002672"/>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9FD5E5A-E4A7-3B48-A766-23919A156028}">
      <dsp:nvSpPr>
        <dsp:cNvPr id="0" name=""/>
        <dsp:cNvSpPr/>
      </dsp:nvSpPr>
      <dsp:spPr>
        <a:xfrm>
          <a:off x="890178" y="1111"/>
          <a:ext cx="734244" cy="367122"/>
        </a:xfrm>
        <a:prstGeom prst="roundRect">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Câncer</a:t>
          </a:r>
          <a:r>
            <a:rPr lang="en-US" sz="500" kern="1200" dirty="0"/>
            <a:t> </a:t>
          </a:r>
          <a:r>
            <a:rPr lang="en-US" sz="500" kern="1200" dirty="0" err="1"/>
            <a:t>colo</a:t>
          </a:r>
          <a:r>
            <a:rPr lang="en-US" sz="500" kern="1200" dirty="0"/>
            <a:t> de </a:t>
          </a:r>
          <a:r>
            <a:rPr lang="en-US" sz="500" kern="1200" dirty="0" err="1"/>
            <a:t>útero</a:t>
          </a:r>
          <a:r>
            <a:rPr lang="en-US" sz="500" kern="1200" dirty="0"/>
            <a:t>:</a:t>
          </a:r>
        </a:p>
        <a:p>
          <a:pPr marL="0" lvl="0" indent="0" algn="ctr" defTabSz="222250">
            <a:lnSpc>
              <a:spcPct val="90000"/>
            </a:lnSpc>
            <a:spcBef>
              <a:spcPct val="0"/>
            </a:spcBef>
            <a:spcAft>
              <a:spcPct val="35000"/>
            </a:spcAft>
            <a:buNone/>
          </a:pPr>
          <a:r>
            <a:rPr lang="en-US" sz="500" kern="1200" dirty="0"/>
            <a:t>Alta </a:t>
          </a:r>
          <a:r>
            <a:rPr lang="en-US" sz="500" kern="1200" dirty="0" err="1"/>
            <a:t>incidência</a:t>
          </a:r>
          <a:r>
            <a:rPr lang="en-US" sz="500" kern="1200" dirty="0"/>
            <a:t> e </a:t>
          </a:r>
          <a:r>
            <a:rPr lang="en-US" sz="500" kern="1200" dirty="0" err="1"/>
            <a:t>mortalidade</a:t>
          </a:r>
          <a:r>
            <a:rPr lang="en-US" sz="500" kern="1200" dirty="0"/>
            <a:t> </a:t>
          </a:r>
        </a:p>
      </dsp:txBody>
      <dsp:txXfrm>
        <a:off x="908099" y="19032"/>
        <a:ext cx="698402" cy="331280"/>
      </dsp:txXfrm>
    </dsp:sp>
    <dsp:sp modelId="{7E742591-EE9C-A845-B055-04A44595DD86}">
      <dsp:nvSpPr>
        <dsp:cNvPr id="0" name=""/>
        <dsp:cNvSpPr/>
      </dsp:nvSpPr>
      <dsp:spPr>
        <a:xfrm>
          <a:off x="1663698" y="447703"/>
          <a:ext cx="734244" cy="367122"/>
        </a:xfrm>
        <a:prstGeom prst="roundRect">
          <a:avLst/>
        </a:prstGeom>
        <a:gradFill rotWithShape="0">
          <a:gsLst>
            <a:gs pos="0">
              <a:schemeClr val="accent1">
                <a:shade val="80000"/>
                <a:hueOff val="-90829"/>
                <a:satOff val="-8963"/>
                <a:lumOff val="6996"/>
                <a:alphaOff val="0"/>
                <a:satMod val="103000"/>
                <a:lumMod val="102000"/>
                <a:tint val="94000"/>
              </a:schemeClr>
            </a:gs>
            <a:gs pos="50000">
              <a:schemeClr val="accent1">
                <a:shade val="80000"/>
                <a:hueOff val="-90829"/>
                <a:satOff val="-8963"/>
                <a:lumOff val="6996"/>
                <a:alphaOff val="0"/>
                <a:satMod val="110000"/>
                <a:lumMod val="100000"/>
                <a:shade val="100000"/>
              </a:schemeClr>
            </a:gs>
            <a:gs pos="100000">
              <a:schemeClr val="accent1">
                <a:shade val="80000"/>
                <a:hueOff val="-90829"/>
                <a:satOff val="-8963"/>
                <a:lumOff val="699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Barreiras</a:t>
          </a:r>
          <a:r>
            <a:rPr lang="en-US" sz="500" kern="1200" dirty="0"/>
            <a:t> </a:t>
          </a:r>
          <a:r>
            <a:rPr lang="en-US" sz="500" kern="1200" dirty="0" err="1"/>
            <a:t>culturais</a:t>
          </a:r>
          <a:r>
            <a:rPr lang="en-US" sz="500" kern="1200" dirty="0"/>
            <a:t> e </a:t>
          </a:r>
          <a:r>
            <a:rPr lang="en-US" sz="500" kern="1200" dirty="0" err="1"/>
            <a:t>limitação</a:t>
          </a:r>
          <a:r>
            <a:rPr lang="en-US" sz="500" kern="1200" dirty="0"/>
            <a:t> de </a:t>
          </a:r>
          <a:r>
            <a:rPr lang="en-US" sz="500" kern="1200" dirty="0" err="1"/>
            <a:t>informação</a:t>
          </a:r>
          <a:endParaRPr lang="en-US" sz="500" kern="1200" dirty="0"/>
        </a:p>
      </dsp:txBody>
      <dsp:txXfrm>
        <a:off x="1681619" y="465624"/>
        <a:ext cx="698402" cy="331280"/>
      </dsp:txXfrm>
    </dsp:sp>
    <dsp:sp modelId="{10E469FE-5ED0-4F4A-ADB9-8786C2BF3920}">
      <dsp:nvSpPr>
        <dsp:cNvPr id="0" name=""/>
        <dsp:cNvSpPr/>
      </dsp:nvSpPr>
      <dsp:spPr>
        <a:xfrm>
          <a:off x="1780357" y="1340885"/>
          <a:ext cx="734244" cy="367122"/>
        </a:xfrm>
        <a:prstGeom prst="roundRect">
          <a:avLst/>
        </a:prstGeom>
        <a:gradFill rotWithShape="0">
          <a:gsLst>
            <a:gs pos="0">
              <a:schemeClr val="accent1">
                <a:shade val="80000"/>
                <a:hueOff val="-181658"/>
                <a:satOff val="-17925"/>
                <a:lumOff val="13992"/>
                <a:alphaOff val="0"/>
                <a:satMod val="103000"/>
                <a:lumMod val="102000"/>
                <a:tint val="94000"/>
              </a:schemeClr>
            </a:gs>
            <a:gs pos="50000">
              <a:schemeClr val="accent1">
                <a:shade val="80000"/>
                <a:hueOff val="-181658"/>
                <a:satOff val="-17925"/>
                <a:lumOff val="13992"/>
                <a:alphaOff val="0"/>
                <a:satMod val="110000"/>
                <a:lumMod val="100000"/>
                <a:shade val="100000"/>
              </a:schemeClr>
            </a:gs>
            <a:gs pos="100000">
              <a:schemeClr val="accent1">
                <a:shade val="80000"/>
                <a:hueOff val="-181658"/>
                <a:satOff val="-17925"/>
                <a:lumOff val="1399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Acesso</a:t>
          </a:r>
          <a:endParaRPr lang="en-US" sz="500" kern="1200" dirty="0"/>
        </a:p>
      </dsp:txBody>
      <dsp:txXfrm>
        <a:off x="1798278" y="1358806"/>
        <a:ext cx="698402" cy="331280"/>
      </dsp:txXfrm>
    </dsp:sp>
    <dsp:sp modelId="{80037EA9-BBEC-6242-B6F4-637DF027884E}">
      <dsp:nvSpPr>
        <dsp:cNvPr id="0" name=""/>
        <dsp:cNvSpPr/>
      </dsp:nvSpPr>
      <dsp:spPr>
        <a:xfrm>
          <a:off x="890178" y="1787478"/>
          <a:ext cx="734244" cy="367122"/>
        </a:xfrm>
        <a:prstGeom prst="roundRect">
          <a:avLst/>
        </a:prstGeom>
        <a:gradFill rotWithShape="0">
          <a:gsLst>
            <a:gs pos="0">
              <a:schemeClr val="accent1">
                <a:shade val="80000"/>
                <a:hueOff val="-272487"/>
                <a:satOff val="-26888"/>
                <a:lumOff val="20988"/>
                <a:alphaOff val="0"/>
                <a:satMod val="103000"/>
                <a:lumMod val="102000"/>
                <a:tint val="94000"/>
              </a:schemeClr>
            </a:gs>
            <a:gs pos="50000">
              <a:schemeClr val="accent1">
                <a:shade val="80000"/>
                <a:hueOff val="-272487"/>
                <a:satOff val="-26888"/>
                <a:lumOff val="20988"/>
                <a:alphaOff val="0"/>
                <a:satMod val="110000"/>
                <a:lumMod val="100000"/>
                <a:shade val="100000"/>
              </a:schemeClr>
            </a:gs>
            <a:gs pos="100000">
              <a:schemeClr val="accent1">
                <a:shade val="80000"/>
                <a:hueOff val="-272487"/>
                <a:satOff val="-26888"/>
                <a:lumOff val="2098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Qualidade</a:t>
          </a:r>
          <a:r>
            <a:rPr lang="en-US" sz="500" kern="1200" dirty="0"/>
            <a:t> do </a:t>
          </a:r>
          <a:r>
            <a:rPr lang="en-US" sz="500" kern="1200" dirty="0" err="1"/>
            <a:t>exame</a:t>
          </a:r>
          <a:endParaRPr lang="en-US" sz="500" kern="1200" dirty="0"/>
        </a:p>
      </dsp:txBody>
      <dsp:txXfrm>
        <a:off x="908099" y="1805399"/>
        <a:ext cx="698402" cy="331280"/>
      </dsp:txXfrm>
    </dsp:sp>
    <dsp:sp modelId="{3F83E266-7C39-A542-AC7F-529AA7C6576E}">
      <dsp:nvSpPr>
        <dsp:cNvPr id="0" name=""/>
        <dsp:cNvSpPr/>
      </dsp:nvSpPr>
      <dsp:spPr>
        <a:xfrm>
          <a:off x="0" y="1340878"/>
          <a:ext cx="734244" cy="367122"/>
        </a:xfrm>
        <a:prstGeom prst="roundRect">
          <a:avLst/>
        </a:prstGeom>
        <a:gradFill rotWithShape="0">
          <a:gsLst>
            <a:gs pos="0">
              <a:schemeClr val="accent1">
                <a:shade val="80000"/>
                <a:hueOff val="-363316"/>
                <a:satOff val="-35850"/>
                <a:lumOff val="27984"/>
                <a:alphaOff val="0"/>
                <a:satMod val="103000"/>
                <a:lumMod val="102000"/>
                <a:tint val="94000"/>
              </a:schemeClr>
            </a:gs>
            <a:gs pos="50000">
              <a:schemeClr val="accent1">
                <a:shade val="80000"/>
                <a:hueOff val="-363316"/>
                <a:satOff val="-35850"/>
                <a:lumOff val="27984"/>
                <a:alphaOff val="0"/>
                <a:satMod val="110000"/>
                <a:lumMod val="100000"/>
                <a:shade val="100000"/>
              </a:schemeClr>
            </a:gs>
            <a:gs pos="100000">
              <a:schemeClr val="accent1">
                <a:shade val="80000"/>
                <a:hueOff val="-363316"/>
                <a:satOff val="-35850"/>
                <a:lumOff val="279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Acesso</a:t>
          </a:r>
          <a:r>
            <a:rPr lang="en-US" sz="500" kern="1200" dirty="0"/>
            <a:t> </a:t>
          </a:r>
          <a:r>
            <a:rPr lang="en-US" sz="500" kern="1200" dirty="0" err="1"/>
            <a:t>ao</a:t>
          </a:r>
          <a:r>
            <a:rPr lang="en-US" sz="500" kern="1200" dirty="0"/>
            <a:t> </a:t>
          </a:r>
          <a:r>
            <a:rPr lang="en-US" sz="500" kern="1200" dirty="0" err="1"/>
            <a:t>resultado</a:t>
          </a:r>
          <a:endParaRPr lang="en-US" sz="500" kern="1200" dirty="0"/>
        </a:p>
        <a:p>
          <a:pPr marL="0" lvl="0" indent="0" algn="ctr" defTabSz="222250">
            <a:lnSpc>
              <a:spcPct val="90000"/>
            </a:lnSpc>
            <a:spcBef>
              <a:spcPct val="0"/>
            </a:spcBef>
            <a:spcAft>
              <a:spcPct val="35000"/>
            </a:spcAft>
            <a:buNone/>
          </a:pPr>
          <a:endParaRPr lang="en-US" sz="500" kern="1200" dirty="0"/>
        </a:p>
      </dsp:txBody>
      <dsp:txXfrm>
        <a:off x="17921" y="1358799"/>
        <a:ext cx="698402" cy="331280"/>
      </dsp:txXfrm>
    </dsp:sp>
    <dsp:sp modelId="{04CA0BE3-F307-DB4C-818F-63603106A4E6}">
      <dsp:nvSpPr>
        <dsp:cNvPr id="0" name=""/>
        <dsp:cNvSpPr/>
      </dsp:nvSpPr>
      <dsp:spPr>
        <a:xfrm>
          <a:off x="116659" y="447703"/>
          <a:ext cx="734244" cy="367122"/>
        </a:xfrm>
        <a:prstGeom prst="roundRect">
          <a:avLst/>
        </a:prstGeom>
        <a:gradFill rotWithShape="0">
          <a:gsLst>
            <a:gs pos="0">
              <a:schemeClr val="accent1">
                <a:shade val="80000"/>
                <a:hueOff val="-454146"/>
                <a:satOff val="-44813"/>
                <a:lumOff val="34980"/>
                <a:alphaOff val="0"/>
                <a:satMod val="103000"/>
                <a:lumMod val="102000"/>
                <a:tint val="94000"/>
              </a:schemeClr>
            </a:gs>
            <a:gs pos="50000">
              <a:schemeClr val="accent1">
                <a:shade val="80000"/>
                <a:hueOff val="-454146"/>
                <a:satOff val="-44813"/>
                <a:lumOff val="34980"/>
                <a:alphaOff val="0"/>
                <a:satMod val="110000"/>
                <a:lumMod val="100000"/>
                <a:shade val="100000"/>
              </a:schemeClr>
            </a:gs>
            <a:gs pos="100000">
              <a:schemeClr val="accent1">
                <a:shade val="80000"/>
                <a:hueOff val="-454146"/>
                <a:satOff val="-44813"/>
                <a:lumOff val="3498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err="1"/>
            <a:t>Acesso</a:t>
          </a:r>
          <a:r>
            <a:rPr lang="en-US" sz="500" kern="1200" dirty="0"/>
            <a:t> </a:t>
          </a:r>
          <a:r>
            <a:rPr lang="en-US" sz="500" kern="1200" dirty="0" err="1"/>
            <a:t>ao</a:t>
          </a:r>
          <a:r>
            <a:rPr lang="en-US" sz="500" kern="1200" dirty="0"/>
            <a:t> </a:t>
          </a:r>
          <a:r>
            <a:rPr lang="en-US" sz="500" kern="1200" dirty="0" err="1"/>
            <a:t>tratamento</a:t>
          </a:r>
          <a:r>
            <a:rPr lang="en-US" sz="500" kern="1200" dirty="0"/>
            <a:t> e </a:t>
          </a:r>
          <a:r>
            <a:rPr lang="en-US" sz="500" kern="1200" dirty="0" err="1"/>
            <a:t>seguimento</a:t>
          </a:r>
          <a:r>
            <a:rPr lang="en-US" sz="500" kern="1200" dirty="0"/>
            <a:t> </a:t>
          </a:r>
        </a:p>
      </dsp:txBody>
      <dsp:txXfrm>
        <a:off x="134580" y="465624"/>
        <a:ext cx="698402" cy="331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05141-0851-E94C-9C2B-3DEE4CF26702}">
      <dsp:nvSpPr>
        <dsp:cNvPr id="0" name=""/>
        <dsp:cNvSpPr/>
      </dsp:nvSpPr>
      <dsp:spPr>
        <a:xfrm rot="198396">
          <a:off x="-123225" y="96161"/>
          <a:ext cx="3577480" cy="2961343"/>
        </a:xfrm>
        <a:prstGeom prst="circularArrow">
          <a:avLst>
            <a:gd name="adj1" fmla="val 5274"/>
            <a:gd name="adj2" fmla="val 312630"/>
            <a:gd name="adj3" fmla="val 14375374"/>
            <a:gd name="adj4" fmla="val 1704136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9FD5E5A-E4A7-3B48-A766-23919A156028}">
      <dsp:nvSpPr>
        <dsp:cNvPr id="0" name=""/>
        <dsp:cNvSpPr/>
      </dsp:nvSpPr>
      <dsp:spPr>
        <a:xfrm>
          <a:off x="1149920" y="1087"/>
          <a:ext cx="1031187" cy="5155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Câncer</a:t>
          </a:r>
          <a:r>
            <a:rPr lang="en-US" sz="800" kern="1200" dirty="0"/>
            <a:t> </a:t>
          </a:r>
          <a:r>
            <a:rPr lang="en-US" sz="800" kern="1200" dirty="0" err="1"/>
            <a:t>colo</a:t>
          </a:r>
          <a:r>
            <a:rPr lang="en-US" sz="800" kern="1200" dirty="0"/>
            <a:t> de </a:t>
          </a:r>
          <a:r>
            <a:rPr lang="en-US" sz="800" kern="1200" dirty="0" err="1"/>
            <a:t>útero</a:t>
          </a:r>
          <a:r>
            <a:rPr lang="en-US" sz="800" kern="1200" dirty="0"/>
            <a:t>:</a:t>
          </a:r>
        </a:p>
        <a:p>
          <a:pPr marL="0" lvl="0" indent="0" algn="ctr" defTabSz="355600">
            <a:lnSpc>
              <a:spcPct val="90000"/>
            </a:lnSpc>
            <a:spcBef>
              <a:spcPct val="0"/>
            </a:spcBef>
            <a:spcAft>
              <a:spcPct val="35000"/>
            </a:spcAft>
            <a:buNone/>
          </a:pPr>
          <a:r>
            <a:rPr lang="en-US" sz="800" kern="1200" dirty="0"/>
            <a:t>Alta </a:t>
          </a:r>
          <a:r>
            <a:rPr lang="en-US" sz="800" kern="1200" dirty="0" err="1"/>
            <a:t>incidência</a:t>
          </a:r>
          <a:r>
            <a:rPr lang="en-US" sz="800" kern="1200" dirty="0"/>
            <a:t> e </a:t>
          </a:r>
          <a:r>
            <a:rPr lang="en-US" sz="800" kern="1200" dirty="0" err="1"/>
            <a:t>mortalidade</a:t>
          </a:r>
          <a:r>
            <a:rPr lang="en-US" sz="800" kern="1200" dirty="0"/>
            <a:t> </a:t>
          </a:r>
        </a:p>
      </dsp:txBody>
      <dsp:txXfrm>
        <a:off x="1175089" y="26256"/>
        <a:ext cx="980849" cy="465255"/>
      </dsp:txXfrm>
    </dsp:sp>
    <dsp:sp modelId="{7E742591-EE9C-A845-B055-04A44595DD86}">
      <dsp:nvSpPr>
        <dsp:cNvPr id="0" name=""/>
        <dsp:cNvSpPr/>
      </dsp:nvSpPr>
      <dsp:spPr>
        <a:xfrm>
          <a:off x="2190325" y="601765"/>
          <a:ext cx="1031187" cy="515593"/>
        </a:xfrm>
        <a:prstGeom prst="roundRect">
          <a:avLst/>
        </a:prstGeom>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Barreiras</a:t>
          </a:r>
          <a:r>
            <a:rPr lang="en-US" sz="800" kern="1200" dirty="0"/>
            <a:t> </a:t>
          </a:r>
          <a:r>
            <a:rPr lang="en-US" sz="800" kern="1200" dirty="0" err="1"/>
            <a:t>culturais</a:t>
          </a:r>
          <a:r>
            <a:rPr lang="en-US" sz="800" kern="1200" dirty="0"/>
            <a:t> e </a:t>
          </a:r>
          <a:r>
            <a:rPr lang="en-US" sz="800" kern="1200" dirty="0" err="1"/>
            <a:t>limitação</a:t>
          </a:r>
          <a:r>
            <a:rPr lang="en-US" sz="800" kern="1200" dirty="0"/>
            <a:t> de </a:t>
          </a:r>
          <a:r>
            <a:rPr lang="en-US" sz="800" kern="1200" dirty="0" err="1"/>
            <a:t>informação</a:t>
          </a:r>
          <a:endParaRPr lang="en-US" sz="800" kern="1200" dirty="0"/>
        </a:p>
      </dsp:txBody>
      <dsp:txXfrm>
        <a:off x="2215494" y="626934"/>
        <a:ext cx="980849" cy="465255"/>
      </dsp:txXfrm>
    </dsp:sp>
    <dsp:sp modelId="{10E469FE-5ED0-4F4A-ADB9-8786C2BF3920}">
      <dsp:nvSpPr>
        <dsp:cNvPr id="0" name=""/>
        <dsp:cNvSpPr/>
      </dsp:nvSpPr>
      <dsp:spPr>
        <a:xfrm>
          <a:off x="2299841" y="1803120"/>
          <a:ext cx="1031187" cy="515593"/>
        </a:xfrm>
        <a:prstGeom prst="roundRect">
          <a:avLst/>
        </a:prstGeom>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Acesso</a:t>
          </a:r>
          <a:endParaRPr lang="en-US" sz="800" kern="1200" dirty="0"/>
        </a:p>
      </dsp:txBody>
      <dsp:txXfrm>
        <a:off x="2325010" y="1828289"/>
        <a:ext cx="980849" cy="465255"/>
      </dsp:txXfrm>
    </dsp:sp>
    <dsp:sp modelId="{80037EA9-BBEC-6242-B6F4-637DF027884E}">
      <dsp:nvSpPr>
        <dsp:cNvPr id="0" name=""/>
        <dsp:cNvSpPr/>
      </dsp:nvSpPr>
      <dsp:spPr>
        <a:xfrm>
          <a:off x="1149920" y="2403800"/>
          <a:ext cx="1031187" cy="5155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Qualidade</a:t>
          </a:r>
          <a:r>
            <a:rPr lang="en-US" sz="800" kern="1200" dirty="0"/>
            <a:t> do </a:t>
          </a:r>
          <a:r>
            <a:rPr lang="en-US" sz="800" kern="1200" dirty="0" err="1"/>
            <a:t>exame</a:t>
          </a:r>
          <a:endParaRPr lang="en-US" sz="800" kern="1200" dirty="0"/>
        </a:p>
      </dsp:txBody>
      <dsp:txXfrm>
        <a:off x="1175089" y="2428969"/>
        <a:ext cx="980849" cy="465255"/>
      </dsp:txXfrm>
    </dsp:sp>
    <dsp:sp modelId="{3F83E266-7C39-A542-AC7F-529AA7C6576E}">
      <dsp:nvSpPr>
        <dsp:cNvPr id="0" name=""/>
        <dsp:cNvSpPr/>
      </dsp:nvSpPr>
      <dsp:spPr>
        <a:xfrm>
          <a:off x="0" y="1803111"/>
          <a:ext cx="1031187" cy="5155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Acesso</a:t>
          </a:r>
          <a:r>
            <a:rPr lang="en-US" sz="800" kern="1200" dirty="0"/>
            <a:t> </a:t>
          </a:r>
          <a:r>
            <a:rPr lang="en-US" sz="800" kern="1200" dirty="0" err="1"/>
            <a:t>ao</a:t>
          </a:r>
          <a:r>
            <a:rPr lang="en-US" sz="800" kern="1200" dirty="0"/>
            <a:t> </a:t>
          </a:r>
          <a:r>
            <a:rPr lang="en-US" sz="800" kern="1200" dirty="0" err="1"/>
            <a:t>resultado</a:t>
          </a:r>
          <a:endParaRPr lang="en-US" sz="800" kern="1200" dirty="0"/>
        </a:p>
        <a:p>
          <a:pPr marL="0" lvl="0" indent="0" algn="ctr" defTabSz="355600">
            <a:lnSpc>
              <a:spcPct val="90000"/>
            </a:lnSpc>
            <a:spcBef>
              <a:spcPct val="0"/>
            </a:spcBef>
            <a:spcAft>
              <a:spcPct val="35000"/>
            </a:spcAft>
            <a:buNone/>
          </a:pPr>
          <a:endParaRPr lang="en-US" sz="800" kern="1200" dirty="0"/>
        </a:p>
      </dsp:txBody>
      <dsp:txXfrm>
        <a:off x="25169" y="1828280"/>
        <a:ext cx="980849" cy="465255"/>
      </dsp:txXfrm>
    </dsp:sp>
    <dsp:sp modelId="{04CA0BE3-F307-DB4C-818F-63603106A4E6}">
      <dsp:nvSpPr>
        <dsp:cNvPr id="0" name=""/>
        <dsp:cNvSpPr/>
      </dsp:nvSpPr>
      <dsp:spPr>
        <a:xfrm>
          <a:off x="109515" y="601765"/>
          <a:ext cx="1031187" cy="5155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err="1"/>
            <a:t>Acesso</a:t>
          </a:r>
          <a:r>
            <a:rPr lang="en-US" sz="800" kern="1200" dirty="0"/>
            <a:t> </a:t>
          </a:r>
          <a:r>
            <a:rPr lang="en-US" sz="800" kern="1200" dirty="0" err="1"/>
            <a:t>ao</a:t>
          </a:r>
          <a:r>
            <a:rPr lang="en-US" sz="800" kern="1200" dirty="0"/>
            <a:t> </a:t>
          </a:r>
          <a:r>
            <a:rPr lang="en-US" sz="800" kern="1200" dirty="0" err="1"/>
            <a:t>tratamento</a:t>
          </a:r>
          <a:r>
            <a:rPr lang="en-US" sz="800" kern="1200" dirty="0"/>
            <a:t> e </a:t>
          </a:r>
          <a:r>
            <a:rPr lang="en-US" sz="800" kern="1200" dirty="0" err="1"/>
            <a:t>seguimento</a:t>
          </a:r>
          <a:r>
            <a:rPr lang="en-US" sz="800" kern="1200" dirty="0"/>
            <a:t> </a:t>
          </a:r>
        </a:p>
      </dsp:txBody>
      <dsp:txXfrm>
        <a:off x="134684" y="626934"/>
        <a:ext cx="980849" cy="465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537EB-6B66-FF4D-BA73-C33F14CA16D5}">
      <dsp:nvSpPr>
        <dsp:cNvPr id="0" name=""/>
        <dsp:cNvSpPr/>
      </dsp:nvSpPr>
      <dsp:spPr>
        <a:xfrm>
          <a:off x="4821690" y="1303415"/>
          <a:ext cx="2476797" cy="24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pt-BR" sz="6500" kern="1200"/>
        </a:p>
      </dsp:txBody>
      <dsp:txXfrm>
        <a:off x="4821690" y="1303415"/>
        <a:ext cx="2476797" cy="2476797"/>
      </dsp:txXfrm>
    </dsp:sp>
    <dsp:sp modelId="{60F1C5DD-D3E7-D844-ABAA-24A084A93ED1}">
      <dsp:nvSpPr>
        <dsp:cNvPr id="0" name=""/>
        <dsp:cNvSpPr/>
      </dsp:nvSpPr>
      <dsp:spPr>
        <a:xfrm>
          <a:off x="1493887" y="-2898"/>
          <a:ext cx="5089425" cy="5089425"/>
        </a:xfrm>
        <a:prstGeom prst="circularArrow">
          <a:avLst>
            <a:gd name="adj1" fmla="val 9490"/>
            <a:gd name="adj2" fmla="val 685593"/>
            <a:gd name="adj3" fmla="val 7847668"/>
            <a:gd name="adj4" fmla="val 2266739"/>
            <a:gd name="adj5" fmla="val 11071"/>
          </a:avLst>
        </a:prstGeom>
        <a:gradFill rotWithShape="0">
          <a:gsLst>
            <a:gs pos="0">
              <a:schemeClr val="accent5">
                <a:shade val="50000"/>
                <a:hueOff val="0"/>
                <a:satOff val="0"/>
                <a:lumOff val="0"/>
                <a:alphaOff val="0"/>
                <a:satMod val="103000"/>
                <a:lumMod val="102000"/>
                <a:tint val="94000"/>
              </a:schemeClr>
            </a:gs>
            <a:gs pos="50000">
              <a:schemeClr val="accent5">
                <a:shade val="50000"/>
                <a:hueOff val="0"/>
                <a:satOff val="0"/>
                <a:lumOff val="0"/>
                <a:alphaOff val="0"/>
                <a:satMod val="110000"/>
                <a:lumMod val="100000"/>
                <a:shade val="100000"/>
              </a:schemeClr>
            </a:gs>
            <a:gs pos="100000">
              <a:schemeClr val="accent5">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2E9A6FE-EA8C-8144-B3F9-70C76D4B6A9E}">
      <dsp:nvSpPr>
        <dsp:cNvPr id="0" name=""/>
        <dsp:cNvSpPr/>
      </dsp:nvSpPr>
      <dsp:spPr>
        <a:xfrm>
          <a:off x="778712" y="1303415"/>
          <a:ext cx="2476797" cy="2476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pt-BR" sz="6500" kern="1200" dirty="0"/>
        </a:p>
      </dsp:txBody>
      <dsp:txXfrm>
        <a:off x="778712" y="1303415"/>
        <a:ext cx="2476797" cy="2476797"/>
      </dsp:txXfrm>
    </dsp:sp>
    <dsp:sp modelId="{0CD44C3B-1847-C741-A795-16764546FBC2}">
      <dsp:nvSpPr>
        <dsp:cNvPr id="0" name=""/>
        <dsp:cNvSpPr/>
      </dsp:nvSpPr>
      <dsp:spPr>
        <a:xfrm>
          <a:off x="1493887" y="-2898"/>
          <a:ext cx="5089425" cy="5089425"/>
        </a:xfrm>
        <a:prstGeom prst="circularArrow">
          <a:avLst>
            <a:gd name="adj1" fmla="val 9490"/>
            <a:gd name="adj2" fmla="val 685593"/>
            <a:gd name="adj3" fmla="val 18647668"/>
            <a:gd name="adj4" fmla="val 13066739"/>
            <a:gd name="adj5" fmla="val 11071"/>
          </a:avLst>
        </a:prstGeom>
        <a:gradFill rotWithShape="0">
          <a:gsLst>
            <a:gs pos="0">
              <a:schemeClr val="accent5">
                <a:shade val="50000"/>
                <a:hueOff val="-597093"/>
                <a:satOff val="-43965"/>
                <a:lumOff val="49081"/>
                <a:alphaOff val="0"/>
                <a:satMod val="103000"/>
                <a:lumMod val="102000"/>
                <a:tint val="94000"/>
              </a:schemeClr>
            </a:gs>
            <a:gs pos="50000">
              <a:schemeClr val="accent5">
                <a:shade val="50000"/>
                <a:hueOff val="-597093"/>
                <a:satOff val="-43965"/>
                <a:lumOff val="49081"/>
                <a:alphaOff val="0"/>
                <a:satMod val="110000"/>
                <a:lumMod val="100000"/>
                <a:shade val="100000"/>
              </a:schemeClr>
            </a:gs>
            <a:gs pos="100000">
              <a:schemeClr val="accent5">
                <a:shade val="50000"/>
                <a:hueOff val="-597093"/>
                <a:satOff val="-43965"/>
                <a:lumOff val="4908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294BE-BA74-6447-BB47-46552B666378}">
      <dsp:nvSpPr>
        <dsp:cNvPr id="0" name=""/>
        <dsp:cNvSpPr/>
      </dsp:nvSpPr>
      <dsp:spPr>
        <a:xfrm>
          <a:off x="108661" y="1276026"/>
          <a:ext cx="1581631" cy="521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pt-BR" sz="1700" kern="1200" dirty="0"/>
            <a:t>2020</a:t>
          </a:r>
        </a:p>
      </dsp:txBody>
      <dsp:txXfrm>
        <a:off x="108661" y="1276026"/>
        <a:ext cx="1581631" cy="521219"/>
      </dsp:txXfrm>
    </dsp:sp>
    <dsp:sp modelId="{36E9AF7B-CDA4-794F-9E7B-AEC60DB6AE2B}">
      <dsp:nvSpPr>
        <dsp:cNvPr id="0" name=""/>
        <dsp:cNvSpPr/>
      </dsp:nvSpPr>
      <dsp:spPr>
        <a:xfrm>
          <a:off x="106864" y="1117503"/>
          <a:ext cx="125811" cy="125811"/>
        </a:xfrm>
        <a:prstGeom prst="ellipse">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7BF947-3FE7-534B-ADF8-19FD85B06006}">
      <dsp:nvSpPr>
        <dsp:cNvPr id="0" name=""/>
        <dsp:cNvSpPr/>
      </dsp:nvSpPr>
      <dsp:spPr>
        <a:xfrm>
          <a:off x="194932" y="941367"/>
          <a:ext cx="125811" cy="125811"/>
        </a:xfrm>
        <a:prstGeom prst="ellipse">
          <a:avLst/>
        </a:prstGeom>
        <a:solidFill>
          <a:schemeClr val="accent3">
            <a:shade val="80000"/>
            <a:hueOff val="14738"/>
            <a:satOff val="-462"/>
            <a:lumOff val="15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5C8760-180C-CC47-90CA-EC570D4341F3}">
      <dsp:nvSpPr>
        <dsp:cNvPr id="0" name=""/>
        <dsp:cNvSpPr/>
      </dsp:nvSpPr>
      <dsp:spPr>
        <a:xfrm>
          <a:off x="406295" y="976594"/>
          <a:ext cx="197703" cy="197703"/>
        </a:xfrm>
        <a:prstGeom prst="ellipse">
          <a:avLst/>
        </a:prstGeom>
        <a:solidFill>
          <a:schemeClr val="accent3">
            <a:shade val="80000"/>
            <a:hueOff val="29477"/>
            <a:satOff val="-923"/>
            <a:lumOff val="31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A6BC92-7AA0-AB40-B1CC-2E3371D8C037}">
      <dsp:nvSpPr>
        <dsp:cNvPr id="0" name=""/>
        <dsp:cNvSpPr/>
      </dsp:nvSpPr>
      <dsp:spPr>
        <a:xfrm>
          <a:off x="582432" y="782845"/>
          <a:ext cx="125811" cy="125811"/>
        </a:xfrm>
        <a:prstGeom prst="ellipse">
          <a:avLst/>
        </a:prstGeom>
        <a:solidFill>
          <a:schemeClr val="accent3">
            <a:shade val="80000"/>
            <a:hueOff val="44215"/>
            <a:satOff val="-1385"/>
            <a:lumOff val="46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FFF15D-F280-524D-B0EF-AC6F27D9E7F7}">
      <dsp:nvSpPr>
        <dsp:cNvPr id="0" name=""/>
        <dsp:cNvSpPr/>
      </dsp:nvSpPr>
      <dsp:spPr>
        <a:xfrm>
          <a:off x="811409" y="712390"/>
          <a:ext cx="125811" cy="125811"/>
        </a:xfrm>
        <a:prstGeom prst="ellipse">
          <a:avLst/>
        </a:prstGeom>
        <a:solidFill>
          <a:schemeClr val="accent3">
            <a:shade val="80000"/>
            <a:hueOff val="58953"/>
            <a:satOff val="-1847"/>
            <a:lumOff val="6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7B5800-7464-5845-9859-66D4AE9FDD93}">
      <dsp:nvSpPr>
        <dsp:cNvPr id="0" name=""/>
        <dsp:cNvSpPr/>
      </dsp:nvSpPr>
      <dsp:spPr>
        <a:xfrm>
          <a:off x="1093227" y="835685"/>
          <a:ext cx="125811" cy="125811"/>
        </a:xfrm>
        <a:prstGeom prst="ellipse">
          <a:avLst/>
        </a:prstGeom>
        <a:solidFill>
          <a:schemeClr val="accent3">
            <a:shade val="80000"/>
            <a:hueOff val="73692"/>
            <a:satOff val="-2308"/>
            <a:lumOff val="77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50546E-6E8D-9E46-B4CD-9A8919C510CE}">
      <dsp:nvSpPr>
        <dsp:cNvPr id="0" name=""/>
        <dsp:cNvSpPr/>
      </dsp:nvSpPr>
      <dsp:spPr>
        <a:xfrm>
          <a:off x="1269363" y="923754"/>
          <a:ext cx="197703" cy="197703"/>
        </a:xfrm>
        <a:prstGeom prst="ellipse">
          <a:avLst/>
        </a:prstGeom>
        <a:solidFill>
          <a:schemeClr val="accent3">
            <a:shade val="80000"/>
            <a:hueOff val="88430"/>
            <a:satOff val="-2770"/>
            <a:lumOff val="93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61D692-0C7D-6143-A06C-106776E04CA1}">
      <dsp:nvSpPr>
        <dsp:cNvPr id="0" name=""/>
        <dsp:cNvSpPr/>
      </dsp:nvSpPr>
      <dsp:spPr>
        <a:xfrm>
          <a:off x="1515953" y="1117503"/>
          <a:ext cx="125811" cy="125811"/>
        </a:xfrm>
        <a:prstGeom prst="ellipse">
          <a:avLst/>
        </a:prstGeom>
        <a:solidFill>
          <a:schemeClr val="accent3">
            <a:shade val="80000"/>
            <a:hueOff val="103168"/>
            <a:satOff val="-3232"/>
            <a:lumOff val="108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6CF42-C618-4747-B0E5-942804E9D1D7}">
      <dsp:nvSpPr>
        <dsp:cNvPr id="0" name=""/>
        <dsp:cNvSpPr/>
      </dsp:nvSpPr>
      <dsp:spPr>
        <a:xfrm>
          <a:off x="1621635" y="1311253"/>
          <a:ext cx="125811" cy="125811"/>
        </a:xfrm>
        <a:prstGeom prst="ellipse">
          <a:avLst/>
        </a:prstGeom>
        <a:solidFill>
          <a:schemeClr val="accent3">
            <a:shade val="80000"/>
            <a:hueOff val="117906"/>
            <a:satOff val="-3693"/>
            <a:lumOff val="124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8C366F-4BEE-2D42-B946-91CAC8D0C101}">
      <dsp:nvSpPr>
        <dsp:cNvPr id="0" name=""/>
        <dsp:cNvSpPr/>
      </dsp:nvSpPr>
      <dsp:spPr>
        <a:xfrm>
          <a:off x="705727" y="941367"/>
          <a:ext cx="323515" cy="323515"/>
        </a:xfrm>
        <a:prstGeom prst="ellipse">
          <a:avLst/>
        </a:prstGeom>
        <a:solidFill>
          <a:schemeClr val="accent3">
            <a:shade val="80000"/>
            <a:hueOff val="132645"/>
            <a:satOff val="-4155"/>
            <a:lumOff val="139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E107D-9D15-4744-BCED-2AF693295C07}">
      <dsp:nvSpPr>
        <dsp:cNvPr id="0" name=""/>
        <dsp:cNvSpPr/>
      </dsp:nvSpPr>
      <dsp:spPr>
        <a:xfrm>
          <a:off x="18796" y="1610685"/>
          <a:ext cx="125811" cy="125811"/>
        </a:xfrm>
        <a:prstGeom prst="ellipse">
          <a:avLst/>
        </a:prstGeom>
        <a:solidFill>
          <a:schemeClr val="accent3">
            <a:shade val="80000"/>
            <a:hueOff val="147383"/>
            <a:satOff val="-4617"/>
            <a:lumOff val="155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332D94-454C-3C43-9135-AED1F0892201}">
      <dsp:nvSpPr>
        <dsp:cNvPr id="0" name=""/>
        <dsp:cNvSpPr/>
      </dsp:nvSpPr>
      <dsp:spPr>
        <a:xfrm>
          <a:off x="124478" y="1769207"/>
          <a:ext cx="197703" cy="197703"/>
        </a:xfrm>
        <a:prstGeom prst="ellipse">
          <a:avLst/>
        </a:prstGeom>
        <a:solidFill>
          <a:schemeClr val="accent3">
            <a:shade val="80000"/>
            <a:hueOff val="162121"/>
            <a:satOff val="-5078"/>
            <a:lumOff val="1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E6E49-E4B7-4743-BCDD-ADFCE2DA867A}">
      <dsp:nvSpPr>
        <dsp:cNvPr id="0" name=""/>
        <dsp:cNvSpPr/>
      </dsp:nvSpPr>
      <dsp:spPr>
        <a:xfrm>
          <a:off x="388682" y="1910116"/>
          <a:ext cx="287569" cy="287569"/>
        </a:xfrm>
        <a:prstGeom prst="ellipse">
          <a:avLst/>
        </a:prstGeom>
        <a:solidFill>
          <a:schemeClr val="accent3">
            <a:shade val="80000"/>
            <a:hueOff val="176860"/>
            <a:satOff val="-5540"/>
            <a:lumOff val="186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225D58-5BAC-9848-A289-B9979AE4580C}">
      <dsp:nvSpPr>
        <dsp:cNvPr id="0" name=""/>
        <dsp:cNvSpPr/>
      </dsp:nvSpPr>
      <dsp:spPr>
        <a:xfrm>
          <a:off x="758568" y="2139093"/>
          <a:ext cx="125811" cy="125811"/>
        </a:xfrm>
        <a:prstGeom prst="ellipse">
          <a:avLst/>
        </a:prstGeom>
        <a:solidFill>
          <a:schemeClr val="accent3">
            <a:shade val="80000"/>
            <a:hueOff val="191598"/>
            <a:satOff val="-6002"/>
            <a:lumOff val="201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32137D-003F-BB45-9974-AA054310BA68}">
      <dsp:nvSpPr>
        <dsp:cNvPr id="0" name=""/>
        <dsp:cNvSpPr/>
      </dsp:nvSpPr>
      <dsp:spPr>
        <a:xfrm>
          <a:off x="829022" y="1910116"/>
          <a:ext cx="197703" cy="197703"/>
        </a:xfrm>
        <a:prstGeom prst="ellipse">
          <a:avLst/>
        </a:prstGeom>
        <a:solidFill>
          <a:schemeClr val="accent3">
            <a:shade val="80000"/>
            <a:hueOff val="206336"/>
            <a:satOff val="-6463"/>
            <a:lumOff val="217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B0FC5D-DB99-2C4F-B9BA-4A537B0F257A}">
      <dsp:nvSpPr>
        <dsp:cNvPr id="0" name=""/>
        <dsp:cNvSpPr/>
      </dsp:nvSpPr>
      <dsp:spPr>
        <a:xfrm>
          <a:off x="1005158" y="2156707"/>
          <a:ext cx="125811" cy="125811"/>
        </a:xfrm>
        <a:prstGeom prst="ellipse">
          <a:avLst/>
        </a:prstGeom>
        <a:solidFill>
          <a:schemeClr val="accent3">
            <a:shade val="80000"/>
            <a:hueOff val="221075"/>
            <a:satOff val="-6925"/>
            <a:lumOff val="232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A50297-E36E-A94D-93E6-6D2AE7262AB8}">
      <dsp:nvSpPr>
        <dsp:cNvPr id="0" name=""/>
        <dsp:cNvSpPr/>
      </dsp:nvSpPr>
      <dsp:spPr>
        <a:xfrm>
          <a:off x="1163681" y="1874889"/>
          <a:ext cx="287569" cy="287569"/>
        </a:xfrm>
        <a:prstGeom prst="ellipse">
          <a:avLst/>
        </a:prstGeom>
        <a:solidFill>
          <a:schemeClr val="accent3">
            <a:shade val="80000"/>
            <a:hueOff val="235813"/>
            <a:satOff val="-7387"/>
            <a:lumOff val="248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6E3867-C752-0F46-9D48-02FBC7D716BE}">
      <dsp:nvSpPr>
        <dsp:cNvPr id="0" name=""/>
        <dsp:cNvSpPr/>
      </dsp:nvSpPr>
      <dsp:spPr>
        <a:xfrm>
          <a:off x="1551181" y="1804434"/>
          <a:ext cx="197703" cy="197703"/>
        </a:xfrm>
        <a:prstGeom prst="ellipse">
          <a:avLst/>
        </a:prstGeom>
        <a:solidFill>
          <a:schemeClr val="accent3">
            <a:shade val="80000"/>
            <a:hueOff val="250551"/>
            <a:satOff val="-7848"/>
            <a:lumOff val="263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A3CFFE-BD22-844E-90DB-483E3247D2F3}">
      <dsp:nvSpPr>
        <dsp:cNvPr id="0" name=""/>
        <dsp:cNvSpPr/>
      </dsp:nvSpPr>
      <dsp:spPr>
        <a:xfrm>
          <a:off x="1748884" y="976301"/>
          <a:ext cx="580628" cy="1108482"/>
        </a:xfrm>
        <a:prstGeom prst="chevron">
          <a:avLst>
            <a:gd name="adj" fmla="val 6231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73F95C-A3F5-2640-AFCA-DD7014F9399E}">
      <dsp:nvSpPr>
        <dsp:cNvPr id="0" name=""/>
        <dsp:cNvSpPr/>
      </dsp:nvSpPr>
      <dsp:spPr>
        <a:xfrm>
          <a:off x="2329513" y="976840"/>
          <a:ext cx="1583531" cy="1108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pt-BR" sz="1700" kern="1200" dirty="0"/>
            <a:t>2030</a:t>
          </a:r>
        </a:p>
      </dsp:txBody>
      <dsp:txXfrm>
        <a:off x="2329513" y="976840"/>
        <a:ext cx="1583531" cy="1108471"/>
      </dsp:txXfrm>
    </dsp:sp>
    <dsp:sp modelId="{39F79D51-62D5-2447-8B54-715ED964DC5E}">
      <dsp:nvSpPr>
        <dsp:cNvPr id="0" name=""/>
        <dsp:cNvSpPr/>
      </dsp:nvSpPr>
      <dsp:spPr>
        <a:xfrm>
          <a:off x="2329513" y="2375098"/>
          <a:ext cx="1583531" cy="97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endParaRPr lang="pt-BR" sz="4100" kern="1200" dirty="0"/>
        </a:p>
      </dsp:txBody>
      <dsp:txXfrm>
        <a:off x="2329513" y="2375098"/>
        <a:ext cx="1583531" cy="976510"/>
      </dsp:txXfrm>
    </dsp:sp>
    <dsp:sp modelId="{2D71D626-11A4-C143-941E-ACE46DB9E8E4}">
      <dsp:nvSpPr>
        <dsp:cNvPr id="0" name=""/>
        <dsp:cNvSpPr/>
      </dsp:nvSpPr>
      <dsp:spPr>
        <a:xfrm>
          <a:off x="3913044" y="976301"/>
          <a:ext cx="580628" cy="1108482"/>
        </a:xfrm>
        <a:prstGeom prst="chevron">
          <a:avLst>
            <a:gd name="adj" fmla="val 62310"/>
          </a:avLst>
        </a:prstGeom>
        <a:solidFill>
          <a:schemeClr val="accent3">
            <a:shade val="90000"/>
            <a:hueOff val="265295"/>
            <a:satOff val="-7972"/>
            <a:lumOff val="253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3D3249-D2B3-0445-9FE6-20D6518D0E9A}">
      <dsp:nvSpPr>
        <dsp:cNvPr id="0" name=""/>
        <dsp:cNvSpPr/>
      </dsp:nvSpPr>
      <dsp:spPr>
        <a:xfrm>
          <a:off x="4612437" y="897663"/>
          <a:ext cx="1346001" cy="1346001"/>
        </a:xfrm>
        <a:prstGeom prst="ellipse">
          <a:avLst/>
        </a:prstGeom>
        <a:solidFill>
          <a:schemeClr val="accent3">
            <a:shade val="80000"/>
            <a:hueOff val="265290"/>
            <a:satOff val="-8310"/>
            <a:lumOff val="279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pt-BR" sz="1700" kern="1200" dirty="0"/>
            <a:t>Eliminação câncer do colo do útero</a:t>
          </a:r>
        </a:p>
      </dsp:txBody>
      <dsp:txXfrm>
        <a:off x="4809554" y="1094780"/>
        <a:ext cx="951767" cy="951767"/>
      </dsp:txXfrm>
    </dsp:sp>
    <dsp:sp modelId="{46ABFF10-B823-624C-8346-9E1020668655}">
      <dsp:nvSpPr>
        <dsp:cNvPr id="0" name=""/>
        <dsp:cNvSpPr/>
      </dsp:nvSpPr>
      <dsp:spPr>
        <a:xfrm>
          <a:off x="4493672" y="2375098"/>
          <a:ext cx="1583531" cy="976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70" tIns="52070" rIns="52070" bIns="52070" numCol="1" spcCol="1270" anchor="ctr" anchorCtr="0">
          <a:noAutofit/>
        </a:bodyPr>
        <a:lstStyle/>
        <a:p>
          <a:pPr marL="0" lvl="0" indent="0" algn="ctr" defTabSz="1822450">
            <a:lnSpc>
              <a:spcPct val="90000"/>
            </a:lnSpc>
            <a:spcBef>
              <a:spcPct val="0"/>
            </a:spcBef>
            <a:spcAft>
              <a:spcPct val="35000"/>
            </a:spcAft>
            <a:buNone/>
          </a:pPr>
          <a:endParaRPr lang="pt-BR" sz="4100" kern="1200" dirty="0"/>
        </a:p>
      </dsp:txBody>
      <dsp:txXfrm>
        <a:off x="4493672" y="2375098"/>
        <a:ext cx="1583531" cy="9765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A2C84-EE42-D94F-91A4-47D170F2F2D9}">
      <dsp:nvSpPr>
        <dsp:cNvPr id="0" name=""/>
        <dsp:cNvSpPr/>
      </dsp:nvSpPr>
      <dsp:spPr>
        <a:xfrm rot="10800000">
          <a:off x="1270924" y="0"/>
          <a:ext cx="3466446" cy="956688"/>
        </a:xfrm>
        <a:prstGeom prst="homePlate">
          <a:avLst/>
        </a:prstGeom>
        <a:solidFill>
          <a:schemeClr val="accent3">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1873" tIns="95250" rIns="177800" bIns="95250" numCol="1" spcCol="1270" anchor="ctr" anchorCtr="0">
          <a:noAutofit/>
        </a:bodyPr>
        <a:lstStyle/>
        <a:p>
          <a:pPr marL="0" lvl="0" indent="0" algn="ctr" defTabSz="1111250">
            <a:lnSpc>
              <a:spcPct val="90000"/>
            </a:lnSpc>
            <a:spcBef>
              <a:spcPct val="0"/>
            </a:spcBef>
            <a:spcAft>
              <a:spcPct val="35000"/>
            </a:spcAft>
            <a:buNone/>
          </a:pPr>
          <a:r>
            <a:rPr lang="pt-BR" sz="2500" kern="1200" dirty="0"/>
            <a:t>Ações políticas</a:t>
          </a:r>
        </a:p>
      </dsp:txBody>
      <dsp:txXfrm rot="10800000">
        <a:off x="1510096" y="0"/>
        <a:ext cx="3227274" cy="956688"/>
      </dsp:txXfrm>
    </dsp:sp>
    <dsp:sp modelId="{4C60EEC0-5154-3C4C-BDFF-119047DAF4EF}">
      <dsp:nvSpPr>
        <dsp:cNvPr id="0" name=""/>
        <dsp:cNvSpPr/>
      </dsp:nvSpPr>
      <dsp:spPr>
        <a:xfrm>
          <a:off x="633955" y="2466"/>
          <a:ext cx="956688" cy="956688"/>
        </a:xfrm>
        <a:prstGeom prst="ellipse">
          <a:avLst/>
        </a:prstGeom>
        <a:solidFill>
          <a:schemeClr val="accent3">
            <a:tint val="50000"/>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3E2D3B-D902-0E4E-A3D1-5FF5A58133B8}">
      <dsp:nvSpPr>
        <dsp:cNvPr id="0" name=""/>
        <dsp:cNvSpPr/>
      </dsp:nvSpPr>
      <dsp:spPr>
        <a:xfrm rot="10800000">
          <a:off x="1112299" y="1244733"/>
          <a:ext cx="3466446" cy="956688"/>
        </a:xfrm>
        <a:prstGeom prst="homePlate">
          <a:avLst/>
        </a:prstGeom>
        <a:solidFill>
          <a:schemeClr val="accent3">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1873" tIns="95250" rIns="177800" bIns="95250" numCol="1" spcCol="1270" anchor="ctr" anchorCtr="0">
          <a:noAutofit/>
        </a:bodyPr>
        <a:lstStyle/>
        <a:p>
          <a:pPr marL="0" lvl="0" indent="0" algn="ctr" defTabSz="1111250">
            <a:lnSpc>
              <a:spcPct val="90000"/>
            </a:lnSpc>
            <a:spcBef>
              <a:spcPct val="0"/>
            </a:spcBef>
            <a:spcAft>
              <a:spcPct val="35000"/>
            </a:spcAft>
            <a:buNone/>
          </a:pPr>
          <a:r>
            <a:rPr lang="pt-BR" sz="2500" kern="1200" dirty="0"/>
            <a:t>Educação profissionais saúde</a:t>
          </a:r>
        </a:p>
      </dsp:txBody>
      <dsp:txXfrm rot="10800000">
        <a:off x="1351471" y="1244733"/>
        <a:ext cx="3227274" cy="956688"/>
      </dsp:txXfrm>
    </dsp:sp>
    <dsp:sp modelId="{C245CB8A-2279-394D-9FFC-8E70B88561D4}">
      <dsp:nvSpPr>
        <dsp:cNvPr id="0" name=""/>
        <dsp:cNvSpPr/>
      </dsp:nvSpPr>
      <dsp:spPr>
        <a:xfrm>
          <a:off x="633955" y="1244733"/>
          <a:ext cx="956688" cy="956688"/>
        </a:xfrm>
        <a:prstGeom prst="ellipse">
          <a:avLst/>
        </a:prstGeom>
        <a:solidFill>
          <a:schemeClr val="accent3">
            <a:tint val="50000"/>
            <a:alpha val="90000"/>
            <a:hueOff val="33517"/>
            <a:satOff val="-1545"/>
            <a:lumOff val="5439"/>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7542DC-7DB0-3E43-A1D8-2C7600F2B16B}">
      <dsp:nvSpPr>
        <dsp:cNvPr id="0" name=""/>
        <dsp:cNvSpPr/>
      </dsp:nvSpPr>
      <dsp:spPr>
        <a:xfrm rot="10800000">
          <a:off x="1112299" y="2487001"/>
          <a:ext cx="3466446" cy="956688"/>
        </a:xfrm>
        <a:prstGeom prst="homePlate">
          <a:avLst/>
        </a:prstGeom>
        <a:solidFill>
          <a:schemeClr val="accent3">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1873" tIns="95250" rIns="177800" bIns="95250" numCol="1" spcCol="1270" anchor="ctr" anchorCtr="0">
          <a:noAutofit/>
        </a:bodyPr>
        <a:lstStyle/>
        <a:p>
          <a:pPr marL="0" lvl="0" indent="0" algn="ctr" defTabSz="1111250">
            <a:lnSpc>
              <a:spcPct val="90000"/>
            </a:lnSpc>
            <a:spcBef>
              <a:spcPct val="0"/>
            </a:spcBef>
            <a:spcAft>
              <a:spcPct val="35000"/>
            </a:spcAft>
            <a:buNone/>
          </a:pPr>
          <a:r>
            <a:rPr lang="pt-BR" sz="2500" kern="1200" dirty="0"/>
            <a:t>Conscientização populacional</a:t>
          </a:r>
        </a:p>
      </dsp:txBody>
      <dsp:txXfrm rot="10800000">
        <a:off x="1351471" y="2487001"/>
        <a:ext cx="3227274" cy="956688"/>
      </dsp:txXfrm>
    </dsp:sp>
    <dsp:sp modelId="{4B8ABF8B-566B-8A4A-BD86-01E05911967D}">
      <dsp:nvSpPr>
        <dsp:cNvPr id="0" name=""/>
        <dsp:cNvSpPr/>
      </dsp:nvSpPr>
      <dsp:spPr>
        <a:xfrm>
          <a:off x="633955" y="2487001"/>
          <a:ext cx="956688" cy="956688"/>
        </a:xfrm>
        <a:prstGeom prst="ellipse">
          <a:avLst/>
        </a:prstGeom>
        <a:solidFill>
          <a:schemeClr val="accent3">
            <a:tint val="50000"/>
            <a:alpha val="90000"/>
            <a:hueOff val="67034"/>
            <a:satOff val="-3090"/>
            <a:lumOff val="10879"/>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DAFAA-6396-DA4E-B051-BC1B1A174BDC}">
      <dsp:nvSpPr>
        <dsp:cNvPr id="0" name=""/>
        <dsp:cNvSpPr/>
      </dsp:nvSpPr>
      <dsp:spPr>
        <a:xfrm>
          <a:off x="1915140" y="0"/>
          <a:ext cx="2321718" cy="1160859"/>
        </a:xfrm>
        <a:prstGeom prst="roundRect">
          <a:avLst>
            <a:gd name="adj" fmla="val 10000"/>
          </a:avLst>
        </a:prstGeom>
        <a:gradFill rotWithShape="0">
          <a:gsLst>
            <a:gs pos="0">
              <a:schemeClr val="accent3">
                <a:shade val="80000"/>
                <a:hueOff val="0"/>
                <a:satOff val="0"/>
                <a:lumOff val="0"/>
                <a:alphaOff val="0"/>
                <a:satMod val="103000"/>
                <a:lumMod val="102000"/>
                <a:tint val="94000"/>
              </a:schemeClr>
            </a:gs>
            <a:gs pos="50000">
              <a:schemeClr val="accent3">
                <a:shade val="80000"/>
                <a:hueOff val="0"/>
                <a:satOff val="0"/>
                <a:lumOff val="0"/>
                <a:alphaOff val="0"/>
                <a:satMod val="110000"/>
                <a:lumMod val="100000"/>
                <a:shade val="100000"/>
              </a:schemeClr>
            </a:gs>
            <a:gs pos="100000">
              <a:schemeClr val="accent3">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pt-BR" sz="3500" kern="1200" dirty="0"/>
            <a:t>Ações políticas</a:t>
          </a:r>
        </a:p>
      </dsp:txBody>
      <dsp:txXfrm>
        <a:off x="1949140" y="34000"/>
        <a:ext cx="2253718" cy="1092859"/>
      </dsp:txXfrm>
    </dsp:sp>
    <dsp:sp modelId="{88DBA363-415D-4C44-866F-CE3D3EFE5E0D}">
      <dsp:nvSpPr>
        <dsp:cNvPr id="0" name=""/>
        <dsp:cNvSpPr/>
      </dsp:nvSpPr>
      <dsp:spPr>
        <a:xfrm>
          <a:off x="2147312" y="1160859"/>
          <a:ext cx="204171" cy="871140"/>
        </a:xfrm>
        <a:custGeom>
          <a:avLst/>
          <a:gdLst/>
          <a:ahLst/>
          <a:cxnLst/>
          <a:rect l="0" t="0" r="0" b="0"/>
          <a:pathLst>
            <a:path>
              <a:moveTo>
                <a:pt x="0" y="0"/>
              </a:moveTo>
              <a:lnTo>
                <a:pt x="0" y="871140"/>
              </a:lnTo>
              <a:lnTo>
                <a:pt x="204171" y="871140"/>
              </a:lnTo>
            </a:path>
          </a:pathLst>
        </a:custGeom>
        <a:noFill/>
        <a:ln w="6350" cap="flat" cmpd="sng" algn="ctr">
          <a:solidFill>
            <a:schemeClr val="accent3">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6483EAB-86E2-9640-B76E-B0BEFFEBBBCD}">
      <dsp:nvSpPr>
        <dsp:cNvPr id="0" name=""/>
        <dsp:cNvSpPr/>
      </dsp:nvSpPr>
      <dsp:spPr>
        <a:xfrm>
          <a:off x="2351484" y="1451570"/>
          <a:ext cx="1857374" cy="1160859"/>
        </a:xfrm>
        <a:prstGeom prst="roundRect">
          <a:avLst>
            <a:gd name="adj" fmla="val 10000"/>
          </a:avLst>
        </a:prstGeom>
        <a:solidFill>
          <a:schemeClr val="lt1">
            <a:alpha val="90000"/>
            <a:hueOff val="0"/>
            <a:satOff val="0"/>
            <a:lumOff val="0"/>
            <a:alphaOff val="0"/>
          </a:schemeClr>
        </a:solidFill>
        <a:ln w="6350" cap="flat" cmpd="sng" algn="ctr">
          <a:solidFill>
            <a:schemeClr val="accent3">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t-BR" sz="2400" kern="1200" dirty="0"/>
            <a:t>1. Vacina(</a:t>
          </a:r>
          <a:r>
            <a:rPr lang="pt-BR" sz="2400" kern="1200" dirty="0" err="1"/>
            <a:t>s</a:t>
          </a:r>
          <a:r>
            <a:rPr lang="pt-BR" sz="2400" kern="1200" dirty="0"/>
            <a:t>) e escola</a:t>
          </a:r>
        </a:p>
      </dsp:txBody>
      <dsp:txXfrm>
        <a:off x="2385484" y="1485570"/>
        <a:ext cx="1789374" cy="1092859"/>
      </dsp:txXfrm>
    </dsp:sp>
    <dsp:sp modelId="{857920BA-2596-EE4F-BBFC-54EEE8B1ACBD}">
      <dsp:nvSpPr>
        <dsp:cNvPr id="0" name=""/>
        <dsp:cNvSpPr/>
      </dsp:nvSpPr>
      <dsp:spPr>
        <a:xfrm>
          <a:off x="2147312" y="1160859"/>
          <a:ext cx="204171" cy="2322214"/>
        </a:xfrm>
        <a:custGeom>
          <a:avLst/>
          <a:gdLst/>
          <a:ahLst/>
          <a:cxnLst/>
          <a:rect l="0" t="0" r="0" b="0"/>
          <a:pathLst>
            <a:path>
              <a:moveTo>
                <a:pt x="0" y="0"/>
              </a:moveTo>
              <a:lnTo>
                <a:pt x="0" y="2322214"/>
              </a:lnTo>
              <a:lnTo>
                <a:pt x="204171" y="2322214"/>
              </a:lnTo>
            </a:path>
          </a:pathLst>
        </a:custGeom>
        <a:noFill/>
        <a:ln w="6350" cap="flat" cmpd="sng" algn="ctr">
          <a:solidFill>
            <a:schemeClr val="accent3">
              <a:tint val="99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50C7759-F4C4-DC46-9F10-BC1788858365}">
      <dsp:nvSpPr>
        <dsp:cNvPr id="0" name=""/>
        <dsp:cNvSpPr/>
      </dsp:nvSpPr>
      <dsp:spPr>
        <a:xfrm>
          <a:off x="2351484" y="2902644"/>
          <a:ext cx="1857374" cy="1160859"/>
        </a:xfrm>
        <a:prstGeom prst="roundRect">
          <a:avLst>
            <a:gd name="adj" fmla="val 10000"/>
          </a:avLst>
        </a:prstGeom>
        <a:solidFill>
          <a:schemeClr val="lt1">
            <a:alpha val="90000"/>
            <a:hueOff val="0"/>
            <a:satOff val="0"/>
            <a:lumOff val="0"/>
            <a:alphaOff val="0"/>
          </a:schemeClr>
        </a:solidFill>
        <a:ln w="6350" cap="flat" cmpd="sng" algn="ctr">
          <a:solidFill>
            <a:schemeClr val="accent3">
              <a:shade val="80000"/>
              <a:hueOff val="265290"/>
              <a:satOff val="-8310"/>
              <a:lumOff val="279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t-BR" sz="2400" kern="1200" dirty="0"/>
            <a:t>2. Aumentar o rastreamento</a:t>
          </a:r>
        </a:p>
      </dsp:txBody>
      <dsp:txXfrm>
        <a:off x="2385484" y="2936644"/>
        <a:ext cx="1789374" cy="109285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204267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eaLnBrk="1" hangingPunct="1">
              <a:lnSpc>
                <a:spcPct val="93000"/>
              </a:lnSpc>
              <a:spcBef>
                <a:spcPct val="0"/>
              </a:spcBef>
              <a:buClr>
                <a:srgbClr val="FFFFFF"/>
              </a:buClr>
              <a:buFont typeface="Lucida Sans" pitchFamily="34" charset="0"/>
              <a:buNone/>
            </a:pPr>
            <a:r>
              <a:rPr lang="pt-BR" sz="2400" dirty="0">
                <a:solidFill>
                  <a:srgbClr val="FFFFFF"/>
                </a:solidFill>
                <a:latin typeface="Lucida Sans" pitchFamily="34" charset="0"/>
              </a:rPr>
              <a:t> segunda causa de </a:t>
            </a:r>
            <a:r>
              <a:rPr lang="pt-BR" sz="2400" dirty="0" err="1">
                <a:solidFill>
                  <a:srgbClr val="FFFFFF"/>
                </a:solidFill>
                <a:latin typeface="Lucida Sans" pitchFamily="34" charset="0"/>
              </a:rPr>
              <a:t>ca</a:t>
            </a:r>
            <a:r>
              <a:rPr lang="pt-BR" sz="2400" dirty="0">
                <a:solidFill>
                  <a:srgbClr val="FFFFFF"/>
                </a:solidFill>
                <a:latin typeface="Lucida Sans" pitchFamily="34" charset="0"/>
              </a:rPr>
              <a:t> e terceira de </a:t>
            </a:r>
            <a:r>
              <a:rPr lang="pt-BR" sz="2400" dirty="0">
                <a:solidFill>
                  <a:srgbClr val="FFFFFF"/>
                </a:solidFill>
              </a:rPr>
              <a:t>ó</a:t>
            </a:r>
            <a:r>
              <a:rPr lang="pt-BR" sz="2400" dirty="0">
                <a:solidFill>
                  <a:srgbClr val="FFFFFF"/>
                </a:solidFill>
                <a:latin typeface="Lucida Sans" pitchFamily="34" charset="0"/>
              </a:rPr>
              <a:t>bito. </a:t>
            </a:r>
            <a:r>
              <a:rPr lang="pt-BR" sz="2400" dirty="0" err="1">
                <a:solidFill>
                  <a:srgbClr val="FFFFFF"/>
                </a:solidFill>
                <a:latin typeface="Lucida Sans" pitchFamily="34" charset="0"/>
              </a:rPr>
              <a:t>Variac</a:t>
            </a:r>
            <a:r>
              <a:rPr lang="pt-BR" sz="2400" dirty="0" err="1">
                <a:solidFill>
                  <a:srgbClr val="FFFFFF"/>
                </a:solidFill>
              </a:rPr>
              <a:t>ó</a:t>
            </a:r>
            <a:r>
              <a:rPr lang="pt-BR" sz="2400" dirty="0" err="1">
                <a:solidFill>
                  <a:srgbClr val="FFFFFF"/>
                </a:solidFill>
                <a:latin typeface="Lucida Sans" pitchFamily="34" charset="0"/>
              </a:rPr>
              <a:t>es</a:t>
            </a:r>
            <a:r>
              <a:rPr lang="pt-BR" sz="2400" dirty="0">
                <a:solidFill>
                  <a:srgbClr val="FFFFFF"/>
                </a:solidFill>
                <a:latin typeface="Lucida Sans" pitchFamily="34" charset="0"/>
              </a:rPr>
              <a:t> regionais: 24% de todos os </a:t>
            </a:r>
            <a:r>
              <a:rPr lang="pt-BR" sz="2400" dirty="0" err="1">
                <a:solidFill>
                  <a:srgbClr val="FFFFFF"/>
                </a:solidFill>
                <a:latin typeface="Lucida Sans" pitchFamily="34" charset="0"/>
              </a:rPr>
              <a:t>ca</a:t>
            </a:r>
            <a:r>
              <a:rPr lang="pt-BR" sz="2400" dirty="0">
                <a:solidFill>
                  <a:srgbClr val="FFFFFF"/>
                </a:solidFill>
                <a:latin typeface="Lucida Sans" pitchFamily="34" charset="0"/>
              </a:rPr>
              <a:t> na </a:t>
            </a:r>
            <a:r>
              <a:rPr lang="pt-BR" sz="2400" dirty="0" err="1">
                <a:solidFill>
                  <a:srgbClr val="FFFFFF"/>
                </a:solidFill>
                <a:latin typeface="Lucida Sans" pitchFamily="34" charset="0"/>
              </a:rPr>
              <a:t>regiao</a:t>
            </a:r>
            <a:r>
              <a:rPr lang="pt-BR" sz="2400" dirty="0">
                <a:solidFill>
                  <a:srgbClr val="FFFFFF"/>
                </a:solidFill>
                <a:latin typeface="Lucida Sans" pitchFamily="34" charset="0"/>
              </a:rPr>
              <a:t> N e 7,8% na SE, primeira de </a:t>
            </a:r>
            <a:r>
              <a:rPr lang="pt-BR" sz="2400" dirty="0">
                <a:solidFill>
                  <a:srgbClr val="FFFFFF"/>
                </a:solidFill>
              </a:rPr>
              <a:t>ó</a:t>
            </a:r>
            <a:r>
              <a:rPr lang="pt-BR" sz="2400" dirty="0">
                <a:solidFill>
                  <a:srgbClr val="FFFFFF"/>
                </a:solidFill>
                <a:latin typeface="Lucida Sans" pitchFamily="34" charset="0"/>
              </a:rPr>
              <a:t>bito x quinta, respectivamente</a:t>
            </a:r>
          </a:p>
          <a:p>
            <a:pPr eaLnBrk="1" hangingPunct="1">
              <a:lnSpc>
                <a:spcPct val="93000"/>
              </a:lnSpc>
              <a:spcBef>
                <a:spcPct val="0"/>
              </a:spcBef>
              <a:buClr>
                <a:srgbClr val="FFFFFF"/>
              </a:buClr>
              <a:buFont typeface="Lucida Sans" pitchFamily="34" charset="0"/>
              <a:buNone/>
            </a:pPr>
            <a:r>
              <a:rPr lang="pt-BR" dirty="0"/>
              <a:t>Nas últimas três décadas, a taxa de mortalidade se manteve praticamente constante, o que se relaciona à manutenção das altas taxas de </a:t>
            </a:r>
            <a:r>
              <a:rPr lang="pt-BR" dirty="0" err="1"/>
              <a:t>estadiamento</a:t>
            </a:r>
            <a:r>
              <a:rPr lang="pt-BR" dirty="0"/>
              <a:t> avançado ao diagnóstico e à limitação dos resultados terapêuticos nessa situação. Variações regionais também são observadas na evolução recente da mortalidade. Apesar da manutenção da mortalidade ser registrada no país com um todo, em algumas cidades verifica-se tendência à significativa queda, particularmente em capitais das regiões Sul e Sudeste (DATASUS, 2009). A melhoria da qualidade das informações sobre mortalidade tem sido notável na última década, no entanto, ainda persistem graves problemas de </a:t>
            </a:r>
            <a:r>
              <a:rPr lang="pt-BR" dirty="0" err="1"/>
              <a:t>sub-registro</a:t>
            </a:r>
            <a:r>
              <a:rPr lang="pt-BR" dirty="0"/>
              <a:t> nas regiões Norte e Nordeste do país, podendo-se deduzir que, talvez, a gravidade da mortalidade por câncer de colo do útero é ainda maior nessas regiões.</a:t>
            </a:r>
          </a:p>
          <a:p>
            <a:endParaRPr lang="pt-BR" dirty="0"/>
          </a:p>
        </p:txBody>
      </p:sp>
      <p:sp>
        <p:nvSpPr>
          <p:cNvPr id="4" name="Espaço Reservado para Número de Slide 3"/>
          <p:cNvSpPr>
            <a:spLocks noGrp="1"/>
          </p:cNvSpPr>
          <p:nvPr>
            <p:ph type="sldNum" sz="quarter" idx="10"/>
          </p:nvPr>
        </p:nvSpPr>
        <p:spPr/>
        <p:txBody>
          <a:bodyPr/>
          <a:lstStyle/>
          <a:p>
            <a:fld id="{C17901AE-8AC0-428F-B26D-FDFE1BB50917}" type="slidenum">
              <a:rPr lang="pt-BR" smtClean="0"/>
              <a:t>4</a:t>
            </a:fld>
            <a:endParaRPr lang="pt-BR"/>
          </a:p>
        </p:txBody>
      </p:sp>
    </p:spTree>
    <p:extLst>
      <p:ext uri="{BB962C8B-B14F-4D97-AF65-F5344CB8AC3E}">
        <p14:creationId xmlns:p14="http://schemas.microsoft.com/office/powerpoint/2010/main" val="2432884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524686D9-FFF3-3D43-8979-FE0906EA2F0A}" type="slidenum">
              <a:rPr lang="en-US" smtClean="0"/>
              <a:t>24</a:t>
            </a:fld>
            <a:endParaRPr lang="en-US"/>
          </a:p>
        </p:txBody>
      </p:sp>
    </p:spTree>
    <p:extLst>
      <p:ext uri="{BB962C8B-B14F-4D97-AF65-F5344CB8AC3E}">
        <p14:creationId xmlns:p14="http://schemas.microsoft.com/office/powerpoint/2010/main" val="3932103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524686D9-FFF3-3D43-8979-FE0906EA2F0A}" type="slidenum">
              <a:rPr lang="en-US" smtClean="0"/>
              <a:t>25</a:t>
            </a:fld>
            <a:endParaRPr lang="en-US"/>
          </a:p>
        </p:txBody>
      </p:sp>
    </p:spTree>
    <p:extLst>
      <p:ext uri="{BB962C8B-B14F-4D97-AF65-F5344CB8AC3E}">
        <p14:creationId xmlns:p14="http://schemas.microsoft.com/office/powerpoint/2010/main" val="377767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sz="quarter" idx="5"/>
          </p:nvPr>
        </p:nvSpPr>
        <p:spPr/>
        <p:txBody>
          <a:bodyPr/>
          <a:lstStyle/>
          <a:p>
            <a:fld id="{524686D9-FFF3-3D43-8979-FE0906EA2F0A}" type="slidenum">
              <a:rPr lang="en-US" smtClean="0"/>
              <a:t>29</a:t>
            </a:fld>
            <a:endParaRPr lang="en-US"/>
          </a:p>
        </p:txBody>
      </p:sp>
    </p:spTree>
    <p:extLst>
      <p:ext uri="{BB962C8B-B14F-4D97-AF65-F5344CB8AC3E}">
        <p14:creationId xmlns:p14="http://schemas.microsoft.com/office/powerpoint/2010/main" val="1910272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The first HPV vaccine to be approved was the quadrivalent in 2006, in Mexico, followed by the bivalent in 2007 in Australia. </a:t>
            </a:r>
            <a:endParaRPr lang="pt-BR"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 </a:t>
            </a:r>
            <a:endParaRPr lang="pt-BR"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In LA, Panama and Mexico were the first two countries to include HPV vaccination in their immunization programs. In Panama, the Ministry of Health added a bivalent HPV vaccine to the national immunization program in 2008, aimed at a target population of girls aged 10 years and delivered through adolescent health services in clinics and schools. In 2009, 1-dose coverage among 10-year-old girls in Panama was 89%, with 3-dose coverage only 46% (</a:t>
            </a:r>
            <a:r>
              <a:rPr lang="en-US" sz="1100" b="0" i="1" u="none" strike="noStrike" cap="none" dirty="0">
                <a:solidFill>
                  <a:srgbClr val="000000"/>
                </a:solidFill>
                <a:effectLst/>
                <a:latin typeface="Arial"/>
                <a:ea typeface="Arial"/>
                <a:cs typeface="Arial"/>
                <a:sym typeface="Arial"/>
              </a:rPr>
              <a:t>8)</a:t>
            </a:r>
            <a:r>
              <a:rPr lang="en-US" sz="1100" b="0" i="0" u="none" strike="noStrike" cap="none" dirty="0">
                <a:solidFill>
                  <a:srgbClr val="000000"/>
                </a:solidFill>
                <a:effectLst/>
                <a:latin typeface="Arial"/>
                <a:ea typeface="Arial"/>
                <a:cs typeface="Arial"/>
                <a:sym typeface="Arial"/>
              </a:rPr>
              <a:t>. In Mexico, the HPV vaccine was introduced in 2008 to 125 targeted municipalities with the lowest human development index (comprising approximately 5% of Mexico's population), which were estimated to have the highest incidences of CC (</a:t>
            </a:r>
            <a:r>
              <a:rPr lang="en-US" sz="1100" b="0" i="1" u="none" strike="noStrike" cap="none" dirty="0">
                <a:solidFill>
                  <a:srgbClr val="000000"/>
                </a:solidFill>
                <a:effectLst/>
                <a:latin typeface="Arial"/>
                <a:ea typeface="Arial"/>
                <a:cs typeface="Arial"/>
                <a:sym typeface="Arial"/>
              </a:rPr>
              <a:t>8</a:t>
            </a:r>
            <a:r>
              <a:rPr lang="en-US" sz="1100" b="0" i="0" u="none" strike="noStrike" cap="none" dirty="0">
                <a:solidFill>
                  <a:srgbClr val="000000"/>
                </a:solidFill>
                <a:effectLst/>
                <a:latin typeface="Arial"/>
                <a:ea typeface="Arial"/>
                <a:cs typeface="Arial"/>
                <a:sym typeface="Arial"/>
              </a:rPr>
              <a:t>). </a:t>
            </a:r>
            <a:endParaRPr lang="pt-BR"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 </a:t>
            </a:r>
            <a:endParaRPr lang="pt-BR"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In 2011, Mexico's National Immunization Council approved a nationwide expansion of its HPV vaccination program to include school-based vaccination of all girls aged nine years. Following the introduction of the vaccine in Brazil in 2014, PAHO stated that HPV immunization is now available to more than 80% of adolescent girls in the Americas. However, this does not mean that 80% of girls in the region are being vaccinated (2), but instead indicates that 80% of adolescent girls live in one of the countries of the Americas that offer the HPV vaccine through public immunization programs. To date, LA countries Argentina, Brazil, Chile, Colombia, Dominican Republic, Ecuador, Guatemala, Honduras, Mexico, Panama, Paraguay, Peru, Puerto Rico and Uruguay have included HPV vaccination in their national recommendations. In 2015, Venezuela included HPV vaccination in its national public immunization policy, but it remains unavailable as of March 2019 (31) (Table 1). </a:t>
            </a:r>
            <a:endParaRPr lang="pt-BR"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 </a:t>
            </a:r>
            <a:endParaRPr lang="pt-BR" sz="1100" b="0" i="0" u="none" strike="noStrike" cap="none" dirty="0">
              <a:solidFill>
                <a:srgbClr val="000000"/>
              </a:solidFill>
              <a:effectLst/>
              <a:latin typeface="Arial"/>
              <a:ea typeface="Arial"/>
              <a:cs typeface="Arial"/>
              <a:sym typeface="Arial"/>
            </a:endParaRPr>
          </a:p>
          <a:p>
            <a:endParaRPr lang="en-US" dirty="0"/>
          </a:p>
        </p:txBody>
      </p:sp>
    </p:spTree>
    <p:extLst>
      <p:ext uri="{BB962C8B-B14F-4D97-AF65-F5344CB8AC3E}">
        <p14:creationId xmlns:p14="http://schemas.microsoft.com/office/powerpoint/2010/main" val="1867537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12853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sz="1100" b="0" i="0" u="none" strike="noStrike" cap="none" dirty="0">
                <a:solidFill>
                  <a:srgbClr val="000000"/>
                </a:solidFill>
                <a:effectLst/>
                <a:latin typeface="Arial"/>
                <a:ea typeface="Arial"/>
                <a:cs typeface="Arial"/>
                <a:sym typeface="Arial"/>
              </a:rPr>
              <a:t> </a:t>
            </a:r>
            <a:endParaRPr lang="pt-BR" sz="1100" b="0" i="0" u="none" strike="noStrike" cap="none" dirty="0">
              <a:solidFill>
                <a:srgbClr val="000000"/>
              </a:solidFill>
              <a:effectLst/>
              <a:latin typeface="Arial"/>
              <a:ea typeface="Arial"/>
              <a:cs typeface="Arial"/>
              <a:sym typeface="Arial"/>
            </a:endParaRPr>
          </a:p>
          <a:p>
            <a:endParaRPr lang="en-US" dirty="0"/>
          </a:p>
        </p:txBody>
      </p:sp>
    </p:spTree>
    <p:extLst>
      <p:ext uri="{BB962C8B-B14F-4D97-AF65-F5344CB8AC3E}">
        <p14:creationId xmlns:p14="http://schemas.microsoft.com/office/powerpoint/2010/main" val="336868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116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419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dirty="0" err="1"/>
              <a:t>Torcar</a:t>
            </a:r>
            <a:r>
              <a:rPr lang="en-US" dirty="0"/>
              <a:t> </a:t>
            </a:r>
            <a:r>
              <a:rPr lang="en-US" dirty="0" err="1"/>
              <a:t>próxima</a:t>
            </a:r>
            <a:r>
              <a:rPr lang="en-US" dirty="0"/>
              <a:t> </a:t>
            </a:r>
            <a:r>
              <a:rPr lang="en-US" dirty="0" err="1"/>
              <a:t>por</a:t>
            </a:r>
            <a:r>
              <a:rPr lang="en-US" dirty="0"/>
              <a:t> </a:t>
            </a:r>
            <a:r>
              <a:rPr lang="en-US" dirty="0" err="1"/>
              <a:t>primeira</a:t>
            </a:r>
            <a:r>
              <a:rPr lang="en-US" dirty="0"/>
              <a:t> </a:t>
            </a:r>
            <a:r>
              <a:rPr lang="en-US" dirty="0" err="1"/>
              <a:t>geraçao</a:t>
            </a:r>
            <a:r>
              <a:rPr lang="en-US" dirty="0"/>
              <a:t> </a:t>
            </a:r>
            <a:r>
              <a:rPr lang="en-US" dirty="0" err="1"/>
              <a:t>em</a:t>
            </a:r>
            <a:r>
              <a:rPr lang="en-US" dirty="0"/>
              <a:t> </a:t>
            </a:r>
            <a:r>
              <a:rPr lang="en-US" dirty="0" err="1"/>
              <a:t>todos</a:t>
            </a:r>
            <a:r>
              <a:rPr lang="en-US" dirty="0"/>
              <a:t> </a:t>
            </a:r>
            <a:r>
              <a:rPr lang="en-US" dirty="0" err="1"/>
              <a:t>os</a:t>
            </a:r>
            <a:r>
              <a:rPr lang="en-US" dirty="0"/>
              <a:t> slides ca </a:t>
            </a:r>
            <a:r>
              <a:rPr lang="en-US" dirty="0" err="1"/>
              <a:t>campanha</a:t>
            </a:r>
            <a:endParaRPr lang="en-US" dirty="0"/>
          </a:p>
        </p:txBody>
      </p:sp>
    </p:spTree>
    <p:extLst>
      <p:ext uri="{BB962C8B-B14F-4D97-AF65-F5344CB8AC3E}">
        <p14:creationId xmlns:p14="http://schemas.microsoft.com/office/powerpoint/2010/main" val="278983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dirty="0"/>
              <a:t>COLOCAR UMA CARINHA NO PARÁ</a:t>
            </a:r>
          </a:p>
        </p:txBody>
      </p:sp>
    </p:spTree>
    <p:extLst>
      <p:ext uri="{BB962C8B-B14F-4D97-AF65-F5344CB8AC3E}">
        <p14:creationId xmlns:p14="http://schemas.microsoft.com/office/powerpoint/2010/main" val="1535722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dirty="0" err="1"/>
              <a:t>Melhorar</a:t>
            </a:r>
            <a:r>
              <a:rPr lang="en-US" dirty="0"/>
              <a:t> a </a:t>
            </a:r>
            <a:r>
              <a:rPr lang="en-US" dirty="0" err="1"/>
              <a:t>letra</a:t>
            </a:r>
            <a:r>
              <a:rPr lang="en-US" dirty="0"/>
              <a:t> </a:t>
            </a:r>
            <a:r>
              <a:rPr lang="en-US" dirty="0" err="1"/>
              <a:t>ao</a:t>
            </a:r>
            <a:r>
              <a:rPr lang="en-US" dirty="0"/>
              <a:t> </a:t>
            </a:r>
            <a:r>
              <a:rPr lang="en-US" dirty="0" err="1"/>
              <a:t>lado</a:t>
            </a:r>
            <a:endParaRPr lang="en-US" dirty="0"/>
          </a:p>
        </p:txBody>
      </p:sp>
      <p:sp>
        <p:nvSpPr>
          <p:cNvPr id="4" name="Espaço Reservado para Número de Slide 3"/>
          <p:cNvSpPr>
            <a:spLocks noGrp="1"/>
          </p:cNvSpPr>
          <p:nvPr>
            <p:ph type="sldNum" sz="quarter" idx="5"/>
          </p:nvPr>
        </p:nvSpPr>
        <p:spPr/>
        <p:txBody>
          <a:bodyPr/>
          <a:lstStyle/>
          <a:p>
            <a:fld id="{524686D9-FFF3-3D43-8979-FE0906EA2F0A}" type="slidenum">
              <a:rPr lang="en-US" smtClean="0"/>
              <a:t>22</a:t>
            </a:fld>
            <a:endParaRPr lang="en-US"/>
          </a:p>
        </p:txBody>
      </p:sp>
    </p:spTree>
    <p:extLst>
      <p:ext uri="{BB962C8B-B14F-4D97-AF65-F5344CB8AC3E}">
        <p14:creationId xmlns:p14="http://schemas.microsoft.com/office/powerpoint/2010/main" val="2823088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pt-BR"/>
              <a:t>Clique para editar o título Mestre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73022431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Editar estilos de texto Mestre
Segundo nível
Terceiro nível
Quarto nível
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07536430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pt-BR"/>
              <a:t>Editar estilos de texto Mestre
Segundo nível
Terceiro nível
Quarto nível
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249099165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
Segundo nível
Terceiro nível
Quarto nível
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47026733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pt-BR"/>
              <a:t>Clique para editar o título Mestre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
Segundo nível
Terceiro nível
Quarto nível
Quinto nível</a:t>
            </a:r>
            <a:endParaRPr lang="en-US" dirty="0"/>
          </a:p>
        </p:txBody>
      </p:sp>
      <p:sp>
        <p:nvSpPr>
          <p:cNvPr id="4" name="Date Placeholder 3"/>
          <p:cNvSpPr>
            <a:spLocks noGrp="1"/>
          </p:cNvSpPr>
          <p:nvPr>
            <p:ph type="dt" sz="half" idx="10"/>
          </p:nvPr>
        </p:nvSpPr>
        <p:spPr/>
        <p:txBody>
          <a:bodyPr/>
          <a:lstStyle/>
          <a:p>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93773132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pt-BR"/>
              <a:t>Editar estilos de texto Mestre
Segundo nível
Terceiro nível
Quarto nível
Quinto nível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pt-BR"/>
              <a:t>Editar estilos de texto Mestre
Segundo nível
Terceiro nível
Quarto nível
Quinto nível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8858751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
Segundo nível
Terceiro nível
Quarto nível
Quinto nível</a:t>
            </a:r>
            <a:endParaRPr lang="en-US" dirty="0"/>
          </a:p>
        </p:txBody>
      </p:sp>
      <p:sp>
        <p:nvSpPr>
          <p:cNvPr id="4" name="Content Placeholder 3"/>
          <p:cNvSpPr>
            <a:spLocks noGrp="1"/>
          </p:cNvSpPr>
          <p:nvPr>
            <p:ph sz="half" idx="2"/>
          </p:nvPr>
        </p:nvSpPr>
        <p:spPr>
          <a:xfrm>
            <a:off x="629842" y="1878806"/>
            <a:ext cx="3868340" cy="2763441"/>
          </a:xfrm>
        </p:spPr>
        <p:txBody>
          <a:bodyPr/>
          <a:lstStyle/>
          <a:p>
            <a:pPr lvl="0"/>
            <a:r>
              <a:rPr lang="pt-BR"/>
              <a:t>Editar estilos de texto Mestre
Segundo nível
Terceiro nível
Quarto nível
Quinto nível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
Segundo nível
Terceiro nível
Quarto nível
Quinto nível</a:t>
            </a:r>
            <a:endParaRPr lang="en-US" dirty="0"/>
          </a:p>
        </p:txBody>
      </p:sp>
      <p:sp>
        <p:nvSpPr>
          <p:cNvPr id="6" name="Content Placeholder 5"/>
          <p:cNvSpPr>
            <a:spLocks noGrp="1"/>
          </p:cNvSpPr>
          <p:nvPr>
            <p:ph sz="quarter" idx="4"/>
          </p:nvPr>
        </p:nvSpPr>
        <p:spPr>
          <a:xfrm>
            <a:off x="4629150" y="1878806"/>
            <a:ext cx="3887391" cy="2763441"/>
          </a:xfrm>
        </p:spPr>
        <p:txBody>
          <a:bodyPr/>
          <a:lstStyle/>
          <a:p>
            <a:pPr lvl="0"/>
            <a:r>
              <a:rPr lang="pt-BR"/>
              <a:t>Editar estilos de texto Mestre
Segundo nível
Terceiro nível
Quarto nível
Quinto nível</a:t>
            </a:r>
            <a:endParaRPr lang="en-US" dirty="0"/>
          </a:p>
        </p:txBody>
      </p:sp>
      <p:sp>
        <p:nvSpPr>
          <p:cNvPr id="7" name="Date Placeholder 6"/>
          <p:cNvSpPr>
            <a:spLocks noGrp="1"/>
          </p:cNvSpPr>
          <p:nvPr>
            <p:ph type="dt" sz="half" idx="10"/>
          </p:nvPr>
        </p:nvSpPr>
        <p:spPr/>
        <p:txBody>
          <a:bodyPr/>
          <a:lstStyle/>
          <a:p>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37463352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310094825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87898715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pt-BR"/>
              <a:t>Clique para editar o título Mestre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
Segundo nível
Terceiro nível
Quarto nível
Quinto nível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
Segundo nível
Terceiro nível
Quarto nível
Quinto nível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149522107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BR"/>
              <a:t>Clique no ícone para adicionar uma imagem</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
Segundo nível
Terceiro nível
Quarto nível
Quinto nível</a:t>
            </a:r>
            <a:endParaRPr lang="en-US" dirty="0"/>
          </a:p>
        </p:txBody>
      </p:sp>
      <p:sp>
        <p:nvSpPr>
          <p:cNvPr id="5" name="Date Placeholder 4"/>
          <p:cNvSpPr>
            <a:spLocks noGrp="1"/>
          </p:cNvSpPr>
          <p:nvPr>
            <p:ph type="dt" sz="half" idx="10"/>
          </p:nvPr>
        </p:nvSpPr>
        <p:spPr/>
        <p:txBody>
          <a:bodyPr/>
          <a:lstStyle/>
          <a:p>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34737356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pt-BR"/>
              <a:t>Editar estilos de texto Mestre
Segundo nível
Terceiro nível
Quarto nível
Quinto nível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lvl="0" indent="0" algn="r" rtl="0">
              <a:spcBef>
                <a:spcPts val="0"/>
              </a:spcBef>
              <a:spcAft>
                <a:spcPts val="0"/>
              </a:spcAft>
              <a:buNone/>
            </a:pPr>
            <a:fld id="{00000000-1234-1234-1234-123412341234}" type="slidenum">
              <a:rPr lang="pt-BR" smtClean="0"/>
              <a:t>‹nº›</a:t>
            </a:fld>
            <a:endParaRPr lang="pt-BR"/>
          </a:p>
        </p:txBody>
      </p:sp>
    </p:spTree>
    <p:extLst>
      <p:ext uri="{BB962C8B-B14F-4D97-AF65-F5344CB8AC3E}">
        <p14:creationId xmlns:p14="http://schemas.microsoft.com/office/powerpoint/2010/main" val="542539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tiff"/><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image" Target="../media/image31.tiff"/><Relationship Id="rId4" Type="http://schemas.openxmlformats.org/officeDocument/2006/relationships/image" Target="../media/image30.tiff"/></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2.jp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1.tiff"/><Relationship Id="rId4" Type="http://schemas.openxmlformats.org/officeDocument/2006/relationships/image" Target="../media/image33.pn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7.jpg"/><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44.jpg"/><Relationship Id="rId1" Type="http://schemas.openxmlformats.org/officeDocument/2006/relationships/slideLayout" Target="../slideLayouts/slideLayout6.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tif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DDF77208-EC4E-B047-BFA8-6FF184DF5527}"/>
              </a:ext>
            </a:extLst>
          </p:cNvPr>
          <p:cNvPicPr>
            <a:picLocks noChangeAspect="1"/>
          </p:cNvPicPr>
          <p:nvPr/>
        </p:nvPicPr>
        <p:blipFill rotWithShape="1">
          <a:blip r:embed="rId2"/>
          <a:srcRect t="94195"/>
          <a:stretch/>
        </p:blipFill>
        <p:spPr>
          <a:xfrm>
            <a:off x="0" y="4825553"/>
            <a:ext cx="9144000" cy="298431"/>
          </a:xfrm>
          <a:prstGeom prst="rect">
            <a:avLst/>
          </a:prstGeom>
        </p:spPr>
      </p:pic>
      <p:pic>
        <p:nvPicPr>
          <p:cNvPr id="3" name="Imagem 2">
            <a:extLst>
              <a:ext uri="{FF2B5EF4-FFF2-40B4-BE49-F238E27FC236}">
                <a16:creationId xmlns:a16="http://schemas.microsoft.com/office/drawing/2014/main" id="{54F36131-27F2-374C-8734-5904DD5EB492}"/>
              </a:ext>
            </a:extLst>
          </p:cNvPr>
          <p:cNvPicPr>
            <a:picLocks noChangeAspect="1"/>
          </p:cNvPicPr>
          <p:nvPr/>
        </p:nvPicPr>
        <p:blipFill rotWithShape="1">
          <a:blip r:embed="rId3">
            <a:extLst>
              <a:ext uri="{28A0092B-C50C-407E-A947-70E740481C1C}">
                <a14:useLocalDpi xmlns:a14="http://schemas.microsoft.com/office/drawing/2010/main" val="0"/>
              </a:ext>
            </a:extLst>
          </a:blip>
          <a:srcRect r="44762" b="8144"/>
          <a:stretch/>
        </p:blipFill>
        <p:spPr>
          <a:xfrm>
            <a:off x="0" y="1181166"/>
            <a:ext cx="5050971" cy="3644387"/>
          </a:xfrm>
          <a:prstGeom prst="rect">
            <a:avLst/>
          </a:prstGeom>
        </p:spPr>
      </p:pic>
      <p:pic>
        <p:nvPicPr>
          <p:cNvPr id="4" name="Imagem 3">
            <a:extLst>
              <a:ext uri="{FF2B5EF4-FFF2-40B4-BE49-F238E27FC236}">
                <a16:creationId xmlns:a16="http://schemas.microsoft.com/office/drawing/2014/main" id="{8D0819AF-C759-1644-B53A-5CB2C7BE3C26}"/>
              </a:ext>
            </a:extLst>
          </p:cNvPr>
          <p:cNvPicPr>
            <a:picLocks noChangeAspect="1"/>
          </p:cNvPicPr>
          <p:nvPr/>
        </p:nvPicPr>
        <p:blipFill rotWithShape="1">
          <a:blip r:embed="rId4">
            <a:extLst>
              <a:ext uri="{28A0092B-C50C-407E-A947-70E740481C1C}">
                <a14:useLocalDpi xmlns:a14="http://schemas.microsoft.com/office/drawing/2010/main" val="0"/>
              </a:ext>
            </a:extLst>
          </a:blip>
          <a:srcRect l="4417" t="76311" r="89058" b="13423"/>
          <a:stretch/>
        </p:blipFill>
        <p:spPr>
          <a:xfrm>
            <a:off x="8186057" y="3886201"/>
            <a:ext cx="957943" cy="849086"/>
          </a:xfrm>
          <a:prstGeom prst="rect">
            <a:avLst/>
          </a:prstGeom>
        </p:spPr>
      </p:pic>
      <p:sp>
        <p:nvSpPr>
          <p:cNvPr id="5" name="Subtítulo 2">
            <a:extLst>
              <a:ext uri="{FF2B5EF4-FFF2-40B4-BE49-F238E27FC236}">
                <a16:creationId xmlns:a16="http://schemas.microsoft.com/office/drawing/2014/main" id="{7ECC0A93-1F35-B541-9E6E-C488BF9AE096}"/>
              </a:ext>
            </a:extLst>
          </p:cNvPr>
          <p:cNvSpPr txBox="1">
            <a:spLocks/>
          </p:cNvSpPr>
          <p:nvPr/>
        </p:nvSpPr>
        <p:spPr>
          <a:xfrm>
            <a:off x="5373008" y="2362200"/>
            <a:ext cx="4797079" cy="201533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0" indent="0">
              <a:buFont typeface="Wingdings" pitchFamily="2" charset="2"/>
              <a:buNone/>
            </a:pPr>
            <a:r>
              <a:rPr lang="pt-BR" sz="1000" b="1" dirty="0"/>
              <a:t>Angélica Nogueira-Rodrigues, PhD</a:t>
            </a:r>
          </a:p>
          <a:p>
            <a:pPr marL="0" indent="0">
              <a:buFont typeface="Wingdings" pitchFamily="2" charset="2"/>
              <a:buNone/>
            </a:pPr>
            <a:r>
              <a:rPr lang="pt-BR" sz="1000" dirty="0"/>
              <a:t>Pós doutorado Harvard </a:t>
            </a:r>
          </a:p>
          <a:p>
            <a:pPr marL="0" indent="0">
              <a:buFont typeface="Wingdings" pitchFamily="2" charset="2"/>
              <a:buNone/>
            </a:pPr>
            <a:r>
              <a:rPr lang="pt-BR" sz="1000" dirty="0"/>
              <a:t>Diretora SBOC</a:t>
            </a:r>
          </a:p>
          <a:p>
            <a:pPr marL="0" indent="0">
              <a:buFont typeface="Wingdings" pitchFamily="2" charset="2"/>
              <a:buNone/>
            </a:pPr>
            <a:r>
              <a:rPr lang="pt-BR" sz="1000" dirty="0"/>
              <a:t>Presidente Grupo Brasileiro de Tumores Ginecológicos</a:t>
            </a:r>
          </a:p>
          <a:p>
            <a:pPr marL="0" indent="0">
              <a:buFont typeface="Wingdings" pitchFamily="2" charset="2"/>
              <a:buNone/>
            </a:pPr>
            <a:r>
              <a:rPr lang="pt-BR" sz="1000" i="1" dirty="0" err="1"/>
              <a:t>Chair</a:t>
            </a:r>
            <a:r>
              <a:rPr lang="pt-BR" sz="1000" dirty="0"/>
              <a:t> ginecologia LACOG</a:t>
            </a:r>
          </a:p>
          <a:p>
            <a:pPr marL="0" indent="0">
              <a:buFont typeface="Wingdings" pitchFamily="2" charset="2"/>
              <a:buNone/>
            </a:pPr>
            <a:r>
              <a:rPr lang="pt-BR" sz="1000" dirty="0"/>
              <a:t>Oncologista e pesquisadora UFMG</a:t>
            </a:r>
          </a:p>
        </p:txBody>
      </p:sp>
    </p:spTree>
    <p:extLst>
      <p:ext uri="{BB962C8B-B14F-4D97-AF65-F5344CB8AC3E}">
        <p14:creationId xmlns:p14="http://schemas.microsoft.com/office/powerpoint/2010/main" val="389620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643386"/>
            <a:ext cx="6858000" cy="3856732"/>
          </a:xfrm>
          <a:prstGeom prst="rect">
            <a:avLst/>
          </a:prstGeom>
        </p:spPr>
      </p:pic>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5954" y="2146517"/>
            <a:ext cx="867747" cy="1343225"/>
          </a:xfrm>
          <a:prstGeom prst="rect">
            <a:avLst/>
          </a:prstGeom>
        </p:spPr>
      </p:pic>
      <p:pic>
        <p:nvPicPr>
          <p:cNvPr id="13" name="Imagem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6628" y="1808257"/>
            <a:ext cx="1447603" cy="2285268"/>
          </a:xfrm>
          <a:prstGeom prst="rect">
            <a:avLst/>
          </a:prstGeom>
        </p:spPr>
      </p:pic>
      <p:pic>
        <p:nvPicPr>
          <p:cNvPr id="15" name="Imagem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8350" y="1978220"/>
            <a:ext cx="762361" cy="839909"/>
          </a:xfrm>
          <a:prstGeom prst="rect">
            <a:avLst/>
          </a:prstGeom>
        </p:spPr>
      </p:pic>
      <p:sp>
        <p:nvSpPr>
          <p:cNvPr id="7" name="Retângulo 6">
            <a:extLst>
              <a:ext uri="{FF2B5EF4-FFF2-40B4-BE49-F238E27FC236}">
                <a16:creationId xmlns:a16="http://schemas.microsoft.com/office/drawing/2014/main" id="{21B7F315-010D-474F-9881-6DB0121166FB}"/>
              </a:ext>
            </a:extLst>
          </p:cNvPr>
          <p:cNvSpPr/>
          <p:nvPr/>
        </p:nvSpPr>
        <p:spPr>
          <a:xfrm>
            <a:off x="4237193" y="1502976"/>
            <a:ext cx="1651414" cy="253916"/>
          </a:xfrm>
          <a:prstGeom prst="rect">
            <a:avLst/>
          </a:prstGeom>
        </p:spPr>
        <p:txBody>
          <a:bodyPr wrap="none">
            <a:spAutoFit/>
          </a:bodyPr>
          <a:lstStyle/>
          <a:p>
            <a:r>
              <a:rPr lang="pt-BR" sz="1050" b="1" dirty="0">
                <a:latin typeface="Arial" panose="020B0604020202020204" pitchFamily="34" charset="0"/>
              </a:rPr>
              <a:t>PAHO: 8 USD per dose</a:t>
            </a:r>
            <a:endParaRPr lang="en-US" sz="1050" b="1" dirty="0"/>
          </a:p>
        </p:txBody>
      </p:sp>
      <p:sp>
        <p:nvSpPr>
          <p:cNvPr id="11" name="Retângulo 10">
            <a:extLst>
              <a:ext uri="{FF2B5EF4-FFF2-40B4-BE49-F238E27FC236}">
                <a16:creationId xmlns:a16="http://schemas.microsoft.com/office/drawing/2014/main" id="{808A2C43-CF2D-9247-A5B4-AFF3C44AE454}"/>
              </a:ext>
            </a:extLst>
          </p:cNvPr>
          <p:cNvSpPr/>
          <p:nvPr/>
        </p:nvSpPr>
        <p:spPr>
          <a:xfrm>
            <a:off x="6147767" y="1136141"/>
            <a:ext cx="2603621" cy="738664"/>
          </a:xfrm>
          <a:prstGeom prst="rect">
            <a:avLst/>
          </a:prstGeom>
          <a:solidFill>
            <a:schemeClr val="bg1"/>
          </a:solidFill>
        </p:spPr>
        <p:txBody>
          <a:bodyPr wrap="square">
            <a:spAutoFit/>
          </a:bodyPr>
          <a:lstStyle/>
          <a:p>
            <a:r>
              <a:rPr lang="pt-BR" sz="2100" b="1" dirty="0"/>
              <a:t>Custo</a:t>
            </a:r>
          </a:p>
          <a:p>
            <a:endParaRPr lang="en-US" sz="2100" b="1" dirty="0"/>
          </a:p>
        </p:txBody>
      </p:sp>
    </p:spTree>
    <p:extLst>
      <p:ext uri="{BB962C8B-B14F-4D97-AF65-F5344CB8AC3E}">
        <p14:creationId xmlns:p14="http://schemas.microsoft.com/office/powerpoint/2010/main" val="354210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4">
            <a:extLst>
              <a:ext uri="{FF2B5EF4-FFF2-40B4-BE49-F238E27FC236}">
                <a16:creationId xmlns:a16="http://schemas.microsoft.com/office/drawing/2014/main" id="{95779D0A-03E6-BE4B-A6EA-901321AB3C40}"/>
              </a:ext>
            </a:extLst>
          </p:cNvPr>
          <p:cNvPicPr>
            <a:picLocks noChangeAspect="1"/>
          </p:cNvPicPr>
          <p:nvPr/>
        </p:nvPicPr>
        <p:blipFill>
          <a:blip r:embed="rId2">
            <a:extLst>
              <a:ext uri="{BEBA8EAE-BF5A-486C-A8C5-ECC9F3942E4B}">
                <a14:imgProps xmlns:a14="http://schemas.microsoft.com/office/drawing/2010/main">
                  <a14:imgLayer>
                    <a14:imgEffect>
                      <a14:saturation sat="0"/>
                    </a14:imgEffect>
                  </a14:imgLayer>
                </a14:imgProps>
              </a:ext>
            </a:extLst>
          </a:blip>
          <a:stretch>
            <a:fillRect/>
          </a:stretch>
        </p:blipFill>
        <p:spPr>
          <a:xfrm>
            <a:off x="97972" y="73174"/>
            <a:ext cx="9299719" cy="5070326"/>
          </a:xfrm>
          <a:prstGeom prst="rect">
            <a:avLst/>
          </a:prstGeom>
        </p:spPr>
      </p:pic>
      <p:sp>
        <p:nvSpPr>
          <p:cNvPr id="5" name="Retângulo 4">
            <a:extLst>
              <a:ext uri="{FF2B5EF4-FFF2-40B4-BE49-F238E27FC236}">
                <a16:creationId xmlns:a16="http://schemas.microsoft.com/office/drawing/2014/main" id="{8BED5D29-BC34-2949-86A8-34338D7C364F}"/>
              </a:ext>
            </a:extLst>
          </p:cNvPr>
          <p:cNvSpPr/>
          <p:nvPr/>
        </p:nvSpPr>
        <p:spPr>
          <a:xfrm>
            <a:off x="6893878" y="4072870"/>
            <a:ext cx="978153" cy="207749"/>
          </a:xfrm>
          <a:prstGeom prst="rect">
            <a:avLst/>
          </a:prstGeom>
        </p:spPr>
        <p:txBody>
          <a:bodyPr wrap="none">
            <a:spAutoFit/>
          </a:bodyPr>
          <a:lstStyle/>
          <a:p>
            <a:r>
              <a:rPr lang="pt-BR" sz="750" dirty="0" err="1">
                <a:latin typeface="Arial" panose="020B0604020202020204" pitchFamily="34" charset="0"/>
                <a:ea typeface="Times New Roman" panose="02020603050405020304" pitchFamily="18" charset="0"/>
              </a:rPr>
              <a:t>Bednarczyk</a:t>
            </a:r>
            <a:r>
              <a:rPr lang="pt-BR" sz="750" dirty="0"/>
              <a:t> , 2012</a:t>
            </a:r>
            <a:endParaRPr lang="en-US" sz="750" dirty="0"/>
          </a:p>
        </p:txBody>
      </p:sp>
      <p:pic>
        <p:nvPicPr>
          <p:cNvPr id="10" name="Imagem 9">
            <a:extLst>
              <a:ext uri="{FF2B5EF4-FFF2-40B4-BE49-F238E27FC236}">
                <a16:creationId xmlns:a16="http://schemas.microsoft.com/office/drawing/2014/main" id="{5D55A678-7547-F141-8494-CCCE76E3C82B}"/>
              </a:ext>
            </a:extLst>
          </p:cNvPr>
          <p:cNvPicPr>
            <a:picLocks noChangeAspect="1"/>
          </p:cNvPicPr>
          <p:nvPr/>
        </p:nvPicPr>
        <p:blipFill rotWithShape="1">
          <a:blip r:embed="rId3"/>
          <a:srcRect t="94195"/>
          <a:stretch/>
        </p:blipFill>
        <p:spPr>
          <a:xfrm>
            <a:off x="97971" y="4842498"/>
            <a:ext cx="9299719" cy="301004"/>
          </a:xfrm>
          <a:prstGeom prst="rect">
            <a:avLst/>
          </a:prstGeom>
        </p:spPr>
      </p:pic>
      <p:sp>
        <p:nvSpPr>
          <p:cNvPr id="6" name="Retângulo 5">
            <a:extLst>
              <a:ext uri="{FF2B5EF4-FFF2-40B4-BE49-F238E27FC236}">
                <a16:creationId xmlns:a16="http://schemas.microsoft.com/office/drawing/2014/main" id="{E769A2E8-4C27-FE4A-A858-DB04EDC5840C}"/>
              </a:ext>
            </a:extLst>
          </p:cNvPr>
          <p:cNvSpPr/>
          <p:nvPr/>
        </p:nvSpPr>
        <p:spPr>
          <a:xfrm>
            <a:off x="1091592" y="722467"/>
            <a:ext cx="6780440" cy="3323987"/>
          </a:xfrm>
          <a:prstGeom prst="rect">
            <a:avLst/>
          </a:prstGeom>
          <a:solidFill>
            <a:schemeClr val="bg1">
              <a:alpha val="64000"/>
            </a:schemeClr>
          </a:solidFill>
        </p:spPr>
        <p:txBody>
          <a:bodyPr wrap="square">
            <a:spAutoFit/>
          </a:bodyPr>
          <a:lstStyle/>
          <a:p>
            <a:r>
              <a:rPr lang="pt-BR" sz="2100" b="1" dirty="0">
                <a:solidFill>
                  <a:schemeClr val="accent5"/>
                </a:solidFill>
              </a:rPr>
              <a:t>Barreiras culturais:</a:t>
            </a:r>
          </a:p>
          <a:p>
            <a:endParaRPr lang="pt-BR" sz="2100" b="1" dirty="0">
              <a:solidFill>
                <a:schemeClr val="accent5"/>
              </a:solidFill>
            </a:endParaRPr>
          </a:p>
          <a:p>
            <a:r>
              <a:rPr lang="pt-BR" sz="2100" b="1" dirty="0">
                <a:solidFill>
                  <a:schemeClr val="accent5"/>
                </a:solidFill>
              </a:rPr>
              <a:t>Conservadorismo religioso</a:t>
            </a:r>
          </a:p>
          <a:p>
            <a:endParaRPr lang="pt-BR" sz="2100" b="1" dirty="0">
              <a:solidFill>
                <a:schemeClr val="accent5"/>
              </a:solidFill>
            </a:endParaRPr>
          </a:p>
          <a:p>
            <a:r>
              <a:rPr lang="pt-BR" sz="2100" b="1" dirty="0">
                <a:solidFill>
                  <a:schemeClr val="accent5"/>
                </a:solidFill>
              </a:rPr>
              <a:t>Desconforto na discussão de sexo</a:t>
            </a:r>
          </a:p>
          <a:p>
            <a:endParaRPr lang="pt-BR" sz="2100" b="1" dirty="0">
              <a:solidFill>
                <a:schemeClr val="accent5"/>
              </a:solidFill>
            </a:endParaRPr>
          </a:p>
          <a:p>
            <a:r>
              <a:rPr lang="pt-BR" sz="2100" b="1" dirty="0">
                <a:solidFill>
                  <a:schemeClr val="accent5"/>
                </a:solidFill>
              </a:rPr>
              <a:t>Associação infundado com infertilidade e aumento de atividade sexual</a:t>
            </a:r>
          </a:p>
          <a:p>
            <a:endParaRPr lang="pt-BR" sz="2100" b="1" dirty="0">
              <a:solidFill>
                <a:schemeClr val="accent5"/>
              </a:solidFill>
            </a:endParaRPr>
          </a:p>
          <a:p>
            <a:endParaRPr lang="en-US" sz="2100" b="1" dirty="0">
              <a:solidFill>
                <a:schemeClr val="accent5"/>
              </a:solidFill>
            </a:endParaRPr>
          </a:p>
        </p:txBody>
      </p:sp>
    </p:spTree>
    <p:extLst>
      <p:ext uri="{BB962C8B-B14F-4D97-AF65-F5344CB8AC3E}">
        <p14:creationId xmlns:p14="http://schemas.microsoft.com/office/powerpoint/2010/main" val="169222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4481C-0C83-FB4E-87E9-A96BD9D693B9}"/>
              </a:ext>
            </a:extLst>
          </p:cNvPr>
          <p:cNvSpPr>
            <a:spLocks noGrp="1"/>
          </p:cNvSpPr>
          <p:nvPr>
            <p:ph type="title"/>
          </p:nvPr>
        </p:nvSpPr>
        <p:spPr/>
        <p:txBody>
          <a:bodyPr/>
          <a:lstStyle/>
          <a:p>
            <a:endParaRPr lang="en-US"/>
          </a:p>
        </p:txBody>
      </p:sp>
      <p:pic>
        <p:nvPicPr>
          <p:cNvPr id="5" name="Imagem 4">
            <a:extLst>
              <a:ext uri="{FF2B5EF4-FFF2-40B4-BE49-F238E27FC236}">
                <a16:creationId xmlns:a16="http://schemas.microsoft.com/office/drawing/2014/main" id="{E5542056-498E-E945-A15C-BA616727184C}"/>
              </a:ext>
            </a:extLst>
          </p:cNvPr>
          <p:cNvPicPr>
            <a:picLocks noChangeAspect="1"/>
          </p:cNvPicPr>
          <p:nvPr/>
        </p:nvPicPr>
        <p:blipFill>
          <a:blip r:embed="rId3">
            <a:grayscl/>
          </a:blip>
          <a:stretch>
            <a:fillRect/>
          </a:stretch>
        </p:blipFill>
        <p:spPr>
          <a:xfrm>
            <a:off x="9572" y="119362"/>
            <a:ext cx="3884839" cy="2340478"/>
          </a:xfrm>
          <a:prstGeom prst="rect">
            <a:avLst/>
          </a:prstGeom>
        </p:spPr>
      </p:pic>
      <p:pic>
        <p:nvPicPr>
          <p:cNvPr id="6" name="Imagem 5">
            <a:extLst>
              <a:ext uri="{FF2B5EF4-FFF2-40B4-BE49-F238E27FC236}">
                <a16:creationId xmlns:a16="http://schemas.microsoft.com/office/drawing/2014/main" id="{E4F6A9C7-B2E1-584A-8050-C66064911F0B}"/>
              </a:ext>
            </a:extLst>
          </p:cNvPr>
          <p:cNvPicPr>
            <a:picLocks noChangeAspect="1"/>
          </p:cNvPicPr>
          <p:nvPr/>
        </p:nvPicPr>
        <p:blipFill>
          <a:blip r:embed="rId4">
            <a:grayscl/>
          </a:blip>
          <a:stretch>
            <a:fillRect/>
          </a:stretch>
        </p:blipFill>
        <p:spPr>
          <a:xfrm>
            <a:off x="0" y="2459839"/>
            <a:ext cx="3982811" cy="2452479"/>
          </a:xfrm>
          <a:prstGeom prst="rect">
            <a:avLst/>
          </a:prstGeom>
        </p:spPr>
      </p:pic>
      <p:pic>
        <p:nvPicPr>
          <p:cNvPr id="13" name="Imagem 12">
            <a:extLst>
              <a:ext uri="{FF2B5EF4-FFF2-40B4-BE49-F238E27FC236}">
                <a16:creationId xmlns:a16="http://schemas.microsoft.com/office/drawing/2014/main" id="{AE1518B1-9287-7A42-91D7-68A502C8BE45}"/>
              </a:ext>
            </a:extLst>
          </p:cNvPr>
          <p:cNvPicPr>
            <a:picLocks noChangeAspect="1"/>
          </p:cNvPicPr>
          <p:nvPr/>
        </p:nvPicPr>
        <p:blipFill>
          <a:blip r:embed="rId5"/>
          <a:stretch>
            <a:fillRect/>
          </a:stretch>
        </p:blipFill>
        <p:spPr>
          <a:xfrm>
            <a:off x="3894411" y="1"/>
            <a:ext cx="4933903" cy="4919677"/>
          </a:xfrm>
          <a:prstGeom prst="rect">
            <a:avLst/>
          </a:prstGeom>
        </p:spPr>
      </p:pic>
      <p:pic>
        <p:nvPicPr>
          <p:cNvPr id="15" name="Imagem 14">
            <a:extLst>
              <a:ext uri="{FF2B5EF4-FFF2-40B4-BE49-F238E27FC236}">
                <a16:creationId xmlns:a16="http://schemas.microsoft.com/office/drawing/2014/main" id="{65101776-4B4B-5F4A-886B-C3B46CF70F5C}"/>
              </a:ext>
            </a:extLst>
          </p:cNvPr>
          <p:cNvPicPr>
            <a:picLocks noChangeAspect="1"/>
          </p:cNvPicPr>
          <p:nvPr/>
        </p:nvPicPr>
        <p:blipFill rotWithShape="1">
          <a:blip r:embed="rId6"/>
          <a:srcRect t="94195"/>
          <a:stretch/>
        </p:blipFill>
        <p:spPr>
          <a:xfrm>
            <a:off x="141514" y="4919678"/>
            <a:ext cx="9002486" cy="293812"/>
          </a:xfrm>
          <a:prstGeom prst="rect">
            <a:avLst/>
          </a:prstGeom>
        </p:spPr>
      </p:pic>
    </p:spTree>
    <p:extLst>
      <p:ext uri="{BB962C8B-B14F-4D97-AF65-F5344CB8AC3E}">
        <p14:creationId xmlns:p14="http://schemas.microsoft.com/office/powerpoint/2010/main" val="401486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4824620"/>
          </a:xfrm>
          <a:prstGeom prst="rect">
            <a:avLst/>
          </a:prstGeom>
        </p:spPr>
      </p:pic>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9130" y="318880"/>
            <a:ext cx="4505740" cy="4505740"/>
          </a:xfrm>
          <a:prstGeom prst="rect">
            <a:avLst/>
          </a:prstGeom>
        </p:spPr>
      </p:pic>
      <p:graphicFrame>
        <p:nvGraphicFramePr>
          <p:cNvPr id="2" name="Diagrama 1">
            <a:extLst>
              <a:ext uri="{FF2B5EF4-FFF2-40B4-BE49-F238E27FC236}">
                <a16:creationId xmlns:a16="http://schemas.microsoft.com/office/drawing/2014/main" id="{2901F4FD-DA79-D14B-B307-34F53FC6CC10}"/>
              </a:ext>
            </a:extLst>
          </p:cNvPr>
          <p:cNvGraphicFramePr/>
          <p:nvPr>
            <p:extLst>
              <p:ext uri="{D42A27DB-BD31-4B8C-83A1-F6EECF244321}">
                <p14:modId xmlns:p14="http://schemas.microsoft.com/office/powerpoint/2010/main" val="4020104007"/>
              </p:ext>
            </p:extLst>
          </p:nvPr>
        </p:nvGraphicFramePr>
        <p:xfrm>
          <a:off x="250371" y="-87087"/>
          <a:ext cx="8077200" cy="50836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Imagem 4">
            <a:extLst>
              <a:ext uri="{FF2B5EF4-FFF2-40B4-BE49-F238E27FC236}">
                <a16:creationId xmlns:a16="http://schemas.microsoft.com/office/drawing/2014/main" id="{4BBA06C0-3A16-DB43-B5C7-029B60342E6E}"/>
              </a:ext>
            </a:extLst>
          </p:cNvPr>
          <p:cNvPicPr>
            <a:picLocks noChangeAspect="1"/>
          </p:cNvPicPr>
          <p:nvPr/>
        </p:nvPicPr>
        <p:blipFill rotWithShape="1">
          <a:blip r:embed="rId10"/>
          <a:srcRect t="94195"/>
          <a:stretch/>
        </p:blipFill>
        <p:spPr>
          <a:xfrm>
            <a:off x="0" y="4835505"/>
            <a:ext cx="9144000" cy="298431"/>
          </a:xfrm>
          <a:prstGeom prst="rect">
            <a:avLst/>
          </a:prstGeom>
        </p:spPr>
      </p:pic>
    </p:spTree>
    <p:extLst>
      <p:ext uri="{BB962C8B-B14F-4D97-AF65-F5344CB8AC3E}">
        <p14:creationId xmlns:p14="http://schemas.microsoft.com/office/powerpoint/2010/main" val="391478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695965-AFF6-2840-8C11-4D25B35940A0}"/>
              </a:ext>
            </a:extLst>
          </p:cNvPr>
          <p:cNvSpPr>
            <a:spLocks noGrp="1"/>
          </p:cNvSpPr>
          <p:nvPr>
            <p:ph type="title"/>
          </p:nvPr>
        </p:nvSpPr>
        <p:spPr/>
        <p:txBody>
          <a:bodyPr/>
          <a:lstStyle/>
          <a:p>
            <a:endParaRPr lang="en-US"/>
          </a:p>
        </p:txBody>
      </p:sp>
      <p:pic>
        <p:nvPicPr>
          <p:cNvPr id="3" name="Imagem 2">
            <a:extLst>
              <a:ext uri="{FF2B5EF4-FFF2-40B4-BE49-F238E27FC236}">
                <a16:creationId xmlns:a16="http://schemas.microsoft.com/office/drawing/2014/main" id="{A254F994-4250-3F46-9199-D1B7B595B5ED}"/>
              </a:ext>
            </a:extLst>
          </p:cNvPr>
          <p:cNvPicPr>
            <a:picLocks noChangeAspect="1"/>
          </p:cNvPicPr>
          <p:nvPr/>
        </p:nvPicPr>
        <p:blipFill>
          <a:blip r:embed="rId2"/>
          <a:stretch>
            <a:fillRect/>
          </a:stretch>
        </p:blipFill>
        <p:spPr>
          <a:xfrm>
            <a:off x="475863" y="273844"/>
            <a:ext cx="8309906" cy="4815780"/>
          </a:xfrm>
          <a:prstGeom prst="rect">
            <a:avLst/>
          </a:prstGeom>
        </p:spPr>
      </p:pic>
    </p:spTree>
    <p:extLst>
      <p:ext uri="{BB962C8B-B14F-4D97-AF65-F5344CB8AC3E}">
        <p14:creationId xmlns:p14="http://schemas.microsoft.com/office/powerpoint/2010/main" val="1230954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5" y="0"/>
            <a:ext cx="9129791" cy="5143500"/>
          </a:xfrm>
          <a:prstGeom prst="rect">
            <a:avLst/>
          </a:prstGeom>
        </p:spPr>
      </p:pic>
    </p:spTree>
    <p:extLst>
      <p:ext uri="{BB962C8B-B14F-4D97-AF65-F5344CB8AC3E}">
        <p14:creationId xmlns:p14="http://schemas.microsoft.com/office/powerpoint/2010/main" val="233623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6"/>
            <a:ext cx="9144000" cy="5142308"/>
          </a:xfrm>
          <a:prstGeom prst="rect">
            <a:avLst/>
          </a:prstGeom>
        </p:spPr>
      </p:pic>
    </p:spTree>
    <p:extLst>
      <p:ext uri="{BB962C8B-B14F-4D97-AF65-F5344CB8AC3E}">
        <p14:creationId xmlns:p14="http://schemas.microsoft.com/office/powerpoint/2010/main" val="3314865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94D0CED-E6D9-8641-BADE-3FA194A75274}"/>
              </a:ext>
            </a:extLst>
          </p:cNvPr>
          <p:cNvPicPr>
            <a:picLocks noChangeAspect="1"/>
          </p:cNvPicPr>
          <p:nvPr/>
        </p:nvPicPr>
        <p:blipFill rotWithShape="1">
          <a:blip r:embed="rId2"/>
          <a:srcRect t="64550"/>
          <a:stretch/>
        </p:blipFill>
        <p:spPr>
          <a:xfrm>
            <a:off x="660348" y="1251856"/>
            <a:ext cx="7756848" cy="2754085"/>
          </a:xfrm>
          <a:prstGeom prst="rect">
            <a:avLst/>
          </a:prstGeom>
        </p:spPr>
      </p:pic>
    </p:spTree>
    <p:extLst>
      <p:ext uri="{BB962C8B-B14F-4D97-AF65-F5344CB8AC3E}">
        <p14:creationId xmlns:p14="http://schemas.microsoft.com/office/powerpoint/2010/main" val="2244762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F9720B2-BF7B-EF46-A3F6-15BA06F2D8A7}"/>
              </a:ext>
            </a:extLst>
          </p:cNvPr>
          <p:cNvPicPr>
            <a:picLocks noChangeAspect="1"/>
          </p:cNvPicPr>
          <p:nvPr/>
        </p:nvPicPr>
        <p:blipFill rotWithShape="1">
          <a:blip r:embed="rId2"/>
          <a:srcRect t="10493" b="48146"/>
          <a:stretch/>
        </p:blipFill>
        <p:spPr>
          <a:xfrm>
            <a:off x="0" y="76668"/>
            <a:ext cx="3554574" cy="1470191"/>
          </a:xfrm>
          <a:prstGeom prst="rect">
            <a:avLst/>
          </a:prstGeom>
        </p:spPr>
      </p:pic>
      <p:graphicFrame>
        <p:nvGraphicFramePr>
          <p:cNvPr id="2" name="Diagrama 1">
            <a:extLst>
              <a:ext uri="{FF2B5EF4-FFF2-40B4-BE49-F238E27FC236}">
                <a16:creationId xmlns:a16="http://schemas.microsoft.com/office/drawing/2014/main" id="{5A6CDB6E-97B7-114A-94DA-DCA98A34B612}"/>
              </a:ext>
            </a:extLst>
          </p:cNvPr>
          <p:cNvGraphicFramePr/>
          <p:nvPr>
            <p:extLst>
              <p:ext uri="{D42A27DB-BD31-4B8C-83A1-F6EECF244321}">
                <p14:modId xmlns:p14="http://schemas.microsoft.com/office/powerpoint/2010/main" val="3243915132"/>
              </p:ext>
            </p:extLst>
          </p:nvPr>
        </p:nvGraphicFramePr>
        <p:xfrm>
          <a:off x="1272073" y="10795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1605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F9720B2-BF7B-EF46-A3F6-15BA06F2D8A7}"/>
              </a:ext>
            </a:extLst>
          </p:cNvPr>
          <p:cNvPicPr>
            <a:picLocks noChangeAspect="1"/>
          </p:cNvPicPr>
          <p:nvPr/>
        </p:nvPicPr>
        <p:blipFill rotWithShape="1">
          <a:blip r:embed="rId2"/>
          <a:srcRect t="10493" b="48146"/>
          <a:stretch/>
        </p:blipFill>
        <p:spPr>
          <a:xfrm>
            <a:off x="0" y="76668"/>
            <a:ext cx="3554574" cy="1470191"/>
          </a:xfrm>
          <a:prstGeom prst="rect">
            <a:avLst/>
          </a:prstGeom>
        </p:spPr>
      </p:pic>
      <p:graphicFrame>
        <p:nvGraphicFramePr>
          <p:cNvPr id="4" name="Diagrama 3">
            <a:extLst>
              <a:ext uri="{FF2B5EF4-FFF2-40B4-BE49-F238E27FC236}">
                <a16:creationId xmlns:a16="http://schemas.microsoft.com/office/drawing/2014/main" id="{41D91F8A-DDDA-9946-B68B-5F4A69989E8F}"/>
              </a:ext>
            </a:extLst>
          </p:cNvPr>
          <p:cNvGraphicFramePr/>
          <p:nvPr>
            <p:extLst>
              <p:ext uri="{D42A27DB-BD31-4B8C-83A1-F6EECF244321}">
                <p14:modId xmlns:p14="http://schemas.microsoft.com/office/powerpoint/2010/main" val="1736008603"/>
              </p:ext>
            </p:extLst>
          </p:nvPr>
        </p:nvGraphicFramePr>
        <p:xfrm>
          <a:off x="2668556" y="1101013"/>
          <a:ext cx="5212702" cy="3446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1001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9699C1FE-BA72-1A4E-B8B5-25C9502A6E4F}"/>
              </a:ext>
            </a:extLst>
          </p:cNvPr>
          <p:cNvSpPr/>
          <p:nvPr/>
        </p:nvSpPr>
        <p:spPr>
          <a:xfrm>
            <a:off x="638816" y="1783588"/>
            <a:ext cx="7889365" cy="2875274"/>
          </a:xfrm>
          <a:prstGeom prst="rect">
            <a:avLst/>
          </a:prstGeom>
        </p:spPr>
        <p:txBody>
          <a:bodyPr wrap="square">
            <a:spAutoFit/>
          </a:bodyPr>
          <a:lstStyle/>
          <a:p>
            <a:pPr algn="just">
              <a:lnSpc>
                <a:spcPct val="115000"/>
              </a:lnSpc>
            </a:pPr>
            <a:endParaRPr lang="en-US" sz="3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15000"/>
              </a:lnSpc>
            </a:pPr>
            <a:r>
              <a:rPr lang="en-US" sz="3200" dirty="0">
                <a:latin typeface="Arial" panose="020B0604020202020204" pitchFamily="34" charset="0"/>
                <a:ea typeface="Calibri" panose="020F0502020204030204" pitchFamily="34" charset="0"/>
                <a:cs typeface="Times New Roman" panose="02020603050405020304" pitchFamily="18" charset="0"/>
              </a:rPr>
              <a:t>HPV vaccine runs the risk of repeating Pap program trajectory in Latin America: an efficient, life-saving tool,  underutilized for cancer prevention. </a:t>
            </a:r>
            <a:endParaRPr lang="pt-BR" sz="32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3" name="Retângulo 2">
            <a:extLst>
              <a:ext uri="{FF2B5EF4-FFF2-40B4-BE49-F238E27FC236}">
                <a16:creationId xmlns:a16="http://schemas.microsoft.com/office/drawing/2014/main" id="{1DAF2526-79FF-2642-8747-64ADE3296B5D}"/>
              </a:ext>
            </a:extLst>
          </p:cNvPr>
          <p:cNvSpPr/>
          <p:nvPr/>
        </p:nvSpPr>
        <p:spPr>
          <a:xfrm>
            <a:off x="638816" y="96347"/>
            <a:ext cx="5292588" cy="739433"/>
          </a:xfrm>
          <a:prstGeom prst="rect">
            <a:avLst/>
          </a:prstGeom>
        </p:spPr>
        <p:txBody>
          <a:bodyPr wrap="square">
            <a:spAutoFit/>
          </a:bodyPr>
          <a:lstStyle/>
          <a:p>
            <a:pPr algn="just">
              <a:lnSpc>
                <a:spcPct val="115000"/>
              </a:lnSpc>
            </a:pPr>
            <a:r>
              <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400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pic>
        <p:nvPicPr>
          <p:cNvPr id="4" name="Imagem 3">
            <a:extLst>
              <a:ext uri="{FF2B5EF4-FFF2-40B4-BE49-F238E27FC236}">
                <a16:creationId xmlns:a16="http://schemas.microsoft.com/office/drawing/2014/main" id="{B345876B-9962-064D-9A92-A6C10F5F5A18}"/>
              </a:ext>
            </a:extLst>
          </p:cNvPr>
          <p:cNvPicPr>
            <a:picLocks noChangeAspect="1"/>
          </p:cNvPicPr>
          <p:nvPr/>
        </p:nvPicPr>
        <p:blipFill>
          <a:blip r:embed="rId2"/>
          <a:stretch>
            <a:fillRect/>
          </a:stretch>
        </p:blipFill>
        <p:spPr>
          <a:xfrm>
            <a:off x="425670" y="332830"/>
            <a:ext cx="8261130" cy="1937405"/>
          </a:xfrm>
          <a:prstGeom prst="rect">
            <a:avLst/>
          </a:prstGeom>
          <a:effectLst>
            <a:softEdge rad="88900"/>
          </a:effectLst>
        </p:spPr>
      </p:pic>
    </p:spTree>
    <p:extLst>
      <p:ext uri="{BB962C8B-B14F-4D97-AF65-F5344CB8AC3E}">
        <p14:creationId xmlns:p14="http://schemas.microsoft.com/office/powerpoint/2010/main" val="207018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DEC77-8D94-3942-94D3-8B1A54A35AD9}"/>
              </a:ext>
            </a:extLst>
          </p:cNvPr>
          <p:cNvSpPr>
            <a:spLocks noGrp="1"/>
          </p:cNvSpPr>
          <p:nvPr>
            <p:ph type="title"/>
          </p:nvPr>
        </p:nvSpPr>
        <p:spPr>
          <a:xfrm>
            <a:off x="1169825" y="1371599"/>
            <a:ext cx="7886700" cy="1781200"/>
          </a:xfrm>
        </p:spPr>
        <p:txBody>
          <a:bodyPr>
            <a:normAutofit/>
          </a:bodyPr>
          <a:lstStyle/>
          <a:p>
            <a:r>
              <a:rPr lang="en-US" sz="9600" b="1" dirty="0">
                <a:solidFill>
                  <a:schemeClr val="accent3">
                    <a:lumMod val="75000"/>
                  </a:schemeClr>
                </a:solidFill>
              </a:rPr>
              <a:t>“90   70   90”</a:t>
            </a:r>
          </a:p>
        </p:txBody>
      </p:sp>
    </p:spTree>
    <p:extLst>
      <p:ext uri="{BB962C8B-B14F-4D97-AF65-F5344CB8AC3E}">
        <p14:creationId xmlns:p14="http://schemas.microsoft.com/office/powerpoint/2010/main" val="2196937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DEC77-8D94-3942-94D3-8B1A54A35AD9}"/>
              </a:ext>
            </a:extLst>
          </p:cNvPr>
          <p:cNvSpPr>
            <a:spLocks noGrp="1"/>
          </p:cNvSpPr>
          <p:nvPr>
            <p:ph type="title"/>
          </p:nvPr>
        </p:nvSpPr>
        <p:spPr>
          <a:xfrm>
            <a:off x="1067188" y="2006080"/>
            <a:ext cx="7886700" cy="1781200"/>
          </a:xfrm>
        </p:spPr>
        <p:txBody>
          <a:bodyPr>
            <a:normAutofit/>
          </a:bodyPr>
          <a:lstStyle/>
          <a:p>
            <a:r>
              <a:rPr lang="en-US" sz="9600" b="1" dirty="0">
                <a:solidFill>
                  <a:schemeClr val="accent3">
                    <a:lumMod val="75000"/>
                  </a:schemeClr>
                </a:solidFill>
              </a:rPr>
              <a:t>“90   30   90”</a:t>
            </a:r>
          </a:p>
        </p:txBody>
      </p:sp>
      <p:pic>
        <p:nvPicPr>
          <p:cNvPr id="3" name="Imagem 2">
            <a:extLst>
              <a:ext uri="{FF2B5EF4-FFF2-40B4-BE49-F238E27FC236}">
                <a16:creationId xmlns:a16="http://schemas.microsoft.com/office/drawing/2014/main" id="{38D780E5-A47C-BA4E-8B81-C71AE8805099}"/>
              </a:ext>
            </a:extLst>
          </p:cNvPr>
          <p:cNvPicPr>
            <a:picLocks noChangeAspect="1"/>
          </p:cNvPicPr>
          <p:nvPr/>
        </p:nvPicPr>
        <p:blipFill rotWithShape="1">
          <a:blip r:embed="rId2"/>
          <a:srcRect t="10493" b="48146"/>
          <a:stretch/>
        </p:blipFill>
        <p:spPr>
          <a:xfrm>
            <a:off x="0" y="76668"/>
            <a:ext cx="3554574" cy="1470191"/>
          </a:xfrm>
          <a:prstGeom prst="rect">
            <a:avLst/>
          </a:prstGeom>
        </p:spPr>
      </p:pic>
    </p:spTree>
    <p:extLst>
      <p:ext uri="{BB962C8B-B14F-4D97-AF65-F5344CB8AC3E}">
        <p14:creationId xmlns:p14="http://schemas.microsoft.com/office/powerpoint/2010/main" val="2861138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0C6B6E1B-187E-D345-B67C-E5FE47058866}"/>
              </a:ext>
            </a:extLst>
          </p:cNvPr>
          <p:cNvPicPr>
            <a:picLocks noChangeAspect="1"/>
          </p:cNvPicPr>
          <p:nvPr/>
        </p:nvPicPr>
        <p:blipFill>
          <a:blip r:embed="rId3"/>
          <a:stretch>
            <a:fillRect/>
          </a:stretch>
        </p:blipFill>
        <p:spPr>
          <a:xfrm>
            <a:off x="315310" y="972322"/>
            <a:ext cx="3432362" cy="3432362"/>
          </a:xfrm>
          <a:prstGeom prst="rect">
            <a:avLst/>
          </a:prstGeom>
        </p:spPr>
      </p:pic>
      <p:sp>
        <p:nvSpPr>
          <p:cNvPr id="2" name="CaixaDeTexto 1">
            <a:extLst>
              <a:ext uri="{FF2B5EF4-FFF2-40B4-BE49-F238E27FC236}">
                <a16:creationId xmlns:a16="http://schemas.microsoft.com/office/drawing/2014/main" id="{FFC95408-E177-8748-BC8B-1921A26B743E}"/>
              </a:ext>
            </a:extLst>
          </p:cNvPr>
          <p:cNvSpPr txBox="1"/>
          <p:nvPr/>
        </p:nvSpPr>
        <p:spPr>
          <a:xfrm>
            <a:off x="3190983" y="158620"/>
            <a:ext cx="5953017" cy="4524315"/>
          </a:xfrm>
          <a:prstGeom prst="rect">
            <a:avLst/>
          </a:prstGeom>
          <a:noFill/>
        </p:spPr>
        <p:txBody>
          <a:bodyPr wrap="square" rtlCol="0">
            <a:spAutoFit/>
          </a:bodyPr>
          <a:lstStyle/>
          <a:p>
            <a:r>
              <a:rPr lang="en-US" sz="2400" dirty="0">
                <a:solidFill>
                  <a:schemeClr val="bg1">
                    <a:lumMod val="50000"/>
                  </a:schemeClr>
                </a:solidFill>
                <a:latin typeface="Apple Chancery" panose="03020702040506060504" pitchFamily="66" charset="-79"/>
                <a:cs typeface="Apple Chancery" panose="03020702040506060504" pitchFamily="66" charset="-79"/>
              </a:rPr>
              <a:t>	</a:t>
            </a:r>
            <a:r>
              <a:rPr lang="en-US" sz="2400" dirty="0" err="1">
                <a:solidFill>
                  <a:schemeClr val="bg1">
                    <a:lumMod val="50000"/>
                  </a:schemeClr>
                </a:solidFill>
                <a:latin typeface="Apple Chancery" panose="03020702040506060504" pitchFamily="66" charset="-79"/>
                <a:cs typeface="Apple Chancery" panose="03020702040506060504" pitchFamily="66" charset="-79"/>
              </a:rPr>
              <a:t>Lançamento</a:t>
            </a:r>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r>
              <a:rPr lang="en-US" sz="2400" dirty="0">
                <a:solidFill>
                  <a:schemeClr val="bg1">
                    <a:lumMod val="50000"/>
                  </a:schemeClr>
                </a:solidFill>
                <a:latin typeface="Apple Chancery" panose="03020702040506060504" pitchFamily="66" charset="-79"/>
                <a:cs typeface="Apple Chancery" panose="03020702040506060504" pitchFamily="66" charset="-79"/>
              </a:rPr>
              <a:t>Janeiro </a:t>
            </a:r>
            <a:r>
              <a:rPr lang="en-US" sz="2400" dirty="0" err="1">
                <a:solidFill>
                  <a:schemeClr val="bg1">
                    <a:lumMod val="50000"/>
                  </a:schemeClr>
                </a:solidFill>
                <a:latin typeface="Apple Chancery" panose="03020702040506060504" pitchFamily="66" charset="-79"/>
                <a:cs typeface="Apple Chancery" panose="03020702040506060504" pitchFamily="66" charset="-79"/>
              </a:rPr>
              <a:t>mês</a:t>
            </a:r>
            <a:r>
              <a:rPr lang="en-US" sz="2400" dirty="0">
                <a:solidFill>
                  <a:schemeClr val="bg1">
                    <a:lumMod val="50000"/>
                  </a:schemeClr>
                </a:solidFill>
                <a:latin typeface="Apple Chancery" panose="03020702040506060504" pitchFamily="66" charset="-79"/>
                <a:cs typeface="Apple Chancery" panose="03020702040506060504" pitchFamily="66" charset="-79"/>
              </a:rPr>
              <a:t> da </a:t>
            </a:r>
            <a:r>
              <a:rPr lang="en-US" sz="2400" dirty="0" err="1">
                <a:solidFill>
                  <a:schemeClr val="bg1">
                    <a:lumMod val="50000"/>
                  </a:schemeClr>
                </a:solidFill>
                <a:latin typeface="Apple Chancery" panose="03020702040506060504" pitchFamily="66" charset="-79"/>
                <a:cs typeface="Apple Chancery" panose="03020702040506060504" pitchFamily="66" charset="-79"/>
              </a:rPr>
              <a:t>conscientização</a:t>
            </a:r>
            <a:r>
              <a:rPr lang="en-US" sz="2400" dirty="0">
                <a:solidFill>
                  <a:schemeClr val="bg1">
                    <a:lumMod val="50000"/>
                  </a:schemeClr>
                </a:solidFill>
                <a:latin typeface="Apple Chancery" panose="03020702040506060504" pitchFamily="66" charset="-79"/>
                <a:cs typeface="Apple Chancery" panose="03020702040506060504" pitchFamily="66" charset="-79"/>
              </a:rPr>
              <a:t> ca </a:t>
            </a:r>
            <a:r>
              <a:rPr lang="en-US" sz="2400" dirty="0" err="1">
                <a:solidFill>
                  <a:schemeClr val="bg1">
                    <a:lumMod val="50000"/>
                  </a:schemeClr>
                </a:solidFill>
                <a:latin typeface="Apple Chancery" panose="03020702040506060504" pitchFamily="66" charset="-79"/>
                <a:cs typeface="Apple Chancery" panose="03020702040506060504" pitchFamily="66" charset="-79"/>
              </a:rPr>
              <a:t>colo</a:t>
            </a:r>
            <a:r>
              <a:rPr lang="en-US" sz="2400" dirty="0">
                <a:solidFill>
                  <a:schemeClr val="bg1">
                    <a:lumMod val="50000"/>
                  </a:schemeClr>
                </a:solidFill>
                <a:latin typeface="Apple Chancery" panose="03020702040506060504" pitchFamily="66" charset="-79"/>
                <a:cs typeface="Apple Chancery" panose="03020702040506060504" pitchFamily="66" charset="-79"/>
              </a:rPr>
              <a:t> </a:t>
            </a:r>
            <a:r>
              <a:rPr lang="en-US" sz="2400" dirty="0" err="1">
                <a:solidFill>
                  <a:schemeClr val="bg1">
                    <a:lumMod val="50000"/>
                  </a:schemeClr>
                </a:solidFill>
                <a:latin typeface="Apple Chancery" panose="03020702040506060504" pitchFamily="66" charset="-79"/>
                <a:cs typeface="Apple Chancery" panose="03020702040506060504" pitchFamily="66" charset="-79"/>
              </a:rPr>
              <a:t>útero</a:t>
            </a:r>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r>
              <a:rPr lang="en-US" sz="2400" dirty="0">
                <a:solidFill>
                  <a:schemeClr val="bg1">
                    <a:lumMod val="50000"/>
                  </a:schemeClr>
                </a:solidFill>
                <a:latin typeface="Apple Chancery" panose="03020702040506060504" pitchFamily="66" charset="-79"/>
                <a:cs typeface="Apple Chancery" panose="03020702040506060504" pitchFamily="66" charset="-79"/>
              </a:rPr>
              <a:t>	</a:t>
            </a:r>
            <a:r>
              <a:rPr lang="en-US" sz="2400" dirty="0" err="1">
                <a:solidFill>
                  <a:schemeClr val="bg1">
                    <a:lumMod val="50000"/>
                  </a:schemeClr>
                </a:solidFill>
                <a:latin typeface="Apple Chancery" panose="03020702040506060504" pitchFamily="66" charset="-79"/>
                <a:cs typeface="Apple Chancery" panose="03020702040506060504" pitchFamily="66" charset="-79"/>
              </a:rPr>
              <a:t>Dia</a:t>
            </a:r>
            <a:r>
              <a:rPr lang="en-US" sz="2400" dirty="0">
                <a:solidFill>
                  <a:schemeClr val="bg1">
                    <a:lumMod val="50000"/>
                  </a:schemeClr>
                </a:solidFill>
                <a:latin typeface="Apple Chancery" panose="03020702040506060504" pitchFamily="66" charset="-79"/>
                <a:cs typeface="Apple Chancery" panose="03020702040506060504" pitchFamily="66" charset="-79"/>
              </a:rPr>
              <a:t> HPV</a:t>
            </a:r>
          </a:p>
          <a:p>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r>
              <a:rPr lang="en-US" sz="2400" dirty="0" err="1">
                <a:solidFill>
                  <a:schemeClr val="bg1">
                    <a:lumMod val="50000"/>
                  </a:schemeClr>
                </a:solidFill>
                <a:latin typeface="Apple Chancery" panose="03020702040506060504" pitchFamily="66" charset="-79"/>
                <a:cs typeface="Apple Chancery" panose="03020702040506060504" pitchFamily="66" charset="-79"/>
              </a:rPr>
              <a:t>Dia</a:t>
            </a:r>
            <a:r>
              <a:rPr lang="en-US" sz="2400" dirty="0">
                <a:solidFill>
                  <a:schemeClr val="bg1">
                    <a:lumMod val="50000"/>
                  </a:schemeClr>
                </a:solidFill>
                <a:latin typeface="Apple Chancery" panose="03020702040506060504" pitchFamily="66" charset="-79"/>
                <a:cs typeface="Apple Chancery" panose="03020702040506060504" pitchFamily="66" charset="-79"/>
              </a:rPr>
              <a:t> </a:t>
            </a:r>
            <a:r>
              <a:rPr lang="en-US" sz="2400" dirty="0" err="1">
                <a:solidFill>
                  <a:schemeClr val="bg1">
                    <a:lumMod val="50000"/>
                  </a:schemeClr>
                </a:solidFill>
                <a:latin typeface="Apple Chancery" panose="03020702040506060504" pitchFamily="66" charset="-79"/>
                <a:cs typeface="Apple Chancery" panose="03020702040506060504" pitchFamily="66" charset="-79"/>
              </a:rPr>
              <a:t>mulher</a:t>
            </a:r>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r>
              <a:rPr lang="en-US" sz="2400" dirty="0">
                <a:solidFill>
                  <a:schemeClr val="bg1">
                    <a:lumMod val="50000"/>
                  </a:schemeClr>
                </a:solidFill>
                <a:latin typeface="Apple Chancery" panose="03020702040506060504" pitchFamily="66" charset="-79"/>
                <a:cs typeface="Apple Chancery" panose="03020702040506060504" pitchFamily="66" charset="-79"/>
              </a:rPr>
              <a:t>	Volta </a:t>
            </a:r>
            <a:r>
              <a:rPr lang="en-US" sz="2400" dirty="0" err="1">
                <a:solidFill>
                  <a:schemeClr val="bg1">
                    <a:lumMod val="50000"/>
                  </a:schemeClr>
                </a:solidFill>
                <a:latin typeface="Apple Chancery" panose="03020702040506060504" pitchFamily="66" charset="-79"/>
                <a:cs typeface="Apple Chancery" panose="03020702040506060504" pitchFamily="66" charset="-79"/>
              </a:rPr>
              <a:t>às</a:t>
            </a:r>
            <a:r>
              <a:rPr lang="en-US" sz="2400" dirty="0">
                <a:solidFill>
                  <a:schemeClr val="bg1">
                    <a:lumMod val="50000"/>
                  </a:schemeClr>
                </a:solidFill>
                <a:latin typeface="Apple Chancery" panose="03020702040506060504" pitchFamily="66" charset="-79"/>
                <a:cs typeface="Apple Chancery" panose="03020702040506060504" pitchFamily="66" charset="-79"/>
              </a:rPr>
              <a:t> aulas</a:t>
            </a:r>
          </a:p>
          <a:p>
            <a:endParaRPr lang="en-US" sz="2400" dirty="0">
              <a:solidFill>
                <a:schemeClr val="bg1">
                  <a:lumMod val="50000"/>
                </a:schemeClr>
              </a:solidFill>
              <a:latin typeface="Apple Chancery" panose="03020702040506060504" pitchFamily="66" charset="-79"/>
              <a:cs typeface="Apple Chancery" panose="03020702040506060504" pitchFamily="66" charset="-79"/>
            </a:endParaRPr>
          </a:p>
          <a:p>
            <a:r>
              <a:rPr lang="en-US" sz="2400" dirty="0">
                <a:solidFill>
                  <a:schemeClr val="bg1">
                    <a:lumMod val="50000"/>
                  </a:schemeClr>
                </a:solidFill>
                <a:latin typeface="Apple Chancery" panose="03020702040506060504" pitchFamily="66" charset="-79"/>
                <a:cs typeface="Apple Chancery" panose="03020702040506060504" pitchFamily="66" charset="-79"/>
              </a:rPr>
              <a:t>		</a:t>
            </a:r>
            <a:r>
              <a:rPr lang="en-US" sz="2400" dirty="0" err="1">
                <a:solidFill>
                  <a:schemeClr val="bg1">
                    <a:lumMod val="50000"/>
                  </a:schemeClr>
                </a:solidFill>
                <a:latin typeface="Apple Chancery" panose="03020702040506060504" pitchFamily="66" charset="-79"/>
                <a:cs typeface="Apple Chancery" panose="03020702040506060504" pitchFamily="66" charset="-79"/>
              </a:rPr>
              <a:t>Mês</a:t>
            </a:r>
            <a:r>
              <a:rPr lang="en-US" sz="2400" dirty="0">
                <a:solidFill>
                  <a:schemeClr val="bg1">
                    <a:lumMod val="50000"/>
                  </a:schemeClr>
                </a:solidFill>
                <a:latin typeface="Apple Chancery" panose="03020702040506060504" pitchFamily="66" charset="-79"/>
                <a:cs typeface="Apple Chancery" panose="03020702040506060504" pitchFamily="66" charset="-79"/>
              </a:rPr>
              <a:t> de </a:t>
            </a:r>
            <a:r>
              <a:rPr lang="en-US" sz="2400" dirty="0" err="1">
                <a:solidFill>
                  <a:schemeClr val="bg1">
                    <a:lumMod val="50000"/>
                  </a:schemeClr>
                </a:solidFill>
                <a:latin typeface="Apple Chancery" panose="03020702040506060504" pitchFamily="66" charset="-79"/>
                <a:cs typeface="Apple Chancery" panose="03020702040506060504" pitchFamily="66" charset="-79"/>
              </a:rPr>
              <a:t>conscientização</a:t>
            </a:r>
            <a:r>
              <a:rPr lang="en-US" sz="2400" dirty="0">
                <a:solidFill>
                  <a:schemeClr val="bg1">
                    <a:lumMod val="50000"/>
                  </a:schemeClr>
                </a:solidFill>
                <a:latin typeface="Apple Chancery" panose="03020702040506060504" pitchFamily="66" charset="-79"/>
                <a:cs typeface="Apple Chancery" panose="03020702040506060504" pitchFamily="66" charset="-79"/>
              </a:rPr>
              <a:t> do cancer </a:t>
            </a:r>
            <a:r>
              <a:rPr lang="en-US" sz="2400" dirty="0" err="1">
                <a:solidFill>
                  <a:schemeClr val="bg1">
                    <a:lumMod val="50000"/>
                  </a:schemeClr>
                </a:solidFill>
                <a:latin typeface="Apple Chancery" panose="03020702040506060504" pitchFamily="66" charset="-79"/>
                <a:cs typeface="Apple Chancery" panose="03020702040506060504" pitchFamily="66" charset="-79"/>
              </a:rPr>
              <a:t>ginecológico</a:t>
            </a:r>
            <a:endParaRPr lang="en-US" sz="2400" dirty="0">
              <a:solidFill>
                <a:schemeClr val="bg1">
                  <a:lumMod val="50000"/>
                </a:schemeClr>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546518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 y="0"/>
            <a:ext cx="9129791" cy="5143500"/>
          </a:xfrm>
          <a:prstGeom prst="rect">
            <a:avLst/>
          </a:prstGeom>
        </p:spPr>
      </p:pic>
    </p:spTree>
    <p:extLst>
      <p:ext uri="{BB962C8B-B14F-4D97-AF65-F5344CB8AC3E}">
        <p14:creationId xmlns:p14="http://schemas.microsoft.com/office/powerpoint/2010/main" val="265042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 y="0"/>
            <a:ext cx="9133466" cy="5143500"/>
          </a:xfrm>
          <a:prstGeom prst="rect">
            <a:avLst/>
          </a:prstGeom>
        </p:spPr>
      </p:pic>
    </p:spTree>
    <p:extLst>
      <p:ext uri="{BB962C8B-B14F-4D97-AF65-F5344CB8AC3E}">
        <p14:creationId xmlns:p14="http://schemas.microsoft.com/office/powerpoint/2010/main" val="235627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6" y="0"/>
            <a:ext cx="9129791" cy="5143500"/>
          </a:xfrm>
          <a:prstGeom prst="rect">
            <a:avLst/>
          </a:prstGeom>
        </p:spPr>
      </p:pic>
    </p:spTree>
    <p:extLst>
      <p:ext uri="{BB962C8B-B14F-4D97-AF65-F5344CB8AC3E}">
        <p14:creationId xmlns:p14="http://schemas.microsoft.com/office/powerpoint/2010/main" val="2572173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DE6B509-43E5-3E4A-8B42-67A9ACA30BE3}"/>
              </a:ext>
            </a:extLst>
          </p:cNvPr>
          <p:cNvPicPr>
            <a:picLocks noChangeAspect="1"/>
          </p:cNvPicPr>
          <p:nvPr/>
        </p:nvPicPr>
        <p:blipFill>
          <a:blip r:embed="rId2"/>
          <a:stretch>
            <a:fillRect/>
          </a:stretch>
        </p:blipFill>
        <p:spPr>
          <a:xfrm>
            <a:off x="2318657" y="347589"/>
            <a:ext cx="4788417" cy="4795911"/>
          </a:xfrm>
          <a:prstGeom prst="rect">
            <a:avLst/>
          </a:prstGeom>
        </p:spPr>
      </p:pic>
    </p:spTree>
    <p:extLst>
      <p:ext uri="{BB962C8B-B14F-4D97-AF65-F5344CB8AC3E}">
        <p14:creationId xmlns:p14="http://schemas.microsoft.com/office/powerpoint/2010/main" val="1800161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159D8C54-8888-8044-B403-5500646E751D}"/>
              </a:ext>
            </a:extLst>
          </p:cNvPr>
          <p:cNvPicPr>
            <a:picLocks noChangeAspect="1"/>
          </p:cNvPicPr>
          <p:nvPr/>
        </p:nvPicPr>
        <p:blipFill>
          <a:blip r:embed="rId2"/>
          <a:stretch>
            <a:fillRect/>
          </a:stretch>
        </p:blipFill>
        <p:spPr>
          <a:xfrm>
            <a:off x="2155372" y="184049"/>
            <a:ext cx="4951702" cy="4959451"/>
          </a:xfrm>
          <a:prstGeom prst="rect">
            <a:avLst/>
          </a:prstGeom>
        </p:spPr>
      </p:pic>
    </p:spTree>
    <p:extLst>
      <p:ext uri="{BB962C8B-B14F-4D97-AF65-F5344CB8AC3E}">
        <p14:creationId xmlns:p14="http://schemas.microsoft.com/office/powerpoint/2010/main" val="3246092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94D0CED-E6D9-8641-BADE-3FA194A75274}"/>
              </a:ext>
            </a:extLst>
          </p:cNvPr>
          <p:cNvPicPr>
            <a:picLocks noChangeAspect="1"/>
          </p:cNvPicPr>
          <p:nvPr/>
        </p:nvPicPr>
        <p:blipFill>
          <a:blip r:embed="rId2"/>
          <a:stretch>
            <a:fillRect/>
          </a:stretch>
        </p:blipFill>
        <p:spPr>
          <a:xfrm>
            <a:off x="2004268" y="0"/>
            <a:ext cx="5135463" cy="5143500"/>
          </a:xfrm>
          <a:prstGeom prst="rect">
            <a:avLst/>
          </a:prstGeom>
        </p:spPr>
      </p:pic>
    </p:spTree>
    <p:extLst>
      <p:ext uri="{BB962C8B-B14F-4D97-AF65-F5344CB8AC3E}">
        <p14:creationId xmlns:p14="http://schemas.microsoft.com/office/powerpoint/2010/main" val="1033688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0" y="0"/>
            <a:ext cx="9115802" cy="5143500"/>
          </a:xfrm>
          <a:prstGeom prst="rect">
            <a:avLst/>
          </a:prstGeom>
        </p:spPr>
      </p:pic>
    </p:spTree>
    <p:extLst>
      <p:ext uri="{BB962C8B-B14F-4D97-AF65-F5344CB8AC3E}">
        <p14:creationId xmlns:p14="http://schemas.microsoft.com/office/powerpoint/2010/main" val="302960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a:extLst>
              <a:ext uri="{FF2B5EF4-FFF2-40B4-BE49-F238E27FC236}">
                <a16:creationId xmlns:a16="http://schemas.microsoft.com/office/drawing/2014/main" id="{974B5EF6-8B6A-2445-9FF3-36C41FBBF218}"/>
              </a:ext>
            </a:extLst>
          </p:cNvPr>
          <p:cNvSpPr txBox="1">
            <a:spLocks/>
          </p:cNvSpPr>
          <p:nvPr/>
        </p:nvSpPr>
        <p:spPr>
          <a:xfrm>
            <a:off x="6930314" y="4097156"/>
            <a:ext cx="958720" cy="478637"/>
          </a:xfrm>
          <a:prstGeom prst="rect">
            <a:avLst/>
          </a:prstGeom>
        </p:spPr>
        <p:txBody>
          <a:bodyPr vert="horz" lIns="68580" tIns="34290" rIns="68580" bIns="3429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0010" indent="0">
              <a:buNone/>
            </a:pPr>
            <a:endParaRPr lang="pt-BR" sz="900" dirty="0">
              <a:latin typeface="Arial" panose="020B0604020202020204" pitchFamily="34" charset="0"/>
              <a:cs typeface="Arial" panose="020B0604020202020204" pitchFamily="34" charset="0"/>
            </a:endParaRPr>
          </a:p>
          <a:p>
            <a:pPr marL="0" indent="0">
              <a:buNone/>
            </a:pPr>
            <a:r>
              <a:rPr lang="pt-BR" sz="900" dirty="0" err="1">
                <a:latin typeface="Arial" panose="020B0604020202020204" pitchFamily="34" charset="0"/>
                <a:cs typeface="Arial" panose="020B0604020202020204" pitchFamily="34" charset="0"/>
              </a:rPr>
              <a:t>Globocan</a:t>
            </a:r>
            <a:r>
              <a:rPr lang="pt-BR" sz="900" dirty="0">
                <a:latin typeface="Arial" panose="020B0604020202020204" pitchFamily="34" charset="0"/>
                <a:cs typeface="Arial" panose="020B0604020202020204" pitchFamily="34" charset="0"/>
              </a:rPr>
              <a:t>, 2018</a:t>
            </a:r>
          </a:p>
          <a:p>
            <a:pPr marL="173590" lvl="1" indent="0">
              <a:buNone/>
            </a:pPr>
            <a:endParaRPr lang="pt-BR" sz="1350" dirty="0">
              <a:latin typeface="Arial" panose="020B0604020202020204" pitchFamily="34" charset="0"/>
              <a:cs typeface="Arial" panose="020B0604020202020204" pitchFamily="34" charset="0"/>
            </a:endParaRPr>
          </a:p>
          <a:p>
            <a:pPr>
              <a:buClrTx/>
            </a:pPr>
            <a:endParaRPr lang="pt-BR" sz="1350" dirty="0">
              <a:latin typeface="Arial" panose="020B0604020202020204" pitchFamily="34" charset="0"/>
              <a:cs typeface="Arial" panose="020B0604020202020204" pitchFamily="34" charset="0"/>
            </a:endParaRPr>
          </a:p>
        </p:txBody>
      </p:sp>
      <p:pic>
        <p:nvPicPr>
          <p:cNvPr id="5" name="Imagem 4"/>
          <p:cNvPicPr>
            <a:picLocks noChangeAspect="1"/>
          </p:cNvPicPr>
          <p:nvPr/>
        </p:nvPicPr>
        <p:blipFill rotWithShape="1">
          <a:blip r:embed="rId2">
            <a:extLst>
              <a:ext uri="{28A0092B-C50C-407E-A947-70E740481C1C}">
                <a14:useLocalDpi xmlns:a14="http://schemas.microsoft.com/office/drawing/2010/main" val="0"/>
              </a:ext>
            </a:extLst>
          </a:blip>
          <a:srcRect t="18592"/>
          <a:stretch/>
        </p:blipFill>
        <p:spPr>
          <a:xfrm>
            <a:off x="363895" y="939983"/>
            <a:ext cx="8304245" cy="4177709"/>
          </a:xfrm>
          <a:prstGeom prst="rect">
            <a:avLst/>
          </a:prstGeom>
        </p:spPr>
      </p:pic>
      <p:sp>
        <p:nvSpPr>
          <p:cNvPr id="6" name="Retângulo 5">
            <a:extLst>
              <a:ext uri="{FF2B5EF4-FFF2-40B4-BE49-F238E27FC236}">
                <a16:creationId xmlns:a16="http://schemas.microsoft.com/office/drawing/2014/main" id="{EF8A8794-CE1A-1846-8C05-BA2E28E34C83}"/>
              </a:ext>
            </a:extLst>
          </p:cNvPr>
          <p:cNvSpPr/>
          <p:nvPr/>
        </p:nvSpPr>
        <p:spPr>
          <a:xfrm>
            <a:off x="7292635" y="4097155"/>
            <a:ext cx="752129" cy="184666"/>
          </a:xfrm>
          <a:prstGeom prst="rect">
            <a:avLst/>
          </a:prstGeom>
        </p:spPr>
        <p:txBody>
          <a:bodyPr wrap="none">
            <a:spAutoFit/>
          </a:bodyPr>
          <a:lstStyle/>
          <a:p>
            <a:pPr>
              <a:buClr>
                <a:srgbClr val="000000"/>
              </a:buClr>
              <a:defRPr/>
            </a:pPr>
            <a:r>
              <a:rPr lang="pt-BR" sz="600" dirty="0" err="1">
                <a:solidFill>
                  <a:schemeClr val="tx1">
                    <a:lumMod val="65000"/>
                    <a:lumOff val="35000"/>
                  </a:schemeClr>
                </a:solidFill>
                <a:latin typeface="Arial" panose="020B0604020202020204" pitchFamily="34" charset="0"/>
              </a:rPr>
              <a:t>Globocan</a:t>
            </a:r>
            <a:r>
              <a:rPr lang="pt-BR" sz="600" dirty="0">
                <a:solidFill>
                  <a:schemeClr val="tx1">
                    <a:lumMod val="65000"/>
                    <a:lumOff val="35000"/>
                  </a:schemeClr>
                </a:solidFill>
                <a:latin typeface="Arial" panose="020B0604020202020204" pitchFamily="34" charset="0"/>
              </a:rPr>
              <a:t>, 2018</a:t>
            </a:r>
            <a:r>
              <a:rPr lang="pt-BR" sz="600" dirty="0">
                <a:solidFill>
                  <a:schemeClr val="tx1">
                    <a:lumMod val="65000"/>
                    <a:lumOff val="35000"/>
                  </a:schemeClr>
                </a:solidFill>
              </a:rPr>
              <a:t> </a:t>
            </a:r>
            <a:endParaRPr lang="en-US" sz="600" dirty="0">
              <a:solidFill>
                <a:schemeClr val="tx1">
                  <a:lumMod val="65000"/>
                  <a:lumOff val="35000"/>
                </a:schemeClr>
              </a:solidFill>
            </a:endParaRPr>
          </a:p>
        </p:txBody>
      </p:sp>
      <p:sp>
        <p:nvSpPr>
          <p:cNvPr id="2" name="Retângulo 1">
            <a:extLst>
              <a:ext uri="{FF2B5EF4-FFF2-40B4-BE49-F238E27FC236}">
                <a16:creationId xmlns:a16="http://schemas.microsoft.com/office/drawing/2014/main" id="{304EC78D-5BB7-F14B-B534-9D4CB56C519F}"/>
              </a:ext>
            </a:extLst>
          </p:cNvPr>
          <p:cNvSpPr/>
          <p:nvPr/>
        </p:nvSpPr>
        <p:spPr>
          <a:xfrm>
            <a:off x="363896" y="360898"/>
            <a:ext cx="8033656" cy="415498"/>
          </a:xfrm>
          <a:prstGeom prst="rect">
            <a:avLst/>
          </a:prstGeom>
          <a:solidFill>
            <a:schemeClr val="bg1"/>
          </a:solidFill>
        </p:spPr>
        <p:txBody>
          <a:bodyPr wrap="square">
            <a:spAutoFit/>
          </a:bodyPr>
          <a:lstStyle/>
          <a:p>
            <a:r>
              <a:rPr lang="pt-BR" sz="2100" dirty="0"/>
              <a:t>Cânceres HPV relacionados: problema de saúde pública mundial</a:t>
            </a:r>
            <a:endParaRPr lang="en-US" sz="2100" dirty="0"/>
          </a:p>
        </p:txBody>
      </p:sp>
    </p:spTree>
    <p:extLst>
      <p:ext uri="{BB962C8B-B14F-4D97-AF65-F5344CB8AC3E}">
        <p14:creationId xmlns:p14="http://schemas.microsoft.com/office/powerpoint/2010/main" val="379546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F64297A7-C25A-C04E-B98E-B339468F3981}"/>
              </a:ext>
            </a:extLst>
          </p:cNvPr>
          <p:cNvGraphicFramePr/>
          <p:nvPr>
            <p:extLst/>
          </p:nvPr>
        </p:nvGraphicFramePr>
        <p:xfrm>
          <a:off x="2195804" y="67970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m 3">
            <a:extLst>
              <a:ext uri="{FF2B5EF4-FFF2-40B4-BE49-F238E27FC236}">
                <a16:creationId xmlns:a16="http://schemas.microsoft.com/office/drawing/2014/main" id="{1ABA52BD-F0C1-B144-8D6A-16763B35EC8F}"/>
              </a:ext>
            </a:extLst>
          </p:cNvPr>
          <p:cNvPicPr>
            <a:picLocks noChangeAspect="1"/>
          </p:cNvPicPr>
          <p:nvPr/>
        </p:nvPicPr>
        <p:blipFill rotWithShape="1">
          <a:blip r:embed="rId7"/>
          <a:srcRect t="10493" b="48146"/>
          <a:stretch/>
        </p:blipFill>
        <p:spPr>
          <a:xfrm>
            <a:off x="149290" y="1709525"/>
            <a:ext cx="3554574" cy="1470191"/>
          </a:xfrm>
          <a:prstGeom prst="rect">
            <a:avLst/>
          </a:prstGeom>
        </p:spPr>
      </p:pic>
    </p:spTree>
    <p:extLst>
      <p:ext uri="{BB962C8B-B14F-4D97-AF65-F5344CB8AC3E}">
        <p14:creationId xmlns:p14="http://schemas.microsoft.com/office/powerpoint/2010/main" val="1725293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0C6B6E1B-187E-D345-B67C-E5FE47058866}"/>
              </a:ext>
            </a:extLst>
          </p:cNvPr>
          <p:cNvPicPr>
            <a:picLocks noChangeAspect="1"/>
          </p:cNvPicPr>
          <p:nvPr/>
        </p:nvPicPr>
        <p:blipFill>
          <a:blip r:embed="rId2"/>
          <a:stretch>
            <a:fillRect/>
          </a:stretch>
        </p:blipFill>
        <p:spPr>
          <a:xfrm>
            <a:off x="2000250" y="0"/>
            <a:ext cx="5143500" cy="5143500"/>
          </a:xfrm>
          <a:prstGeom prst="rect">
            <a:avLst/>
          </a:prstGeom>
        </p:spPr>
      </p:pic>
      <p:pic>
        <p:nvPicPr>
          <p:cNvPr id="3" name="Imagem 2">
            <a:extLst>
              <a:ext uri="{FF2B5EF4-FFF2-40B4-BE49-F238E27FC236}">
                <a16:creationId xmlns:a16="http://schemas.microsoft.com/office/drawing/2014/main" id="{307E75A1-6AAB-9443-9E73-FCB87F81611B}"/>
              </a:ext>
            </a:extLst>
          </p:cNvPr>
          <p:cNvPicPr>
            <a:picLocks noChangeAspect="1"/>
          </p:cNvPicPr>
          <p:nvPr/>
        </p:nvPicPr>
        <p:blipFill>
          <a:blip r:embed="rId2"/>
          <a:stretch>
            <a:fillRect/>
          </a:stretch>
        </p:blipFill>
        <p:spPr>
          <a:xfrm>
            <a:off x="2078005" y="0"/>
            <a:ext cx="5143500" cy="5143500"/>
          </a:xfrm>
          <a:prstGeom prst="rect">
            <a:avLst/>
          </a:prstGeom>
        </p:spPr>
      </p:pic>
    </p:spTree>
    <p:extLst>
      <p:ext uri="{BB962C8B-B14F-4D97-AF65-F5344CB8AC3E}">
        <p14:creationId xmlns:p14="http://schemas.microsoft.com/office/powerpoint/2010/main" val="428952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636012"/>
            <a:ext cx="6858000" cy="3856732"/>
          </a:xfrm>
          <a:prstGeom prst="rect">
            <a:avLst/>
          </a:prstGeom>
        </p:spPr>
      </p:pic>
      <p:sp>
        <p:nvSpPr>
          <p:cNvPr id="6" name="Retângulo 5">
            <a:extLst>
              <a:ext uri="{FF2B5EF4-FFF2-40B4-BE49-F238E27FC236}">
                <a16:creationId xmlns:a16="http://schemas.microsoft.com/office/drawing/2014/main" id="{455542E0-26C7-AD4E-B600-9799856210C2}"/>
              </a:ext>
            </a:extLst>
          </p:cNvPr>
          <p:cNvSpPr/>
          <p:nvPr/>
        </p:nvSpPr>
        <p:spPr>
          <a:xfrm>
            <a:off x="2946229" y="1710298"/>
            <a:ext cx="4844143" cy="1708160"/>
          </a:xfrm>
          <a:prstGeom prst="rect">
            <a:avLst/>
          </a:prstGeom>
          <a:solidFill>
            <a:schemeClr val="bg1">
              <a:alpha val="64000"/>
            </a:schemeClr>
          </a:solidFill>
        </p:spPr>
        <p:txBody>
          <a:bodyPr wrap="square">
            <a:spAutoFit/>
          </a:bodyPr>
          <a:lstStyle/>
          <a:p>
            <a:r>
              <a:rPr lang="pt-BR" sz="2100" b="1" dirty="0">
                <a:solidFill>
                  <a:schemeClr val="accent5">
                    <a:lumMod val="60000"/>
                    <a:lumOff val="40000"/>
                  </a:schemeClr>
                </a:solidFill>
              </a:rPr>
              <a:t>                                     </a:t>
            </a:r>
          </a:p>
          <a:p>
            <a:endParaRPr lang="pt-BR" sz="2100" b="1" dirty="0">
              <a:solidFill>
                <a:schemeClr val="accent5">
                  <a:lumMod val="60000"/>
                  <a:lumOff val="40000"/>
                </a:schemeClr>
              </a:solidFill>
            </a:endParaRPr>
          </a:p>
          <a:p>
            <a:r>
              <a:rPr lang="pt-BR" sz="2100" b="1" dirty="0">
                <a:solidFill>
                  <a:schemeClr val="accent5">
                    <a:lumMod val="60000"/>
                    <a:lumOff val="40000"/>
                  </a:schemeClr>
                </a:solidFill>
              </a:rPr>
              <a:t>			 Obrigada!</a:t>
            </a:r>
          </a:p>
          <a:p>
            <a:r>
              <a:rPr lang="pt-BR" sz="2100" b="1" dirty="0">
                <a:solidFill>
                  <a:schemeClr val="accent5">
                    <a:lumMod val="60000"/>
                    <a:lumOff val="40000"/>
                  </a:schemeClr>
                </a:solidFill>
              </a:rPr>
              <a:t>		</a:t>
            </a:r>
          </a:p>
          <a:p>
            <a:endParaRPr lang="en-US" sz="2100" b="1" dirty="0">
              <a:solidFill>
                <a:schemeClr val="accent5">
                  <a:lumMod val="60000"/>
                  <a:lumOff val="40000"/>
                </a:schemeClr>
              </a:solidFill>
            </a:endParaRPr>
          </a:p>
        </p:txBody>
      </p:sp>
      <p:pic>
        <p:nvPicPr>
          <p:cNvPr id="5" name="Imagem 4">
            <a:extLst>
              <a:ext uri="{FF2B5EF4-FFF2-40B4-BE49-F238E27FC236}">
                <a16:creationId xmlns:a16="http://schemas.microsoft.com/office/drawing/2014/main" id="{C2163B6F-53E6-E14A-A4AD-9F4E83E5F6EB}"/>
              </a:ext>
            </a:extLst>
          </p:cNvPr>
          <p:cNvPicPr>
            <a:picLocks noChangeAspect="1"/>
          </p:cNvPicPr>
          <p:nvPr/>
        </p:nvPicPr>
        <p:blipFill rotWithShape="1">
          <a:blip r:embed="rId3"/>
          <a:srcRect t="94195"/>
          <a:stretch/>
        </p:blipFill>
        <p:spPr>
          <a:xfrm>
            <a:off x="0" y="4825553"/>
            <a:ext cx="9144000" cy="298431"/>
          </a:xfrm>
          <a:prstGeom prst="rect">
            <a:avLst/>
          </a:prstGeom>
        </p:spPr>
      </p:pic>
      <p:pic>
        <p:nvPicPr>
          <p:cNvPr id="7" name="Imagem 6">
            <a:extLst>
              <a:ext uri="{FF2B5EF4-FFF2-40B4-BE49-F238E27FC236}">
                <a16:creationId xmlns:a16="http://schemas.microsoft.com/office/drawing/2014/main" id="{51FB1E08-D9BC-4049-AE79-663404585CF3}"/>
              </a:ext>
            </a:extLst>
          </p:cNvPr>
          <p:cNvPicPr>
            <a:picLocks noChangeAspect="1"/>
          </p:cNvPicPr>
          <p:nvPr/>
        </p:nvPicPr>
        <p:blipFill rotWithShape="1">
          <a:blip r:embed="rId4">
            <a:extLst>
              <a:ext uri="{28A0092B-C50C-407E-A947-70E740481C1C}">
                <a14:useLocalDpi xmlns:a14="http://schemas.microsoft.com/office/drawing/2010/main" val="0"/>
              </a:ext>
            </a:extLst>
          </a:blip>
          <a:srcRect l="4417" t="76311" r="89058" b="13423"/>
          <a:stretch/>
        </p:blipFill>
        <p:spPr>
          <a:xfrm>
            <a:off x="8186057" y="3810063"/>
            <a:ext cx="957943" cy="849086"/>
          </a:xfrm>
          <a:prstGeom prst="rect">
            <a:avLst/>
          </a:prstGeom>
        </p:spPr>
      </p:pic>
    </p:spTree>
    <p:extLst>
      <p:ext uri="{BB962C8B-B14F-4D97-AF65-F5344CB8AC3E}">
        <p14:creationId xmlns:p14="http://schemas.microsoft.com/office/powerpoint/2010/main" val="1737179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4294967295"/>
          </p:nvPr>
        </p:nvSpPr>
        <p:spPr>
          <a:xfrm>
            <a:off x="2233965" y="850373"/>
            <a:ext cx="5558994" cy="2521095"/>
          </a:xfrm>
        </p:spPr>
        <p:txBody>
          <a:bodyPr>
            <a:normAutofit fontScale="62500" lnSpcReduction="20000"/>
          </a:bodyPr>
          <a:lstStyle/>
          <a:p>
            <a:pPr lvl="7" indent="-144658"/>
            <a:endParaRPr lang="pt-BR" dirty="0"/>
          </a:p>
          <a:p>
            <a:pPr lvl="7" indent="-144658"/>
            <a:endParaRPr lang="pt-BR" sz="2900" dirty="0"/>
          </a:p>
          <a:p>
            <a:pPr lvl="7" indent="-144658"/>
            <a:r>
              <a:rPr lang="pt-BR" sz="2900" dirty="0"/>
              <a:t>3ª causa de câncer</a:t>
            </a:r>
          </a:p>
          <a:p>
            <a:pPr lvl="7" indent="-144658"/>
            <a:endParaRPr lang="pt-BR" sz="2900" dirty="0"/>
          </a:p>
          <a:p>
            <a:pPr lvl="7" indent="-144658"/>
            <a:r>
              <a:rPr lang="pt-BR" sz="2900" dirty="0"/>
              <a:t>16.500/ano</a:t>
            </a:r>
          </a:p>
          <a:p>
            <a:pPr marL="627518" lvl="7" indent="0">
              <a:buNone/>
            </a:pPr>
            <a:endParaRPr lang="pt-BR" sz="2900" dirty="0"/>
          </a:p>
          <a:p>
            <a:pPr lvl="7" indent="-144658"/>
            <a:r>
              <a:rPr lang="pt-BR" sz="2900" dirty="0"/>
              <a:t>Amplas variações regionais</a:t>
            </a:r>
          </a:p>
          <a:p>
            <a:pPr lvl="7" indent="-144658"/>
            <a:endParaRPr lang="pt-BR" sz="2900" dirty="0"/>
          </a:p>
          <a:p>
            <a:pPr lvl="7" indent="-144658"/>
            <a:r>
              <a:rPr lang="pt-BR" sz="2900" dirty="0"/>
              <a:t>Mortalidade estável</a:t>
            </a:r>
          </a:p>
          <a:p>
            <a:pPr marL="627518" lvl="7" indent="0">
              <a:buNone/>
            </a:pPr>
            <a:r>
              <a:rPr lang="pt-BR" dirty="0"/>
              <a:t>                          </a:t>
            </a:r>
          </a:p>
          <a:p>
            <a:pPr marL="48220" indent="0">
              <a:buNone/>
            </a:pPr>
            <a:r>
              <a:rPr lang="pt-BR" dirty="0"/>
              <a:t>                                  </a:t>
            </a:r>
          </a:p>
          <a:p>
            <a:pPr marL="48220" indent="0">
              <a:buNone/>
            </a:pPr>
            <a:endParaRPr lang="pt-BR" dirty="0"/>
          </a:p>
        </p:txBody>
      </p:sp>
      <p:sp>
        <p:nvSpPr>
          <p:cNvPr id="10" name="Seta para a direita 9"/>
          <p:cNvSpPr/>
          <p:nvPr/>
        </p:nvSpPr>
        <p:spPr>
          <a:xfrm rot="10800000" flipV="1">
            <a:off x="-2779837" y="-284958"/>
            <a:ext cx="167063" cy="60750"/>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760">
              <a:solidFill>
                <a:schemeClr val="bg1">
                  <a:lumMod val="95000"/>
                </a:schemeClr>
              </a:solidFill>
            </a:endParaRPr>
          </a:p>
        </p:txBody>
      </p:sp>
      <p:sp>
        <p:nvSpPr>
          <p:cNvPr id="75" name="Text Box 11"/>
          <p:cNvSpPr txBox="1">
            <a:spLocks noChangeArrowheads="1"/>
          </p:cNvSpPr>
          <p:nvPr/>
        </p:nvSpPr>
        <p:spPr bwMode="auto">
          <a:xfrm>
            <a:off x="7792959" y="3617520"/>
            <a:ext cx="1327162" cy="1207501"/>
          </a:xfrm>
          <a:prstGeom prst="rect">
            <a:avLst/>
          </a:prstGeom>
          <a:solidFill>
            <a:schemeClr val="bg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37969" tIns="19744" rIns="37969" bIns="19744">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charset="0"/>
              </a:defRPr>
            </a:lvl9pPr>
          </a:lstStyle>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endParaRPr lang="en-GB" sz="506" dirty="0">
              <a:latin typeface="+mn-lt"/>
            </a:endParaRPr>
          </a:p>
          <a:p>
            <a:pPr eaLnBrk="1" hangingPunct="1">
              <a:buClr>
                <a:srgbClr val="FFFFFF"/>
              </a:buClr>
              <a:buSzPct val="100000"/>
              <a:buFont typeface="Lucida Sans" pitchFamily="34" charset="0"/>
              <a:buNone/>
            </a:pPr>
            <a:r>
              <a:rPr lang="en-GB" sz="506" dirty="0">
                <a:latin typeface="+mn-lt"/>
              </a:rPr>
              <a:t>                                                                 INCA, 2020                  </a:t>
            </a:r>
            <a:endParaRPr lang="en-GB" sz="506" dirty="0">
              <a:solidFill>
                <a:srgbClr val="FFFFFF"/>
              </a:solidFill>
              <a:latin typeface="Lucida Sans" pitchFamily="34" charset="0"/>
            </a:endParaRPr>
          </a:p>
        </p:txBody>
      </p:sp>
      <p:grpSp>
        <p:nvGrpSpPr>
          <p:cNvPr id="137" name="Grupo 136"/>
          <p:cNvGrpSpPr/>
          <p:nvPr/>
        </p:nvGrpSpPr>
        <p:grpSpPr>
          <a:xfrm>
            <a:off x="2220180" y="3372565"/>
            <a:ext cx="3968351" cy="973691"/>
            <a:chOff x="333638" y="3381563"/>
            <a:chExt cx="8413494" cy="2308006"/>
          </a:xfrm>
        </p:grpSpPr>
        <p:grpSp>
          <p:nvGrpSpPr>
            <p:cNvPr id="138" name="Grupo 137"/>
            <p:cNvGrpSpPr/>
            <p:nvPr/>
          </p:nvGrpSpPr>
          <p:grpSpPr>
            <a:xfrm>
              <a:off x="872490" y="5174804"/>
              <a:ext cx="7738110" cy="101924"/>
              <a:chOff x="872490" y="4026761"/>
              <a:chExt cx="7738110" cy="216000"/>
            </a:xfrm>
          </p:grpSpPr>
          <p:sp>
            <p:nvSpPr>
              <p:cNvPr id="205" name="Line 6"/>
              <p:cNvSpPr>
                <a:spLocks noChangeShapeType="1"/>
              </p:cNvSpPr>
              <p:nvPr/>
            </p:nvSpPr>
            <p:spPr bwMode="auto">
              <a:xfrm>
                <a:off x="1208696"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06" name="Line 7"/>
              <p:cNvSpPr>
                <a:spLocks noChangeShapeType="1"/>
              </p:cNvSpPr>
              <p:nvPr/>
            </p:nvSpPr>
            <p:spPr bwMode="auto">
              <a:xfrm>
                <a:off x="1546246"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07" name="Line 8"/>
              <p:cNvSpPr>
                <a:spLocks noChangeShapeType="1"/>
              </p:cNvSpPr>
              <p:nvPr/>
            </p:nvSpPr>
            <p:spPr bwMode="auto">
              <a:xfrm>
                <a:off x="1882452"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08" name="Line 9"/>
              <p:cNvSpPr>
                <a:spLocks noChangeShapeType="1"/>
              </p:cNvSpPr>
              <p:nvPr/>
            </p:nvSpPr>
            <p:spPr bwMode="auto">
              <a:xfrm>
                <a:off x="2218658"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09" name="Line 10"/>
              <p:cNvSpPr>
                <a:spLocks noChangeShapeType="1"/>
              </p:cNvSpPr>
              <p:nvPr/>
            </p:nvSpPr>
            <p:spPr bwMode="auto">
              <a:xfrm>
                <a:off x="2556208"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0" name="Line 11"/>
              <p:cNvSpPr>
                <a:spLocks noChangeShapeType="1"/>
              </p:cNvSpPr>
              <p:nvPr/>
            </p:nvSpPr>
            <p:spPr bwMode="auto">
              <a:xfrm>
                <a:off x="2891069"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1" name="Line 12"/>
              <p:cNvSpPr>
                <a:spLocks noChangeShapeType="1"/>
              </p:cNvSpPr>
              <p:nvPr/>
            </p:nvSpPr>
            <p:spPr bwMode="auto">
              <a:xfrm>
                <a:off x="3227275"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2" name="Line 13"/>
              <p:cNvSpPr>
                <a:spLocks noChangeShapeType="1"/>
              </p:cNvSpPr>
              <p:nvPr/>
            </p:nvSpPr>
            <p:spPr bwMode="auto">
              <a:xfrm>
                <a:off x="3563480"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3" name="Line 14"/>
              <p:cNvSpPr>
                <a:spLocks noChangeShapeType="1"/>
              </p:cNvSpPr>
              <p:nvPr/>
            </p:nvSpPr>
            <p:spPr bwMode="auto">
              <a:xfrm>
                <a:off x="3901031"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4" name="Line 15"/>
              <p:cNvSpPr>
                <a:spLocks noChangeShapeType="1"/>
              </p:cNvSpPr>
              <p:nvPr/>
            </p:nvSpPr>
            <p:spPr bwMode="auto">
              <a:xfrm>
                <a:off x="4237237"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5" name="Line 16"/>
              <p:cNvSpPr>
                <a:spLocks noChangeShapeType="1"/>
              </p:cNvSpPr>
              <p:nvPr/>
            </p:nvSpPr>
            <p:spPr bwMode="auto">
              <a:xfrm>
                <a:off x="4572097"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6" name="Line 17"/>
              <p:cNvSpPr>
                <a:spLocks noChangeShapeType="1"/>
              </p:cNvSpPr>
              <p:nvPr/>
            </p:nvSpPr>
            <p:spPr bwMode="auto">
              <a:xfrm>
                <a:off x="4910993"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7" name="Line 18"/>
              <p:cNvSpPr>
                <a:spLocks noChangeShapeType="1"/>
              </p:cNvSpPr>
              <p:nvPr/>
            </p:nvSpPr>
            <p:spPr bwMode="auto">
              <a:xfrm>
                <a:off x="5245853"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8" name="Line 19"/>
              <p:cNvSpPr>
                <a:spLocks noChangeShapeType="1"/>
              </p:cNvSpPr>
              <p:nvPr/>
            </p:nvSpPr>
            <p:spPr bwMode="auto">
              <a:xfrm>
                <a:off x="5582059"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19" name="Line 20"/>
              <p:cNvSpPr>
                <a:spLocks noChangeShapeType="1"/>
              </p:cNvSpPr>
              <p:nvPr/>
            </p:nvSpPr>
            <p:spPr bwMode="auto">
              <a:xfrm>
                <a:off x="5919610"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0" name="Line 21"/>
              <p:cNvSpPr>
                <a:spLocks noChangeShapeType="1"/>
              </p:cNvSpPr>
              <p:nvPr/>
            </p:nvSpPr>
            <p:spPr bwMode="auto">
              <a:xfrm>
                <a:off x="6255815"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1" name="Line 22"/>
              <p:cNvSpPr>
                <a:spLocks noChangeShapeType="1"/>
              </p:cNvSpPr>
              <p:nvPr/>
            </p:nvSpPr>
            <p:spPr bwMode="auto">
              <a:xfrm>
                <a:off x="6592021"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2" name="Line 23"/>
              <p:cNvSpPr>
                <a:spLocks noChangeShapeType="1"/>
              </p:cNvSpPr>
              <p:nvPr/>
            </p:nvSpPr>
            <p:spPr bwMode="auto">
              <a:xfrm>
                <a:off x="6926882"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3" name="Line 24"/>
              <p:cNvSpPr>
                <a:spLocks noChangeShapeType="1"/>
              </p:cNvSpPr>
              <p:nvPr/>
            </p:nvSpPr>
            <p:spPr bwMode="auto">
              <a:xfrm>
                <a:off x="7264432"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4" name="Line 25"/>
              <p:cNvSpPr>
                <a:spLocks noChangeShapeType="1"/>
              </p:cNvSpPr>
              <p:nvPr/>
            </p:nvSpPr>
            <p:spPr bwMode="auto">
              <a:xfrm>
                <a:off x="7600638"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5" name="Line 26"/>
              <p:cNvSpPr>
                <a:spLocks noChangeShapeType="1"/>
              </p:cNvSpPr>
              <p:nvPr/>
            </p:nvSpPr>
            <p:spPr bwMode="auto">
              <a:xfrm>
                <a:off x="7936844"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6" name="Line 27"/>
              <p:cNvSpPr>
                <a:spLocks noChangeShapeType="1"/>
              </p:cNvSpPr>
              <p:nvPr/>
            </p:nvSpPr>
            <p:spPr bwMode="auto">
              <a:xfrm>
                <a:off x="8274394"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7" name="Line 6"/>
              <p:cNvSpPr>
                <a:spLocks noChangeShapeType="1"/>
              </p:cNvSpPr>
              <p:nvPr/>
            </p:nvSpPr>
            <p:spPr bwMode="auto">
              <a:xfrm>
                <a:off x="872490"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228" name="Line 27"/>
              <p:cNvSpPr>
                <a:spLocks noChangeShapeType="1"/>
              </p:cNvSpPr>
              <p:nvPr/>
            </p:nvSpPr>
            <p:spPr bwMode="auto">
              <a:xfrm>
                <a:off x="8610600" y="4026761"/>
                <a:ext cx="0" cy="21600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grpSp>
        <p:grpSp>
          <p:nvGrpSpPr>
            <p:cNvPr id="139" name="Grupo 138"/>
            <p:cNvGrpSpPr/>
            <p:nvPr/>
          </p:nvGrpSpPr>
          <p:grpSpPr>
            <a:xfrm>
              <a:off x="720606" y="3517766"/>
              <a:ext cx="7888043" cy="1707402"/>
              <a:chOff x="892584" y="3517766"/>
              <a:chExt cx="3330965" cy="1707402"/>
            </a:xfrm>
          </p:grpSpPr>
          <p:cxnSp>
            <p:nvCxnSpPr>
              <p:cNvPr id="197" name="Conector reto 151"/>
              <p:cNvCxnSpPr/>
              <p:nvPr/>
            </p:nvCxnSpPr>
            <p:spPr>
              <a:xfrm>
                <a:off x="892584" y="3517766"/>
                <a:ext cx="3312368"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198" name="Conector reto 152"/>
              <p:cNvCxnSpPr/>
              <p:nvPr/>
            </p:nvCxnSpPr>
            <p:spPr>
              <a:xfrm>
                <a:off x="909493" y="3761681"/>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199" name="Conector reto 153"/>
              <p:cNvCxnSpPr/>
              <p:nvPr/>
            </p:nvCxnSpPr>
            <p:spPr>
              <a:xfrm>
                <a:off x="909493" y="4005596"/>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200" name="Conector reto 154"/>
              <p:cNvCxnSpPr/>
              <p:nvPr/>
            </p:nvCxnSpPr>
            <p:spPr>
              <a:xfrm>
                <a:off x="909493" y="4249511"/>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201" name="Conector reto 155"/>
              <p:cNvCxnSpPr/>
              <p:nvPr/>
            </p:nvCxnSpPr>
            <p:spPr>
              <a:xfrm>
                <a:off x="909493" y="4493426"/>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202" name="Conector reto 156"/>
              <p:cNvCxnSpPr/>
              <p:nvPr/>
            </p:nvCxnSpPr>
            <p:spPr>
              <a:xfrm>
                <a:off x="909493" y="4737341"/>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203" name="Conector reto 157"/>
              <p:cNvCxnSpPr/>
              <p:nvPr/>
            </p:nvCxnSpPr>
            <p:spPr>
              <a:xfrm>
                <a:off x="909493" y="4981256"/>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cxnSp>
            <p:nvCxnSpPr>
              <p:cNvPr id="204" name="Conector reto 158"/>
              <p:cNvCxnSpPr/>
              <p:nvPr/>
            </p:nvCxnSpPr>
            <p:spPr>
              <a:xfrm>
                <a:off x="909493" y="5225168"/>
                <a:ext cx="3314056" cy="0"/>
              </a:xfrm>
              <a:prstGeom prst="line">
                <a:avLst/>
              </a:prstGeom>
              <a:ln>
                <a:solidFill>
                  <a:schemeClr val="bg2">
                    <a:alpha val="32000"/>
                  </a:schemeClr>
                </a:solidFill>
              </a:ln>
            </p:spPr>
            <p:style>
              <a:lnRef idx="1">
                <a:schemeClr val="accent1"/>
              </a:lnRef>
              <a:fillRef idx="0">
                <a:schemeClr val="accent1"/>
              </a:fillRef>
              <a:effectRef idx="0">
                <a:schemeClr val="accent1"/>
              </a:effectRef>
              <a:fontRef idx="minor">
                <a:schemeClr val="tx1"/>
              </a:fontRef>
            </p:style>
          </p:cxnSp>
        </p:grpSp>
        <p:grpSp>
          <p:nvGrpSpPr>
            <p:cNvPr id="140" name="Grupo 139"/>
            <p:cNvGrpSpPr/>
            <p:nvPr/>
          </p:nvGrpSpPr>
          <p:grpSpPr>
            <a:xfrm>
              <a:off x="872490" y="3779521"/>
              <a:ext cx="7738110" cy="1445648"/>
              <a:chOff x="3819634" y="1631507"/>
              <a:chExt cx="8640960" cy="1378589"/>
            </a:xfrm>
          </p:grpSpPr>
          <p:sp>
            <p:nvSpPr>
              <p:cNvPr id="149" name="Freeform 29"/>
              <p:cNvSpPr>
                <a:spLocks/>
              </p:cNvSpPr>
              <p:nvPr/>
            </p:nvSpPr>
            <p:spPr bwMode="auto">
              <a:xfrm>
                <a:off x="3819634" y="1633009"/>
                <a:ext cx="8640960" cy="1377087"/>
              </a:xfrm>
              <a:custGeom>
                <a:avLst/>
                <a:gdLst>
                  <a:gd name="T0" fmla="*/ 5754 w 5754"/>
                  <a:gd name="T1" fmla="*/ 101 h 917"/>
                  <a:gd name="T2" fmla="*/ 5754 w 5754"/>
                  <a:gd name="T3" fmla="*/ 917 h 917"/>
                  <a:gd name="T4" fmla="*/ 0 w 5754"/>
                  <a:gd name="T5" fmla="*/ 917 h 917"/>
                  <a:gd name="T6" fmla="*/ 0 w 5754"/>
                  <a:gd name="T7" fmla="*/ 99 h 917"/>
                  <a:gd name="T8" fmla="*/ 250 w 5754"/>
                  <a:gd name="T9" fmla="*/ 82 h 917"/>
                  <a:gd name="T10" fmla="*/ 501 w 5754"/>
                  <a:gd name="T11" fmla="*/ 99 h 917"/>
                  <a:gd name="T12" fmla="*/ 751 w 5754"/>
                  <a:gd name="T13" fmla="*/ 66 h 917"/>
                  <a:gd name="T14" fmla="*/ 1001 w 5754"/>
                  <a:gd name="T15" fmla="*/ 94 h 917"/>
                  <a:gd name="T16" fmla="*/ 1252 w 5754"/>
                  <a:gd name="T17" fmla="*/ 36 h 917"/>
                  <a:gd name="T18" fmla="*/ 1501 w 5754"/>
                  <a:gd name="T19" fmla="*/ 120 h 917"/>
                  <a:gd name="T20" fmla="*/ 1751 w 5754"/>
                  <a:gd name="T21" fmla="*/ 79 h 917"/>
                  <a:gd name="T22" fmla="*/ 2001 w 5754"/>
                  <a:gd name="T23" fmla="*/ 48 h 917"/>
                  <a:gd name="T24" fmla="*/ 2252 w 5754"/>
                  <a:gd name="T25" fmla="*/ 0 h 917"/>
                  <a:gd name="T26" fmla="*/ 2502 w 5754"/>
                  <a:gd name="T27" fmla="*/ 82 h 917"/>
                  <a:gd name="T28" fmla="*/ 2751 w 5754"/>
                  <a:gd name="T29" fmla="*/ 39 h 917"/>
                  <a:gd name="T30" fmla="*/ 3003 w 5754"/>
                  <a:gd name="T31" fmla="*/ 76 h 917"/>
                  <a:gd name="T32" fmla="*/ 3252 w 5754"/>
                  <a:gd name="T33" fmla="*/ 66 h 917"/>
                  <a:gd name="T34" fmla="*/ 3502 w 5754"/>
                  <a:gd name="T35" fmla="*/ 36 h 917"/>
                  <a:gd name="T36" fmla="*/ 3753 w 5754"/>
                  <a:gd name="T37" fmla="*/ 36 h 917"/>
                  <a:gd name="T38" fmla="*/ 4003 w 5754"/>
                  <a:gd name="T39" fmla="*/ 30 h 917"/>
                  <a:gd name="T40" fmla="*/ 4253 w 5754"/>
                  <a:gd name="T41" fmla="*/ 132 h 917"/>
                  <a:gd name="T42" fmla="*/ 4502 w 5754"/>
                  <a:gd name="T43" fmla="*/ 117 h 917"/>
                  <a:gd name="T44" fmla="*/ 4753 w 5754"/>
                  <a:gd name="T45" fmla="*/ 116 h 917"/>
                  <a:gd name="T46" fmla="*/ 5003 w 5754"/>
                  <a:gd name="T47" fmla="*/ 157 h 917"/>
                  <a:gd name="T48" fmla="*/ 5253 w 5754"/>
                  <a:gd name="T49" fmla="*/ 139 h 917"/>
                  <a:gd name="T50" fmla="*/ 5504 w 5754"/>
                  <a:gd name="T51" fmla="*/ 125 h 917"/>
                  <a:gd name="T52" fmla="*/ 5754 w 5754"/>
                  <a:gd name="T53" fmla="*/ 101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54" h="917">
                    <a:moveTo>
                      <a:pt x="5754" y="101"/>
                    </a:moveTo>
                    <a:lnTo>
                      <a:pt x="5754" y="917"/>
                    </a:lnTo>
                    <a:lnTo>
                      <a:pt x="0" y="917"/>
                    </a:lnTo>
                    <a:lnTo>
                      <a:pt x="0" y="99"/>
                    </a:lnTo>
                    <a:lnTo>
                      <a:pt x="250" y="82"/>
                    </a:lnTo>
                    <a:lnTo>
                      <a:pt x="501" y="99"/>
                    </a:lnTo>
                    <a:lnTo>
                      <a:pt x="751" y="66"/>
                    </a:lnTo>
                    <a:lnTo>
                      <a:pt x="1001" y="94"/>
                    </a:lnTo>
                    <a:lnTo>
                      <a:pt x="1252" y="36"/>
                    </a:lnTo>
                    <a:lnTo>
                      <a:pt x="1501" y="120"/>
                    </a:lnTo>
                    <a:lnTo>
                      <a:pt x="1751" y="79"/>
                    </a:lnTo>
                    <a:lnTo>
                      <a:pt x="2001" y="48"/>
                    </a:lnTo>
                    <a:lnTo>
                      <a:pt x="2252" y="0"/>
                    </a:lnTo>
                    <a:lnTo>
                      <a:pt x="2502" y="82"/>
                    </a:lnTo>
                    <a:lnTo>
                      <a:pt x="2751" y="39"/>
                    </a:lnTo>
                    <a:lnTo>
                      <a:pt x="3003" y="76"/>
                    </a:lnTo>
                    <a:lnTo>
                      <a:pt x="3252" y="66"/>
                    </a:lnTo>
                    <a:lnTo>
                      <a:pt x="3502" y="36"/>
                    </a:lnTo>
                    <a:lnTo>
                      <a:pt x="3753" y="36"/>
                    </a:lnTo>
                    <a:lnTo>
                      <a:pt x="4003" y="30"/>
                    </a:lnTo>
                    <a:lnTo>
                      <a:pt x="4253" y="132"/>
                    </a:lnTo>
                    <a:lnTo>
                      <a:pt x="4502" y="117"/>
                    </a:lnTo>
                    <a:lnTo>
                      <a:pt x="4753" y="116"/>
                    </a:lnTo>
                    <a:lnTo>
                      <a:pt x="5003" y="157"/>
                    </a:lnTo>
                    <a:lnTo>
                      <a:pt x="5253" y="139"/>
                    </a:lnTo>
                    <a:lnTo>
                      <a:pt x="5504" y="125"/>
                    </a:lnTo>
                    <a:lnTo>
                      <a:pt x="5754" y="101"/>
                    </a:lnTo>
                    <a:close/>
                  </a:path>
                </a:pathLst>
              </a:custGeom>
              <a:pattFill prst="narHorz">
                <a:fgClr>
                  <a:schemeClr val="accent5"/>
                </a:fgClr>
                <a:bgClr>
                  <a:schemeClr val="accent5">
                    <a:lumMod val="60000"/>
                    <a:lumOff val="4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algn="ctr"/>
                <a:endParaRPr lang="pt-BR" sz="844" b="1">
                  <a:solidFill>
                    <a:schemeClr val="bg2">
                      <a:lumMod val="25000"/>
                    </a:schemeClr>
                  </a:solidFill>
                  <a:latin typeface="+mj-lt"/>
                </a:endParaRPr>
              </a:p>
            </p:txBody>
          </p:sp>
          <p:grpSp>
            <p:nvGrpSpPr>
              <p:cNvPr id="150" name="Grupo 149"/>
              <p:cNvGrpSpPr/>
              <p:nvPr/>
            </p:nvGrpSpPr>
            <p:grpSpPr>
              <a:xfrm>
                <a:off x="3819634" y="1631507"/>
                <a:ext cx="8640960" cy="1378589"/>
                <a:chOff x="251521" y="4621374"/>
                <a:chExt cx="8640960" cy="1378589"/>
              </a:xfrm>
            </p:grpSpPr>
            <p:sp>
              <p:nvSpPr>
                <p:cNvPr id="174" name="Freeform 30"/>
                <p:cNvSpPr>
                  <a:spLocks/>
                </p:cNvSpPr>
                <p:nvPr/>
              </p:nvSpPr>
              <p:spPr bwMode="auto">
                <a:xfrm>
                  <a:off x="3256485" y="4621374"/>
                  <a:ext cx="376934" cy="1378589"/>
                </a:xfrm>
                <a:custGeom>
                  <a:avLst/>
                  <a:gdLst>
                    <a:gd name="T0" fmla="*/ 0 w 251"/>
                    <a:gd name="T1" fmla="*/ 48 h 918"/>
                    <a:gd name="T2" fmla="*/ 0 w 251"/>
                    <a:gd name="T3" fmla="*/ 918 h 918"/>
                    <a:gd name="T4" fmla="*/ 251 w 251"/>
                    <a:gd name="T5" fmla="*/ 918 h 918"/>
                    <a:gd name="T6" fmla="*/ 251 w 251"/>
                    <a:gd name="T7" fmla="*/ 0 h 918"/>
                    <a:gd name="T8" fmla="*/ 0 w 251"/>
                    <a:gd name="T9" fmla="*/ 48 h 918"/>
                  </a:gdLst>
                  <a:ahLst/>
                  <a:cxnLst>
                    <a:cxn ang="0">
                      <a:pos x="T0" y="T1"/>
                    </a:cxn>
                    <a:cxn ang="0">
                      <a:pos x="T2" y="T3"/>
                    </a:cxn>
                    <a:cxn ang="0">
                      <a:pos x="T4" y="T5"/>
                    </a:cxn>
                    <a:cxn ang="0">
                      <a:pos x="T6" y="T7"/>
                    </a:cxn>
                    <a:cxn ang="0">
                      <a:pos x="T8" y="T9"/>
                    </a:cxn>
                  </a:cxnLst>
                  <a:rect l="0" t="0" r="r" b="b"/>
                  <a:pathLst>
                    <a:path w="251" h="918">
                      <a:moveTo>
                        <a:pt x="0" y="48"/>
                      </a:moveTo>
                      <a:lnTo>
                        <a:pt x="0" y="918"/>
                      </a:lnTo>
                      <a:lnTo>
                        <a:pt x="251" y="918"/>
                      </a:lnTo>
                      <a:lnTo>
                        <a:pt x="251" y="0"/>
                      </a:lnTo>
                      <a:lnTo>
                        <a:pt x="0" y="48"/>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75" name="Freeform 31"/>
                <p:cNvSpPr>
                  <a:spLocks/>
                </p:cNvSpPr>
                <p:nvPr/>
              </p:nvSpPr>
              <p:spPr bwMode="auto">
                <a:xfrm>
                  <a:off x="2881052" y="4693457"/>
                  <a:ext cx="375433" cy="1306506"/>
                </a:xfrm>
                <a:custGeom>
                  <a:avLst/>
                  <a:gdLst>
                    <a:gd name="T0" fmla="*/ 0 w 250"/>
                    <a:gd name="T1" fmla="*/ 32 h 870"/>
                    <a:gd name="T2" fmla="*/ 0 w 250"/>
                    <a:gd name="T3" fmla="*/ 870 h 870"/>
                    <a:gd name="T4" fmla="*/ 250 w 250"/>
                    <a:gd name="T5" fmla="*/ 870 h 870"/>
                    <a:gd name="T6" fmla="*/ 250 w 250"/>
                    <a:gd name="T7" fmla="*/ 0 h 870"/>
                    <a:gd name="T8" fmla="*/ 0 w 250"/>
                    <a:gd name="T9" fmla="*/ 32 h 870"/>
                  </a:gdLst>
                  <a:ahLst/>
                  <a:cxnLst>
                    <a:cxn ang="0">
                      <a:pos x="T0" y="T1"/>
                    </a:cxn>
                    <a:cxn ang="0">
                      <a:pos x="T2" y="T3"/>
                    </a:cxn>
                    <a:cxn ang="0">
                      <a:pos x="T4" y="T5"/>
                    </a:cxn>
                    <a:cxn ang="0">
                      <a:pos x="T6" y="T7"/>
                    </a:cxn>
                    <a:cxn ang="0">
                      <a:pos x="T8" y="T9"/>
                    </a:cxn>
                  </a:cxnLst>
                  <a:rect l="0" t="0" r="r" b="b"/>
                  <a:pathLst>
                    <a:path w="250" h="870">
                      <a:moveTo>
                        <a:pt x="0" y="32"/>
                      </a:moveTo>
                      <a:lnTo>
                        <a:pt x="0" y="870"/>
                      </a:lnTo>
                      <a:lnTo>
                        <a:pt x="250" y="870"/>
                      </a:lnTo>
                      <a:lnTo>
                        <a:pt x="250" y="0"/>
                      </a:lnTo>
                      <a:lnTo>
                        <a:pt x="0" y="32"/>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76" name="Freeform 32"/>
                <p:cNvSpPr>
                  <a:spLocks/>
                </p:cNvSpPr>
                <p:nvPr/>
              </p:nvSpPr>
              <p:spPr bwMode="auto">
                <a:xfrm>
                  <a:off x="3633419" y="4621374"/>
                  <a:ext cx="375433" cy="1378589"/>
                </a:xfrm>
                <a:custGeom>
                  <a:avLst/>
                  <a:gdLst>
                    <a:gd name="T0" fmla="*/ 0 w 250"/>
                    <a:gd name="T1" fmla="*/ 0 h 918"/>
                    <a:gd name="T2" fmla="*/ 0 w 250"/>
                    <a:gd name="T3" fmla="*/ 918 h 918"/>
                    <a:gd name="T4" fmla="*/ 250 w 250"/>
                    <a:gd name="T5" fmla="*/ 918 h 918"/>
                    <a:gd name="T6" fmla="*/ 250 w 250"/>
                    <a:gd name="T7" fmla="*/ 83 h 918"/>
                    <a:gd name="T8" fmla="*/ 0 w 250"/>
                    <a:gd name="T9" fmla="*/ 0 h 918"/>
                  </a:gdLst>
                  <a:ahLst/>
                  <a:cxnLst>
                    <a:cxn ang="0">
                      <a:pos x="T0" y="T1"/>
                    </a:cxn>
                    <a:cxn ang="0">
                      <a:pos x="T2" y="T3"/>
                    </a:cxn>
                    <a:cxn ang="0">
                      <a:pos x="T4" y="T5"/>
                    </a:cxn>
                    <a:cxn ang="0">
                      <a:pos x="T6" y="T7"/>
                    </a:cxn>
                    <a:cxn ang="0">
                      <a:pos x="T8" y="T9"/>
                    </a:cxn>
                  </a:cxnLst>
                  <a:rect l="0" t="0" r="r" b="b"/>
                  <a:pathLst>
                    <a:path w="250" h="918">
                      <a:moveTo>
                        <a:pt x="0" y="0"/>
                      </a:moveTo>
                      <a:lnTo>
                        <a:pt x="0" y="918"/>
                      </a:lnTo>
                      <a:lnTo>
                        <a:pt x="250" y="918"/>
                      </a:lnTo>
                      <a:lnTo>
                        <a:pt x="250" y="83"/>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77" name="Freeform 33"/>
                <p:cNvSpPr>
                  <a:spLocks/>
                </p:cNvSpPr>
                <p:nvPr/>
              </p:nvSpPr>
              <p:spPr bwMode="auto">
                <a:xfrm>
                  <a:off x="4382783" y="4681443"/>
                  <a:ext cx="378436" cy="1318520"/>
                </a:xfrm>
                <a:custGeom>
                  <a:avLst/>
                  <a:gdLst>
                    <a:gd name="T0" fmla="*/ 0 w 252"/>
                    <a:gd name="T1" fmla="*/ 0 h 878"/>
                    <a:gd name="T2" fmla="*/ 0 w 252"/>
                    <a:gd name="T3" fmla="*/ 878 h 878"/>
                    <a:gd name="T4" fmla="*/ 252 w 252"/>
                    <a:gd name="T5" fmla="*/ 878 h 878"/>
                    <a:gd name="T6" fmla="*/ 252 w 252"/>
                    <a:gd name="T7" fmla="*/ 36 h 878"/>
                    <a:gd name="T8" fmla="*/ 0 w 252"/>
                    <a:gd name="T9" fmla="*/ 0 h 878"/>
                  </a:gdLst>
                  <a:ahLst/>
                  <a:cxnLst>
                    <a:cxn ang="0">
                      <a:pos x="T0" y="T1"/>
                    </a:cxn>
                    <a:cxn ang="0">
                      <a:pos x="T2" y="T3"/>
                    </a:cxn>
                    <a:cxn ang="0">
                      <a:pos x="T4" y="T5"/>
                    </a:cxn>
                    <a:cxn ang="0">
                      <a:pos x="T6" y="T7"/>
                    </a:cxn>
                    <a:cxn ang="0">
                      <a:pos x="T8" y="T9"/>
                    </a:cxn>
                  </a:cxnLst>
                  <a:rect l="0" t="0" r="r" b="b"/>
                  <a:pathLst>
                    <a:path w="252" h="878">
                      <a:moveTo>
                        <a:pt x="0" y="0"/>
                      </a:moveTo>
                      <a:lnTo>
                        <a:pt x="0" y="878"/>
                      </a:lnTo>
                      <a:lnTo>
                        <a:pt x="252" y="878"/>
                      </a:lnTo>
                      <a:lnTo>
                        <a:pt x="252" y="36"/>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78" name="Freeform 34"/>
                <p:cNvSpPr>
                  <a:spLocks/>
                </p:cNvSpPr>
                <p:nvPr/>
              </p:nvSpPr>
              <p:spPr bwMode="auto">
                <a:xfrm>
                  <a:off x="4008852" y="4681443"/>
                  <a:ext cx="373931" cy="1318520"/>
                </a:xfrm>
                <a:custGeom>
                  <a:avLst/>
                  <a:gdLst>
                    <a:gd name="T0" fmla="*/ 0 w 249"/>
                    <a:gd name="T1" fmla="*/ 43 h 878"/>
                    <a:gd name="T2" fmla="*/ 0 w 249"/>
                    <a:gd name="T3" fmla="*/ 878 h 878"/>
                    <a:gd name="T4" fmla="*/ 249 w 249"/>
                    <a:gd name="T5" fmla="*/ 878 h 878"/>
                    <a:gd name="T6" fmla="*/ 249 w 249"/>
                    <a:gd name="T7" fmla="*/ 0 h 878"/>
                    <a:gd name="T8" fmla="*/ 0 w 249"/>
                    <a:gd name="T9" fmla="*/ 43 h 878"/>
                  </a:gdLst>
                  <a:ahLst/>
                  <a:cxnLst>
                    <a:cxn ang="0">
                      <a:pos x="T0" y="T1"/>
                    </a:cxn>
                    <a:cxn ang="0">
                      <a:pos x="T2" y="T3"/>
                    </a:cxn>
                    <a:cxn ang="0">
                      <a:pos x="T4" y="T5"/>
                    </a:cxn>
                    <a:cxn ang="0">
                      <a:pos x="T6" y="T7"/>
                    </a:cxn>
                    <a:cxn ang="0">
                      <a:pos x="T8" y="T9"/>
                    </a:cxn>
                  </a:cxnLst>
                  <a:rect l="0" t="0" r="r" b="b"/>
                  <a:pathLst>
                    <a:path w="249" h="878">
                      <a:moveTo>
                        <a:pt x="0" y="43"/>
                      </a:moveTo>
                      <a:lnTo>
                        <a:pt x="0" y="878"/>
                      </a:lnTo>
                      <a:lnTo>
                        <a:pt x="249" y="878"/>
                      </a:lnTo>
                      <a:lnTo>
                        <a:pt x="249" y="0"/>
                      </a:lnTo>
                      <a:lnTo>
                        <a:pt x="0" y="43"/>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79" name="Freeform 35"/>
                <p:cNvSpPr>
                  <a:spLocks/>
                </p:cNvSpPr>
                <p:nvPr/>
              </p:nvSpPr>
              <p:spPr bwMode="auto">
                <a:xfrm>
                  <a:off x="1754754" y="4676938"/>
                  <a:ext cx="376934" cy="1323025"/>
                </a:xfrm>
                <a:custGeom>
                  <a:avLst/>
                  <a:gdLst>
                    <a:gd name="T0" fmla="*/ 0 w 251"/>
                    <a:gd name="T1" fmla="*/ 58 h 881"/>
                    <a:gd name="T2" fmla="*/ 0 w 251"/>
                    <a:gd name="T3" fmla="*/ 881 h 881"/>
                    <a:gd name="T4" fmla="*/ 251 w 251"/>
                    <a:gd name="T5" fmla="*/ 881 h 881"/>
                    <a:gd name="T6" fmla="*/ 251 w 251"/>
                    <a:gd name="T7" fmla="*/ 0 h 881"/>
                    <a:gd name="T8" fmla="*/ 0 w 251"/>
                    <a:gd name="T9" fmla="*/ 58 h 881"/>
                  </a:gdLst>
                  <a:ahLst/>
                  <a:cxnLst>
                    <a:cxn ang="0">
                      <a:pos x="T0" y="T1"/>
                    </a:cxn>
                    <a:cxn ang="0">
                      <a:pos x="T2" y="T3"/>
                    </a:cxn>
                    <a:cxn ang="0">
                      <a:pos x="T4" y="T5"/>
                    </a:cxn>
                    <a:cxn ang="0">
                      <a:pos x="T6" y="T7"/>
                    </a:cxn>
                    <a:cxn ang="0">
                      <a:pos x="T8" y="T9"/>
                    </a:cxn>
                  </a:cxnLst>
                  <a:rect l="0" t="0" r="r" b="b"/>
                  <a:pathLst>
                    <a:path w="251" h="881">
                      <a:moveTo>
                        <a:pt x="0" y="58"/>
                      </a:moveTo>
                      <a:lnTo>
                        <a:pt x="0" y="881"/>
                      </a:lnTo>
                      <a:lnTo>
                        <a:pt x="251" y="881"/>
                      </a:lnTo>
                      <a:lnTo>
                        <a:pt x="251" y="0"/>
                      </a:lnTo>
                      <a:lnTo>
                        <a:pt x="0" y="58"/>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0" name="Freeform 36"/>
                <p:cNvSpPr>
                  <a:spLocks/>
                </p:cNvSpPr>
                <p:nvPr/>
              </p:nvSpPr>
              <p:spPr bwMode="auto">
                <a:xfrm>
                  <a:off x="626954" y="4746018"/>
                  <a:ext cx="376934" cy="1253945"/>
                </a:xfrm>
                <a:custGeom>
                  <a:avLst/>
                  <a:gdLst>
                    <a:gd name="T0" fmla="*/ 0 w 251"/>
                    <a:gd name="T1" fmla="*/ 0 h 835"/>
                    <a:gd name="T2" fmla="*/ 0 w 251"/>
                    <a:gd name="T3" fmla="*/ 835 h 835"/>
                    <a:gd name="T4" fmla="*/ 251 w 251"/>
                    <a:gd name="T5" fmla="*/ 835 h 835"/>
                    <a:gd name="T6" fmla="*/ 251 w 251"/>
                    <a:gd name="T7" fmla="*/ 17 h 835"/>
                    <a:gd name="T8" fmla="*/ 0 w 251"/>
                    <a:gd name="T9" fmla="*/ 0 h 835"/>
                  </a:gdLst>
                  <a:ahLst/>
                  <a:cxnLst>
                    <a:cxn ang="0">
                      <a:pos x="T0" y="T1"/>
                    </a:cxn>
                    <a:cxn ang="0">
                      <a:pos x="T2" y="T3"/>
                    </a:cxn>
                    <a:cxn ang="0">
                      <a:pos x="T4" y="T5"/>
                    </a:cxn>
                    <a:cxn ang="0">
                      <a:pos x="T6" y="T7"/>
                    </a:cxn>
                    <a:cxn ang="0">
                      <a:pos x="T8" y="T9"/>
                    </a:cxn>
                  </a:cxnLst>
                  <a:rect l="0" t="0" r="r" b="b"/>
                  <a:pathLst>
                    <a:path w="251" h="835">
                      <a:moveTo>
                        <a:pt x="0" y="0"/>
                      </a:moveTo>
                      <a:lnTo>
                        <a:pt x="0" y="835"/>
                      </a:lnTo>
                      <a:lnTo>
                        <a:pt x="251" y="835"/>
                      </a:lnTo>
                      <a:lnTo>
                        <a:pt x="251" y="17"/>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1" name="Freeform 37"/>
                <p:cNvSpPr>
                  <a:spLocks/>
                </p:cNvSpPr>
                <p:nvPr/>
              </p:nvSpPr>
              <p:spPr bwMode="auto">
                <a:xfrm>
                  <a:off x="1003888" y="4721990"/>
                  <a:ext cx="375433" cy="1277973"/>
                </a:xfrm>
                <a:custGeom>
                  <a:avLst/>
                  <a:gdLst>
                    <a:gd name="T0" fmla="*/ 0 w 250"/>
                    <a:gd name="T1" fmla="*/ 33 h 851"/>
                    <a:gd name="T2" fmla="*/ 0 w 250"/>
                    <a:gd name="T3" fmla="*/ 851 h 851"/>
                    <a:gd name="T4" fmla="*/ 250 w 250"/>
                    <a:gd name="T5" fmla="*/ 851 h 851"/>
                    <a:gd name="T6" fmla="*/ 250 w 250"/>
                    <a:gd name="T7" fmla="*/ 0 h 851"/>
                    <a:gd name="T8" fmla="*/ 0 w 250"/>
                    <a:gd name="T9" fmla="*/ 33 h 851"/>
                  </a:gdLst>
                  <a:ahLst/>
                  <a:cxnLst>
                    <a:cxn ang="0">
                      <a:pos x="T0" y="T1"/>
                    </a:cxn>
                    <a:cxn ang="0">
                      <a:pos x="T2" y="T3"/>
                    </a:cxn>
                    <a:cxn ang="0">
                      <a:pos x="T4" y="T5"/>
                    </a:cxn>
                    <a:cxn ang="0">
                      <a:pos x="T6" y="T7"/>
                    </a:cxn>
                    <a:cxn ang="0">
                      <a:pos x="T8" y="T9"/>
                    </a:cxn>
                  </a:cxnLst>
                  <a:rect l="0" t="0" r="r" b="b"/>
                  <a:pathLst>
                    <a:path w="250" h="851">
                      <a:moveTo>
                        <a:pt x="0" y="33"/>
                      </a:moveTo>
                      <a:lnTo>
                        <a:pt x="0" y="851"/>
                      </a:lnTo>
                      <a:lnTo>
                        <a:pt x="250" y="851"/>
                      </a:lnTo>
                      <a:lnTo>
                        <a:pt x="250" y="0"/>
                      </a:lnTo>
                      <a:lnTo>
                        <a:pt x="0" y="33"/>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2" name="Freeform 38"/>
                <p:cNvSpPr>
                  <a:spLocks/>
                </p:cNvSpPr>
                <p:nvPr/>
              </p:nvSpPr>
              <p:spPr bwMode="auto">
                <a:xfrm>
                  <a:off x="2131688" y="4676938"/>
                  <a:ext cx="373931" cy="1323025"/>
                </a:xfrm>
                <a:custGeom>
                  <a:avLst/>
                  <a:gdLst>
                    <a:gd name="T0" fmla="*/ 0 w 249"/>
                    <a:gd name="T1" fmla="*/ 0 h 881"/>
                    <a:gd name="T2" fmla="*/ 0 w 249"/>
                    <a:gd name="T3" fmla="*/ 881 h 881"/>
                    <a:gd name="T4" fmla="*/ 249 w 249"/>
                    <a:gd name="T5" fmla="*/ 881 h 881"/>
                    <a:gd name="T6" fmla="*/ 249 w 249"/>
                    <a:gd name="T7" fmla="*/ 84 h 881"/>
                    <a:gd name="T8" fmla="*/ 0 w 249"/>
                    <a:gd name="T9" fmla="*/ 0 h 881"/>
                  </a:gdLst>
                  <a:ahLst/>
                  <a:cxnLst>
                    <a:cxn ang="0">
                      <a:pos x="T0" y="T1"/>
                    </a:cxn>
                    <a:cxn ang="0">
                      <a:pos x="T2" y="T3"/>
                    </a:cxn>
                    <a:cxn ang="0">
                      <a:pos x="T4" y="T5"/>
                    </a:cxn>
                    <a:cxn ang="0">
                      <a:pos x="T6" y="T7"/>
                    </a:cxn>
                    <a:cxn ang="0">
                      <a:pos x="T8" y="T9"/>
                    </a:cxn>
                  </a:cxnLst>
                  <a:rect l="0" t="0" r="r" b="b"/>
                  <a:pathLst>
                    <a:path w="249" h="881">
                      <a:moveTo>
                        <a:pt x="0" y="0"/>
                      </a:moveTo>
                      <a:lnTo>
                        <a:pt x="0" y="881"/>
                      </a:lnTo>
                      <a:lnTo>
                        <a:pt x="249" y="881"/>
                      </a:lnTo>
                      <a:lnTo>
                        <a:pt x="249" y="84"/>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3" name="Freeform 39"/>
                <p:cNvSpPr>
                  <a:spLocks/>
                </p:cNvSpPr>
                <p:nvPr/>
              </p:nvSpPr>
              <p:spPr bwMode="auto">
                <a:xfrm>
                  <a:off x="251521" y="4746018"/>
                  <a:ext cx="375433" cy="1253945"/>
                </a:xfrm>
                <a:custGeom>
                  <a:avLst/>
                  <a:gdLst>
                    <a:gd name="T0" fmla="*/ 0 w 250"/>
                    <a:gd name="T1" fmla="*/ 17 h 835"/>
                    <a:gd name="T2" fmla="*/ 0 w 250"/>
                    <a:gd name="T3" fmla="*/ 835 h 835"/>
                    <a:gd name="T4" fmla="*/ 250 w 250"/>
                    <a:gd name="T5" fmla="*/ 835 h 835"/>
                    <a:gd name="T6" fmla="*/ 250 w 250"/>
                    <a:gd name="T7" fmla="*/ 0 h 835"/>
                    <a:gd name="T8" fmla="*/ 0 w 250"/>
                    <a:gd name="T9" fmla="*/ 17 h 835"/>
                  </a:gdLst>
                  <a:ahLst/>
                  <a:cxnLst>
                    <a:cxn ang="0">
                      <a:pos x="T0" y="T1"/>
                    </a:cxn>
                    <a:cxn ang="0">
                      <a:pos x="T2" y="T3"/>
                    </a:cxn>
                    <a:cxn ang="0">
                      <a:pos x="T4" y="T5"/>
                    </a:cxn>
                    <a:cxn ang="0">
                      <a:pos x="T6" y="T7"/>
                    </a:cxn>
                    <a:cxn ang="0">
                      <a:pos x="T8" y="T9"/>
                    </a:cxn>
                  </a:cxnLst>
                  <a:rect l="0" t="0" r="r" b="b"/>
                  <a:pathLst>
                    <a:path w="250" h="835">
                      <a:moveTo>
                        <a:pt x="0" y="17"/>
                      </a:moveTo>
                      <a:lnTo>
                        <a:pt x="0" y="835"/>
                      </a:lnTo>
                      <a:lnTo>
                        <a:pt x="250" y="835"/>
                      </a:lnTo>
                      <a:lnTo>
                        <a:pt x="250" y="0"/>
                      </a:lnTo>
                      <a:lnTo>
                        <a:pt x="0" y="17"/>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4" name="Freeform 40"/>
                <p:cNvSpPr>
                  <a:spLocks/>
                </p:cNvSpPr>
                <p:nvPr/>
              </p:nvSpPr>
              <p:spPr bwMode="auto">
                <a:xfrm>
                  <a:off x="1379321" y="4721990"/>
                  <a:ext cx="375433" cy="1277973"/>
                </a:xfrm>
                <a:custGeom>
                  <a:avLst/>
                  <a:gdLst>
                    <a:gd name="T0" fmla="*/ 0 w 250"/>
                    <a:gd name="T1" fmla="*/ 0 h 851"/>
                    <a:gd name="T2" fmla="*/ 0 w 250"/>
                    <a:gd name="T3" fmla="*/ 851 h 851"/>
                    <a:gd name="T4" fmla="*/ 250 w 250"/>
                    <a:gd name="T5" fmla="*/ 851 h 851"/>
                    <a:gd name="T6" fmla="*/ 250 w 250"/>
                    <a:gd name="T7" fmla="*/ 28 h 851"/>
                    <a:gd name="T8" fmla="*/ 0 w 250"/>
                    <a:gd name="T9" fmla="*/ 0 h 851"/>
                  </a:gdLst>
                  <a:ahLst/>
                  <a:cxnLst>
                    <a:cxn ang="0">
                      <a:pos x="T0" y="T1"/>
                    </a:cxn>
                    <a:cxn ang="0">
                      <a:pos x="T2" y="T3"/>
                    </a:cxn>
                    <a:cxn ang="0">
                      <a:pos x="T4" y="T5"/>
                    </a:cxn>
                    <a:cxn ang="0">
                      <a:pos x="T6" y="T7"/>
                    </a:cxn>
                    <a:cxn ang="0">
                      <a:pos x="T8" y="T9"/>
                    </a:cxn>
                  </a:cxnLst>
                  <a:rect l="0" t="0" r="r" b="b"/>
                  <a:pathLst>
                    <a:path w="250" h="851">
                      <a:moveTo>
                        <a:pt x="0" y="0"/>
                      </a:moveTo>
                      <a:lnTo>
                        <a:pt x="0" y="851"/>
                      </a:lnTo>
                      <a:lnTo>
                        <a:pt x="250" y="851"/>
                      </a:lnTo>
                      <a:lnTo>
                        <a:pt x="250" y="28"/>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5" name="Freeform 41"/>
                <p:cNvSpPr>
                  <a:spLocks/>
                </p:cNvSpPr>
                <p:nvPr/>
              </p:nvSpPr>
              <p:spPr bwMode="auto">
                <a:xfrm>
                  <a:off x="2505619" y="4741513"/>
                  <a:ext cx="375433" cy="1258450"/>
                </a:xfrm>
                <a:custGeom>
                  <a:avLst/>
                  <a:gdLst>
                    <a:gd name="T0" fmla="*/ 0 w 250"/>
                    <a:gd name="T1" fmla="*/ 41 h 838"/>
                    <a:gd name="T2" fmla="*/ 0 w 250"/>
                    <a:gd name="T3" fmla="*/ 838 h 838"/>
                    <a:gd name="T4" fmla="*/ 250 w 250"/>
                    <a:gd name="T5" fmla="*/ 838 h 838"/>
                    <a:gd name="T6" fmla="*/ 250 w 250"/>
                    <a:gd name="T7" fmla="*/ 0 h 838"/>
                    <a:gd name="T8" fmla="*/ 0 w 250"/>
                    <a:gd name="T9" fmla="*/ 41 h 838"/>
                  </a:gdLst>
                  <a:ahLst/>
                  <a:cxnLst>
                    <a:cxn ang="0">
                      <a:pos x="T0" y="T1"/>
                    </a:cxn>
                    <a:cxn ang="0">
                      <a:pos x="T2" y="T3"/>
                    </a:cxn>
                    <a:cxn ang="0">
                      <a:pos x="T4" y="T5"/>
                    </a:cxn>
                    <a:cxn ang="0">
                      <a:pos x="T6" y="T7"/>
                    </a:cxn>
                    <a:cxn ang="0">
                      <a:pos x="T8" y="T9"/>
                    </a:cxn>
                  </a:cxnLst>
                  <a:rect l="0" t="0" r="r" b="b"/>
                  <a:pathLst>
                    <a:path w="250" h="838">
                      <a:moveTo>
                        <a:pt x="0" y="41"/>
                      </a:moveTo>
                      <a:lnTo>
                        <a:pt x="0" y="838"/>
                      </a:lnTo>
                      <a:lnTo>
                        <a:pt x="250" y="838"/>
                      </a:lnTo>
                      <a:lnTo>
                        <a:pt x="250" y="0"/>
                      </a:lnTo>
                      <a:lnTo>
                        <a:pt x="0" y="41"/>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6" name="Freeform 42"/>
                <p:cNvSpPr>
                  <a:spLocks/>
                </p:cNvSpPr>
                <p:nvPr/>
              </p:nvSpPr>
              <p:spPr bwMode="auto">
                <a:xfrm>
                  <a:off x="7764681" y="4830115"/>
                  <a:ext cx="375433" cy="1169848"/>
                </a:xfrm>
                <a:custGeom>
                  <a:avLst/>
                  <a:gdLst>
                    <a:gd name="T0" fmla="*/ 0 w 250"/>
                    <a:gd name="T1" fmla="*/ 18 h 779"/>
                    <a:gd name="T2" fmla="*/ 0 w 250"/>
                    <a:gd name="T3" fmla="*/ 779 h 779"/>
                    <a:gd name="T4" fmla="*/ 250 w 250"/>
                    <a:gd name="T5" fmla="*/ 779 h 779"/>
                    <a:gd name="T6" fmla="*/ 250 w 250"/>
                    <a:gd name="T7" fmla="*/ 0 h 779"/>
                    <a:gd name="T8" fmla="*/ 0 w 250"/>
                    <a:gd name="T9" fmla="*/ 18 h 779"/>
                  </a:gdLst>
                  <a:ahLst/>
                  <a:cxnLst>
                    <a:cxn ang="0">
                      <a:pos x="T0" y="T1"/>
                    </a:cxn>
                    <a:cxn ang="0">
                      <a:pos x="T2" y="T3"/>
                    </a:cxn>
                    <a:cxn ang="0">
                      <a:pos x="T4" y="T5"/>
                    </a:cxn>
                    <a:cxn ang="0">
                      <a:pos x="T6" y="T7"/>
                    </a:cxn>
                    <a:cxn ang="0">
                      <a:pos x="T8" y="T9"/>
                    </a:cxn>
                  </a:cxnLst>
                  <a:rect l="0" t="0" r="r" b="b"/>
                  <a:pathLst>
                    <a:path w="250" h="779">
                      <a:moveTo>
                        <a:pt x="0" y="18"/>
                      </a:moveTo>
                      <a:lnTo>
                        <a:pt x="0" y="779"/>
                      </a:lnTo>
                      <a:lnTo>
                        <a:pt x="250" y="779"/>
                      </a:lnTo>
                      <a:lnTo>
                        <a:pt x="250" y="0"/>
                      </a:lnTo>
                      <a:lnTo>
                        <a:pt x="0" y="18"/>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7" name="Freeform 43"/>
                <p:cNvSpPr>
                  <a:spLocks/>
                </p:cNvSpPr>
                <p:nvPr/>
              </p:nvSpPr>
              <p:spPr bwMode="auto">
                <a:xfrm>
                  <a:off x="7389248" y="4795575"/>
                  <a:ext cx="375433" cy="1204388"/>
                </a:xfrm>
                <a:custGeom>
                  <a:avLst/>
                  <a:gdLst>
                    <a:gd name="T0" fmla="*/ 0 w 250"/>
                    <a:gd name="T1" fmla="*/ 0 h 802"/>
                    <a:gd name="T2" fmla="*/ 0 w 250"/>
                    <a:gd name="T3" fmla="*/ 802 h 802"/>
                    <a:gd name="T4" fmla="*/ 250 w 250"/>
                    <a:gd name="T5" fmla="*/ 802 h 802"/>
                    <a:gd name="T6" fmla="*/ 250 w 250"/>
                    <a:gd name="T7" fmla="*/ 41 h 802"/>
                    <a:gd name="T8" fmla="*/ 0 w 250"/>
                    <a:gd name="T9" fmla="*/ 0 h 802"/>
                  </a:gdLst>
                  <a:ahLst/>
                  <a:cxnLst>
                    <a:cxn ang="0">
                      <a:pos x="T0" y="T1"/>
                    </a:cxn>
                    <a:cxn ang="0">
                      <a:pos x="T2" y="T3"/>
                    </a:cxn>
                    <a:cxn ang="0">
                      <a:pos x="T4" y="T5"/>
                    </a:cxn>
                    <a:cxn ang="0">
                      <a:pos x="T6" y="T7"/>
                    </a:cxn>
                    <a:cxn ang="0">
                      <a:pos x="T8" y="T9"/>
                    </a:cxn>
                  </a:cxnLst>
                  <a:rect l="0" t="0" r="r" b="b"/>
                  <a:pathLst>
                    <a:path w="250" h="802">
                      <a:moveTo>
                        <a:pt x="0" y="0"/>
                      </a:moveTo>
                      <a:lnTo>
                        <a:pt x="0" y="802"/>
                      </a:lnTo>
                      <a:lnTo>
                        <a:pt x="250" y="802"/>
                      </a:lnTo>
                      <a:lnTo>
                        <a:pt x="250" y="41"/>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8" name="Freeform 44"/>
                <p:cNvSpPr>
                  <a:spLocks/>
                </p:cNvSpPr>
                <p:nvPr/>
              </p:nvSpPr>
              <p:spPr bwMode="auto">
                <a:xfrm>
                  <a:off x="8140114" y="4810592"/>
                  <a:ext cx="376934" cy="1189371"/>
                </a:xfrm>
                <a:custGeom>
                  <a:avLst/>
                  <a:gdLst>
                    <a:gd name="T0" fmla="*/ 0 w 251"/>
                    <a:gd name="T1" fmla="*/ 13 h 792"/>
                    <a:gd name="T2" fmla="*/ 0 w 251"/>
                    <a:gd name="T3" fmla="*/ 792 h 792"/>
                    <a:gd name="T4" fmla="*/ 251 w 251"/>
                    <a:gd name="T5" fmla="*/ 792 h 792"/>
                    <a:gd name="T6" fmla="*/ 251 w 251"/>
                    <a:gd name="T7" fmla="*/ 0 h 792"/>
                    <a:gd name="T8" fmla="*/ 0 w 251"/>
                    <a:gd name="T9" fmla="*/ 13 h 792"/>
                  </a:gdLst>
                  <a:ahLst/>
                  <a:cxnLst>
                    <a:cxn ang="0">
                      <a:pos x="T0" y="T1"/>
                    </a:cxn>
                    <a:cxn ang="0">
                      <a:pos x="T2" y="T3"/>
                    </a:cxn>
                    <a:cxn ang="0">
                      <a:pos x="T4" y="T5"/>
                    </a:cxn>
                    <a:cxn ang="0">
                      <a:pos x="T6" y="T7"/>
                    </a:cxn>
                    <a:cxn ang="0">
                      <a:pos x="T8" y="T9"/>
                    </a:cxn>
                  </a:cxnLst>
                  <a:rect l="0" t="0" r="r" b="b"/>
                  <a:pathLst>
                    <a:path w="251" h="792">
                      <a:moveTo>
                        <a:pt x="0" y="13"/>
                      </a:moveTo>
                      <a:lnTo>
                        <a:pt x="0" y="792"/>
                      </a:lnTo>
                      <a:lnTo>
                        <a:pt x="251" y="792"/>
                      </a:lnTo>
                      <a:lnTo>
                        <a:pt x="251" y="0"/>
                      </a:lnTo>
                      <a:lnTo>
                        <a:pt x="0" y="13"/>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89" name="Freeform 45"/>
                <p:cNvSpPr>
                  <a:spLocks/>
                </p:cNvSpPr>
                <p:nvPr/>
              </p:nvSpPr>
              <p:spPr bwMode="auto">
                <a:xfrm>
                  <a:off x="4761219" y="4721990"/>
                  <a:ext cx="373931" cy="1277973"/>
                </a:xfrm>
                <a:custGeom>
                  <a:avLst/>
                  <a:gdLst>
                    <a:gd name="T0" fmla="*/ 0 w 249"/>
                    <a:gd name="T1" fmla="*/ 9 h 851"/>
                    <a:gd name="T2" fmla="*/ 0 w 249"/>
                    <a:gd name="T3" fmla="*/ 851 h 851"/>
                    <a:gd name="T4" fmla="*/ 249 w 249"/>
                    <a:gd name="T5" fmla="*/ 851 h 851"/>
                    <a:gd name="T6" fmla="*/ 249 w 249"/>
                    <a:gd name="T7" fmla="*/ 0 h 851"/>
                    <a:gd name="T8" fmla="*/ 0 w 249"/>
                    <a:gd name="T9" fmla="*/ 9 h 851"/>
                  </a:gdLst>
                  <a:ahLst/>
                  <a:cxnLst>
                    <a:cxn ang="0">
                      <a:pos x="T0" y="T1"/>
                    </a:cxn>
                    <a:cxn ang="0">
                      <a:pos x="T2" y="T3"/>
                    </a:cxn>
                    <a:cxn ang="0">
                      <a:pos x="T4" y="T5"/>
                    </a:cxn>
                    <a:cxn ang="0">
                      <a:pos x="T6" y="T7"/>
                    </a:cxn>
                    <a:cxn ang="0">
                      <a:pos x="T8" y="T9"/>
                    </a:cxn>
                  </a:cxnLst>
                  <a:rect l="0" t="0" r="r" b="b"/>
                  <a:pathLst>
                    <a:path w="249" h="851">
                      <a:moveTo>
                        <a:pt x="0" y="9"/>
                      </a:moveTo>
                      <a:lnTo>
                        <a:pt x="0" y="851"/>
                      </a:lnTo>
                      <a:lnTo>
                        <a:pt x="249" y="851"/>
                      </a:lnTo>
                      <a:lnTo>
                        <a:pt x="249" y="0"/>
                      </a:lnTo>
                      <a:lnTo>
                        <a:pt x="0" y="9"/>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0" name="Freeform 46"/>
                <p:cNvSpPr>
                  <a:spLocks/>
                </p:cNvSpPr>
                <p:nvPr/>
              </p:nvSpPr>
              <p:spPr bwMode="auto">
                <a:xfrm>
                  <a:off x="8517048" y="4773049"/>
                  <a:ext cx="375433" cy="1226914"/>
                </a:xfrm>
                <a:custGeom>
                  <a:avLst/>
                  <a:gdLst>
                    <a:gd name="T0" fmla="*/ 0 w 250"/>
                    <a:gd name="T1" fmla="*/ 817 h 817"/>
                    <a:gd name="T2" fmla="*/ 250 w 250"/>
                    <a:gd name="T3" fmla="*/ 817 h 817"/>
                    <a:gd name="T4" fmla="*/ 250 w 250"/>
                    <a:gd name="T5" fmla="*/ 0 h 817"/>
                    <a:gd name="T6" fmla="*/ 0 w 250"/>
                    <a:gd name="T7" fmla="*/ 25 h 817"/>
                    <a:gd name="T8" fmla="*/ 0 w 250"/>
                    <a:gd name="T9" fmla="*/ 817 h 817"/>
                  </a:gdLst>
                  <a:ahLst/>
                  <a:cxnLst>
                    <a:cxn ang="0">
                      <a:pos x="T0" y="T1"/>
                    </a:cxn>
                    <a:cxn ang="0">
                      <a:pos x="T2" y="T3"/>
                    </a:cxn>
                    <a:cxn ang="0">
                      <a:pos x="T4" y="T5"/>
                    </a:cxn>
                    <a:cxn ang="0">
                      <a:pos x="T6" y="T7"/>
                    </a:cxn>
                    <a:cxn ang="0">
                      <a:pos x="T8" y="T9"/>
                    </a:cxn>
                  </a:cxnLst>
                  <a:rect l="0" t="0" r="r" b="b"/>
                  <a:pathLst>
                    <a:path w="250" h="817">
                      <a:moveTo>
                        <a:pt x="0" y="817"/>
                      </a:moveTo>
                      <a:lnTo>
                        <a:pt x="250" y="817"/>
                      </a:lnTo>
                      <a:lnTo>
                        <a:pt x="250" y="0"/>
                      </a:lnTo>
                      <a:lnTo>
                        <a:pt x="0" y="25"/>
                      </a:lnTo>
                      <a:lnTo>
                        <a:pt x="0" y="817"/>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1" name="Freeform 47"/>
                <p:cNvSpPr>
                  <a:spLocks/>
                </p:cNvSpPr>
                <p:nvPr/>
              </p:nvSpPr>
              <p:spPr bwMode="auto">
                <a:xfrm>
                  <a:off x="7012314" y="4795575"/>
                  <a:ext cx="376934" cy="1204388"/>
                </a:xfrm>
                <a:custGeom>
                  <a:avLst/>
                  <a:gdLst>
                    <a:gd name="T0" fmla="*/ 0 w 251"/>
                    <a:gd name="T1" fmla="*/ 2 h 802"/>
                    <a:gd name="T2" fmla="*/ 0 w 251"/>
                    <a:gd name="T3" fmla="*/ 802 h 802"/>
                    <a:gd name="T4" fmla="*/ 251 w 251"/>
                    <a:gd name="T5" fmla="*/ 802 h 802"/>
                    <a:gd name="T6" fmla="*/ 251 w 251"/>
                    <a:gd name="T7" fmla="*/ 0 h 802"/>
                    <a:gd name="T8" fmla="*/ 0 w 251"/>
                    <a:gd name="T9" fmla="*/ 2 h 802"/>
                  </a:gdLst>
                  <a:ahLst/>
                  <a:cxnLst>
                    <a:cxn ang="0">
                      <a:pos x="T0" y="T1"/>
                    </a:cxn>
                    <a:cxn ang="0">
                      <a:pos x="T2" y="T3"/>
                    </a:cxn>
                    <a:cxn ang="0">
                      <a:pos x="T4" y="T5"/>
                    </a:cxn>
                    <a:cxn ang="0">
                      <a:pos x="T6" y="T7"/>
                    </a:cxn>
                    <a:cxn ang="0">
                      <a:pos x="T8" y="T9"/>
                    </a:cxn>
                  </a:cxnLst>
                  <a:rect l="0" t="0" r="r" b="b"/>
                  <a:pathLst>
                    <a:path w="251" h="802">
                      <a:moveTo>
                        <a:pt x="0" y="2"/>
                      </a:moveTo>
                      <a:lnTo>
                        <a:pt x="0" y="802"/>
                      </a:lnTo>
                      <a:lnTo>
                        <a:pt x="251" y="802"/>
                      </a:lnTo>
                      <a:lnTo>
                        <a:pt x="251" y="0"/>
                      </a:lnTo>
                      <a:lnTo>
                        <a:pt x="0" y="2"/>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2" name="Freeform 48"/>
                <p:cNvSpPr>
                  <a:spLocks/>
                </p:cNvSpPr>
                <p:nvPr/>
              </p:nvSpPr>
              <p:spPr bwMode="auto">
                <a:xfrm>
                  <a:off x="5135150" y="4676938"/>
                  <a:ext cx="375433" cy="1323025"/>
                </a:xfrm>
                <a:custGeom>
                  <a:avLst/>
                  <a:gdLst>
                    <a:gd name="T0" fmla="*/ 0 w 250"/>
                    <a:gd name="T1" fmla="*/ 30 h 881"/>
                    <a:gd name="T2" fmla="*/ 0 w 250"/>
                    <a:gd name="T3" fmla="*/ 881 h 881"/>
                    <a:gd name="T4" fmla="*/ 250 w 250"/>
                    <a:gd name="T5" fmla="*/ 881 h 881"/>
                    <a:gd name="T6" fmla="*/ 250 w 250"/>
                    <a:gd name="T7" fmla="*/ 0 h 881"/>
                    <a:gd name="T8" fmla="*/ 0 w 250"/>
                    <a:gd name="T9" fmla="*/ 30 h 881"/>
                  </a:gdLst>
                  <a:ahLst/>
                  <a:cxnLst>
                    <a:cxn ang="0">
                      <a:pos x="T0" y="T1"/>
                    </a:cxn>
                    <a:cxn ang="0">
                      <a:pos x="T2" y="T3"/>
                    </a:cxn>
                    <a:cxn ang="0">
                      <a:pos x="T4" y="T5"/>
                    </a:cxn>
                    <a:cxn ang="0">
                      <a:pos x="T6" y="T7"/>
                    </a:cxn>
                    <a:cxn ang="0">
                      <a:pos x="T8" y="T9"/>
                    </a:cxn>
                  </a:cxnLst>
                  <a:rect l="0" t="0" r="r" b="b"/>
                  <a:pathLst>
                    <a:path w="250" h="881">
                      <a:moveTo>
                        <a:pt x="0" y="30"/>
                      </a:moveTo>
                      <a:lnTo>
                        <a:pt x="0" y="881"/>
                      </a:lnTo>
                      <a:lnTo>
                        <a:pt x="250" y="881"/>
                      </a:lnTo>
                      <a:lnTo>
                        <a:pt x="250" y="0"/>
                      </a:lnTo>
                      <a:lnTo>
                        <a:pt x="0" y="3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3" name="Rectangle 49"/>
                <p:cNvSpPr>
                  <a:spLocks noChangeArrowheads="1"/>
                </p:cNvSpPr>
                <p:nvPr/>
              </p:nvSpPr>
              <p:spPr bwMode="auto">
                <a:xfrm>
                  <a:off x="5510583" y="4676938"/>
                  <a:ext cx="376934" cy="1323025"/>
                </a:xfrm>
                <a:prstGeom prst="rect">
                  <a:avLst/>
                </a:pr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4" name="Freeform 50"/>
                <p:cNvSpPr>
                  <a:spLocks/>
                </p:cNvSpPr>
                <p:nvPr/>
              </p:nvSpPr>
              <p:spPr bwMode="auto">
                <a:xfrm>
                  <a:off x="6638383" y="4798578"/>
                  <a:ext cx="373931" cy="1201385"/>
                </a:xfrm>
                <a:custGeom>
                  <a:avLst/>
                  <a:gdLst>
                    <a:gd name="T0" fmla="*/ 0 w 249"/>
                    <a:gd name="T1" fmla="*/ 15 h 800"/>
                    <a:gd name="T2" fmla="*/ 0 w 249"/>
                    <a:gd name="T3" fmla="*/ 800 h 800"/>
                    <a:gd name="T4" fmla="*/ 249 w 249"/>
                    <a:gd name="T5" fmla="*/ 800 h 800"/>
                    <a:gd name="T6" fmla="*/ 249 w 249"/>
                    <a:gd name="T7" fmla="*/ 0 h 800"/>
                    <a:gd name="T8" fmla="*/ 0 w 249"/>
                    <a:gd name="T9" fmla="*/ 15 h 800"/>
                  </a:gdLst>
                  <a:ahLst/>
                  <a:cxnLst>
                    <a:cxn ang="0">
                      <a:pos x="T0" y="T1"/>
                    </a:cxn>
                    <a:cxn ang="0">
                      <a:pos x="T2" y="T3"/>
                    </a:cxn>
                    <a:cxn ang="0">
                      <a:pos x="T4" y="T5"/>
                    </a:cxn>
                    <a:cxn ang="0">
                      <a:pos x="T6" y="T7"/>
                    </a:cxn>
                    <a:cxn ang="0">
                      <a:pos x="T8" y="T9"/>
                    </a:cxn>
                  </a:cxnLst>
                  <a:rect l="0" t="0" r="r" b="b"/>
                  <a:pathLst>
                    <a:path w="249" h="800">
                      <a:moveTo>
                        <a:pt x="0" y="15"/>
                      </a:moveTo>
                      <a:lnTo>
                        <a:pt x="0" y="800"/>
                      </a:lnTo>
                      <a:lnTo>
                        <a:pt x="249" y="800"/>
                      </a:lnTo>
                      <a:lnTo>
                        <a:pt x="249" y="0"/>
                      </a:lnTo>
                      <a:lnTo>
                        <a:pt x="0" y="15"/>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5" name="Freeform 51"/>
                <p:cNvSpPr>
                  <a:spLocks/>
                </p:cNvSpPr>
                <p:nvPr/>
              </p:nvSpPr>
              <p:spPr bwMode="auto">
                <a:xfrm>
                  <a:off x="5887517" y="4666426"/>
                  <a:ext cx="375433" cy="1333537"/>
                </a:xfrm>
                <a:custGeom>
                  <a:avLst/>
                  <a:gdLst>
                    <a:gd name="T0" fmla="*/ 0 w 250"/>
                    <a:gd name="T1" fmla="*/ 7 h 888"/>
                    <a:gd name="T2" fmla="*/ 0 w 250"/>
                    <a:gd name="T3" fmla="*/ 888 h 888"/>
                    <a:gd name="T4" fmla="*/ 250 w 250"/>
                    <a:gd name="T5" fmla="*/ 888 h 888"/>
                    <a:gd name="T6" fmla="*/ 250 w 250"/>
                    <a:gd name="T7" fmla="*/ 0 h 888"/>
                    <a:gd name="T8" fmla="*/ 0 w 250"/>
                    <a:gd name="T9" fmla="*/ 7 h 888"/>
                  </a:gdLst>
                  <a:ahLst/>
                  <a:cxnLst>
                    <a:cxn ang="0">
                      <a:pos x="T0" y="T1"/>
                    </a:cxn>
                    <a:cxn ang="0">
                      <a:pos x="T2" y="T3"/>
                    </a:cxn>
                    <a:cxn ang="0">
                      <a:pos x="T4" y="T5"/>
                    </a:cxn>
                    <a:cxn ang="0">
                      <a:pos x="T6" y="T7"/>
                    </a:cxn>
                    <a:cxn ang="0">
                      <a:pos x="T8" y="T9"/>
                    </a:cxn>
                  </a:cxnLst>
                  <a:rect l="0" t="0" r="r" b="b"/>
                  <a:pathLst>
                    <a:path w="250" h="888">
                      <a:moveTo>
                        <a:pt x="0" y="7"/>
                      </a:moveTo>
                      <a:lnTo>
                        <a:pt x="0" y="888"/>
                      </a:lnTo>
                      <a:lnTo>
                        <a:pt x="250" y="888"/>
                      </a:lnTo>
                      <a:lnTo>
                        <a:pt x="250" y="0"/>
                      </a:lnTo>
                      <a:lnTo>
                        <a:pt x="0" y="7"/>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sp>
              <p:nvSpPr>
                <p:cNvPr id="196" name="Freeform 52"/>
                <p:cNvSpPr>
                  <a:spLocks/>
                </p:cNvSpPr>
                <p:nvPr/>
              </p:nvSpPr>
              <p:spPr bwMode="auto">
                <a:xfrm>
                  <a:off x="6262950" y="4666426"/>
                  <a:ext cx="375433" cy="1333537"/>
                </a:xfrm>
                <a:custGeom>
                  <a:avLst/>
                  <a:gdLst>
                    <a:gd name="T0" fmla="*/ 0 w 250"/>
                    <a:gd name="T1" fmla="*/ 0 h 888"/>
                    <a:gd name="T2" fmla="*/ 0 w 250"/>
                    <a:gd name="T3" fmla="*/ 888 h 888"/>
                    <a:gd name="T4" fmla="*/ 250 w 250"/>
                    <a:gd name="T5" fmla="*/ 888 h 888"/>
                    <a:gd name="T6" fmla="*/ 250 w 250"/>
                    <a:gd name="T7" fmla="*/ 103 h 888"/>
                    <a:gd name="T8" fmla="*/ 0 w 250"/>
                    <a:gd name="T9" fmla="*/ 0 h 888"/>
                  </a:gdLst>
                  <a:ahLst/>
                  <a:cxnLst>
                    <a:cxn ang="0">
                      <a:pos x="T0" y="T1"/>
                    </a:cxn>
                    <a:cxn ang="0">
                      <a:pos x="T2" y="T3"/>
                    </a:cxn>
                    <a:cxn ang="0">
                      <a:pos x="T4" y="T5"/>
                    </a:cxn>
                    <a:cxn ang="0">
                      <a:pos x="T6" y="T7"/>
                    </a:cxn>
                    <a:cxn ang="0">
                      <a:pos x="T8" y="T9"/>
                    </a:cxn>
                  </a:cxnLst>
                  <a:rect l="0" t="0" r="r" b="b"/>
                  <a:pathLst>
                    <a:path w="250" h="888">
                      <a:moveTo>
                        <a:pt x="0" y="0"/>
                      </a:moveTo>
                      <a:lnTo>
                        <a:pt x="0" y="888"/>
                      </a:lnTo>
                      <a:lnTo>
                        <a:pt x="250" y="888"/>
                      </a:lnTo>
                      <a:lnTo>
                        <a:pt x="250" y="103"/>
                      </a:lnTo>
                      <a:lnTo>
                        <a:pt x="0" y="0"/>
                      </a:lnTo>
                      <a:close/>
                    </a:path>
                  </a:pathLst>
                </a:custGeom>
                <a:gradFill flip="none" rotWithShape="1">
                  <a:gsLst>
                    <a:gs pos="0">
                      <a:schemeClr val="accent5">
                        <a:lumMod val="20000"/>
                        <a:lumOff val="80000"/>
                        <a:alpha val="0"/>
                      </a:schemeClr>
                    </a:gs>
                    <a:gs pos="36000">
                      <a:schemeClr val="accent5">
                        <a:lumMod val="60000"/>
                        <a:lumOff val="40000"/>
                        <a:alpha val="18000"/>
                      </a:schemeClr>
                    </a:gs>
                    <a:gs pos="76000">
                      <a:schemeClr val="accent5">
                        <a:alpha val="77000"/>
                      </a:schemeClr>
                    </a:gs>
                    <a:gs pos="100000">
                      <a:schemeClr val="accent5"/>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5188" tIns="45563" rIns="15188" rtlCol="0" anchor="ctr"/>
                <a:lstStyle/>
                <a:p>
                  <a:pPr marL="37503">
                    <a:lnSpc>
                      <a:spcPct val="85000"/>
                    </a:lnSpc>
                    <a:spcBef>
                      <a:spcPts val="338"/>
                    </a:spcBef>
                  </a:pPr>
                  <a:endParaRPr lang="pt-BR" sz="675" b="1">
                    <a:solidFill>
                      <a:schemeClr val="bg2">
                        <a:lumMod val="25000"/>
                      </a:schemeClr>
                    </a:solidFill>
                    <a:latin typeface="+mj-lt"/>
                  </a:endParaRPr>
                </a:p>
              </p:txBody>
            </p:sp>
          </p:grpSp>
          <p:grpSp>
            <p:nvGrpSpPr>
              <p:cNvPr id="151" name="Group 4"/>
              <p:cNvGrpSpPr>
                <a:grpSpLocks noChangeAspect="1"/>
              </p:cNvGrpSpPr>
              <p:nvPr/>
            </p:nvGrpSpPr>
            <p:grpSpPr bwMode="auto">
              <a:xfrm>
                <a:off x="4195067" y="1631507"/>
                <a:ext cx="7890094" cy="1378589"/>
                <a:chOff x="253" y="448"/>
                <a:chExt cx="5254" cy="918"/>
              </a:xfrm>
            </p:grpSpPr>
            <p:sp>
              <p:nvSpPr>
                <p:cNvPr id="152" name="Line 6"/>
                <p:cNvSpPr>
                  <a:spLocks noChangeShapeType="1"/>
                </p:cNvSpPr>
                <p:nvPr/>
              </p:nvSpPr>
              <p:spPr bwMode="auto">
                <a:xfrm>
                  <a:off x="253" y="531"/>
                  <a:ext cx="0" cy="835"/>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3" name="Line 7"/>
                <p:cNvSpPr>
                  <a:spLocks noChangeShapeType="1"/>
                </p:cNvSpPr>
                <p:nvPr/>
              </p:nvSpPr>
              <p:spPr bwMode="auto">
                <a:xfrm>
                  <a:off x="504" y="547"/>
                  <a:ext cx="0" cy="819"/>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4" name="Line 8"/>
                <p:cNvSpPr>
                  <a:spLocks noChangeShapeType="1"/>
                </p:cNvSpPr>
                <p:nvPr/>
              </p:nvSpPr>
              <p:spPr bwMode="auto">
                <a:xfrm>
                  <a:off x="754" y="514"/>
                  <a:ext cx="0" cy="85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5" name="Line 9"/>
                <p:cNvSpPr>
                  <a:spLocks noChangeShapeType="1"/>
                </p:cNvSpPr>
                <p:nvPr/>
              </p:nvSpPr>
              <p:spPr bwMode="auto">
                <a:xfrm>
                  <a:off x="1004" y="542"/>
                  <a:ext cx="0" cy="824"/>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6" name="Line 10"/>
                <p:cNvSpPr>
                  <a:spLocks noChangeShapeType="1"/>
                </p:cNvSpPr>
                <p:nvPr/>
              </p:nvSpPr>
              <p:spPr bwMode="auto">
                <a:xfrm>
                  <a:off x="1255" y="484"/>
                  <a:ext cx="0" cy="88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7" name="Line 11"/>
                <p:cNvSpPr>
                  <a:spLocks noChangeShapeType="1"/>
                </p:cNvSpPr>
                <p:nvPr/>
              </p:nvSpPr>
              <p:spPr bwMode="auto">
                <a:xfrm>
                  <a:off x="1504" y="569"/>
                  <a:ext cx="0" cy="797"/>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8" name="Line 12"/>
                <p:cNvSpPr>
                  <a:spLocks noChangeShapeType="1"/>
                </p:cNvSpPr>
                <p:nvPr/>
              </p:nvSpPr>
              <p:spPr bwMode="auto">
                <a:xfrm>
                  <a:off x="1754" y="527"/>
                  <a:ext cx="0" cy="839"/>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59" name="Line 13"/>
                <p:cNvSpPr>
                  <a:spLocks noChangeShapeType="1"/>
                </p:cNvSpPr>
                <p:nvPr/>
              </p:nvSpPr>
              <p:spPr bwMode="auto">
                <a:xfrm>
                  <a:off x="2004" y="496"/>
                  <a:ext cx="0" cy="870"/>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0" name="Line 14"/>
                <p:cNvSpPr>
                  <a:spLocks noChangeShapeType="1"/>
                </p:cNvSpPr>
                <p:nvPr/>
              </p:nvSpPr>
              <p:spPr bwMode="auto">
                <a:xfrm>
                  <a:off x="2255" y="448"/>
                  <a:ext cx="0" cy="918"/>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1" name="Line 15"/>
                <p:cNvSpPr>
                  <a:spLocks noChangeShapeType="1"/>
                </p:cNvSpPr>
                <p:nvPr/>
              </p:nvSpPr>
              <p:spPr bwMode="auto">
                <a:xfrm>
                  <a:off x="2505" y="531"/>
                  <a:ext cx="0" cy="835"/>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2" name="Line 16"/>
                <p:cNvSpPr>
                  <a:spLocks noChangeShapeType="1"/>
                </p:cNvSpPr>
                <p:nvPr/>
              </p:nvSpPr>
              <p:spPr bwMode="auto">
                <a:xfrm>
                  <a:off x="2754" y="488"/>
                  <a:ext cx="0" cy="878"/>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3" name="Line 17"/>
                <p:cNvSpPr>
                  <a:spLocks noChangeShapeType="1"/>
                </p:cNvSpPr>
                <p:nvPr/>
              </p:nvSpPr>
              <p:spPr bwMode="auto">
                <a:xfrm>
                  <a:off x="3006" y="524"/>
                  <a:ext cx="0" cy="84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4" name="Line 18"/>
                <p:cNvSpPr>
                  <a:spLocks noChangeShapeType="1"/>
                </p:cNvSpPr>
                <p:nvPr/>
              </p:nvSpPr>
              <p:spPr bwMode="auto">
                <a:xfrm>
                  <a:off x="3255" y="514"/>
                  <a:ext cx="0" cy="85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5" name="Line 19"/>
                <p:cNvSpPr>
                  <a:spLocks noChangeShapeType="1"/>
                </p:cNvSpPr>
                <p:nvPr/>
              </p:nvSpPr>
              <p:spPr bwMode="auto">
                <a:xfrm>
                  <a:off x="3505" y="484"/>
                  <a:ext cx="0" cy="88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6" name="Line 20"/>
                <p:cNvSpPr>
                  <a:spLocks noChangeShapeType="1"/>
                </p:cNvSpPr>
                <p:nvPr/>
              </p:nvSpPr>
              <p:spPr bwMode="auto">
                <a:xfrm>
                  <a:off x="3756" y="484"/>
                  <a:ext cx="0" cy="88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7" name="Line 21"/>
                <p:cNvSpPr>
                  <a:spLocks noChangeShapeType="1"/>
                </p:cNvSpPr>
                <p:nvPr/>
              </p:nvSpPr>
              <p:spPr bwMode="auto">
                <a:xfrm>
                  <a:off x="4006" y="478"/>
                  <a:ext cx="0" cy="888"/>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8" name="Line 22"/>
                <p:cNvSpPr>
                  <a:spLocks noChangeShapeType="1"/>
                </p:cNvSpPr>
                <p:nvPr/>
              </p:nvSpPr>
              <p:spPr bwMode="auto">
                <a:xfrm>
                  <a:off x="4256" y="580"/>
                  <a:ext cx="0" cy="786"/>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69" name="Line 23"/>
                <p:cNvSpPr>
                  <a:spLocks noChangeShapeType="1"/>
                </p:cNvSpPr>
                <p:nvPr/>
              </p:nvSpPr>
              <p:spPr bwMode="auto">
                <a:xfrm>
                  <a:off x="4505" y="565"/>
                  <a:ext cx="0" cy="801"/>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70" name="Line 24"/>
                <p:cNvSpPr>
                  <a:spLocks noChangeShapeType="1"/>
                </p:cNvSpPr>
                <p:nvPr/>
              </p:nvSpPr>
              <p:spPr bwMode="auto">
                <a:xfrm>
                  <a:off x="4756" y="564"/>
                  <a:ext cx="0" cy="80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71" name="Line 25"/>
                <p:cNvSpPr>
                  <a:spLocks noChangeShapeType="1"/>
                </p:cNvSpPr>
                <p:nvPr/>
              </p:nvSpPr>
              <p:spPr bwMode="auto">
                <a:xfrm>
                  <a:off x="5006" y="605"/>
                  <a:ext cx="0" cy="761"/>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72" name="Line 26"/>
                <p:cNvSpPr>
                  <a:spLocks noChangeShapeType="1"/>
                </p:cNvSpPr>
                <p:nvPr/>
              </p:nvSpPr>
              <p:spPr bwMode="auto">
                <a:xfrm>
                  <a:off x="5256" y="587"/>
                  <a:ext cx="0" cy="779"/>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sp>
              <p:nvSpPr>
                <p:cNvPr id="173" name="Line 27"/>
                <p:cNvSpPr>
                  <a:spLocks noChangeShapeType="1"/>
                </p:cNvSpPr>
                <p:nvPr/>
              </p:nvSpPr>
              <p:spPr bwMode="auto">
                <a:xfrm>
                  <a:off x="5507" y="574"/>
                  <a:ext cx="0" cy="792"/>
                </a:xfrm>
                <a:prstGeom prst="line">
                  <a:avLst/>
                </a:prstGeom>
                <a:noFill/>
                <a:ln w="11113">
                  <a:solidFill>
                    <a:schemeClr val="accent5"/>
                  </a:solidFill>
                  <a:prstDash val="solid"/>
                  <a:miter lim="800000"/>
                  <a:headEnd/>
                  <a:tailEnd/>
                </a:ln>
                <a:extLst>
                  <a:ext uri="{909E8E84-426E-40dd-AFC4-6F175D3DCCD1}">
                    <a14:hiddenFill xmlns:a14="http://schemas.microsoft.com/office/drawing/2010/main" xmlns="">
                      <a:noFill/>
                    </a14:hiddenFill>
                  </a:ext>
                </a:extLst>
              </p:spPr>
              <p:txBody>
                <a:bodyPr vert="horz" wrap="square" lIns="38576" tIns="19289" rIns="38576" bIns="19289" numCol="1" anchor="t" anchorCtr="0" compatLnSpc="1">
                  <a:prstTxWarp prst="textNoShape">
                    <a:avLst/>
                  </a:prstTxWarp>
                </a:bodyPr>
                <a:lstStyle/>
                <a:p>
                  <a:endParaRPr lang="pt-BR" sz="886" b="1">
                    <a:solidFill>
                      <a:schemeClr val="bg2">
                        <a:lumMod val="25000"/>
                      </a:schemeClr>
                    </a:solidFill>
                  </a:endParaRPr>
                </a:p>
              </p:txBody>
            </p:sp>
          </p:grpSp>
        </p:grpSp>
        <p:sp>
          <p:nvSpPr>
            <p:cNvPr id="141" name="Rectangle 3"/>
            <p:cNvSpPr/>
            <p:nvPr/>
          </p:nvSpPr>
          <p:spPr>
            <a:xfrm>
              <a:off x="657879" y="3381563"/>
              <a:ext cx="78170" cy="1919611"/>
            </a:xfrm>
            <a:prstGeom prst="rect">
              <a:avLst/>
            </a:prstGeom>
            <a:noFill/>
          </p:spPr>
          <p:txBody>
            <a:bodyPr wrap="none" lIns="0" tIns="0" rIns="0" bIns="0">
              <a:spAutoFit/>
            </a:bodyPr>
            <a:lstStyle/>
            <a:p>
              <a:pPr>
                <a:lnSpc>
                  <a:spcPts val="814"/>
                </a:lnSpc>
              </a:pPr>
              <a:r>
                <a:rPr lang="pt-BR" sz="506" b="1" i="1" dirty="0">
                  <a:solidFill>
                    <a:schemeClr val="bg2">
                      <a:lumMod val="25000"/>
                    </a:schemeClr>
                  </a:solidFill>
                </a:rPr>
                <a:t>7</a:t>
              </a:r>
            </a:p>
            <a:p>
              <a:pPr>
                <a:lnSpc>
                  <a:spcPts val="814"/>
                </a:lnSpc>
              </a:pPr>
              <a:r>
                <a:rPr lang="en-US" sz="506" b="1" i="1" dirty="0">
                  <a:solidFill>
                    <a:schemeClr val="bg2">
                      <a:lumMod val="25000"/>
                    </a:schemeClr>
                  </a:solidFill>
                </a:rPr>
                <a:t>6</a:t>
              </a:r>
            </a:p>
            <a:p>
              <a:pPr>
                <a:lnSpc>
                  <a:spcPts val="814"/>
                </a:lnSpc>
              </a:pPr>
              <a:r>
                <a:rPr lang="en-US" sz="506" b="1" i="1" dirty="0">
                  <a:solidFill>
                    <a:schemeClr val="bg2">
                      <a:lumMod val="25000"/>
                    </a:schemeClr>
                  </a:solidFill>
                </a:rPr>
                <a:t>5</a:t>
              </a:r>
            </a:p>
            <a:p>
              <a:pPr>
                <a:lnSpc>
                  <a:spcPts val="814"/>
                </a:lnSpc>
              </a:pPr>
              <a:r>
                <a:rPr lang="en-US" sz="506" b="1" i="1" dirty="0">
                  <a:solidFill>
                    <a:schemeClr val="bg2">
                      <a:lumMod val="25000"/>
                    </a:schemeClr>
                  </a:solidFill>
                </a:rPr>
                <a:t>4</a:t>
              </a:r>
            </a:p>
            <a:p>
              <a:pPr>
                <a:lnSpc>
                  <a:spcPts val="814"/>
                </a:lnSpc>
              </a:pPr>
              <a:r>
                <a:rPr lang="en-US" sz="506" b="1" i="1" dirty="0">
                  <a:solidFill>
                    <a:schemeClr val="bg2">
                      <a:lumMod val="25000"/>
                    </a:schemeClr>
                  </a:solidFill>
                </a:rPr>
                <a:t>3</a:t>
              </a:r>
            </a:p>
            <a:p>
              <a:pPr>
                <a:lnSpc>
                  <a:spcPts val="814"/>
                </a:lnSpc>
              </a:pPr>
              <a:r>
                <a:rPr lang="en-US" sz="506" b="1" i="1" dirty="0">
                  <a:solidFill>
                    <a:schemeClr val="bg2">
                      <a:lumMod val="25000"/>
                    </a:schemeClr>
                  </a:solidFill>
                </a:rPr>
                <a:t>2</a:t>
              </a:r>
            </a:p>
            <a:p>
              <a:pPr>
                <a:lnSpc>
                  <a:spcPts val="814"/>
                </a:lnSpc>
              </a:pPr>
              <a:r>
                <a:rPr lang="en-US" sz="506" b="1" i="1" dirty="0">
                  <a:solidFill>
                    <a:schemeClr val="bg2">
                      <a:lumMod val="25000"/>
                    </a:schemeClr>
                  </a:solidFill>
                </a:rPr>
                <a:t>1</a:t>
              </a:r>
            </a:p>
            <a:p>
              <a:pPr>
                <a:lnSpc>
                  <a:spcPts val="814"/>
                </a:lnSpc>
              </a:pPr>
              <a:r>
                <a:rPr lang="en-US" sz="506" b="1" i="1" dirty="0">
                  <a:solidFill>
                    <a:schemeClr val="bg2">
                      <a:lumMod val="25000"/>
                    </a:schemeClr>
                  </a:solidFill>
                </a:rPr>
                <a:t>0</a:t>
              </a:r>
              <a:endParaRPr lang="pt-BR" sz="506" b="1" i="1" dirty="0">
                <a:solidFill>
                  <a:schemeClr val="bg2">
                    <a:lumMod val="25000"/>
                  </a:schemeClr>
                </a:solidFill>
              </a:endParaRPr>
            </a:p>
          </p:txBody>
        </p:sp>
        <p:sp>
          <p:nvSpPr>
            <p:cNvPr id="142" name="Rectangle 3"/>
            <p:cNvSpPr/>
            <p:nvPr/>
          </p:nvSpPr>
          <p:spPr>
            <a:xfrm rot="16200000">
              <a:off x="-361246" y="4319377"/>
              <a:ext cx="1607278" cy="217510"/>
            </a:xfrm>
            <a:prstGeom prst="rect">
              <a:avLst/>
            </a:prstGeom>
            <a:noFill/>
          </p:spPr>
          <p:txBody>
            <a:bodyPr wrap="none" lIns="0" tIns="0" rIns="0" bIns="0">
              <a:spAutoFit/>
            </a:bodyPr>
            <a:lstStyle/>
            <a:p>
              <a:pPr>
                <a:lnSpc>
                  <a:spcPts val="814"/>
                </a:lnSpc>
              </a:pPr>
              <a:r>
                <a:rPr lang="en-US" sz="675" b="1" dirty="0">
                  <a:solidFill>
                    <a:schemeClr val="bg2">
                      <a:lumMod val="25000"/>
                    </a:schemeClr>
                  </a:solidFill>
                  <a:latin typeface="+mj-lt"/>
                </a:rPr>
                <a:t>Taxa </a:t>
              </a:r>
              <a:r>
                <a:rPr lang="en-US" sz="675" b="1" dirty="0" err="1">
                  <a:solidFill>
                    <a:schemeClr val="bg2">
                      <a:lumMod val="25000"/>
                    </a:schemeClr>
                  </a:solidFill>
                  <a:latin typeface="+mj-lt"/>
                </a:rPr>
                <a:t>ajustada</a:t>
              </a:r>
              <a:r>
                <a:rPr lang="en-US" sz="675" b="1" dirty="0">
                  <a:solidFill>
                    <a:schemeClr val="bg2">
                      <a:lumMod val="25000"/>
                    </a:schemeClr>
                  </a:solidFill>
                  <a:latin typeface="+mj-lt"/>
                </a:rPr>
                <a:t> </a:t>
              </a:r>
              <a:r>
                <a:rPr lang="en-US" sz="675" b="1" dirty="0" err="1">
                  <a:solidFill>
                    <a:schemeClr val="bg2">
                      <a:lumMod val="25000"/>
                    </a:schemeClr>
                  </a:solidFill>
                  <a:latin typeface="+mj-lt"/>
                </a:rPr>
                <a:t>Brasil</a:t>
              </a:r>
              <a:endParaRPr lang="pt-BR" sz="675" b="1" dirty="0">
                <a:solidFill>
                  <a:schemeClr val="bg2">
                    <a:lumMod val="25000"/>
                  </a:schemeClr>
                </a:solidFill>
                <a:latin typeface="+mj-lt"/>
              </a:endParaRPr>
            </a:p>
          </p:txBody>
        </p:sp>
        <p:sp>
          <p:nvSpPr>
            <p:cNvPr id="143" name="Rectangle 3"/>
            <p:cNvSpPr/>
            <p:nvPr/>
          </p:nvSpPr>
          <p:spPr>
            <a:xfrm>
              <a:off x="713433"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1990</a:t>
              </a:r>
              <a:endParaRPr lang="pt-BR" sz="506" b="1" i="1" dirty="0">
                <a:solidFill>
                  <a:schemeClr val="bg2">
                    <a:lumMod val="25000"/>
                  </a:schemeClr>
                </a:solidFill>
              </a:endParaRPr>
            </a:p>
          </p:txBody>
        </p:sp>
        <p:sp>
          <p:nvSpPr>
            <p:cNvPr id="144" name="Rectangle 3"/>
            <p:cNvSpPr/>
            <p:nvPr/>
          </p:nvSpPr>
          <p:spPr>
            <a:xfrm>
              <a:off x="2394155"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1995</a:t>
              </a:r>
              <a:endParaRPr lang="pt-BR" sz="506" b="1" i="1" dirty="0">
                <a:solidFill>
                  <a:schemeClr val="bg2">
                    <a:lumMod val="25000"/>
                  </a:schemeClr>
                </a:solidFill>
              </a:endParaRPr>
            </a:p>
          </p:txBody>
        </p:sp>
        <p:sp>
          <p:nvSpPr>
            <p:cNvPr id="145" name="Rectangle 3"/>
            <p:cNvSpPr/>
            <p:nvPr/>
          </p:nvSpPr>
          <p:spPr>
            <a:xfrm>
              <a:off x="4083252"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2000</a:t>
              </a:r>
              <a:endParaRPr lang="pt-BR" sz="506" b="1" i="1" dirty="0">
                <a:solidFill>
                  <a:schemeClr val="bg2">
                    <a:lumMod val="25000"/>
                  </a:schemeClr>
                </a:solidFill>
              </a:endParaRPr>
            </a:p>
          </p:txBody>
        </p:sp>
        <p:sp>
          <p:nvSpPr>
            <p:cNvPr id="146" name="Rectangle 3"/>
            <p:cNvSpPr/>
            <p:nvPr/>
          </p:nvSpPr>
          <p:spPr>
            <a:xfrm>
              <a:off x="5764185"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2005</a:t>
              </a:r>
              <a:endParaRPr lang="pt-BR" sz="506" b="1" i="1" dirty="0">
                <a:solidFill>
                  <a:schemeClr val="bg2">
                    <a:lumMod val="25000"/>
                  </a:schemeClr>
                </a:solidFill>
              </a:endParaRPr>
            </a:p>
          </p:txBody>
        </p:sp>
        <p:sp>
          <p:nvSpPr>
            <p:cNvPr id="147" name="Rectangle 3"/>
            <p:cNvSpPr/>
            <p:nvPr/>
          </p:nvSpPr>
          <p:spPr>
            <a:xfrm>
              <a:off x="7444907"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2010</a:t>
              </a:r>
              <a:endParaRPr lang="pt-BR" sz="506" b="1" i="1" dirty="0">
                <a:solidFill>
                  <a:schemeClr val="bg2">
                    <a:lumMod val="25000"/>
                  </a:schemeClr>
                </a:solidFill>
              </a:endParaRPr>
            </a:p>
          </p:txBody>
        </p:sp>
        <p:sp>
          <p:nvSpPr>
            <p:cNvPr id="148" name="Rectangle 3"/>
            <p:cNvSpPr/>
            <p:nvPr/>
          </p:nvSpPr>
          <p:spPr>
            <a:xfrm>
              <a:off x="8452179" y="5229044"/>
              <a:ext cx="294953" cy="460525"/>
            </a:xfrm>
            <a:prstGeom prst="rect">
              <a:avLst/>
            </a:prstGeom>
            <a:noFill/>
          </p:spPr>
          <p:txBody>
            <a:bodyPr wrap="square" lIns="0" tIns="0" rIns="0" bIns="0">
              <a:spAutoFit/>
            </a:bodyPr>
            <a:lstStyle/>
            <a:p>
              <a:pPr algn="ctr">
                <a:lnSpc>
                  <a:spcPts val="814"/>
                </a:lnSpc>
              </a:pPr>
              <a:r>
                <a:rPr lang="en-US" sz="506" b="1" i="1" dirty="0">
                  <a:solidFill>
                    <a:schemeClr val="bg2">
                      <a:lumMod val="25000"/>
                    </a:schemeClr>
                  </a:solidFill>
                </a:rPr>
                <a:t>2013</a:t>
              </a:r>
              <a:endParaRPr lang="pt-BR" sz="506" b="1" i="1" dirty="0">
                <a:solidFill>
                  <a:schemeClr val="bg2">
                    <a:lumMod val="25000"/>
                  </a:schemeClr>
                </a:solidFill>
              </a:endParaRPr>
            </a:p>
          </p:txBody>
        </p:sp>
      </p:grpSp>
      <p:sp>
        <p:nvSpPr>
          <p:cNvPr id="231" name="Rounded Rectangular Callout 10"/>
          <p:cNvSpPr>
            <a:spLocks noChangeArrowheads="1"/>
          </p:cNvSpPr>
          <p:nvPr/>
        </p:nvSpPr>
        <p:spPr bwMode="auto">
          <a:xfrm>
            <a:off x="3902884" y="3373233"/>
            <a:ext cx="198305" cy="86123"/>
          </a:xfrm>
          <a:prstGeom prst="wedgeRoundRectCallout">
            <a:avLst>
              <a:gd name="adj1" fmla="val -33807"/>
              <a:gd name="adj2" fmla="val 104994"/>
              <a:gd name="adj3" fmla="val 16667"/>
            </a:avLst>
          </a:prstGeom>
          <a:solidFill>
            <a:schemeClr val="accent1"/>
          </a:solidFill>
          <a:ln>
            <a:noFill/>
          </a:ln>
          <a:extLst/>
        </p:spPr>
        <p:txBody>
          <a:bodyPr wrap="square" lIns="0" tIns="0" rIns="0" bIns="0" anchor="ctr">
            <a:spAutoFit/>
          </a:bodyPr>
          <a:lstStyle/>
          <a:p>
            <a:pPr algn="ctr" eaLnBrk="0" hangingPunct="0">
              <a:spcBef>
                <a:spcPct val="15000"/>
              </a:spcBef>
              <a:spcAft>
                <a:spcPct val="15000"/>
              </a:spcAft>
            </a:pPr>
            <a:r>
              <a:rPr lang="pt-BR" altLang="pt-BR" sz="506" dirty="0">
                <a:solidFill>
                  <a:schemeClr val="bg1"/>
                </a:solidFill>
                <a:latin typeface="+mj-lt"/>
              </a:rPr>
              <a:t>5,33</a:t>
            </a:r>
          </a:p>
        </p:txBody>
      </p:sp>
      <p:sp>
        <p:nvSpPr>
          <p:cNvPr id="232" name="Rounded Rectangular Callout 10"/>
          <p:cNvSpPr>
            <a:spLocks noChangeArrowheads="1"/>
          </p:cNvSpPr>
          <p:nvPr/>
        </p:nvSpPr>
        <p:spPr bwMode="auto">
          <a:xfrm>
            <a:off x="4610297" y="3342807"/>
            <a:ext cx="198305" cy="86123"/>
          </a:xfrm>
          <a:prstGeom prst="wedgeRoundRectCallout">
            <a:avLst>
              <a:gd name="adj1" fmla="val -33807"/>
              <a:gd name="adj2" fmla="val 104994"/>
              <a:gd name="adj3" fmla="val 16667"/>
            </a:avLst>
          </a:prstGeom>
          <a:solidFill>
            <a:schemeClr val="accent1"/>
          </a:solidFill>
          <a:ln>
            <a:noFill/>
          </a:ln>
          <a:extLst/>
        </p:spPr>
        <p:txBody>
          <a:bodyPr wrap="square" lIns="0" tIns="0" rIns="0" bIns="0" anchor="ctr">
            <a:spAutoFit/>
          </a:bodyPr>
          <a:lstStyle/>
          <a:p>
            <a:pPr algn="ctr" eaLnBrk="0" hangingPunct="0">
              <a:spcBef>
                <a:spcPct val="15000"/>
              </a:spcBef>
              <a:spcAft>
                <a:spcPct val="15000"/>
              </a:spcAft>
            </a:pPr>
            <a:r>
              <a:rPr lang="pt-BR" altLang="pt-BR" sz="506" dirty="0">
                <a:solidFill>
                  <a:schemeClr val="bg1"/>
                </a:solidFill>
                <a:latin typeface="+mj-lt"/>
              </a:rPr>
              <a:t>5,64</a:t>
            </a:r>
          </a:p>
        </p:txBody>
      </p:sp>
      <p:sp>
        <p:nvSpPr>
          <p:cNvPr id="233" name="Rounded Rectangular Callout 10"/>
          <p:cNvSpPr>
            <a:spLocks noChangeArrowheads="1"/>
          </p:cNvSpPr>
          <p:nvPr/>
        </p:nvSpPr>
        <p:spPr bwMode="auto">
          <a:xfrm>
            <a:off x="5320969" y="3424307"/>
            <a:ext cx="198305" cy="86123"/>
          </a:xfrm>
          <a:prstGeom prst="wedgeRoundRectCallout">
            <a:avLst>
              <a:gd name="adj1" fmla="val -33807"/>
              <a:gd name="adj2" fmla="val 104994"/>
              <a:gd name="adj3" fmla="val 16667"/>
            </a:avLst>
          </a:prstGeom>
          <a:solidFill>
            <a:schemeClr val="accent1"/>
          </a:solidFill>
          <a:ln>
            <a:noFill/>
          </a:ln>
          <a:extLst/>
        </p:spPr>
        <p:txBody>
          <a:bodyPr wrap="square" lIns="0" tIns="0" rIns="0" bIns="0" anchor="ctr">
            <a:spAutoFit/>
          </a:bodyPr>
          <a:lstStyle/>
          <a:p>
            <a:pPr algn="ctr" eaLnBrk="0" hangingPunct="0">
              <a:spcBef>
                <a:spcPct val="15000"/>
              </a:spcBef>
              <a:spcAft>
                <a:spcPct val="15000"/>
              </a:spcAft>
            </a:pPr>
            <a:r>
              <a:rPr lang="pt-BR" altLang="pt-BR" sz="506" dirty="0">
                <a:solidFill>
                  <a:schemeClr val="bg1"/>
                </a:solidFill>
                <a:latin typeface="+mj-lt"/>
              </a:rPr>
              <a:t>4,89</a:t>
            </a:r>
          </a:p>
        </p:txBody>
      </p:sp>
      <p:sp>
        <p:nvSpPr>
          <p:cNvPr id="234" name="Rounded Rectangular Callout 10"/>
          <p:cNvSpPr>
            <a:spLocks noChangeArrowheads="1"/>
          </p:cNvSpPr>
          <p:nvPr/>
        </p:nvSpPr>
        <p:spPr bwMode="auto">
          <a:xfrm>
            <a:off x="5744764" y="3387360"/>
            <a:ext cx="198305" cy="86123"/>
          </a:xfrm>
          <a:prstGeom prst="wedgeRoundRectCallout">
            <a:avLst>
              <a:gd name="adj1" fmla="val -33807"/>
              <a:gd name="adj2" fmla="val 104994"/>
              <a:gd name="adj3" fmla="val 16667"/>
            </a:avLst>
          </a:prstGeom>
          <a:solidFill>
            <a:schemeClr val="accent1"/>
          </a:solidFill>
          <a:ln>
            <a:noFill/>
          </a:ln>
          <a:extLst/>
        </p:spPr>
        <p:txBody>
          <a:bodyPr wrap="square" lIns="0" tIns="0" rIns="0" bIns="0" anchor="ctr">
            <a:spAutoFit/>
          </a:bodyPr>
          <a:lstStyle/>
          <a:p>
            <a:pPr algn="ctr" eaLnBrk="0" hangingPunct="0">
              <a:spcBef>
                <a:spcPct val="15000"/>
              </a:spcBef>
              <a:spcAft>
                <a:spcPct val="15000"/>
              </a:spcAft>
            </a:pPr>
            <a:r>
              <a:rPr lang="pt-BR" altLang="pt-BR" sz="506" dirty="0">
                <a:solidFill>
                  <a:schemeClr val="bg1"/>
                </a:solidFill>
                <a:latin typeface="+mj-lt"/>
              </a:rPr>
              <a:t>5,23</a:t>
            </a:r>
          </a:p>
        </p:txBody>
      </p:sp>
      <p:sp>
        <p:nvSpPr>
          <p:cNvPr id="104" name="Título 1">
            <a:extLst>
              <a:ext uri="{FF2B5EF4-FFF2-40B4-BE49-F238E27FC236}">
                <a16:creationId xmlns:a16="http://schemas.microsoft.com/office/drawing/2014/main" id="{E65EC5EF-684E-3946-9AA6-50165B357E51}"/>
              </a:ext>
            </a:extLst>
          </p:cNvPr>
          <p:cNvSpPr txBox="1">
            <a:spLocks/>
          </p:cNvSpPr>
          <p:nvPr/>
        </p:nvSpPr>
        <p:spPr>
          <a:xfrm>
            <a:off x="3907054" y="417902"/>
            <a:ext cx="5881448" cy="565929"/>
          </a:xfrm>
          <a:prstGeom prst="rect">
            <a:avLst/>
          </a:prstGeom>
          <a:solidFill>
            <a:schemeClr val="bg1"/>
          </a:solidFill>
        </p:spPr>
        <p:txBody>
          <a:bodyPr>
            <a:normAutofit fontScale="85000" lnSpcReduction="20000"/>
          </a:bodyPr>
          <a:lstStyle>
            <a:lvl1pPr algn="l" defTabSz="914400" rtl="0" eaLnBrk="1" latinLnBrk="0" hangingPunct="1">
              <a:spcBef>
                <a:spcPct val="0"/>
              </a:spcBef>
              <a:buNone/>
              <a:defRPr sz="3600" b="0" kern="1200">
                <a:solidFill>
                  <a:schemeClr val="accent1"/>
                </a:solidFill>
                <a:latin typeface="+mj-lt"/>
                <a:ea typeface="+mj-ea"/>
                <a:cs typeface="+mj-cs"/>
              </a:defRPr>
            </a:lvl1pPr>
          </a:lstStyle>
          <a:p>
            <a:r>
              <a:rPr lang="pt-BR" sz="2475" b="1" dirty="0">
                <a:solidFill>
                  <a:srgbClr val="45357D"/>
                </a:solidFill>
                <a:latin typeface="+mn-lt"/>
                <a:ea typeface="+mn-ea"/>
                <a:cs typeface="+mn-cs"/>
              </a:rPr>
              <a:t>A </a:t>
            </a:r>
            <a:r>
              <a:rPr lang="pt-BR" sz="2475" b="1" i="1" dirty="0">
                <a:solidFill>
                  <a:srgbClr val="45357D"/>
                </a:solidFill>
                <a:latin typeface="+mn-lt"/>
                <a:ea typeface="+mn-ea"/>
                <a:cs typeface="+mn-cs"/>
              </a:rPr>
              <a:t>doença no Brasil</a:t>
            </a:r>
            <a:br>
              <a:rPr lang="pt-BR" sz="1433" b="1" i="1" dirty="0">
                <a:solidFill>
                  <a:srgbClr val="45357D"/>
                </a:solidFill>
                <a:ea typeface="+mn-ea"/>
                <a:cs typeface="+mn-cs"/>
              </a:rPr>
            </a:br>
            <a:endParaRPr lang="pt-BR" sz="2025" b="1" i="1" dirty="0">
              <a:solidFill>
                <a:srgbClr val="45357D"/>
              </a:solidFill>
            </a:endParaRPr>
          </a:p>
        </p:txBody>
      </p:sp>
      <p:sp>
        <p:nvSpPr>
          <p:cNvPr id="106" name="Freeform 38">
            <a:extLst>
              <a:ext uri="{FF2B5EF4-FFF2-40B4-BE49-F238E27FC236}">
                <a16:creationId xmlns:a16="http://schemas.microsoft.com/office/drawing/2014/main" id="{A1B56CC2-DA85-D144-9E6B-418D51DECCF8}"/>
              </a:ext>
            </a:extLst>
          </p:cNvPr>
          <p:cNvSpPr>
            <a:spLocks/>
          </p:cNvSpPr>
          <p:nvPr/>
        </p:nvSpPr>
        <p:spPr bwMode="auto">
          <a:xfrm>
            <a:off x="1100353" y="468502"/>
            <a:ext cx="2518604" cy="2677886"/>
          </a:xfrm>
          <a:custGeom>
            <a:avLst/>
            <a:gdLst>
              <a:gd name="T0" fmla="*/ 1097 w 2208"/>
              <a:gd name="T1" fmla="*/ 1821 h 2145"/>
              <a:gd name="T2" fmla="*/ 1084 w 2208"/>
              <a:gd name="T3" fmla="*/ 1708 h 2145"/>
              <a:gd name="T4" fmla="*/ 1028 w 2208"/>
              <a:gd name="T5" fmla="*/ 1610 h 2145"/>
              <a:gd name="T6" fmla="*/ 913 w 2208"/>
              <a:gd name="T7" fmla="*/ 1502 h 2145"/>
              <a:gd name="T8" fmla="*/ 904 w 2208"/>
              <a:gd name="T9" fmla="*/ 1387 h 2145"/>
              <a:gd name="T10" fmla="*/ 881 w 2208"/>
              <a:gd name="T11" fmla="*/ 1234 h 2145"/>
              <a:gd name="T12" fmla="*/ 788 w 2208"/>
              <a:gd name="T13" fmla="*/ 1199 h 2145"/>
              <a:gd name="T14" fmla="*/ 763 w 2208"/>
              <a:gd name="T15" fmla="*/ 1065 h 2145"/>
              <a:gd name="T16" fmla="*/ 566 w 2208"/>
              <a:gd name="T17" fmla="*/ 992 h 2145"/>
              <a:gd name="T18" fmla="*/ 424 w 2208"/>
              <a:gd name="T19" fmla="*/ 844 h 2145"/>
              <a:gd name="T20" fmla="*/ 293 w 2208"/>
              <a:gd name="T21" fmla="*/ 919 h 2145"/>
              <a:gd name="T22" fmla="*/ 192 w 2208"/>
              <a:gd name="T23" fmla="*/ 894 h 2145"/>
              <a:gd name="T24" fmla="*/ 92 w 2208"/>
              <a:gd name="T25" fmla="*/ 854 h 2145"/>
              <a:gd name="T26" fmla="*/ 23 w 2208"/>
              <a:gd name="T27" fmla="*/ 785 h 2145"/>
              <a:gd name="T28" fmla="*/ 34 w 2208"/>
              <a:gd name="T29" fmla="*/ 681 h 2145"/>
              <a:gd name="T30" fmla="*/ 67 w 2208"/>
              <a:gd name="T31" fmla="*/ 601 h 2145"/>
              <a:gd name="T32" fmla="*/ 247 w 2208"/>
              <a:gd name="T33" fmla="*/ 342 h 2145"/>
              <a:gd name="T34" fmla="*/ 243 w 2208"/>
              <a:gd name="T35" fmla="*/ 259 h 2145"/>
              <a:gd name="T36" fmla="*/ 220 w 2208"/>
              <a:gd name="T37" fmla="*/ 204 h 2145"/>
              <a:gd name="T38" fmla="*/ 353 w 2208"/>
              <a:gd name="T39" fmla="*/ 182 h 2145"/>
              <a:gd name="T40" fmla="*/ 418 w 2208"/>
              <a:gd name="T41" fmla="*/ 244 h 2145"/>
              <a:gd name="T42" fmla="*/ 568 w 2208"/>
              <a:gd name="T43" fmla="*/ 182 h 2145"/>
              <a:gd name="T44" fmla="*/ 541 w 2208"/>
              <a:gd name="T45" fmla="*/ 92 h 2145"/>
              <a:gd name="T46" fmla="*/ 612 w 2208"/>
              <a:gd name="T47" fmla="*/ 79 h 2145"/>
              <a:gd name="T48" fmla="*/ 781 w 2208"/>
              <a:gd name="T49" fmla="*/ 0 h 2145"/>
              <a:gd name="T50" fmla="*/ 796 w 2208"/>
              <a:gd name="T51" fmla="*/ 127 h 2145"/>
              <a:gd name="T52" fmla="*/ 902 w 2208"/>
              <a:gd name="T53" fmla="*/ 204 h 2145"/>
              <a:gd name="T54" fmla="*/ 1042 w 2208"/>
              <a:gd name="T55" fmla="*/ 181 h 2145"/>
              <a:gd name="T56" fmla="*/ 1107 w 2208"/>
              <a:gd name="T57" fmla="*/ 167 h 2145"/>
              <a:gd name="T58" fmla="*/ 1182 w 2208"/>
              <a:gd name="T59" fmla="*/ 158 h 2145"/>
              <a:gd name="T60" fmla="*/ 1259 w 2208"/>
              <a:gd name="T61" fmla="*/ 62 h 2145"/>
              <a:gd name="T62" fmla="*/ 1341 w 2208"/>
              <a:gd name="T63" fmla="*/ 204 h 2145"/>
              <a:gd name="T64" fmla="*/ 1310 w 2208"/>
              <a:gd name="T65" fmla="*/ 288 h 2145"/>
              <a:gd name="T66" fmla="*/ 1230 w 2208"/>
              <a:gd name="T67" fmla="*/ 376 h 2145"/>
              <a:gd name="T68" fmla="*/ 1241 w 2208"/>
              <a:gd name="T69" fmla="*/ 397 h 2145"/>
              <a:gd name="T70" fmla="*/ 1312 w 2208"/>
              <a:gd name="T71" fmla="*/ 378 h 2145"/>
              <a:gd name="T72" fmla="*/ 1401 w 2208"/>
              <a:gd name="T73" fmla="*/ 411 h 2145"/>
              <a:gd name="T74" fmla="*/ 1420 w 2208"/>
              <a:gd name="T75" fmla="*/ 407 h 2145"/>
              <a:gd name="T76" fmla="*/ 1502 w 2208"/>
              <a:gd name="T77" fmla="*/ 349 h 2145"/>
              <a:gd name="T78" fmla="*/ 1610 w 2208"/>
              <a:gd name="T79" fmla="*/ 382 h 2145"/>
              <a:gd name="T80" fmla="*/ 1675 w 2208"/>
              <a:gd name="T81" fmla="*/ 432 h 2145"/>
              <a:gd name="T82" fmla="*/ 1687 w 2208"/>
              <a:gd name="T83" fmla="*/ 463 h 2145"/>
              <a:gd name="T84" fmla="*/ 1802 w 2208"/>
              <a:gd name="T85" fmla="*/ 491 h 2145"/>
              <a:gd name="T86" fmla="*/ 1890 w 2208"/>
              <a:gd name="T87" fmla="*/ 509 h 2145"/>
              <a:gd name="T88" fmla="*/ 2019 w 2208"/>
              <a:gd name="T89" fmla="*/ 580 h 2145"/>
              <a:gd name="T90" fmla="*/ 2137 w 2208"/>
              <a:gd name="T91" fmla="*/ 660 h 2145"/>
              <a:gd name="T92" fmla="*/ 2208 w 2208"/>
              <a:gd name="T93" fmla="*/ 791 h 2145"/>
              <a:gd name="T94" fmla="*/ 2090 w 2208"/>
              <a:gd name="T95" fmla="*/ 959 h 2145"/>
              <a:gd name="T96" fmla="*/ 1988 w 2208"/>
              <a:gd name="T97" fmla="*/ 1076 h 2145"/>
              <a:gd name="T98" fmla="*/ 1946 w 2208"/>
              <a:gd name="T99" fmla="*/ 1101 h 2145"/>
              <a:gd name="T100" fmla="*/ 1936 w 2208"/>
              <a:gd name="T101" fmla="*/ 1165 h 2145"/>
              <a:gd name="T102" fmla="*/ 1875 w 2208"/>
              <a:gd name="T103" fmla="*/ 1385 h 2145"/>
              <a:gd name="T104" fmla="*/ 1744 w 2208"/>
              <a:gd name="T105" fmla="*/ 1610 h 2145"/>
              <a:gd name="T106" fmla="*/ 1650 w 2208"/>
              <a:gd name="T107" fmla="*/ 1639 h 2145"/>
              <a:gd name="T108" fmla="*/ 1569 w 2208"/>
              <a:gd name="T109" fmla="*/ 1650 h 2145"/>
              <a:gd name="T110" fmla="*/ 1397 w 2208"/>
              <a:gd name="T111" fmla="*/ 1746 h 2145"/>
              <a:gd name="T112" fmla="*/ 1355 w 2208"/>
              <a:gd name="T113" fmla="*/ 1865 h 2145"/>
              <a:gd name="T114" fmla="*/ 1239 w 2208"/>
              <a:gd name="T115" fmla="*/ 2055 h 2145"/>
              <a:gd name="T116" fmla="*/ 1201 w 2208"/>
              <a:gd name="T117" fmla="*/ 2076 h 2145"/>
              <a:gd name="T118" fmla="*/ 1201 w 2208"/>
              <a:gd name="T119" fmla="*/ 2045 h 2145"/>
              <a:gd name="T120" fmla="*/ 1072 w 2208"/>
              <a:gd name="T121" fmla="*/ 2082 h 2145"/>
              <a:gd name="T122" fmla="*/ 940 w 2208"/>
              <a:gd name="T123" fmla="*/ 1990 h 2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08" h="2145">
                <a:moveTo>
                  <a:pt x="911" y="2001"/>
                </a:moveTo>
                <a:lnTo>
                  <a:pt x="919" y="1984"/>
                </a:lnTo>
                <a:lnTo>
                  <a:pt x="927" y="1969"/>
                </a:lnTo>
                <a:lnTo>
                  <a:pt x="936" y="1955"/>
                </a:lnTo>
                <a:lnTo>
                  <a:pt x="948" y="1942"/>
                </a:lnTo>
                <a:lnTo>
                  <a:pt x="959" y="1928"/>
                </a:lnTo>
                <a:lnTo>
                  <a:pt x="973" y="1919"/>
                </a:lnTo>
                <a:lnTo>
                  <a:pt x="994" y="1896"/>
                </a:lnTo>
                <a:lnTo>
                  <a:pt x="1017" y="1873"/>
                </a:lnTo>
                <a:lnTo>
                  <a:pt x="1034" y="1865"/>
                </a:lnTo>
                <a:lnTo>
                  <a:pt x="1049" y="1857"/>
                </a:lnTo>
                <a:lnTo>
                  <a:pt x="1065" y="1848"/>
                </a:lnTo>
                <a:lnTo>
                  <a:pt x="1080" y="1838"/>
                </a:lnTo>
                <a:lnTo>
                  <a:pt x="1084" y="1836"/>
                </a:lnTo>
                <a:lnTo>
                  <a:pt x="1090" y="1832"/>
                </a:lnTo>
                <a:lnTo>
                  <a:pt x="1094" y="1829"/>
                </a:lnTo>
                <a:lnTo>
                  <a:pt x="1094" y="1821"/>
                </a:lnTo>
                <a:lnTo>
                  <a:pt x="1097" y="1821"/>
                </a:lnTo>
                <a:lnTo>
                  <a:pt x="1101" y="1819"/>
                </a:lnTo>
                <a:lnTo>
                  <a:pt x="1105" y="1817"/>
                </a:lnTo>
                <a:lnTo>
                  <a:pt x="1107" y="1813"/>
                </a:lnTo>
                <a:lnTo>
                  <a:pt x="1113" y="1794"/>
                </a:lnTo>
                <a:lnTo>
                  <a:pt x="1115" y="1773"/>
                </a:lnTo>
                <a:lnTo>
                  <a:pt x="1117" y="1771"/>
                </a:lnTo>
                <a:lnTo>
                  <a:pt x="1115" y="1767"/>
                </a:lnTo>
                <a:lnTo>
                  <a:pt x="1113" y="1763"/>
                </a:lnTo>
                <a:lnTo>
                  <a:pt x="1109" y="1761"/>
                </a:lnTo>
                <a:lnTo>
                  <a:pt x="1103" y="1754"/>
                </a:lnTo>
                <a:lnTo>
                  <a:pt x="1095" y="1746"/>
                </a:lnTo>
                <a:lnTo>
                  <a:pt x="1086" y="1742"/>
                </a:lnTo>
                <a:lnTo>
                  <a:pt x="1076" y="1740"/>
                </a:lnTo>
                <a:lnTo>
                  <a:pt x="1067" y="1738"/>
                </a:lnTo>
                <a:lnTo>
                  <a:pt x="1067" y="1735"/>
                </a:lnTo>
                <a:lnTo>
                  <a:pt x="1072" y="1727"/>
                </a:lnTo>
                <a:lnTo>
                  <a:pt x="1078" y="1717"/>
                </a:lnTo>
                <a:lnTo>
                  <a:pt x="1084" y="1708"/>
                </a:lnTo>
                <a:lnTo>
                  <a:pt x="1090" y="1698"/>
                </a:lnTo>
                <a:lnTo>
                  <a:pt x="1090" y="1690"/>
                </a:lnTo>
                <a:lnTo>
                  <a:pt x="1088" y="1683"/>
                </a:lnTo>
                <a:lnTo>
                  <a:pt x="1086" y="1675"/>
                </a:lnTo>
                <a:lnTo>
                  <a:pt x="1084" y="1667"/>
                </a:lnTo>
                <a:lnTo>
                  <a:pt x="1082" y="1662"/>
                </a:lnTo>
                <a:lnTo>
                  <a:pt x="1084" y="1654"/>
                </a:lnTo>
                <a:lnTo>
                  <a:pt x="1084" y="1648"/>
                </a:lnTo>
                <a:lnTo>
                  <a:pt x="1080" y="1644"/>
                </a:lnTo>
                <a:lnTo>
                  <a:pt x="1076" y="1639"/>
                </a:lnTo>
                <a:lnTo>
                  <a:pt x="1072" y="1635"/>
                </a:lnTo>
                <a:lnTo>
                  <a:pt x="1061" y="1637"/>
                </a:lnTo>
                <a:lnTo>
                  <a:pt x="1049" y="1639"/>
                </a:lnTo>
                <a:lnTo>
                  <a:pt x="1044" y="1637"/>
                </a:lnTo>
                <a:lnTo>
                  <a:pt x="1040" y="1637"/>
                </a:lnTo>
                <a:lnTo>
                  <a:pt x="1036" y="1633"/>
                </a:lnTo>
                <a:lnTo>
                  <a:pt x="1034" y="1627"/>
                </a:lnTo>
                <a:lnTo>
                  <a:pt x="1028" y="1610"/>
                </a:lnTo>
                <a:lnTo>
                  <a:pt x="1023" y="1593"/>
                </a:lnTo>
                <a:lnTo>
                  <a:pt x="1024" y="1575"/>
                </a:lnTo>
                <a:lnTo>
                  <a:pt x="1023" y="1556"/>
                </a:lnTo>
                <a:lnTo>
                  <a:pt x="1017" y="1552"/>
                </a:lnTo>
                <a:lnTo>
                  <a:pt x="1013" y="1550"/>
                </a:lnTo>
                <a:lnTo>
                  <a:pt x="1000" y="1545"/>
                </a:lnTo>
                <a:lnTo>
                  <a:pt x="986" y="1541"/>
                </a:lnTo>
                <a:lnTo>
                  <a:pt x="975" y="1541"/>
                </a:lnTo>
                <a:lnTo>
                  <a:pt x="961" y="1541"/>
                </a:lnTo>
                <a:lnTo>
                  <a:pt x="948" y="1541"/>
                </a:lnTo>
                <a:lnTo>
                  <a:pt x="934" y="1541"/>
                </a:lnTo>
                <a:lnTo>
                  <a:pt x="921" y="1537"/>
                </a:lnTo>
                <a:lnTo>
                  <a:pt x="909" y="1531"/>
                </a:lnTo>
                <a:lnTo>
                  <a:pt x="913" y="1527"/>
                </a:lnTo>
                <a:lnTo>
                  <a:pt x="915" y="1522"/>
                </a:lnTo>
                <a:lnTo>
                  <a:pt x="915" y="1514"/>
                </a:lnTo>
                <a:lnTo>
                  <a:pt x="915" y="1508"/>
                </a:lnTo>
                <a:lnTo>
                  <a:pt x="913" y="1502"/>
                </a:lnTo>
                <a:lnTo>
                  <a:pt x="913" y="1495"/>
                </a:lnTo>
                <a:lnTo>
                  <a:pt x="913" y="1489"/>
                </a:lnTo>
                <a:lnTo>
                  <a:pt x="917" y="1481"/>
                </a:lnTo>
                <a:lnTo>
                  <a:pt x="917" y="1477"/>
                </a:lnTo>
                <a:lnTo>
                  <a:pt x="915" y="1470"/>
                </a:lnTo>
                <a:lnTo>
                  <a:pt x="907" y="1458"/>
                </a:lnTo>
                <a:lnTo>
                  <a:pt x="902" y="1443"/>
                </a:lnTo>
                <a:lnTo>
                  <a:pt x="900" y="1443"/>
                </a:lnTo>
                <a:lnTo>
                  <a:pt x="894" y="1426"/>
                </a:lnTo>
                <a:lnTo>
                  <a:pt x="896" y="1426"/>
                </a:lnTo>
                <a:lnTo>
                  <a:pt x="904" y="1422"/>
                </a:lnTo>
                <a:lnTo>
                  <a:pt x="911" y="1418"/>
                </a:lnTo>
                <a:lnTo>
                  <a:pt x="913" y="1414"/>
                </a:lnTo>
                <a:lnTo>
                  <a:pt x="915" y="1410"/>
                </a:lnTo>
                <a:lnTo>
                  <a:pt x="917" y="1406"/>
                </a:lnTo>
                <a:lnTo>
                  <a:pt x="917" y="1403"/>
                </a:lnTo>
                <a:lnTo>
                  <a:pt x="911" y="1395"/>
                </a:lnTo>
                <a:lnTo>
                  <a:pt x="904" y="1387"/>
                </a:lnTo>
                <a:lnTo>
                  <a:pt x="902" y="1383"/>
                </a:lnTo>
                <a:lnTo>
                  <a:pt x="904" y="1382"/>
                </a:lnTo>
                <a:lnTo>
                  <a:pt x="904" y="1380"/>
                </a:lnTo>
                <a:lnTo>
                  <a:pt x="907" y="1378"/>
                </a:lnTo>
                <a:lnTo>
                  <a:pt x="911" y="1374"/>
                </a:lnTo>
                <a:lnTo>
                  <a:pt x="915" y="1368"/>
                </a:lnTo>
                <a:lnTo>
                  <a:pt x="909" y="1360"/>
                </a:lnTo>
                <a:lnTo>
                  <a:pt x="905" y="1351"/>
                </a:lnTo>
                <a:lnTo>
                  <a:pt x="915" y="1337"/>
                </a:lnTo>
                <a:lnTo>
                  <a:pt x="921" y="1322"/>
                </a:lnTo>
                <a:lnTo>
                  <a:pt x="919" y="1311"/>
                </a:lnTo>
                <a:lnTo>
                  <a:pt x="915" y="1299"/>
                </a:lnTo>
                <a:lnTo>
                  <a:pt x="909" y="1287"/>
                </a:lnTo>
                <a:lnTo>
                  <a:pt x="902" y="1278"/>
                </a:lnTo>
                <a:lnTo>
                  <a:pt x="894" y="1266"/>
                </a:lnTo>
                <a:lnTo>
                  <a:pt x="886" y="1257"/>
                </a:lnTo>
                <a:lnTo>
                  <a:pt x="882" y="1245"/>
                </a:lnTo>
                <a:lnTo>
                  <a:pt x="881" y="1234"/>
                </a:lnTo>
                <a:lnTo>
                  <a:pt x="882" y="1228"/>
                </a:lnTo>
                <a:lnTo>
                  <a:pt x="888" y="1220"/>
                </a:lnTo>
                <a:lnTo>
                  <a:pt x="892" y="1218"/>
                </a:lnTo>
                <a:lnTo>
                  <a:pt x="894" y="1215"/>
                </a:lnTo>
                <a:lnTo>
                  <a:pt x="894" y="1211"/>
                </a:lnTo>
                <a:lnTo>
                  <a:pt x="892" y="1205"/>
                </a:lnTo>
                <a:lnTo>
                  <a:pt x="888" y="1201"/>
                </a:lnTo>
                <a:lnTo>
                  <a:pt x="884" y="1197"/>
                </a:lnTo>
                <a:lnTo>
                  <a:pt x="879" y="1195"/>
                </a:lnTo>
                <a:lnTo>
                  <a:pt x="873" y="1197"/>
                </a:lnTo>
                <a:lnTo>
                  <a:pt x="867" y="1201"/>
                </a:lnTo>
                <a:lnTo>
                  <a:pt x="863" y="1205"/>
                </a:lnTo>
                <a:lnTo>
                  <a:pt x="842" y="1207"/>
                </a:lnTo>
                <a:lnTo>
                  <a:pt x="823" y="1209"/>
                </a:lnTo>
                <a:lnTo>
                  <a:pt x="813" y="1209"/>
                </a:lnTo>
                <a:lnTo>
                  <a:pt x="804" y="1207"/>
                </a:lnTo>
                <a:lnTo>
                  <a:pt x="796" y="1205"/>
                </a:lnTo>
                <a:lnTo>
                  <a:pt x="788" y="1199"/>
                </a:lnTo>
                <a:lnTo>
                  <a:pt x="781" y="1190"/>
                </a:lnTo>
                <a:lnTo>
                  <a:pt x="773" y="1174"/>
                </a:lnTo>
                <a:lnTo>
                  <a:pt x="771" y="1167"/>
                </a:lnTo>
                <a:lnTo>
                  <a:pt x="771" y="1159"/>
                </a:lnTo>
                <a:lnTo>
                  <a:pt x="771" y="1151"/>
                </a:lnTo>
                <a:lnTo>
                  <a:pt x="773" y="1146"/>
                </a:lnTo>
                <a:lnTo>
                  <a:pt x="781" y="1136"/>
                </a:lnTo>
                <a:lnTo>
                  <a:pt x="788" y="1124"/>
                </a:lnTo>
                <a:lnTo>
                  <a:pt x="786" y="1117"/>
                </a:lnTo>
                <a:lnTo>
                  <a:pt x="785" y="1111"/>
                </a:lnTo>
                <a:lnTo>
                  <a:pt x="779" y="1103"/>
                </a:lnTo>
                <a:lnTo>
                  <a:pt x="773" y="1098"/>
                </a:lnTo>
                <a:lnTo>
                  <a:pt x="775" y="1094"/>
                </a:lnTo>
                <a:lnTo>
                  <a:pt x="777" y="1088"/>
                </a:lnTo>
                <a:lnTo>
                  <a:pt x="777" y="1084"/>
                </a:lnTo>
                <a:lnTo>
                  <a:pt x="775" y="1078"/>
                </a:lnTo>
                <a:lnTo>
                  <a:pt x="771" y="1071"/>
                </a:lnTo>
                <a:lnTo>
                  <a:pt x="763" y="1065"/>
                </a:lnTo>
                <a:lnTo>
                  <a:pt x="750" y="1059"/>
                </a:lnTo>
                <a:lnTo>
                  <a:pt x="735" y="1055"/>
                </a:lnTo>
                <a:lnTo>
                  <a:pt x="721" y="1052"/>
                </a:lnTo>
                <a:lnTo>
                  <a:pt x="706" y="1050"/>
                </a:lnTo>
                <a:lnTo>
                  <a:pt x="692" y="1048"/>
                </a:lnTo>
                <a:lnTo>
                  <a:pt x="681" y="1042"/>
                </a:lnTo>
                <a:lnTo>
                  <a:pt x="669" y="1034"/>
                </a:lnTo>
                <a:lnTo>
                  <a:pt x="658" y="1025"/>
                </a:lnTo>
                <a:lnTo>
                  <a:pt x="650" y="1023"/>
                </a:lnTo>
                <a:lnTo>
                  <a:pt x="643" y="1019"/>
                </a:lnTo>
                <a:lnTo>
                  <a:pt x="631" y="1013"/>
                </a:lnTo>
                <a:lnTo>
                  <a:pt x="621" y="1007"/>
                </a:lnTo>
                <a:lnTo>
                  <a:pt x="610" y="1005"/>
                </a:lnTo>
                <a:lnTo>
                  <a:pt x="598" y="1004"/>
                </a:lnTo>
                <a:lnTo>
                  <a:pt x="589" y="1000"/>
                </a:lnTo>
                <a:lnTo>
                  <a:pt x="581" y="996"/>
                </a:lnTo>
                <a:lnTo>
                  <a:pt x="573" y="994"/>
                </a:lnTo>
                <a:lnTo>
                  <a:pt x="566" y="992"/>
                </a:lnTo>
                <a:lnTo>
                  <a:pt x="560" y="988"/>
                </a:lnTo>
                <a:lnTo>
                  <a:pt x="552" y="984"/>
                </a:lnTo>
                <a:lnTo>
                  <a:pt x="541" y="975"/>
                </a:lnTo>
                <a:lnTo>
                  <a:pt x="527" y="965"/>
                </a:lnTo>
                <a:lnTo>
                  <a:pt x="514" y="958"/>
                </a:lnTo>
                <a:lnTo>
                  <a:pt x="501" y="946"/>
                </a:lnTo>
                <a:lnTo>
                  <a:pt x="499" y="921"/>
                </a:lnTo>
                <a:lnTo>
                  <a:pt x="497" y="894"/>
                </a:lnTo>
                <a:lnTo>
                  <a:pt x="497" y="879"/>
                </a:lnTo>
                <a:lnTo>
                  <a:pt x="501" y="864"/>
                </a:lnTo>
                <a:lnTo>
                  <a:pt x="499" y="852"/>
                </a:lnTo>
                <a:lnTo>
                  <a:pt x="497" y="839"/>
                </a:lnTo>
                <a:lnTo>
                  <a:pt x="478" y="840"/>
                </a:lnTo>
                <a:lnTo>
                  <a:pt x="458" y="839"/>
                </a:lnTo>
                <a:lnTo>
                  <a:pt x="449" y="839"/>
                </a:lnTo>
                <a:lnTo>
                  <a:pt x="441" y="840"/>
                </a:lnTo>
                <a:lnTo>
                  <a:pt x="431" y="840"/>
                </a:lnTo>
                <a:lnTo>
                  <a:pt x="424" y="844"/>
                </a:lnTo>
                <a:lnTo>
                  <a:pt x="410" y="856"/>
                </a:lnTo>
                <a:lnTo>
                  <a:pt x="397" y="867"/>
                </a:lnTo>
                <a:lnTo>
                  <a:pt x="389" y="869"/>
                </a:lnTo>
                <a:lnTo>
                  <a:pt x="384" y="871"/>
                </a:lnTo>
                <a:lnTo>
                  <a:pt x="378" y="875"/>
                </a:lnTo>
                <a:lnTo>
                  <a:pt x="374" y="881"/>
                </a:lnTo>
                <a:lnTo>
                  <a:pt x="372" y="887"/>
                </a:lnTo>
                <a:lnTo>
                  <a:pt x="366" y="888"/>
                </a:lnTo>
                <a:lnTo>
                  <a:pt x="370" y="888"/>
                </a:lnTo>
                <a:lnTo>
                  <a:pt x="368" y="888"/>
                </a:lnTo>
                <a:lnTo>
                  <a:pt x="366" y="892"/>
                </a:lnTo>
                <a:lnTo>
                  <a:pt x="366" y="894"/>
                </a:lnTo>
                <a:lnTo>
                  <a:pt x="341" y="898"/>
                </a:lnTo>
                <a:lnTo>
                  <a:pt x="318" y="902"/>
                </a:lnTo>
                <a:lnTo>
                  <a:pt x="311" y="910"/>
                </a:lnTo>
                <a:lnTo>
                  <a:pt x="301" y="915"/>
                </a:lnTo>
                <a:lnTo>
                  <a:pt x="297" y="917"/>
                </a:lnTo>
                <a:lnTo>
                  <a:pt x="293" y="919"/>
                </a:lnTo>
                <a:lnTo>
                  <a:pt x="289" y="919"/>
                </a:lnTo>
                <a:lnTo>
                  <a:pt x="286" y="917"/>
                </a:lnTo>
                <a:lnTo>
                  <a:pt x="278" y="913"/>
                </a:lnTo>
                <a:lnTo>
                  <a:pt x="276" y="913"/>
                </a:lnTo>
                <a:lnTo>
                  <a:pt x="272" y="913"/>
                </a:lnTo>
                <a:lnTo>
                  <a:pt x="268" y="917"/>
                </a:lnTo>
                <a:lnTo>
                  <a:pt x="253" y="919"/>
                </a:lnTo>
                <a:lnTo>
                  <a:pt x="238" y="927"/>
                </a:lnTo>
                <a:lnTo>
                  <a:pt x="232" y="927"/>
                </a:lnTo>
                <a:lnTo>
                  <a:pt x="224" y="929"/>
                </a:lnTo>
                <a:lnTo>
                  <a:pt x="215" y="934"/>
                </a:lnTo>
                <a:lnTo>
                  <a:pt x="205" y="940"/>
                </a:lnTo>
                <a:lnTo>
                  <a:pt x="201" y="940"/>
                </a:lnTo>
                <a:lnTo>
                  <a:pt x="197" y="938"/>
                </a:lnTo>
                <a:lnTo>
                  <a:pt x="195" y="936"/>
                </a:lnTo>
                <a:lnTo>
                  <a:pt x="194" y="933"/>
                </a:lnTo>
                <a:lnTo>
                  <a:pt x="192" y="913"/>
                </a:lnTo>
                <a:lnTo>
                  <a:pt x="192" y="894"/>
                </a:lnTo>
                <a:lnTo>
                  <a:pt x="190" y="883"/>
                </a:lnTo>
                <a:lnTo>
                  <a:pt x="190" y="875"/>
                </a:lnTo>
                <a:lnTo>
                  <a:pt x="192" y="873"/>
                </a:lnTo>
                <a:lnTo>
                  <a:pt x="194" y="867"/>
                </a:lnTo>
                <a:lnTo>
                  <a:pt x="190" y="867"/>
                </a:lnTo>
                <a:lnTo>
                  <a:pt x="188" y="865"/>
                </a:lnTo>
                <a:lnTo>
                  <a:pt x="186" y="865"/>
                </a:lnTo>
                <a:lnTo>
                  <a:pt x="184" y="867"/>
                </a:lnTo>
                <a:lnTo>
                  <a:pt x="167" y="871"/>
                </a:lnTo>
                <a:lnTo>
                  <a:pt x="149" y="875"/>
                </a:lnTo>
                <a:lnTo>
                  <a:pt x="132" y="879"/>
                </a:lnTo>
                <a:lnTo>
                  <a:pt x="115" y="877"/>
                </a:lnTo>
                <a:lnTo>
                  <a:pt x="109" y="877"/>
                </a:lnTo>
                <a:lnTo>
                  <a:pt x="105" y="875"/>
                </a:lnTo>
                <a:lnTo>
                  <a:pt x="99" y="873"/>
                </a:lnTo>
                <a:lnTo>
                  <a:pt x="98" y="869"/>
                </a:lnTo>
                <a:lnTo>
                  <a:pt x="96" y="862"/>
                </a:lnTo>
                <a:lnTo>
                  <a:pt x="92" y="854"/>
                </a:lnTo>
                <a:lnTo>
                  <a:pt x="84" y="854"/>
                </a:lnTo>
                <a:lnTo>
                  <a:pt x="78" y="852"/>
                </a:lnTo>
                <a:lnTo>
                  <a:pt x="75" y="850"/>
                </a:lnTo>
                <a:lnTo>
                  <a:pt x="69" y="846"/>
                </a:lnTo>
                <a:lnTo>
                  <a:pt x="63" y="846"/>
                </a:lnTo>
                <a:lnTo>
                  <a:pt x="57" y="844"/>
                </a:lnTo>
                <a:lnTo>
                  <a:pt x="53" y="846"/>
                </a:lnTo>
                <a:lnTo>
                  <a:pt x="48" y="848"/>
                </a:lnTo>
                <a:lnTo>
                  <a:pt x="42" y="850"/>
                </a:lnTo>
                <a:lnTo>
                  <a:pt x="38" y="854"/>
                </a:lnTo>
                <a:lnTo>
                  <a:pt x="42" y="846"/>
                </a:lnTo>
                <a:lnTo>
                  <a:pt x="48" y="837"/>
                </a:lnTo>
                <a:lnTo>
                  <a:pt x="53" y="831"/>
                </a:lnTo>
                <a:lnTo>
                  <a:pt x="57" y="829"/>
                </a:lnTo>
                <a:lnTo>
                  <a:pt x="50" y="817"/>
                </a:lnTo>
                <a:lnTo>
                  <a:pt x="42" y="806"/>
                </a:lnTo>
                <a:lnTo>
                  <a:pt x="32" y="796"/>
                </a:lnTo>
                <a:lnTo>
                  <a:pt x="23" y="785"/>
                </a:lnTo>
                <a:lnTo>
                  <a:pt x="23" y="781"/>
                </a:lnTo>
                <a:lnTo>
                  <a:pt x="23" y="779"/>
                </a:lnTo>
                <a:lnTo>
                  <a:pt x="15" y="773"/>
                </a:lnTo>
                <a:lnTo>
                  <a:pt x="5" y="770"/>
                </a:lnTo>
                <a:lnTo>
                  <a:pt x="4" y="766"/>
                </a:lnTo>
                <a:lnTo>
                  <a:pt x="2" y="764"/>
                </a:lnTo>
                <a:lnTo>
                  <a:pt x="0" y="758"/>
                </a:lnTo>
                <a:lnTo>
                  <a:pt x="2" y="754"/>
                </a:lnTo>
                <a:lnTo>
                  <a:pt x="5" y="741"/>
                </a:lnTo>
                <a:lnTo>
                  <a:pt x="11" y="729"/>
                </a:lnTo>
                <a:lnTo>
                  <a:pt x="13" y="716"/>
                </a:lnTo>
                <a:lnTo>
                  <a:pt x="13" y="702"/>
                </a:lnTo>
                <a:lnTo>
                  <a:pt x="13" y="695"/>
                </a:lnTo>
                <a:lnTo>
                  <a:pt x="17" y="687"/>
                </a:lnTo>
                <a:lnTo>
                  <a:pt x="21" y="683"/>
                </a:lnTo>
                <a:lnTo>
                  <a:pt x="25" y="681"/>
                </a:lnTo>
                <a:lnTo>
                  <a:pt x="30" y="681"/>
                </a:lnTo>
                <a:lnTo>
                  <a:pt x="34" y="681"/>
                </a:lnTo>
                <a:lnTo>
                  <a:pt x="34" y="683"/>
                </a:lnTo>
                <a:lnTo>
                  <a:pt x="36" y="683"/>
                </a:lnTo>
                <a:lnTo>
                  <a:pt x="40" y="685"/>
                </a:lnTo>
                <a:lnTo>
                  <a:pt x="44" y="683"/>
                </a:lnTo>
                <a:lnTo>
                  <a:pt x="46" y="679"/>
                </a:lnTo>
                <a:lnTo>
                  <a:pt x="46" y="677"/>
                </a:lnTo>
                <a:lnTo>
                  <a:pt x="48" y="672"/>
                </a:lnTo>
                <a:lnTo>
                  <a:pt x="48" y="668"/>
                </a:lnTo>
                <a:lnTo>
                  <a:pt x="48" y="664"/>
                </a:lnTo>
                <a:lnTo>
                  <a:pt x="46" y="660"/>
                </a:lnTo>
                <a:lnTo>
                  <a:pt x="44" y="656"/>
                </a:lnTo>
                <a:lnTo>
                  <a:pt x="42" y="651"/>
                </a:lnTo>
                <a:lnTo>
                  <a:pt x="40" y="647"/>
                </a:lnTo>
                <a:lnTo>
                  <a:pt x="42" y="643"/>
                </a:lnTo>
                <a:lnTo>
                  <a:pt x="53" y="628"/>
                </a:lnTo>
                <a:lnTo>
                  <a:pt x="63" y="612"/>
                </a:lnTo>
                <a:lnTo>
                  <a:pt x="65" y="606"/>
                </a:lnTo>
                <a:lnTo>
                  <a:pt x="67" y="601"/>
                </a:lnTo>
                <a:lnTo>
                  <a:pt x="71" y="595"/>
                </a:lnTo>
                <a:lnTo>
                  <a:pt x="76" y="593"/>
                </a:lnTo>
                <a:lnTo>
                  <a:pt x="84" y="591"/>
                </a:lnTo>
                <a:lnTo>
                  <a:pt x="90" y="587"/>
                </a:lnTo>
                <a:lnTo>
                  <a:pt x="96" y="583"/>
                </a:lnTo>
                <a:lnTo>
                  <a:pt x="99" y="580"/>
                </a:lnTo>
                <a:lnTo>
                  <a:pt x="107" y="570"/>
                </a:lnTo>
                <a:lnTo>
                  <a:pt x="117" y="562"/>
                </a:lnTo>
                <a:lnTo>
                  <a:pt x="146" y="555"/>
                </a:lnTo>
                <a:lnTo>
                  <a:pt x="172" y="545"/>
                </a:lnTo>
                <a:lnTo>
                  <a:pt x="180" y="543"/>
                </a:lnTo>
                <a:lnTo>
                  <a:pt x="188" y="541"/>
                </a:lnTo>
                <a:lnTo>
                  <a:pt x="197" y="541"/>
                </a:lnTo>
                <a:lnTo>
                  <a:pt x="205" y="545"/>
                </a:lnTo>
                <a:lnTo>
                  <a:pt x="217" y="549"/>
                </a:lnTo>
                <a:lnTo>
                  <a:pt x="226" y="553"/>
                </a:lnTo>
                <a:lnTo>
                  <a:pt x="253" y="346"/>
                </a:lnTo>
                <a:lnTo>
                  <a:pt x="247" y="342"/>
                </a:lnTo>
                <a:lnTo>
                  <a:pt x="241" y="334"/>
                </a:lnTo>
                <a:lnTo>
                  <a:pt x="241" y="334"/>
                </a:lnTo>
                <a:lnTo>
                  <a:pt x="243" y="334"/>
                </a:lnTo>
                <a:lnTo>
                  <a:pt x="238" y="332"/>
                </a:lnTo>
                <a:lnTo>
                  <a:pt x="232" y="332"/>
                </a:lnTo>
                <a:lnTo>
                  <a:pt x="228" y="330"/>
                </a:lnTo>
                <a:lnTo>
                  <a:pt x="224" y="326"/>
                </a:lnTo>
                <a:lnTo>
                  <a:pt x="222" y="324"/>
                </a:lnTo>
                <a:lnTo>
                  <a:pt x="220" y="321"/>
                </a:lnTo>
                <a:lnTo>
                  <a:pt x="213" y="313"/>
                </a:lnTo>
                <a:lnTo>
                  <a:pt x="209" y="301"/>
                </a:lnTo>
                <a:lnTo>
                  <a:pt x="207" y="290"/>
                </a:lnTo>
                <a:lnTo>
                  <a:pt x="209" y="280"/>
                </a:lnTo>
                <a:lnTo>
                  <a:pt x="213" y="273"/>
                </a:lnTo>
                <a:lnTo>
                  <a:pt x="220" y="269"/>
                </a:lnTo>
                <a:lnTo>
                  <a:pt x="228" y="265"/>
                </a:lnTo>
                <a:lnTo>
                  <a:pt x="238" y="261"/>
                </a:lnTo>
                <a:lnTo>
                  <a:pt x="243" y="259"/>
                </a:lnTo>
                <a:lnTo>
                  <a:pt x="249" y="257"/>
                </a:lnTo>
                <a:lnTo>
                  <a:pt x="255" y="255"/>
                </a:lnTo>
                <a:lnTo>
                  <a:pt x="261" y="257"/>
                </a:lnTo>
                <a:lnTo>
                  <a:pt x="265" y="257"/>
                </a:lnTo>
                <a:lnTo>
                  <a:pt x="266" y="255"/>
                </a:lnTo>
                <a:lnTo>
                  <a:pt x="266" y="252"/>
                </a:lnTo>
                <a:lnTo>
                  <a:pt x="265" y="248"/>
                </a:lnTo>
                <a:lnTo>
                  <a:pt x="261" y="244"/>
                </a:lnTo>
                <a:lnTo>
                  <a:pt x="257" y="242"/>
                </a:lnTo>
                <a:lnTo>
                  <a:pt x="253" y="240"/>
                </a:lnTo>
                <a:lnTo>
                  <a:pt x="247" y="240"/>
                </a:lnTo>
                <a:lnTo>
                  <a:pt x="238" y="242"/>
                </a:lnTo>
                <a:lnTo>
                  <a:pt x="228" y="246"/>
                </a:lnTo>
                <a:lnTo>
                  <a:pt x="226" y="232"/>
                </a:lnTo>
                <a:lnTo>
                  <a:pt x="222" y="217"/>
                </a:lnTo>
                <a:lnTo>
                  <a:pt x="222" y="213"/>
                </a:lnTo>
                <a:lnTo>
                  <a:pt x="220" y="207"/>
                </a:lnTo>
                <a:lnTo>
                  <a:pt x="220" y="204"/>
                </a:lnTo>
                <a:lnTo>
                  <a:pt x="222" y="202"/>
                </a:lnTo>
                <a:lnTo>
                  <a:pt x="249" y="200"/>
                </a:lnTo>
                <a:lnTo>
                  <a:pt x="274" y="200"/>
                </a:lnTo>
                <a:lnTo>
                  <a:pt x="288" y="202"/>
                </a:lnTo>
                <a:lnTo>
                  <a:pt x="299" y="202"/>
                </a:lnTo>
                <a:lnTo>
                  <a:pt x="312" y="200"/>
                </a:lnTo>
                <a:lnTo>
                  <a:pt x="324" y="196"/>
                </a:lnTo>
                <a:lnTo>
                  <a:pt x="322" y="194"/>
                </a:lnTo>
                <a:lnTo>
                  <a:pt x="322" y="188"/>
                </a:lnTo>
                <a:lnTo>
                  <a:pt x="324" y="186"/>
                </a:lnTo>
                <a:lnTo>
                  <a:pt x="326" y="186"/>
                </a:lnTo>
                <a:lnTo>
                  <a:pt x="332" y="192"/>
                </a:lnTo>
                <a:lnTo>
                  <a:pt x="339" y="196"/>
                </a:lnTo>
                <a:lnTo>
                  <a:pt x="341" y="196"/>
                </a:lnTo>
                <a:lnTo>
                  <a:pt x="345" y="194"/>
                </a:lnTo>
                <a:lnTo>
                  <a:pt x="349" y="192"/>
                </a:lnTo>
                <a:lnTo>
                  <a:pt x="351" y="190"/>
                </a:lnTo>
                <a:lnTo>
                  <a:pt x="353" y="182"/>
                </a:lnTo>
                <a:lnTo>
                  <a:pt x="359" y="177"/>
                </a:lnTo>
                <a:lnTo>
                  <a:pt x="362" y="179"/>
                </a:lnTo>
                <a:lnTo>
                  <a:pt x="364" y="182"/>
                </a:lnTo>
                <a:lnTo>
                  <a:pt x="364" y="200"/>
                </a:lnTo>
                <a:lnTo>
                  <a:pt x="370" y="217"/>
                </a:lnTo>
                <a:lnTo>
                  <a:pt x="374" y="223"/>
                </a:lnTo>
                <a:lnTo>
                  <a:pt x="380" y="229"/>
                </a:lnTo>
                <a:lnTo>
                  <a:pt x="387" y="230"/>
                </a:lnTo>
                <a:lnTo>
                  <a:pt x="397" y="230"/>
                </a:lnTo>
                <a:lnTo>
                  <a:pt x="399" y="230"/>
                </a:lnTo>
                <a:lnTo>
                  <a:pt x="399" y="232"/>
                </a:lnTo>
                <a:lnTo>
                  <a:pt x="399" y="232"/>
                </a:lnTo>
                <a:lnTo>
                  <a:pt x="397" y="230"/>
                </a:lnTo>
                <a:lnTo>
                  <a:pt x="401" y="230"/>
                </a:lnTo>
                <a:lnTo>
                  <a:pt x="407" y="232"/>
                </a:lnTo>
                <a:lnTo>
                  <a:pt x="410" y="232"/>
                </a:lnTo>
                <a:lnTo>
                  <a:pt x="414" y="236"/>
                </a:lnTo>
                <a:lnTo>
                  <a:pt x="418" y="244"/>
                </a:lnTo>
                <a:lnTo>
                  <a:pt x="424" y="250"/>
                </a:lnTo>
                <a:lnTo>
                  <a:pt x="431" y="255"/>
                </a:lnTo>
                <a:lnTo>
                  <a:pt x="439" y="259"/>
                </a:lnTo>
                <a:lnTo>
                  <a:pt x="447" y="261"/>
                </a:lnTo>
                <a:lnTo>
                  <a:pt x="456" y="261"/>
                </a:lnTo>
                <a:lnTo>
                  <a:pt x="474" y="253"/>
                </a:lnTo>
                <a:lnTo>
                  <a:pt x="489" y="244"/>
                </a:lnTo>
                <a:lnTo>
                  <a:pt x="502" y="230"/>
                </a:lnTo>
                <a:lnTo>
                  <a:pt x="516" y="217"/>
                </a:lnTo>
                <a:lnTo>
                  <a:pt x="527" y="213"/>
                </a:lnTo>
                <a:lnTo>
                  <a:pt x="543" y="209"/>
                </a:lnTo>
                <a:lnTo>
                  <a:pt x="547" y="205"/>
                </a:lnTo>
                <a:lnTo>
                  <a:pt x="552" y="202"/>
                </a:lnTo>
                <a:lnTo>
                  <a:pt x="556" y="196"/>
                </a:lnTo>
                <a:lnTo>
                  <a:pt x="558" y="188"/>
                </a:lnTo>
                <a:lnTo>
                  <a:pt x="560" y="186"/>
                </a:lnTo>
                <a:lnTo>
                  <a:pt x="564" y="184"/>
                </a:lnTo>
                <a:lnTo>
                  <a:pt x="568" y="182"/>
                </a:lnTo>
                <a:lnTo>
                  <a:pt x="572" y="182"/>
                </a:lnTo>
                <a:lnTo>
                  <a:pt x="579" y="182"/>
                </a:lnTo>
                <a:lnTo>
                  <a:pt x="587" y="181"/>
                </a:lnTo>
                <a:lnTo>
                  <a:pt x="591" y="175"/>
                </a:lnTo>
                <a:lnTo>
                  <a:pt x="593" y="169"/>
                </a:lnTo>
                <a:lnTo>
                  <a:pt x="593" y="163"/>
                </a:lnTo>
                <a:lnTo>
                  <a:pt x="591" y="159"/>
                </a:lnTo>
                <a:lnTo>
                  <a:pt x="585" y="154"/>
                </a:lnTo>
                <a:lnTo>
                  <a:pt x="579" y="152"/>
                </a:lnTo>
                <a:lnTo>
                  <a:pt x="572" y="152"/>
                </a:lnTo>
                <a:lnTo>
                  <a:pt x="564" y="152"/>
                </a:lnTo>
                <a:lnTo>
                  <a:pt x="558" y="152"/>
                </a:lnTo>
                <a:lnTo>
                  <a:pt x="552" y="146"/>
                </a:lnTo>
                <a:lnTo>
                  <a:pt x="552" y="142"/>
                </a:lnTo>
                <a:lnTo>
                  <a:pt x="552" y="138"/>
                </a:lnTo>
                <a:lnTo>
                  <a:pt x="547" y="121"/>
                </a:lnTo>
                <a:lnTo>
                  <a:pt x="541" y="104"/>
                </a:lnTo>
                <a:lnTo>
                  <a:pt x="541" y="92"/>
                </a:lnTo>
                <a:lnTo>
                  <a:pt x="539" y="79"/>
                </a:lnTo>
                <a:lnTo>
                  <a:pt x="539" y="75"/>
                </a:lnTo>
                <a:lnTo>
                  <a:pt x="537" y="73"/>
                </a:lnTo>
                <a:lnTo>
                  <a:pt x="529" y="69"/>
                </a:lnTo>
                <a:lnTo>
                  <a:pt x="522" y="64"/>
                </a:lnTo>
                <a:lnTo>
                  <a:pt x="520" y="62"/>
                </a:lnTo>
                <a:lnTo>
                  <a:pt x="518" y="60"/>
                </a:lnTo>
                <a:lnTo>
                  <a:pt x="516" y="56"/>
                </a:lnTo>
                <a:lnTo>
                  <a:pt x="518" y="52"/>
                </a:lnTo>
                <a:lnTo>
                  <a:pt x="520" y="52"/>
                </a:lnTo>
                <a:lnTo>
                  <a:pt x="524" y="52"/>
                </a:lnTo>
                <a:lnTo>
                  <a:pt x="527" y="54"/>
                </a:lnTo>
                <a:lnTo>
                  <a:pt x="531" y="58"/>
                </a:lnTo>
                <a:lnTo>
                  <a:pt x="547" y="60"/>
                </a:lnTo>
                <a:lnTo>
                  <a:pt x="562" y="60"/>
                </a:lnTo>
                <a:lnTo>
                  <a:pt x="581" y="67"/>
                </a:lnTo>
                <a:lnTo>
                  <a:pt x="602" y="75"/>
                </a:lnTo>
                <a:lnTo>
                  <a:pt x="612" y="79"/>
                </a:lnTo>
                <a:lnTo>
                  <a:pt x="621" y="81"/>
                </a:lnTo>
                <a:lnTo>
                  <a:pt x="627" y="79"/>
                </a:lnTo>
                <a:lnTo>
                  <a:pt x="631" y="79"/>
                </a:lnTo>
                <a:lnTo>
                  <a:pt x="637" y="75"/>
                </a:lnTo>
                <a:lnTo>
                  <a:pt x="639" y="71"/>
                </a:lnTo>
                <a:lnTo>
                  <a:pt x="644" y="65"/>
                </a:lnTo>
                <a:lnTo>
                  <a:pt x="650" y="62"/>
                </a:lnTo>
                <a:lnTo>
                  <a:pt x="666" y="62"/>
                </a:lnTo>
                <a:lnTo>
                  <a:pt x="679" y="58"/>
                </a:lnTo>
                <a:lnTo>
                  <a:pt x="685" y="52"/>
                </a:lnTo>
                <a:lnTo>
                  <a:pt x="691" y="50"/>
                </a:lnTo>
                <a:lnTo>
                  <a:pt x="704" y="46"/>
                </a:lnTo>
                <a:lnTo>
                  <a:pt x="717" y="40"/>
                </a:lnTo>
                <a:lnTo>
                  <a:pt x="727" y="40"/>
                </a:lnTo>
                <a:lnTo>
                  <a:pt x="735" y="40"/>
                </a:lnTo>
                <a:lnTo>
                  <a:pt x="756" y="21"/>
                </a:lnTo>
                <a:lnTo>
                  <a:pt x="777" y="2"/>
                </a:lnTo>
                <a:lnTo>
                  <a:pt x="781" y="0"/>
                </a:lnTo>
                <a:lnTo>
                  <a:pt x="786" y="0"/>
                </a:lnTo>
                <a:lnTo>
                  <a:pt x="792" y="2"/>
                </a:lnTo>
                <a:lnTo>
                  <a:pt x="796" y="8"/>
                </a:lnTo>
                <a:lnTo>
                  <a:pt x="798" y="12"/>
                </a:lnTo>
                <a:lnTo>
                  <a:pt x="796" y="16"/>
                </a:lnTo>
                <a:lnTo>
                  <a:pt x="794" y="19"/>
                </a:lnTo>
                <a:lnTo>
                  <a:pt x="792" y="23"/>
                </a:lnTo>
                <a:lnTo>
                  <a:pt x="790" y="29"/>
                </a:lnTo>
                <a:lnTo>
                  <a:pt x="792" y="37"/>
                </a:lnTo>
                <a:lnTo>
                  <a:pt x="798" y="46"/>
                </a:lnTo>
                <a:lnTo>
                  <a:pt x="804" y="56"/>
                </a:lnTo>
                <a:lnTo>
                  <a:pt x="808" y="67"/>
                </a:lnTo>
                <a:lnTo>
                  <a:pt x="810" y="77"/>
                </a:lnTo>
                <a:lnTo>
                  <a:pt x="811" y="88"/>
                </a:lnTo>
                <a:lnTo>
                  <a:pt x="810" y="98"/>
                </a:lnTo>
                <a:lnTo>
                  <a:pt x="806" y="108"/>
                </a:lnTo>
                <a:lnTo>
                  <a:pt x="800" y="119"/>
                </a:lnTo>
                <a:lnTo>
                  <a:pt x="796" y="127"/>
                </a:lnTo>
                <a:lnTo>
                  <a:pt x="794" y="134"/>
                </a:lnTo>
                <a:lnTo>
                  <a:pt x="796" y="144"/>
                </a:lnTo>
                <a:lnTo>
                  <a:pt x="800" y="152"/>
                </a:lnTo>
                <a:lnTo>
                  <a:pt x="800" y="161"/>
                </a:lnTo>
                <a:lnTo>
                  <a:pt x="800" y="169"/>
                </a:lnTo>
                <a:lnTo>
                  <a:pt x="804" y="177"/>
                </a:lnTo>
                <a:lnTo>
                  <a:pt x="808" y="182"/>
                </a:lnTo>
                <a:lnTo>
                  <a:pt x="817" y="196"/>
                </a:lnTo>
                <a:lnTo>
                  <a:pt x="831" y="205"/>
                </a:lnTo>
                <a:lnTo>
                  <a:pt x="840" y="207"/>
                </a:lnTo>
                <a:lnTo>
                  <a:pt x="850" y="204"/>
                </a:lnTo>
                <a:lnTo>
                  <a:pt x="861" y="205"/>
                </a:lnTo>
                <a:lnTo>
                  <a:pt x="873" y="207"/>
                </a:lnTo>
                <a:lnTo>
                  <a:pt x="881" y="205"/>
                </a:lnTo>
                <a:lnTo>
                  <a:pt x="888" y="200"/>
                </a:lnTo>
                <a:lnTo>
                  <a:pt x="892" y="198"/>
                </a:lnTo>
                <a:lnTo>
                  <a:pt x="898" y="200"/>
                </a:lnTo>
                <a:lnTo>
                  <a:pt x="902" y="204"/>
                </a:lnTo>
                <a:lnTo>
                  <a:pt x="907" y="205"/>
                </a:lnTo>
                <a:lnTo>
                  <a:pt x="917" y="202"/>
                </a:lnTo>
                <a:lnTo>
                  <a:pt x="925" y="196"/>
                </a:lnTo>
                <a:lnTo>
                  <a:pt x="936" y="196"/>
                </a:lnTo>
                <a:lnTo>
                  <a:pt x="948" y="194"/>
                </a:lnTo>
                <a:lnTo>
                  <a:pt x="957" y="188"/>
                </a:lnTo>
                <a:lnTo>
                  <a:pt x="967" y="182"/>
                </a:lnTo>
                <a:lnTo>
                  <a:pt x="976" y="181"/>
                </a:lnTo>
                <a:lnTo>
                  <a:pt x="988" y="182"/>
                </a:lnTo>
                <a:lnTo>
                  <a:pt x="998" y="184"/>
                </a:lnTo>
                <a:lnTo>
                  <a:pt x="1009" y="186"/>
                </a:lnTo>
                <a:lnTo>
                  <a:pt x="1015" y="190"/>
                </a:lnTo>
                <a:lnTo>
                  <a:pt x="1024" y="194"/>
                </a:lnTo>
                <a:lnTo>
                  <a:pt x="1028" y="194"/>
                </a:lnTo>
                <a:lnTo>
                  <a:pt x="1034" y="194"/>
                </a:lnTo>
                <a:lnTo>
                  <a:pt x="1038" y="190"/>
                </a:lnTo>
                <a:lnTo>
                  <a:pt x="1042" y="186"/>
                </a:lnTo>
                <a:lnTo>
                  <a:pt x="1042" y="181"/>
                </a:lnTo>
                <a:lnTo>
                  <a:pt x="1040" y="175"/>
                </a:lnTo>
                <a:lnTo>
                  <a:pt x="1036" y="171"/>
                </a:lnTo>
                <a:lnTo>
                  <a:pt x="1032" y="167"/>
                </a:lnTo>
                <a:lnTo>
                  <a:pt x="1030" y="163"/>
                </a:lnTo>
                <a:lnTo>
                  <a:pt x="1028" y="161"/>
                </a:lnTo>
                <a:lnTo>
                  <a:pt x="1028" y="158"/>
                </a:lnTo>
                <a:lnTo>
                  <a:pt x="1032" y="156"/>
                </a:lnTo>
                <a:lnTo>
                  <a:pt x="1042" y="159"/>
                </a:lnTo>
                <a:lnTo>
                  <a:pt x="1047" y="163"/>
                </a:lnTo>
                <a:lnTo>
                  <a:pt x="1057" y="161"/>
                </a:lnTo>
                <a:lnTo>
                  <a:pt x="1067" y="156"/>
                </a:lnTo>
                <a:lnTo>
                  <a:pt x="1071" y="154"/>
                </a:lnTo>
                <a:lnTo>
                  <a:pt x="1074" y="152"/>
                </a:lnTo>
                <a:lnTo>
                  <a:pt x="1076" y="152"/>
                </a:lnTo>
                <a:lnTo>
                  <a:pt x="1080" y="156"/>
                </a:lnTo>
                <a:lnTo>
                  <a:pt x="1088" y="161"/>
                </a:lnTo>
                <a:lnTo>
                  <a:pt x="1097" y="165"/>
                </a:lnTo>
                <a:lnTo>
                  <a:pt x="1107" y="167"/>
                </a:lnTo>
                <a:lnTo>
                  <a:pt x="1117" y="167"/>
                </a:lnTo>
                <a:lnTo>
                  <a:pt x="1122" y="169"/>
                </a:lnTo>
                <a:lnTo>
                  <a:pt x="1128" y="173"/>
                </a:lnTo>
                <a:lnTo>
                  <a:pt x="1132" y="175"/>
                </a:lnTo>
                <a:lnTo>
                  <a:pt x="1134" y="177"/>
                </a:lnTo>
                <a:lnTo>
                  <a:pt x="1138" y="177"/>
                </a:lnTo>
                <a:lnTo>
                  <a:pt x="1142" y="175"/>
                </a:lnTo>
                <a:lnTo>
                  <a:pt x="1147" y="169"/>
                </a:lnTo>
                <a:lnTo>
                  <a:pt x="1153" y="163"/>
                </a:lnTo>
                <a:lnTo>
                  <a:pt x="1159" y="161"/>
                </a:lnTo>
                <a:lnTo>
                  <a:pt x="1165" y="161"/>
                </a:lnTo>
                <a:lnTo>
                  <a:pt x="1165" y="163"/>
                </a:lnTo>
                <a:lnTo>
                  <a:pt x="1166" y="163"/>
                </a:lnTo>
                <a:lnTo>
                  <a:pt x="1170" y="163"/>
                </a:lnTo>
                <a:lnTo>
                  <a:pt x="1174" y="163"/>
                </a:lnTo>
                <a:lnTo>
                  <a:pt x="1176" y="161"/>
                </a:lnTo>
                <a:lnTo>
                  <a:pt x="1180" y="158"/>
                </a:lnTo>
                <a:lnTo>
                  <a:pt x="1182" y="158"/>
                </a:lnTo>
                <a:lnTo>
                  <a:pt x="1184" y="156"/>
                </a:lnTo>
                <a:lnTo>
                  <a:pt x="1186" y="156"/>
                </a:lnTo>
                <a:lnTo>
                  <a:pt x="1188" y="158"/>
                </a:lnTo>
                <a:lnTo>
                  <a:pt x="1188" y="165"/>
                </a:lnTo>
                <a:lnTo>
                  <a:pt x="1189" y="173"/>
                </a:lnTo>
                <a:lnTo>
                  <a:pt x="1191" y="175"/>
                </a:lnTo>
                <a:lnTo>
                  <a:pt x="1195" y="177"/>
                </a:lnTo>
                <a:lnTo>
                  <a:pt x="1197" y="177"/>
                </a:lnTo>
                <a:lnTo>
                  <a:pt x="1201" y="175"/>
                </a:lnTo>
                <a:lnTo>
                  <a:pt x="1222" y="154"/>
                </a:lnTo>
                <a:lnTo>
                  <a:pt x="1239" y="133"/>
                </a:lnTo>
                <a:lnTo>
                  <a:pt x="1245" y="119"/>
                </a:lnTo>
                <a:lnTo>
                  <a:pt x="1251" y="104"/>
                </a:lnTo>
                <a:lnTo>
                  <a:pt x="1255" y="92"/>
                </a:lnTo>
                <a:lnTo>
                  <a:pt x="1257" y="81"/>
                </a:lnTo>
                <a:lnTo>
                  <a:pt x="1257" y="73"/>
                </a:lnTo>
                <a:lnTo>
                  <a:pt x="1257" y="67"/>
                </a:lnTo>
                <a:lnTo>
                  <a:pt x="1259" y="62"/>
                </a:lnTo>
                <a:lnTo>
                  <a:pt x="1260" y="58"/>
                </a:lnTo>
                <a:lnTo>
                  <a:pt x="1260" y="56"/>
                </a:lnTo>
                <a:lnTo>
                  <a:pt x="1262" y="54"/>
                </a:lnTo>
                <a:lnTo>
                  <a:pt x="1264" y="54"/>
                </a:lnTo>
                <a:lnTo>
                  <a:pt x="1266" y="56"/>
                </a:lnTo>
                <a:lnTo>
                  <a:pt x="1276" y="65"/>
                </a:lnTo>
                <a:lnTo>
                  <a:pt x="1285" y="75"/>
                </a:lnTo>
                <a:lnTo>
                  <a:pt x="1299" y="94"/>
                </a:lnTo>
                <a:lnTo>
                  <a:pt x="1310" y="115"/>
                </a:lnTo>
                <a:lnTo>
                  <a:pt x="1312" y="123"/>
                </a:lnTo>
                <a:lnTo>
                  <a:pt x="1312" y="133"/>
                </a:lnTo>
                <a:lnTo>
                  <a:pt x="1314" y="136"/>
                </a:lnTo>
                <a:lnTo>
                  <a:pt x="1316" y="142"/>
                </a:lnTo>
                <a:lnTo>
                  <a:pt x="1320" y="169"/>
                </a:lnTo>
                <a:lnTo>
                  <a:pt x="1326" y="194"/>
                </a:lnTo>
                <a:lnTo>
                  <a:pt x="1330" y="198"/>
                </a:lnTo>
                <a:lnTo>
                  <a:pt x="1335" y="202"/>
                </a:lnTo>
                <a:lnTo>
                  <a:pt x="1341" y="204"/>
                </a:lnTo>
                <a:lnTo>
                  <a:pt x="1347" y="205"/>
                </a:lnTo>
                <a:lnTo>
                  <a:pt x="1360" y="207"/>
                </a:lnTo>
                <a:lnTo>
                  <a:pt x="1374" y="213"/>
                </a:lnTo>
                <a:lnTo>
                  <a:pt x="1372" y="223"/>
                </a:lnTo>
                <a:lnTo>
                  <a:pt x="1368" y="232"/>
                </a:lnTo>
                <a:lnTo>
                  <a:pt x="1364" y="242"/>
                </a:lnTo>
                <a:lnTo>
                  <a:pt x="1360" y="252"/>
                </a:lnTo>
                <a:lnTo>
                  <a:pt x="1358" y="255"/>
                </a:lnTo>
                <a:lnTo>
                  <a:pt x="1353" y="255"/>
                </a:lnTo>
                <a:lnTo>
                  <a:pt x="1349" y="257"/>
                </a:lnTo>
                <a:lnTo>
                  <a:pt x="1345" y="261"/>
                </a:lnTo>
                <a:lnTo>
                  <a:pt x="1341" y="263"/>
                </a:lnTo>
                <a:lnTo>
                  <a:pt x="1339" y="267"/>
                </a:lnTo>
                <a:lnTo>
                  <a:pt x="1333" y="276"/>
                </a:lnTo>
                <a:lnTo>
                  <a:pt x="1326" y="284"/>
                </a:lnTo>
                <a:lnTo>
                  <a:pt x="1324" y="286"/>
                </a:lnTo>
                <a:lnTo>
                  <a:pt x="1320" y="286"/>
                </a:lnTo>
                <a:lnTo>
                  <a:pt x="1310" y="288"/>
                </a:lnTo>
                <a:lnTo>
                  <a:pt x="1303" y="290"/>
                </a:lnTo>
                <a:lnTo>
                  <a:pt x="1291" y="305"/>
                </a:lnTo>
                <a:lnTo>
                  <a:pt x="1280" y="321"/>
                </a:lnTo>
                <a:lnTo>
                  <a:pt x="1278" y="323"/>
                </a:lnTo>
                <a:lnTo>
                  <a:pt x="1276" y="326"/>
                </a:lnTo>
                <a:lnTo>
                  <a:pt x="1276" y="334"/>
                </a:lnTo>
                <a:lnTo>
                  <a:pt x="1276" y="342"/>
                </a:lnTo>
                <a:lnTo>
                  <a:pt x="1270" y="347"/>
                </a:lnTo>
                <a:lnTo>
                  <a:pt x="1262" y="353"/>
                </a:lnTo>
                <a:lnTo>
                  <a:pt x="1253" y="361"/>
                </a:lnTo>
                <a:lnTo>
                  <a:pt x="1243" y="367"/>
                </a:lnTo>
                <a:lnTo>
                  <a:pt x="1232" y="370"/>
                </a:lnTo>
                <a:lnTo>
                  <a:pt x="1220" y="370"/>
                </a:lnTo>
                <a:lnTo>
                  <a:pt x="1216" y="372"/>
                </a:lnTo>
                <a:lnTo>
                  <a:pt x="1213" y="372"/>
                </a:lnTo>
                <a:lnTo>
                  <a:pt x="1218" y="374"/>
                </a:lnTo>
                <a:lnTo>
                  <a:pt x="1224" y="374"/>
                </a:lnTo>
                <a:lnTo>
                  <a:pt x="1230" y="376"/>
                </a:lnTo>
                <a:lnTo>
                  <a:pt x="1234" y="380"/>
                </a:lnTo>
                <a:lnTo>
                  <a:pt x="1234" y="393"/>
                </a:lnTo>
                <a:lnTo>
                  <a:pt x="1234" y="407"/>
                </a:lnTo>
                <a:lnTo>
                  <a:pt x="1237" y="420"/>
                </a:lnTo>
                <a:lnTo>
                  <a:pt x="1245" y="434"/>
                </a:lnTo>
                <a:lnTo>
                  <a:pt x="1249" y="443"/>
                </a:lnTo>
                <a:lnTo>
                  <a:pt x="1253" y="457"/>
                </a:lnTo>
                <a:lnTo>
                  <a:pt x="1255" y="459"/>
                </a:lnTo>
                <a:lnTo>
                  <a:pt x="1260" y="459"/>
                </a:lnTo>
                <a:lnTo>
                  <a:pt x="1259" y="447"/>
                </a:lnTo>
                <a:lnTo>
                  <a:pt x="1257" y="434"/>
                </a:lnTo>
                <a:lnTo>
                  <a:pt x="1255" y="428"/>
                </a:lnTo>
                <a:lnTo>
                  <a:pt x="1251" y="424"/>
                </a:lnTo>
                <a:lnTo>
                  <a:pt x="1251" y="420"/>
                </a:lnTo>
                <a:lnTo>
                  <a:pt x="1251" y="418"/>
                </a:lnTo>
                <a:lnTo>
                  <a:pt x="1245" y="413"/>
                </a:lnTo>
                <a:lnTo>
                  <a:pt x="1243" y="405"/>
                </a:lnTo>
                <a:lnTo>
                  <a:pt x="1241" y="397"/>
                </a:lnTo>
                <a:lnTo>
                  <a:pt x="1245" y="390"/>
                </a:lnTo>
                <a:lnTo>
                  <a:pt x="1251" y="384"/>
                </a:lnTo>
                <a:lnTo>
                  <a:pt x="1255" y="378"/>
                </a:lnTo>
                <a:lnTo>
                  <a:pt x="1260" y="374"/>
                </a:lnTo>
                <a:lnTo>
                  <a:pt x="1266" y="370"/>
                </a:lnTo>
                <a:lnTo>
                  <a:pt x="1276" y="369"/>
                </a:lnTo>
                <a:lnTo>
                  <a:pt x="1284" y="365"/>
                </a:lnTo>
                <a:lnTo>
                  <a:pt x="1291" y="361"/>
                </a:lnTo>
                <a:lnTo>
                  <a:pt x="1297" y="353"/>
                </a:lnTo>
                <a:lnTo>
                  <a:pt x="1301" y="347"/>
                </a:lnTo>
                <a:lnTo>
                  <a:pt x="1303" y="340"/>
                </a:lnTo>
                <a:lnTo>
                  <a:pt x="1308" y="340"/>
                </a:lnTo>
                <a:lnTo>
                  <a:pt x="1314" y="342"/>
                </a:lnTo>
                <a:lnTo>
                  <a:pt x="1314" y="349"/>
                </a:lnTo>
                <a:lnTo>
                  <a:pt x="1314" y="359"/>
                </a:lnTo>
                <a:lnTo>
                  <a:pt x="1312" y="367"/>
                </a:lnTo>
                <a:lnTo>
                  <a:pt x="1312" y="372"/>
                </a:lnTo>
                <a:lnTo>
                  <a:pt x="1312" y="378"/>
                </a:lnTo>
                <a:lnTo>
                  <a:pt x="1316" y="382"/>
                </a:lnTo>
                <a:lnTo>
                  <a:pt x="1316" y="386"/>
                </a:lnTo>
                <a:lnTo>
                  <a:pt x="1314" y="390"/>
                </a:lnTo>
                <a:lnTo>
                  <a:pt x="1316" y="392"/>
                </a:lnTo>
                <a:lnTo>
                  <a:pt x="1320" y="393"/>
                </a:lnTo>
                <a:lnTo>
                  <a:pt x="1324" y="401"/>
                </a:lnTo>
                <a:lnTo>
                  <a:pt x="1328" y="407"/>
                </a:lnTo>
                <a:lnTo>
                  <a:pt x="1333" y="407"/>
                </a:lnTo>
                <a:lnTo>
                  <a:pt x="1339" y="409"/>
                </a:lnTo>
                <a:lnTo>
                  <a:pt x="1345" y="407"/>
                </a:lnTo>
                <a:lnTo>
                  <a:pt x="1351" y="405"/>
                </a:lnTo>
                <a:lnTo>
                  <a:pt x="1368" y="407"/>
                </a:lnTo>
                <a:lnTo>
                  <a:pt x="1387" y="409"/>
                </a:lnTo>
                <a:lnTo>
                  <a:pt x="1391" y="407"/>
                </a:lnTo>
                <a:lnTo>
                  <a:pt x="1393" y="405"/>
                </a:lnTo>
                <a:lnTo>
                  <a:pt x="1397" y="405"/>
                </a:lnTo>
                <a:lnTo>
                  <a:pt x="1401" y="407"/>
                </a:lnTo>
                <a:lnTo>
                  <a:pt x="1401" y="411"/>
                </a:lnTo>
                <a:lnTo>
                  <a:pt x="1401" y="415"/>
                </a:lnTo>
                <a:lnTo>
                  <a:pt x="1399" y="417"/>
                </a:lnTo>
                <a:lnTo>
                  <a:pt x="1397" y="420"/>
                </a:lnTo>
                <a:lnTo>
                  <a:pt x="1399" y="424"/>
                </a:lnTo>
                <a:lnTo>
                  <a:pt x="1397" y="430"/>
                </a:lnTo>
                <a:lnTo>
                  <a:pt x="1397" y="432"/>
                </a:lnTo>
                <a:lnTo>
                  <a:pt x="1395" y="432"/>
                </a:lnTo>
                <a:lnTo>
                  <a:pt x="1395" y="438"/>
                </a:lnTo>
                <a:lnTo>
                  <a:pt x="1391" y="441"/>
                </a:lnTo>
                <a:lnTo>
                  <a:pt x="1391" y="443"/>
                </a:lnTo>
                <a:lnTo>
                  <a:pt x="1393" y="443"/>
                </a:lnTo>
                <a:lnTo>
                  <a:pt x="1397" y="443"/>
                </a:lnTo>
                <a:lnTo>
                  <a:pt x="1399" y="443"/>
                </a:lnTo>
                <a:lnTo>
                  <a:pt x="1404" y="430"/>
                </a:lnTo>
                <a:lnTo>
                  <a:pt x="1408" y="413"/>
                </a:lnTo>
                <a:lnTo>
                  <a:pt x="1412" y="411"/>
                </a:lnTo>
                <a:lnTo>
                  <a:pt x="1414" y="407"/>
                </a:lnTo>
                <a:lnTo>
                  <a:pt x="1420" y="407"/>
                </a:lnTo>
                <a:lnTo>
                  <a:pt x="1424" y="407"/>
                </a:lnTo>
                <a:lnTo>
                  <a:pt x="1427" y="403"/>
                </a:lnTo>
                <a:lnTo>
                  <a:pt x="1433" y="399"/>
                </a:lnTo>
                <a:lnTo>
                  <a:pt x="1435" y="395"/>
                </a:lnTo>
                <a:lnTo>
                  <a:pt x="1437" y="392"/>
                </a:lnTo>
                <a:lnTo>
                  <a:pt x="1441" y="390"/>
                </a:lnTo>
                <a:lnTo>
                  <a:pt x="1445" y="388"/>
                </a:lnTo>
                <a:lnTo>
                  <a:pt x="1445" y="386"/>
                </a:lnTo>
                <a:lnTo>
                  <a:pt x="1447" y="382"/>
                </a:lnTo>
                <a:lnTo>
                  <a:pt x="1452" y="378"/>
                </a:lnTo>
                <a:lnTo>
                  <a:pt x="1458" y="370"/>
                </a:lnTo>
                <a:lnTo>
                  <a:pt x="1464" y="365"/>
                </a:lnTo>
                <a:lnTo>
                  <a:pt x="1468" y="357"/>
                </a:lnTo>
                <a:lnTo>
                  <a:pt x="1472" y="351"/>
                </a:lnTo>
                <a:lnTo>
                  <a:pt x="1479" y="347"/>
                </a:lnTo>
                <a:lnTo>
                  <a:pt x="1485" y="346"/>
                </a:lnTo>
                <a:lnTo>
                  <a:pt x="1493" y="347"/>
                </a:lnTo>
                <a:lnTo>
                  <a:pt x="1502" y="349"/>
                </a:lnTo>
                <a:lnTo>
                  <a:pt x="1512" y="347"/>
                </a:lnTo>
                <a:lnTo>
                  <a:pt x="1514" y="347"/>
                </a:lnTo>
                <a:lnTo>
                  <a:pt x="1514" y="346"/>
                </a:lnTo>
                <a:lnTo>
                  <a:pt x="1518" y="344"/>
                </a:lnTo>
                <a:lnTo>
                  <a:pt x="1521" y="344"/>
                </a:lnTo>
                <a:lnTo>
                  <a:pt x="1535" y="351"/>
                </a:lnTo>
                <a:lnTo>
                  <a:pt x="1550" y="357"/>
                </a:lnTo>
                <a:lnTo>
                  <a:pt x="1554" y="363"/>
                </a:lnTo>
                <a:lnTo>
                  <a:pt x="1556" y="372"/>
                </a:lnTo>
                <a:lnTo>
                  <a:pt x="1564" y="372"/>
                </a:lnTo>
                <a:lnTo>
                  <a:pt x="1569" y="376"/>
                </a:lnTo>
                <a:lnTo>
                  <a:pt x="1579" y="378"/>
                </a:lnTo>
                <a:lnTo>
                  <a:pt x="1591" y="378"/>
                </a:lnTo>
                <a:lnTo>
                  <a:pt x="1591" y="380"/>
                </a:lnTo>
                <a:lnTo>
                  <a:pt x="1592" y="380"/>
                </a:lnTo>
                <a:lnTo>
                  <a:pt x="1596" y="380"/>
                </a:lnTo>
                <a:lnTo>
                  <a:pt x="1602" y="380"/>
                </a:lnTo>
                <a:lnTo>
                  <a:pt x="1610" y="382"/>
                </a:lnTo>
                <a:lnTo>
                  <a:pt x="1616" y="388"/>
                </a:lnTo>
                <a:lnTo>
                  <a:pt x="1617" y="392"/>
                </a:lnTo>
                <a:lnTo>
                  <a:pt x="1617" y="395"/>
                </a:lnTo>
                <a:lnTo>
                  <a:pt x="1623" y="395"/>
                </a:lnTo>
                <a:lnTo>
                  <a:pt x="1627" y="397"/>
                </a:lnTo>
                <a:lnTo>
                  <a:pt x="1629" y="401"/>
                </a:lnTo>
                <a:lnTo>
                  <a:pt x="1629" y="405"/>
                </a:lnTo>
                <a:lnTo>
                  <a:pt x="1639" y="405"/>
                </a:lnTo>
                <a:lnTo>
                  <a:pt x="1648" y="405"/>
                </a:lnTo>
                <a:lnTo>
                  <a:pt x="1652" y="407"/>
                </a:lnTo>
                <a:lnTo>
                  <a:pt x="1656" y="409"/>
                </a:lnTo>
                <a:lnTo>
                  <a:pt x="1660" y="413"/>
                </a:lnTo>
                <a:lnTo>
                  <a:pt x="1660" y="418"/>
                </a:lnTo>
                <a:lnTo>
                  <a:pt x="1660" y="417"/>
                </a:lnTo>
                <a:lnTo>
                  <a:pt x="1658" y="417"/>
                </a:lnTo>
                <a:lnTo>
                  <a:pt x="1665" y="424"/>
                </a:lnTo>
                <a:lnTo>
                  <a:pt x="1675" y="430"/>
                </a:lnTo>
                <a:lnTo>
                  <a:pt x="1675" y="432"/>
                </a:lnTo>
                <a:lnTo>
                  <a:pt x="1675" y="434"/>
                </a:lnTo>
                <a:lnTo>
                  <a:pt x="1667" y="441"/>
                </a:lnTo>
                <a:lnTo>
                  <a:pt x="1665" y="447"/>
                </a:lnTo>
                <a:lnTo>
                  <a:pt x="1667" y="453"/>
                </a:lnTo>
                <a:lnTo>
                  <a:pt x="1669" y="457"/>
                </a:lnTo>
                <a:lnTo>
                  <a:pt x="1673" y="459"/>
                </a:lnTo>
                <a:lnTo>
                  <a:pt x="1677" y="459"/>
                </a:lnTo>
                <a:lnTo>
                  <a:pt x="1667" y="472"/>
                </a:lnTo>
                <a:lnTo>
                  <a:pt x="1660" y="484"/>
                </a:lnTo>
                <a:lnTo>
                  <a:pt x="1662" y="489"/>
                </a:lnTo>
                <a:lnTo>
                  <a:pt x="1663" y="491"/>
                </a:lnTo>
                <a:lnTo>
                  <a:pt x="1669" y="491"/>
                </a:lnTo>
                <a:lnTo>
                  <a:pt x="1673" y="489"/>
                </a:lnTo>
                <a:lnTo>
                  <a:pt x="1679" y="482"/>
                </a:lnTo>
                <a:lnTo>
                  <a:pt x="1683" y="470"/>
                </a:lnTo>
                <a:lnTo>
                  <a:pt x="1683" y="468"/>
                </a:lnTo>
                <a:lnTo>
                  <a:pt x="1685" y="464"/>
                </a:lnTo>
                <a:lnTo>
                  <a:pt x="1687" y="463"/>
                </a:lnTo>
                <a:lnTo>
                  <a:pt x="1690" y="463"/>
                </a:lnTo>
                <a:lnTo>
                  <a:pt x="1692" y="464"/>
                </a:lnTo>
                <a:lnTo>
                  <a:pt x="1694" y="464"/>
                </a:lnTo>
                <a:lnTo>
                  <a:pt x="1692" y="472"/>
                </a:lnTo>
                <a:lnTo>
                  <a:pt x="1688" y="482"/>
                </a:lnTo>
                <a:lnTo>
                  <a:pt x="1706" y="472"/>
                </a:lnTo>
                <a:lnTo>
                  <a:pt x="1725" y="464"/>
                </a:lnTo>
                <a:lnTo>
                  <a:pt x="1731" y="464"/>
                </a:lnTo>
                <a:lnTo>
                  <a:pt x="1736" y="464"/>
                </a:lnTo>
                <a:lnTo>
                  <a:pt x="1738" y="463"/>
                </a:lnTo>
                <a:lnTo>
                  <a:pt x="1740" y="459"/>
                </a:lnTo>
                <a:lnTo>
                  <a:pt x="1756" y="464"/>
                </a:lnTo>
                <a:lnTo>
                  <a:pt x="1773" y="472"/>
                </a:lnTo>
                <a:lnTo>
                  <a:pt x="1781" y="476"/>
                </a:lnTo>
                <a:lnTo>
                  <a:pt x="1788" y="478"/>
                </a:lnTo>
                <a:lnTo>
                  <a:pt x="1792" y="484"/>
                </a:lnTo>
                <a:lnTo>
                  <a:pt x="1796" y="489"/>
                </a:lnTo>
                <a:lnTo>
                  <a:pt x="1802" y="491"/>
                </a:lnTo>
                <a:lnTo>
                  <a:pt x="1807" y="493"/>
                </a:lnTo>
                <a:lnTo>
                  <a:pt x="1813" y="491"/>
                </a:lnTo>
                <a:lnTo>
                  <a:pt x="1817" y="489"/>
                </a:lnTo>
                <a:lnTo>
                  <a:pt x="1821" y="493"/>
                </a:lnTo>
                <a:lnTo>
                  <a:pt x="1823" y="493"/>
                </a:lnTo>
                <a:lnTo>
                  <a:pt x="1827" y="491"/>
                </a:lnTo>
                <a:lnTo>
                  <a:pt x="1829" y="489"/>
                </a:lnTo>
                <a:lnTo>
                  <a:pt x="1830" y="487"/>
                </a:lnTo>
                <a:lnTo>
                  <a:pt x="1832" y="491"/>
                </a:lnTo>
                <a:lnTo>
                  <a:pt x="1840" y="499"/>
                </a:lnTo>
                <a:lnTo>
                  <a:pt x="1848" y="507"/>
                </a:lnTo>
                <a:lnTo>
                  <a:pt x="1855" y="505"/>
                </a:lnTo>
                <a:lnTo>
                  <a:pt x="1863" y="501"/>
                </a:lnTo>
                <a:lnTo>
                  <a:pt x="1869" y="505"/>
                </a:lnTo>
                <a:lnTo>
                  <a:pt x="1876" y="507"/>
                </a:lnTo>
                <a:lnTo>
                  <a:pt x="1878" y="511"/>
                </a:lnTo>
                <a:lnTo>
                  <a:pt x="1878" y="514"/>
                </a:lnTo>
                <a:lnTo>
                  <a:pt x="1890" y="509"/>
                </a:lnTo>
                <a:lnTo>
                  <a:pt x="1901" y="501"/>
                </a:lnTo>
                <a:lnTo>
                  <a:pt x="1907" y="501"/>
                </a:lnTo>
                <a:lnTo>
                  <a:pt x="1911" y="501"/>
                </a:lnTo>
                <a:lnTo>
                  <a:pt x="1917" y="507"/>
                </a:lnTo>
                <a:lnTo>
                  <a:pt x="1921" y="511"/>
                </a:lnTo>
                <a:lnTo>
                  <a:pt x="1926" y="512"/>
                </a:lnTo>
                <a:lnTo>
                  <a:pt x="1934" y="512"/>
                </a:lnTo>
                <a:lnTo>
                  <a:pt x="1942" y="518"/>
                </a:lnTo>
                <a:lnTo>
                  <a:pt x="1947" y="528"/>
                </a:lnTo>
                <a:lnTo>
                  <a:pt x="1953" y="528"/>
                </a:lnTo>
                <a:lnTo>
                  <a:pt x="1959" y="528"/>
                </a:lnTo>
                <a:lnTo>
                  <a:pt x="1980" y="543"/>
                </a:lnTo>
                <a:lnTo>
                  <a:pt x="1999" y="562"/>
                </a:lnTo>
                <a:lnTo>
                  <a:pt x="1999" y="564"/>
                </a:lnTo>
                <a:lnTo>
                  <a:pt x="1999" y="568"/>
                </a:lnTo>
                <a:lnTo>
                  <a:pt x="2005" y="570"/>
                </a:lnTo>
                <a:lnTo>
                  <a:pt x="2009" y="574"/>
                </a:lnTo>
                <a:lnTo>
                  <a:pt x="2019" y="580"/>
                </a:lnTo>
                <a:lnTo>
                  <a:pt x="2028" y="585"/>
                </a:lnTo>
                <a:lnTo>
                  <a:pt x="2036" y="593"/>
                </a:lnTo>
                <a:lnTo>
                  <a:pt x="2042" y="603"/>
                </a:lnTo>
                <a:lnTo>
                  <a:pt x="2045" y="610"/>
                </a:lnTo>
                <a:lnTo>
                  <a:pt x="2047" y="620"/>
                </a:lnTo>
                <a:lnTo>
                  <a:pt x="2051" y="618"/>
                </a:lnTo>
                <a:lnTo>
                  <a:pt x="2057" y="618"/>
                </a:lnTo>
                <a:lnTo>
                  <a:pt x="2065" y="624"/>
                </a:lnTo>
                <a:lnTo>
                  <a:pt x="2074" y="628"/>
                </a:lnTo>
                <a:lnTo>
                  <a:pt x="2084" y="633"/>
                </a:lnTo>
                <a:lnTo>
                  <a:pt x="2091" y="639"/>
                </a:lnTo>
                <a:lnTo>
                  <a:pt x="2097" y="647"/>
                </a:lnTo>
                <a:lnTo>
                  <a:pt x="2103" y="656"/>
                </a:lnTo>
                <a:lnTo>
                  <a:pt x="2109" y="656"/>
                </a:lnTo>
                <a:lnTo>
                  <a:pt x="2116" y="654"/>
                </a:lnTo>
                <a:lnTo>
                  <a:pt x="2122" y="658"/>
                </a:lnTo>
                <a:lnTo>
                  <a:pt x="2130" y="662"/>
                </a:lnTo>
                <a:lnTo>
                  <a:pt x="2137" y="660"/>
                </a:lnTo>
                <a:lnTo>
                  <a:pt x="2145" y="658"/>
                </a:lnTo>
                <a:lnTo>
                  <a:pt x="2155" y="664"/>
                </a:lnTo>
                <a:lnTo>
                  <a:pt x="2162" y="668"/>
                </a:lnTo>
                <a:lnTo>
                  <a:pt x="2168" y="672"/>
                </a:lnTo>
                <a:lnTo>
                  <a:pt x="2172" y="677"/>
                </a:lnTo>
                <a:lnTo>
                  <a:pt x="2178" y="693"/>
                </a:lnTo>
                <a:lnTo>
                  <a:pt x="2182" y="708"/>
                </a:lnTo>
                <a:lnTo>
                  <a:pt x="2184" y="712"/>
                </a:lnTo>
                <a:lnTo>
                  <a:pt x="2187" y="718"/>
                </a:lnTo>
                <a:lnTo>
                  <a:pt x="2189" y="727"/>
                </a:lnTo>
                <a:lnTo>
                  <a:pt x="2191" y="739"/>
                </a:lnTo>
                <a:lnTo>
                  <a:pt x="2195" y="750"/>
                </a:lnTo>
                <a:lnTo>
                  <a:pt x="2197" y="764"/>
                </a:lnTo>
                <a:lnTo>
                  <a:pt x="2199" y="766"/>
                </a:lnTo>
                <a:lnTo>
                  <a:pt x="2203" y="768"/>
                </a:lnTo>
                <a:lnTo>
                  <a:pt x="2205" y="777"/>
                </a:lnTo>
                <a:lnTo>
                  <a:pt x="2208" y="787"/>
                </a:lnTo>
                <a:lnTo>
                  <a:pt x="2208" y="791"/>
                </a:lnTo>
                <a:lnTo>
                  <a:pt x="2208" y="793"/>
                </a:lnTo>
                <a:lnTo>
                  <a:pt x="2205" y="802"/>
                </a:lnTo>
                <a:lnTo>
                  <a:pt x="2201" y="810"/>
                </a:lnTo>
                <a:lnTo>
                  <a:pt x="2197" y="833"/>
                </a:lnTo>
                <a:lnTo>
                  <a:pt x="2189" y="852"/>
                </a:lnTo>
                <a:lnTo>
                  <a:pt x="2185" y="862"/>
                </a:lnTo>
                <a:lnTo>
                  <a:pt x="2180" y="871"/>
                </a:lnTo>
                <a:lnTo>
                  <a:pt x="2174" y="881"/>
                </a:lnTo>
                <a:lnTo>
                  <a:pt x="2168" y="887"/>
                </a:lnTo>
                <a:lnTo>
                  <a:pt x="2151" y="902"/>
                </a:lnTo>
                <a:lnTo>
                  <a:pt x="2136" y="915"/>
                </a:lnTo>
                <a:lnTo>
                  <a:pt x="2134" y="925"/>
                </a:lnTo>
                <a:lnTo>
                  <a:pt x="2132" y="934"/>
                </a:lnTo>
                <a:lnTo>
                  <a:pt x="2124" y="942"/>
                </a:lnTo>
                <a:lnTo>
                  <a:pt x="2116" y="948"/>
                </a:lnTo>
                <a:lnTo>
                  <a:pt x="2109" y="954"/>
                </a:lnTo>
                <a:lnTo>
                  <a:pt x="2101" y="959"/>
                </a:lnTo>
                <a:lnTo>
                  <a:pt x="2090" y="959"/>
                </a:lnTo>
                <a:lnTo>
                  <a:pt x="2078" y="961"/>
                </a:lnTo>
                <a:lnTo>
                  <a:pt x="2072" y="971"/>
                </a:lnTo>
                <a:lnTo>
                  <a:pt x="2066" y="979"/>
                </a:lnTo>
                <a:lnTo>
                  <a:pt x="2063" y="984"/>
                </a:lnTo>
                <a:lnTo>
                  <a:pt x="2059" y="988"/>
                </a:lnTo>
                <a:lnTo>
                  <a:pt x="2053" y="990"/>
                </a:lnTo>
                <a:lnTo>
                  <a:pt x="2047" y="992"/>
                </a:lnTo>
                <a:lnTo>
                  <a:pt x="2045" y="996"/>
                </a:lnTo>
                <a:lnTo>
                  <a:pt x="2045" y="1004"/>
                </a:lnTo>
                <a:lnTo>
                  <a:pt x="2042" y="1007"/>
                </a:lnTo>
                <a:lnTo>
                  <a:pt x="2036" y="1011"/>
                </a:lnTo>
                <a:lnTo>
                  <a:pt x="2030" y="1015"/>
                </a:lnTo>
                <a:lnTo>
                  <a:pt x="2028" y="1021"/>
                </a:lnTo>
                <a:lnTo>
                  <a:pt x="2028" y="1027"/>
                </a:lnTo>
                <a:lnTo>
                  <a:pt x="2026" y="1030"/>
                </a:lnTo>
                <a:lnTo>
                  <a:pt x="2009" y="1050"/>
                </a:lnTo>
                <a:lnTo>
                  <a:pt x="1992" y="1071"/>
                </a:lnTo>
                <a:lnTo>
                  <a:pt x="1988" y="1076"/>
                </a:lnTo>
                <a:lnTo>
                  <a:pt x="1982" y="1078"/>
                </a:lnTo>
                <a:lnTo>
                  <a:pt x="1976" y="1078"/>
                </a:lnTo>
                <a:lnTo>
                  <a:pt x="1971" y="1076"/>
                </a:lnTo>
                <a:lnTo>
                  <a:pt x="1969" y="1075"/>
                </a:lnTo>
                <a:lnTo>
                  <a:pt x="1965" y="1073"/>
                </a:lnTo>
                <a:lnTo>
                  <a:pt x="1963" y="1071"/>
                </a:lnTo>
                <a:lnTo>
                  <a:pt x="1963" y="1069"/>
                </a:lnTo>
                <a:lnTo>
                  <a:pt x="1959" y="1069"/>
                </a:lnTo>
                <a:lnTo>
                  <a:pt x="1955" y="1069"/>
                </a:lnTo>
                <a:lnTo>
                  <a:pt x="1953" y="1071"/>
                </a:lnTo>
                <a:lnTo>
                  <a:pt x="1951" y="1073"/>
                </a:lnTo>
                <a:lnTo>
                  <a:pt x="1949" y="1076"/>
                </a:lnTo>
                <a:lnTo>
                  <a:pt x="1951" y="1080"/>
                </a:lnTo>
                <a:lnTo>
                  <a:pt x="1953" y="1088"/>
                </a:lnTo>
                <a:lnTo>
                  <a:pt x="1955" y="1096"/>
                </a:lnTo>
                <a:lnTo>
                  <a:pt x="1953" y="1098"/>
                </a:lnTo>
                <a:lnTo>
                  <a:pt x="1951" y="1099"/>
                </a:lnTo>
                <a:lnTo>
                  <a:pt x="1946" y="1101"/>
                </a:lnTo>
                <a:lnTo>
                  <a:pt x="1942" y="1107"/>
                </a:lnTo>
                <a:lnTo>
                  <a:pt x="1942" y="1113"/>
                </a:lnTo>
                <a:lnTo>
                  <a:pt x="1940" y="1123"/>
                </a:lnTo>
                <a:lnTo>
                  <a:pt x="1934" y="1126"/>
                </a:lnTo>
                <a:lnTo>
                  <a:pt x="1928" y="1130"/>
                </a:lnTo>
                <a:lnTo>
                  <a:pt x="1926" y="1136"/>
                </a:lnTo>
                <a:lnTo>
                  <a:pt x="1928" y="1142"/>
                </a:lnTo>
                <a:lnTo>
                  <a:pt x="1928" y="1142"/>
                </a:lnTo>
                <a:lnTo>
                  <a:pt x="1930" y="1142"/>
                </a:lnTo>
                <a:lnTo>
                  <a:pt x="1932" y="1138"/>
                </a:lnTo>
                <a:lnTo>
                  <a:pt x="1934" y="1134"/>
                </a:lnTo>
                <a:lnTo>
                  <a:pt x="1938" y="1132"/>
                </a:lnTo>
                <a:lnTo>
                  <a:pt x="1940" y="1134"/>
                </a:lnTo>
                <a:lnTo>
                  <a:pt x="1944" y="1140"/>
                </a:lnTo>
                <a:lnTo>
                  <a:pt x="1944" y="1144"/>
                </a:lnTo>
                <a:lnTo>
                  <a:pt x="1942" y="1149"/>
                </a:lnTo>
                <a:lnTo>
                  <a:pt x="1940" y="1153"/>
                </a:lnTo>
                <a:lnTo>
                  <a:pt x="1936" y="1165"/>
                </a:lnTo>
                <a:lnTo>
                  <a:pt x="1934" y="1178"/>
                </a:lnTo>
                <a:lnTo>
                  <a:pt x="1934" y="1190"/>
                </a:lnTo>
                <a:lnTo>
                  <a:pt x="1932" y="1201"/>
                </a:lnTo>
                <a:lnTo>
                  <a:pt x="1932" y="1226"/>
                </a:lnTo>
                <a:lnTo>
                  <a:pt x="1932" y="1251"/>
                </a:lnTo>
                <a:lnTo>
                  <a:pt x="1930" y="1263"/>
                </a:lnTo>
                <a:lnTo>
                  <a:pt x="1926" y="1272"/>
                </a:lnTo>
                <a:lnTo>
                  <a:pt x="1921" y="1282"/>
                </a:lnTo>
                <a:lnTo>
                  <a:pt x="1915" y="1289"/>
                </a:lnTo>
                <a:lnTo>
                  <a:pt x="1898" y="1324"/>
                </a:lnTo>
                <a:lnTo>
                  <a:pt x="1900" y="1328"/>
                </a:lnTo>
                <a:lnTo>
                  <a:pt x="1901" y="1337"/>
                </a:lnTo>
                <a:lnTo>
                  <a:pt x="1901" y="1345"/>
                </a:lnTo>
                <a:lnTo>
                  <a:pt x="1900" y="1351"/>
                </a:lnTo>
                <a:lnTo>
                  <a:pt x="1896" y="1358"/>
                </a:lnTo>
                <a:lnTo>
                  <a:pt x="1892" y="1366"/>
                </a:lnTo>
                <a:lnTo>
                  <a:pt x="1882" y="1374"/>
                </a:lnTo>
                <a:lnTo>
                  <a:pt x="1875" y="1385"/>
                </a:lnTo>
                <a:lnTo>
                  <a:pt x="1871" y="1403"/>
                </a:lnTo>
                <a:lnTo>
                  <a:pt x="1869" y="1420"/>
                </a:lnTo>
                <a:lnTo>
                  <a:pt x="1867" y="1437"/>
                </a:lnTo>
                <a:lnTo>
                  <a:pt x="1861" y="1454"/>
                </a:lnTo>
                <a:lnTo>
                  <a:pt x="1844" y="1470"/>
                </a:lnTo>
                <a:lnTo>
                  <a:pt x="1829" y="1487"/>
                </a:lnTo>
                <a:lnTo>
                  <a:pt x="1825" y="1495"/>
                </a:lnTo>
                <a:lnTo>
                  <a:pt x="1823" y="1500"/>
                </a:lnTo>
                <a:lnTo>
                  <a:pt x="1809" y="1516"/>
                </a:lnTo>
                <a:lnTo>
                  <a:pt x="1796" y="1531"/>
                </a:lnTo>
                <a:lnTo>
                  <a:pt x="1782" y="1546"/>
                </a:lnTo>
                <a:lnTo>
                  <a:pt x="1773" y="1564"/>
                </a:lnTo>
                <a:lnTo>
                  <a:pt x="1775" y="1581"/>
                </a:lnTo>
                <a:lnTo>
                  <a:pt x="1773" y="1598"/>
                </a:lnTo>
                <a:lnTo>
                  <a:pt x="1767" y="1604"/>
                </a:lnTo>
                <a:lnTo>
                  <a:pt x="1759" y="1606"/>
                </a:lnTo>
                <a:lnTo>
                  <a:pt x="1752" y="1608"/>
                </a:lnTo>
                <a:lnTo>
                  <a:pt x="1744" y="1610"/>
                </a:lnTo>
                <a:lnTo>
                  <a:pt x="1738" y="1614"/>
                </a:lnTo>
                <a:lnTo>
                  <a:pt x="1733" y="1616"/>
                </a:lnTo>
                <a:lnTo>
                  <a:pt x="1727" y="1621"/>
                </a:lnTo>
                <a:lnTo>
                  <a:pt x="1725" y="1627"/>
                </a:lnTo>
                <a:lnTo>
                  <a:pt x="1717" y="1639"/>
                </a:lnTo>
                <a:lnTo>
                  <a:pt x="1698" y="1640"/>
                </a:lnTo>
                <a:lnTo>
                  <a:pt x="1690" y="1639"/>
                </a:lnTo>
                <a:lnTo>
                  <a:pt x="1687" y="1637"/>
                </a:lnTo>
                <a:lnTo>
                  <a:pt x="1687" y="1635"/>
                </a:lnTo>
                <a:lnTo>
                  <a:pt x="1662" y="1633"/>
                </a:lnTo>
                <a:lnTo>
                  <a:pt x="1658" y="1625"/>
                </a:lnTo>
                <a:lnTo>
                  <a:pt x="1656" y="1621"/>
                </a:lnTo>
                <a:lnTo>
                  <a:pt x="1654" y="1621"/>
                </a:lnTo>
                <a:lnTo>
                  <a:pt x="1654" y="1625"/>
                </a:lnTo>
                <a:lnTo>
                  <a:pt x="1652" y="1631"/>
                </a:lnTo>
                <a:lnTo>
                  <a:pt x="1652" y="1635"/>
                </a:lnTo>
                <a:lnTo>
                  <a:pt x="1652" y="1637"/>
                </a:lnTo>
                <a:lnTo>
                  <a:pt x="1650" y="1639"/>
                </a:lnTo>
                <a:lnTo>
                  <a:pt x="1648" y="1640"/>
                </a:lnTo>
                <a:lnTo>
                  <a:pt x="1644" y="1640"/>
                </a:lnTo>
                <a:lnTo>
                  <a:pt x="1640" y="1640"/>
                </a:lnTo>
                <a:lnTo>
                  <a:pt x="1637" y="1640"/>
                </a:lnTo>
                <a:lnTo>
                  <a:pt x="1623" y="1642"/>
                </a:lnTo>
                <a:lnTo>
                  <a:pt x="1621" y="1644"/>
                </a:lnTo>
                <a:lnTo>
                  <a:pt x="1619" y="1646"/>
                </a:lnTo>
                <a:lnTo>
                  <a:pt x="1619" y="1640"/>
                </a:lnTo>
                <a:lnTo>
                  <a:pt x="1616" y="1639"/>
                </a:lnTo>
                <a:lnTo>
                  <a:pt x="1614" y="1637"/>
                </a:lnTo>
                <a:lnTo>
                  <a:pt x="1610" y="1637"/>
                </a:lnTo>
                <a:lnTo>
                  <a:pt x="1602" y="1635"/>
                </a:lnTo>
                <a:lnTo>
                  <a:pt x="1592" y="1633"/>
                </a:lnTo>
                <a:lnTo>
                  <a:pt x="1591" y="1640"/>
                </a:lnTo>
                <a:lnTo>
                  <a:pt x="1587" y="1644"/>
                </a:lnTo>
                <a:lnTo>
                  <a:pt x="1581" y="1646"/>
                </a:lnTo>
                <a:lnTo>
                  <a:pt x="1575" y="1648"/>
                </a:lnTo>
                <a:lnTo>
                  <a:pt x="1569" y="1650"/>
                </a:lnTo>
                <a:lnTo>
                  <a:pt x="1562" y="1650"/>
                </a:lnTo>
                <a:lnTo>
                  <a:pt x="1556" y="1654"/>
                </a:lnTo>
                <a:lnTo>
                  <a:pt x="1552" y="1658"/>
                </a:lnTo>
                <a:lnTo>
                  <a:pt x="1545" y="1665"/>
                </a:lnTo>
                <a:lnTo>
                  <a:pt x="1537" y="1669"/>
                </a:lnTo>
                <a:lnTo>
                  <a:pt x="1531" y="1671"/>
                </a:lnTo>
                <a:lnTo>
                  <a:pt x="1527" y="1671"/>
                </a:lnTo>
                <a:lnTo>
                  <a:pt x="1504" y="1673"/>
                </a:lnTo>
                <a:lnTo>
                  <a:pt x="1481" y="1681"/>
                </a:lnTo>
                <a:lnTo>
                  <a:pt x="1468" y="1685"/>
                </a:lnTo>
                <a:lnTo>
                  <a:pt x="1450" y="1692"/>
                </a:lnTo>
                <a:lnTo>
                  <a:pt x="1449" y="1698"/>
                </a:lnTo>
                <a:lnTo>
                  <a:pt x="1447" y="1704"/>
                </a:lnTo>
                <a:lnTo>
                  <a:pt x="1435" y="1710"/>
                </a:lnTo>
                <a:lnTo>
                  <a:pt x="1424" y="1717"/>
                </a:lnTo>
                <a:lnTo>
                  <a:pt x="1414" y="1727"/>
                </a:lnTo>
                <a:lnTo>
                  <a:pt x="1406" y="1736"/>
                </a:lnTo>
                <a:lnTo>
                  <a:pt x="1397" y="1746"/>
                </a:lnTo>
                <a:lnTo>
                  <a:pt x="1385" y="1754"/>
                </a:lnTo>
                <a:lnTo>
                  <a:pt x="1383" y="1754"/>
                </a:lnTo>
                <a:lnTo>
                  <a:pt x="1379" y="1752"/>
                </a:lnTo>
                <a:lnTo>
                  <a:pt x="1376" y="1754"/>
                </a:lnTo>
                <a:lnTo>
                  <a:pt x="1372" y="1758"/>
                </a:lnTo>
                <a:lnTo>
                  <a:pt x="1370" y="1761"/>
                </a:lnTo>
                <a:lnTo>
                  <a:pt x="1368" y="1765"/>
                </a:lnTo>
                <a:lnTo>
                  <a:pt x="1366" y="1777"/>
                </a:lnTo>
                <a:lnTo>
                  <a:pt x="1364" y="1786"/>
                </a:lnTo>
                <a:lnTo>
                  <a:pt x="1360" y="1788"/>
                </a:lnTo>
                <a:lnTo>
                  <a:pt x="1355" y="1790"/>
                </a:lnTo>
                <a:lnTo>
                  <a:pt x="1362" y="1807"/>
                </a:lnTo>
                <a:lnTo>
                  <a:pt x="1366" y="1825"/>
                </a:lnTo>
                <a:lnTo>
                  <a:pt x="1362" y="1832"/>
                </a:lnTo>
                <a:lnTo>
                  <a:pt x="1360" y="1840"/>
                </a:lnTo>
                <a:lnTo>
                  <a:pt x="1358" y="1844"/>
                </a:lnTo>
                <a:lnTo>
                  <a:pt x="1355" y="1855"/>
                </a:lnTo>
                <a:lnTo>
                  <a:pt x="1355" y="1865"/>
                </a:lnTo>
                <a:lnTo>
                  <a:pt x="1353" y="1876"/>
                </a:lnTo>
                <a:lnTo>
                  <a:pt x="1353" y="1888"/>
                </a:lnTo>
                <a:lnTo>
                  <a:pt x="1355" y="1901"/>
                </a:lnTo>
                <a:lnTo>
                  <a:pt x="1355" y="1909"/>
                </a:lnTo>
                <a:lnTo>
                  <a:pt x="1353" y="1917"/>
                </a:lnTo>
                <a:lnTo>
                  <a:pt x="1347" y="1924"/>
                </a:lnTo>
                <a:lnTo>
                  <a:pt x="1341" y="1926"/>
                </a:lnTo>
                <a:lnTo>
                  <a:pt x="1331" y="1930"/>
                </a:lnTo>
                <a:lnTo>
                  <a:pt x="1322" y="1936"/>
                </a:lnTo>
                <a:lnTo>
                  <a:pt x="1314" y="1940"/>
                </a:lnTo>
                <a:lnTo>
                  <a:pt x="1308" y="1946"/>
                </a:lnTo>
                <a:lnTo>
                  <a:pt x="1297" y="1957"/>
                </a:lnTo>
                <a:lnTo>
                  <a:pt x="1285" y="1970"/>
                </a:lnTo>
                <a:lnTo>
                  <a:pt x="1274" y="1986"/>
                </a:lnTo>
                <a:lnTo>
                  <a:pt x="1264" y="2007"/>
                </a:lnTo>
                <a:lnTo>
                  <a:pt x="1255" y="2028"/>
                </a:lnTo>
                <a:lnTo>
                  <a:pt x="1245" y="2049"/>
                </a:lnTo>
                <a:lnTo>
                  <a:pt x="1239" y="2055"/>
                </a:lnTo>
                <a:lnTo>
                  <a:pt x="1234" y="2061"/>
                </a:lnTo>
                <a:lnTo>
                  <a:pt x="1224" y="2066"/>
                </a:lnTo>
                <a:lnTo>
                  <a:pt x="1216" y="2070"/>
                </a:lnTo>
                <a:lnTo>
                  <a:pt x="1209" y="2076"/>
                </a:lnTo>
                <a:lnTo>
                  <a:pt x="1203" y="2082"/>
                </a:lnTo>
                <a:lnTo>
                  <a:pt x="1199" y="2088"/>
                </a:lnTo>
                <a:lnTo>
                  <a:pt x="1199" y="2095"/>
                </a:lnTo>
                <a:lnTo>
                  <a:pt x="1197" y="2105"/>
                </a:lnTo>
                <a:lnTo>
                  <a:pt x="1195" y="2112"/>
                </a:lnTo>
                <a:lnTo>
                  <a:pt x="1186" y="2112"/>
                </a:lnTo>
                <a:lnTo>
                  <a:pt x="1178" y="2109"/>
                </a:lnTo>
                <a:lnTo>
                  <a:pt x="1176" y="2105"/>
                </a:lnTo>
                <a:lnTo>
                  <a:pt x="1174" y="2103"/>
                </a:lnTo>
                <a:lnTo>
                  <a:pt x="1174" y="2097"/>
                </a:lnTo>
                <a:lnTo>
                  <a:pt x="1174" y="2093"/>
                </a:lnTo>
                <a:lnTo>
                  <a:pt x="1180" y="2089"/>
                </a:lnTo>
                <a:lnTo>
                  <a:pt x="1188" y="2086"/>
                </a:lnTo>
                <a:lnTo>
                  <a:pt x="1201" y="2076"/>
                </a:lnTo>
                <a:lnTo>
                  <a:pt x="1213" y="2066"/>
                </a:lnTo>
                <a:lnTo>
                  <a:pt x="1218" y="2061"/>
                </a:lnTo>
                <a:lnTo>
                  <a:pt x="1224" y="2055"/>
                </a:lnTo>
                <a:lnTo>
                  <a:pt x="1228" y="2049"/>
                </a:lnTo>
                <a:lnTo>
                  <a:pt x="1230" y="2043"/>
                </a:lnTo>
                <a:lnTo>
                  <a:pt x="1234" y="2038"/>
                </a:lnTo>
                <a:lnTo>
                  <a:pt x="1239" y="2034"/>
                </a:lnTo>
                <a:lnTo>
                  <a:pt x="1241" y="2032"/>
                </a:lnTo>
                <a:lnTo>
                  <a:pt x="1241" y="2030"/>
                </a:lnTo>
                <a:lnTo>
                  <a:pt x="1241" y="2028"/>
                </a:lnTo>
                <a:lnTo>
                  <a:pt x="1239" y="2026"/>
                </a:lnTo>
                <a:lnTo>
                  <a:pt x="1239" y="2024"/>
                </a:lnTo>
                <a:lnTo>
                  <a:pt x="1239" y="2020"/>
                </a:lnTo>
                <a:lnTo>
                  <a:pt x="1236" y="2018"/>
                </a:lnTo>
                <a:lnTo>
                  <a:pt x="1232" y="2020"/>
                </a:lnTo>
                <a:lnTo>
                  <a:pt x="1220" y="2028"/>
                </a:lnTo>
                <a:lnTo>
                  <a:pt x="1209" y="2036"/>
                </a:lnTo>
                <a:lnTo>
                  <a:pt x="1201" y="2045"/>
                </a:lnTo>
                <a:lnTo>
                  <a:pt x="1193" y="2057"/>
                </a:lnTo>
                <a:lnTo>
                  <a:pt x="1191" y="2063"/>
                </a:lnTo>
                <a:lnTo>
                  <a:pt x="1188" y="2070"/>
                </a:lnTo>
                <a:lnTo>
                  <a:pt x="1172" y="2088"/>
                </a:lnTo>
                <a:lnTo>
                  <a:pt x="1153" y="2105"/>
                </a:lnTo>
                <a:lnTo>
                  <a:pt x="1145" y="2112"/>
                </a:lnTo>
                <a:lnTo>
                  <a:pt x="1136" y="2120"/>
                </a:lnTo>
                <a:lnTo>
                  <a:pt x="1128" y="2130"/>
                </a:lnTo>
                <a:lnTo>
                  <a:pt x="1120" y="2139"/>
                </a:lnTo>
                <a:lnTo>
                  <a:pt x="1118" y="2145"/>
                </a:lnTo>
                <a:lnTo>
                  <a:pt x="1115" y="2135"/>
                </a:lnTo>
                <a:lnTo>
                  <a:pt x="1109" y="2126"/>
                </a:lnTo>
                <a:lnTo>
                  <a:pt x="1105" y="2116"/>
                </a:lnTo>
                <a:lnTo>
                  <a:pt x="1101" y="2107"/>
                </a:lnTo>
                <a:lnTo>
                  <a:pt x="1094" y="2101"/>
                </a:lnTo>
                <a:lnTo>
                  <a:pt x="1084" y="2095"/>
                </a:lnTo>
                <a:lnTo>
                  <a:pt x="1076" y="2089"/>
                </a:lnTo>
                <a:lnTo>
                  <a:pt x="1072" y="2082"/>
                </a:lnTo>
                <a:lnTo>
                  <a:pt x="1071" y="2076"/>
                </a:lnTo>
                <a:lnTo>
                  <a:pt x="1067" y="2072"/>
                </a:lnTo>
                <a:lnTo>
                  <a:pt x="1065" y="2068"/>
                </a:lnTo>
                <a:lnTo>
                  <a:pt x="1061" y="2066"/>
                </a:lnTo>
                <a:lnTo>
                  <a:pt x="1046" y="2063"/>
                </a:lnTo>
                <a:lnTo>
                  <a:pt x="1032" y="2057"/>
                </a:lnTo>
                <a:lnTo>
                  <a:pt x="1024" y="2047"/>
                </a:lnTo>
                <a:lnTo>
                  <a:pt x="1015" y="2041"/>
                </a:lnTo>
                <a:lnTo>
                  <a:pt x="1003" y="2043"/>
                </a:lnTo>
                <a:lnTo>
                  <a:pt x="996" y="2045"/>
                </a:lnTo>
                <a:lnTo>
                  <a:pt x="992" y="2034"/>
                </a:lnTo>
                <a:lnTo>
                  <a:pt x="986" y="2024"/>
                </a:lnTo>
                <a:lnTo>
                  <a:pt x="978" y="2015"/>
                </a:lnTo>
                <a:lnTo>
                  <a:pt x="969" y="2007"/>
                </a:lnTo>
                <a:lnTo>
                  <a:pt x="965" y="2001"/>
                </a:lnTo>
                <a:lnTo>
                  <a:pt x="959" y="1993"/>
                </a:lnTo>
                <a:lnTo>
                  <a:pt x="950" y="1990"/>
                </a:lnTo>
                <a:lnTo>
                  <a:pt x="940" y="1990"/>
                </a:lnTo>
                <a:lnTo>
                  <a:pt x="930" y="1990"/>
                </a:lnTo>
                <a:lnTo>
                  <a:pt x="921" y="1993"/>
                </a:lnTo>
                <a:lnTo>
                  <a:pt x="911" y="2001"/>
                </a:lnTo>
              </a:path>
            </a:pathLst>
          </a:custGeom>
          <a:solidFill>
            <a:srgbClr val="092B1D"/>
          </a:solidFill>
          <a:ln w="6350">
            <a:solidFill>
              <a:srgbClr val="FFFFFF"/>
            </a:solidFill>
            <a:prstDash val="solid"/>
            <a:round/>
            <a:headEnd/>
            <a:tailEnd/>
          </a:ln>
          <a:effectLst>
            <a:outerShdw blurRad="63500" dist="63500" dir="2212194" algn="ctr" rotWithShape="0">
              <a:schemeClr val="tx1">
                <a:alpha val="74998"/>
              </a:schemeClr>
            </a:outerShdw>
          </a:effectLst>
        </p:spPr>
        <p:txBody>
          <a:bodyPr/>
          <a:lstStyle/>
          <a:p>
            <a:endParaRPr lang="en-US" sz="1013"/>
          </a:p>
        </p:txBody>
      </p:sp>
      <p:graphicFrame>
        <p:nvGraphicFramePr>
          <p:cNvPr id="109" name="Diagram 2">
            <a:extLst>
              <a:ext uri="{FF2B5EF4-FFF2-40B4-BE49-F238E27FC236}">
                <a16:creationId xmlns:a16="http://schemas.microsoft.com/office/drawing/2014/main" id="{670C0CF5-8556-5145-A5DA-0D12D96DB0CC}"/>
              </a:ext>
            </a:extLst>
          </p:cNvPr>
          <p:cNvGraphicFramePr/>
          <p:nvPr>
            <p:extLst/>
          </p:nvPr>
        </p:nvGraphicFramePr>
        <p:xfrm>
          <a:off x="1309137" y="444009"/>
          <a:ext cx="2514602" cy="2155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5" name="Imagem 104">
            <a:extLst>
              <a:ext uri="{FF2B5EF4-FFF2-40B4-BE49-F238E27FC236}">
                <a16:creationId xmlns:a16="http://schemas.microsoft.com/office/drawing/2014/main" id="{04FEED02-973E-BD45-924E-5BC8CDDC4525}"/>
              </a:ext>
            </a:extLst>
          </p:cNvPr>
          <p:cNvPicPr>
            <a:picLocks noChangeAspect="1"/>
          </p:cNvPicPr>
          <p:nvPr/>
        </p:nvPicPr>
        <p:blipFill rotWithShape="1">
          <a:blip r:embed="rId8"/>
          <a:srcRect t="94195"/>
          <a:stretch/>
        </p:blipFill>
        <p:spPr>
          <a:xfrm>
            <a:off x="-23879" y="4893823"/>
            <a:ext cx="9144000" cy="298431"/>
          </a:xfrm>
          <a:prstGeom prst="rect">
            <a:avLst/>
          </a:prstGeom>
        </p:spPr>
      </p:pic>
    </p:spTree>
    <p:extLst>
      <p:ext uri="{BB962C8B-B14F-4D97-AF65-F5344CB8AC3E}">
        <p14:creationId xmlns:p14="http://schemas.microsoft.com/office/powerpoint/2010/main" val="2119284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68100" y="614740"/>
            <a:ext cx="4019309" cy="3750043"/>
          </a:xfrm>
          <a:prstGeom prst="rect">
            <a:avLst/>
          </a:prstGeom>
        </p:spPr>
      </p:pic>
      <p:sp>
        <p:nvSpPr>
          <p:cNvPr id="3" name="Freeform 38">
            <a:extLst>
              <a:ext uri="{FF2B5EF4-FFF2-40B4-BE49-F238E27FC236}">
                <a16:creationId xmlns:a16="http://schemas.microsoft.com/office/drawing/2014/main" id="{2F1F9D61-8120-5F46-BF4B-A10B63B7E090}"/>
              </a:ext>
            </a:extLst>
          </p:cNvPr>
          <p:cNvSpPr>
            <a:spLocks/>
          </p:cNvSpPr>
          <p:nvPr/>
        </p:nvSpPr>
        <p:spPr bwMode="auto">
          <a:xfrm>
            <a:off x="1143001" y="1220845"/>
            <a:ext cx="2518604" cy="2677886"/>
          </a:xfrm>
          <a:custGeom>
            <a:avLst/>
            <a:gdLst>
              <a:gd name="T0" fmla="*/ 1097 w 2208"/>
              <a:gd name="T1" fmla="*/ 1821 h 2145"/>
              <a:gd name="T2" fmla="*/ 1084 w 2208"/>
              <a:gd name="T3" fmla="*/ 1708 h 2145"/>
              <a:gd name="T4" fmla="*/ 1028 w 2208"/>
              <a:gd name="T5" fmla="*/ 1610 h 2145"/>
              <a:gd name="T6" fmla="*/ 913 w 2208"/>
              <a:gd name="T7" fmla="*/ 1502 h 2145"/>
              <a:gd name="T8" fmla="*/ 904 w 2208"/>
              <a:gd name="T9" fmla="*/ 1387 h 2145"/>
              <a:gd name="T10" fmla="*/ 881 w 2208"/>
              <a:gd name="T11" fmla="*/ 1234 h 2145"/>
              <a:gd name="T12" fmla="*/ 788 w 2208"/>
              <a:gd name="T13" fmla="*/ 1199 h 2145"/>
              <a:gd name="T14" fmla="*/ 763 w 2208"/>
              <a:gd name="T15" fmla="*/ 1065 h 2145"/>
              <a:gd name="T16" fmla="*/ 566 w 2208"/>
              <a:gd name="T17" fmla="*/ 992 h 2145"/>
              <a:gd name="T18" fmla="*/ 424 w 2208"/>
              <a:gd name="T19" fmla="*/ 844 h 2145"/>
              <a:gd name="T20" fmla="*/ 293 w 2208"/>
              <a:gd name="T21" fmla="*/ 919 h 2145"/>
              <a:gd name="T22" fmla="*/ 192 w 2208"/>
              <a:gd name="T23" fmla="*/ 894 h 2145"/>
              <a:gd name="T24" fmla="*/ 92 w 2208"/>
              <a:gd name="T25" fmla="*/ 854 h 2145"/>
              <a:gd name="T26" fmla="*/ 23 w 2208"/>
              <a:gd name="T27" fmla="*/ 785 h 2145"/>
              <a:gd name="T28" fmla="*/ 34 w 2208"/>
              <a:gd name="T29" fmla="*/ 681 h 2145"/>
              <a:gd name="T30" fmla="*/ 67 w 2208"/>
              <a:gd name="T31" fmla="*/ 601 h 2145"/>
              <a:gd name="T32" fmla="*/ 247 w 2208"/>
              <a:gd name="T33" fmla="*/ 342 h 2145"/>
              <a:gd name="T34" fmla="*/ 243 w 2208"/>
              <a:gd name="T35" fmla="*/ 259 h 2145"/>
              <a:gd name="T36" fmla="*/ 220 w 2208"/>
              <a:gd name="T37" fmla="*/ 204 h 2145"/>
              <a:gd name="T38" fmla="*/ 353 w 2208"/>
              <a:gd name="T39" fmla="*/ 182 h 2145"/>
              <a:gd name="T40" fmla="*/ 418 w 2208"/>
              <a:gd name="T41" fmla="*/ 244 h 2145"/>
              <a:gd name="T42" fmla="*/ 568 w 2208"/>
              <a:gd name="T43" fmla="*/ 182 h 2145"/>
              <a:gd name="T44" fmla="*/ 541 w 2208"/>
              <a:gd name="T45" fmla="*/ 92 h 2145"/>
              <a:gd name="T46" fmla="*/ 612 w 2208"/>
              <a:gd name="T47" fmla="*/ 79 h 2145"/>
              <a:gd name="T48" fmla="*/ 781 w 2208"/>
              <a:gd name="T49" fmla="*/ 0 h 2145"/>
              <a:gd name="T50" fmla="*/ 796 w 2208"/>
              <a:gd name="T51" fmla="*/ 127 h 2145"/>
              <a:gd name="T52" fmla="*/ 902 w 2208"/>
              <a:gd name="T53" fmla="*/ 204 h 2145"/>
              <a:gd name="T54" fmla="*/ 1042 w 2208"/>
              <a:gd name="T55" fmla="*/ 181 h 2145"/>
              <a:gd name="T56" fmla="*/ 1107 w 2208"/>
              <a:gd name="T57" fmla="*/ 167 h 2145"/>
              <a:gd name="T58" fmla="*/ 1182 w 2208"/>
              <a:gd name="T59" fmla="*/ 158 h 2145"/>
              <a:gd name="T60" fmla="*/ 1259 w 2208"/>
              <a:gd name="T61" fmla="*/ 62 h 2145"/>
              <a:gd name="T62" fmla="*/ 1341 w 2208"/>
              <a:gd name="T63" fmla="*/ 204 h 2145"/>
              <a:gd name="T64" fmla="*/ 1310 w 2208"/>
              <a:gd name="T65" fmla="*/ 288 h 2145"/>
              <a:gd name="T66" fmla="*/ 1230 w 2208"/>
              <a:gd name="T67" fmla="*/ 376 h 2145"/>
              <a:gd name="T68" fmla="*/ 1241 w 2208"/>
              <a:gd name="T69" fmla="*/ 397 h 2145"/>
              <a:gd name="T70" fmla="*/ 1312 w 2208"/>
              <a:gd name="T71" fmla="*/ 378 h 2145"/>
              <a:gd name="T72" fmla="*/ 1401 w 2208"/>
              <a:gd name="T73" fmla="*/ 411 h 2145"/>
              <a:gd name="T74" fmla="*/ 1420 w 2208"/>
              <a:gd name="T75" fmla="*/ 407 h 2145"/>
              <a:gd name="T76" fmla="*/ 1502 w 2208"/>
              <a:gd name="T77" fmla="*/ 349 h 2145"/>
              <a:gd name="T78" fmla="*/ 1610 w 2208"/>
              <a:gd name="T79" fmla="*/ 382 h 2145"/>
              <a:gd name="T80" fmla="*/ 1675 w 2208"/>
              <a:gd name="T81" fmla="*/ 432 h 2145"/>
              <a:gd name="T82" fmla="*/ 1687 w 2208"/>
              <a:gd name="T83" fmla="*/ 463 h 2145"/>
              <a:gd name="T84" fmla="*/ 1802 w 2208"/>
              <a:gd name="T85" fmla="*/ 491 h 2145"/>
              <a:gd name="T86" fmla="*/ 1890 w 2208"/>
              <a:gd name="T87" fmla="*/ 509 h 2145"/>
              <a:gd name="T88" fmla="*/ 2019 w 2208"/>
              <a:gd name="T89" fmla="*/ 580 h 2145"/>
              <a:gd name="T90" fmla="*/ 2137 w 2208"/>
              <a:gd name="T91" fmla="*/ 660 h 2145"/>
              <a:gd name="T92" fmla="*/ 2208 w 2208"/>
              <a:gd name="T93" fmla="*/ 791 h 2145"/>
              <a:gd name="T94" fmla="*/ 2090 w 2208"/>
              <a:gd name="T95" fmla="*/ 959 h 2145"/>
              <a:gd name="T96" fmla="*/ 1988 w 2208"/>
              <a:gd name="T97" fmla="*/ 1076 h 2145"/>
              <a:gd name="T98" fmla="*/ 1946 w 2208"/>
              <a:gd name="T99" fmla="*/ 1101 h 2145"/>
              <a:gd name="T100" fmla="*/ 1936 w 2208"/>
              <a:gd name="T101" fmla="*/ 1165 h 2145"/>
              <a:gd name="T102" fmla="*/ 1875 w 2208"/>
              <a:gd name="T103" fmla="*/ 1385 h 2145"/>
              <a:gd name="T104" fmla="*/ 1744 w 2208"/>
              <a:gd name="T105" fmla="*/ 1610 h 2145"/>
              <a:gd name="T106" fmla="*/ 1650 w 2208"/>
              <a:gd name="T107" fmla="*/ 1639 h 2145"/>
              <a:gd name="T108" fmla="*/ 1569 w 2208"/>
              <a:gd name="T109" fmla="*/ 1650 h 2145"/>
              <a:gd name="T110" fmla="*/ 1397 w 2208"/>
              <a:gd name="T111" fmla="*/ 1746 h 2145"/>
              <a:gd name="T112" fmla="*/ 1355 w 2208"/>
              <a:gd name="T113" fmla="*/ 1865 h 2145"/>
              <a:gd name="T114" fmla="*/ 1239 w 2208"/>
              <a:gd name="T115" fmla="*/ 2055 h 2145"/>
              <a:gd name="T116" fmla="*/ 1201 w 2208"/>
              <a:gd name="T117" fmla="*/ 2076 h 2145"/>
              <a:gd name="T118" fmla="*/ 1201 w 2208"/>
              <a:gd name="T119" fmla="*/ 2045 h 2145"/>
              <a:gd name="T120" fmla="*/ 1072 w 2208"/>
              <a:gd name="T121" fmla="*/ 2082 h 2145"/>
              <a:gd name="T122" fmla="*/ 940 w 2208"/>
              <a:gd name="T123" fmla="*/ 1990 h 2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08" h="2145">
                <a:moveTo>
                  <a:pt x="911" y="2001"/>
                </a:moveTo>
                <a:lnTo>
                  <a:pt x="919" y="1984"/>
                </a:lnTo>
                <a:lnTo>
                  <a:pt x="927" y="1969"/>
                </a:lnTo>
                <a:lnTo>
                  <a:pt x="936" y="1955"/>
                </a:lnTo>
                <a:lnTo>
                  <a:pt x="948" y="1942"/>
                </a:lnTo>
                <a:lnTo>
                  <a:pt x="959" y="1928"/>
                </a:lnTo>
                <a:lnTo>
                  <a:pt x="973" y="1919"/>
                </a:lnTo>
                <a:lnTo>
                  <a:pt x="994" y="1896"/>
                </a:lnTo>
                <a:lnTo>
                  <a:pt x="1017" y="1873"/>
                </a:lnTo>
                <a:lnTo>
                  <a:pt x="1034" y="1865"/>
                </a:lnTo>
                <a:lnTo>
                  <a:pt x="1049" y="1857"/>
                </a:lnTo>
                <a:lnTo>
                  <a:pt x="1065" y="1848"/>
                </a:lnTo>
                <a:lnTo>
                  <a:pt x="1080" y="1838"/>
                </a:lnTo>
                <a:lnTo>
                  <a:pt x="1084" y="1836"/>
                </a:lnTo>
                <a:lnTo>
                  <a:pt x="1090" y="1832"/>
                </a:lnTo>
                <a:lnTo>
                  <a:pt x="1094" y="1829"/>
                </a:lnTo>
                <a:lnTo>
                  <a:pt x="1094" y="1821"/>
                </a:lnTo>
                <a:lnTo>
                  <a:pt x="1097" y="1821"/>
                </a:lnTo>
                <a:lnTo>
                  <a:pt x="1101" y="1819"/>
                </a:lnTo>
                <a:lnTo>
                  <a:pt x="1105" y="1817"/>
                </a:lnTo>
                <a:lnTo>
                  <a:pt x="1107" y="1813"/>
                </a:lnTo>
                <a:lnTo>
                  <a:pt x="1113" y="1794"/>
                </a:lnTo>
                <a:lnTo>
                  <a:pt x="1115" y="1773"/>
                </a:lnTo>
                <a:lnTo>
                  <a:pt x="1117" y="1771"/>
                </a:lnTo>
                <a:lnTo>
                  <a:pt x="1115" y="1767"/>
                </a:lnTo>
                <a:lnTo>
                  <a:pt x="1113" y="1763"/>
                </a:lnTo>
                <a:lnTo>
                  <a:pt x="1109" y="1761"/>
                </a:lnTo>
                <a:lnTo>
                  <a:pt x="1103" y="1754"/>
                </a:lnTo>
                <a:lnTo>
                  <a:pt x="1095" y="1746"/>
                </a:lnTo>
                <a:lnTo>
                  <a:pt x="1086" y="1742"/>
                </a:lnTo>
                <a:lnTo>
                  <a:pt x="1076" y="1740"/>
                </a:lnTo>
                <a:lnTo>
                  <a:pt x="1067" y="1738"/>
                </a:lnTo>
                <a:lnTo>
                  <a:pt x="1067" y="1735"/>
                </a:lnTo>
                <a:lnTo>
                  <a:pt x="1072" y="1727"/>
                </a:lnTo>
                <a:lnTo>
                  <a:pt x="1078" y="1717"/>
                </a:lnTo>
                <a:lnTo>
                  <a:pt x="1084" y="1708"/>
                </a:lnTo>
                <a:lnTo>
                  <a:pt x="1090" y="1698"/>
                </a:lnTo>
                <a:lnTo>
                  <a:pt x="1090" y="1690"/>
                </a:lnTo>
                <a:lnTo>
                  <a:pt x="1088" y="1683"/>
                </a:lnTo>
                <a:lnTo>
                  <a:pt x="1086" y="1675"/>
                </a:lnTo>
                <a:lnTo>
                  <a:pt x="1084" y="1667"/>
                </a:lnTo>
                <a:lnTo>
                  <a:pt x="1082" y="1662"/>
                </a:lnTo>
                <a:lnTo>
                  <a:pt x="1084" y="1654"/>
                </a:lnTo>
                <a:lnTo>
                  <a:pt x="1084" y="1648"/>
                </a:lnTo>
                <a:lnTo>
                  <a:pt x="1080" y="1644"/>
                </a:lnTo>
                <a:lnTo>
                  <a:pt x="1076" y="1639"/>
                </a:lnTo>
                <a:lnTo>
                  <a:pt x="1072" y="1635"/>
                </a:lnTo>
                <a:lnTo>
                  <a:pt x="1061" y="1637"/>
                </a:lnTo>
                <a:lnTo>
                  <a:pt x="1049" y="1639"/>
                </a:lnTo>
                <a:lnTo>
                  <a:pt x="1044" y="1637"/>
                </a:lnTo>
                <a:lnTo>
                  <a:pt x="1040" y="1637"/>
                </a:lnTo>
                <a:lnTo>
                  <a:pt x="1036" y="1633"/>
                </a:lnTo>
                <a:lnTo>
                  <a:pt x="1034" y="1627"/>
                </a:lnTo>
                <a:lnTo>
                  <a:pt x="1028" y="1610"/>
                </a:lnTo>
                <a:lnTo>
                  <a:pt x="1023" y="1593"/>
                </a:lnTo>
                <a:lnTo>
                  <a:pt x="1024" y="1575"/>
                </a:lnTo>
                <a:lnTo>
                  <a:pt x="1023" y="1556"/>
                </a:lnTo>
                <a:lnTo>
                  <a:pt x="1017" y="1552"/>
                </a:lnTo>
                <a:lnTo>
                  <a:pt x="1013" y="1550"/>
                </a:lnTo>
                <a:lnTo>
                  <a:pt x="1000" y="1545"/>
                </a:lnTo>
                <a:lnTo>
                  <a:pt x="986" y="1541"/>
                </a:lnTo>
                <a:lnTo>
                  <a:pt x="975" y="1541"/>
                </a:lnTo>
                <a:lnTo>
                  <a:pt x="961" y="1541"/>
                </a:lnTo>
                <a:lnTo>
                  <a:pt x="948" y="1541"/>
                </a:lnTo>
                <a:lnTo>
                  <a:pt x="934" y="1541"/>
                </a:lnTo>
                <a:lnTo>
                  <a:pt x="921" y="1537"/>
                </a:lnTo>
                <a:lnTo>
                  <a:pt x="909" y="1531"/>
                </a:lnTo>
                <a:lnTo>
                  <a:pt x="913" y="1527"/>
                </a:lnTo>
                <a:lnTo>
                  <a:pt x="915" y="1522"/>
                </a:lnTo>
                <a:lnTo>
                  <a:pt x="915" y="1514"/>
                </a:lnTo>
                <a:lnTo>
                  <a:pt x="915" y="1508"/>
                </a:lnTo>
                <a:lnTo>
                  <a:pt x="913" y="1502"/>
                </a:lnTo>
                <a:lnTo>
                  <a:pt x="913" y="1495"/>
                </a:lnTo>
                <a:lnTo>
                  <a:pt x="913" y="1489"/>
                </a:lnTo>
                <a:lnTo>
                  <a:pt x="917" y="1481"/>
                </a:lnTo>
                <a:lnTo>
                  <a:pt x="917" y="1477"/>
                </a:lnTo>
                <a:lnTo>
                  <a:pt x="915" y="1470"/>
                </a:lnTo>
                <a:lnTo>
                  <a:pt x="907" y="1458"/>
                </a:lnTo>
                <a:lnTo>
                  <a:pt x="902" y="1443"/>
                </a:lnTo>
                <a:lnTo>
                  <a:pt x="900" y="1443"/>
                </a:lnTo>
                <a:lnTo>
                  <a:pt x="894" y="1426"/>
                </a:lnTo>
                <a:lnTo>
                  <a:pt x="896" y="1426"/>
                </a:lnTo>
                <a:lnTo>
                  <a:pt x="904" y="1422"/>
                </a:lnTo>
                <a:lnTo>
                  <a:pt x="911" y="1418"/>
                </a:lnTo>
                <a:lnTo>
                  <a:pt x="913" y="1414"/>
                </a:lnTo>
                <a:lnTo>
                  <a:pt x="915" y="1410"/>
                </a:lnTo>
                <a:lnTo>
                  <a:pt x="917" y="1406"/>
                </a:lnTo>
                <a:lnTo>
                  <a:pt x="917" y="1403"/>
                </a:lnTo>
                <a:lnTo>
                  <a:pt x="911" y="1395"/>
                </a:lnTo>
                <a:lnTo>
                  <a:pt x="904" y="1387"/>
                </a:lnTo>
                <a:lnTo>
                  <a:pt x="902" y="1383"/>
                </a:lnTo>
                <a:lnTo>
                  <a:pt x="904" y="1382"/>
                </a:lnTo>
                <a:lnTo>
                  <a:pt x="904" y="1380"/>
                </a:lnTo>
                <a:lnTo>
                  <a:pt x="907" y="1378"/>
                </a:lnTo>
                <a:lnTo>
                  <a:pt x="911" y="1374"/>
                </a:lnTo>
                <a:lnTo>
                  <a:pt x="915" y="1368"/>
                </a:lnTo>
                <a:lnTo>
                  <a:pt x="909" y="1360"/>
                </a:lnTo>
                <a:lnTo>
                  <a:pt x="905" y="1351"/>
                </a:lnTo>
                <a:lnTo>
                  <a:pt x="915" y="1337"/>
                </a:lnTo>
                <a:lnTo>
                  <a:pt x="921" y="1322"/>
                </a:lnTo>
                <a:lnTo>
                  <a:pt x="919" y="1311"/>
                </a:lnTo>
                <a:lnTo>
                  <a:pt x="915" y="1299"/>
                </a:lnTo>
                <a:lnTo>
                  <a:pt x="909" y="1287"/>
                </a:lnTo>
                <a:lnTo>
                  <a:pt x="902" y="1278"/>
                </a:lnTo>
                <a:lnTo>
                  <a:pt x="894" y="1266"/>
                </a:lnTo>
                <a:lnTo>
                  <a:pt x="886" y="1257"/>
                </a:lnTo>
                <a:lnTo>
                  <a:pt x="882" y="1245"/>
                </a:lnTo>
                <a:lnTo>
                  <a:pt x="881" y="1234"/>
                </a:lnTo>
                <a:lnTo>
                  <a:pt x="882" y="1228"/>
                </a:lnTo>
                <a:lnTo>
                  <a:pt x="888" y="1220"/>
                </a:lnTo>
                <a:lnTo>
                  <a:pt x="892" y="1218"/>
                </a:lnTo>
                <a:lnTo>
                  <a:pt x="894" y="1215"/>
                </a:lnTo>
                <a:lnTo>
                  <a:pt x="894" y="1211"/>
                </a:lnTo>
                <a:lnTo>
                  <a:pt x="892" y="1205"/>
                </a:lnTo>
                <a:lnTo>
                  <a:pt x="888" y="1201"/>
                </a:lnTo>
                <a:lnTo>
                  <a:pt x="884" y="1197"/>
                </a:lnTo>
                <a:lnTo>
                  <a:pt x="879" y="1195"/>
                </a:lnTo>
                <a:lnTo>
                  <a:pt x="873" y="1197"/>
                </a:lnTo>
                <a:lnTo>
                  <a:pt x="867" y="1201"/>
                </a:lnTo>
                <a:lnTo>
                  <a:pt x="863" y="1205"/>
                </a:lnTo>
                <a:lnTo>
                  <a:pt x="842" y="1207"/>
                </a:lnTo>
                <a:lnTo>
                  <a:pt x="823" y="1209"/>
                </a:lnTo>
                <a:lnTo>
                  <a:pt x="813" y="1209"/>
                </a:lnTo>
                <a:lnTo>
                  <a:pt x="804" y="1207"/>
                </a:lnTo>
                <a:lnTo>
                  <a:pt x="796" y="1205"/>
                </a:lnTo>
                <a:lnTo>
                  <a:pt x="788" y="1199"/>
                </a:lnTo>
                <a:lnTo>
                  <a:pt x="781" y="1190"/>
                </a:lnTo>
                <a:lnTo>
                  <a:pt x="773" y="1174"/>
                </a:lnTo>
                <a:lnTo>
                  <a:pt x="771" y="1167"/>
                </a:lnTo>
                <a:lnTo>
                  <a:pt x="771" y="1159"/>
                </a:lnTo>
                <a:lnTo>
                  <a:pt x="771" y="1151"/>
                </a:lnTo>
                <a:lnTo>
                  <a:pt x="773" y="1146"/>
                </a:lnTo>
                <a:lnTo>
                  <a:pt x="781" y="1136"/>
                </a:lnTo>
                <a:lnTo>
                  <a:pt x="788" y="1124"/>
                </a:lnTo>
                <a:lnTo>
                  <a:pt x="786" y="1117"/>
                </a:lnTo>
                <a:lnTo>
                  <a:pt x="785" y="1111"/>
                </a:lnTo>
                <a:lnTo>
                  <a:pt x="779" y="1103"/>
                </a:lnTo>
                <a:lnTo>
                  <a:pt x="773" y="1098"/>
                </a:lnTo>
                <a:lnTo>
                  <a:pt x="775" y="1094"/>
                </a:lnTo>
                <a:lnTo>
                  <a:pt x="777" y="1088"/>
                </a:lnTo>
                <a:lnTo>
                  <a:pt x="777" y="1084"/>
                </a:lnTo>
                <a:lnTo>
                  <a:pt x="775" y="1078"/>
                </a:lnTo>
                <a:lnTo>
                  <a:pt x="771" y="1071"/>
                </a:lnTo>
                <a:lnTo>
                  <a:pt x="763" y="1065"/>
                </a:lnTo>
                <a:lnTo>
                  <a:pt x="750" y="1059"/>
                </a:lnTo>
                <a:lnTo>
                  <a:pt x="735" y="1055"/>
                </a:lnTo>
                <a:lnTo>
                  <a:pt x="721" y="1052"/>
                </a:lnTo>
                <a:lnTo>
                  <a:pt x="706" y="1050"/>
                </a:lnTo>
                <a:lnTo>
                  <a:pt x="692" y="1048"/>
                </a:lnTo>
                <a:lnTo>
                  <a:pt x="681" y="1042"/>
                </a:lnTo>
                <a:lnTo>
                  <a:pt x="669" y="1034"/>
                </a:lnTo>
                <a:lnTo>
                  <a:pt x="658" y="1025"/>
                </a:lnTo>
                <a:lnTo>
                  <a:pt x="650" y="1023"/>
                </a:lnTo>
                <a:lnTo>
                  <a:pt x="643" y="1019"/>
                </a:lnTo>
                <a:lnTo>
                  <a:pt x="631" y="1013"/>
                </a:lnTo>
                <a:lnTo>
                  <a:pt x="621" y="1007"/>
                </a:lnTo>
                <a:lnTo>
                  <a:pt x="610" y="1005"/>
                </a:lnTo>
                <a:lnTo>
                  <a:pt x="598" y="1004"/>
                </a:lnTo>
                <a:lnTo>
                  <a:pt x="589" y="1000"/>
                </a:lnTo>
                <a:lnTo>
                  <a:pt x="581" y="996"/>
                </a:lnTo>
                <a:lnTo>
                  <a:pt x="573" y="994"/>
                </a:lnTo>
                <a:lnTo>
                  <a:pt x="566" y="992"/>
                </a:lnTo>
                <a:lnTo>
                  <a:pt x="560" y="988"/>
                </a:lnTo>
                <a:lnTo>
                  <a:pt x="552" y="984"/>
                </a:lnTo>
                <a:lnTo>
                  <a:pt x="541" y="975"/>
                </a:lnTo>
                <a:lnTo>
                  <a:pt x="527" y="965"/>
                </a:lnTo>
                <a:lnTo>
                  <a:pt x="514" y="958"/>
                </a:lnTo>
                <a:lnTo>
                  <a:pt x="501" y="946"/>
                </a:lnTo>
                <a:lnTo>
                  <a:pt x="499" y="921"/>
                </a:lnTo>
                <a:lnTo>
                  <a:pt x="497" y="894"/>
                </a:lnTo>
                <a:lnTo>
                  <a:pt x="497" y="879"/>
                </a:lnTo>
                <a:lnTo>
                  <a:pt x="501" y="864"/>
                </a:lnTo>
                <a:lnTo>
                  <a:pt x="499" y="852"/>
                </a:lnTo>
                <a:lnTo>
                  <a:pt x="497" y="839"/>
                </a:lnTo>
                <a:lnTo>
                  <a:pt x="478" y="840"/>
                </a:lnTo>
                <a:lnTo>
                  <a:pt x="458" y="839"/>
                </a:lnTo>
                <a:lnTo>
                  <a:pt x="449" y="839"/>
                </a:lnTo>
                <a:lnTo>
                  <a:pt x="441" y="840"/>
                </a:lnTo>
                <a:lnTo>
                  <a:pt x="431" y="840"/>
                </a:lnTo>
                <a:lnTo>
                  <a:pt x="424" y="844"/>
                </a:lnTo>
                <a:lnTo>
                  <a:pt x="410" y="856"/>
                </a:lnTo>
                <a:lnTo>
                  <a:pt x="397" y="867"/>
                </a:lnTo>
                <a:lnTo>
                  <a:pt x="389" y="869"/>
                </a:lnTo>
                <a:lnTo>
                  <a:pt x="384" y="871"/>
                </a:lnTo>
                <a:lnTo>
                  <a:pt x="378" y="875"/>
                </a:lnTo>
                <a:lnTo>
                  <a:pt x="374" y="881"/>
                </a:lnTo>
                <a:lnTo>
                  <a:pt x="372" y="887"/>
                </a:lnTo>
                <a:lnTo>
                  <a:pt x="366" y="888"/>
                </a:lnTo>
                <a:lnTo>
                  <a:pt x="370" y="888"/>
                </a:lnTo>
                <a:lnTo>
                  <a:pt x="368" y="888"/>
                </a:lnTo>
                <a:lnTo>
                  <a:pt x="366" y="892"/>
                </a:lnTo>
                <a:lnTo>
                  <a:pt x="366" y="894"/>
                </a:lnTo>
                <a:lnTo>
                  <a:pt x="341" y="898"/>
                </a:lnTo>
                <a:lnTo>
                  <a:pt x="318" y="902"/>
                </a:lnTo>
                <a:lnTo>
                  <a:pt x="311" y="910"/>
                </a:lnTo>
                <a:lnTo>
                  <a:pt x="301" y="915"/>
                </a:lnTo>
                <a:lnTo>
                  <a:pt x="297" y="917"/>
                </a:lnTo>
                <a:lnTo>
                  <a:pt x="293" y="919"/>
                </a:lnTo>
                <a:lnTo>
                  <a:pt x="289" y="919"/>
                </a:lnTo>
                <a:lnTo>
                  <a:pt x="286" y="917"/>
                </a:lnTo>
                <a:lnTo>
                  <a:pt x="278" y="913"/>
                </a:lnTo>
                <a:lnTo>
                  <a:pt x="276" y="913"/>
                </a:lnTo>
                <a:lnTo>
                  <a:pt x="272" y="913"/>
                </a:lnTo>
                <a:lnTo>
                  <a:pt x="268" y="917"/>
                </a:lnTo>
                <a:lnTo>
                  <a:pt x="253" y="919"/>
                </a:lnTo>
                <a:lnTo>
                  <a:pt x="238" y="927"/>
                </a:lnTo>
                <a:lnTo>
                  <a:pt x="232" y="927"/>
                </a:lnTo>
                <a:lnTo>
                  <a:pt x="224" y="929"/>
                </a:lnTo>
                <a:lnTo>
                  <a:pt x="215" y="934"/>
                </a:lnTo>
                <a:lnTo>
                  <a:pt x="205" y="940"/>
                </a:lnTo>
                <a:lnTo>
                  <a:pt x="201" y="940"/>
                </a:lnTo>
                <a:lnTo>
                  <a:pt x="197" y="938"/>
                </a:lnTo>
                <a:lnTo>
                  <a:pt x="195" y="936"/>
                </a:lnTo>
                <a:lnTo>
                  <a:pt x="194" y="933"/>
                </a:lnTo>
                <a:lnTo>
                  <a:pt x="192" y="913"/>
                </a:lnTo>
                <a:lnTo>
                  <a:pt x="192" y="894"/>
                </a:lnTo>
                <a:lnTo>
                  <a:pt x="190" y="883"/>
                </a:lnTo>
                <a:lnTo>
                  <a:pt x="190" y="875"/>
                </a:lnTo>
                <a:lnTo>
                  <a:pt x="192" y="873"/>
                </a:lnTo>
                <a:lnTo>
                  <a:pt x="194" y="867"/>
                </a:lnTo>
                <a:lnTo>
                  <a:pt x="190" y="867"/>
                </a:lnTo>
                <a:lnTo>
                  <a:pt x="188" y="865"/>
                </a:lnTo>
                <a:lnTo>
                  <a:pt x="186" y="865"/>
                </a:lnTo>
                <a:lnTo>
                  <a:pt x="184" y="867"/>
                </a:lnTo>
                <a:lnTo>
                  <a:pt x="167" y="871"/>
                </a:lnTo>
                <a:lnTo>
                  <a:pt x="149" y="875"/>
                </a:lnTo>
                <a:lnTo>
                  <a:pt x="132" y="879"/>
                </a:lnTo>
                <a:lnTo>
                  <a:pt x="115" y="877"/>
                </a:lnTo>
                <a:lnTo>
                  <a:pt x="109" y="877"/>
                </a:lnTo>
                <a:lnTo>
                  <a:pt x="105" y="875"/>
                </a:lnTo>
                <a:lnTo>
                  <a:pt x="99" y="873"/>
                </a:lnTo>
                <a:lnTo>
                  <a:pt x="98" y="869"/>
                </a:lnTo>
                <a:lnTo>
                  <a:pt x="96" y="862"/>
                </a:lnTo>
                <a:lnTo>
                  <a:pt x="92" y="854"/>
                </a:lnTo>
                <a:lnTo>
                  <a:pt x="84" y="854"/>
                </a:lnTo>
                <a:lnTo>
                  <a:pt x="78" y="852"/>
                </a:lnTo>
                <a:lnTo>
                  <a:pt x="75" y="850"/>
                </a:lnTo>
                <a:lnTo>
                  <a:pt x="69" y="846"/>
                </a:lnTo>
                <a:lnTo>
                  <a:pt x="63" y="846"/>
                </a:lnTo>
                <a:lnTo>
                  <a:pt x="57" y="844"/>
                </a:lnTo>
                <a:lnTo>
                  <a:pt x="53" y="846"/>
                </a:lnTo>
                <a:lnTo>
                  <a:pt x="48" y="848"/>
                </a:lnTo>
                <a:lnTo>
                  <a:pt x="42" y="850"/>
                </a:lnTo>
                <a:lnTo>
                  <a:pt x="38" y="854"/>
                </a:lnTo>
                <a:lnTo>
                  <a:pt x="42" y="846"/>
                </a:lnTo>
                <a:lnTo>
                  <a:pt x="48" y="837"/>
                </a:lnTo>
                <a:lnTo>
                  <a:pt x="53" y="831"/>
                </a:lnTo>
                <a:lnTo>
                  <a:pt x="57" y="829"/>
                </a:lnTo>
                <a:lnTo>
                  <a:pt x="50" y="817"/>
                </a:lnTo>
                <a:lnTo>
                  <a:pt x="42" y="806"/>
                </a:lnTo>
                <a:lnTo>
                  <a:pt x="32" y="796"/>
                </a:lnTo>
                <a:lnTo>
                  <a:pt x="23" y="785"/>
                </a:lnTo>
                <a:lnTo>
                  <a:pt x="23" y="781"/>
                </a:lnTo>
                <a:lnTo>
                  <a:pt x="23" y="779"/>
                </a:lnTo>
                <a:lnTo>
                  <a:pt x="15" y="773"/>
                </a:lnTo>
                <a:lnTo>
                  <a:pt x="5" y="770"/>
                </a:lnTo>
                <a:lnTo>
                  <a:pt x="4" y="766"/>
                </a:lnTo>
                <a:lnTo>
                  <a:pt x="2" y="764"/>
                </a:lnTo>
                <a:lnTo>
                  <a:pt x="0" y="758"/>
                </a:lnTo>
                <a:lnTo>
                  <a:pt x="2" y="754"/>
                </a:lnTo>
                <a:lnTo>
                  <a:pt x="5" y="741"/>
                </a:lnTo>
                <a:lnTo>
                  <a:pt x="11" y="729"/>
                </a:lnTo>
                <a:lnTo>
                  <a:pt x="13" y="716"/>
                </a:lnTo>
                <a:lnTo>
                  <a:pt x="13" y="702"/>
                </a:lnTo>
                <a:lnTo>
                  <a:pt x="13" y="695"/>
                </a:lnTo>
                <a:lnTo>
                  <a:pt x="17" y="687"/>
                </a:lnTo>
                <a:lnTo>
                  <a:pt x="21" y="683"/>
                </a:lnTo>
                <a:lnTo>
                  <a:pt x="25" y="681"/>
                </a:lnTo>
                <a:lnTo>
                  <a:pt x="30" y="681"/>
                </a:lnTo>
                <a:lnTo>
                  <a:pt x="34" y="681"/>
                </a:lnTo>
                <a:lnTo>
                  <a:pt x="34" y="683"/>
                </a:lnTo>
                <a:lnTo>
                  <a:pt x="36" y="683"/>
                </a:lnTo>
                <a:lnTo>
                  <a:pt x="40" y="685"/>
                </a:lnTo>
                <a:lnTo>
                  <a:pt x="44" y="683"/>
                </a:lnTo>
                <a:lnTo>
                  <a:pt x="46" y="679"/>
                </a:lnTo>
                <a:lnTo>
                  <a:pt x="46" y="677"/>
                </a:lnTo>
                <a:lnTo>
                  <a:pt x="48" y="672"/>
                </a:lnTo>
                <a:lnTo>
                  <a:pt x="48" y="668"/>
                </a:lnTo>
                <a:lnTo>
                  <a:pt x="48" y="664"/>
                </a:lnTo>
                <a:lnTo>
                  <a:pt x="46" y="660"/>
                </a:lnTo>
                <a:lnTo>
                  <a:pt x="44" y="656"/>
                </a:lnTo>
                <a:lnTo>
                  <a:pt x="42" y="651"/>
                </a:lnTo>
                <a:lnTo>
                  <a:pt x="40" y="647"/>
                </a:lnTo>
                <a:lnTo>
                  <a:pt x="42" y="643"/>
                </a:lnTo>
                <a:lnTo>
                  <a:pt x="53" y="628"/>
                </a:lnTo>
                <a:lnTo>
                  <a:pt x="63" y="612"/>
                </a:lnTo>
                <a:lnTo>
                  <a:pt x="65" y="606"/>
                </a:lnTo>
                <a:lnTo>
                  <a:pt x="67" y="601"/>
                </a:lnTo>
                <a:lnTo>
                  <a:pt x="71" y="595"/>
                </a:lnTo>
                <a:lnTo>
                  <a:pt x="76" y="593"/>
                </a:lnTo>
                <a:lnTo>
                  <a:pt x="84" y="591"/>
                </a:lnTo>
                <a:lnTo>
                  <a:pt x="90" y="587"/>
                </a:lnTo>
                <a:lnTo>
                  <a:pt x="96" y="583"/>
                </a:lnTo>
                <a:lnTo>
                  <a:pt x="99" y="580"/>
                </a:lnTo>
                <a:lnTo>
                  <a:pt x="107" y="570"/>
                </a:lnTo>
                <a:lnTo>
                  <a:pt x="117" y="562"/>
                </a:lnTo>
                <a:lnTo>
                  <a:pt x="146" y="555"/>
                </a:lnTo>
                <a:lnTo>
                  <a:pt x="172" y="545"/>
                </a:lnTo>
                <a:lnTo>
                  <a:pt x="180" y="543"/>
                </a:lnTo>
                <a:lnTo>
                  <a:pt x="188" y="541"/>
                </a:lnTo>
                <a:lnTo>
                  <a:pt x="197" y="541"/>
                </a:lnTo>
                <a:lnTo>
                  <a:pt x="205" y="545"/>
                </a:lnTo>
                <a:lnTo>
                  <a:pt x="217" y="549"/>
                </a:lnTo>
                <a:lnTo>
                  <a:pt x="226" y="553"/>
                </a:lnTo>
                <a:lnTo>
                  <a:pt x="253" y="346"/>
                </a:lnTo>
                <a:lnTo>
                  <a:pt x="247" y="342"/>
                </a:lnTo>
                <a:lnTo>
                  <a:pt x="241" y="334"/>
                </a:lnTo>
                <a:lnTo>
                  <a:pt x="241" y="334"/>
                </a:lnTo>
                <a:lnTo>
                  <a:pt x="243" y="334"/>
                </a:lnTo>
                <a:lnTo>
                  <a:pt x="238" y="332"/>
                </a:lnTo>
                <a:lnTo>
                  <a:pt x="232" y="332"/>
                </a:lnTo>
                <a:lnTo>
                  <a:pt x="228" y="330"/>
                </a:lnTo>
                <a:lnTo>
                  <a:pt x="224" y="326"/>
                </a:lnTo>
                <a:lnTo>
                  <a:pt x="222" y="324"/>
                </a:lnTo>
                <a:lnTo>
                  <a:pt x="220" y="321"/>
                </a:lnTo>
                <a:lnTo>
                  <a:pt x="213" y="313"/>
                </a:lnTo>
                <a:lnTo>
                  <a:pt x="209" y="301"/>
                </a:lnTo>
                <a:lnTo>
                  <a:pt x="207" y="290"/>
                </a:lnTo>
                <a:lnTo>
                  <a:pt x="209" y="280"/>
                </a:lnTo>
                <a:lnTo>
                  <a:pt x="213" y="273"/>
                </a:lnTo>
                <a:lnTo>
                  <a:pt x="220" y="269"/>
                </a:lnTo>
                <a:lnTo>
                  <a:pt x="228" y="265"/>
                </a:lnTo>
                <a:lnTo>
                  <a:pt x="238" y="261"/>
                </a:lnTo>
                <a:lnTo>
                  <a:pt x="243" y="259"/>
                </a:lnTo>
                <a:lnTo>
                  <a:pt x="249" y="257"/>
                </a:lnTo>
                <a:lnTo>
                  <a:pt x="255" y="255"/>
                </a:lnTo>
                <a:lnTo>
                  <a:pt x="261" y="257"/>
                </a:lnTo>
                <a:lnTo>
                  <a:pt x="265" y="257"/>
                </a:lnTo>
                <a:lnTo>
                  <a:pt x="266" y="255"/>
                </a:lnTo>
                <a:lnTo>
                  <a:pt x="266" y="252"/>
                </a:lnTo>
                <a:lnTo>
                  <a:pt x="265" y="248"/>
                </a:lnTo>
                <a:lnTo>
                  <a:pt x="261" y="244"/>
                </a:lnTo>
                <a:lnTo>
                  <a:pt x="257" y="242"/>
                </a:lnTo>
                <a:lnTo>
                  <a:pt x="253" y="240"/>
                </a:lnTo>
                <a:lnTo>
                  <a:pt x="247" y="240"/>
                </a:lnTo>
                <a:lnTo>
                  <a:pt x="238" y="242"/>
                </a:lnTo>
                <a:lnTo>
                  <a:pt x="228" y="246"/>
                </a:lnTo>
                <a:lnTo>
                  <a:pt x="226" y="232"/>
                </a:lnTo>
                <a:lnTo>
                  <a:pt x="222" y="217"/>
                </a:lnTo>
                <a:lnTo>
                  <a:pt x="222" y="213"/>
                </a:lnTo>
                <a:lnTo>
                  <a:pt x="220" y="207"/>
                </a:lnTo>
                <a:lnTo>
                  <a:pt x="220" y="204"/>
                </a:lnTo>
                <a:lnTo>
                  <a:pt x="222" y="202"/>
                </a:lnTo>
                <a:lnTo>
                  <a:pt x="249" y="200"/>
                </a:lnTo>
                <a:lnTo>
                  <a:pt x="274" y="200"/>
                </a:lnTo>
                <a:lnTo>
                  <a:pt x="288" y="202"/>
                </a:lnTo>
                <a:lnTo>
                  <a:pt x="299" y="202"/>
                </a:lnTo>
                <a:lnTo>
                  <a:pt x="312" y="200"/>
                </a:lnTo>
                <a:lnTo>
                  <a:pt x="324" y="196"/>
                </a:lnTo>
                <a:lnTo>
                  <a:pt x="322" y="194"/>
                </a:lnTo>
                <a:lnTo>
                  <a:pt x="322" y="188"/>
                </a:lnTo>
                <a:lnTo>
                  <a:pt x="324" y="186"/>
                </a:lnTo>
                <a:lnTo>
                  <a:pt x="326" y="186"/>
                </a:lnTo>
                <a:lnTo>
                  <a:pt x="332" y="192"/>
                </a:lnTo>
                <a:lnTo>
                  <a:pt x="339" y="196"/>
                </a:lnTo>
                <a:lnTo>
                  <a:pt x="341" y="196"/>
                </a:lnTo>
                <a:lnTo>
                  <a:pt x="345" y="194"/>
                </a:lnTo>
                <a:lnTo>
                  <a:pt x="349" y="192"/>
                </a:lnTo>
                <a:lnTo>
                  <a:pt x="351" y="190"/>
                </a:lnTo>
                <a:lnTo>
                  <a:pt x="353" y="182"/>
                </a:lnTo>
                <a:lnTo>
                  <a:pt x="359" y="177"/>
                </a:lnTo>
                <a:lnTo>
                  <a:pt x="362" y="179"/>
                </a:lnTo>
                <a:lnTo>
                  <a:pt x="364" y="182"/>
                </a:lnTo>
                <a:lnTo>
                  <a:pt x="364" y="200"/>
                </a:lnTo>
                <a:lnTo>
                  <a:pt x="370" y="217"/>
                </a:lnTo>
                <a:lnTo>
                  <a:pt x="374" y="223"/>
                </a:lnTo>
                <a:lnTo>
                  <a:pt x="380" y="229"/>
                </a:lnTo>
                <a:lnTo>
                  <a:pt x="387" y="230"/>
                </a:lnTo>
                <a:lnTo>
                  <a:pt x="397" y="230"/>
                </a:lnTo>
                <a:lnTo>
                  <a:pt x="399" y="230"/>
                </a:lnTo>
                <a:lnTo>
                  <a:pt x="399" y="232"/>
                </a:lnTo>
                <a:lnTo>
                  <a:pt x="399" y="232"/>
                </a:lnTo>
                <a:lnTo>
                  <a:pt x="397" y="230"/>
                </a:lnTo>
                <a:lnTo>
                  <a:pt x="401" y="230"/>
                </a:lnTo>
                <a:lnTo>
                  <a:pt x="407" y="232"/>
                </a:lnTo>
                <a:lnTo>
                  <a:pt x="410" y="232"/>
                </a:lnTo>
                <a:lnTo>
                  <a:pt x="414" y="236"/>
                </a:lnTo>
                <a:lnTo>
                  <a:pt x="418" y="244"/>
                </a:lnTo>
                <a:lnTo>
                  <a:pt x="424" y="250"/>
                </a:lnTo>
                <a:lnTo>
                  <a:pt x="431" y="255"/>
                </a:lnTo>
                <a:lnTo>
                  <a:pt x="439" y="259"/>
                </a:lnTo>
                <a:lnTo>
                  <a:pt x="447" y="261"/>
                </a:lnTo>
                <a:lnTo>
                  <a:pt x="456" y="261"/>
                </a:lnTo>
                <a:lnTo>
                  <a:pt x="474" y="253"/>
                </a:lnTo>
                <a:lnTo>
                  <a:pt x="489" y="244"/>
                </a:lnTo>
                <a:lnTo>
                  <a:pt x="502" y="230"/>
                </a:lnTo>
                <a:lnTo>
                  <a:pt x="516" y="217"/>
                </a:lnTo>
                <a:lnTo>
                  <a:pt x="527" y="213"/>
                </a:lnTo>
                <a:lnTo>
                  <a:pt x="543" y="209"/>
                </a:lnTo>
                <a:lnTo>
                  <a:pt x="547" y="205"/>
                </a:lnTo>
                <a:lnTo>
                  <a:pt x="552" y="202"/>
                </a:lnTo>
                <a:lnTo>
                  <a:pt x="556" y="196"/>
                </a:lnTo>
                <a:lnTo>
                  <a:pt x="558" y="188"/>
                </a:lnTo>
                <a:lnTo>
                  <a:pt x="560" y="186"/>
                </a:lnTo>
                <a:lnTo>
                  <a:pt x="564" y="184"/>
                </a:lnTo>
                <a:lnTo>
                  <a:pt x="568" y="182"/>
                </a:lnTo>
                <a:lnTo>
                  <a:pt x="572" y="182"/>
                </a:lnTo>
                <a:lnTo>
                  <a:pt x="579" y="182"/>
                </a:lnTo>
                <a:lnTo>
                  <a:pt x="587" y="181"/>
                </a:lnTo>
                <a:lnTo>
                  <a:pt x="591" y="175"/>
                </a:lnTo>
                <a:lnTo>
                  <a:pt x="593" y="169"/>
                </a:lnTo>
                <a:lnTo>
                  <a:pt x="593" y="163"/>
                </a:lnTo>
                <a:lnTo>
                  <a:pt x="591" y="159"/>
                </a:lnTo>
                <a:lnTo>
                  <a:pt x="585" y="154"/>
                </a:lnTo>
                <a:lnTo>
                  <a:pt x="579" y="152"/>
                </a:lnTo>
                <a:lnTo>
                  <a:pt x="572" y="152"/>
                </a:lnTo>
                <a:lnTo>
                  <a:pt x="564" y="152"/>
                </a:lnTo>
                <a:lnTo>
                  <a:pt x="558" y="152"/>
                </a:lnTo>
                <a:lnTo>
                  <a:pt x="552" y="146"/>
                </a:lnTo>
                <a:lnTo>
                  <a:pt x="552" y="142"/>
                </a:lnTo>
                <a:lnTo>
                  <a:pt x="552" y="138"/>
                </a:lnTo>
                <a:lnTo>
                  <a:pt x="547" y="121"/>
                </a:lnTo>
                <a:lnTo>
                  <a:pt x="541" y="104"/>
                </a:lnTo>
                <a:lnTo>
                  <a:pt x="541" y="92"/>
                </a:lnTo>
                <a:lnTo>
                  <a:pt x="539" y="79"/>
                </a:lnTo>
                <a:lnTo>
                  <a:pt x="539" y="75"/>
                </a:lnTo>
                <a:lnTo>
                  <a:pt x="537" y="73"/>
                </a:lnTo>
                <a:lnTo>
                  <a:pt x="529" y="69"/>
                </a:lnTo>
                <a:lnTo>
                  <a:pt x="522" y="64"/>
                </a:lnTo>
                <a:lnTo>
                  <a:pt x="520" y="62"/>
                </a:lnTo>
                <a:lnTo>
                  <a:pt x="518" y="60"/>
                </a:lnTo>
                <a:lnTo>
                  <a:pt x="516" y="56"/>
                </a:lnTo>
                <a:lnTo>
                  <a:pt x="518" y="52"/>
                </a:lnTo>
                <a:lnTo>
                  <a:pt x="520" y="52"/>
                </a:lnTo>
                <a:lnTo>
                  <a:pt x="524" y="52"/>
                </a:lnTo>
                <a:lnTo>
                  <a:pt x="527" y="54"/>
                </a:lnTo>
                <a:lnTo>
                  <a:pt x="531" y="58"/>
                </a:lnTo>
                <a:lnTo>
                  <a:pt x="547" y="60"/>
                </a:lnTo>
                <a:lnTo>
                  <a:pt x="562" y="60"/>
                </a:lnTo>
                <a:lnTo>
                  <a:pt x="581" y="67"/>
                </a:lnTo>
                <a:lnTo>
                  <a:pt x="602" y="75"/>
                </a:lnTo>
                <a:lnTo>
                  <a:pt x="612" y="79"/>
                </a:lnTo>
                <a:lnTo>
                  <a:pt x="621" y="81"/>
                </a:lnTo>
                <a:lnTo>
                  <a:pt x="627" y="79"/>
                </a:lnTo>
                <a:lnTo>
                  <a:pt x="631" y="79"/>
                </a:lnTo>
                <a:lnTo>
                  <a:pt x="637" y="75"/>
                </a:lnTo>
                <a:lnTo>
                  <a:pt x="639" y="71"/>
                </a:lnTo>
                <a:lnTo>
                  <a:pt x="644" y="65"/>
                </a:lnTo>
                <a:lnTo>
                  <a:pt x="650" y="62"/>
                </a:lnTo>
                <a:lnTo>
                  <a:pt x="666" y="62"/>
                </a:lnTo>
                <a:lnTo>
                  <a:pt x="679" y="58"/>
                </a:lnTo>
                <a:lnTo>
                  <a:pt x="685" y="52"/>
                </a:lnTo>
                <a:lnTo>
                  <a:pt x="691" y="50"/>
                </a:lnTo>
                <a:lnTo>
                  <a:pt x="704" y="46"/>
                </a:lnTo>
                <a:lnTo>
                  <a:pt x="717" y="40"/>
                </a:lnTo>
                <a:lnTo>
                  <a:pt x="727" y="40"/>
                </a:lnTo>
                <a:lnTo>
                  <a:pt x="735" y="40"/>
                </a:lnTo>
                <a:lnTo>
                  <a:pt x="756" y="21"/>
                </a:lnTo>
                <a:lnTo>
                  <a:pt x="777" y="2"/>
                </a:lnTo>
                <a:lnTo>
                  <a:pt x="781" y="0"/>
                </a:lnTo>
                <a:lnTo>
                  <a:pt x="786" y="0"/>
                </a:lnTo>
                <a:lnTo>
                  <a:pt x="792" y="2"/>
                </a:lnTo>
                <a:lnTo>
                  <a:pt x="796" y="8"/>
                </a:lnTo>
                <a:lnTo>
                  <a:pt x="798" y="12"/>
                </a:lnTo>
                <a:lnTo>
                  <a:pt x="796" y="16"/>
                </a:lnTo>
                <a:lnTo>
                  <a:pt x="794" y="19"/>
                </a:lnTo>
                <a:lnTo>
                  <a:pt x="792" y="23"/>
                </a:lnTo>
                <a:lnTo>
                  <a:pt x="790" y="29"/>
                </a:lnTo>
                <a:lnTo>
                  <a:pt x="792" y="37"/>
                </a:lnTo>
                <a:lnTo>
                  <a:pt x="798" y="46"/>
                </a:lnTo>
                <a:lnTo>
                  <a:pt x="804" y="56"/>
                </a:lnTo>
                <a:lnTo>
                  <a:pt x="808" y="67"/>
                </a:lnTo>
                <a:lnTo>
                  <a:pt x="810" y="77"/>
                </a:lnTo>
                <a:lnTo>
                  <a:pt x="811" y="88"/>
                </a:lnTo>
                <a:lnTo>
                  <a:pt x="810" y="98"/>
                </a:lnTo>
                <a:lnTo>
                  <a:pt x="806" y="108"/>
                </a:lnTo>
                <a:lnTo>
                  <a:pt x="800" y="119"/>
                </a:lnTo>
                <a:lnTo>
                  <a:pt x="796" y="127"/>
                </a:lnTo>
                <a:lnTo>
                  <a:pt x="794" y="134"/>
                </a:lnTo>
                <a:lnTo>
                  <a:pt x="796" y="144"/>
                </a:lnTo>
                <a:lnTo>
                  <a:pt x="800" y="152"/>
                </a:lnTo>
                <a:lnTo>
                  <a:pt x="800" y="161"/>
                </a:lnTo>
                <a:lnTo>
                  <a:pt x="800" y="169"/>
                </a:lnTo>
                <a:lnTo>
                  <a:pt x="804" y="177"/>
                </a:lnTo>
                <a:lnTo>
                  <a:pt x="808" y="182"/>
                </a:lnTo>
                <a:lnTo>
                  <a:pt x="817" y="196"/>
                </a:lnTo>
                <a:lnTo>
                  <a:pt x="831" y="205"/>
                </a:lnTo>
                <a:lnTo>
                  <a:pt x="840" y="207"/>
                </a:lnTo>
                <a:lnTo>
                  <a:pt x="850" y="204"/>
                </a:lnTo>
                <a:lnTo>
                  <a:pt x="861" y="205"/>
                </a:lnTo>
                <a:lnTo>
                  <a:pt x="873" y="207"/>
                </a:lnTo>
                <a:lnTo>
                  <a:pt x="881" y="205"/>
                </a:lnTo>
                <a:lnTo>
                  <a:pt x="888" y="200"/>
                </a:lnTo>
                <a:lnTo>
                  <a:pt x="892" y="198"/>
                </a:lnTo>
                <a:lnTo>
                  <a:pt x="898" y="200"/>
                </a:lnTo>
                <a:lnTo>
                  <a:pt x="902" y="204"/>
                </a:lnTo>
                <a:lnTo>
                  <a:pt x="907" y="205"/>
                </a:lnTo>
                <a:lnTo>
                  <a:pt x="917" y="202"/>
                </a:lnTo>
                <a:lnTo>
                  <a:pt x="925" y="196"/>
                </a:lnTo>
                <a:lnTo>
                  <a:pt x="936" y="196"/>
                </a:lnTo>
                <a:lnTo>
                  <a:pt x="948" y="194"/>
                </a:lnTo>
                <a:lnTo>
                  <a:pt x="957" y="188"/>
                </a:lnTo>
                <a:lnTo>
                  <a:pt x="967" y="182"/>
                </a:lnTo>
                <a:lnTo>
                  <a:pt x="976" y="181"/>
                </a:lnTo>
                <a:lnTo>
                  <a:pt x="988" y="182"/>
                </a:lnTo>
                <a:lnTo>
                  <a:pt x="998" y="184"/>
                </a:lnTo>
                <a:lnTo>
                  <a:pt x="1009" y="186"/>
                </a:lnTo>
                <a:lnTo>
                  <a:pt x="1015" y="190"/>
                </a:lnTo>
                <a:lnTo>
                  <a:pt x="1024" y="194"/>
                </a:lnTo>
                <a:lnTo>
                  <a:pt x="1028" y="194"/>
                </a:lnTo>
                <a:lnTo>
                  <a:pt x="1034" y="194"/>
                </a:lnTo>
                <a:lnTo>
                  <a:pt x="1038" y="190"/>
                </a:lnTo>
                <a:lnTo>
                  <a:pt x="1042" y="186"/>
                </a:lnTo>
                <a:lnTo>
                  <a:pt x="1042" y="181"/>
                </a:lnTo>
                <a:lnTo>
                  <a:pt x="1040" y="175"/>
                </a:lnTo>
                <a:lnTo>
                  <a:pt x="1036" y="171"/>
                </a:lnTo>
                <a:lnTo>
                  <a:pt x="1032" y="167"/>
                </a:lnTo>
                <a:lnTo>
                  <a:pt x="1030" y="163"/>
                </a:lnTo>
                <a:lnTo>
                  <a:pt x="1028" y="161"/>
                </a:lnTo>
                <a:lnTo>
                  <a:pt x="1028" y="158"/>
                </a:lnTo>
                <a:lnTo>
                  <a:pt x="1032" y="156"/>
                </a:lnTo>
                <a:lnTo>
                  <a:pt x="1042" y="159"/>
                </a:lnTo>
                <a:lnTo>
                  <a:pt x="1047" y="163"/>
                </a:lnTo>
                <a:lnTo>
                  <a:pt x="1057" y="161"/>
                </a:lnTo>
                <a:lnTo>
                  <a:pt x="1067" y="156"/>
                </a:lnTo>
                <a:lnTo>
                  <a:pt x="1071" y="154"/>
                </a:lnTo>
                <a:lnTo>
                  <a:pt x="1074" y="152"/>
                </a:lnTo>
                <a:lnTo>
                  <a:pt x="1076" y="152"/>
                </a:lnTo>
                <a:lnTo>
                  <a:pt x="1080" y="156"/>
                </a:lnTo>
                <a:lnTo>
                  <a:pt x="1088" y="161"/>
                </a:lnTo>
                <a:lnTo>
                  <a:pt x="1097" y="165"/>
                </a:lnTo>
                <a:lnTo>
                  <a:pt x="1107" y="167"/>
                </a:lnTo>
                <a:lnTo>
                  <a:pt x="1117" y="167"/>
                </a:lnTo>
                <a:lnTo>
                  <a:pt x="1122" y="169"/>
                </a:lnTo>
                <a:lnTo>
                  <a:pt x="1128" y="173"/>
                </a:lnTo>
                <a:lnTo>
                  <a:pt x="1132" y="175"/>
                </a:lnTo>
                <a:lnTo>
                  <a:pt x="1134" y="177"/>
                </a:lnTo>
                <a:lnTo>
                  <a:pt x="1138" y="177"/>
                </a:lnTo>
                <a:lnTo>
                  <a:pt x="1142" y="175"/>
                </a:lnTo>
                <a:lnTo>
                  <a:pt x="1147" y="169"/>
                </a:lnTo>
                <a:lnTo>
                  <a:pt x="1153" y="163"/>
                </a:lnTo>
                <a:lnTo>
                  <a:pt x="1159" y="161"/>
                </a:lnTo>
                <a:lnTo>
                  <a:pt x="1165" y="161"/>
                </a:lnTo>
                <a:lnTo>
                  <a:pt x="1165" y="163"/>
                </a:lnTo>
                <a:lnTo>
                  <a:pt x="1166" y="163"/>
                </a:lnTo>
                <a:lnTo>
                  <a:pt x="1170" y="163"/>
                </a:lnTo>
                <a:lnTo>
                  <a:pt x="1174" y="163"/>
                </a:lnTo>
                <a:lnTo>
                  <a:pt x="1176" y="161"/>
                </a:lnTo>
                <a:lnTo>
                  <a:pt x="1180" y="158"/>
                </a:lnTo>
                <a:lnTo>
                  <a:pt x="1182" y="158"/>
                </a:lnTo>
                <a:lnTo>
                  <a:pt x="1184" y="156"/>
                </a:lnTo>
                <a:lnTo>
                  <a:pt x="1186" y="156"/>
                </a:lnTo>
                <a:lnTo>
                  <a:pt x="1188" y="158"/>
                </a:lnTo>
                <a:lnTo>
                  <a:pt x="1188" y="165"/>
                </a:lnTo>
                <a:lnTo>
                  <a:pt x="1189" y="173"/>
                </a:lnTo>
                <a:lnTo>
                  <a:pt x="1191" y="175"/>
                </a:lnTo>
                <a:lnTo>
                  <a:pt x="1195" y="177"/>
                </a:lnTo>
                <a:lnTo>
                  <a:pt x="1197" y="177"/>
                </a:lnTo>
                <a:lnTo>
                  <a:pt x="1201" y="175"/>
                </a:lnTo>
                <a:lnTo>
                  <a:pt x="1222" y="154"/>
                </a:lnTo>
                <a:lnTo>
                  <a:pt x="1239" y="133"/>
                </a:lnTo>
                <a:lnTo>
                  <a:pt x="1245" y="119"/>
                </a:lnTo>
                <a:lnTo>
                  <a:pt x="1251" y="104"/>
                </a:lnTo>
                <a:lnTo>
                  <a:pt x="1255" y="92"/>
                </a:lnTo>
                <a:lnTo>
                  <a:pt x="1257" y="81"/>
                </a:lnTo>
                <a:lnTo>
                  <a:pt x="1257" y="73"/>
                </a:lnTo>
                <a:lnTo>
                  <a:pt x="1257" y="67"/>
                </a:lnTo>
                <a:lnTo>
                  <a:pt x="1259" y="62"/>
                </a:lnTo>
                <a:lnTo>
                  <a:pt x="1260" y="58"/>
                </a:lnTo>
                <a:lnTo>
                  <a:pt x="1260" y="56"/>
                </a:lnTo>
                <a:lnTo>
                  <a:pt x="1262" y="54"/>
                </a:lnTo>
                <a:lnTo>
                  <a:pt x="1264" y="54"/>
                </a:lnTo>
                <a:lnTo>
                  <a:pt x="1266" y="56"/>
                </a:lnTo>
                <a:lnTo>
                  <a:pt x="1276" y="65"/>
                </a:lnTo>
                <a:lnTo>
                  <a:pt x="1285" y="75"/>
                </a:lnTo>
                <a:lnTo>
                  <a:pt x="1299" y="94"/>
                </a:lnTo>
                <a:lnTo>
                  <a:pt x="1310" y="115"/>
                </a:lnTo>
                <a:lnTo>
                  <a:pt x="1312" y="123"/>
                </a:lnTo>
                <a:lnTo>
                  <a:pt x="1312" y="133"/>
                </a:lnTo>
                <a:lnTo>
                  <a:pt x="1314" y="136"/>
                </a:lnTo>
                <a:lnTo>
                  <a:pt x="1316" y="142"/>
                </a:lnTo>
                <a:lnTo>
                  <a:pt x="1320" y="169"/>
                </a:lnTo>
                <a:lnTo>
                  <a:pt x="1326" y="194"/>
                </a:lnTo>
                <a:lnTo>
                  <a:pt x="1330" y="198"/>
                </a:lnTo>
                <a:lnTo>
                  <a:pt x="1335" y="202"/>
                </a:lnTo>
                <a:lnTo>
                  <a:pt x="1341" y="204"/>
                </a:lnTo>
                <a:lnTo>
                  <a:pt x="1347" y="205"/>
                </a:lnTo>
                <a:lnTo>
                  <a:pt x="1360" y="207"/>
                </a:lnTo>
                <a:lnTo>
                  <a:pt x="1374" y="213"/>
                </a:lnTo>
                <a:lnTo>
                  <a:pt x="1372" y="223"/>
                </a:lnTo>
                <a:lnTo>
                  <a:pt x="1368" y="232"/>
                </a:lnTo>
                <a:lnTo>
                  <a:pt x="1364" y="242"/>
                </a:lnTo>
                <a:lnTo>
                  <a:pt x="1360" y="252"/>
                </a:lnTo>
                <a:lnTo>
                  <a:pt x="1358" y="255"/>
                </a:lnTo>
                <a:lnTo>
                  <a:pt x="1353" y="255"/>
                </a:lnTo>
                <a:lnTo>
                  <a:pt x="1349" y="257"/>
                </a:lnTo>
                <a:lnTo>
                  <a:pt x="1345" y="261"/>
                </a:lnTo>
                <a:lnTo>
                  <a:pt x="1341" y="263"/>
                </a:lnTo>
                <a:lnTo>
                  <a:pt x="1339" y="267"/>
                </a:lnTo>
                <a:lnTo>
                  <a:pt x="1333" y="276"/>
                </a:lnTo>
                <a:lnTo>
                  <a:pt x="1326" y="284"/>
                </a:lnTo>
                <a:lnTo>
                  <a:pt x="1324" y="286"/>
                </a:lnTo>
                <a:lnTo>
                  <a:pt x="1320" y="286"/>
                </a:lnTo>
                <a:lnTo>
                  <a:pt x="1310" y="288"/>
                </a:lnTo>
                <a:lnTo>
                  <a:pt x="1303" y="290"/>
                </a:lnTo>
                <a:lnTo>
                  <a:pt x="1291" y="305"/>
                </a:lnTo>
                <a:lnTo>
                  <a:pt x="1280" y="321"/>
                </a:lnTo>
                <a:lnTo>
                  <a:pt x="1278" y="323"/>
                </a:lnTo>
                <a:lnTo>
                  <a:pt x="1276" y="326"/>
                </a:lnTo>
                <a:lnTo>
                  <a:pt x="1276" y="334"/>
                </a:lnTo>
                <a:lnTo>
                  <a:pt x="1276" y="342"/>
                </a:lnTo>
                <a:lnTo>
                  <a:pt x="1270" y="347"/>
                </a:lnTo>
                <a:lnTo>
                  <a:pt x="1262" y="353"/>
                </a:lnTo>
                <a:lnTo>
                  <a:pt x="1253" y="361"/>
                </a:lnTo>
                <a:lnTo>
                  <a:pt x="1243" y="367"/>
                </a:lnTo>
                <a:lnTo>
                  <a:pt x="1232" y="370"/>
                </a:lnTo>
                <a:lnTo>
                  <a:pt x="1220" y="370"/>
                </a:lnTo>
                <a:lnTo>
                  <a:pt x="1216" y="372"/>
                </a:lnTo>
                <a:lnTo>
                  <a:pt x="1213" y="372"/>
                </a:lnTo>
                <a:lnTo>
                  <a:pt x="1218" y="374"/>
                </a:lnTo>
                <a:lnTo>
                  <a:pt x="1224" y="374"/>
                </a:lnTo>
                <a:lnTo>
                  <a:pt x="1230" y="376"/>
                </a:lnTo>
                <a:lnTo>
                  <a:pt x="1234" y="380"/>
                </a:lnTo>
                <a:lnTo>
                  <a:pt x="1234" y="393"/>
                </a:lnTo>
                <a:lnTo>
                  <a:pt x="1234" y="407"/>
                </a:lnTo>
                <a:lnTo>
                  <a:pt x="1237" y="420"/>
                </a:lnTo>
                <a:lnTo>
                  <a:pt x="1245" y="434"/>
                </a:lnTo>
                <a:lnTo>
                  <a:pt x="1249" y="443"/>
                </a:lnTo>
                <a:lnTo>
                  <a:pt x="1253" y="457"/>
                </a:lnTo>
                <a:lnTo>
                  <a:pt x="1255" y="459"/>
                </a:lnTo>
                <a:lnTo>
                  <a:pt x="1260" y="459"/>
                </a:lnTo>
                <a:lnTo>
                  <a:pt x="1259" y="447"/>
                </a:lnTo>
                <a:lnTo>
                  <a:pt x="1257" y="434"/>
                </a:lnTo>
                <a:lnTo>
                  <a:pt x="1255" y="428"/>
                </a:lnTo>
                <a:lnTo>
                  <a:pt x="1251" y="424"/>
                </a:lnTo>
                <a:lnTo>
                  <a:pt x="1251" y="420"/>
                </a:lnTo>
                <a:lnTo>
                  <a:pt x="1251" y="418"/>
                </a:lnTo>
                <a:lnTo>
                  <a:pt x="1245" y="413"/>
                </a:lnTo>
                <a:lnTo>
                  <a:pt x="1243" y="405"/>
                </a:lnTo>
                <a:lnTo>
                  <a:pt x="1241" y="397"/>
                </a:lnTo>
                <a:lnTo>
                  <a:pt x="1245" y="390"/>
                </a:lnTo>
                <a:lnTo>
                  <a:pt x="1251" y="384"/>
                </a:lnTo>
                <a:lnTo>
                  <a:pt x="1255" y="378"/>
                </a:lnTo>
                <a:lnTo>
                  <a:pt x="1260" y="374"/>
                </a:lnTo>
                <a:lnTo>
                  <a:pt x="1266" y="370"/>
                </a:lnTo>
                <a:lnTo>
                  <a:pt x="1276" y="369"/>
                </a:lnTo>
                <a:lnTo>
                  <a:pt x="1284" y="365"/>
                </a:lnTo>
                <a:lnTo>
                  <a:pt x="1291" y="361"/>
                </a:lnTo>
                <a:lnTo>
                  <a:pt x="1297" y="353"/>
                </a:lnTo>
                <a:lnTo>
                  <a:pt x="1301" y="347"/>
                </a:lnTo>
                <a:lnTo>
                  <a:pt x="1303" y="340"/>
                </a:lnTo>
                <a:lnTo>
                  <a:pt x="1308" y="340"/>
                </a:lnTo>
                <a:lnTo>
                  <a:pt x="1314" y="342"/>
                </a:lnTo>
                <a:lnTo>
                  <a:pt x="1314" y="349"/>
                </a:lnTo>
                <a:lnTo>
                  <a:pt x="1314" y="359"/>
                </a:lnTo>
                <a:lnTo>
                  <a:pt x="1312" y="367"/>
                </a:lnTo>
                <a:lnTo>
                  <a:pt x="1312" y="372"/>
                </a:lnTo>
                <a:lnTo>
                  <a:pt x="1312" y="378"/>
                </a:lnTo>
                <a:lnTo>
                  <a:pt x="1316" y="382"/>
                </a:lnTo>
                <a:lnTo>
                  <a:pt x="1316" y="386"/>
                </a:lnTo>
                <a:lnTo>
                  <a:pt x="1314" y="390"/>
                </a:lnTo>
                <a:lnTo>
                  <a:pt x="1316" y="392"/>
                </a:lnTo>
                <a:lnTo>
                  <a:pt x="1320" y="393"/>
                </a:lnTo>
                <a:lnTo>
                  <a:pt x="1324" y="401"/>
                </a:lnTo>
                <a:lnTo>
                  <a:pt x="1328" y="407"/>
                </a:lnTo>
                <a:lnTo>
                  <a:pt x="1333" y="407"/>
                </a:lnTo>
                <a:lnTo>
                  <a:pt x="1339" y="409"/>
                </a:lnTo>
                <a:lnTo>
                  <a:pt x="1345" y="407"/>
                </a:lnTo>
                <a:lnTo>
                  <a:pt x="1351" y="405"/>
                </a:lnTo>
                <a:lnTo>
                  <a:pt x="1368" y="407"/>
                </a:lnTo>
                <a:lnTo>
                  <a:pt x="1387" y="409"/>
                </a:lnTo>
                <a:lnTo>
                  <a:pt x="1391" y="407"/>
                </a:lnTo>
                <a:lnTo>
                  <a:pt x="1393" y="405"/>
                </a:lnTo>
                <a:lnTo>
                  <a:pt x="1397" y="405"/>
                </a:lnTo>
                <a:lnTo>
                  <a:pt x="1401" y="407"/>
                </a:lnTo>
                <a:lnTo>
                  <a:pt x="1401" y="411"/>
                </a:lnTo>
                <a:lnTo>
                  <a:pt x="1401" y="415"/>
                </a:lnTo>
                <a:lnTo>
                  <a:pt x="1399" y="417"/>
                </a:lnTo>
                <a:lnTo>
                  <a:pt x="1397" y="420"/>
                </a:lnTo>
                <a:lnTo>
                  <a:pt x="1399" y="424"/>
                </a:lnTo>
                <a:lnTo>
                  <a:pt x="1397" y="430"/>
                </a:lnTo>
                <a:lnTo>
                  <a:pt x="1397" y="432"/>
                </a:lnTo>
                <a:lnTo>
                  <a:pt x="1395" y="432"/>
                </a:lnTo>
                <a:lnTo>
                  <a:pt x="1395" y="438"/>
                </a:lnTo>
                <a:lnTo>
                  <a:pt x="1391" y="441"/>
                </a:lnTo>
                <a:lnTo>
                  <a:pt x="1391" y="443"/>
                </a:lnTo>
                <a:lnTo>
                  <a:pt x="1393" y="443"/>
                </a:lnTo>
                <a:lnTo>
                  <a:pt x="1397" y="443"/>
                </a:lnTo>
                <a:lnTo>
                  <a:pt x="1399" y="443"/>
                </a:lnTo>
                <a:lnTo>
                  <a:pt x="1404" y="430"/>
                </a:lnTo>
                <a:lnTo>
                  <a:pt x="1408" y="413"/>
                </a:lnTo>
                <a:lnTo>
                  <a:pt x="1412" y="411"/>
                </a:lnTo>
                <a:lnTo>
                  <a:pt x="1414" y="407"/>
                </a:lnTo>
                <a:lnTo>
                  <a:pt x="1420" y="407"/>
                </a:lnTo>
                <a:lnTo>
                  <a:pt x="1424" y="407"/>
                </a:lnTo>
                <a:lnTo>
                  <a:pt x="1427" y="403"/>
                </a:lnTo>
                <a:lnTo>
                  <a:pt x="1433" y="399"/>
                </a:lnTo>
                <a:lnTo>
                  <a:pt x="1435" y="395"/>
                </a:lnTo>
                <a:lnTo>
                  <a:pt x="1437" y="392"/>
                </a:lnTo>
                <a:lnTo>
                  <a:pt x="1441" y="390"/>
                </a:lnTo>
                <a:lnTo>
                  <a:pt x="1445" y="388"/>
                </a:lnTo>
                <a:lnTo>
                  <a:pt x="1445" y="386"/>
                </a:lnTo>
                <a:lnTo>
                  <a:pt x="1447" y="382"/>
                </a:lnTo>
                <a:lnTo>
                  <a:pt x="1452" y="378"/>
                </a:lnTo>
                <a:lnTo>
                  <a:pt x="1458" y="370"/>
                </a:lnTo>
                <a:lnTo>
                  <a:pt x="1464" y="365"/>
                </a:lnTo>
                <a:lnTo>
                  <a:pt x="1468" y="357"/>
                </a:lnTo>
                <a:lnTo>
                  <a:pt x="1472" y="351"/>
                </a:lnTo>
                <a:lnTo>
                  <a:pt x="1479" y="347"/>
                </a:lnTo>
                <a:lnTo>
                  <a:pt x="1485" y="346"/>
                </a:lnTo>
                <a:lnTo>
                  <a:pt x="1493" y="347"/>
                </a:lnTo>
                <a:lnTo>
                  <a:pt x="1502" y="349"/>
                </a:lnTo>
                <a:lnTo>
                  <a:pt x="1512" y="347"/>
                </a:lnTo>
                <a:lnTo>
                  <a:pt x="1514" y="347"/>
                </a:lnTo>
                <a:lnTo>
                  <a:pt x="1514" y="346"/>
                </a:lnTo>
                <a:lnTo>
                  <a:pt x="1518" y="344"/>
                </a:lnTo>
                <a:lnTo>
                  <a:pt x="1521" y="344"/>
                </a:lnTo>
                <a:lnTo>
                  <a:pt x="1535" y="351"/>
                </a:lnTo>
                <a:lnTo>
                  <a:pt x="1550" y="357"/>
                </a:lnTo>
                <a:lnTo>
                  <a:pt x="1554" y="363"/>
                </a:lnTo>
                <a:lnTo>
                  <a:pt x="1556" y="372"/>
                </a:lnTo>
                <a:lnTo>
                  <a:pt x="1564" y="372"/>
                </a:lnTo>
                <a:lnTo>
                  <a:pt x="1569" y="376"/>
                </a:lnTo>
                <a:lnTo>
                  <a:pt x="1579" y="378"/>
                </a:lnTo>
                <a:lnTo>
                  <a:pt x="1591" y="378"/>
                </a:lnTo>
                <a:lnTo>
                  <a:pt x="1591" y="380"/>
                </a:lnTo>
                <a:lnTo>
                  <a:pt x="1592" y="380"/>
                </a:lnTo>
                <a:lnTo>
                  <a:pt x="1596" y="380"/>
                </a:lnTo>
                <a:lnTo>
                  <a:pt x="1602" y="380"/>
                </a:lnTo>
                <a:lnTo>
                  <a:pt x="1610" y="382"/>
                </a:lnTo>
                <a:lnTo>
                  <a:pt x="1616" y="388"/>
                </a:lnTo>
                <a:lnTo>
                  <a:pt x="1617" y="392"/>
                </a:lnTo>
                <a:lnTo>
                  <a:pt x="1617" y="395"/>
                </a:lnTo>
                <a:lnTo>
                  <a:pt x="1623" y="395"/>
                </a:lnTo>
                <a:lnTo>
                  <a:pt x="1627" y="397"/>
                </a:lnTo>
                <a:lnTo>
                  <a:pt x="1629" y="401"/>
                </a:lnTo>
                <a:lnTo>
                  <a:pt x="1629" y="405"/>
                </a:lnTo>
                <a:lnTo>
                  <a:pt x="1639" y="405"/>
                </a:lnTo>
                <a:lnTo>
                  <a:pt x="1648" y="405"/>
                </a:lnTo>
                <a:lnTo>
                  <a:pt x="1652" y="407"/>
                </a:lnTo>
                <a:lnTo>
                  <a:pt x="1656" y="409"/>
                </a:lnTo>
                <a:lnTo>
                  <a:pt x="1660" y="413"/>
                </a:lnTo>
                <a:lnTo>
                  <a:pt x="1660" y="418"/>
                </a:lnTo>
                <a:lnTo>
                  <a:pt x="1660" y="417"/>
                </a:lnTo>
                <a:lnTo>
                  <a:pt x="1658" y="417"/>
                </a:lnTo>
                <a:lnTo>
                  <a:pt x="1665" y="424"/>
                </a:lnTo>
                <a:lnTo>
                  <a:pt x="1675" y="430"/>
                </a:lnTo>
                <a:lnTo>
                  <a:pt x="1675" y="432"/>
                </a:lnTo>
                <a:lnTo>
                  <a:pt x="1675" y="434"/>
                </a:lnTo>
                <a:lnTo>
                  <a:pt x="1667" y="441"/>
                </a:lnTo>
                <a:lnTo>
                  <a:pt x="1665" y="447"/>
                </a:lnTo>
                <a:lnTo>
                  <a:pt x="1667" y="453"/>
                </a:lnTo>
                <a:lnTo>
                  <a:pt x="1669" y="457"/>
                </a:lnTo>
                <a:lnTo>
                  <a:pt x="1673" y="459"/>
                </a:lnTo>
                <a:lnTo>
                  <a:pt x="1677" y="459"/>
                </a:lnTo>
                <a:lnTo>
                  <a:pt x="1667" y="472"/>
                </a:lnTo>
                <a:lnTo>
                  <a:pt x="1660" y="484"/>
                </a:lnTo>
                <a:lnTo>
                  <a:pt x="1662" y="489"/>
                </a:lnTo>
                <a:lnTo>
                  <a:pt x="1663" y="491"/>
                </a:lnTo>
                <a:lnTo>
                  <a:pt x="1669" y="491"/>
                </a:lnTo>
                <a:lnTo>
                  <a:pt x="1673" y="489"/>
                </a:lnTo>
                <a:lnTo>
                  <a:pt x="1679" y="482"/>
                </a:lnTo>
                <a:lnTo>
                  <a:pt x="1683" y="470"/>
                </a:lnTo>
                <a:lnTo>
                  <a:pt x="1683" y="468"/>
                </a:lnTo>
                <a:lnTo>
                  <a:pt x="1685" y="464"/>
                </a:lnTo>
                <a:lnTo>
                  <a:pt x="1687" y="463"/>
                </a:lnTo>
                <a:lnTo>
                  <a:pt x="1690" y="463"/>
                </a:lnTo>
                <a:lnTo>
                  <a:pt x="1692" y="464"/>
                </a:lnTo>
                <a:lnTo>
                  <a:pt x="1694" y="464"/>
                </a:lnTo>
                <a:lnTo>
                  <a:pt x="1692" y="472"/>
                </a:lnTo>
                <a:lnTo>
                  <a:pt x="1688" y="482"/>
                </a:lnTo>
                <a:lnTo>
                  <a:pt x="1706" y="472"/>
                </a:lnTo>
                <a:lnTo>
                  <a:pt x="1725" y="464"/>
                </a:lnTo>
                <a:lnTo>
                  <a:pt x="1731" y="464"/>
                </a:lnTo>
                <a:lnTo>
                  <a:pt x="1736" y="464"/>
                </a:lnTo>
                <a:lnTo>
                  <a:pt x="1738" y="463"/>
                </a:lnTo>
                <a:lnTo>
                  <a:pt x="1740" y="459"/>
                </a:lnTo>
                <a:lnTo>
                  <a:pt x="1756" y="464"/>
                </a:lnTo>
                <a:lnTo>
                  <a:pt x="1773" y="472"/>
                </a:lnTo>
                <a:lnTo>
                  <a:pt x="1781" y="476"/>
                </a:lnTo>
                <a:lnTo>
                  <a:pt x="1788" y="478"/>
                </a:lnTo>
                <a:lnTo>
                  <a:pt x="1792" y="484"/>
                </a:lnTo>
                <a:lnTo>
                  <a:pt x="1796" y="489"/>
                </a:lnTo>
                <a:lnTo>
                  <a:pt x="1802" y="491"/>
                </a:lnTo>
                <a:lnTo>
                  <a:pt x="1807" y="493"/>
                </a:lnTo>
                <a:lnTo>
                  <a:pt x="1813" y="491"/>
                </a:lnTo>
                <a:lnTo>
                  <a:pt x="1817" y="489"/>
                </a:lnTo>
                <a:lnTo>
                  <a:pt x="1821" y="493"/>
                </a:lnTo>
                <a:lnTo>
                  <a:pt x="1823" y="493"/>
                </a:lnTo>
                <a:lnTo>
                  <a:pt x="1827" y="491"/>
                </a:lnTo>
                <a:lnTo>
                  <a:pt x="1829" y="489"/>
                </a:lnTo>
                <a:lnTo>
                  <a:pt x="1830" y="487"/>
                </a:lnTo>
                <a:lnTo>
                  <a:pt x="1832" y="491"/>
                </a:lnTo>
                <a:lnTo>
                  <a:pt x="1840" y="499"/>
                </a:lnTo>
                <a:lnTo>
                  <a:pt x="1848" y="507"/>
                </a:lnTo>
                <a:lnTo>
                  <a:pt x="1855" y="505"/>
                </a:lnTo>
                <a:lnTo>
                  <a:pt x="1863" y="501"/>
                </a:lnTo>
                <a:lnTo>
                  <a:pt x="1869" y="505"/>
                </a:lnTo>
                <a:lnTo>
                  <a:pt x="1876" y="507"/>
                </a:lnTo>
                <a:lnTo>
                  <a:pt x="1878" y="511"/>
                </a:lnTo>
                <a:lnTo>
                  <a:pt x="1878" y="514"/>
                </a:lnTo>
                <a:lnTo>
                  <a:pt x="1890" y="509"/>
                </a:lnTo>
                <a:lnTo>
                  <a:pt x="1901" y="501"/>
                </a:lnTo>
                <a:lnTo>
                  <a:pt x="1907" y="501"/>
                </a:lnTo>
                <a:lnTo>
                  <a:pt x="1911" y="501"/>
                </a:lnTo>
                <a:lnTo>
                  <a:pt x="1917" y="507"/>
                </a:lnTo>
                <a:lnTo>
                  <a:pt x="1921" y="511"/>
                </a:lnTo>
                <a:lnTo>
                  <a:pt x="1926" y="512"/>
                </a:lnTo>
                <a:lnTo>
                  <a:pt x="1934" y="512"/>
                </a:lnTo>
                <a:lnTo>
                  <a:pt x="1942" y="518"/>
                </a:lnTo>
                <a:lnTo>
                  <a:pt x="1947" y="528"/>
                </a:lnTo>
                <a:lnTo>
                  <a:pt x="1953" y="528"/>
                </a:lnTo>
                <a:lnTo>
                  <a:pt x="1959" y="528"/>
                </a:lnTo>
                <a:lnTo>
                  <a:pt x="1980" y="543"/>
                </a:lnTo>
                <a:lnTo>
                  <a:pt x="1999" y="562"/>
                </a:lnTo>
                <a:lnTo>
                  <a:pt x="1999" y="564"/>
                </a:lnTo>
                <a:lnTo>
                  <a:pt x="1999" y="568"/>
                </a:lnTo>
                <a:lnTo>
                  <a:pt x="2005" y="570"/>
                </a:lnTo>
                <a:lnTo>
                  <a:pt x="2009" y="574"/>
                </a:lnTo>
                <a:lnTo>
                  <a:pt x="2019" y="580"/>
                </a:lnTo>
                <a:lnTo>
                  <a:pt x="2028" y="585"/>
                </a:lnTo>
                <a:lnTo>
                  <a:pt x="2036" y="593"/>
                </a:lnTo>
                <a:lnTo>
                  <a:pt x="2042" y="603"/>
                </a:lnTo>
                <a:lnTo>
                  <a:pt x="2045" y="610"/>
                </a:lnTo>
                <a:lnTo>
                  <a:pt x="2047" y="620"/>
                </a:lnTo>
                <a:lnTo>
                  <a:pt x="2051" y="618"/>
                </a:lnTo>
                <a:lnTo>
                  <a:pt x="2057" y="618"/>
                </a:lnTo>
                <a:lnTo>
                  <a:pt x="2065" y="624"/>
                </a:lnTo>
                <a:lnTo>
                  <a:pt x="2074" y="628"/>
                </a:lnTo>
                <a:lnTo>
                  <a:pt x="2084" y="633"/>
                </a:lnTo>
                <a:lnTo>
                  <a:pt x="2091" y="639"/>
                </a:lnTo>
                <a:lnTo>
                  <a:pt x="2097" y="647"/>
                </a:lnTo>
                <a:lnTo>
                  <a:pt x="2103" y="656"/>
                </a:lnTo>
                <a:lnTo>
                  <a:pt x="2109" y="656"/>
                </a:lnTo>
                <a:lnTo>
                  <a:pt x="2116" y="654"/>
                </a:lnTo>
                <a:lnTo>
                  <a:pt x="2122" y="658"/>
                </a:lnTo>
                <a:lnTo>
                  <a:pt x="2130" y="662"/>
                </a:lnTo>
                <a:lnTo>
                  <a:pt x="2137" y="660"/>
                </a:lnTo>
                <a:lnTo>
                  <a:pt x="2145" y="658"/>
                </a:lnTo>
                <a:lnTo>
                  <a:pt x="2155" y="664"/>
                </a:lnTo>
                <a:lnTo>
                  <a:pt x="2162" y="668"/>
                </a:lnTo>
                <a:lnTo>
                  <a:pt x="2168" y="672"/>
                </a:lnTo>
                <a:lnTo>
                  <a:pt x="2172" y="677"/>
                </a:lnTo>
                <a:lnTo>
                  <a:pt x="2178" y="693"/>
                </a:lnTo>
                <a:lnTo>
                  <a:pt x="2182" y="708"/>
                </a:lnTo>
                <a:lnTo>
                  <a:pt x="2184" y="712"/>
                </a:lnTo>
                <a:lnTo>
                  <a:pt x="2187" y="718"/>
                </a:lnTo>
                <a:lnTo>
                  <a:pt x="2189" y="727"/>
                </a:lnTo>
                <a:lnTo>
                  <a:pt x="2191" y="739"/>
                </a:lnTo>
                <a:lnTo>
                  <a:pt x="2195" y="750"/>
                </a:lnTo>
                <a:lnTo>
                  <a:pt x="2197" y="764"/>
                </a:lnTo>
                <a:lnTo>
                  <a:pt x="2199" y="766"/>
                </a:lnTo>
                <a:lnTo>
                  <a:pt x="2203" y="768"/>
                </a:lnTo>
                <a:lnTo>
                  <a:pt x="2205" y="777"/>
                </a:lnTo>
                <a:lnTo>
                  <a:pt x="2208" y="787"/>
                </a:lnTo>
                <a:lnTo>
                  <a:pt x="2208" y="791"/>
                </a:lnTo>
                <a:lnTo>
                  <a:pt x="2208" y="793"/>
                </a:lnTo>
                <a:lnTo>
                  <a:pt x="2205" y="802"/>
                </a:lnTo>
                <a:lnTo>
                  <a:pt x="2201" y="810"/>
                </a:lnTo>
                <a:lnTo>
                  <a:pt x="2197" y="833"/>
                </a:lnTo>
                <a:lnTo>
                  <a:pt x="2189" y="852"/>
                </a:lnTo>
                <a:lnTo>
                  <a:pt x="2185" y="862"/>
                </a:lnTo>
                <a:lnTo>
                  <a:pt x="2180" y="871"/>
                </a:lnTo>
                <a:lnTo>
                  <a:pt x="2174" y="881"/>
                </a:lnTo>
                <a:lnTo>
                  <a:pt x="2168" y="887"/>
                </a:lnTo>
                <a:lnTo>
                  <a:pt x="2151" y="902"/>
                </a:lnTo>
                <a:lnTo>
                  <a:pt x="2136" y="915"/>
                </a:lnTo>
                <a:lnTo>
                  <a:pt x="2134" y="925"/>
                </a:lnTo>
                <a:lnTo>
                  <a:pt x="2132" y="934"/>
                </a:lnTo>
                <a:lnTo>
                  <a:pt x="2124" y="942"/>
                </a:lnTo>
                <a:lnTo>
                  <a:pt x="2116" y="948"/>
                </a:lnTo>
                <a:lnTo>
                  <a:pt x="2109" y="954"/>
                </a:lnTo>
                <a:lnTo>
                  <a:pt x="2101" y="959"/>
                </a:lnTo>
                <a:lnTo>
                  <a:pt x="2090" y="959"/>
                </a:lnTo>
                <a:lnTo>
                  <a:pt x="2078" y="961"/>
                </a:lnTo>
                <a:lnTo>
                  <a:pt x="2072" y="971"/>
                </a:lnTo>
                <a:lnTo>
                  <a:pt x="2066" y="979"/>
                </a:lnTo>
                <a:lnTo>
                  <a:pt x="2063" y="984"/>
                </a:lnTo>
                <a:lnTo>
                  <a:pt x="2059" y="988"/>
                </a:lnTo>
                <a:lnTo>
                  <a:pt x="2053" y="990"/>
                </a:lnTo>
                <a:lnTo>
                  <a:pt x="2047" y="992"/>
                </a:lnTo>
                <a:lnTo>
                  <a:pt x="2045" y="996"/>
                </a:lnTo>
                <a:lnTo>
                  <a:pt x="2045" y="1004"/>
                </a:lnTo>
                <a:lnTo>
                  <a:pt x="2042" y="1007"/>
                </a:lnTo>
                <a:lnTo>
                  <a:pt x="2036" y="1011"/>
                </a:lnTo>
                <a:lnTo>
                  <a:pt x="2030" y="1015"/>
                </a:lnTo>
                <a:lnTo>
                  <a:pt x="2028" y="1021"/>
                </a:lnTo>
                <a:lnTo>
                  <a:pt x="2028" y="1027"/>
                </a:lnTo>
                <a:lnTo>
                  <a:pt x="2026" y="1030"/>
                </a:lnTo>
                <a:lnTo>
                  <a:pt x="2009" y="1050"/>
                </a:lnTo>
                <a:lnTo>
                  <a:pt x="1992" y="1071"/>
                </a:lnTo>
                <a:lnTo>
                  <a:pt x="1988" y="1076"/>
                </a:lnTo>
                <a:lnTo>
                  <a:pt x="1982" y="1078"/>
                </a:lnTo>
                <a:lnTo>
                  <a:pt x="1976" y="1078"/>
                </a:lnTo>
                <a:lnTo>
                  <a:pt x="1971" y="1076"/>
                </a:lnTo>
                <a:lnTo>
                  <a:pt x="1969" y="1075"/>
                </a:lnTo>
                <a:lnTo>
                  <a:pt x="1965" y="1073"/>
                </a:lnTo>
                <a:lnTo>
                  <a:pt x="1963" y="1071"/>
                </a:lnTo>
                <a:lnTo>
                  <a:pt x="1963" y="1069"/>
                </a:lnTo>
                <a:lnTo>
                  <a:pt x="1959" y="1069"/>
                </a:lnTo>
                <a:lnTo>
                  <a:pt x="1955" y="1069"/>
                </a:lnTo>
                <a:lnTo>
                  <a:pt x="1953" y="1071"/>
                </a:lnTo>
                <a:lnTo>
                  <a:pt x="1951" y="1073"/>
                </a:lnTo>
                <a:lnTo>
                  <a:pt x="1949" y="1076"/>
                </a:lnTo>
                <a:lnTo>
                  <a:pt x="1951" y="1080"/>
                </a:lnTo>
                <a:lnTo>
                  <a:pt x="1953" y="1088"/>
                </a:lnTo>
                <a:lnTo>
                  <a:pt x="1955" y="1096"/>
                </a:lnTo>
                <a:lnTo>
                  <a:pt x="1953" y="1098"/>
                </a:lnTo>
                <a:lnTo>
                  <a:pt x="1951" y="1099"/>
                </a:lnTo>
                <a:lnTo>
                  <a:pt x="1946" y="1101"/>
                </a:lnTo>
                <a:lnTo>
                  <a:pt x="1942" y="1107"/>
                </a:lnTo>
                <a:lnTo>
                  <a:pt x="1942" y="1113"/>
                </a:lnTo>
                <a:lnTo>
                  <a:pt x="1940" y="1123"/>
                </a:lnTo>
                <a:lnTo>
                  <a:pt x="1934" y="1126"/>
                </a:lnTo>
                <a:lnTo>
                  <a:pt x="1928" y="1130"/>
                </a:lnTo>
                <a:lnTo>
                  <a:pt x="1926" y="1136"/>
                </a:lnTo>
                <a:lnTo>
                  <a:pt x="1928" y="1142"/>
                </a:lnTo>
                <a:lnTo>
                  <a:pt x="1928" y="1142"/>
                </a:lnTo>
                <a:lnTo>
                  <a:pt x="1930" y="1142"/>
                </a:lnTo>
                <a:lnTo>
                  <a:pt x="1932" y="1138"/>
                </a:lnTo>
                <a:lnTo>
                  <a:pt x="1934" y="1134"/>
                </a:lnTo>
                <a:lnTo>
                  <a:pt x="1938" y="1132"/>
                </a:lnTo>
                <a:lnTo>
                  <a:pt x="1940" y="1134"/>
                </a:lnTo>
                <a:lnTo>
                  <a:pt x="1944" y="1140"/>
                </a:lnTo>
                <a:lnTo>
                  <a:pt x="1944" y="1144"/>
                </a:lnTo>
                <a:lnTo>
                  <a:pt x="1942" y="1149"/>
                </a:lnTo>
                <a:lnTo>
                  <a:pt x="1940" y="1153"/>
                </a:lnTo>
                <a:lnTo>
                  <a:pt x="1936" y="1165"/>
                </a:lnTo>
                <a:lnTo>
                  <a:pt x="1934" y="1178"/>
                </a:lnTo>
                <a:lnTo>
                  <a:pt x="1934" y="1190"/>
                </a:lnTo>
                <a:lnTo>
                  <a:pt x="1932" y="1201"/>
                </a:lnTo>
                <a:lnTo>
                  <a:pt x="1932" y="1226"/>
                </a:lnTo>
                <a:lnTo>
                  <a:pt x="1932" y="1251"/>
                </a:lnTo>
                <a:lnTo>
                  <a:pt x="1930" y="1263"/>
                </a:lnTo>
                <a:lnTo>
                  <a:pt x="1926" y="1272"/>
                </a:lnTo>
                <a:lnTo>
                  <a:pt x="1921" y="1282"/>
                </a:lnTo>
                <a:lnTo>
                  <a:pt x="1915" y="1289"/>
                </a:lnTo>
                <a:lnTo>
                  <a:pt x="1898" y="1324"/>
                </a:lnTo>
                <a:lnTo>
                  <a:pt x="1900" y="1328"/>
                </a:lnTo>
                <a:lnTo>
                  <a:pt x="1901" y="1337"/>
                </a:lnTo>
                <a:lnTo>
                  <a:pt x="1901" y="1345"/>
                </a:lnTo>
                <a:lnTo>
                  <a:pt x="1900" y="1351"/>
                </a:lnTo>
                <a:lnTo>
                  <a:pt x="1896" y="1358"/>
                </a:lnTo>
                <a:lnTo>
                  <a:pt x="1892" y="1366"/>
                </a:lnTo>
                <a:lnTo>
                  <a:pt x="1882" y="1374"/>
                </a:lnTo>
                <a:lnTo>
                  <a:pt x="1875" y="1385"/>
                </a:lnTo>
                <a:lnTo>
                  <a:pt x="1871" y="1403"/>
                </a:lnTo>
                <a:lnTo>
                  <a:pt x="1869" y="1420"/>
                </a:lnTo>
                <a:lnTo>
                  <a:pt x="1867" y="1437"/>
                </a:lnTo>
                <a:lnTo>
                  <a:pt x="1861" y="1454"/>
                </a:lnTo>
                <a:lnTo>
                  <a:pt x="1844" y="1470"/>
                </a:lnTo>
                <a:lnTo>
                  <a:pt x="1829" y="1487"/>
                </a:lnTo>
                <a:lnTo>
                  <a:pt x="1825" y="1495"/>
                </a:lnTo>
                <a:lnTo>
                  <a:pt x="1823" y="1500"/>
                </a:lnTo>
                <a:lnTo>
                  <a:pt x="1809" y="1516"/>
                </a:lnTo>
                <a:lnTo>
                  <a:pt x="1796" y="1531"/>
                </a:lnTo>
                <a:lnTo>
                  <a:pt x="1782" y="1546"/>
                </a:lnTo>
                <a:lnTo>
                  <a:pt x="1773" y="1564"/>
                </a:lnTo>
                <a:lnTo>
                  <a:pt x="1775" y="1581"/>
                </a:lnTo>
                <a:lnTo>
                  <a:pt x="1773" y="1598"/>
                </a:lnTo>
                <a:lnTo>
                  <a:pt x="1767" y="1604"/>
                </a:lnTo>
                <a:lnTo>
                  <a:pt x="1759" y="1606"/>
                </a:lnTo>
                <a:lnTo>
                  <a:pt x="1752" y="1608"/>
                </a:lnTo>
                <a:lnTo>
                  <a:pt x="1744" y="1610"/>
                </a:lnTo>
                <a:lnTo>
                  <a:pt x="1738" y="1614"/>
                </a:lnTo>
                <a:lnTo>
                  <a:pt x="1733" y="1616"/>
                </a:lnTo>
                <a:lnTo>
                  <a:pt x="1727" y="1621"/>
                </a:lnTo>
                <a:lnTo>
                  <a:pt x="1725" y="1627"/>
                </a:lnTo>
                <a:lnTo>
                  <a:pt x="1717" y="1639"/>
                </a:lnTo>
                <a:lnTo>
                  <a:pt x="1698" y="1640"/>
                </a:lnTo>
                <a:lnTo>
                  <a:pt x="1690" y="1639"/>
                </a:lnTo>
                <a:lnTo>
                  <a:pt x="1687" y="1637"/>
                </a:lnTo>
                <a:lnTo>
                  <a:pt x="1687" y="1635"/>
                </a:lnTo>
                <a:lnTo>
                  <a:pt x="1662" y="1633"/>
                </a:lnTo>
                <a:lnTo>
                  <a:pt x="1658" y="1625"/>
                </a:lnTo>
                <a:lnTo>
                  <a:pt x="1656" y="1621"/>
                </a:lnTo>
                <a:lnTo>
                  <a:pt x="1654" y="1621"/>
                </a:lnTo>
                <a:lnTo>
                  <a:pt x="1654" y="1625"/>
                </a:lnTo>
                <a:lnTo>
                  <a:pt x="1652" y="1631"/>
                </a:lnTo>
                <a:lnTo>
                  <a:pt x="1652" y="1635"/>
                </a:lnTo>
                <a:lnTo>
                  <a:pt x="1652" y="1637"/>
                </a:lnTo>
                <a:lnTo>
                  <a:pt x="1650" y="1639"/>
                </a:lnTo>
                <a:lnTo>
                  <a:pt x="1648" y="1640"/>
                </a:lnTo>
                <a:lnTo>
                  <a:pt x="1644" y="1640"/>
                </a:lnTo>
                <a:lnTo>
                  <a:pt x="1640" y="1640"/>
                </a:lnTo>
                <a:lnTo>
                  <a:pt x="1637" y="1640"/>
                </a:lnTo>
                <a:lnTo>
                  <a:pt x="1623" y="1642"/>
                </a:lnTo>
                <a:lnTo>
                  <a:pt x="1621" y="1644"/>
                </a:lnTo>
                <a:lnTo>
                  <a:pt x="1619" y="1646"/>
                </a:lnTo>
                <a:lnTo>
                  <a:pt x="1619" y="1640"/>
                </a:lnTo>
                <a:lnTo>
                  <a:pt x="1616" y="1639"/>
                </a:lnTo>
                <a:lnTo>
                  <a:pt x="1614" y="1637"/>
                </a:lnTo>
                <a:lnTo>
                  <a:pt x="1610" y="1637"/>
                </a:lnTo>
                <a:lnTo>
                  <a:pt x="1602" y="1635"/>
                </a:lnTo>
                <a:lnTo>
                  <a:pt x="1592" y="1633"/>
                </a:lnTo>
                <a:lnTo>
                  <a:pt x="1591" y="1640"/>
                </a:lnTo>
                <a:lnTo>
                  <a:pt x="1587" y="1644"/>
                </a:lnTo>
                <a:lnTo>
                  <a:pt x="1581" y="1646"/>
                </a:lnTo>
                <a:lnTo>
                  <a:pt x="1575" y="1648"/>
                </a:lnTo>
                <a:lnTo>
                  <a:pt x="1569" y="1650"/>
                </a:lnTo>
                <a:lnTo>
                  <a:pt x="1562" y="1650"/>
                </a:lnTo>
                <a:lnTo>
                  <a:pt x="1556" y="1654"/>
                </a:lnTo>
                <a:lnTo>
                  <a:pt x="1552" y="1658"/>
                </a:lnTo>
                <a:lnTo>
                  <a:pt x="1545" y="1665"/>
                </a:lnTo>
                <a:lnTo>
                  <a:pt x="1537" y="1669"/>
                </a:lnTo>
                <a:lnTo>
                  <a:pt x="1531" y="1671"/>
                </a:lnTo>
                <a:lnTo>
                  <a:pt x="1527" y="1671"/>
                </a:lnTo>
                <a:lnTo>
                  <a:pt x="1504" y="1673"/>
                </a:lnTo>
                <a:lnTo>
                  <a:pt x="1481" y="1681"/>
                </a:lnTo>
                <a:lnTo>
                  <a:pt x="1468" y="1685"/>
                </a:lnTo>
                <a:lnTo>
                  <a:pt x="1450" y="1692"/>
                </a:lnTo>
                <a:lnTo>
                  <a:pt x="1449" y="1698"/>
                </a:lnTo>
                <a:lnTo>
                  <a:pt x="1447" y="1704"/>
                </a:lnTo>
                <a:lnTo>
                  <a:pt x="1435" y="1710"/>
                </a:lnTo>
                <a:lnTo>
                  <a:pt x="1424" y="1717"/>
                </a:lnTo>
                <a:lnTo>
                  <a:pt x="1414" y="1727"/>
                </a:lnTo>
                <a:lnTo>
                  <a:pt x="1406" y="1736"/>
                </a:lnTo>
                <a:lnTo>
                  <a:pt x="1397" y="1746"/>
                </a:lnTo>
                <a:lnTo>
                  <a:pt x="1385" y="1754"/>
                </a:lnTo>
                <a:lnTo>
                  <a:pt x="1383" y="1754"/>
                </a:lnTo>
                <a:lnTo>
                  <a:pt x="1379" y="1752"/>
                </a:lnTo>
                <a:lnTo>
                  <a:pt x="1376" y="1754"/>
                </a:lnTo>
                <a:lnTo>
                  <a:pt x="1372" y="1758"/>
                </a:lnTo>
                <a:lnTo>
                  <a:pt x="1370" y="1761"/>
                </a:lnTo>
                <a:lnTo>
                  <a:pt x="1368" y="1765"/>
                </a:lnTo>
                <a:lnTo>
                  <a:pt x="1366" y="1777"/>
                </a:lnTo>
                <a:lnTo>
                  <a:pt x="1364" y="1786"/>
                </a:lnTo>
                <a:lnTo>
                  <a:pt x="1360" y="1788"/>
                </a:lnTo>
                <a:lnTo>
                  <a:pt x="1355" y="1790"/>
                </a:lnTo>
                <a:lnTo>
                  <a:pt x="1362" y="1807"/>
                </a:lnTo>
                <a:lnTo>
                  <a:pt x="1366" y="1825"/>
                </a:lnTo>
                <a:lnTo>
                  <a:pt x="1362" y="1832"/>
                </a:lnTo>
                <a:lnTo>
                  <a:pt x="1360" y="1840"/>
                </a:lnTo>
                <a:lnTo>
                  <a:pt x="1358" y="1844"/>
                </a:lnTo>
                <a:lnTo>
                  <a:pt x="1355" y="1855"/>
                </a:lnTo>
                <a:lnTo>
                  <a:pt x="1355" y="1865"/>
                </a:lnTo>
                <a:lnTo>
                  <a:pt x="1353" y="1876"/>
                </a:lnTo>
                <a:lnTo>
                  <a:pt x="1353" y="1888"/>
                </a:lnTo>
                <a:lnTo>
                  <a:pt x="1355" y="1901"/>
                </a:lnTo>
                <a:lnTo>
                  <a:pt x="1355" y="1909"/>
                </a:lnTo>
                <a:lnTo>
                  <a:pt x="1353" y="1917"/>
                </a:lnTo>
                <a:lnTo>
                  <a:pt x="1347" y="1924"/>
                </a:lnTo>
                <a:lnTo>
                  <a:pt x="1341" y="1926"/>
                </a:lnTo>
                <a:lnTo>
                  <a:pt x="1331" y="1930"/>
                </a:lnTo>
                <a:lnTo>
                  <a:pt x="1322" y="1936"/>
                </a:lnTo>
                <a:lnTo>
                  <a:pt x="1314" y="1940"/>
                </a:lnTo>
                <a:lnTo>
                  <a:pt x="1308" y="1946"/>
                </a:lnTo>
                <a:lnTo>
                  <a:pt x="1297" y="1957"/>
                </a:lnTo>
                <a:lnTo>
                  <a:pt x="1285" y="1970"/>
                </a:lnTo>
                <a:lnTo>
                  <a:pt x="1274" y="1986"/>
                </a:lnTo>
                <a:lnTo>
                  <a:pt x="1264" y="2007"/>
                </a:lnTo>
                <a:lnTo>
                  <a:pt x="1255" y="2028"/>
                </a:lnTo>
                <a:lnTo>
                  <a:pt x="1245" y="2049"/>
                </a:lnTo>
                <a:lnTo>
                  <a:pt x="1239" y="2055"/>
                </a:lnTo>
                <a:lnTo>
                  <a:pt x="1234" y="2061"/>
                </a:lnTo>
                <a:lnTo>
                  <a:pt x="1224" y="2066"/>
                </a:lnTo>
                <a:lnTo>
                  <a:pt x="1216" y="2070"/>
                </a:lnTo>
                <a:lnTo>
                  <a:pt x="1209" y="2076"/>
                </a:lnTo>
                <a:lnTo>
                  <a:pt x="1203" y="2082"/>
                </a:lnTo>
                <a:lnTo>
                  <a:pt x="1199" y="2088"/>
                </a:lnTo>
                <a:lnTo>
                  <a:pt x="1199" y="2095"/>
                </a:lnTo>
                <a:lnTo>
                  <a:pt x="1197" y="2105"/>
                </a:lnTo>
                <a:lnTo>
                  <a:pt x="1195" y="2112"/>
                </a:lnTo>
                <a:lnTo>
                  <a:pt x="1186" y="2112"/>
                </a:lnTo>
                <a:lnTo>
                  <a:pt x="1178" y="2109"/>
                </a:lnTo>
                <a:lnTo>
                  <a:pt x="1176" y="2105"/>
                </a:lnTo>
                <a:lnTo>
                  <a:pt x="1174" y="2103"/>
                </a:lnTo>
                <a:lnTo>
                  <a:pt x="1174" y="2097"/>
                </a:lnTo>
                <a:lnTo>
                  <a:pt x="1174" y="2093"/>
                </a:lnTo>
                <a:lnTo>
                  <a:pt x="1180" y="2089"/>
                </a:lnTo>
                <a:lnTo>
                  <a:pt x="1188" y="2086"/>
                </a:lnTo>
                <a:lnTo>
                  <a:pt x="1201" y="2076"/>
                </a:lnTo>
                <a:lnTo>
                  <a:pt x="1213" y="2066"/>
                </a:lnTo>
                <a:lnTo>
                  <a:pt x="1218" y="2061"/>
                </a:lnTo>
                <a:lnTo>
                  <a:pt x="1224" y="2055"/>
                </a:lnTo>
                <a:lnTo>
                  <a:pt x="1228" y="2049"/>
                </a:lnTo>
                <a:lnTo>
                  <a:pt x="1230" y="2043"/>
                </a:lnTo>
                <a:lnTo>
                  <a:pt x="1234" y="2038"/>
                </a:lnTo>
                <a:lnTo>
                  <a:pt x="1239" y="2034"/>
                </a:lnTo>
                <a:lnTo>
                  <a:pt x="1241" y="2032"/>
                </a:lnTo>
                <a:lnTo>
                  <a:pt x="1241" y="2030"/>
                </a:lnTo>
                <a:lnTo>
                  <a:pt x="1241" y="2028"/>
                </a:lnTo>
                <a:lnTo>
                  <a:pt x="1239" y="2026"/>
                </a:lnTo>
                <a:lnTo>
                  <a:pt x="1239" y="2024"/>
                </a:lnTo>
                <a:lnTo>
                  <a:pt x="1239" y="2020"/>
                </a:lnTo>
                <a:lnTo>
                  <a:pt x="1236" y="2018"/>
                </a:lnTo>
                <a:lnTo>
                  <a:pt x="1232" y="2020"/>
                </a:lnTo>
                <a:lnTo>
                  <a:pt x="1220" y="2028"/>
                </a:lnTo>
                <a:lnTo>
                  <a:pt x="1209" y="2036"/>
                </a:lnTo>
                <a:lnTo>
                  <a:pt x="1201" y="2045"/>
                </a:lnTo>
                <a:lnTo>
                  <a:pt x="1193" y="2057"/>
                </a:lnTo>
                <a:lnTo>
                  <a:pt x="1191" y="2063"/>
                </a:lnTo>
                <a:lnTo>
                  <a:pt x="1188" y="2070"/>
                </a:lnTo>
                <a:lnTo>
                  <a:pt x="1172" y="2088"/>
                </a:lnTo>
                <a:lnTo>
                  <a:pt x="1153" y="2105"/>
                </a:lnTo>
                <a:lnTo>
                  <a:pt x="1145" y="2112"/>
                </a:lnTo>
                <a:lnTo>
                  <a:pt x="1136" y="2120"/>
                </a:lnTo>
                <a:lnTo>
                  <a:pt x="1128" y="2130"/>
                </a:lnTo>
                <a:lnTo>
                  <a:pt x="1120" y="2139"/>
                </a:lnTo>
                <a:lnTo>
                  <a:pt x="1118" y="2145"/>
                </a:lnTo>
                <a:lnTo>
                  <a:pt x="1115" y="2135"/>
                </a:lnTo>
                <a:lnTo>
                  <a:pt x="1109" y="2126"/>
                </a:lnTo>
                <a:lnTo>
                  <a:pt x="1105" y="2116"/>
                </a:lnTo>
                <a:lnTo>
                  <a:pt x="1101" y="2107"/>
                </a:lnTo>
                <a:lnTo>
                  <a:pt x="1094" y="2101"/>
                </a:lnTo>
                <a:lnTo>
                  <a:pt x="1084" y="2095"/>
                </a:lnTo>
                <a:lnTo>
                  <a:pt x="1076" y="2089"/>
                </a:lnTo>
                <a:lnTo>
                  <a:pt x="1072" y="2082"/>
                </a:lnTo>
                <a:lnTo>
                  <a:pt x="1071" y="2076"/>
                </a:lnTo>
                <a:lnTo>
                  <a:pt x="1067" y="2072"/>
                </a:lnTo>
                <a:lnTo>
                  <a:pt x="1065" y="2068"/>
                </a:lnTo>
                <a:lnTo>
                  <a:pt x="1061" y="2066"/>
                </a:lnTo>
                <a:lnTo>
                  <a:pt x="1046" y="2063"/>
                </a:lnTo>
                <a:lnTo>
                  <a:pt x="1032" y="2057"/>
                </a:lnTo>
                <a:lnTo>
                  <a:pt x="1024" y="2047"/>
                </a:lnTo>
                <a:lnTo>
                  <a:pt x="1015" y="2041"/>
                </a:lnTo>
                <a:lnTo>
                  <a:pt x="1003" y="2043"/>
                </a:lnTo>
                <a:lnTo>
                  <a:pt x="996" y="2045"/>
                </a:lnTo>
                <a:lnTo>
                  <a:pt x="992" y="2034"/>
                </a:lnTo>
                <a:lnTo>
                  <a:pt x="986" y="2024"/>
                </a:lnTo>
                <a:lnTo>
                  <a:pt x="978" y="2015"/>
                </a:lnTo>
                <a:lnTo>
                  <a:pt x="969" y="2007"/>
                </a:lnTo>
                <a:lnTo>
                  <a:pt x="965" y="2001"/>
                </a:lnTo>
                <a:lnTo>
                  <a:pt x="959" y="1993"/>
                </a:lnTo>
                <a:lnTo>
                  <a:pt x="950" y="1990"/>
                </a:lnTo>
                <a:lnTo>
                  <a:pt x="940" y="1990"/>
                </a:lnTo>
                <a:lnTo>
                  <a:pt x="930" y="1990"/>
                </a:lnTo>
                <a:lnTo>
                  <a:pt x="921" y="1993"/>
                </a:lnTo>
                <a:lnTo>
                  <a:pt x="911" y="2001"/>
                </a:lnTo>
              </a:path>
            </a:pathLst>
          </a:custGeom>
          <a:solidFill>
            <a:schemeClr val="accent1">
              <a:lumMod val="50000"/>
            </a:schemeClr>
          </a:solidFill>
          <a:ln w="6350">
            <a:solidFill>
              <a:srgbClr val="FFFFFF"/>
            </a:solidFill>
            <a:prstDash val="solid"/>
            <a:round/>
            <a:headEnd/>
            <a:tailEnd/>
          </a:ln>
          <a:effectLst>
            <a:outerShdw blurRad="63500" dist="63500" dir="2212194" algn="ctr" rotWithShape="0">
              <a:schemeClr val="tx1">
                <a:alpha val="74998"/>
              </a:schemeClr>
            </a:outerShdw>
          </a:effectLst>
        </p:spPr>
        <p:txBody>
          <a:bodyPr/>
          <a:lstStyle/>
          <a:p>
            <a:endParaRPr lang="en-US" sz="1013"/>
          </a:p>
        </p:txBody>
      </p:sp>
      <p:graphicFrame>
        <p:nvGraphicFramePr>
          <p:cNvPr id="4" name="Diagram 2">
            <a:extLst>
              <a:ext uri="{FF2B5EF4-FFF2-40B4-BE49-F238E27FC236}">
                <a16:creationId xmlns:a16="http://schemas.microsoft.com/office/drawing/2014/main" id="{FF539099-EC2C-D34E-83AD-8580857C7092}"/>
              </a:ext>
            </a:extLst>
          </p:cNvPr>
          <p:cNvGraphicFramePr/>
          <p:nvPr>
            <p:extLst>
              <p:ext uri="{D42A27DB-BD31-4B8C-83A1-F6EECF244321}">
                <p14:modId xmlns:p14="http://schemas.microsoft.com/office/powerpoint/2010/main" val="532391509"/>
              </p:ext>
            </p:extLst>
          </p:nvPr>
        </p:nvGraphicFramePr>
        <p:xfrm>
          <a:off x="933060" y="802432"/>
          <a:ext cx="3331029" cy="2920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m 4">
            <a:extLst>
              <a:ext uri="{FF2B5EF4-FFF2-40B4-BE49-F238E27FC236}">
                <a16:creationId xmlns:a16="http://schemas.microsoft.com/office/drawing/2014/main" id="{CA55A985-1076-284D-9A61-68618C27DB45}"/>
              </a:ext>
            </a:extLst>
          </p:cNvPr>
          <p:cNvPicPr>
            <a:picLocks noChangeAspect="1"/>
          </p:cNvPicPr>
          <p:nvPr/>
        </p:nvPicPr>
        <p:blipFill rotWithShape="1">
          <a:blip r:embed="rId8"/>
          <a:srcRect t="94195"/>
          <a:stretch/>
        </p:blipFill>
        <p:spPr>
          <a:xfrm>
            <a:off x="0" y="4825553"/>
            <a:ext cx="9144000" cy="298431"/>
          </a:xfrm>
          <a:prstGeom prst="rect">
            <a:avLst/>
          </a:prstGeom>
        </p:spPr>
      </p:pic>
      <p:pic>
        <p:nvPicPr>
          <p:cNvPr id="6" name="Picture 1">
            <a:extLst>
              <a:ext uri="{FF2B5EF4-FFF2-40B4-BE49-F238E27FC236}">
                <a16:creationId xmlns:a16="http://schemas.microsoft.com/office/drawing/2014/main" id="{B9E99E41-B38A-E04C-87E1-607796397993}"/>
              </a:ext>
            </a:extLst>
          </p:cNvPr>
          <p:cNvPicPr>
            <a:picLocks noChangeAspect="1"/>
          </p:cNvPicPr>
          <p:nvPr/>
        </p:nvPicPr>
        <p:blipFill>
          <a:blip r:embed="rId9"/>
          <a:stretch>
            <a:fillRect/>
          </a:stretch>
        </p:blipFill>
        <p:spPr>
          <a:xfrm>
            <a:off x="1959428" y="1901650"/>
            <a:ext cx="1341327" cy="838329"/>
          </a:xfrm>
          <a:prstGeom prst="rect">
            <a:avLst/>
          </a:prstGeom>
        </p:spPr>
      </p:pic>
    </p:spTree>
    <p:extLst>
      <p:ext uri="{BB962C8B-B14F-4D97-AF65-F5344CB8AC3E}">
        <p14:creationId xmlns:p14="http://schemas.microsoft.com/office/powerpoint/2010/main" val="2704262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a:extLst>
              <a:ext uri="{FF2B5EF4-FFF2-40B4-BE49-F238E27FC236}">
                <a16:creationId xmlns:a16="http://schemas.microsoft.com/office/drawing/2014/main" id="{DE1DD4C4-F4E9-4240-B48A-FB6492C1CFDF}"/>
              </a:ext>
            </a:extLst>
          </p:cNvPr>
          <p:cNvSpPr txBox="1">
            <a:spLocks/>
          </p:cNvSpPr>
          <p:nvPr/>
        </p:nvSpPr>
        <p:spPr>
          <a:xfrm>
            <a:off x="3113838" y="1599643"/>
            <a:ext cx="2754306" cy="953691"/>
          </a:xfrm>
          <a:prstGeom prst="rect">
            <a:avLst/>
          </a:prstGeom>
        </p:spPr>
        <p:txBody>
          <a:bodyPr vert="horz" lIns="51435" tIns="25718" rIns="51435" bIns="25718" rtlCol="0" anchor="t" anchorCtr="0">
            <a:noAutofit/>
          </a:bodyPr>
          <a:lstStyle>
            <a:lvl1pPr algn="l" defTabSz="914400" rtl="0" eaLnBrk="1" latinLnBrk="0" hangingPunct="1">
              <a:spcBef>
                <a:spcPct val="0"/>
              </a:spcBef>
              <a:buNone/>
              <a:defRPr sz="3600" b="0" kern="1200">
                <a:solidFill>
                  <a:schemeClr val="accent1"/>
                </a:solidFill>
                <a:latin typeface="+mj-lt"/>
                <a:ea typeface="+mj-ea"/>
                <a:cs typeface="+mj-cs"/>
              </a:defRPr>
            </a:lvl1pPr>
          </a:lstStyle>
          <a:p>
            <a:br>
              <a:rPr lang="pt-BR" sz="2025" dirty="0"/>
            </a:br>
            <a:endParaRPr lang="pt-BR" sz="2025" dirty="0"/>
          </a:p>
        </p:txBody>
      </p:sp>
      <p:sp>
        <p:nvSpPr>
          <p:cNvPr id="5" name="Título 3">
            <a:extLst>
              <a:ext uri="{FF2B5EF4-FFF2-40B4-BE49-F238E27FC236}">
                <a16:creationId xmlns:a16="http://schemas.microsoft.com/office/drawing/2014/main" id="{2EE459CC-B030-0F4D-9FBA-27DF863DB309}"/>
              </a:ext>
            </a:extLst>
          </p:cNvPr>
          <p:cNvSpPr txBox="1">
            <a:spLocks/>
          </p:cNvSpPr>
          <p:nvPr/>
        </p:nvSpPr>
        <p:spPr>
          <a:xfrm>
            <a:off x="1710559" y="-755209"/>
            <a:ext cx="6172200" cy="574064"/>
          </a:xfrm>
          <a:prstGeom prst="rect">
            <a:avLst/>
          </a:prstGeom>
          <a:noFill/>
          <a:ln>
            <a:noFill/>
          </a:ln>
        </p:spPr>
        <p:txBody>
          <a:bodyPr spcFirstLastPara="1" wrap="square" lIns="68569" tIns="34275" rIns="68569" bIns="34275" anchor="t"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Rockwell"/>
              <a:buNone/>
              <a:defRPr sz="3600" b="0" i="0" u="none" strike="noStrike" cap="none">
                <a:solidFill>
                  <a:schemeClr val="accent1"/>
                </a:solidFill>
                <a:latin typeface="Rockwell"/>
                <a:ea typeface="Rockwell"/>
                <a:cs typeface="Rockwell"/>
                <a:sym typeface="Rockwel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br>
              <a:rPr lang="pt-BR" sz="2700" dirty="0"/>
            </a:br>
            <a:br>
              <a:rPr lang="pt-BR" sz="2700" dirty="0"/>
            </a:br>
            <a:endParaRPr lang="pt-BR" sz="2700" dirty="0"/>
          </a:p>
        </p:txBody>
      </p:sp>
      <p:sp>
        <p:nvSpPr>
          <p:cNvPr id="6" name="Espaço Reservado para Conteúdo 2">
            <a:extLst>
              <a:ext uri="{FF2B5EF4-FFF2-40B4-BE49-F238E27FC236}">
                <a16:creationId xmlns:a16="http://schemas.microsoft.com/office/drawing/2014/main" id="{E835D559-78C2-674B-977B-38C10748A505}"/>
              </a:ext>
            </a:extLst>
          </p:cNvPr>
          <p:cNvSpPr txBox="1">
            <a:spLocks/>
          </p:cNvSpPr>
          <p:nvPr/>
        </p:nvSpPr>
        <p:spPr>
          <a:xfrm>
            <a:off x="6930314" y="4097156"/>
            <a:ext cx="958720" cy="478637"/>
          </a:xfrm>
          <a:prstGeom prst="rect">
            <a:avLst/>
          </a:prstGeom>
        </p:spPr>
        <p:txBody>
          <a:bodyPr vert="horz" lIns="68580" tIns="34290" rIns="68580" bIns="3429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0010" indent="0">
              <a:buNone/>
            </a:pPr>
            <a:endParaRPr lang="pt-BR" sz="900" dirty="0">
              <a:latin typeface="Arial" panose="020B0604020202020204" pitchFamily="34" charset="0"/>
              <a:cs typeface="Arial" panose="020B0604020202020204" pitchFamily="34" charset="0"/>
            </a:endParaRPr>
          </a:p>
          <a:p>
            <a:pPr marL="173590" lvl="1" indent="0">
              <a:buNone/>
            </a:pPr>
            <a:endParaRPr lang="pt-BR" sz="1350" dirty="0">
              <a:latin typeface="Arial" panose="020B0604020202020204" pitchFamily="34" charset="0"/>
              <a:cs typeface="Arial" panose="020B0604020202020204" pitchFamily="34" charset="0"/>
            </a:endParaRPr>
          </a:p>
          <a:p>
            <a:pPr>
              <a:buClrTx/>
            </a:pPr>
            <a:endParaRPr lang="pt-BR" sz="1350" dirty="0">
              <a:latin typeface="Arial" panose="020B0604020202020204" pitchFamily="34" charset="0"/>
              <a:cs typeface="Arial" panose="020B0604020202020204" pitchFamily="34" charset="0"/>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85" y="49572"/>
            <a:ext cx="9057969" cy="5093928"/>
          </a:xfrm>
          <a:prstGeom prst="rect">
            <a:avLst/>
          </a:prstGeom>
        </p:spPr>
      </p:pic>
      <p:pic>
        <p:nvPicPr>
          <p:cNvPr id="4" name="Image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2057" y="1244362"/>
            <a:ext cx="2524403" cy="1699484"/>
          </a:xfrm>
          <a:prstGeom prst="rect">
            <a:avLst/>
          </a:prstGeom>
        </p:spPr>
      </p:pic>
      <p:pic>
        <p:nvPicPr>
          <p:cNvPr id="8" name="Image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4437" y="1505976"/>
            <a:ext cx="1659640" cy="983807"/>
          </a:xfrm>
          <a:prstGeom prst="rect">
            <a:avLst/>
          </a:prstGeom>
        </p:spPr>
      </p:pic>
      <p:pic>
        <p:nvPicPr>
          <p:cNvPr id="9" name="Imagem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0993" y="2999451"/>
            <a:ext cx="1033573" cy="342856"/>
          </a:xfrm>
          <a:prstGeom prst="rect">
            <a:avLst/>
          </a:prstGeom>
        </p:spPr>
      </p:pic>
    </p:spTree>
    <p:extLst>
      <p:ext uri="{BB962C8B-B14F-4D97-AF65-F5344CB8AC3E}">
        <p14:creationId xmlns:p14="http://schemas.microsoft.com/office/powerpoint/2010/main" val="357890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m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134" y="642938"/>
            <a:ext cx="6857735" cy="3857625"/>
          </a:xfrm>
          <a:prstGeom prst="rect">
            <a:avLst/>
          </a:prstGeom>
        </p:spPr>
      </p:pic>
      <p:pic>
        <p:nvPicPr>
          <p:cNvPr id="15" name="Image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6218" y="1908834"/>
            <a:ext cx="2103458" cy="751235"/>
          </a:xfrm>
          <a:prstGeom prst="rect">
            <a:avLst/>
          </a:prstGeom>
        </p:spPr>
      </p:pic>
      <p:pic>
        <p:nvPicPr>
          <p:cNvPr id="16" name="Imagem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6217" y="2960442"/>
            <a:ext cx="2103458" cy="750014"/>
          </a:xfrm>
          <a:prstGeom prst="rect">
            <a:avLst/>
          </a:prstGeom>
        </p:spPr>
      </p:pic>
      <p:pic>
        <p:nvPicPr>
          <p:cNvPr id="17" name="Imagem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0328" y="1894925"/>
            <a:ext cx="2102237" cy="751235"/>
          </a:xfrm>
          <a:prstGeom prst="rect">
            <a:avLst/>
          </a:prstGeom>
        </p:spPr>
      </p:pic>
      <p:pic>
        <p:nvPicPr>
          <p:cNvPr id="19" name="Imagem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7533" y="1894924"/>
            <a:ext cx="1858808" cy="2040902"/>
          </a:xfrm>
          <a:prstGeom prst="rect">
            <a:avLst/>
          </a:prstGeom>
        </p:spPr>
      </p:pic>
      <p:pic>
        <p:nvPicPr>
          <p:cNvPr id="23" name="Imagem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21687" y="642938"/>
            <a:ext cx="1438040" cy="1797863"/>
          </a:xfrm>
          <a:prstGeom prst="rect">
            <a:avLst/>
          </a:prstGeom>
        </p:spPr>
      </p:pic>
      <p:pic>
        <p:nvPicPr>
          <p:cNvPr id="13" name="Imagem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60327" y="2928403"/>
            <a:ext cx="2137328" cy="762533"/>
          </a:xfrm>
          <a:prstGeom prst="rect">
            <a:avLst/>
          </a:prstGeom>
        </p:spPr>
      </p:pic>
      <p:sp>
        <p:nvSpPr>
          <p:cNvPr id="11" name="Retângulo 10">
            <a:extLst>
              <a:ext uri="{FF2B5EF4-FFF2-40B4-BE49-F238E27FC236}">
                <a16:creationId xmlns:a16="http://schemas.microsoft.com/office/drawing/2014/main" id="{6BF4993B-99CB-2444-96B4-7126CC05C74B}"/>
              </a:ext>
            </a:extLst>
          </p:cNvPr>
          <p:cNvSpPr/>
          <p:nvPr/>
        </p:nvSpPr>
        <p:spPr>
          <a:xfrm>
            <a:off x="6867711" y="4068513"/>
            <a:ext cx="1116011" cy="184666"/>
          </a:xfrm>
          <a:prstGeom prst="rect">
            <a:avLst/>
          </a:prstGeom>
        </p:spPr>
        <p:txBody>
          <a:bodyPr wrap="none">
            <a:spAutoFit/>
          </a:bodyPr>
          <a:lstStyle/>
          <a:p>
            <a:pPr>
              <a:buClr>
                <a:srgbClr val="000000"/>
              </a:buClr>
              <a:defRPr/>
            </a:pPr>
            <a:r>
              <a:rPr lang="pt-BR" sz="600" dirty="0">
                <a:solidFill>
                  <a:schemeClr val="tx1">
                    <a:lumMod val="65000"/>
                    <a:lumOff val="35000"/>
                  </a:schemeClr>
                </a:solidFill>
                <a:latin typeface="Arial" panose="020B0604020202020204" pitchFamily="34" charset="0"/>
              </a:rPr>
              <a:t>Nogueira-Rodrigues, 2017</a:t>
            </a:r>
            <a:r>
              <a:rPr lang="pt-BR" sz="600" dirty="0">
                <a:solidFill>
                  <a:schemeClr val="tx1">
                    <a:lumMod val="65000"/>
                    <a:lumOff val="35000"/>
                  </a:schemeClr>
                </a:solidFill>
              </a:rPr>
              <a:t> </a:t>
            </a:r>
            <a:endParaRPr lang="en-US" sz="600" dirty="0">
              <a:solidFill>
                <a:schemeClr val="tx1">
                  <a:lumMod val="65000"/>
                  <a:lumOff val="35000"/>
                </a:schemeClr>
              </a:solidFill>
            </a:endParaRPr>
          </a:p>
        </p:txBody>
      </p:sp>
    </p:spTree>
    <p:extLst>
      <p:ext uri="{BB962C8B-B14F-4D97-AF65-F5344CB8AC3E}">
        <p14:creationId xmlns:p14="http://schemas.microsoft.com/office/powerpoint/2010/main" val="57330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458" y="642938"/>
            <a:ext cx="6856544" cy="3857625"/>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6449" y="642938"/>
            <a:ext cx="2730973" cy="3316270"/>
          </a:xfrm>
          <a:prstGeom prst="rect">
            <a:avLst/>
          </a:prstGeom>
        </p:spPr>
      </p:pic>
      <p:pic>
        <p:nvPicPr>
          <p:cNvPr id="10" name="Imagem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422" y="1969702"/>
            <a:ext cx="2293422" cy="1830327"/>
          </a:xfrm>
          <a:prstGeom prst="rect">
            <a:avLst/>
          </a:prstGeom>
        </p:spPr>
      </p:pic>
      <p:pic>
        <p:nvPicPr>
          <p:cNvPr id="4" name="Imagem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80187" y="1165342"/>
            <a:ext cx="1519806" cy="1127570"/>
          </a:xfrm>
          <a:prstGeom prst="rect">
            <a:avLst/>
          </a:prstGeom>
        </p:spPr>
      </p:pic>
      <p:sp>
        <p:nvSpPr>
          <p:cNvPr id="8" name="Retângulo 7">
            <a:extLst>
              <a:ext uri="{FF2B5EF4-FFF2-40B4-BE49-F238E27FC236}">
                <a16:creationId xmlns:a16="http://schemas.microsoft.com/office/drawing/2014/main" id="{7819793E-4880-6B45-A250-9502194BA5D4}"/>
              </a:ext>
            </a:extLst>
          </p:cNvPr>
          <p:cNvSpPr/>
          <p:nvPr/>
        </p:nvSpPr>
        <p:spPr>
          <a:xfrm>
            <a:off x="7242712" y="3855703"/>
            <a:ext cx="636713" cy="184666"/>
          </a:xfrm>
          <a:prstGeom prst="rect">
            <a:avLst/>
          </a:prstGeom>
        </p:spPr>
        <p:txBody>
          <a:bodyPr wrap="none">
            <a:spAutoFit/>
          </a:bodyPr>
          <a:lstStyle/>
          <a:p>
            <a:pPr>
              <a:buClr>
                <a:srgbClr val="000000"/>
              </a:buClr>
              <a:defRPr/>
            </a:pPr>
            <a:r>
              <a:rPr lang="pt-BR" sz="600" dirty="0">
                <a:solidFill>
                  <a:schemeClr val="tx1">
                    <a:lumMod val="65000"/>
                    <a:lumOff val="35000"/>
                  </a:schemeClr>
                </a:solidFill>
                <a:latin typeface="Arial" panose="020B0604020202020204" pitchFamily="34" charset="0"/>
              </a:rPr>
              <a:t>Lobão, 2018</a:t>
            </a:r>
            <a:r>
              <a:rPr lang="pt-BR" sz="600" dirty="0">
                <a:solidFill>
                  <a:schemeClr val="tx1">
                    <a:lumMod val="65000"/>
                    <a:lumOff val="35000"/>
                  </a:schemeClr>
                </a:solidFill>
              </a:rPr>
              <a:t> </a:t>
            </a:r>
            <a:endParaRPr lang="en-US" sz="600" dirty="0">
              <a:solidFill>
                <a:schemeClr val="tx1">
                  <a:lumMod val="65000"/>
                  <a:lumOff val="35000"/>
                </a:schemeClr>
              </a:solidFill>
            </a:endParaRPr>
          </a:p>
        </p:txBody>
      </p:sp>
    </p:spTree>
    <p:extLst>
      <p:ext uri="{BB962C8B-B14F-4D97-AF65-F5344CB8AC3E}">
        <p14:creationId xmlns:p14="http://schemas.microsoft.com/office/powerpoint/2010/main" val="51177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3DC46AF-7F0B-5D49-8285-045C70A54E60}"/>
              </a:ext>
            </a:extLst>
          </p:cNvPr>
          <p:cNvPicPr>
            <a:picLocks noChangeAspect="1"/>
          </p:cNvPicPr>
          <p:nvPr/>
        </p:nvPicPr>
        <p:blipFill>
          <a:blip r:embed="rId3">
            <a:extLst>
              <a:ext uri="{BEBA8EAE-BF5A-486C-A8C5-ECC9F3942E4B}">
                <a14:imgProps xmlns:a14="http://schemas.microsoft.com/office/drawing/2010/main">
                  <a14:imgLayer>
                    <a14:imgEffect>
                      <a14:saturation sat="0"/>
                    </a14:imgEffect>
                  </a14:imgLayer>
                </a14:imgProps>
              </a:ext>
            </a:extLst>
          </a:blip>
          <a:stretch>
            <a:fillRect/>
          </a:stretch>
        </p:blipFill>
        <p:spPr>
          <a:xfrm>
            <a:off x="102887" y="1"/>
            <a:ext cx="9041113" cy="5199758"/>
          </a:xfrm>
          <a:prstGeom prst="rect">
            <a:avLst/>
          </a:prstGeom>
        </p:spPr>
      </p:pic>
      <p:sp>
        <p:nvSpPr>
          <p:cNvPr id="2" name="Retângulo 1">
            <a:extLst>
              <a:ext uri="{FF2B5EF4-FFF2-40B4-BE49-F238E27FC236}">
                <a16:creationId xmlns:a16="http://schemas.microsoft.com/office/drawing/2014/main" id="{864FDD90-12F4-1141-AF3A-3A136A2F4D20}"/>
              </a:ext>
            </a:extLst>
          </p:cNvPr>
          <p:cNvSpPr/>
          <p:nvPr/>
        </p:nvSpPr>
        <p:spPr>
          <a:xfrm>
            <a:off x="7193121" y="4784859"/>
            <a:ext cx="1718644" cy="276999"/>
          </a:xfrm>
          <a:prstGeom prst="rect">
            <a:avLst/>
          </a:prstGeom>
        </p:spPr>
        <p:txBody>
          <a:bodyPr wrap="square">
            <a:spAutoFit/>
          </a:bodyPr>
          <a:lstStyle/>
          <a:p>
            <a:r>
              <a:rPr lang="pt-BR" sz="600" dirty="0">
                <a:latin typeface="Arial" panose="020B0604020202020204" pitchFamily="34" charset="0"/>
                <a:cs typeface="Arial" panose="020B0604020202020204" pitchFamily="34" charset="0"/>
              </a:rPr>
              <a:t>WHO Position, 2018</a:t>
            </a:r>
          </a:p>
          <a:p>
            <a:r>
              <a:rPr lang="pt-BR" sz="600" dirty="0">
                <a:latin typeface="Arial" panose="020B0604020202020204" pitchFamily="34" charset="0"/>
                <a:cs typeface="Arial" panose="020B0604020202020204" pitchFamily="34" charset="0"/>
              </a:rPr>
              <a:t>Nogueira-Rodrigues,2017 </a:t>
            </a:r>
            <a:endParaRPr lang="en-US" sz="600" dirty="0">
              <a:latin typeface="Arial" panose="020B0604020202020204" pitchFamily="34" charset="0"/>
              <a:cs typeface="Arial" panose="020B0604020202020204" pitchFamily="34" charset="0"/>
            </a:endParaRPr>
          </a:p>
        </p:txBody>
      </p:sp>
      <p:pic>
        <p:nvPicPr>
          <p:cNvPr id="6" name="Imagem 5">
            <a:extLst>
              <a:ext uri="{FF2B5EF4-FFF2-40B4-BE49-F238E27FC236}">
                <a16:creationId xmlns:a16="http://schemas.microsoft.com/office/drawing/2014/main" id="{6207BD05-1EB2-F248-9E14-546D7338F730}"/>
              </a:ext>
            </a:extLst>
          </p:cNvPr>
          <p:cNvPicPr>
            <a:picLocks noChangeAspect="1"/>
          </p:cNvPicPr>
          <p:nvPr/>
        </p:nvPicPr>
        <p:blipFill rotWithShape="1">
          <a:blip r:embed="rId4"/>
          <a:srcRect t="94195"/>
          <a:stretch/>
        </p:blipFill>
        <p:spPr>
          <a:xfrm>
            <a:off x="102887" y="4975936"/>
            <a:ext cx="6858000" cy="223823"/>
          </a:xfrm>
          <a:prstGeom prst="rect">
            <a:avLst/>
          </a:prstGeom>
        </p:spPr>
      </p:pic>
      <p:sp>
        <p:nvSpPr>
          <p:cNvPr id="7" name="Retângulo 6">
            <a:extLst>
              <a:ext uri="{FF2B5EF4-FFF2-40B4-BE49-F238E27FC236}">
                <a16:creationId xmlns:a16="http://schemas.microsoft.com/office/drawing/2014/main" id="{13856C36-8C61-C448-97C6-AF7A019C2324}"/>
              </a:ext>
            </a:extLst>
          </p:cNvPr>
          <p:cNvSpPr/>
          <p:nvPr/>
        </p:nvSpPr>
        <p:spPr>
          <a:xfrm>
            <a:off x="1012372" y="900867"/>
            <a:ext cx="6780440" cy="3000821"/>
          </a:xfrm>
          <a:prstGeom prst="rect">
            <a:avLst/>
          </a:prstGeom>
          <a:solidFill>
            <a:schemeClr val="bg1">
              <a:alpha val="64000"/>
            </a:schemeClr>
          </a:solidFill>
        </p:spPr>
        <p:txBody>
          <a:bodyPr wrap="square">
            <a:spAutoFit/>
          </a:bodyPr>
          <a:lstStyle/>
          <a:p>
            <a:r>
              <a:rPr lang="pt-BR" sz="2100" b="1" dirty="0">
                <a:solidFill>
                  <a:schemeClr val="accent5"/>
                </a:solidFill>
              </a:rPr>
              <a:t>Segurança:</a:t>
            </a:r>
          </a:p>
          <a:p>
            <a:endParaRPr lang="pt-BR" sz="2100" b="1" dirty="0">
              <a:solidFill>
                <a:schemeClr val="accent5"/>
              </a:solidFill>
            </a:endParaRPr>
          </a:p>
          <a:p>
            <a:r>
              <a:rPr lang="pt-BR" sz="2100" b="1" dirty="0">
                <a:solidFill>
                  <a:schemeClr val="accent5"/>
                </a:solidFill>
              </a:rPr>
              <a:t>&gt;300 milhões de doses </a:t>
            </a:r>
          </a:p>
          <a:p>
            <a:endParaRPr lang="pt-BR" sz="2100" b="1" dirty="0">
              <a:solidFill>
                <a:schemeClr val="accent5"/>
              </a:solidFill>
            </a:endParaRPr>
          </a:p>
          <a:p>
            <a:r>
              <a:rPr lang="pt-BR" sz="2100" b="1" dirty="0">
                <a:solidFill>
                  <a:schemeClr val="accent5"/>
                </a:solidFill>
              </a:rPr>
              <a:t>Seguro AL</a:t>
            </a:r>
          </a:p>
          <a:p>
            <a:endParaRPr lang="pt-BR" sz="2100" b="1" dirty="0">
              <a:solidFill>
                <a:schemeClr val="accent5"/>
              </a:solidFill>
            </a:endParaRPr>
          </a:p>
          <a:p>
            <a:r>
              <a:rPr lang="pt-BR" sz="2100" b="1" dirty="0">
                <a:solidFill>
                  <a:schemeClr val="accent5"/>
                </a:solidFill>
              </a:rPr>
              <a:t>Necessita endosso autoridades </a:t>
            </a:r>
          </a:p>
          <a:p>
            <a:endParaRPr lang="pt-BR" sz="2100" b="1" dirty="0">
              <a:solidFill>
                <a:schemeClr val="accent2"/>
              </a:solidFill>
            </a:endParaRPr>
          </a:p>
          <a:p>
            <a:endParaRPr lang="en-US" sz="2100" b="1" dirty="0">
              <a:solidFill>
                <a:schemeClr val="accent2"/>
              </a:solidFill>
            </a:endParaRPr>
          </a:p>
        </p:txBody>
      </p:sp>
    </p:spTree>
    <p:extLst>
      <p:ext uri="{BB962C8B-B14F-4D97-AF65-F5344CB8AC3E}">
        <p14:creationId xmlns:p14="http://schemas.microsoft.com/office/powerpoint/2010/main" val="1659390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13265</TotalTime>
  <Words>823</Words>
  <Application>Microsoft Macintosh PowerPoint</Application>
  <PresentationFormat>Apresentação na tela (16:9)</PresentationFormat>
  <Paragraphs>140</Paragraphs>
  <Slides>32</Slides>
  <Notes>12</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32</vt:i4>
      </vt:variant>
    </vt:vector>
  </HeadingPairs>
  <TitlesOfParts>
    <vt:vector size="42" baseType="lpstr">
      <vt:lpstr>Apple Chancery</vt:lpstr>
      <vt:lpstr>Arial</vt:lpstr>
      <vt:lpstr>Calibri</vt:lpstr>
      <vt:lpstr>Calibri Light</vt:lpstr>
      <vt:lpstr>Century Gothic</vt:lpstr>
      <vt:lpstr>Lucida Sans</vt:lpstr>
      <vt:lpstr>Rockwell</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“90   70   90”</vt:lpstr>
      <vt:lpstr>“90   30   90”</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HPV Vaccination in Latin America: Global Challenges and Feasible Solutions</dc:title>
  <dc:creator>Lelé 08-2018</dc:creator>
  <cp:lastModifiedBy>Microsoft Office User</cp:lastModifiedBy>
  <cp:revision>246</cp:revision>
  <dcterms:modified xsi:type="dcterms:W3CDTF">2020-03-10T15:13:07Z</dcterms:modified>
</cp:coreProperties>
</file>