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85" r:id="rId3"/>
    <p:sldId id="343" r:id="rId4"/>
    <p:sldId id="298" r:id="rId5"/>
    <p:sldId id="299" r:id="rId6"/>
    <p:sldId id="300" r:id="rId7"/>
    <p:sldId id="260" r:id="rId8"/>
    <p:sldId id="275" r:id="rId9"/>
    <p:sldId id="324" r:id="rId10"/>
    <p:sldId id="320" r:id="rId11"/>
    <p:sldId id="348" r:id="rId12"/>
    <p:sldId id="313" r:id="rId13"/>
    <p:sldId id="272" r:id="rId14"/>
    <p:sldId id="354" r:id="rId15"/>
    <p:sldId id="344" r:id="rId16"/>
    <p:sldId id="352" r:id="rId17"/>
    <p:sldId id="261" r:id="rId18"/>
    <p:sldId id="350" r:id="rId19"/>
    <p:sldId id="262" r:id="rId20"/>
    <p:sldId id="266" r:id="rId21"/>
    <p:sldId id="296" r:id="rId22"/>
    <p:sldId id="297" r:id="rId23"/>
    <p:sldId id="304" r:id="rId24"/>
    <p:sldId id="305" r:id="rId25"/>
    <p:sldId id="346" r:id="rId26"/>
    <p:sldId id="347" r:id="rId27"/>
    <p:sldId id="353" r:id="rId28"/>
    <p:sldId id="329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1E6DC-65DD-4763-A8EA-8BE5FC8DEDB3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2DD10-43B5-407C-B5CF-83582D45D0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0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AE2ABC-860E-4A37-9CAE-1D08BCE80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AE4EF7-59EB-4BDC-AD82-591A28F4A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C168FE-0DE6-423A-8FB8-593E9715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6841D2-DCDF-4F55-9BC2-18E4095A8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F19F62-4B92-4198-8A51-1BA929EE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43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1AF6D-8DB7-4734-BB5E-3D62D703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0BECE10-8238-4A38-AE49-F958BE33D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995864-28CA-4219-A3B9-F383D6E1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014AE4-29E3-415A-B077-85E83289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F8865B-3982-48F6-8D86-B937045D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661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E79D70-F507-48FF-A0D6-620822FBF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E6F696F-917C-41ED-B074-49F1EAAAA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0AFCF7-3ECA-4224-9B95-AAE397AC5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342836-8640-4947-9687-67502586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FEEB48-655E-4A8B-81EF-8F891686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509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32017-B3EC-48B4-893E-8504BE40F0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275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71D20-FD7C-49D0-A516-1440DAA1C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8F4D33-102E-4197-88BC-E80B6EB21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0A2D83-DC13-4788-8E2B-71CB1FA1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8CD238-D823-421C-B411-6F43EA63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1390E-6709-486C-A4B8-7040C106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270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994720-8D61-4FE9-8525-5810DEB4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F2A90F-BE49-4D44-96C5-4513164F3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80924D-0A19-4EFA-962A-5DAC90FA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98C689-C06D-460D-99F0-4DADCB28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8287CC-8EC0-4D30-A15D-F0AD17F7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45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58F150-1B19-42DF-964B-B3C02C47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5D0471-D752-4626-95C5-EA9D245B8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7557DA0-D635-43C4-86CF-CD51788F8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2E03C4-93AB-4176-96D2-45D13A6C7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B33AB5B-AD98-4B92-BF59-A755CA6F1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53968DF-DED8-4EE4-A3BE-CB88DF13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14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FC53C-E78C-4E83-B71E-6B8FE1F9A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36EF14-7387-4630-918B-B327E53A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A3EFA3-0975-4478-B857-14923E277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8855A0F-5DB8-479F-A883-ACDD15228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B40B379-DF4D-4F4B-AD8E-1BFD116E7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600AD6E-D5AD-4781-9334-0E125DBA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AF52D04-9EA4-49D9-8263-87092592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0533E1-5A34-4D19-9DAB-0C25E485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67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151C7-024E-4F1D-9129-B64272DB3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5C4C20A-EA6D-48B5-BD16-C9C90DCE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845DDBD-5405-4EC8-9186-BEE71409F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ED8621F-9471-4A9F-AC81-FF57B74C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24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232C9C1-7687-47C7-A689-36D870FD4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2CE3E30-9B4A-473B-A8A6-C67824F2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B5BF3E-4490-40EC-86D4-644F2000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4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CE8E6-A41D-41EC-B385-0D5437AE9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844EDA-EBE3-48A1-947C-0487498DA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43FBA2-FEFC-4AD7-8FFB-E83FD4421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2CE5770-8FBC-4F36-ACF8-DBD55253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3E409F-B8D6-4FD2-B901-65AF3A05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16B609-F5EF-4FAF-B7E1-1CF49094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98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5F345-9D65-465C-9B46-561909468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00DF192-D8B1-44FF-ACC3-B53A2BB7D7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64C6B7C-354C-4CBF-88C3-031683C8A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C54A0D-15E9-4582-890C-D1B3AD8E9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A98574-A218-4F30-B7FA-4F549963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E17F043-D4FD-41AF-B640-9CFFF3DA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628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B49C93-43E4-485E-92AF-D5DCBFAC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615875-94D4-4676-B4BC-D06B1A957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79BA1E-871C-4972-8573-F6D3F8B72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31287-4CD0-4AA3-9F83-2C1D365E9FA6}" type="datetimeFigureOut">
              <a:rPr lang="pt-BR" smtClean="0"/>
              <a:t>02/07/2018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99E63E-AF23-42BC-A4C1-886A6BDA6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64407C-D0F2-494D-AC36-80DE3D9D2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D9862-55FB-462C-A73F-70164A8D1D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35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EC601-FDC1-4AA4-99F9-97D564863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650" y="641350"/>
            <a:ext cx="10115550" cy="2387600"/>
          </a:xfrm>
        </p:spPr>
        <p:txBody>
          <a:bodyPr>
            <a:normAutofit/>
          </a:bodyPr>
          <a:lstStyle/>
          <a:p>
            <a:r>
              <a:rPr lang="pt-BR" sz="4400" b="1" dirty="0">
                <a:solidFill>
                  <a:srgbClr val="FFFF00"/>
                </a:solidFill>
              </a:rPr>
              <a:t>Infância saudável é o alicerce da cidadania</a:t>
            </a:r>
            <a:br>
              <a:rPr lang="pt-BR" b="1" dirty="0">
                <a:solidFill>
                  <a:srgbClr val="FFFF00"/>
                </a:solidFill>
              </a:rPr>
            </a:br>
            <a:endParaRPr lang="pt-BR" b="1" dirty="0">
              <a:solidFill>
                <a:srgbClr val="FFFF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1EC68B-3BC2-4BCE-A562-DBC89A8A78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72070" y="2690192"/>
            <a:ext cx="4916555" cy="35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31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276" t="10493" r="1369" b="31750"/>
          <a:stretch/>
        </p:blipFill>
        <p:spPr>
          <a:xfrm>
            <a:off x="1638189" y="2374241"/>
            <a:ext cx="8420211" cy="374174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303289" y="945299"/>
            <a:ext cx="72557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DESENVOLVIMENTO NA PRIMERA INFÂNCIA </a:t>
            </a:r>
            <a:endParaRPr lang="pt-BR" sz="3000" b="1" dirty="0">
              <a:solidFill>
                <a:srgbClr val="FFFF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99201" y="1644128"/>
            <a:ext cx="4913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Base </a:t>
            </a:r>
            <a:r>
              <a:rPr lang="en-US" sz="2400" b="1" dirty="0" err="1">
                <a:solidFill>
                  <a:schemeClr val="bg1"/>
                </a:solidFill>
              </a:rPr>
              <a:t>única</a:t>
            </a:r>
            <a:r>
              <a:rPr lang="en-US" sz="2400" b="1" dirty="0">
                <a:solidFill>
                  <a:schemeClr val="bg1"/>
                </a:solidFill>
              </a:rPr>
              <a:t> de </a:t>
            </a:r>
            <a:r>
              <a:rPr lang="en-US" sz="2400" b="1" dirty="0" err="1">
                <a:solidFill>
                  <a:schemeClr val="bg1"/>
                </a:solidFill>
              </a:rPr>
              <a:t>uma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sociedade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sólida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298923" y="6270809"/>
            <a:ext cx="1464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Harvard University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7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7FAC56E-AF69-4712-9E0C-29BF0C564429}"/>
              </a:ext>
            </a:extLst>
          </p:cNvPr>
          <p:cNvSpPr/>
          <p:nvPr/>
        </p:nvSpPr>
        <p:spPr>
          <a:xfrm>
            <a:off x="488292" y="404768"/>
            <a:ext cx="11605846" cy="7117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20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III – PROPOSTAS AOS PRESIDENCIÁVEIS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Criar o Ministério da Infância e Adolescência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Acesso universal de fetos, crianças e adolescentes à atenção pediátrica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Licença-maternidade de 6 meses a todas as mães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  Residência médica em pediatria, com base no currículo global, com duração de 3 anos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  Hospitais Infantis de qualidade em pontos estratégicos do país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  Credenciar pediatra para atender demanda do SUS em consultório  </a:t>
            </a:r>
          </a:p>
          <a:p>
            <a:pPr marL="342900" indent="-342900" algn="just">
              <a:lnSpc>
                <a:spcPct val="150000"/>
              </a:lnSpc>
              <a:buAutoNum type="arabicPeriod" startAt="8"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Consulta de puericultura feita por pediatra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   Programa Nacional de Educação Infantil (PRONEI)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B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 </a:t>
            </a: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Criar a profissão de cuidador da primeira infância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B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11.  </a:t>
            </a: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Ensino fundamental de qualidade, em tempo integral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12.  Carreira federal do magistério</a:t>
            </a:r>
            <a:endParaRPr lang="pt-BR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pt-PT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13.  Fim de propaganda com crianças</a:t>
            </a:r>
            <a:endParaRPr lang="pt-BR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endParaRPr lang="pt-PT" sz="16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AutoNum type="arabicPeriod" startAt="8"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endParaRPr lang="pt-BR" sz="1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endParaRPr lang="pt-BR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ica maquet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3511" y="993913"/>
            <a:ext cx="7372301" cy="5529226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F0EF2A1-8DBA-4154-A870-488863A2C070}"/>
              </a:ext>
            </a:extLst>
          </p:cNvPr>
          <p:cNvSpPr txBox="1"/>
          <p:nvPr/>
        </p:nvSpPr>
        <p:spPr>
          <a:xfrm>
            <a:off x="1307894" y="69818"/>
            <a:ext cx="96483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Projeto do Instituto da Criança e do Adolescente  ICA/HUB/UnB</a:t>
            </a:r>
          </a:p>
          <a:p>
            <a:r>
              <a:rPr lang="pt-BR" sz="2800" b="1" dirty="0">
                <a:solidFill>
                  <a:schemeClr val="bg1"/>
                </a:solidFill>
              </a:rPr>
              <a:t>                                                </a:t>
            </a:r>
            <a:r>
              <a:rPr lang="pt-BR" sz="1400" b="1" dirty="0">
                <a:solidFill>
                  <a:schemeClr val="bg1"/>
                </a:solidFill>
              </a:rPr>
              <a:t>2004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79F7ED9-DE04-4BED-B740-33A708ED56F4}"/>
              </a:ext>
            </a:extLst>
          </p:cNvPr>
          <p:cNvSpPr txBox="1"/>
          <p:nvPr/>
        </p:nvSpPr>
        <p:spPr>
          <a:xfrm>
            <a:off x="9506573" y="6338473"/>
            <a:ext cx="2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Arquiteto Rubens Arruda</a:t>
            </a:r>
          </a:p>
        </p:txBody>
      </p:sp>
    </p:spTree>
    <p:extLst>
      <p:ext uri="{BB962C8B-B14F-4D97-AF65-F5344CB8AC3E}">
        <p14:creationId xmlns:p14="http://schemas.microsoft.com/office/powerpoint/2010/main" val="3632558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ica pedra fundame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5253" y="923095"/>
            <a:ext cx="8481493" cy="5656609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AD285AA-480E-4300-A9BA-544C4E6A819A}"/>
              </a:ext>
            </a:extLst>
          </p:cNvPr>
          <p:cNvSpPr txBox="1"/>
          <p:nvPr/>
        </p:nvSpPr>
        <p:spPr>
          <a:xfrm>
            <a:off x="3061252" y="278296"/>
            <a:ext cx="6491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Lançamento da pedra fundamenta do ICA - 2005</a:t>
            </a:r>
          </a:p>
        </p:txBody>
      </p:sp>
    </p:spTree>
    <p:extLst>
      <p:ext uri="{BB962C8B-B14F-4D97-AF65-F5344CB8AC3E}">
        <p14:creationId xmlns:p14="http://schemas.microsoft.com/office/powerpoint/2010/main" val="2262710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B1B70CE2-EBB5-4014-B7B9-CA3FC519B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8" y="538369"/>
            <a:ext cx="7270744" cy="61346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A3F7700-3B7F-4AEC-BC19-7B36C710AB0D}"/>
              </a:ext>
            </a:extLst>
          </p:cNvPr>
          <p:cNvSpPr txBox="1"/>
          <p:nvPr/>
        </p:nvSpPr>
        <p:spPr>
          <a:xfrm>
            <a:off x="4545496" y="49610"/>
            <a:ext cx="342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ICA – Pedra fundamental </a:t>
            </a:r>
          </a:p>
        </p:txBody>
      </p:sp>
    </p:spTree>
    <p:extLst>
      <p:ext uri="{BB962C8B-B14F-4D97-AF65-F5344CB8AC3E}">
        <p14:creationId xmlns:p14="http://schemas.microsoft.com/office/powerpoint/2010/main" val="3370614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IMG_2935.JPG">
            <a:extLst>
              <a:ext uri="{FF2B5EF4-FFF2-40B4-BE49-F238E27FC236}">
                <a16:creationId xmlns:a16="http://schemas.microsoft.com/office/drawing/2014/main" id="{58731692-B49F-4456-BC3C-B4DB7F5BE390}"/>
              </a:ext>
            </a:extLst>
          </p:cNvPr>
          <p:cNvPicPr/>
          <p:nvPr/>
        </p:nvPicPr>
        <p:blipFill rotWithShape="1">
          <a:blip r:embed="rId2" cstate="print"/>
          <a:srcRect b="3275"/>
          <a:stretch/>
        </p:blipFill>
        <p:spPr bwMode="auto">
          <a:xfrm>
            <a:off x="4217045" y="1479227"/>
            <a:ext cx="3757910" cy="4835432"/>
          </a:xfrm>
          <a:prstGeom prst="rect">
            <a:avLst/>
          </a:pr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F31BC5-AA12-4695-8E44-47631994C627}"/>
              </a:ext>
            </a:extLst>
          </p:cNvPr>
          <p:cNvSpPr/>
          <p:nvPr/>
        </p:nvSpPr>
        <p:spPr>
          <a:xfrm>
            <a:off x="3320785" y="543341"/>
            <a:ext cx="5625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Lançamento da pedra fundamental do ICA </a:t>
            </a:r>
          </a:p>
          <a:p>
            <a:r>
              <a:rPr lang="pt-BR" sz="2400" b="1" dirty="0">
                <a:solidFill>
                  <a:srgbClr val="FFFF00"/>
                </a:solidFill>
              </a:rPr>
              <a:t>                                   (2005)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DD5E1CF-EFF9-4A86-931A-264BAB2F4624}"/>
              </a:ext>
            </a:extLst>
          </p:cNvPr>
          <p:cNvSpPr txBox="1"/>
          <p:nvPr/>
        </p:nvSpPr>
        <p:spPr>
          <a:xfrm>
            <a:off x="9223514" y="5668328"/>
            <a:ext cx="1862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Prof. Lauro </a:t>
            </a:r>
            <a:r>
              <a:rPr lang="pt-BR" b="1" dirty="0" err="1">
                <a:solidFill>
                  <a:schemeClr val="bg1"/>
                </a:solidFill>
              </a:rPr>
              <a:t>Mohri</a:t>
            </a:r>
            <a:endParaRPr lang="pt-BR" b="1" dirty="0">
              <a:solidFill>
                <a:schemeClr val="bg1"/>
              </a:solidFill>
            </a:endParaRPr>
          </a:p>
          <a:p>
            <a:r>
              <a:rPr lang="pt-BR" b="1" dirty="0">
                <a:solidFill>
                  <a:schemeClr val="bg1"/>
                </a:solidFill>
              </a:rPr>
              <a:t>Reitor da UnB</a:t>
            </a:r>
          </a:p>
        </p:txBody>
      </p:sp>
    </p:spTree>
    <p:extLst>
      <p:ext uri="{BB962C8B-B14F-4D97-AF65-F5344CB8AC3E}">
        <p14:creationId xmlns:p14="http://schemas.microsoft.com/office/powerpoint/2010/main" val="4229432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331159"/>
              </p:ext>
            </p:extLst>
          </p:nvPr>
        </p:nvGraphicFramePr>
        <p:xfrm>
          <a:off x="2355813" y="900306"/>
          <a:ext cx="7480374" cy="5610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Photo Editor Photo" r:id="rId3" imgW="21638095" imgH="16228571" progId="">
                  <p:embed/>
                </p:oleObj>
              </mc:Choice>
              <mc:Fallback>
                <p:oleObj name="Photo Editor Photo" r:id="rId3" imgW="21638095" imgH="16228571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5813" y="900306"/>
                        <a:ext cx="7480374" cy="56108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C82374F2-E4EF-4590-85A3-6BD4DECC656C}"/>
              </a:ext>
            </a:extLst>
          </p:cNvPr>
          <p:cNvSpPr txBox="1"/>
          <p:nvPr/>
        </p:nvSpPr>
        <p:spPr>
          <a:xfrm>
            <a:off x="4068418" y="346866"/>
            <a:ext cx="3803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ICA – Início da obra em 2005</a:t>
            </a:r>
          </a:p>
        </p:txBody>
      </p:sp>
    </p:spTree>
    <p:extLst>
      <p:ext uri="{BB962C8B-B14F-4D97-AF65-F5344CB8AC3E}">
        <p14:creationId xmlns:p14="http://schemas.microsoft.com/office/powerpoint/2010/main" val="1720651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IMAGENS DIVERSAS\Minhas imagens\ICA visita Janssen ica\ICA visita Janssen ica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579" y="1041558"/>
            <a:ext cx="7631699" cy="5723775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369E0EA-DEC8-4C34-9C30-85E4BACB90F8}"/>
              </a:ext>
            </a:extLst>
          </p:cNvPr>
          <p:cNvSpPr txBox="1"/>
          <p:nvPr/>
        </p:nvSpPr>
        <p:spPr>
          <a:xfrm>
            <a:off x="8839200" y="2195286"/>
            <a:ext cx="27313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Dra. </a:t>
            </a:r>
            <a:r>
              <a:rPr lang="pt-BR" dirty="0" err="1">
                <a:solidFill>
                  <a:schemeClr val="bg1"/>
                </a:solidFill>
              </a:rPr>
              <a:t>Laure</a:t>
            </a:r>
            <a:r>
              <a:rPr lang="pt-BR" dirty="0">
                <a:solidFill>
                  <a:schemeClr val="bg1"/>
                </a:solidFill>
              </a:rPr>
              <a:t> Joachim</a:t>
            </a:r>
          </a:p>
          <a:p>
            <a:r>
              <a:rPr lang="pt-BR" dirty="0">
                <a:solidFill>
                  <a:schemeClr val="bg1"/>
                </a:solidFill>
              </a:rPr>
              <a:t>Médica residente do HUDERF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Professora Dra. </a:t>
            </a:r>
            <a:r>
              <a:rPr lang="pt-BR" dirty="0" err="1">
                <a:solidFill>
                  <a:schemeClr val="bg1"/>
                </a:solidFill>
              </a:rPr>
              <a:t>Jansen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HUDERF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Prof. Dioclécio Campos Júnior</a:t>
            </a:r>
          </a:p>
          <a:p>
            <a:r>
              <a:rPr lang="pt-BR" dirty="0">
                <a:solidFill>
                  <a:schemeClr val="bg1"/>
                </a:solidFill>
              </a:rPr>
              <a:t>Chefe da Pediatria UnB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364BAC-397B-4566-9DDC-C459C0F0D762}"/>
              </a:ext>
            </a:extLst>
          </p:cNvPr>
          <p:cNvSpPr txBox="1"/>
          <p:nvPr/>
        </p:nvSpPr>
        <p:spPr>
          <a:xfrm>
            <a:off x="674309" y="307379"/>
            <a:ext cx="11200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Parceria (ICA)/UnB  e </a:t>
            </a:r>
            <a:r>
              <a:rPr lang="pt-BR" sz="2400" b="1" dirty="0" err="1">
                <a:solidFill>
                  <a:srgbClr val="FFFF00"/>
                </a:solidFill>
              </a:rPr>
              <a:t>Hôpital</a:t>
            </a:r>
            <a:r>
              <a:rPr lang="pt-BR" sz="2400" b="1" dirty="0">
                <a:solidFill>
                  <a:srgbClr val="FFFF00"/>
                </a:solidFill>
              </a:rPr>
              <a:t> </a:t>
            </a:r>
            <a:r>
              <a:rPr lang="pt-BR" sz="2400" b="1" dirty="0" err="1">
                <a:solidFill>
                  <a:srgbClr val="FFFF00"/>
                </a:solidFill>
              </a:rPr>
              <a:t>Universitaire</a:t>
            </a:r>
            <a:r>
              <a:rPr lang="pt-BR" sz="2400" b="1" dirty="0">
                <a:solidFill>
                  <a:srgbClr val="FFFF00"/>
                </a:solidFill>
              </a:rPr>
              <a:t> </a:t>
            </a:r>
            <a:r>
              <a:rPr lang="pt-BR" sz="2400" b="1" dirty="0" err="1">
                <a:solidFill>
                  <a:srgbClr val="FFFF00"/>
                </a:solidFill>
              </a:rPr>
              <a:t>des</a:t>
            </a:r>
            <a:r>
              <a:rPr lang="pt-BR" sz="2400" b="1" dirty="0">
                <a:solidFill>
                  <a:srgbClr val="FFFF00"/>
                </a:solidFill>
              </a:rPr>
              <a:t> Enfants Reine Fabiola (HUDERF)/ULB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24C617-CE78-44F7-B70D-0ABD02DB791C}"/>
              </a:ext>
            </a:extLst>
          </p:cNvPr>
          <p:cNvSpPr txBox="1"/>
          <p:nvPr/>
        </p:nvSpPr>
        <p:spPr>
          <a:xfrm>
            <a:off x="9411047" y="569497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(2005)</a:t>
            </a:r>
          </a:p>
        </p:txBody>
      </p:sp>
    </p:spTree>
    <p:extLst>
      <p:ext uri="{BB962C8B-B14F-4D97-AF65-F5344CB8AC3E}">
        <p14:creationId xmlns:p14="http://schemas.microsoft.com/office/powerpoint/2010/main" val="2921064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09918" y="1571612"/>
          <a:ext cx="54181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Photo Editor Photo" r:id="rId3" imgW="21638095" imgH="16228571" progId="">
                  <p:embed/>
                </p:oleObj>
              </mc:Choice>
              <mc:Fallback>
                <p:oleObj name="Photo Editor Photo" r:id="rId3" imgW="21638095" imgH="16228571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18" y="1571612"/>
                        <a:ext cx="541813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:\Users\Usuario\Pictures\2009-03-02\050.JPG">
            <a:extLst>
              <a:ext uri="{FF2B5EF4-FFF2-40B4-BE49-F238E27FC236}">
                <a16:creationId xmlns:a16="http://schemas.microsoft.com/office/drawing/2014/main" id="{9B53FFB0-300F-4CF9-98F3-2ABD01D7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7581" y="781877"/>
            <a:ext cx="7911549" cy="5933662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ACA18FF-F1B7-41DE-87D8-B16EA8382DB4}"/>
              </a:ext>
            </a:extLst>
          </p:cNvPr>
          <p:cNvSpPr txBox="1"/>
          <p:nvPr/>
        </p:nvSpPr>
        <p:spPr>
          <a:xfrm>
            <a:off x="4399722" y="156177"/>
            <a:ext cx="3759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ICA – Obra iniciada em 2005</a:t>
            </a:r>
          </a:p>
        </p:txBody>
      </p:sp>
    </p:spTree>
    <p:extLst>
      <p:ext uri="{BB962C8B-B14F-4D97-AF65-F5344CB8AC3E}">
        <p14:creationId xmlns:p14="http://schemas.microsoft.com/office/powerpoint/2010/main" val="2156604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IMAGENS DIVERSAS\Minhas imagens\ICA visita Janssen ica\ICA visita Janssen ica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1391" y="969064"/>
            <a:ext cx="7648713" cy="5736535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36D7447-837E-4B57-A33E-3756B98EC96A}"/>
              </a:ext>
            </a:extLst>
          </p:cNvPr>
          <p:cNvSpPr txBox="1"/>
          <p:nvPr/>
        </p:nvSpPr>
        <p:spPr>
          <a:xfrm>
            <a:off x="4479443" y="51929"/>
            <a:ext cx="3551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ICA – Obra em andamento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               2006</a:t>
            </a:r>
          </a:p>
        </p:txBody>
      </p:sp>
    </p:spTree>
    <p:extLst>
      <p:ext uri="{BB962C8B-B14F-4D97-AF65-F5344CB8AC3E}">
        <p14:creationId xmlns:p14="http://schemas.microsoft.com/office/powerpoint/2010/main" val="3951199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03512" y="9087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+mn-lt"/>
              </a:rPr>
              <a:t>O que é a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primeira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infância</a:t>
            </a:r>
            <a:endParaRPr lang="pt-BR" sz="40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B3B65FD-C38A-4464-8D28-7A5725B8E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876" y="2898155"/>
            <a:ext cx="6260123" cy="359820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5935A60-4FC0-46A9-8BEE-170E715CABAB}"/>
              </a:ext>
            </a:extLst>
          </p:cNvPr>
          <p:cNvSpPr/>
          <p:nvPr/>
        </p:nvSpPr>
        <p:spPr>
          <a:xfrm>
            <a:off x="1245704" y="1915177"/>
            <a:ext cx="10296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É o </a:t>
            </a:r>
            <a:r>
              <a:rPr lang="en-US" sz="2800" b="1" dirty="0" err="1">
                <a:solidFill>
                  <a:schemeClr val="bg1"/>
                </a:solidFill>
              </a:rPr>
              <a:t>ciclo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vida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durante</a:t>
            </a:r>
            <a:r>
              <a:rPr lang="en-US" sz="2800" b="1" dirty="0">
                <a:solidFill>
                  <a:schemeClr val="bg1"/>
                </a:solidFill>
              </a:rPr>
              <a:t> o qual se forma o </a:t>
            </a:r>
            <a:r>
              <a:rPr lang="en-US" sz="2800" b="1" dirty="0" err="1">
                <a:solidFill>
                  <a:schemeClr val="bg1"/>
                </a:solidFill>
              </a:rPr>
              <a:t>cérebro</a:t>
            </a:r>
            <a:r>
              <a:rPr lang="en-US" sz="2800" b="1" dirty="0">
                <a:solidFill>
                  <a:schemeClr val="bg1"/>
                </a:solidFill>
              </a:rPr>
              <a:t> do ser </a:t>
            </a:r>
            <a:r>
              <a:rPr lang="en-US" sz="2800" b="1" dirty="0" err="1">
                <a:solidFill>
                  <a:schemeClr val="bg1"/>
                </a:solidFill>
              </a:rPr>
              <a:t>humano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3804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Minhas imagens\ICA paralisação\ICA paralisação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1088" y="980660"/>
            <a:ext cx="7469823" cy="5602367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3693F1-245B-4EDB-A708-5F33B1D19B5D}"/>
              </a:ext>
            </a:extLst>
          </p:cNvPr>
          <p:cNvSpPr txBox="1"/>
          <p:nvPr/>
        </p:nvSpPr>
        <p:spPr>
          <a:xfrm>
            <a:off x="4240696" y="274973"/>
            <a:ext cx="414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ICA – obra paralisada 2007</a:t>
            </a:r>
          </a:p>
        </p:txBody>
      </p:sp>
    </p:spTree>
    <p:extLst>
      <p:ext uri="{BB962C8B-B14F-4D97-AF65-F5344CB8AC3E}">
        <p14:creationId xmlns:p14="http://schemas.microsoft.com/office/powerpoint/2010/main" val="3753966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SC000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24972" y="1439517"/>
            <a:ext cx="5791199" cy="4343399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BD13374-7F80-41C4-8A0D-ED09AA256B62}"/>
              </a:ext>
            </a:extLst>
          </p:cNvPr>
          <p:cNvSpPr txBox="1"/>
          <p:nvPr/>
        </p:nvSpPr>
        <p:spPr>
          <a:xfrm>
            <a:off x="6997150" y="2285496"/>
            <a:ext cx="4343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ICA </a:t>
            </a:r>
          </a:p>
          <a:p>
            <a:endParaRPr lang="pt-BR" sz="2400" b="1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Modelos de equipamentos lúdicos concebidos pelo arquiteto Rubens Arruda  </a:t>
            </a:r>
          </a:p>
        </p:txBody>
      </p:sp>
    </p:spTree>
    <p:extLst>
      <p:ext uri="{BB962C8B-B14F-4D97-AF65-F5344CB8AC3E}">
        <p14:creationId xmlns:p14="http://schemas.microsoft.com/office/powerpoint/2010/main" val="4164983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SC0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 flipV="1">
            <a:off x="1417157" y="1562931"/>
            <a:ext cx="5347249" cy="4010437"/>
          </a:xfrm>
          <a:prstGeom prst="rect">
            <a:avLst/>
          </a:prstGeom>
          <a:noFill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E40C350-207A-4D38-A2AE-29BE7467967C}"/>
              </a:ext>
            </a:extLst>
          </p:cNvPr>
          <p:cNvSpPr txBox="1"/>
          <p:nvPr/>
        </p:nvSpPr>
        <p:spPr>
          <a:xfrm>
            <a:off x="6798367" y="2300458"/>
            <a:ext cx="4343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ICA </a:t>
            </a:r>
          </a:p>
          <a:p>
            <a:endParaRPr lang="pt-BR" sz="2400" b="1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Modelos de equipamentos lúdicos concebidos pelo arquiteto Rubens Arruda  </a:t>
            </a:r>
          </a:p>
        </p:txBody>
      </p:sp>
    </p:spTree>
    <p:extLst>
      <p:ext uri="{BB962C8B-B14F-4D97-AF65-F5344CB8AC3E}">
        <p14:creationId xmlns:p14="http://schemas.microsoft.com/office/powerpoint/2010/main" val="1074972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SC0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56833" y="1227899"/>
            <a:ext cx="6139072" cy="4604305"/>
          </a:xfrm>
          <a:prstGeom prst="rect">
            <a:avLst/>
          </a:prstGeom>
          <a:noFill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20BD3A1-4D61-4AEA-8E10-277840C6D9D0}"/>
              </a:ext>
            </a:extLst>
          </p:cNvPr>
          <p:cNvSpPr txBox="1"/>
          <p:nvPr/>
        </p:nvSpPr>
        <p:spPr>
          <a:xfrm>
            <a:off x="6997150" y="2285496"/>
            <a:ext cx="4343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ICA </a:t>
            </a:r>
          </a:p>
          <a:p>
            <a:endParaRPr lang="pt-BR" sz="2400" b="1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Modelos de equipamentos lúdicos concebidos pelo arquiteto Rubens Arruda  </a:t>
            </a:r>
          </a:p>
        </p:txBody>
      </p:sp>
    </p:spTree>
    <p:extLst>
      <p:ext uri="{BB962C8B-B14F-4D97-AF65-F5344CB8AC3E}">
        <p14:creationId xmlns:p14="http://schemas.microsoft.com/office/powerpoint/2010/main" val="2621802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SC0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921" y="1324364"/>
            <a:ext cx="6042991" cy="4532244"/>
          </a:xfrm>
          <a:prstGeom prst="rect">
            <a:avLst/>
          </a:prstGeom>
          <a:noFill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3B06597-9A23-404D-9DFD-2C5A63257EC2}"/>
              </a:ext>
            </a:extLst>
          </p:cNvPr>
          <p:cNvSpPr txBox="1"/>
          <p:nvPr/>
        </p:nvSpPr>
        <p:spPr>
          <a:xfrm>
            <a:off x="6997150" y="2459504"/>
            <a:ext cx="4343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ICA </a:t>
            </a:r>
          </a:p>
          <a:p>
            <a:endParaRPr lang="pt-BR" sz="2400" b="1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Modelos de equipamentos lúdicos concebidos pelo arquiteto Rubens Arruda  </a:t>
            </a:r>
          </a:p>
        </p:txBody>
      </p:sp>
    </p:spTree>
    <p:extLst>
      <p:ext uri="{BB962C8B-B14F-4D97-AF65-F5344CB8AC3E}">
        <p14:creationId xmlns:p14="http://schemas.microsoft.com/office/powerpoint/2010/main" val="3167953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5AA90D6-A22B-448E-8933-3C89CE4B0BF4}"/>
              </a:ext>
            </a:extLst>
          </p:cNvPr>
          <p:cNvPicPr/>
          <p:nvPr/>
        </p:nvPicPr>
        <p:blipFill rotWithShape="1">
          <a:blip r:embed="rId2"/>
          <a:srcRect t="18549" r="-2" b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041460-F188-4D31-B075-EBE2AFA17158}"/>
              </a:ext>
            </a:extLst>
          </p:cNvPr>
          <p:cNvPicPr/>
          <p:nvPr/>
        </p:nvPicPr>
        <p:blipFill rotWithShape="1">
          <a:blip r:embed="rId3"/>
          <a:srcRect r="-2" b="18547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51A736F-9BBB-4822-86AD-7A19B4A98DB0}"/>
              </a:ext>
            </a:extLst>
          </p:cNvPr>
          <p:cNvSpPr txBox="1"/>
          <p:nvPr/>
        </p:nvSpPr>
        <p:spPr>
          <a:xfrm>
            <a:off x="4779111" y="55364"/>
            <a:ext cx="3330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ICA – Estado atual da obra - 2018</a:t>
            </a:r>
          </a:p>
        </p:txBody>
      </p:sp>
    </p:spTree>
    <p:extLst>
      <p:ext uri="{BB962C8B-B14F-4D97-AF65-F5344CB8AC3E}">
        <p14:creationId xmlns:p14="http://schemas.microsoft.com/office/powerpoint/2010/main" val="4162733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7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Uma imagem contendo ao ar livre, edifício, céu&#10;&#10;Descrição gerada com muito alta confiança">
            <a:extLst>
              <a:ext uri="{FF2B5EF4-FFF2-40B4-BE49-F238E27FC236}">
                <a16:creationId xmlns:a16="http://schemas.microsoft.com/office/drawing/2014/main" id="{D68327AE-6B40-4F20-8CFA-6B3A77308F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56679" y="643467"/>
            <a:ext cx="4178299" cy="557106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BA6AA15-CAB3-4B7E-8BCC-143D3762E530}"/>
              </a:ext>
            </a:extLst>
          </p:cNvPr>
          <p:cNvSpPr txBox="1"/>
          <p:nvPr/>
        </p:nvSpPr>
        <p:spPr>
          <a:xfrm>
            <a:off x="4621354" y="55364"/>
            <a:ext cx="3330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ICA – Estado atual da obra - 2018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33FE732-92EE-4A59-8461-9C0EFDF111E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14800" y="643467"/>
            <a:ext cx="47820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13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8450" y="609601"/>
            <a:ext cx="10363200" cy="1143000"/>
          </a:xfrm>
        </p:spPr>
        <p:txBody>
          <a:bodyPr/>
          <a:lstStyle/>
          <a:p>
            <a:r>
              <a:rPr lang="fr-BE" b="1" dirty="0">
                <a:solidFill>
                  <a:srgbClr val="FFFF00"/>
                </a:solidFill>
              </a:rPr>
              <a:t>Os equívocos históricos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307984" y="2358885"/>
            <a:ext cx="4336365" cy="3833447"/>
          </a:xfrm>
        </p:spPr>
        <p:txBody>
          <a:bodyPr>
            <a:norm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Desenvolver o país sem saúde e educação</a:t>
            </a:r>
          </a:p>
          <a:p>
            <a:r>
              <a:rPr lang="fr-BE" dirty="0">
                <a:solidFill>
                  <a:schemeClr val="bg1"/>
                </a:solidFill>
              </a:rPr>
              <a:t>Priorizar a economia em detrimento do social</a:t>
            </a:r>
          </a:p>
          <a:p>
            <a:r>
              <a:rPr lang="fr-BE" dirty="0">
                <a:solidFill>
                  <a:schemeClr val="bg1"/>
                </a:solidFill>
              </a:rPr>
              <a:t>Concentrar a riqueza para depois dividi-la</a:t>
            </a:r>
          </a:p>
          <a:p>
            <a:r>
              <a:rPr lang="fr-BE" dirty="0">
                <a:solidFill>
                  <a:schemeClr val="bg1"/>
                </a:solidFill>
              </a:rPr>
              <a:t>Conviver com a miséria como mera fatalidade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6263" name="Picture 7" descr="C:\Mes Documents\Mes images\casa_cao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3799" y="2285999"/>
            <a:ext cx="4782201" cy="3771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012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261113" y="2459504"/>
            <a:ext cx="58442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“É mais fácil construir crianças fortes que recuperar adultos lesados."</a:t>
            </a:r>
          </a:p>
        </p:txBody>
      </p:sp>
      <p:sp>
        <p:nvSpPr>
          <p:cNvPr id="3" name="Retângulo 2"/>
          <p:cNvSpPr/>
          <p:nvPr/>
        </p:nvSpPr>
        <p:spPr>
          <a:xfrm>
            <a:off x="2219878" y="5926967"/>
            <a:ext cx="150804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solidFill>
                  <a:schemeClr val="bg1"/>
                </a:solidFill>
              </a:rPr>
              <a:t>Frederick Douglass</a:t>
            </a:r>
          </a:p>
          <a:p>
            <a:r>
              <a:rPr lang="en-US" sz="1350" dirty="0">
                <a:solidFill>
                  <a:schemeClr val="bg1"/>
                </a:solidFill>
              </a:rPr>
              <a:t>     1818-1895</a:t>
            </a:r>
            <a:endParaRPr lang="pt-BR" sz="135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136712" y="292116"/>
            <a:ext cx="2141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Conclusão</a:t>
            </a:r>
            <a:endParaRPr lang="pt-BR" sz="3600" b="1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80" y="1269752"/>
            <a:ext cx="3774438" cy="465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030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131848" y="175961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35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085B12-3769-4C3D-94A7-2E5484FAD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319"/>
            <a:ext cx="12250472" cy="771337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4896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0" y="-769029"/>
          <a:ext cx="12455649" cy="7627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Slide" r:id="rId3" imgW="3146977" imgH="2360845" progId="PowerPoint.Slide.8">
                  <p:embed/>
                </p:oleObj>
              </mc:Choice>
              <mc:Fallback>
                <p:oleObj name="Slide" r:id="rId3" imgW="3146977" imgH="2360845" progId="PowerPoint.Slide.8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69029"/>
                        <a:ext cx="12455649" cy="7627029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50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454417" y="599184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b="1" dirty="0">
                <a:solidFill>
                  <a:srgbClr val="FFFF66"/>
                </a:solidFill>
              </a:rPr>
              <a:t>Como cresce o cérebro</a:t>
            </a:r>
          </a:p>
        </p:txBody>
      </p:sp>
    </p:spTree>
    <p:extLst>
      <p:ext uri="{BB962C8B-B14F-4D97-AF65-F5344CB8AC3E}">
        <p14:creationId xmlns:p14="http://schemas.microsoft.com/office/powerpoint/2010/main" val="2893589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846" t="13182" r="1286" b="35647"/>
          <a:stretch/>
        </p:blipFill>
        <p:spPr>
          <a:xfrm>
            <a:off x="1648691" y="1857843"/>
            <a:ext cx="8589817" cy="370071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392167" y="606929"/>
            <a:ext cx="7736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66"/>
                </a:solidFill>
              </a:rPr>
              <a:t>DESENVOLVIMENTO NA PRIMERA INFÂNCIA </a:t>
            </a:r>
            <a:endParaRPr lang="pt-BR" sz="3200" b="1" dirty="0">
              <a:solidFill>
                <a:srgbClr val="FFFF66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17912" y="1298017"/>
            <a:ext cx="2774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Arquitetura</a:t>
            </a:r>
            <a:r>
              <a:rPr lang="en-US" sz="2400" b="1" dirty="0">
                <a:solidFill>
                  <a:schemeClr val="bg1"/>
                </a:solidFill>
              </a:rPr>
              <a:t> cerebral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574554" y="5656716"/>
            <a:ext cx="15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Nascimento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546511" y="5734621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</a:t>
            </a:r>
            <a:r>
              <a:rPr lang="en-US" b="1" dirty="0">
                <a:solidFill>
                  <a:schemeClr val="bg1"/>
                </a:solidFill>
              </a:rPr>
              <a:t>6 </a:t>
            </a:r>
            <a:r>
              <a:rPr lang="en-US" b="1" dirty="0" err="1">
                <a:solidFill>
                  <a:schemeClr val="bg1"/>
                </a:solidFill>
              </a:rPr>
              <a:t>anos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948704" y="5664868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       </a:t>
            </a:r>
            <a:r>
              <a:rPr lang="en-US" b="1" dirty="0">
                <a:solidFill>
                  <a:schemeClr val="bg1"/>
                </a:solidFill>
              </a:rPr>
              <a:t>14 </a:t>
            </a:r>
            <a:r>
              <a:rPr lang="en-US" b="1" dirty="0" err="1">
                <a:solidFill>
                  <a:schemeClr val="bg1"/>
                </a:solidFill>
              </a:rPr>
              <a:t>anos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602214" y="6242617"/>
            <a:ext cx="1589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Harvard University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5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2023" t="17573" r="10697" b="31226"/>
          <a:stretch/>
        </p:blipFill>
        <p:spPr>
          <a:xfrm>
            <a:off x="2606766" y="2346242"/>
            <a:ext cx="6837657" cy="352154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246351" y="893926"/>
            <a:ext cx="5842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DESENVOLVIMENTO NA PRIMERA INFÂNCIA </a:t>
            </a:r>
            <a:endParaRPr lang="pt-BR" sz="2400" b="1" dirty="0">
              <a:solidFill>
                <a:srgbClr val="FFFF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993303" y="1403868"/>
            <a:ext cx="2611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CONCEITOS CIENTÍFICOS  </a:t>
            </a:r>
            <a:endParaRPr lang="pt-BR" b="1" dirty="0">
              <a:solidFill>
                <a:srgbClr val="FFC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044370" y="1846104"/>
            <a:ext cx="500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</a:rPr>
              <a:t>Neuroplasticidade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 cerebral </a:t>
            </a:r>
            <a:endParaRPr lang="pt-B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463764" y="1828201"/>
            <a:ext cx="4899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</a:rPr>
              <a:t>Nível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 de “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</a:rPr>
              <a:t>esforço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” para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</a:rPr>
              <a:t>conexões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</a:rPr>
              <a:t>neuronais</a:t>
            </a:r>
            <a:endParaRPr lang="pt-B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981400" y="5867783"/>
            <a:ext cx="1589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Harvard University</a:t>
            </a:r>
            <a:endParaRPr lang="pt-BR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03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03512" y="9087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+mn-lt"/>
              </a:rPr>
              <a:t>ECOLOGIA</a:t>
            </a:r>
            <a:endParaRPr lang="pt-BR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792251" y="1758462"/>
            <a:ext cx="8689802" cy="4853466"/>
          </a:xfrm>
        </p:spPr>
        <p:txBody>
          <a:bodyPr/>
          <a:lstStyle/>
          <a:p>
            <a:pPr>
              <a:buNone/>
            </a:pPr>
            <a:r>
              <a:rPr lang="pt-BR" i="1" dirty="0"/>
              <a:t>   </a:t>
            </a:r>
          </a:p>
          <a:p>
            <a:pPr>
              <a:buNone/>
            </a:pPr>
            <a:r>
              <a:rPr lang="pt-BR" i="1" dirty="0"/>
              <a:t>  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</a:rPr>
              <a:t>“O meio ambiente é o conjunto de componentes físicos, químicos, biológicos e</a:t>
            </a:r>
            <a:r>
              <a:rPr lang="pt-BR" sz="3600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sz="3600" b="1" u="sng" dirty="0">
                <a:solidFill>
                  <a:schemeClr val="accent2"/>
                </a:solidFill>
              </a:rPr>
              <a:t>sociais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</a:rPr>
              <a:t> capazes de causar efeitos diretos ou indiretos, em um prazo curto ou longo, sobre os seres vivos e as atividades humanas.”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095094" y="5641818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ONU - 1972</a:t>
            </a:r>
          </a:p>
        </p:txBody>
      </p:sp>
    </p:spTree>
    <p:extLst>
      <p:ext uri="{BB962C8B-B14F-4D97-AF65-F5344CB8AC3E}">
        <p14:creationId xmlns:p14="http://schemas.microsoft.com/office/powerpoint/2010/main" val="310817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uario\Pictures\DSC_1258.jpg">
            <a:extLst>
              <a:ext uri="{FF2B5EF4-FFF2-40B4-BE49-F238E27FC236}">
                <a16:creationId xmlns:a16="http://schemas.microsoft.com/office/drawing/2014/main" id="{7ACD985A-C3E5-4E53-9D75-E5AF2841F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291" y="1973507"/>
            <a:ext cx="6247831" cy="4162615"/>
          </a:xfrm>
          <a:prstGeom prst="rect">
            <a:avLst/>
          </a:prstGeom>
          <a:noFill/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8FACB43-7A19-4058-91B8-D44AB961DE37}"/>
              </a:ext>
            </a:extLst>
          </p:cNvPr>
          <p:cNvSpPr/>
          <p:nvPr/>
        </p:nvSpPr>
        <p:spPr>
          <a:xfrm>
            <a:off x="7677774" y="2285100"/>
            <a:ext cx="35913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 </a:t>
            </a:r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“Não há investimento mais seguro, com garantia de maior retorno para uma sociedade, do que o investimento em saúde e educação na primeira infância”.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FF2531C-7366-440F-9363-284A22DF5294}"/>
              </a:ext>
            </a:extLst>
          </p:cNvPr>
          <p:cNvSpPr/>
          <p:nvPr/>
        </p:nvSpPr>
        <p:spPr>
          <a:xfrm>
            <a:off x="10095008" y="6334923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chemeClr val="bg1">
                    <a:lumMod val="95000"/>
                  </a:schemeClr>
                </a:solidFill>
              </a:rPr>
              <a:t>James Heckman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D91AC1B-E033-4B21-8546-642F75800E59}"/>
              </a:ext>
            </a:extLst>
          </p:cNvPr>
          <p:cNvSpPr txBox="1"/>
          <p:nvPr/>
        </p:nvSpPr>
        <p:spPr>
          <a:xfrm>
            <a:off x="2082822" y="832876"/>
            <a:ext cx="7901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FF00"/>
                </a:solidFill>
              </a:rPr>
              <a:t>Retorno do investimento na primeira infância</a:t>
            </a:r>
          </a:p>
        </p:txBody>
      </p:sp>
    </p:spTree>
    <p:extLst>
      <p:ext uri="{BB962C8B-B14F-4D97-AF65-F5344CB8AC3E}">
        <p14:creationId xmlns:p14="http://schemas.microsoft.com/office/powerpoint/2010/main" val="272957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4128573-9735-49C6-81CD-475CFEDB9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139" y="887356"/>
            <a:ext cx="9413158" cy="5437915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3970993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498</Words>
  <Application>Microsoft Office PowerPoint</Application>
  <PresentationFormat>Widescreen</PresentationFormat>
  <Paragraphs>88</Paragraphs>
  <Slides>28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Tema do Office</vt:lpstr>
      <vt:lpstr>Slide</vt:lpstr>
      <vt:lpstr>Photo Editor Photo</vt:lpstr>
      <vt:lpstr>Infância saudável é o alicerce da cidadania </vt:lpstr>
      <vt:lpstr>O que é a primeira infância</vt:lpstr>
      <vt:lpstr>Apresentação do PowerPoint</vt:lpstr>
      <vt:lpstr>Apresentação do PowerPoint</vt:lpstr>
      <vt:lpstr>Apresentação do PowerPoint</vt:lpstr>
      <vt:lpstr>Apresentação do PowerPoint</vt:lpstr>
      <vt:lpstr>ECOLOGIA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Os equívocos históricos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Criança saudável é o alicerce da cidadania</dc:title>
  <dc:creator>Dioclécio Campos Júnior</dc:creator>
  <cp:lastModifiedBy>Dioclécio Campos Júnior</cp:lastModifiedBy>
  <cp:revision>52</cp:revision>
  <dcterms:created xsi:type="dcterms:W3CDTF">2018-06-29T21:09:04Z</dcterms:created>
  <dcterms:modified xsi:type="dcterms:W3CDTF">2018-07-02T20:14:11Z</dcterms:modified>
</cp:coreProperties>
</file>