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6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0C57B-5743-4B77-8829-3E9EA045EBD2}" type="datetimeFigureOut">
              <a:rPr lang="pt-BR" smtClean="0"/>
              <a:pPr/>
              <a:t>08/10/2015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F20CC-C263-4028-A56A-02A0236AFD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0C57B-5743-4B77-8829-3E9EA045EBD2}" type="datetimeFigureOut">
              <a:rPr lang="pt-BR" smtClean="0"/>
              <a:pPr/>
              <a:t>08/10/2015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F20CC-C263-4028-A56A-02A0236AFD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0C57B-5743-4B77-8829-3E9EA045EBD2}" type="datetimeFigureOut">
              <a:rPr lang="pt-BR" smtClean="0"/>
              <a:pPr/>
              <a:t>08/10/2015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F20CC-C263-4028-A56A-02A0236AFD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0C57B-5743-4B77-8829-3E9EA045EBD2}" type="datetimeFigureOut">
              <a:rPr lang="pt-BR" smtClean="0"/>
              <a:pPr/>
              <a:t>08/10/2015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F20CC-C263-4028-A56A-02A0236AFD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0C57B-5743-4B77-8829-3E9EA045EBD2}" type="datetimeFigureOut">
              <a:rPr lang="pt-BR" smtClean="0"/>
              <a:pPr/>
              <a:t>08/10/2015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F20CC-C263-4028-A56A-02A0236AFD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0C57B-5743-4B77-8829-3E9EA045EBD2}" type="datetimeFigureOut">
              <a:rPr lang="pt-BR" smtClean="0"/>
              <a:pPr/>
              <a:t>08/10/2015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F20CC-C263-4028-A56A-02A0236AFD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0C57B-5743-4B77-8829-3E9EA045EBD2}" type="datetimeFigureOut">
              <a:rPr lang="pt-BR" smtClean="0"/>
              <a:pPr/>
              <a:t>08/10/2015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F20CC-C263-4028-A56A-02A0236AFD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0C57B-5743-4B77-8829-3E9EA045EBD2}" type="datetimeFigureOut">
              <a:rPr lang="pt-BR" smtClean="0"/>
              <a:pPr/>
              <a:t>08/10/2015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F20CC-C263-4028-A56A-02A0236AFD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0C57B-5743-4B77-8829-3E9EA045EBD2}" type="datetimeFigureOut">
              <a:rPr lang="pt-BR" smtClean="0"/>
              <a:pPr/>
              <a:t>08/10/2015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F20CC-C263-4028-A56A-02A0236AFD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0C57B-5743-4B77-8829-3E9EA045EBD2}" type="datetimeFigureOut">
              <a:rPr lang="pt-BR" smtClean="0"/>
              <a:pPr/>
              <a:t>08/10/2015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F20CC-C263-4028-A56A-02A0236AFD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0C57B-5743-4B77-8829-3E9EA045EBD2}" type="datetimeFigureOut">
              <a:rPr lang="pt-BR" smtClean="0"/>
              <a:pPr/>
              <a:t>08/10/2015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F20CC-C263-4028-A56A-02A0236AFD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0C57B-5743-4B77-8829-3E9EA045EBD2}" type="datetimeFigureOut">
              <a:rPr lang="pt-BR" smtClean="0"/>
              <a:pPr/>
              <a:t>08/10/2015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F20CC-C263-4028-A56A-02A0236AFD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2592288"/>
          </a:xfrm>
        </p:spPr>
        <p:txBody>
          <a:bodyPr>
            <a:normAutofit/>
          </a:bodyPr>
          <a:lstStyle/>
          <a:p>
            <a:pPr algn="l"/>
            <a:r>
              <a:rPr lang="pt-BR" b="1" i="1" dirty="0" smtClean="0">
                <a:solidFill>
                  <a:srgbClr val="002060"/>
                </a:solidFill>
                <a:latin typeface="Aparajita" pitchFamily="34" charset="0"/>
                <a:cs typeface="Aparajita" pitchFamily="34" charset="0"/>
              </a:rPr>
              <a:t>BOLSA ATLETA</a:t>
            </a:r>
            <a:br>
              <a:rPr lang="pt-BR" b="1" i="1" dirty="0" smtClean="0">
                <a:solidFill>
                  <a:srgbClr val="002060"/>
                </a:solidFill>
                <a:latin typeface="Aparajita" pitchFamily="34" charset="0"/>
                <a:cs typeface="Aparajita" pitchFamily="34" charset="0"/>
              </a:rPr>
            </a:br>
            <a:r>
              <a:rPr lang="pt-BR" sz="2800" i="1" dirty="0" smtClean="0">
                <a:solidFill>
                  <a:srgbClr val="002060"/>
                </a:solidFill>
                <a:latin typeface="Aparajita" pitchFamily="34" charset="0"/>
                <a:cs typeface="Aparajita" pitchFamily="34" charset="0"/>
              </a:rPr>
              <a:t>José Cruz</a:t>
            </a:r>
            <a:r>
              <a:rPr lang="pt-BR" b="1" i="1" dirty="0" smtClean="0">
                <a:solidFill>
                  <a:srgbClr val="002060"/>
                </a:solidFill>
              </a:rPr>
              <a:t/>
            </a:r>
            <a:br>
              <a:rPr lang="pt-BR" b="1" i="1" dirty="0" smtClean="0">
                <a:solidFill>
                  <a:srgbClr val="002060"/>
                </a:solidFill>
              </a:rPr>
            </a:br>
            <a:endParaRPr lang="pt-BR" sz="2800" b="1" i="1" dirty="0">
              <a:solidFill>
                <a:srgbClr val="00206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67544" y="3886200"/>
            <a:ext cx="7272808" cy="2207096"/>
          </a:xfrm>
        </p:spPr>
        <p:txBody>
          <a:bodyPr>
            <a:normAutofit/>
          </a:bodyPr>
          <a:lstStyle/>
          <a:p>
            <a:pPr algn="r"/>
            <a:r>
              <a:rPr lang="pt-BR" b="1" dirty="0" smtClean="0">
                <a:solidFill>
                  <a:schemeClr val="accent3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Audiência Pública</a:t>
            </a:r>
          </a:p>
          <a:p>
            <a:pPr algn="r"/>
            <a:r>
              <a:rPr lang="pt-BR" b="1" dirty="0" smtClean="0">
                <a:solidFill>
                  <a:srgbClr val="005674"/>
                </a:solidFill>
                <a:latin typeface="Aparajita" pitchFamily="34" charset="0"/>
                <a:cs typeface="Aparajita" pitchFamily="34" charset="0"/>
              </a:rPr>
              <a:t>Comissão de Educação, Cultura e Esporte do Senado Federal</a:t>
            </a:r>
          </a:p>
          <a:p>
            <a:pPr algn="r"/>
            <a:r>
              <a:rPr lang="pt-BR" sz="1800" dirty="0" smtClean="0">
                <a:solidFill>
                  <a:srgbClr val="005674"/>
                </a:solidFill>
                <a:latin typeface="Aparajita" pitchFamily="34" charset="0"/>
                <a:cs typeface="Aparajita" pitchFamily="34" charset="0"/>
              </a:rPr>
              <a:t>8 de outubro de 201</a:t>
            </a:r>
            <a:r>
              <a:rPr lang="pt-BR" sz="1800" dirty="0" smtClean="0">
                <a:solidFill>
                  <a:srgbClr val="005674"/>
                </a:solidFill>
              </a:rPr>
              <a:t>5</a:t>
            </a:r>
            <a:endParaRPr lang="pt-BR" sz="1800" dirty="0">
              <a:solidFill>
                <a:srgbClr val="00567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19256" cy="706090"/>
          </a:xfrm>
        </p:spPr>
        <p:txBody>
          <a:bodyPr>
            <a:no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E OS DEMAIS ATLETAS?</a:t>
            </a:r>
            <a:r>
              <a:rPr lang="pt-BR" dirty="0" smtClean="0">
                <a:solidFill>
                  <a:srgbClr val="FF0000"/>
                </a:solidFill>
              </a:rPr>
              <a:t/>
            </a:r>
            <a:br>
              <a:rPr lang="pt-BR" dirty="0" smtClean="0">
                <a:solidFill>
                  <a:srgbClr val="FF0000"/>
                </a:solidFill>
              </a:rPr>
            </a:b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556792"/>
            <a:ext cx="8219256" cy="4968552"/>
          </a:xfrm>
        </p:spPr>
        <p:txBody>
          <a:bodyPr>
            <a:normAutofit/>
          </a:bodyPr>
          <a:lstStyle/>
          <a:p>
            <a:r>
              <a:rPr lang="pt-BR" sz="2800" b="1" i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O que ficou em quarto lugar por cinco centésimos de segundo?</a:t>
            </a:r>
          </a:p>
          <a:p>
            <a:endParaRPr lang="pt-BR" sz="2800" b="1" dirty="0" smtClean="0">
              <a:solidFill>
                <a:schemeClr val="accent6">
                  <a:lumMod val="50000"/>
                </a:schemeClr>
              </a:solidFill>
              <a:latin typeface="Aparajita" pitchFamily="34" charset="0"/>
              <a:cs typeface="Aparajita" pitchFamily="34" charset="0"/>
            </a:endParaRPr>
          </a:p>
          <a:p>
            <a:r>
              <a:rPr lang="pt-BR" sz="2800" b="1" i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Os que estão no início?</a:t>
            </a:r>
          </a:p>
          <a:p>
            <a:endParaRPr lang="pt-BR" sz="2800" b="1" dirty="0" smtClean="0">
              <a:solidFill>
                <a:schemeClr val="accent6">
                  <a:lumMod val="50000"/>
                </a:schemeClr>
              </a:solidFill>
              <a:latin typeface="Aparajita" pitchFamily="34" charset="0"/>
              <a:cs typeface="Aparajita" pitchFamily="34" charset="0"/>
            </a:endParaRPr>
          </a:p>
          <a:p>
            <a:r>
              <a:rPr lang="pt-BR" sz="2800" b="1" i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E o desporto escolar?</a:t>
            </a:r>
          </a:p>
          <a:p>
            <a:endParaRPr lang="pt-BR" sz="2800" b="1" i="1" dirty="0">
              <a:solidFill>
                <a:schemeClr val="accent6">
                  <a:lumMod val="50000"/>
                </a:schemeClr>
              </a:solidFill>
              <a:latin typeface="Aparajita" pitchFamily="34" charset="0"/>
              <a:cs typeface="Aparajita" pitchFamily="34" charset="0"/>
            </a:endParaRPr>
          </a:p>
          <a:p>
            <a:pPr marL="0" indent="0" algn="ctr">
              <a:buNone/>
            </a:pPr>
            <a:r>
              <a:rPr lang="pt-BR" sz="2800" b="1" dirty="0" smtClean="0">
                <a:solidFill>
                  <a:srgbClr val="000000"/>
                </a:solidFill>
                <a:latin typeface="Aparajita" pitchFamily="34" charset="0"/>
                <a:cs typeface="Aparajita" pitchFamily="34" charset="0"/>
              </a:rPr>
              <a:t>	Para os que ainda nada tem, nem visibilidade na mídia, o “incentivo” do Estado é de </a:t>
            </a:r>
            <a:r>
              <a:rPr lang="pt-BR" sz="2800" b="1" dirty="0">
                <a:solidFill>
                  <a:srgbClr val="000000"/>
                </a:solidFill>
                <a:latin typeface="Aparajita" pitchFamily="34" charset="0"/>
                <a:cs typeface="Aparajita" pitchFamily="34" charset="0"/>
              </a:rPr>
              <a:t>R</a:t>
            </a:r>
            <a:r>
              <a:rPr lang="pt-BR" sz="2800" b="1" dirty="0" smtClean="0">
                <a:solidFill>
                  <a:srgbClr val="000000"/>
                </a:solidFill>
                <a:latin typeface="Aparajita" pitchFamily="34" charset="0"/>
                <a:cs typeface="Aparajita" pitchFamily="34" charset="0"/>
              </a:rPr>
              <a:t>$ 370,00 mensais !!!</a:t>
            </a:r>
          </a:p>
          <a:p>
            <a:endParaRPr lang="pt-BR" sz="2800" dirty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P R O B L E M A S</a:t>
            </a:r>
            <a:r>
              <a:rPr lang="pt-BR" dirty="0" smtClean="0"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 </a:t>
            </a:r>
            <a:endParaRPr lang="pt-BR" dirty="0"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Autofit/>
          </a:bodyPr>
          <a:lstStyle/>
          <a:p>
            <a:r>
              <a:rPr lang="pt-BR" sz="2800" b="1" i="1" dirty="0" smtClean="0">
                <a:solidFill>
                  <a:srgbClr val="0000FF"/>
                </a:solidFill>
                <a:latin typeface="Aparajita" pitchFamily="34" charset="0"/>
                <a:cs typeface="Aparajita" pitchFamily="34" charset="0"/>
              </a:rPr>
              <a:t>CRITÉRIO</a:t>
            </a:r>
            <a:r>
              <a:rPr lang="pt-BR" sz="2800" b="1" i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pt-BR" sz="2800" b="1" i="1" dirty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– resultado do ano </a:t>
            </a:r>
            <a:r>
              <a:rPr lang="pt-BR" sz="2800" b="1" i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anterior</a:t>
            </a:r>
          </a:p>
          <a:p>
            <a:endParaRPr lang="pt-BR" sz="2800" b="1" i="1" dirty="0">
              <a:solidFill>
                <a:schemeClr val="accent6">
                  <a:lumMod val="50000"/>
                </a:schemeClr>
              </a:solidFill>
              <a:latin typeface="Aparajita" pitchFamily="34" charset="0"/>
              <a:cs typeface="Aparajita" pitchFamily="34" charset="0"/>
            </a:endParaRPr>
          </a:p>
          <a:p>
            <a:pPr marL="0" indent="0">
              <a:buNone/>
            </a:pPr>
            <a:r>
              <a:rPr lang="pt-BR" i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Exemplo:</a:t>
            </a:r>
            <a:endParaRPr lang="pt-BR" i="1" dirty="0">
              <a:solidFill>
                <a:schemeClr val="accent6">
                  <a:lumMod val="50000"/>
                </a:schemeClr>
              </a:solidFill>
              <a:latin typeface="Aparajita" pitchFamily="34" charset="0"/>
              <a:cs typeface="Aparajita" pitchFamily="34" charset="0"/>
            </a:endParaRPr>
          </a:p>
          <a:p>
            <a:pPr>
              <a:buFont typeface="Wingdings" charset="2"/>
              <a:buChar char="Ø"/>
            </a:pPr>
            <a:r>
              <a:rPr lang="pt-BR" sz="2800" b="1" i="1" dirty="0" smtClean="0">
                <a:solidFill>
                  <a:srgbClr val="008000"/>
                </a:solidFill>
                <a:latin typeface="Aparajita" pitchFamily="34" charset="0"/>
                <a:cs typeface="Aparajita" pitchFamily="34" charset="0"/>
              </a:rPr>
              <a:t>CAIO SENA – Marcha Atlética</a:t>
            </a:r>
            <a:r>
              <a:rPr lang="pt-BR" sz="2800" dirty="0" smtClean="0">
                <a:solidFill>
                  <a:srgbClr val="008000"/>
                </a:solidFill>
                <a:latin typeface="Aparajita" pitchFamily="34" charset="0"/>
                <a:cs typeface="Aparajita" pitchFamily="34" charset="0"/>
              </a:rPr>
              <a:t>: </a:t>
            </a:r>
            <a:r>
              <a:rPr lang="pt-BR" sz="2800" i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6º </a:t>
            </a:r>
            <a:r>
              <a:rPr lang="pt-BR" sz="2800" i="1" dirty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lugar no ranking </a:t>
            </a:r>
            <a:r>
              <a:rPr lang="pt-BR" sz="2800" i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mundial</a:t>
            </a:r>
          </a:p>
          <a:p>
            <a:pPr marL="0" indent="0">
              <a:buNone/>
            </a:pPr>
            <a:endParaRPr lang="pt-BR" sz="2800" i="1" dirty="0" smtClean="0">
              <a:solidFill>
                <a:schemeClr val="accent6">
                  <a:lumMod val="50000"/>
                </a:schemeClr>
              </a:solidFill>
              <a:latin typeface="Aparajita" pitchFamily="34" charset="0"/>
              <a:cs typeface="Aparajita" pitchFamily="34" charset="0"/>
            </a:endParaRPr>
          </a:p>
          <a:p>
            <a:pPr marL="0" indent="0">
              <a:buNone/>
            </a:pPr>
            <a:endParaRPr lang="pt-BR" sz="1400" i="1" dirty="0">
              <a:solidFill>
                <a:schemeClr val="accent6">
                  <a:lumMod val="50000"/>
                </a:schemeClr>
              </a:solidFill>
              <a:latin typeface="Aparajita" pitchFamily="34" charset="0"/>
              <a:cs typeface="Aparajita" pitchFamily="34" charset="0"/>
            </a:endParaRPr>
          </a:p>
          <a:p>
            <a:pPr marL="0" indent="0">
              <a:buNone/>
            </a:pPr>
            <a:r>
              <a:rPr lang="pt-BR" sz="2800" b="1" i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Receberá </a:t>
            </a:r>
            <a:r>
              <a:rPr lang="pt-BR" sz="2800" b="1" i="1" dirty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a Bolsa Pódio em setembro de </a:t>
            </a:r>
            <a:r>
              <a:rPr lang="pt-BR" sz="2800" b="1" i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2016</a:t>
            </a:r>
          </a:p>
          <a:p>
            <a:pPr>
              <a:buNone/>
            </a:pPr>
            <a:endParaRPr lang="pt-BR" sz="1400" b="1" i="1" u="sng" dirty="0" smtClean="0">
              <a:solidFill>
                <a:schemeClr val="accent6">
                  <a:lumMod val="50000"/>
                </a:schemeClr>
              </a:solidFill>
              <a:latin typeface="Aparajita" pitchFamily="34" charset="0"/>
              <a:cs typeface="Aparajita" pitchFamily="34" charset="0"/>
            </a:endParaRPr>
          </a:p>
          <a:p>
            <a:pPr algn="ctr">
              <a:buNone/>
            </a:pPr>
            <a:r>
              <a:rPr lang="pt-BR" sz="2800" b="1" i="1" u="sng" dirty="0" smtClean="0">
                <a:latin typeface="Aparajita" pitchFamily="34" charset="0"/>
                <a:cs typeface="Aparajita" pitchFamily="34" charset="0"/>
              </a:rPr>
              <a:t>DEPOIS </a:t>
            </a:r>
            <a:r>
              <a:rPr lang="pt-BR" sz="2800" b="1" i="1" u="sng" dirty="0">
                <a:latin typeface="Aparajita" pitchFamily="34" charset="0"/>
                <a:cs typeface="Aparajita" pitchFamily="34" charset="0"/>
              </a:rPr>
              <a:t>DOS JOGOS OLÍMPICOS</a:t>
            </a:r>
            <a:r>
              <a:rPr lang="pt-BR" sz="2800" i="1" u="sng" dirty="0" smtClean="0">
                <a:latin typeface="Aparajita" pitchFamily="34" charset="0"/>
                <a:cs typeface="Aparajita" pitchFamily="34" charset="0"/>
              </a:rPr>
              <a:t>!</a:t>
            </a:r>
            <a:endParaRPr lang="pt-BR" sz="2800" u="sng" dirty="0"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 smtClean="0"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F</a:t>
            </a:r>
            <a:r>
              <a:rPr lang="pt-BR" b="1" dirty="0" smtClean="0"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pt-BR" b="1" dirty="0" err="1" smtClean="0"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I</a:t>
            </a:r>
            <a:r>
              <a:rPr lang="pt-BR" b="1" dirty="0" smtClean="0"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pt-BR" b="1" dirty="0" err="1" smtClean="0"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S</a:t>
            </a:r>
            <a:r>
              <a:rPr lang="pt-BR" b="1" dirty="0" smtClean="0"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 C A L </a:t>
            </a:r>
            <a:r>
              <a:rPr lang="pt-BR" b="1" dirty="0" err="1" smtClean="0"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I</a:t>
            </a:r>
            <a:r>
              <a:rPr lang="pt-BR" b="1" dirty="0" smtClean="0"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pt-BR" b="1" dirty="0" err="1" smtClean="0"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Z</a:t>
            </a:r>
            <a:r>
              <a:rPr lang="pt-BR" b="1" dirty="0" smtClean="0"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 A </a:t>
            </a:r>
            <a:r>
              <a:rPr lang="pt-BR" b="1" dirty="0" err="1"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Ç</a:t>
            </a:r>
            <a:r>
              <a:rPr lang="pt-BR" b="1" dirty="0" smtClean="0"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pt-BR" b="1" dirty="0" err="1" smtClean="0"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Ã</a:t>
            </a:r>
            <a:r>
              <a:rPr lang="pt-BR" b="1" dirty="0" smtClean="0">
                <a:solidFill>
                  <a:srgbClr val="FF0000"/>
                </a:solidFill>
              </a:rPr>
              <a:t> </a:t>
            </a:r>
            <a:r>
              <a:rPr lang="pt-BR" b="1" dirty="0"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O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/>
          <a:lstStyle/>
          <a:p>
            <a:r>
              <a:rPr lang="pt-BR" b="1" i="1" dirty="0" smtClean="0">
                <a:solidFill>
                  <a:srgbClr val="002060"/>
                </a:solidFill>
              </a:rPr>
              <a:t>CGU, em </a:t>
            </a:r>
            <a:r>
              <a:rPr lang="pt-BR" b="1" i="1" dirty="0">
                <a:solidFill>
                  <a:srgbClr val="002060"/>
                </a:solidFill>
              </a:rPr>
              <a:t>auditoria de </a:t>
            </a:r>
            <a:r>
              <a:rPr lang="pt-BR" b="1" i="1" dirty="0" smtClean="0">
                <a:solidFill>
                  <a:srgbClr val="002060"/>
                </a:solidFill>
              </a:rPr>
              <a:t>2014 </a:t>
            </a:r>
          </a:p>
          <a:p>
            <a:pPr>
              <a:buNone/>
            </a:pPr>
            <a:r>
              <a:rPr lang="pt-BR" b="1" i="1" dirty="0" smtClean="0">
                <a:solidFill>
                  <a:srgbClr val="002060"/>
                </a:solidFill>
              </a:rPr>
              <a:t>                                                                 </a:t>
            </a:r>
          </a:p>
          <a:p>
            <a:pPr>
              <a:buNone/>
            </a:pPr>
            <a:endParaRPr lang="pt-BR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pt-BR" b="1" dirty="0" smtClean="0">
                <a:solidFill>
                  <a:schemeClr val="accent6">
                    <a:lumMod val="50000"/>
                  </a:schemeClr>
                </a:solidFill>
              </a:rPr>
              <a:t> 	</a:t>
            </a:r>
          </a:p>
          <a:p>
            <a:pPr>
              <a:buNone/>
            </a:pPr>
            <a:r>
              <a:rPr lang="pt-BR" b="1" dirty="0" smtClean="0">
                <a:solidFill>
                  <a:schemeClr val="accent6">
                    <a:lumMod val="50000"/>
                  </a:schemeClr>
                </a:solidFill>
              </a:rPr>
              <a:t>    “</a:t>
            </a:r>
            <a:r>
              <a:rPr lang="pt-BR" b="1" i="1" dirty="0">
                <a:solidFill>
                  <a:schemeClr val="accent6">
                    <a:lumMod val="50000"/>
                  </a:schemeClr>
                </a:solidFill>
              </a:rPr>
              <a:t>Utilização de </a:t>
            </a:r>
            <a:r>
              <a:rPr lang="pt-BR" b="1" i="1" dirty="0" err="1">
                <a:solidFill>
                  <a:schemeClr val="accent6">
                    <a:lumMod val="50000"/>
                  </a:schemeClr>
                </a:solidFill>
              </a:rPr>
              <a:t>mão-de-obra</a:t>
            </a:r>
            <a:r>
              <a:rPr lang="pt-BR" b="1" i="1" dirty="0">
                <a:solidFill>
                  <a:schemeClr val="accent6">
                    <a:lumMod val="50000"/>
                  </a:schemeClr>
                </a:solidFill>
              </a:rPr>
              <a:t> terceirizada voltadas à operacionalização do Programa Bolsa Atleta, sem a adoção de iniciativas para buscar a substituição dos mesmos por servidores efetivos do Ministério do Esporte”</a:t>
            </a:r>
            <a:endParaRPr lang="pt-BR" i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pt-BR" dirty="0"/>
          </a:p>
        </p:txBody>
      </p:sp>
      <p:pic>
        <p:nvPicPr>
          <p:cNvPr id="4" name="Imagem 3" descr="cg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1340768"/>
            <a:ext cx="2952328" cy="19186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844824"/>
            <a:ext cx="8229600" cy="2088232"/>
          </a:xfrm>
        </p:spPr>
        <p:txBody>
          <a:bodyPr/>
          <a:lstStyle/>
          <a:p>
            <a:r>
              <a:rPr lang="pt-BR" b="1" dirty="0" smtClean="0">
                <a:solidFill>
                  <a:srgbClr val="0070C0"/>
                </a:solidFill>
              </a:rPr>
              <a:t>Muito  obrigado</a:t>
            </a:r>
            <a:endParaRPr lang="pt-BR" b="1" dirty="0">
              <a:solidFill>
                <a:srgbClr val="0070C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>
            <a:normAutofit lnSpcReduction="10000"/>
          </a:bodyPr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  <a:p>
            <a:pPr algn="r">
              <a:buNone/>
            </a:pPr>
            <a:r>
              <a:rPr lang="pt-BR" b="1" dirty="0" smtClean="0"/>
              <a:t>José Cruz</a:t>
            </a:r>
          </a:p>
          <a:p>
            <a:pPr algn="r">
              <a:buNone/>
            </a:pPr>
            <a:r>
              <a:rPr lang="pt-BR" sz="2400" b="1" dirty="0" smtClean="0"/>
              <a:t>UOL Esporte</a:t>
            </a:r>
          </a:p>
          <a:p>
            <a:pPr algn="r">
              <a:buNone/>
            </a:pPr>
            <a:r>
              <a:rPr lang="pt-BR" b="1" i="1" u="sng" dirty="0" smtClean="0"/>
              <a:t>jcruzz@uol.com.br</a:t>
            </a:r>
            <a:endParaRPr lang="pt-BR" b="1" i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368152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FONTES PÚBLICAS DE FINANCIAMENTO DO ESPORTE</a:t>
            </a:r>
            <a:endParaRPr lang="pt-BR" sz="3600" b="1" dirty="0"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628800"/>
            <a:ext cx="7776864" cy="4824536"/>
          </a:xfrm>
        </p:spPr>
        <p:txBody>
          <a:bodyPr>
            <a:noAutofit/>
          </a:bodyPr>
          <a:lstStyle/>
          <a:p>
            <a:pPr lvl="0"/>
            <a:r>
              <a:rPr lang="pt-BR" sz="2400" b="1" dirty="0" smtClean="0">
                <a:solidFill>
                  <a:srgbClr val="0070C0"/>
                </a:solidFill>
                <a:latin typeface="Aparajita" pitchFamily="34" charset="0"/>
                <a:cs typeface="Aparajita" pitchFamily="34" charset="0"/>
              </a:rPr>
              <a:t>Orçamento – </a:t>
            </a:r>
            <a:r>
              <a:rPr lang="pt-BR" sz="2400" b="1" dirty="0">
                <a:solidFill>
                  <a:srgbClr val="0070C0"/>
                </a:solidFill>
                <a:latin typeface="Aparajita" pitchFamily="34" charset="0"/>
                <a:cs typeface="Aparajita" pitchFamily="34" charset="0"/>
              </a:rPr>
              <a:t>Ministério do </a:t>
            </a:r>
            <a:r>
              <a:rPr lang="pt-BR" sz="2400" b="1" dirty="0" smtClean="0">
                <a:solidFill>
                  <a:srgbClr val="0070C0"/>
                </a:solidFill>
                <a:latin typeface="Aparajita" pitchFamily="34" charset="0"/>
                <a:cs typeface="Aparajita" pitchFamily="34" charset="0"/>
              </a:rPr>
              <a:t>Esporte                                 </a:t>
            </a:r>
            <a:endParaRPr lang="pt-BR" sz="2400" dirty="0">
              <a:solidFill>
                <a:srgbClr val="0070C0"/>
              </a:solidFill>
              <a:latin typeface="Aparajita" pitchFamily="34" charset="0"/>
              <a:cs typeface="Aparajita" pitchFamily="34" charset="0"/>
            </a:endParaRPr>
          </a:p>
          <a:p>
            <a:pPr>
              <a:buNone/>
            </a:pPr>
            <a:r>
              <a:rPr lang="pt-BR" sz="2400" b="1" dirty="0" smtClean="0">
                <a:latin typeface="Aparajita" pitchFamily="34" charset="0"/>
                <a:cs typeface="Aparajita" pitchFamily="34" charset="0"/>
              </a:rPr>
              <a:t>		2015 </a:t>
            </a:r>
            <a:r>
              <a:rPr lang="pt-BR" sz="2400" b="1" dirty="0">
                <a:latin typeface="Aparajita" pitchFamily="34" charset="0"/>
                <a:cs typeface="Aparajita" pitchFamily="34" charset="0"/>
              </a:rPr>
              <a:t>– R$ 3 </a:t>
            </a:r>
            <a:r>
              <a:rPr lang="pt-BR" sz="2400" b="1" dirty="0" smtClean="0">
                <a:latin typeface="Aparajita" pitchFamily="34" charset="0"/>
                <a:cs typeface="Aparajita" pitchFamily="34" charset="0"/>
              </a:rPr>
              <a:t>bilhões</a:t>
            </a:r>
          </a:p>
          <a:p>
            <a:pPr>
              <a:buNone/>
            </a:pPr>
            <a:endParaRPr lang="pt-BR" sz="1400" b="1" dirty="0">
              <a:latin typeface="Aparajita" pitchFamily="34" charset="0"/>
              <a:cs typeface="Aparajita" pitchFamily="34" charset="0"/>
            </a:endParaRPr>
          </a:p>
          <a:p>
            <a:pPr lvl="0"/>
            <a:r>
              <a:rPr lang="pt-BR" sz="2400" b="1" dirty="0" smtClean="0">
                <a:solidFill>
                  <a:srgbClr val="0070C0"/>
                </a:solidFill>
                <a:latin typeface="Aparajita" pitchFamily="34" charset="0"/>
                <a:cs typeface="Aparajita" pitchFamily="34" charset="0"/>
              </a:rPr>
              <a:t>Lei </a:t>
            </a:r>
            <a:r>
              <a:rPr lang="pt-BR" sz="2400" b="1" dirty="0" err="1">
                <a:solidFill>
                  <a:srgbClr val="0070C0"/>
                </a:solidFill>
                <a:latin typeface="Aparajita" pitchFamily="34" charset="0"/>
                <a:cs typeface="Aparajita" pitchFamily="34" charset="0"/>
              </a:rPr>
              <a:t>Agnelo</a:t>
            </a:r>
            <a:r>
              <a:rPr lang="pt-BR" sz="2400" b="1" dirty="0">
                <a:solidFill>
                  <a:srgbClr val="0070C0"/>
                </a:solidFill>
                <a:latin typeface="Aparajita" pitchFamily="34" charset="0"/>
                <a:cs typeface="Aparajita" pitchFamily="34" charset="0"/>
              </a:rPr>
              <a:t> Piva </a:t>
            </a:r>
            <a:endParaRPr lang="pt-BR" sz="2400" dirty="0">
              <a:solidFill>
                <a:srgbClr val="0070C0"/>
              </a:solidFill>
              <a:latin typeface="Aparajita" pitchFamily="34" charset="0"/>
              <a:cs typeface="Aparajita" pitchFamily="34" charset="0"/>
            </a:endParaRPr>
          </a:p>
          <a:p>
            <a:pPr>
              <a:buNone/>
            </a:pPr>
            <a:r>
              <a:rPr lang="pt-BR" sz="2400" b="1" dirty="0" smtClean="0">
                <a:latin typeface="Aparajita" pitchFamily="34" charset="0"/>
                <a:cs typeface="Aparajita" pitchFamily="34" charset="0"/>
              </a:rPr>
              <a:t>		2015 </a:t>
            </a:r>
            <a:r>
              <a:rPr lang="pt-BR" sz="2400" b="1" dirty="0">
                <a:latin typeface="Aparajita" pitchFamily="34" charset="0"/>
                <a:cs typeface="Aparajita" pitchFamily="34" charset="0"/>
              </a:rPr>
              <a:t>– R$ 214 milhões (previsão</a:t>
            </a:r>
            <a:r>
              <a:rPr lang="pt-BR" sz="2400" b="1" dirty="0" smtClean="0">
                <a:latin typeface="Aparajita" pitchFamily="34" charset="0"/>
                <a:cs typeface="Aparajita" pitchFamily="34" charset="0"/>
              </a:rPr>
              <a:t>)</a:t>
            </a:r>
          </a:p>
          <a:p>
            <a:pPr>
              <a:buNone/>
            </a:pPr>
            <a:endParaRPr lang="pt-BR" sz="1400" b="1" dirty="0">
              <a:latin typeface="Aparajita" pitchFamily="34" charset="0"/>
              <a:cs typeface="Aparajita" pitchFamily="34" charset="0"/>
            </a:endParaRPr>
          </a:p>
          <a:p>
            <a:pPr lvl="0"/>
            <a:r>
              <a:rPr lang="pt-BR" sz="2400" b="1" dirty="0" smtClean="0">
                <a:solidFill>
                  <a:srgbClr val="0070C0"/>
                </a:solidFill>
                <a:latin typeface="Aparajita" pitchFamily="34" charset="0"/>
                <a:cs typeface="Aparajita" pitchFamily="34" charset="0"/>
              </a:rPr>
              <a:t>Lei </a:t>
            </a:r>
            <a:r>
              <a:rPr lang="pt-BR" sz="2400" b="1" dirty="0">
                <a:solidFill>
                  <a:srgbClr val="0070C0"/>
                </a:solidFill>
                <a:latin typeface="Aparajita" pitchFamily="34" charset="0"/>
                <a:cs typeface="Aparajita" pitchFamily="34" charset="0"/>
              </a:rPr>
              <a:t>de Incentivo ao Esporte</a:t>
            </a:r>
            <a:endParaRPr lang="pt-BR" sz="2400" dirty="0">
              <a:solidFill>
                <a:srgbClr val="0070C0"/>
              </a:solidFill>
              <a:latin typeface="Aparajita" pitchFamily="34" charset="0"/>
              <a:cs typeface="Aparajita" pitchFamily="34" charset="0"/>
            </a:endParaRPr>
          </a:p>
          <a:p>
            <a:pPr>
              <a:buNone/>
            </a:pPr>
            <a:r>
              <a:rPr lang="pt-BR" sz="2400" b="1" dirty="0" smtClean="0">
                <a:latin typeface="Aparajita" pitchFamily="34" charset="0"/>
                <a:cs typeface="Aparajita" pitchFamily="34" charset="0"/>
              </a:rPr>
              <a:t>	</a:t>
            </a:r>
            <a:r>
              <a:rPr lang="pt-BR" sz="2400" dirty="0" smtClean="0">
                <a:latin typeface="Aparajita" pitchFamily="34" charset="0"/>
                <a:cs typeface="Aparajita" pitchFamily="34" charset="0"/>
              </a:rPr>
              <a:t>	</a:t>
            </a:r>
            <a:r>
              <a:rPr lang="pt-BR" sz="2400" b="1" dirty="0" smtClean="0">
                <a:latin typeface="Aparajita" pitchFamily="34" charset="0"/>
                <a:cs typeface="Aparajita" pitchFamily="34" charset="0"/>
              </a:rPr>
              <a:t>R</a:t>
            </a:r>
            <a:r>
              <a:rPr lang="pt-BR" sz="2400" b="1" dirty="0">
                <a:latin typeface="Aparajita" pitchFamily="34" charset="0"/>
                <a:cs typeface="Aparajita" pitchFamily="34" charset="0"/>
              </a:rPr>
              <a:t>$ 400 milhões/</a:t>
            </a:r>
            <a:r>
              <a:rPr lang="pt-BR" sz="2400" b="1" dirty="0" smtClean="0">
                <a:latin typeface="Aparajita" pitchFamily="34" charset="0"/>
                <a:cs typeface="Aparajita" pitchFamily="34" charset="0"/>
              </a:rPr>
              <a:t>ano</a:t>
            </a:r>
          </a:p>
          <a:p>
            <a:pPr>
              <a:buNone/>
            </a:pPr>
            <a:endParaRPr lang="pt-BR" sz="1400" b="1" dirty="0">
              <a:latin typeface="Aparajita" pitchFamily="34" charset="0"/>
              <a:cs typeface="Aparajita" pitchFamily="34" charset="0"/>
            </a:endParaRPr>
          </a:p>
          <a:p>
            <a:pPr lvl="0"/>
            <a:r>
              <a:rPr lang="pt-BR" sz="2400" b="1" dirty="0" smtClean="0">
                <a:solidFill>
                  <a:srgbClr val="0070C0"/>
                </a:solidFill>
                <a:latin typeface="Aparajita" pitchFamily="34" charset="0"/>
                <a:cs typeface="Aparajita" pitchFamily="34" charset="0"/>
              </a:rPr>
              <a:t>Patrocínio </a:t>
            </a:r>
            <a:r>
              <a:rPr lang="pt-BR" sz="2400" b="1" dirty="0">
                <a:solidFill>
                  <a:srgbClr val="0070C0"/>
                </a:solidFill>
                <a:latin typeface="Aparajita" pitchFamily="34" charset="0"/>
                <a:cs typeface="Aparajita" pitchFamily="34" charset="0"/>
              </a:rPr>
              <a:t>das Estatais </a:t>
            </a:r>
            <a:endParaRPr lang="pt-BR" sz="2400" dirty="0">
              <a:solidFill>
                <a:srgbClr val="0070C0"/>
              </a:solidFill>
              <a:latin typeface="Aparajita" pitchFamily="34" charset="0"/>
              <a:cs typeface="Aparajita" pitchFamily="34" charset="0"/>
            </a:endParaRPr>
          </a:p>
          <a:p>
            <a:pPr>
              <a:buNone/>
            </a:pPr>
            <a:r>
              <a:rPr lang="pt-BR" sz="2400" b="1" dirty="0" smtClean="0">
                <a:latin typeface="Aparajita" pitchFamily="34" charset="0"/>
                <a:cs typeface="Aparajita" pitchFamily="34" charset="0"/>
              </a:rPr>
              <a:t>		Banco do Brasil, Caixa</a:t>
            </a:r>
            <a:r>
              <a:rPr lang="pt-BR" sz="2400" b="1" dirty="0">
                <a:latin typeface="Aparajita" pitchFamily="34" charset="0"/>
                <a:cs typeface="Aparajita" pitchFamily="34" charset="0"/>
              </a:rPr>
              <a:t>, Petrobras, Infraero, </a:t>
            </a:r>
            <a:endParaRPr lang="pt-BR" sz="2400" b="1" dirty="0" smtClean="0">
              <a:latin typeface="Aparajita" pitchFamily="34" charset="0"/>
              <a:cs typeface="Aparajita" pitchFamily="34" charset="0"/>
            </a:endParaRPr>
          </a:p>
          <a:p>
            <a:pPr>
              <a:buNone/>
            </a:pPr>
            <a:r>
              <a:rPr lang="pt-BR" sz="2400" b="1" dirty="0" smtClean="0">
                <a:latin typeface="Aparajita" pitchFamily="34" charset="0"/>
                <a:cs typeface="Aparajita" pitchFamily="34" charset="0"/>
              </a:rPr>
              <a:t>		BNDES</a:t>
            </a:r>
            <a:r>
              <a:rPr lang="pt-BR" sz="2400" b="1" dirty="0">
                <a:latin typeface="Aparajita" pitchFamily="34" charset="0"/>
                <a:cs typeface="Aparajita" pitchFamily="34" charset="0"/>
              </a:rPr>
              <a:t>, </a:t>
            </a:r>
            <a:r>
              <a:rPr lang="pt-BR" sz="2400" b="1" dirty="0" smtClean="0">
                <a:latin typeface="Aparajita" pitchFamily="34" charset="0"/>
                <a:cs typeface="Aparajita" pitchFamily="34" charset="0"/>
              </a:rPr>
              <a:t>Correios</a:t>
            </a:r>
            <a:r>
              <a:rPr lang="pt-BR" sz="2400" b="1" dirty="0">
                <a:latin typeface="Aparajita" pitchFamily="34" charset="0"/>
                <a:cs typeface="Aparajita" pitchFamily="34" charset="0"/>
              </a:rPr>
              <a:t>, </a:t>
            </a:r>
            <a:r>
              <a:rPr lang="pt-BR" sz="2400" b="1" dirty="0" smtClean="0">
                <a:latin typeface="Aparajita" pitchFamily="34" charset="0"/>
                <a:cs typeface="Aparajita" pitchFamily="34" charset="0"/>
              </a:rPr>
              <a:t>Furnas.</a:t>
            </a:r>
          </a:p>
          <a:p>
            <a:pPr marL="0" indent="0">
              <a:buNone/>
            </a:pPr>
            <a:endParaRPr lang="pt-BR" sz="2400" dirty="0" smtClean="0"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268760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FONTES PÚBLICAS DE FINANCIAMENTO DO ESPORTE</a:t>
            </a:r>
            <a:endParaRPr lang="pt-BR" sz="3600" b="1" dirty="0"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844824"/>
            <a:ext cx="8136904" cy="4536504"/>
          </a:xfrm>
        </p:spPr>
        <p:txBody>
          <a:bodyPr>
            <a:normAutofit fontScale="25000" lnSpcReduction="20000"/>
          </a:bodyPr>
          <a:lstStyle/>
          <a:p>
            <a:pPr lvl="0"/>
            <a:r>
              <a:rPr lang="pt-BR" sz="9600" b="1" dirty="0" smtClean="0">
                <a:solidFill>
                  <a:srgbClr val="0070C0"/>
                </a:solidFill>
                <a:latin typeface="Aparajita" pitchFamily="34" charset="0"/>
                <a:cs typeface="Aparajita" pitchFamily="34" charset="0"/>
              </a:rPr>
              <a:t>Loterias federais</a:t>
            </a:r>
            <a:endParaRPr lang="pt-BR" sz="9600" dirty="0" smtClean="0">
              <a:solidFill>
                <a:srgbClr val="0070C0"/>
              </a:solidFill>
              <a:latin typeface="Aparajita" pitchFamily="34" charset="0"/>
              <a:cs typeface="Aparajita" pitchFamily="34" charset="0"/>
            </a:endParaRPr>
          </a:p>
          <a:p>
            <a:pPr>
              <a:buNone/>
            </a:pPr>
            <a:r>
              <a:rPr lang="pt-BR" sz="9600" b="1" dirty="0" smtClean="0">
                <a:latin typeface="Aparajita" pitchFamily="34" charset="0"/>
                <a:cs typeface="Aparajita" pitchFamily="34" charset="0"/>
              </a:rPr>
              <a:t>		R$ 12 bilhões (previsão)</a:t>
            </a:r>
          </a:p>
          <a:p>
            <a:pPr lvl="1">
              <a:buNone/>
            </a:pPr>
            <a:r>
              <a:rPr lang="pt-BR" sz="9600" b="1" dirty="0" smtClean="0">
                <a:latin typeface="Aparajita" pitchFamily="34" charset="0"/>
                <a:cs typeface="Aparajita" pitchFamily="34" charset="0"/>
              </a:rPr>
              <a:t>	    Ministério do Esporte – R$ 540 milhões</a:t>
            </a:r>
          </a:p>
          <a:p>
            <a:pPr lvl="1">
              <a:buNone/>
            </a:pPr>
            <a:endParaRPr lang="pt-BR" sz="5600" dirty="0" smtClean="0">
              <a:latin typeface="Aparajita" pitchFamily="34" charset="0"/>
              <a:cs typeface="Aparajita" pitchFamily="34" charset="0"/>
            </a:endParaRPr>
          </a:p>
          <a:p>
            <a:pPr lvl="0"/>
            <a:r>
              <a:rPr lang="pt-BR" sz="9600" b="1" dirty="0" smtClean="0">
                <a:solidFill>
                  <a:srgbClr val="0070C0"/>
                </a:solidFill>
                <a:latin typeface="Aparajita" pitchFamily="34" charset="0"/>
                <a:cs typeface="Aparajita" pitchFamily="34" charset="0"/>
              </a:rPr>
              <a:t>Confederação Brasileira de Clubes</a:t>
            </a:r>
            <a:endParaRPr lang="pt-BR" sz="9600" dirty="0" smtClean="0">
              <a:solidFill>
                <a:srgbClr val="0070C0"/>
              </a:solidFill>
              <a:latin typeface="Aparajita" pitchFamily="34" charset="0"/>
              <a:cs typeface="Aparajita" pitchFamily="34" charset="0"/>
            </a:endParaRPr>
          </a:p>
          <a:p>
            <a:pPr>
              <a:buNone/>
            </a:pPr>
            <a:r>
              <a:rPr lang="pt-BR" sz="9600" b="1" dirty="0" smtClean="0">
                <a:latin typeface="Aparajita" pitchFamily="34" charset="0"/>
                <a:cs typeface="Aparajita" pitchFamily="34" charset="0"/>
              </a:rPr>
              <a:t>		R$ 270 milhões</a:t>
            </a:r>
          </a:p>
          <a:p>
            <a:pPr>
              <a:buNone/>
            </a:pPr>
            <a:endParaRPr lang="pt-BR" sz="5600" dirty="0" smtClean="0">
              <a:latin typeface="Aparajita" pitchFamily="34" charset="0"/>
              <a:cs typeface="Aparajita" pitchFamily="34" charset="0"/>
            </a:endParaRPr>
          </a:p>
          <a:p>
            <a:pPr lvl="0"/>
            <a:r>
              <a:rPr lang="pt-BR" sz="9600" b="1" dirty="0" smtClean="0">
                <a:solidFill>
                  <a:srgbClr val="0070C0"/>
                </a:solidFill>
                <a:latin typeface="Aparajita" pitchFamily="34" charset="0"/>
                <a:cs typeface="Aparajita" pitchFamily="34" charset="0"/>
              </a:rPr>
              <a:t>Forças Armadas</a:t>
            </a:r>
            <a:endParaRPr lang="pt-BR" sz="9600" dirty="0" smtClean="0">
              <a:solidFill>
                <a:srgbClr val="0070C0"/>
              </a:solidFill>
              <a:latin typeface="Aparajita" pitchFamily="34" charset="0"/>
              <a:cs typeface="Aparajita" pitchFamily="34" charset="0"/>
            </a:endParaRPr>
          </a:p>
          <a:p>
            <a:pPr>
              <a:buNone/>
            </a:pPr>
            <a:r>
              <a:rPr lang="pt-BR" sz="9600" b="1" dirty="0" smtClean="0">
                <a:latin typeface="Aparajita" pitchFamily="34" charset="0"/>
                <a:cs typeface="Aparajita" pitchFamily="34" charset="0"/>
              </a:rPr>
              <a:t>		R$ 25 milhões Ministério do Esporte</a:t>
            </a:r>
          </a:p>
          <a:p>
            <a:pPr>
              <a:buNone/>
            </a:pPr>
            <a:r>
              <a:rPr lang="pt-BR" sz="9600" b="1" dirty="0" smtClean="0">
                <a:latin typeface="Aparajita" pitchFamily="34" charset="0"/>
                <a:cs typeface="Aparajita" pitchFamily="34" charset="0"/>
              </a:rPr>
              <a:t>		R$ 15 milhões Ministério da Defesa</a:t>
            </a:r>
          </a:p>
          <a:p>
            <a:pPr>
              <a:buNone/>
            </a:pPr>
            <a:endParaRPr lang="pt-BR" sz="5600" dirty="0" smtClean="0">
              <a:latin typeface="Aparajita" pitchFamily="34" charset="0"/>
              <a:cs typeface="Aparajita" pitchFamily="34" charset="0"/>
            </a:endParaRPr>
          </a:p>
          <a:p>
            <a:pPr lvl="0"/>
            <a:r>
              <a:rPr lang="pt-BR" sz="9600" b="1" dirty="0" smtClean="0">
                <a:solidFill>
                  <a:srgbClr val="0070C0"/>
                </a:solidFill>
                <a:latin typeface="Aparajita" pitchFamily="34" charset="0"/>
                <a:cs typeface="Aparajita" pitchFamily="34" charset="0"/>
              </a:rPr>
              <a:t>BOLSA ATLETA	</a:t>
            </a:r>
            <a:endParaRPr lang="pt-BR" sz="9600" dirty="0" smtClean="0">
              <a:solidFill>
                <a:srgbClr val="0070C0"/>
              </a:solidFill>
              <a:latin typeface="Aparajita" pitchFamily="34" charset="0"/>
              <a:cs typeface="Aparajita" pitchFamily="34" charset="0"/>
            </a:endParaRPr>
          </a:p>
          <a:p>
            <a:pPr>
              <a:buNone/>
            </a:pPr>
            <a:r>
              <a:rPr lang="pt-BR" sz="9600" b="1" dirty="0" smtClean="0">
                <a:latin typeface="Aparajita" pitchFamily="34" charset="0"/>
                <a:cs typeface="Aparajita" pitchFamily="34" charset="0"/>
              </a:rPr>
              <a:t>		R$ 183 milhões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80920" cy="1080120"/>
          </a:xfrm>
        </p:spPr>
        <p:txBody>
          <a:bodyPr>
            <a:noAutofit/>
          </a:bodyPr>
          <a:lstStyle/>
          <a:p>
            <a:r>
              <a:rPr lang="pt-BR" sz="3600" b="1" dirty="0" smtClean="0"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NESTE CONTEXTO INSERE-SE A </a:t>
            </a:r>
            <a:br>
              <a:rPr lang="pt-BR" sz="3600" b="1" dirty="0" smtClean="0"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</a:br>
            <a:r>
              <a:rPr lang="pt-BR" sz="3600" b="1" dirty="0" smtClean="0"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BOLSA ATLETA </a:t>
            </a:r>
            <a:endParaRPr lang="pt-BR" sz="3600" b="1" dirty="0"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628800"/>
            <a:ext cx="8568952" cy="492941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2800" b="1" dirty="0" smtClean="0">
                <a:solidFill>
                  <a:srgbClr val="0070C0"/>
                </a:solidFill>
                <a:latin typeface="Aparajita" pitchFamily="34" charset="0"/>
                <a:cs typeface="Aparajita" pitchFamily="34" charset="0"/>
              </a:rPr>
              <a:t>DISCREPÂNCIAS ENTRE OS CONTEMPLADOS</a:t>
            </a:r>
            <a:endParaRPr lang="pt-BR" sz="2800" b="1" dirty="0">
              <a:solidFill>
                <a:srgbClr val="0070C0"/>
              </a:solidFill>
              <a:latin typeface="Aparajita" pitchFamily="34" charset="0"/>
              <a:cs typeface="Aparajita" pitchFamily="34" charset="0"/>
            </a:endParaRPr>
          </a:p>
          <a:p>
            <a:pPr>
              <a:buNone/>
            </a:pPr>
            <a:endParaRPr lang="pt-BR" sz="2800" b="1" dirty="0" smtClean="0"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  <a:p>
            <a:pPr>
              <a:buNone/>
            </a:pPr>
            <a:r>
              <a:rPr lang="pt-BR" sz="2800" b="1" dirty="0" smtClean="0">
                <a:solidFill>
                  <a:srgbClr val="008000"/>
                </a:solidFill>
                <a:latin typeface="Aparajita" pitchFamily="34" charset="0"/>
                <a:cs typeface="Aparajita" pitchFamily="34" charset="0"/>
              </a:rPr>
              <a:t>MAUREN </a:t>
            </a:r>
            <a:r>
              <a:rPr lang="pt-BR" sz="2800" b="1" dirty="0">
                <a:solidFill>
                  <a:srgbClr val="008000"/>
                </a:solidFill>
                <a:latin typeface="Aparajita" pitchFamily="34" charset="0"/>
                <a:cs typeface="Aparajita" pitchFamily="34" charset="0"/>
              </a:rPr>
              <a:t>MAGGI </a:t>
            </a:r>
            <a:r>
              <a:rPr lang="pt-BR" sz="2800" b="1" dirty="0" smtClean="0">
                <a:solidFill>
                  <a:srgbClr val="008000"/>
                </a:solidFill>
                <a:latin typeface="Aparajita" pitchFamily="34" charset="0"/>
                <a:cs typeface="Aparajita" pitchFamily="34" charset="0"/>
              </a:rPr>
              <a:t>– salto em distância     </a:t>
            </a:r>
          </a:p>
          <a:p>
            <a:pPr>
              <a:buNone/>
            </a:pPr>
            <a:r>
              <a:rPr lang="pt-BR" sz="2800" b="1" dirty="0" smtClean="0">
                <a:solidFill>
                  <a:srgbClr val="008000"/>
                </a:solidFill>
                <a:latin typeface="Aparajita" pitchFamily="34" charset="0"/>
                <a:cs typeface="Aparajita" pitchFamily="34" charset="0"/>
              </a:rPr>
              <a:t>Ouro na Olimpíada de Pequim, 2008</a:t>
            </a:r>
          </a:p>
          <a:p>
            <a:pPr>
              <a:buNone/>
            </a:pPr>
            <a:endParaRPr lang="pt-BR" sz="1400" b="1" dirty="0"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  <a:p>
            <a:r>
              <a:rPr lang="pt-BR" sz="2400" b="1" i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90ª  do ranking mundial nesta temporada</a:t>
            </a:r>
          </a:p>
          <a:p>
            <a:r>
              <a:rPr lang="pt-BR" sz="2400" b="1" i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Anunciou que havia parado. Tornou-se comentarista de atletismo de uma emissora de TV</a:t>
            </a:r>
            <a:endParaRPr lang="pt-BR" sz="2400" b="1" dirty="0" smtClean="0">
              <a:solidFill>
                <a:schemeClr val="accent6">
                  <a:lumMod val="50000"/>
                </a:schemeClr>
              </a:solidFill>
              <a:latin typeface="Aparajita" pitchFamily="34" charset="0"/>
              <a:cs typeface="Aparajita" pitchFamily="34" charset="0"/>
            </a:endParaRPr>
          </a:p>
          <a:p>
            <a:endParaRPr lang="pt-BR" sz="2400" b="1" dirty="0" smtClean="0">
              <a:solidFill>
                <a:schemeClr val="accent6">
                  <a:lumMod val="50000"/>
                </a:schemeClr>
              </a:solidFill>
              <a:latin typeface="Aparajita" pitchFamily="34" charset="0"/>
              <a:cs typeface="Aparajita" pitchFamily="34" charset="0"/>
            </a:endParaRPr>
          </a:p>
          <a:p>
            <a:r>
              <a:rPr lang="pt-BR" sz="2400" b="1" dirty="0" smtClean="0">
                <a:solidFill>
                  <a:srgbClr val="000000"/>
                </a:solidFill>
                <a:latin typeface="Aparajita" pitchFamily="34" charset="0"/>
                <a:cs typeface="Aparajita" pitchFamily="34" charset="0"/>
              </a:rPr>
              <a:t>MAS É BOLSISTA DO GOVERNO FEDERAL</a:t>
            </a:r>
          </a:p>
        </p:txBody>
      </p:sp>
      <p:pic>
        <p:nvPicPr>
          <p:cNvPr id="4" name="Imagem 3" descr="Maur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44208" y="2132856"/>
            <a:ext cx="2209428" cy="2160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12168"/>
          </a:xfrm>
        </p:spPr>
        <p:txBody>
          <a:bodyPr>
            <a:normAutofit/>
          </a:bodyPr>
          <a:lstStyle/>
          <a:p>
            <a:r>
              <a:rPr lang="pt-BR" sz="3200" b="1" dirty="0" smtClean="0">
                <a:solidFill>
                  <a:srgbClr val="008000"/>
                </a:solidFill>
                <a:latin typeface="Aparajita" pitchFamily="34" charset="0"/>
                <a:cs typeface="Aparajita" pitchFamily="34" charset="0"/>
              </a:rPr>
              <a:t>THOMAZ  BELLUCCI – tênis</a:t>
            </a:r>
            <a:r>
              <a:rPr lang="pt-BR" sz="3200" b="1" dirty="0" smtClean="0"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/>
            </a:r>
            <a:br>
              <a:rPr lang="pt-BR" sz="3200" b="1" dirty="0" smtClean="0"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</a:br>
            <a:r>
              <a:rPr lang="pt-BR" sz="3200" b="1" dirty="0" smtClean="0"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 31º do mundo </a:t>
            </a:r>
            <a:endParaRPr lang="pt-BR" sz="3200" b="1" dirty="0"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rgbClr val="002060"/>
                </a:solidFill>
                <a:latin typeface="Aparajita" pitchFamily="34" charset="0"/>
                <a:cs typeface="Aparajita" pitchFamily="34" charset="0"/>
              </a:rPr>
              <a:t>Premiações</a:t>
            </a:r>
          </a:p>
          <a:p>
            <a:endParaRPr lang="pt-BR" sz="1400" b="1" dirty="0">
              <a:solidFill>
                <a:srgbClr val="002060"/>
              </a:solidFill>
              <a:latin typeface="Aparajita" pitchFamily="34" charset="0"/>
              <a:cs typeface="Aparajita" pitchFamily="34" charset="0"/>
            </a:endParaRPr>
          </a:p>
          <a:p>
            <a:pPr>
              <a:buNone/>
            </a:pPr>
            <a:r>
              <a:rPr lang="pt-BR" sz="2600" b="1" dirty="0" smtClean="0">
                <a:solidFill>
                  <a:srgbClr val="3366FF"/>
                </a:solidFill>
                <a:latin typeface="Aparajita" pitchFamily="34" charset="0"/>
                <a:cs typeface="Aparajita" pitchFamily="34" charset="0"/>
              </a:rPr>
              <a:t>2015</a:t>
            </a:r>
            <a:r>
              <a:rPr lang="pt-BR" sz="2600" b="1" dirty="0">
                <a:solidFill>
                  <a:srgbClr val="3366FF"/>
                </a:solidFill>
                <a:latin typeface="Aparajita" pitchFamily="34" charset="0"/>
                <a:cs typeface="Aparajita" pitchFamily="34" charset="0"/>
              </a:rPr>
              <a:t>:</a:t>
            </a:r>
            <a:r>
              <a:rPr lang="pt-BR" sz="2600" b="1" dirty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	</a:t>
            </a:r>
            <a:r>
              <a:rPr lang="pt-BR" sz="2600" b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        </a:t>
            </a:r>
            <a:r>
              <a:rPr lang="pt-BR" sz="2600" b="1" i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US</a:t>
            </a:r>
            <a:r>
              <a:rPr lang="pt-BR" sz="2600" b="1" i="1" dirty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$ </a:t>
            </a:r>
            <a:r>
              <a:rPr lang="pt-BR" sz="2600" b="1" i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650.880     =   R</a:t>
            </a:r>
            <a:r>
              <a:rPr lang="pt-BR" sz="2600" b="1" i="1" dirty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$ 2,6 </a:t>
            </a:r>
            <a:r>
              <a:rPr lang="pt-BR" sz="2600" b="1" i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milhões          </a:t>
            </a:r>
          </a:p>
          <a:p>
            <a:pPr>
              <a:buNone/>
            </a:pPr>
            <a:r>
              <a:rPr lang="pt-BR" sz="2600" b="1" dirty="0" smtClean="0">
                <a:solidFill>
                  <a:srgbClr val="3366FF"/>
                </a:solidFill>
                <a:latin typeface="Aparajita" pitchFamily="34" charset="0"/>
                <a:cs typeface="Aparajita" pitchFamily="34" charset="0"/>
              </a:rPr>
              <a:t>Na carreira: </a:t>
            </a:r>
            <a:r>
              <a:rPr lang="pt-BR" sz="2600" b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US</a:t>
            </a:r>
            <a:r>
              <a:rPr lang="pt-BR" sz="2600" b="1" dirty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$ </a:t>
            </a:r>
            <a:r>
              <a:rPr lang="pt-BR" sz="2600" b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4.007.207  </a:t>
            </a:r>
            <a:r>
              <a:rPr lang="pt-BR" sz="2600" b="1" dirty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= </a:t>
            </a:r>
            <a:r>
              <a:rPr lang="pt-BR" sz="2600" b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 R</a:t>
            </a:r>
            <a:r>
              <a:rPr lang="pt-BR" sz="2600" b="1" dirty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$ 26 </a:t>
            </a:r>
            <a:r>
              <a:rPr lang="pt-BR" sz="2600" b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milhões</a:t>
            </a:r>
          </a:p>
          <a:p>
            <a:pPr lvl="1">
              <a:buNone/>
            </a:pPr>
            <a:endParaRPr lang="pt-BR" sz="2600" b="1" dirty="0">
              <a:solidFill>
                <a:schemeClr val="accent6">
                  <a:lumMod val="50000"/>
                </a:schemeClr>
              </a:solidFill>
              <a:latin typeface="Aparajita" pitchFamily="34" charset="0"/>
              <a:cs typeface="Aparajita" pitchFamily="34" charset="0"/>
            </a:endParaRPr>
          </a:p>
          <a:p>
            <a:r>
              <a:rPr lang="pt-BR" sz="2600" b="1" dirty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Bolsista </a:t>
            </a:r>
            <a:r>
              <a:rPr lang="pt-BR" sz="2600" b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do Governo</a:t>
            </a:r>
            <a:r>
              <a:rPr lang="pt-BR" sz="2600" b="1" dirty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	</a:t>
            </a:r>
            <a:r>
              <a:rPr lang="pt-BR" sz="2600" b="1" i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   </a:t>
            </a:r>
            <a:r>
              <a:rPr lang="pt-BR" sz="2600" b="1" i="1" dirty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R$ </a:t>
            </a:r>
            <a:r>
              <a:rPr lang="pt-BR" sz="2600" b="1" i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2.870,00/mês </a:t>
            </a:r>
          </a:p>
          <a:p>
            <a:pPr>
              <a:buNone/>
            </a:pPr>
            <a:endParaRPr lang="pt-BR" sz="2600" b="1" dirty="0">
              <a:solidFill>
                <a:schemeClr val="accent6">
                  <a:lumMod val="50000"/>
                </a:schemeClr>
              </a:solidFill>
              <a:latin typeface="Aparajita" pitchFamily="34" charset="0"/>
              <a:cs typeface="Aparajita" pitchFamily="34" charset="0"/>
            </a:endParaRPr>
          </a:p>
          <a:p>
            <a:r>
              <a:rPr lang="pt-BR" sz="2600" b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Recebe Bolsa Correios (valor não revelado)</a:t>
            </a:r>
            <a:endParaRPr lang="pt-BR" sz="2600" b="1" dirty="0">
              <a:solidFill>
                <a:schemeClr val="accent6">
                  <a:lumMod val="50000"/>
                </a:schemeClr>
              </a:solidFill>
              <a:latin typeface="Aparajita" pitchFamily="34" charset="0"/>
              <a:cs typeface="Aparajita" pitchFamily="34" charset="0"/>
            </a:endParaRPr>
          </a:p>
        </p:txBody>
      </p:sp>
      <p:pic>
        <p:nvPicPr>
          <p:cNvPr id="4" name="Imagem 3" descr="bellucci.jp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6176" y="1700808"/>
            <a:ext cx="2664296" cy="19442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99992" y="116632"/>
            <a:ext cx="4176464" cy="1440160"/>
          </a:xfrm>
        </p:spPr>
        <p:txBody>
          <a:bodyPr>
            <a:normAutofit fontScale="90000"/>
          </a:bodyPr>
          <a:lstStyle/>
          <a:p>
            <a:pPr algn="r"/>
            <a:r>
              <a:rPr lang="pt-BR" sz="3600" dirty="0" smtClean="0"/>
              <a:t/>
            </a:r>
            <a:br>
              <a:rPr lang="pt-BR" sz="3600" dirty="0" smtClean="0"/>
            </a:br>
            <a:r>
              <a:rPr lang="pt-BR" sz="3600" dirty="0" smtClean="0"/>
              <a:t/>
            </a:r>
            <a:br>
              <a:rPr lang="pt-BR" sz="3600" dirty="0" smtClean="0"/>
            </a:br>
            <a:r>
              <a:rPr lang="pt-BR" sz="3600" b="1" dirty="0" smtClean="0">
                <a:solidFill>
                  <a:srgbClr val="008000"/>
                </a:solidFill>
                <a:latin typeface="Aparajita" pitchFamily="34" charset="0"/>
                <a:cs typeface="Aparajita" pitchFamily="34" charset="0"/>
              </a:rPr>
              <a:t>MARCELO MELO – tênis</a:t>
            </a:r>
            <a:r>
              <a:rPr lang="pt-BR" sz="3600" b="1" dirty="0" smtClean="0"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/>
            </a:r>
            <a:br>
              <a:rPr lang="pt-BR" sz="3600" b="1" dirty="0" smtClean="0"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</a:br>
            <a:r>
              <a:rPr lang="pt-BR" sz="3600" b="1" dirty="0" smtClean="0"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3º do Mundo em duplas</a:t>
            </a:r>
            <a:r>
              <a:rPr lang="pt-BR" sz="3600" b="1" dirty="0" smtClean="0">
                <a:latin typeface="Aparajita" pitchFamily="34" charset="0"/>
                <a:cs typeface="Aparajita" pitchFamily="34" charset="0"/>
              </a:rPr>
              <a:t/>
            </a:r>
            <a:br>
              <a:rPr lang="pt-BR" sz="3600" b="1" dirty="0" smtClean="0">
                <a:latin typeface="Aparajita" pitchFamily="34" charset="0"/>
                <a:cs typeface="Aparajita" pitchFamily="34" charset="0"/>
              </a:rPr>
            </a:br>
            <a:r>
              <a:rPr lang="pt-BR" dirty="0" smtClean="0">
                <a:latin typeface="Aparajita" pitchFamily="34" charset="0"/>
                <a:cs typeface="Aparajita" pitchFamily="34" charset="0"/>
              </a:rPr>
              <a:t/>
            </a:r>
            <a:br>
              <a:rPr lang="pt-BR" dirty="0" smtClean="0">
                <a:latin typeface="Aparajita" pitchFamily="34" charset="0"/>
                <a:cs typeface="Aparajita" pitchFamily="34" charset="0"/>
              </a:rPr>
            </a:br>
            <a:endParaRPr lang="pt-BR" dirty="0"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4248472"/>
          </a:xfrm>
        </p:spPr>
        <p:txBody>
          <a:bodyPr>
            <a:normAutofit/>
          </a:bodyPr>
          <a:lstStyle/>
          <a:p>
            <a:endParaRPr lang="pt-BR" sz="2800" b="1" dirty="0" smtClean="0">
              <a:solidFill>
                <a:srgbClr val="002060"/>
              </a:solidFill>
              <a:latin typeface="Aparajita" pitchFamily="34" charset="0"/>
              <a:cs typeface="Aparajita" pitchFamily="34" charset="0"/>
            </a:endParaRPr>
          </a:p>
          <a:p>
            <a:r>
              <a:rPr lang="pt-BR" sz="2800" b="1" dirty="0" smtClean="0">
                <a:solidFill>
                  <a:srgbClr val="002060"/>
                </a:solidFill>
                <a:latin typeface="Aparajita" pitchFamily="34" charset="0"/>
                <a:cs typeface="Aparajita" pitchFamily="34" charset="0"/>
              </a:rPr>
              <a:t>Premiações</a:t>
            </a:r>
          </a:p>
          <a:p>
            <a:endParaRPr lang="pt-BR" sz="1400" b="1" dirty="0" smtClean="0">
              <a:solidFill>
                <a:srgbClr val="002060"/>
              </a:solidFill>
              <a:latin typeface="Aparajita" pitchFamily="34" charset="0"/>
              <a:cs typeface="Aparajita" pitchFamily="34" charset="0"/>
            </a:endParaRPr>
          </a:p>
          <a:p>
            <a:pPr marL="0" indent="0">
              <a:buNone/>
            </a:pPr>
            <a:r>
              <a:rPr lang="pt-BR" sz="2600" b="1" i="1" dirty="0" smtClean="0">
                <a:solidFill>
                  <a:srgbClr val="0000FF"/>
                </a:solidFill>
                <a:latin typeface="Aparajita" pitchFamily="34" charset="0"/>
                <a:cs typeface="Aparajita" pitchFamily="34" charset="0"/>
              </a:rPr>
              <a:t>2015:</a:t>
            </a:r>
            <a:r>
              <a:rPr lang="pt-BR" sz="2600" b="1" i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            US$    585.391  =   R</a:t>
            </a:r>
            <a:r>
              <a:rPr lang="pt-BR" sz="2600" b="1" i="1" dirty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$ </a:t>
            </a:r>
            <a:r>
              <a:rPr lang="pt-BR" sz="2600" b="1" i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2.340.564,00         </a:t>
            </a:r>
          </a:p>
          <a:p>
            <a:pPr marL="0" indent="0">
              <a:buNone/>
            </a:pPr>
            <a:r>
              <a:rPr lang="pt-BR" sz="2600" b="1" dirty="0" smtClean="0">
                <a:solidFill>
                  <a:srgbClr val="0000FF"/>
                </a:solidFill>
                <a:latin typeface="Aparajita" pitchFamily="34" charset="0"/>
                <a:cs typeface="Aparajita" pitchFamily="34" charset="0"/>
              </a:rPr>
              <a:t>Na carreira:</a:t>
            </a:r>
            <a:r>
              <a:rPr lang="pt-BR" sz="2600" b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  <a:r>
              <a:rPr lang="pt-BR" sz="2600" b="1" i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US</a:t>
            </a:r>
            <a:r>
              <a:rPr lang="pt-BR" sz="2600" b="1" i="1" dirty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$ </a:t>
            </a:r>
            <a:r>
              <a:rPr lang="pt-BR" sz="2600" b="1" i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2.751.661  =  R</a:t>
            </a:r>
            <a:r>
              <a:rPr lang="pt-BR" sz="2600" b="1" i="1" dirty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$ </a:t>
            </a:r>
            <a:r>
              <a:rPr lang="pt-BR" sz="2600" b="1" i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11.006.644,00</a:t>
            </a:r>
          </a:p>
          <a:p>
            <a:pPr>
              <a:buNone/>
            </a:pPr>
            <a:endParaRPr lang="pt-BR" sz="2600" b="1" i="1" dirty="0">
              <a:solidFill>
                <a:schemeClr val="accent6">
                  <a:lumMod val="50000"/>
                </a:schemeClr>
              </a:solidFill>
              <a:latin typeface="Aparajita" pitchFamily="34" charset="0"/>
              <a:cs typeface="Aparajita" pitchFamily="34" charset="0"/>
            </a:endParaRPr>
          </a:p>
          <a:p>
            <a:r>
              <a:rPr lang="pt-BR" sz="2600" b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Bolsista </a:t>
            </a:r>
            <a:r>
              <a:rPr lang="pt-BR" sz="2600" b="1" dirty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do Governo	</a:t>
            </a:r>
            <a:r>
              <a:rPr lang="pt-BR" sz="2600" b="1" i="1" dirty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   </a:t>
            </a:r>
            <a:r>
              <a:rPr lang="pt-BR" sz="2600" b="1" i="1" dirty="0" err="1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R</a:t>
            </a:r>
            <a:r>
              <a:rPr lang="pt-BR" sz="2600" b="1" i="1" dirty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$ </a:t>
            </a:r>
            <a:r>
              <a:rPr lang="pt-BR" sz="2600" b="1" i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11.000,00</a:t>
            </a:r>
            <a:r>
              <a:rPr lang="pt-BR" sz="2600" b="1" i="1" dirty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/mês </a:t>
            </a:r>
          </a:p>
          <a:p>
            <a:pPr>
              <a:buNone/>
            </a:pPr>
            <a:endParaRPr lang="pt-BR" sz="2600" b="1" dirty="0">
              <a:solidFill>
                <a:schemeClr val="accent6">
                  <a:lumMod val="50000"/>
                </a:schemeClr>
              </a:solidFill>
              <a:latin typeface="Aparajita" pitchFamily="34" charset="0"/>
              <a:cs typeface="Aparajita" pitchFamily="34" charset="0"/>
            </a:endParaRPr>
          </a:p>
          <a:p>
            <a:r>
              <a:rPr lang="pt-BR" sz="2600" b="1" dirty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Recebe Bolsa Correios (valor não revelado)</a:t>
            </a:r>
          </a:p>
          <a:p>
            <a:pPr>
              <a:buNone/>
            </a:pPr>
            <a:endParaRPr lang="pt-BR" sz="2800" dirty="0"/>
          </a:p>
          <a:p>
            <a:endParaRPr lang="pt-BR" dirty="0"/>
          </a:p>
        </p:txBody>
      </p:sp>
      <p:pic>
        <p:nvPicPr>
          <p:cNvPr id="4" name="Imagem 3" descr="marcelo mel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88640"/>
            <a:ext cx="2664296" cy="2088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pt-BR" sz="3200" b="1" dirty="0" smtClean="0">
                <a:solidFill>
                  <a:srgbClr val="00B050"/>
                </a:solidFill>
              </a:rPr>
              <a:t>C A N O A G E M </a:t>
            </a:r>
            <a:endParaRPr lang="pt-BR" sz="3200" b="1" dirty="0">
              <a:solidFill>
                <a:srgbClr val="00B05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836712"/>
            <a:ext cx="8435280" cy="576064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pt-BR" sz="2800" dirty="0" smtClean="0">
              <a:solidFill>
                <a:srgbClr val="00B050"/>
              </a:solidFill>
              <a:latin typeface="Aparajita" pitchFamily="34" charset="0"/>
              <a:cs typeface="Aparajita" pitchFamily="34" charset="0"/>
            </a:endParaRPr>
          </a:p>
          <a:p>
            <a:pPr algn="r"/>
            <a:endParaRPr lang="pt-BR" sz="2800" dirty="0" smtClean="0">
              <a:latin typeface="Aparajita" pitchFamily="34" charset="0"/>
              <a:cs typeface="Aparajita" pitchFamily="34" charset="0"/>
            </a:endParaRPr>
          </a:p>
          <a:p>
            <a:endParaRPr lang="pt-BR" sz="2800" dirty="0" smtClean="0">
              <a:latin typeface="Aparajita" pitchFamily="34" charset="0"/>
              <a:cs typeface="Aparajita" pitchFamily="34" charset="0"/>
            </a:endParaRPr>
          </a:p>
          <a:p>
            <a:pPr>
              <a:buNone/>
            </a:pPr>
            <a:endParaRPr lang="pt-BR" sz="2800" dirty="0" smtClean="0">
              <a:latin typeface="Aparajita" pitchFamily="34" charset="0"/>
              <a:cs typeface="Aparajita" pitchFamily="34" charset="0"/>
            </a:endParaRPr>
          </a:p>
          <a:p>
            <a:endParaRPr lang="pt-BR" sz="2800" dirty="0" smtClean="0">
              <a:latin typeface="Aparajita" pitchFamily="34" charset="0"/>
              <a:cs typeface="Aparajita" pitchFamily="34" charset="0"/>
            </a:endParaRPr>
          </a:p>
          <a:p>
            <a:pPr algn="ctr">
              <a:buNone/>
            </a:pPr>
            <a:r>
              <a:rPr lang="pt-BR" sz="2800" b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</a:t>
            </a:r>
          </a:p>
          <a:p>
            <a:pPr algn="ctr">
              <a:buNone/>
            </a:pPr>
            <a:endParaRPr lang="pt-BR" b="1" dirty="0" smtClean="0">
              <a:solidFill>
                <a:schemeClr val="accent6">
                  <a:lumMod val="50000"/>
                </a:schemeClr>
              </a:solidFill>
              <a:latin typeface="Aparajita" pitchFamily="34" charset="0"/>
              <a:cs typeface="Aparajita" pitchFamily="34" charset="0"/>
            </a:endParaRPr>
          </a:p>
          <a:p>
            <a:pPr algn="ctr">
              <a:buNone/>
            </a:pPr>
            <a:r>
              <a:rPr lang="pt-BR" b="1" dirty="0" err="1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Erlon</a:t>
            </a:r>
            <a:r>
              <a:rPr lang="pt-BR" b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e </a:t>
            </a:r>
            <a:r>
              <a:rPr lang="pt-BR" b="1" dirty="0" err="1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Isaquias</a:t>
            </a:r>
            <a:r>
              <a:rPr lang="pt-BR" b="1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- medalhas </a:t>
            </a:r>
            <a:r>
              <a:rPr lang="pt-BR" b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de ouro na prova C2 – 1000m,  no Mundial de Milão, recebem R$ 88 mil/ano, cada um, da Petrobras, além do patrocínio do BNDES</a:t>
            </a:r>
          </a:p>
          <a:p>
            <a:pPr algn="ctr">
              <a:buNone/>
            </a:pPr>
            <a:endParaRPr lang="pt-BR" b="1" dirty="0" smtClean="0">
              <a:solidFill>
                <a:schemeClr val="accent6">
                  <a:lumMod val="50000"/>
                </a:schemeClr>
              </a:solidFill>
              <a:latin typeface="Aparajita" pitchFamily="34" charset="0"/>
              <a:cs typeface="Aparajita" pitchFamily="34" charset="0"/>
            </a:endParaRPr>
          </a:p>
          <a:p>
            <a:pPr algn="ctr">
              <a:buNone/>
            </a:pPr>
            <a:r>
              <a:rPr lang="pt-BR" b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E SÃO BOLSISTAS  PÓDIO</a:t>
            </a:r>
          </a:p>
          <a:p>
            <a:endParaRPr lang="pt-BR" dirty="0">
              <a:latin typeface="Aparajita" pitchFamily="34" charset="0"/>
              <a:cs typeface="Aparajita" pitchFamily="34" charset="0"/>
            </a:endParaRPr>
          </a:p>
        </p:txBody>
      </p:sp>
      <p:pic>
        <p:nvPicPr>
          <p:cNvPr id="5" name="Imagem 4" descr="erl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980728"/>
            <a:ext cx="3528392" cy="2592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b="1" dirty="0" smtClean="0">
                <a:solidFill>
                  <a:srgbClr val="FF0000"/>
                </a:solidFill>
              </a:rPr>
              <a:t>        BOLSA CORREIOS     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484784"/>
            <a:ext cx="8229600" cy="4997152"/>
          </a:xfrm>
        </p:spPr>
        <p:txBody>
          <a:bodyPr>
            <a:normAutofit/>
          </a:bodyPr>
          <a:lstStyle/>
          <a:p>
            <a:endParaRPr lang="pt-BR" b="1" dirty="0" smtClean="0">
              <a:solidFill>
                <a:srgbClr val="0000FF"/>
              </a:solidFill>
              <a:latin typeface="Aparajita" pitchFamily="34" charset="0"/>
              <a:cs typeface="Aparajita" pitchFamily="34" charset="0"/>
            </a:endParaRPr>
          </a:p>
          <a:p>
            <a:r>
              <a:rPr lang="pt-BR" b="1" dirty="0" smtClean="0">
                <a:solidFill>
                  <a:srgbClr val="0000FF"/>
                </a:solidFill>
                <a:latin typeface="Aparajita" pitchFamily="34" charset="0"/>
                <a:cs typeface="Aparajita" pitchFamily="34" charset="0"/>
              </a:rPr>
              <a:t>Esportes aquáticos: </a:t>
            </a:r>
            <a:r>
              <a:rPr lang="pt-BR" b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R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$ 6 milhões/ano</a:t>
            </a:r>
            <a:endParaRPr lang="pt-BR" dirty="0">
              <a:solidFill>
                <a:schemeClr val="accent6">
                  <a:lumMod val="50000"/>
                </a:schemeClr>
              </a:solidFill>
              <a:latin typeface="Aparajita" pitchFamily="34" charset="0"/>
              <a:cs typeface="Aparajita" pitchFamily="34" charset="0"/>
            </a:endParaRPr>
          </a:p>
          <a:p>
            <a:r>
              <a:rPr lang="pt-BR" b="1" dirty="0" smtClean="0">
                <a:solidFill>
                  <a:srgbClr val="0000FF"/>
                </a:solidFill>
                <a:latin typeface="Aparajita" pitchFamily="34" charset="0"/>
                <a:cs typeface="Aparajita" pitchFamily="34" charset="0"/>
              </a:rPr>
              <a:t>Tênis: </a:t>
            </a:r>
            <a:r>
              <a:rPr lang="pt-BR" b="1" dirty="0" err="1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R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$ 2 </a:t>
            </a:r>
            <a:r>
              <a:rPr lang="pt-BR" b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milhões/ano</a:t>
            </a:r>
          </a:p>
          <a:p>
            <a:endParaRPr lang="pt-BR" dirty="0">
              <a:solidFill>
                <a:schemeClr val="accent6">
                  <a:lumMod val="50000"/>
                </a:schemeClr>
              </a:solidFill>
              <a:latin typeface="Aparajita" pitchFamily="34" charset="0"/>
              <a:cs typeface="Aparajita" pitchFamily="34" charset="0"/>
            </a:endParaRPr>
          </a:p>
          <a:p>
            <a:pPr>
              <a:buNone/>
            </a:pPr>
            <a:r>
              <a:rPr lang="pt-BR" b="1" dirty="0" smtClean="0">
                <a:solidFill>
                  <a:srgbClr val="008000"/>
                </a:solidFill>
                <a:latin typeface="Aparajita" pitchFamily="34" charset="0"/>
                <a:cs typeface="Aparajita" pitchFamily="34" charset="0"/>
              </a:rPr>
              <a:t>Entrevista: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/>
            </a:r>
            <a:br>
              <a:rPr lang="pt-BR" b="1" dirty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</a:br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Repórter – </a:t>
            </a:r>
            <a:r>
              <a:rPr lang="pt-BR" dirty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Estes investimentos são a partir de 2015?</a:t>
            </a:r>
          </a:p>
          <a:p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Correios</a:t>
            </a:r>
            <a:r>
              <a:rPr lang="pt-BR" dirty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 – Não. O programa já é realizado há vários anos</a:t>
            </a:r>
            <a:r>
              <a:rPr lang="pt-BR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.</a:t>
            </a:r>
            <a:endParaRPr lang="pt-BR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Imagem 3" descr="correio.jp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20272" y="188640"/>
            <a:ext cx="1584176" cy="15121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  <a:latin typeface="Aparajita" pitchFamily="34" charset="0"/>
                <a:cs typeface="Aparajita" pitchFamily="34" charset="0"/>
              </a:rPr>
              <a:t>FORÇAS  ARMADAS</a:t>
            </a:r>
            <a:endParaRPr lang="pt-BR" b="1" dirty="0">
              <a:solidFill>
                <a:srgbClr val="FF000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556792"/>
            <a:ext cx="8280920" cy="4896544"/>
          </a:xfrm>
        </p:spPr>
        <p:txBody>
          <a:bodyPr>
            <a:noAutofit/>
          </a:bodyPr>
          <a:lstStyle/>
          <a:p>
            <a:r>
              <a:rPr lang="pt-BR" sz="2800" b="1" i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Boa parte dos bolsistas </a:t>
            </a:r>
            <a:r>
              <a:rPr lang="pt-BR" sz="2800" b="1" i="1" dirty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do Ministério do Esporte são militares do Exército</a:t>
            </a:r>
            <a:r>
              <a:rPr lang="pt-BR" sz="2800" b="1" i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, da </a:t>
            </a:r>
            <a:r>
              <a:rPr lang="pt-BR" sz="2800" b="1" i="1" dirty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Marinha </a:t>
            </a:r>
            <a:r>
              <a:rPr lang="pt-BR" sz="2800" b="1" i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ou da Aeronáutica</a:t>
            </a:r>
          </a:p>
          <a:p>
            <a:pPr>
              <a:buNone/>
            </a:pPr>
            <a:endParaRPr lang="pt-BR" sz="2800" b="1" i="1" dirty="0" smtClean="0">
              <a:solidFill>
                <a:schemeClr val="accent6">
                  <a:lumMod val="50000"/>
                </a:schemeClr>
              </a:solidFill>
              <a:latin typeface="Aparajita" pitchFamily="34" charset="0"/>
              <a:cs typeface="Aparajita" pitchFamily="34" charset="0"/>
            </a:endParaRPr>
          </a:p>
          <a:p>
            <a:r>
              <a:rPr lang="pt-BR" sz="2800" b="1" i="1" dirty="0" smtClean="0">
                <a:solidFill>
                  <a:schemeClr val="accent6">
                    <a:lumMod val="50000"/>
                  </a:schemeClr>
                </a:solidFill>
                <a:latin typeface="Aparajita" pitchFamily="34" charset="0"/>
                <a:cs typeface="Aparajita" pitchFamily="34" charset="0"/>
              </a:rPr>
              <a:t>E esses atletas podem ser bolsistas, também, em seus estados</a:t>
            </a:r>
          </a:p>
          <a:p>
            <a:pPr>
              <a:buNone/>
            </a:pPr>
            <a:endParaRPr lang="pt-BR" sz="2800" b="1" i="1" dirty="0">
              <a:solidFill>
                <a:schemeClr val="accent6">
                  <a:lumMod val="50000"/>
                </a:schemeClr>
              </a:solidFill>
              <a:latin typeface="Aparajita" pitchFamily="34" charset="0"/>
              <a:cs typeface="Aparajita" pitchFamily="34" charset="0"/>
            </a:endParaRPr>
          </a:p>
          <a:p>
            <a:pPr marL="0" indent="0" algn="ctr">
              <a:buNone/>
            </a:pPr>
            <a:r>
              <a:rPr lang="pt-BR" sz="2800" b="1" dirty="0" smtClean="0">
                <a:latin typeface="Aparajita" pitchFamily="34" charset="0"/>
                <a:cs typeface="Aparajita" pitchFamily="34" charset="0"/>
              </a:rPr>
              <a:t>	É </a:t>
            </a:r>
            <a:r>
              <a:rPr lang="pt-BR" sz="2800" b="1" dirty="0">
                <a:latin typeface="Aparajita" pitchFamily="34" charset="0"/>
                <a:cs typeface="Aparajita" pitchFamily="34" charset="0"/>
              </a:rPr>
              <a:t>evidente a concentração de renda pública em </a:t>
            </a:r>
            <a:r>
              <a:rPr lang="pt-BR" sz="2800" b="1" dirty="0" smtClean="0">
                <a:latin typeface="Aparajita" pitchFamily="34" charset="0"/>
                <a:cs typeface="Aparajita" pitchFamily="34" charset="0"/>
              </a:rPr>
              <a:t>competidores já premiados por outras fontes e com patrocínios privados</a:t>
            </a:r>
            <a:endParaRPr lang="pt-BR" sz="2800" dirty="0"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309</Words>
  <Application>Microsoft Office PowerPoint</Application>
  <PresentationFormat>Apresentação na tela (4:3)</PresentationFormat>
  <Paragraphs>116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8" baseType="lpstr">
      <vt:lpstr>Aparajita</vt:lpstr>
      <vt:lpstr>Arial</vt:lpstr>
      <vt:lpstr>Calibri</vt:lpstr>
      <vt:lpstr>Wingdings</vt:lpstr>
      <vt:lpstr>Tema do Office</vt:lpstr>
      <vt:lpstr>BOLSA ATLETA José Cruz </vt:lpstr>
      <vt:lpstr>FONTES PÚBLICAS DE FINANCIAMENTO DO ESPORTE</vt:lpstr>
      <vt:lpstr>FONTES PÚBLICAS DE FINANCIAMENTO DO ESPORTE</vt:lpstr>
      <vt:lpstr>NESTE CONTEXTO INSERE-SE A  BOLSA ATLETA </vt:lpstr>
      <vt:lpstr>THOMAZ  BELLUCCI – tênis  31º do mundo </vt:lpstr>
      <vt:lpstr>  MARCELO MELO – tênis 3º do Mundo em duplas  </vt:lpstr>
      <vt:lpstr>C A N O A G E M </vt:lpstr>
      <vt:lpstr>        BOLSA CORREIOS     </vt:lpstr>
      <vt:lpstr>FORÇAS  ARMADAS</vt:lpstr>
      <vt:lpstr>E OS DEMAIS ATLETAS? </vt:lpstr>
      <vt:lpstr>P R O B L E M A S </vt:lpstr>
      <vt:lpstr>F I S C A L I Z A Ç Ã O</vt:lpstr>
      <vt:lpstr>Muito  obrigado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COMISSÃO DE EDUCAÇÃO, CULTURA E ESPORTE  SENADO FEDERAL</dc:title>
  <dc:creator>HP</dc:creator>
  <cp:lastModifiedBy>Adriana Nunes Gomes</cp:lastModifiedBy>
  <cp:revision>63</cp:revision>
  <dcterms:created xsi:type="dcterms:W3CDTF">2015-10-07T18:30:32Z</dcterms:created>
  <dcterms:modified xsi:type="dcterms:W3CDTF">2015-10-08T11:59:02Z</dcterms:modified>
</cp:coreProperties>
</file>