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0C57B-5743-4B77-8829-3E9EA045EBD2}" type="datetimeFigureOut">
              <a:rPr lang="pt-BR" smtClean="0"/>
              <a:pPr/>
              <a:t>08/10/2015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F20CC-C263-4028-A56A-02A0236AFD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592288"/>
          </a:xfrm>
        </p:spPr>
        <p:txBody>
          <a:bodyPr>
            <a:normAutofit/>
          </a:bodyPr>
          <a:lstStyle/>
          <a:p>
            <a:pPr algn="l"/>
            <a:r>
              <a:rPr lang="pt-BR" b="1" i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BOLSA ATLETA</a:t>
            </a:r>
            <a:br>
              <a:rPr lang="pt-BR" b="1" i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</a:br>
            <a:r>
              <a:rPr lang="pt-BR" sz="2800" i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José Cruz</a:t>
            </a:r>
            <a:r>
              <a:rPr lang="pt-BR" b="1" i="1" dirty="0" smtClean="0">
                <a:solidFill>
                  <a:srgbClr val="002060"/>
                </a:solidFill>
              </a:rPr>
              <a:t/>
            </a:r>
            <a:br>
              <a:rPr lang="pt-BR" b="1" i="1" dirty="0" smtClean="0">
                <a:solidFill>
                  <a:srgbClr val="002060"/>
                </a:solidFill>
              </a:rPr>
            </a:br>
            <a:endParaRPr lang="pt-BR" sz="2800" b="1" i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7272808" cy="2207096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Audiência Pública</a:t>
            </a:r>
          </a:p>
          <a:p>
            <a:pPr algn="r"/>
            <a:r>
              <a:rPr lang="pt-BR" b="1" dirty="0" smtClean="0">
                <a:solidFill>
                  <a:srgbClr val="005674"/>
                </a:solidFill>
                <a:latin typeface="Aparajita" pitchFamily="34" charset="0"/>
                <a:cs typeface="Aparajita" pitchFamily="34" charset="0"/>
              </a:rPr>
              <a:t>Comissão de Educação, Cultura e Esporte do Senado Federal</a:t>
            </a:r>
          </a:p>
          <a:p>
            <a:pPr algn="r"/>
            <a:r>
              <a:rPr lang="pt-BR" sz="1800" dirty="0" smtClean="0">
                <a:solidFill>
                  <a:srgbClr val="005674"/>
                </a:solidFill>
                <a:latin typeface="Aparajita" pitchFamily="34" charset="0"/>
                <a:cs typeface="Aparajita" pitchFamily="34" charset="0"/>
              </a:rPr>
              <a:t>8 de outubro de 201</a:t>
            </a:r>
            <a:r>
              <a:rPr lang="pt-BR" sz="1800" dirty="0" smtClean="0">
                <a:solidFill>
                  <a:srgbClr val="005674"/>
                </a:solidFill>
              </a:rPr>
              <a:t>5</a:t>
            </a:r>
            <a:endParaRPr lang="pt-BR" sz="1800" dirty="0">
              <a:solidFill>
                <a:srgbClr val="0056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706090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E OS DEMAIS ATLETAS?</a:t>
            </a:r>
            <a:r>
              <a:rPr lang="pt-BR" dirty="0" smtClean="0">
                <a:solidFill>
                  <a:srgbClr val="FF0000"/>
                </a:solidFill>
              </a:rPr>
              <a:t/>
            </a:r>
            <a:br>
              <a:rPr lang="pt-BR" dirty="0" smtClean="0">
                <a:solidFill>
                  <a:srgbClr val="FF0000"/>
                </a:solidFill>
              </a:rPr>
            </a:b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968552"/>
          </a:xfrm>
        </p:spPr>
        <p:txBody>
          <a:bodyPr>
            <a:normAutofit/>
          </a:bodyPr>
          <a:lstStyle/>
          <a:p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O que ficou em quarto lugar por cinco centésimos de segundo?</a:t>
            </a:r>
          </a:p>
          <a:p>
            <a:endParaRPr lang="pt-BR" sz="2800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Os que estão no início?</a:t>
            </a:r>
          </a:p>
          <a:p>
            <a:endParaRPr lang="pt-BR" sz="2800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E o desporto escolar?</a:t>
            </a:r>
          </a:p>
          <a:p>
            <a:endParaRPr lang="pt-BR" sz="2800" b="1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pt-BR" sz="2800" b="1" dirty="0" smtClean="0">
                <a:solidFill>
                  <a:srgbClr val="000000"/>
                </a:solidFill>
                <a:latin typeface="Aparajita" pitchFamily="34" charset="0"/>
                <a:cs typeface="Aparajita" pitchFamily="34" charset="0"/>
              </a:rPr>
              <a:t>	Para os que ainda nada tem, nem visibilidade na mídia, o “incentivo” do Estado é de </a:t>
            </a:r>
            <a:r>
              <a:rPr lang="pt-BR" sz="2800" b="1" dirty="0">
                <a:solidFill>
                  <a:srgbClr val="000000"/>
                </a:solidFill>
                <a:latin typeface="Aparajita" pitchFamily="34" charset="0"/>
                <a:cs typeface="Aparajita" pitchFamily="34" charset="0"/>
              </a:rPr>
              <a:t>R</a:t>
            </a:r>
            <a:r>
              <a:rPr lang="pt-BR" sz="2800" b="1" dirty="0" smtClean="0">
                <a:solidFill>
                  <a:srgbClr val="000000"/>
                </a:solidFill>
                <a:latin typeface="Aparajita" pitchFamily="34" charset="0"/>
                <a:cs typeface="Aparajita" pitchFamily="34" charset="0"/>
              </a:rPr>
              <a:t>$ 370,00 mensais !!!</a:t>
            </a:r>
          </a:p>
          <a:p>
            <a:endParaRPr lang="pt-BR" sz="2800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P R O B L E M A S</a:t>
            </a:r>
            <a:r>
              <a:rPr lang="pt-BR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</a:t>
            </a:r>
            <a:endParaRPr lang="pt-BR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pt-BR" sz="2800" b="1" i="1" dirty="0" smtClean="0">
                <a:solidFill>
                  <a:srgbClr val="0000FF"/>
                </a:solidFill>
                <a:latin typeface="Aparajita" pitchFamily="34" charset="0"/>
                <a:cs typeface="Aparajita" pitchFamily="34" charset="0"/>
              </a:rPr>
              <a:t>CRITÉRIO</a:t>
            </a: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– resultado do ano </a:t>
            </a: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anterior</a:t>
            </a:r>
          </a:p>
          <a:p>
            <a:endParaRPr lang="pt-BR" sz="2800" b="1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r>
              <a:rPr lang="pt-BR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Exemplo:</a:t>
            </a:r>
            <a:endParaRPr lang="pt-BR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>
              <a:buFont typeface="Wingdings" charset="2"/>
              <a:buChar char="Ø"/>
            </a:pPr>
            <a:r>
              <a:rPr lang="pt-BR" sz="2800" b="1" i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CAIO SENA – Marcha Atlética</a:t>
            </a:r>
            <a:r>
              <a:rPr lang="pt-BR" sz="2800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: </a:t>
            </a: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6º </a:t>
            </a:r>
            <a:r>
              <a:rPr lang="pt-BR" sz="2800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lugar no ranking </a:t>
            </a: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mundial</a:t>
            </a:r>
          </a:p>
          <a:p>
            <a:pPr marL="0" indent="0">
              <a:buNone/>
            </a:pPr>
            <a:endParaRPr lang="pt-BR" sz="2800" i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endParaRPr lang="pt-BR" sz="1400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Receberá </a:t>
            </a: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a Bolsa Pódio em setembro de </a:t>
            </a: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2016</a:t>
            </a:r>
          </a:p>
          <a:p>
            <a:pPr>
              <a:buNone/>
            </a:pPr>
            <a:endParaRPr lang="pt-BR" sz="1400" b="1" i="1" u="sng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r>
              <a:rPr lang="pt-BR" sz="2800" b="1" i="1" u="sng" dirty="0" smtClean="0">
                <a:latin typeface="Aparajita" pitchFamily="34" charset="0"/>
                <a:cs typeface="Aparajita" pitchFamily="34" charset="0"/>
              </a:rPr>
              <a:t>DEPOIS </a:t>
            </a:r>
            <a:r>
              <a:rPr lang="pt-BR" sz="2800" b="1" i="1" u="sng" dirty="0">
                <a:latin typeface="Aparajita" pitchFamily="34" charset="0"/>
                <a:cs typeface="Aparajita" pitchFamily="34" charset="0"/>
              </a:rPr>
              <a:t>DOS JOGOS OLÍMPICOS</a:t>
            </a:r>
            <a:r>
              <a:rPr lang="pt-BR" sz="2800" i="1" u="sng" dirty="0" smtClean="0">
                <a:latin typeface="Aparajita" pitchFamily="34" charset="0"/>
                <a:cs typeface="Aparajita" pitchFamily="34" charset="0"/>
              </a:rPr>
              <a:t>!</a:t>
            </a:r>
            <a:endParaRPr lang="pt-BR" sz="2800" u="sng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F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S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C A L </a:t>
            </a:r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Z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A </a:t>
            </a:r>
            <a:r>
              <a:rPr lang="pt-BR" b="1" dirty="0" err="1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Ç</a:t>
            </a:r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Ã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pt-BR" b="1" i="1" dirty="0" smtClean="0">
                <a:solidFill>
                  <a:srgbClr val="002060"/>
                </a:solidFill>
              </a:rPr>
              <a:t>CGU, em </a:t>
            </a:r>
            <a:r>
              <a:rPr lang="pt-BR" b="1" i="1" dirty="0">
                <a:solidFill>
                  <a:srgbClr val="002060"/>
                </a:solidFill>
              </a:rPr>
              <a:t>auditoria de </a:t>
            </a:r>
            <a:r>
              <a:rPr lang="pt-BR" b="1" i="1" dirty="0" smtClean="0">
                <a:solidFill>
                  <a:srgbClr val="002060"/>
                </a:solidFill>
              </a:rPr>
              <a:t>2014 </a:t>
            </a:r>
          </a:p>
          <a:p>
            <a:pPr>
              <a:buNone/>
            </a:pPr>
            <a:r>
              <a:rPr lang="pt-BR" b="1" i="1" dirty="0" smtClean="0">
                <a:solidFill>
                  <a:srgbClr val="002060"/>
                </a:solidFill>
              </a:rPr>
              <a:t>                                                                 </a:t>
            </a:r>
          </a:p>
          <a:p>
            <a:pPr>
              <a:buNone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 	</a:t>
            </a:r>
          </a:p>
          <a:p>
            <a:pPr>
              <a:buNone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    “</a:t>
            </a:r>
            <a:r>
              <a:rPr lang="pt-BR" b="1" i="1" dirty="0">
                <a:solidFill>
                  <a:schemeClr val="accent6">
                    <a:lumMod val="50000"/>
                  </a:schemeClr>
                </a:solidFill>
              </a:rPr>
              <a:t>Utilização de </a:t>
            </a:r>
            <a:r>
              <a:rPr lang="pt-BR" b="1" i="1" dirty="0" err="1">
                <a:solidFill>
                  <a:schemeClr val="accent6">
                    <a:lumMod val="50000"/>
                  </a:schemeClr>
                </a:solidFill>
              </a:rPr>
              <a:t>mão-de-obra</a:t>
            </a:r>
            <a:r>
              <a:rPr lang="pt-BR" b="1" i="1" dirty="0">
                <a:solidFill>
                  <a:schemeClr val="accent6">
                    <a:lumMod val="50000"/>
                  </a:schemeClr>
                </a:solidFill>
              </a:rPr>
              <a:t> terceirizada voltadas à operacionalização do Programa Bolsa Atleta, sem a adoção de iniciativas para buscar a substituição dos mesmos por servidores efetivos do Ministério do Esporte”</a:t>
            </a:r>
            <a:endParaRPr lang="pt-BR" i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4" name="Imagem 3" descr="cg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1340768"/>
            <a:ext cx="2952328" cy="19186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</a:rPr>
              <a:t>Muito  obrigado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pPr algn="r">
              <a:buNone/>
            </a:pPr>
            <a:r>
              <a:rPr lang="pt-BR" b="1" dirty="0" smtClean="0"/>
              <a:t>José Cruz</a:t>
            </a:r>
          </a:p>
          <a:p>
            <a:pPr algn="r">
              <a:buNone/>
            </a:pPr>
            <a:r>
              <a:rPr lang="pt-BR" sz="2400" b="1" dirty="0" smtClean="0"/>
              <a:t>UOL Esporte</a:t>
            </a:r>
          </a:p>
          <a:p>
            <a:pPr algn="r">
              <a:buNone/>
            </a:pPr>
            <a:r>
              <a:rPr lang="pt-BR" b="1" i="1" u="sng" dirty="0" smtClean="0"/>
              <a:t>jcruzz@uol.com.br</a:t>
            </a:r>
            <a:endParaRPr lang="pt-BR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FONTES PÚBLICAS DE FINANCIAMENTO DO ESPORTE</a:t>
            </a:r>
            <a:endParaRPr lang="pt-BR" sz="36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7776864" cy="4824536"/>
          </a:xfrm>
        </p:spPr>
        <p:txBody>
          <a:bodyPr>
            <a:noAutofit/>
          </a:bodyPr>
          <a:lstStyle/>
          <a:p>
            <a:pPr lvl="0"/>
            <a:r>
              <a:rPr lang="pt-BR" sz="2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Orçamento – </a:t>
            </a:r>
            <a:r>
              <a:rPr lang="pt-BR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Ministério do </a:t>
            </a:r>
            <a:r>
              <a:rPr lang="pt-BR" sz="2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Esporte                                 </a:t>
            </a:r>
            <a:endParaRPr lang="pt-BR" sz="2400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		2015 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– R$ 3 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bilhões</a:t>
            </a:r>
          </a:p>
          <a:p>
            <a:pPr>
              <a:buNone/>
            </a:pPr>
            <a:endParaRPr lang="pt-BR" sz="1400" b="1" dirty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2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Lei </a:t>
            </a:r>
            <a:r>
              <a:rPr lang="pt-BR" sz="2400" b="1" dirty="0" err="1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Agnelo</a:t>
            </a:r>
            <a:r>
              <a:rPr lang="pt-BR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Piva </a:t>
            </a:r>
            <a:endParaRPr lang="pt-BR" sz="2400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		2015 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– R$ 214 milhões (previsão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)</a:t>
            </a:r>
          </a:p>
          <a:p>
            <a:pPr>
              <a:buNone/>
            </a:pPr>
            <a:endParaRPr lang="pt-BR" sz="1400" b="1" dirty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2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Lei </a:t>
            </a:r>
            <a:r>
              <a:rPr lang="pt-BR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de Incentivo ao Esporte</a:t>
            </a:r>
            <a:endParaRPr lang="pt-BR" sz="2400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pt-BR" sz="2400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R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$ 400 milhões/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ano</a:t>
            </a:r>
          </a:p>
          <a:p>
            <a:pPr>
              <a:buNone/>
            </a:pPr>
            <a:endParaRPr lang="pt-BR" sz="1400" b="1" dirty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24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Patrocínio </a:t>
            </a:r>
            <a:r>
              <a:rPr lang="pt-BR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das Estatais </a:t>
            </a:r>
            <a:endParaRPr lang="pt-BR" sz="2400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		Banco do Brasil, Caixa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, Petrobras, Infraero, </a:t>
            </a:r>
            <a:endParaRPr lang="pt-BR" sz="2400" b="1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		BNDES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, 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Correios</a:t>
            </a:r>
            <a:r>
              <a:rPr lang="pt-BR" sz="2400" b="1" dirty="0">
                <a:latin typeface="Aparajita" pitchFamily="34" charset="0"/>
                <a:cs typeface="Aparajita" pitchFamily="34" charset="0"/>
              </a:rPr>
              <a:t>, </a:t>
            </a:r>
            <a:r>
              <a:rPr lang="pt-BR" sz="2400" b="1" dirty="0" smtClean="0">
                <a:latin typeface="Aparajita" pitchFamily="34" charset="0"/>
                <a:cs typeface="Aparajita" pitchFamily="34" charset="0"/>
              </a:rPr>
              <a:t>Furnas.</a:t>
            </a:r>
          </a:p>
          <a:p>
            <a:pPr marL="0" indent="0">
              <a:buNone/>
            </a:pPr>
            <a:endParaRPr lang="pt-BR" sz="2400" dirty="0" smtClean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68760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FONTES PÚBLICAS DE FINANCIAMENTO DO ESPORTE</a:t>
            </a:r>
            <a:endParaRPr lang="pt-BR" sz="36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136904" cy="4536504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pt-BR" sz="9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Loterias federais</a:t>
            </a:r>
            <a:endParaRPr lang="pt-BR" sz="9600" dirty="0" smtClean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	R$ 12 bilhões (previsão)</a:t>
            </a:r>
          </a:p>
          <a:p>
            <a:pPr lvl="1"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    Ministério do Esporte – R$ 540 milhões</a:t>
            </a:r>
          </a:p>
          <a:p>
            <a:pPr lvl="1">
              <a:buNone/>
            </a:pPr>
            <a:endParaRPr lang="pt-BR" sz="5600" dirty="0" smtClean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9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Confederação Brasileira de Clubes</a:t>
            </a:r>
            <a:endParaRPr lang="pt-BR" sz="9600" dirty="0" smtClean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	R$ 270 milhões</a:t>
            </a:r>
          </a:p>
          <a:p>
            <a:pPr>
              <a:buNone/>
            </a:pPr>
            <a:endParaRPr lang="pt-BR" sz="5600" dirty="0" smtClean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9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Forças Armadas</a:t>
            </a:r>
            <a:endParaRPr lang="pt-BR" sz="9600" dirty="0" smtClean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	R$ 25 milhões Ministério do Esporte</a:t>
            </a:r>
          </a:p>
          <a:p>
            <a:pPr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	R$ 15 milhões Ministério da Defesa</a:t>
            </a:r>
          </a:p>
          <a:p>
            <a:pPr>
              <a:buNone/>
            </a:pPr>
            <a:endParaRPr lang="pt-BR" sz="5600" dirty="0" smtClean="0">
              <a:latin typeface="Aparajita" pitchFamily="34" charset="0"/>
              <a:cs typeface="Aparajita" pitchFamily="34" charset="0"/>
            </a:endParaRPr>
          </a:p>
          <a:p>
            <a:pPr lvl="0"/>
            <a:r>
              <a:rPr lang="pt-BR" sz="9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BOLSA ATLETA	</a:t>
            </a:r>
            <a:endParaRPr lang="pt-BR" sz="9600" dirty="0" smtClean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9600" b="1" dirty="0" smtClean="0">
                <a:latin typeface="Aparajita" pitchFamily="34" charset="0"/>
                <a:cs typeface="Aparajita" pitchFamily="34" charset="0"/>
              </a:rPr>
              <a:t>		R$ 183 milhões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80920" cy="108012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NESTE CONTEXTO INSERE-SE A </a:t>
            </a:r>
            <a:b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</a:br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BOLSA ATLETA </a:t>
            </a:r>
            <a:endParaRPr lang="pt-BR" sz="36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9294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DISCREPÂNCIAS ENTRE OS CONTEMPLADOS</a:t>
            </a:r>
            <a:endParaRPr lang="pt-BR" sz="2800" b="1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pt-BR" sz="2800" b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800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MAUREN </a:t>
            </a:r>
            <a:r>
              <a:rPr lang="pt-BR" sz="2800" b="1" dirty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MAGGI </a:t>
            </a:r>
            <a:r>
              <a:rPr lang="pt-BR" sz="2800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– salto em distância     </a:t>
            </a:r>
          </a:p>
          <a:p>
            <a:pPr>
              <a:buNone/>
            </a:pPr>
            <a:r>
              <a:rPr lang="pt-BR" sz="2800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Ouro na Olimpíada de Pequim, 2008</a:t>
            </a:r>
          </a:p>
          <a:p>
            <a:pPr>
              <a:buNone/>
            </a:pPr>
            <a:endParaRPr lang="pt-BR" sz="14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4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90ª  do ranking mundial nesta temporada</a:t>
            </a:r>
          </a:p>
          <a:p>
            <a:r>
              <a:rPr lang="pt-BR" sz="24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Anunciou que havia parado. Tornou-se comentarista de atletismo de uma emissora de TV</a:t>
            </a:r>
            <a:endParaRPr lang="pt-BR" sz="2400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endParaRPr lang="pt-BR" sz="2400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400" b="1" dirty="0" smtClean="0">
                <a:solidFill>
                  <a:srgbClr val="000000"/>
                </a:solidFill>
                <a:latin typeface="Aparajita" pitchFamily="34" charset="0"/>
                <a:cs typeface="Aparajita" pitchFamily="34" charset="0"/>
              </a:rPr>
              <a:t>MAS É BOLSISTA DO GOVERNO FEDERAL</a:t>
            </a:r>
          </a:p>
        </p:txBody>
      </p:sp>
      <p:pic>
        <p:nvPicPr>
          <p:cNvPr id="4" name="Imagem 3" descr="Maur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2132856"/>
            <a:ext cx="2209428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THOMAZ  BELLUCCI – tênis</a:t>
            </a:r>
            <a:r>
              <a:rPr lang="pt-BR" sz="32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/>
            </a:r>
            <a:br>
              <a:rPr lang="pt-BR" sz="32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</a:br>
            <a:r>
              <a:rPr lang="pt-BR" sz="32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 31º do mundo </a:t>
            </a:r>
            <a:endParaRPr lang="pt-BR" sz="3200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Premiações</a:t>
            </a:r>
          </a:p>
          <a:p>
            <a:endParaRPr lang="pt-BR" sz="1400" b="1" dirty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sz="2600" b="1" dirty="0" smtClean="0">
                <a:solidFill>
                  <a:srgbClr val="3366FF"/>
                </a:solidFill>
                <a:latin typeface="Aparajita" pitchFamily="34" charset="0"/>
                <a:cs typeface="Aparajita" pitchFamily="34" charset="0"/>
              </a:rPr>
              <a:t>2015</a:t>
            </a:r>
            <a:r>
              <a:rPr lang="pt-BR" sz="2600" b="1" dirty="0">
                <a:solidFill>
                  <a:srgbClr val="3366FF"/>
                </a:solidFill>
                <a:latin typeface="Aparajita" pitchFamily="34" charset="0"/>
                <a:cs typeface="Aparajita" pitchFamily="34" charset="0"/>
              </a:rPr>
              <a:t>: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	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       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US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650.880     =   R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$ 2,6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milhões          </a:t>
            </a:r>
          </a:p>
          <a:p>
            <a:pPr>
              <a:buNone/>
            </a:pPr>
            <a:r>
              <a:rPr lang="pt-BR" sz="2600" b="1" dirty="0" smtClean="0">
                <a:solidFill>
                  <a:srgbClr val="3366FF"/>
                </a:solidFill>
                <a:latin typeface="Aparajita" pitchFamily="34" charset="0"/>
                <a:cs typeface="Aparajita" pitchFamily="34" charset="0"/>
              </a:rPr>
              <a:t>Na carreira: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US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4.007.207  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=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 R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$ 26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milhões</a:t>
            </a:r>
          </a:p>
          <a:p>
            <a:pPr lvl="1">
              <a:buNone/>
            </a:pPr>
            <a:endParaRPr lang="pt-BR" sz="2600" b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Bolsista 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do Governo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	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   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2.870,00/mês </a:t>
            </a:r>
          </a:p>
          <a:p>
            <a:pPr>
              <a:buNone/>
            </a:pPr>
            <a:endParaRPr lang="pt-BR" sz="2600" b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Recebe Bolsa Correios (valor não revelado)</a:t>
            </a:r>
            <a:endParaRPr lang="pt-BR" sz="2600" b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Imagem 3" descr="bellucci.jp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700808"/>
            <a:ext cx="2664296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99992" y="116632"/>
            <a:ext cx="4176464" cy="1440160"/>
          </a:xfrm>
        </p:spPr>
        <p:txBody>
          <a:bodyPr>
            <a:normAutofit fontScale="90000"/>
          </a:bodyPr>
          <a:lstStyle/>
          <a:p>
            <a:pPr algn="r"/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MARCELO MELO – tênis</a:t>
            </a:r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/>
            </a:r>
            <a:b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</a:br>
            <a:r>
              <a:rPr lang="pt-BR" sz="3600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3º do Mundo em duplas</a:t>
            </a:r>
            <a:r>
              <a:rPr lang="pt-BR" sz="3600" b="1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pt-BR" sz="3600" b="1" dirty="0" smtClean="0">
                <a:latin typeface="Aparajita" pitchFamily="34" charset="0"/>
                <a:cs typeface="Aparajita" pitchFamily="34" charset="0"/>
              </a:rPr>
            </a:br>
            <a:r>
              <a:rPr lang="pt-BR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pt-BR" dirty="0" smtClean="0">
                <a:latin typeface="Aparajita" pitchFamily="34" charset="0"/>
                <a:cs typeface="Aparajita" pitchFamily="34" charset="0"/>
              </a:rPr>
            </a:br>
            <a:endParaRPr lang="pt-BR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48472"/>
          </a:xfrm>
        </p:spPr>
        <p:txBody>
          <a:bodyPr>
            <a:normAutofit/>
          </a:bodyPr>
          <a:lstStyle/>
          <a:p>
            <a:endParaRPr lang="pt-BR" sz="2800" b="1" dirty="0" smtClean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800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Premiações</a:t>
            </a:r>
          </a:p>
          <a:p>
            <a:endParaRPr lang="pt-BR" sz="1400" b="1" dirty="0" smtClean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r>
              <a:rPr lang="pt-BR" sz="2600" b="1" i="1" dirty="0" smtClean="0">
                <a:solidFill>
                  <a:srgbClr val="0000FF"/>
                </a:solidFill>
                <a:latin typeface="Aparajita" pitchFamily="34" charset="0"/>
                <a:cs typeface="Aparajita" pitchFamily="34" charset="0"/>
              </a:rPr>
              <a:t>2015: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            US$    585.391  =   R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2.340.564,00         </a:t>
            </a:r>
          </a:p>
          <a:p>
            <a:pPr marL="0" indent="0">
              <a:buNone/>
            </a:pPr>
            <a:r>
              <a:rPr lang="pt-BR" sz="2600" b="1" dirty="0" smtClean="0">
                <a:solidFill>
                  <a:srgbClr val="0000FF"/>
                </a:solidFill>
                <a:latin typeface="Aparajita" pitchFamily="34" charset="0"/>
                <a:cs typeface="Aparajita" pitchFamily="34" charset="0"/>
              </a:rPr>
              <a:t>Na carreira:</a:t>
            </a:r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US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2.751.661  =  R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11.006.644,00</a:t>
            </a:r>
          </a:p>
          <a:p>
            <a:pPr>
              <a:buNone/>
            </a:pPr>
            <a:endParaRPr lang="pt-BR" sz="2600" b="1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6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Bolsista </a:t>
            </a:r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do Governo	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   </a:t>
            </a:r>
            <a:r>
              <a:rPr lang="pt-BR" sz="2600" b="1" i="1" dirty="0" err="1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</a:t>
            </a:r>
            <a:r>
              <a:rPr lang="pt-BR" sz="26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11.000,00</a:t>
            </a:r>
            <a:r>
              <a:rPr lang="pt-BR" sz="26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/mês </a:t>
            </a:r>
          </a:p>
          <a:p>
            <a:pPr>
              <a:buNone/>
            </a:pPr>
            <a:endParaRPr lang="pt-BR" sz="2600" b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600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Recebe Bolsa Correios (valor não revelado)</a:t>
            </a:r>
          </a:p>
          <a:p>
            <a:pPr>
              <a:buNone/>
            </a:pPr>
            <a:endParaRPr lang="pt-BR" sz="2800" dirty="0"/>
          </a:p>
          <a:p>
            <a:endParaRPr lang="pt-BR" dirty="0"/>
          </a:p>
        </p:txBody>
      </p:sp>
      <p:pic>
        <p:nvPicPr>
          <p:cNvPr id="4" name="Imagem 3" descr="marcelo me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88640"/>
            <a:ext cx="2664296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</a:rPr>
              <a:t>C A N O A G E M </a:t>
            </a:r>
            <a:endParaRPr lang="pt-BR" sz="3200" b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7606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pt-BR" sz="2800" dirty="0" smtClean="0">
              <a:solidFill>
                <a:srgbClr val="00B050"/>
              </a:solidFill>
              <a:latin typeface="Aparajita" pitchFamily="34" charset="0"/>
              <a:cs typeface="Aparajita" pitchFamily="34" charset="0"/>
            </a:endParaRPr>
          </a:p>
          <a:p>
            <a:pPr algn="r"/>
            <a:endParaRPr lang="pt-BR" sz="2800" dirty="0" smtClean="0">
              <a:latin typeface="Aparajita" pitchFamily="34" charset="0"/>
              <a:cs typeface="Aparajita" pitchFamily="34" charset="0"/>
            </a:endParaRPr>
          </a:p>
          <a:p>
            <a:endParaRPr lang="pt-BR" sz="2800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pt-BR" sz="2800" dirty="0" smtClean="0">
              <a:latin typeface="Aparajita" pitchFamily="34" charset="0"/>
              <a:cs typeface="Aparajita" pitchFamily="34" charset="0"/>
            </a:endParaRPr>
          </a:p>
          <a:p>
            <a:endParaRPr lang="pt-BR" sz="2800" dirty="0" smtClean="0"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r>
              <a:rPr lang="pt-BR" sz="2800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</a:t>
            </a:r>
          </a:p>
          <a:p>
            <a:pPr algn="ctr">
              <a:buNone/>
            </a:pPr>
            <a:endParaRPr lang="pt-BR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r>
              <a:rPr lang="pt-BR" b="1" dirty="0" err="1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Erlon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e </a:t>
            </a:r>
            <a:r>
              <a:rPr lang="pt-BR" b="1" dirty="0" err="1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Isaquias</a:t>
            </a:r>
            <a:r>
              <a:rPr lang="pt-BR" b="1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- medalhas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de ouro na prova C2 – 1000m,  no Mundial de Milão, recebem R$ 88 mil/ano, cada um, da Petrobras, além do patrocínio do BNDES</a:t>
            </a:r>
          </a:p>
          <a:p>
            <a:pPr algn="ctr">
              <a:buNone/>
            </a:pPr>
            <a:endParaRPr lang="pt-BR" b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algn="ctr">
              <a:buNone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E SÃO BOLSISTAS  PÓDIO</a:t>
            </a:r>
          </a:p>
          <a:p>
            <a:endParaRPr lang="pt-BR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5" name="Imagem 4" descr="erl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980728"/>
            <a:ext cx="3528392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>
                <a:solidFill>
                  <a:srgbClr val="FF0000"/>
                </a:solidFill>
              </a:rPr>
              <a:t>        BOLSA CORREIOS    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997152"/>
          </a:xfrm>
        </p:spPr>
        <p:txBody>
          <a:bodyPr>
            <a:normAutofit/>
          </a:bodyPr>
          <a:lstStyle/>
          <a:p>
            <a:endParaRPr lang="pt-BR" b="1" dirty="0" smtClean="0">
              <a:solidFill>
                <a:srgbClr val="0000FF"/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b="1" dirty="0" smtClean="0">
                <a:solidFill>
                  <a:srgbClr val="0000FF"/>
                </a:solidFill>
                <a:latin typeface="Aparajita" pitchFamily="34" charset="0"/>
                <a:cs typeface="Aparajita" pitchFamily="34" charset="0"/>
              </a:rPr>
              <a:t>Esportes aquáticos: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$ 6 milhões/ano</a:t>
            </a:r>
            <a:endParaRPr lang="pt-BR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b="1" dirty="0" smtClean="0">
                <a:solidFill>
                  <a:srgbClr val="0000FF"/>
                </a:solidFill>
                <a:latin typeface="Aparajita" pitchFamily="34" charset="0"/>
                <a:cs typeface="Aparajita" pitchFamily="34" charset="0"/>
              </a:rPr>
              <a:t>Tênis: </a:t>
            </a:r>
            <a:r>
              <a:rPr lang="pt-BR" b="1" dirty="0" err="1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$ 2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milhões/ano</a:t>
            </a:r>
          </a:p>
          <a:p>
            <a:endParaRPr lang="pt-BR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pt-BR" b="1" dirty="0" smtClean="0">
                <a:solidFill>
                  <a:srgbClr val="008000"/>
                </a:solidFill>
                <a:latin typeface="Aparajita" pitchFamily="34" charset="0"/>
                <a:cs typeface="Aparajita" pitchFamily="34" charset="0"/>
              </a:rPr>
              <a:t>Entrevista: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/>
            </a:r>
            <a:b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</a:br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Repórter – 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Estes investimentos são a partir de 2015?</a:t>
            </a:r>
          </a:p>
          <a:p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Correios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 – Não. O programa já é realizado há vários anos</a:t>
            </a:r>
            <a:r>
              <a:rPr lang="pt-BR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.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Imagem 3" descr="correio.jp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188640"/>
            <a:ext cx="1584176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FORÇAS  ARMADAS</a:t>
            </a:r>
            <a:endParaRPr lang="pt-BR" b="1" dirty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896544"/>
          </a:xfrm>
        </p:spPr>
        <p:txBody>
          <a:bodyPr>
            <a:noAutofit/>
          </a:bodyPr>
          <a:lstStyle/>
          <a:p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Boa parte dos bolsistas </a:t>
            </a: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do Ministério do Esporte são militares do Exército</a:t>
            </a: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, da </a:t>
            </a: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Marinha </a:t>
            </a:r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ou da Aeronáutica</a:t>
            </a:r>
          </a:p>
          <a:p>
            <a:pPr>
              <a:buNone/>
            </a:pPr>
            <a:endParaRPr lang="pt-BR" sz="2800" b="1" i="1" dirty="0" smtClean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r>
              <a:rPr lang="pt-BR" sz="2800" b="1" i="1" dirty="0" smtClean="0">
                <a:solidFill>
                  <a:schemeClr val="accent6">
                    <a:lumMod val="50000"/>
                  </a:schemeClr>
                </a:solidFill>
                <a:latin typeface="Aparajita" pitchFamily="34" charset="0"/>
                <a:cs typeface="Aparajita" pitchFamily="34" charset="0"/>
              </a:rPr>
              <a:t>E esses atletas podem ser bolsistas, também, em seus estados</a:t>
            </a:r>
          </a:p>
          <a:p>
            <a:pPr>
              <a:buNone/>
            </a:pPr>
            <a:endParaRPr lang="pt-BR" sz="2800" b="1" i="1" dirty="0">
              <a:solidFill>
                <a:schemeClr val="accent6">
                  <a:lumMod val="50000"/>
                </a:schemeClr>
              </a:solidFill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pt-BR" sz="2800" b="1" dirty="0" smtClean="0">
                <a:latin typeface="Aparajita" pitchFamily="34" charset="0"/>
                <a:cs typeface="Aparajita" pitchFamily="34" charset="0"/>
              </a:rPr>
              <a:t>	É </a:t>
            </a:r>
            <a:r>
              <a:rPr lang="pt-BR" sz="2800" b="1" dirty="0">
                <a:latin typeface="Aparajita" pitchFamily="34" charset="0"/>
                <a:cs typeface="Aparajita" pitchFamily="34" charset="0"/>
              </a:rPr>
              <a:t>evidente a concentração de renda pública em </a:t>
            </a:r>
            <a:r>
              <a:rPr lang="pt-BR" sz="2800" b="1" dirty="0" smtClean="0">
                <a:latin typeface="Aparajita" pitchFamily="34" charset="0"/>
                <a:cs typeface="Aparajita" pitchFamily="34" charset="0"/>
              </a:rPr>
              <a:t>competidores já premiados por outras fontes e com patrocínios privados</a:t>
            </a:r>
            <a:endParaRPr lang="pt-BR" sz="28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309</Words>
  <Application>Microsoft Office PowerPoint</Application>
  <PresentationFormat>Apresentação na tela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Aparajita</vt:lpstr>
      <vt:lpstr>Arial</vt:lpstr>
      <vt:lpstr>Calibri</vt:lpstr>
      <vt:lpstr>Wingdings</vt:lpstr>
      <vt:lpstr>Tema do Office</vt:lpstr>
      <vt:lpstr>BOLSA ATLETA José Cruz </vt:lpstr>
      <vt:lpstr>FONTES PÚBLICAS DE FINANCIAMENTO DO ESPORTE</vt:lpstr>
      <vt:lpstr>FONTES PÚBLICAS DE FINANCIAMENTO DO ESPORTE</vt:lpstr>
      <vt:lpstr>NESTE CONTEXTO INSERE-SE A  BOLSA ATLETA </vt:lpstr>
      <vt:lpstr>THOMAZ  BELLUCCI – tênis  31º do mundo </vt:lpstr>
      <vt:lpstr>  MARCELO MELO – tênis 3º do Mundo em duplas  </vt:lpstr>
      <vt:lpstr>C A N O A G E M </vt:lpstr>
      <vt:lpstr>        BOLSA CORREIOS     </vt:lpstr>
      <vt:lpstr>FORÇAS  ARMADAS</vt:lpstr>
      <vt:lpstr>E OS DEMAIS ATLETAS? </vt:lpstr>
      <vt:lpstr>P R O B L E M A S </vt:lpstr>
      <vt:lpstr>F I S C A L I Z A Ç Ã O</vt:lpstr>
      <vt:lpstr>Muito  obrigado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COMISSÃO DE EDUCAÇÃO, CULTURA E ESPORTE  SENADO FEDERAL</dc:title>
  <dc:creator>HP</dc:creator>
  <cp:lastModifiedBy>Adriana Nunes Gomes</cp:lastModifiedBy>
  <cp:revision>63</cp:revision>
  <dcterms:created xsi:type="dcterms:W3CDTF">2015-10-07T18:30:32Z</dcterms:created>
  <dcterms:modified xsi:type="dcterms:W3CDTF">2015-10-08T11:59:02Z</dcterms:modified>
</cp:coreProperties>
</file>