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9">
  <p:sldMasterIdLst>
    <p:sldMasterId id="2147483648" r:id="rId1"/>
  </p:sldMasterIdLst>
  <p:notesMasterIdLst>
    <p:notesMasterId r:id="rId6"/>
  </p:notesMasterIdLst>
  <p:handoutMasterIdLst>
    <p:handoutMasterId r:id="rId7"/>
  </p:handoutMasterIdLst>
  <p:sldIdLst>
    <p:sldId id="6254" r:id="rId2"/>
    <p:sldId id="6255" r:id="rId3"/>
    <p:sldId id="6256" r:id="rId4"/>
    <p:sldId id="6248" r:id="rId5"/>
  </p:sldIdLst>
  <p:sldSz cx="12192000" cy="6858000"/>
  <p:notesSz cx="6888163" cy="1001871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átima Giovanna Coviello Ferreira" initials="FGCF" lastIdx="1" clrIdx="0">
    <p:extLst>
      <p:ext uri="{19B8F6BF-5375-455C-9EA6-DF929625EA0E}">
        <p15:presenceInfo xmlns:p15="http://schemas.microsoft.com/office/powerpoint/2012/main" userId="S-1-5-21-305632934-1117428996-1008099398-1167" providerId="AD"/>
      </p:ext>
    </p:extLst>
  </p:cmAuthor>
  <p:cmAuthor id="2" name="Fatima Giovanna" initials="FG" lastIdx="3" clrIdx="1">
    <p:extLst>
      <p:ext uri="{19B8F6BF-5375-455C-9EA6-DF929625EA0E}">
        <p15:presenceInfo xmlns:p15="http://schemas.microsoft.com/office/powerpoint/2012/main" userId="S::fatima.giovanna@abiquim.org.br::6d6bcc3f-bda1-4f54-af1d-86d4b7d4e6b8_5::10037FFEAA6469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66"/>
    <a:srgbClr val="33CC33"/>
    <a:srgbClr val="009900"/>
    <a:srgbClr val="AA86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94660"/>
  </p:normalViewPr>
  <p:slideViewPr>
    <p:cSldViewPr snapToGrid="0">
      <p:cViewPr varScale="1">
        <p:scale>
          <a:sx n="70" d="100"/>
          <a:sy n="70" d="100"/>
        </p:scale>
        <p:origin x="780" y="72"/>
      </p:cViewPr>
      <p:guideLst>
        <p:guide orient="horz" pos="2160"/>
        <p:guide pos="3840"/>
      </p:guideLst>
    </p:cSldViewPr>
  </p:slideViewPr>
  <p:notesTextViewPr>
    <p:cViewPr>
      <p:scale>
        <a:sx n="3" d="2"/>
        <a:sy n="3" d="2"/>
      </p:scale>
      <p:origin x="0" y="0"/>
    </p:cViewPr>
  </p:notesTextViewPr>
  <p:sorterViewPr>
    <p:cViewPr>
      <p:scale>
        <a:sx n="53" d="100"/>
        <a:sy n="5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3" y="1"/>
            <a:ext cx="2984870" cy="500935"/>
          </a:xfrm>
          <a:prstGeom prst="rect">
            <a:avLst/>
          </a:prstGeom>
        </p:spPr>
        <p:txBody>
          <a:bodyPr vert="horz" lIns="92428" tIns="46214" rIns="92428" bIns="46214" rtlCol="0"/>
          <a:lstStyle>
            <a:lvl1pPr algn="l">
              <a:defRPr sz="1200"/>
            </a:lvl1pPr>
          </a:lstStyle>
          <a:p>
            <a:endParaRPr lang="pt-BR"/>
          </a:p>
        </p:txBody>
      </p:sp>
      <p:sp>
        <p:nvSpPr>
          <p:cNvPr id="3" name="Espaço Reservado para Data 2"/>
          <p:cNvSpPr>
            <a:spLocks noGrp="1"/>
          </p:cNvSpPr>
          <p:nvPr>
            <p:ph type="dt" sz="quarter" idx="1"/>
          </p:nvPr>
        </p:nvSpPr>
        <p:spPr>
          <a:xfrm>
            <a:off x="3901701" y="1"/>
            <a:ext cx="2984870" cy="500935"/>
          </a:xfrm>
          <a:prstGeom prst="rect">
            <a:avLst/>
          </a:prstGeom>
        </p:spPr>
        <p:txBody>
          <a:bodyPr vert="horz" lIns="92428" tIns="46214" rIns="92428" bIns="46214" rtlCol="0"/>
          <a:lstStyle>
            <a:lvl1pPr algn="r">
              <a:defRPr sz="1200"/>
            </a:lvl1pPr>
          </a:lstStyle>
          <a:p>
            <a:fld id="{50E3EE3C-CE5B-49BF-84F0-DF1504DA15CB}" type="datetimeFigureOut">
              <a:rPr lang="pt-BR" smtClean="0"/>
              <a:t>27/04/2022</a:t>
            </a:fld>
            <a:endParaRPr lang="pt-BR"/>
          </a:p>
        </p:txBody>
      </p:sp>
      <p:sp>
        <p:nvSpPr>
          <p:cNvPr id="4" name="Espaço Reservado para Rodapé 3"/>
          <p:cNvSpPr>
            <a:spLocks noGrp="1"/>
          </p:cNvSpPr>
          <p:nvPr>
            <p:ph type="ftr" sz="quarter" idx="2"/>
          </p:nvPr>
        </p:nvSpPr>
        <p:spPr>
          <a:xfrm>
            <a:off x="3" y="9516041"/>
            <a:ext cx="2984870" cy="500935"/>
          </a:xfrm>
          <a:prstGeom prst="rect">
            <a:avLst/>
          </a:prstGeom>
        </p:spPr>
        <p:txBody>
          <a:bodyPr vert="horz" lIns="92428" tIns="46214" rIns="92428" bIns="46214"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901701" y="9516041"/>
            <a:ext cx="2984870" cy="500935"/>
          </a:xfrm>
          <a:prstGeom prst="rect">
            <a:avLst/>
          </a:prstGeom>
        </p:spPr>
        <p:txBody>
          <a:bodyPr vert="horz" lIns="92428" tIns="46214" rIns="92428" bIns="46214" rtlCol="0" anchor="b"/>
          <a:lstStyle>
            <a:lvl1pPr algn="r">
              <a:defRPr sz="1200"/>
            </a:lvl1pPr>
          </a:lstStyle>
          <a:p>
            <a:fld id="{8797420D-49A4-4222-BF6A-314DD130E9CF}" type="slidenum">
              <a:rPr lang="pt-BR" smtClean="0"/>
              <a:t>‹nº›</a:t>
            </a:fld>
            <a:endParaRPr lang="pt-BR"/>
          </a:p>
        </p:txBody>
      </p:sp>
    </p:spTree>
    <p:extLst>
      <p:ext uri="{BB962C8B-B14F-4D97-AF65-F5344CB8AC3E}">
        <p14:creationId xmlns:p14="http://schemas.microsoft.com/office/powerpoint/2010/main" val="138433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3" y="2"/>
            <a:ext cx="2984870" cy="502675"/>
          </a:xfrm>
          <a:prstGeom prst="rect">
            <a:avLst/>
          </a:prstGeom>
        </p:spPr>
        <p:txBody>
          <a:bodyPr vert="horz" lIns="92428" tIns="46214" rIns="92428" bIns="46214" rtlCol="0"/>
          <a:lstStyle>
            <a:lvl1pPr algn="l">
              <a:defRPr sz="1200"/>
            </a:lvl1pPr>
          </a:lstStyle>
          <a:p>
            <a:endParaRPr lang="pt-BR"/>
          </a:p>
        </p:txBody>
      </p:sp>
      <p:sp>
        <p:nvSpPr>
          <p:cNvPr id="3" name="Espaço Reservado para Data 2"/>
          <p:cNvSpPr>
            <a:spLocks noGrp="1"/>
          </p:cNvSpPr>
          <p:nvPr>
            <p:ph type="dt" idx="1"/>
          </p:nvPr>
        </p:nvSpPr>
        <p:spPr>
          <a:xfrm>
            <a:off x="3901701" y="2"/>
            <a:ext cx="2984870" cy="502675"/>
          </a:xfrm>
          <a:prstGeom prst="rect">
            <a:avLst/>
          </a:prstGeom>
        </p:spPr>
        <p:txBody>
          <a:bodyPr vert="horz" lIns="92428" tIns="46214" rIns="92428" bIns="46214" rtlCol="0"/>
          <a:lstStyle>
            <a:lvl1pPr algn="r">
              <a:defRPr sz="1200"/>
            </a:lvl1pPr>
          </a:lstStyle>
          <a:p>
            <a:fld id="{E5FFF8A7-059A-41B7-A399-C012261E8299}" type="datetimeFigureOut">
              <a:rPr lang="pt-BR" smtClean="0"/>
              <a:t>27/04/2022</a:t>
            </a:fld>
            <a:endParaRPr lang="pt-BR"/>
          </a:p>
        </p:txBody>
      </p:sp>
      <p:sp>
        <p:nvSpPr>
          <p:cNvPr id="4" name="Espaço Reservado para Imagem de Slide 3"/>
          <p:cNvSpPr>
            <a:spLocks noGrp="1" noRot="1" noChangeAspect="1"/>
          </p:cNvSpPr>
          <p:nvPr>
            <p:ph type="sldImg" idx="2"/>
          </p:nvPr>
        </p:nvSpPr>
        <p:spPr>
          <a:xfrm>
            <a:off x="439738" y="1252538"/>
            <a:ext cx="6008687" cy="3379787"/>
          </a:xfrm>
          <a:prstGeom prst="rect">
            <a:avLst/>
          </a:prstGeom>
          <a:noFill/>
          <a:ln w="12700">
            <a:solidFill>
              <a:prstClr val="black"/>
            </a:solidFill>
          </a:ln>
        </p:spPr>
        <p:txBody>
          <a:bodyPr vert="horz" lIns="92428" tIns="46214" rIns="92428" bIns="46214" rtlCol="0" anchor="ctr"/>
          <a:lstStyle/>
          <a:p>
            <a:endParaRPr lang="pt-BR"/>
          </a:p>
        </p:txBody>
      </p:sp>
      <p:sp>
        <p:nvSpPr>
          <p:cNvPr id="5" name="Espaço Reservado para Anotações 4"/>
          <p:cNvSpPr>
            <a:spLocks noGrp="1"/>
          </p:cNvSpPr>
          <p:nvPr>
            <p:ph type="body" sz="quarter" idx="3"/>
          </p:nvPr>
        </p:nvSpPr>
        <p:spPr>
          <a:xfrm>
            <a:off x="688817" y="4821507"/>
            <a:ext cx="5510530" cy="3944869"/>
          </a:xfrm>
          <a:prstGeom prst="rect">
            <a:avLst/>
          </a:prstGeom>
        </p:spPr>
        <p:txBody>
          <a:bodyPr vert="horz" lIns="92428" tIns="46214" rIns="92428" bIns="46214"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3" y="9516039"/>
            <a:ext cx="2984870" cy="502674"/>
          </a:xfrm>
          <a:prstGeom prst="rect">
            <a:avLst/>
          </a:prstGeom>
        </p:spPr>
        <p:txBody>
          <a:bodyPr vert="horz" lIns="92428" tIns="46214" rIns="92428" bIns="46214"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901701" y="9516039"/>
            <a:ext cx="2984870" cy="502674"/>
          </a:xfrm>
          <a:prstGeom prst="rect">
            <a:avLst/>
          </a:prstGeom>
        </p:spPr>
        <p:txBody>
          <a:bodyPr vert="horz" lIns="92428" tIns="46214" rIns="92428" bIns="46214" rtlCol="0" anchor="b"/>
          <a:lstStyle>
            <a:lvl1pPr algn="r">
              <a:defRPr sz="1200"/>
            </a:lvl1pPr>
          </a:lstStyle>
          <a:p>
            <a:fld id="{5B410483-CB43-4E22-B56B-26EB633ED435}" type="slidenum">
              <a:rPr lang="pt-BR" smtClean="0"/>
              <a:t>‹nº›</a:t>
            </a:fld>
            <a:endParaRPr lang="pt-BR"/>
          </a:p>
        </p:txBody>
      </p:sp>
    </p:spTree>
    <p:extLst>
      <p:ext uri="{BB962C8B-B14F-4D97-AF65-F5344CB8AC3E}">
        <p14:creationId xmlns:p14="http://schemas.microsoft.com/office/powerpoint/2010/main" val="1428345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1D642219-296B-43FD-B944-B34D685738EA}" type="datetimeFigureOut">
              <a:rPr lang="pt-BR" smtClean="0"/>
              <a:t>27/04/2022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9ED7100-5B4F-4139-B28C-D439FB342449}" type="slidenum">
              <a:rPr lang="pt-BR" smtClean="0"/>
              <a:t>‹nº›</a:t>
            </a:fld>
            <a:endParaRPr lang="pt-BR"/>
          </a:p>
        </p:txBody>
      </p:sp>
    </p:spTree>
    <p:extLst>
      <p:ext uri="{BB962C8B-B14F-4D97-AF65-F5344CB8AC3E}">
        <p14:creationId xmlns:p14="http://schemas.microsoft.com/office/powerpoint/2010/main" val="1726004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1D642219-296B-43FD-B944-B34D685738EA}" type="datetimeFigureOut">
              <a:rPr lang="pt-BR" smtClean="0"/>
              <a:t>27/04/2022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9ED7100-5B4F-4139-B28C-D439FB342449}" type="slidenum">
              <a:rPr lang="pt-BR" smtClean="0"/>
              <a:t>‹nº›</a:t>
            </a:fld>
            <a:endParaRPr lang="pt-BR"/>
          </a:p>
        </p:txBody>
      </p:sp>
    </p:spTree>
    <p:extLst>
      <p:ext uri="{BB962C8B-B14F-4D97-AF65-F5344CB8AC3E}">
        <p14:creationId xmlns:p14="http://schemas.microsoft.com/office/powerpoint/2010/main" val="1988427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1D642219-296B-43FD-B944-B34D685738EA}" type="datetimeFigureOut">
              <a:rPr lang="pt-BR" smtClean="0"/>
              <a:t>27/04/2022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9ED7100-5B4F-4139-B28C-D439FB342449}" type="slidenum">
              <a:rPr lang="pt-BR" smtClean="0"/>
              <a:t>‹nº›</a:t>
            </a:fld>
            <a:endParaRPr lang="pt-BR"/>
          </a:p>
        </p:txBody>
      </p:sp>
    </p:spTree>
    <p:extLst>
      <p:ext uri="{BB962C8B-B14F-4D97-AF65-F5344CB8AC3E}">
        <p14:creationId xmlns:p14="http://schemas.microsoft.com/office/powerpoint/2010/main" val="3434674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dústria 2">
    <p:spTree>
      <p:nvGrpSpPr>
        <p:cNvPr id="1" name=""/>
        <p:cNvGrpSpPr/>
        <p:nvPr/>
      </p:nvGrpSpPr>
      <p:grpSpPr>
        <a:xfrm>
          <a:off x="0" y="0"/>
          <a:ext cx="0" cy="0"/>
          <a:chOff x="0" y="0"/>
          <a:chExt cx="0" cy="0"/>
        </a:xfrm>
      </p:grpSpPr>
      <p:pic>
        <p:nvPicPr>
          <p:cNvPr id="2" name="Imagem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713"/>
            <a:ext cx="12192000" cy="6854573"/>
          </a:xfrm>
          <a:prstGeom prst="rect">
            <a:avLst/>
          </a:prstGeom>
        </p:spPr>
      </p:pic>
      <p:pic>
        <p:nvPicPr>
          <p:cNvPr id="4" name="Imagem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009133"/>
            <a:ext cx="12192000" cy="848867"/>
          </a:xfrm>
          <a:prstGeom prst="rect">
            <a:avLst/>
          </a:prstGeom>
        </p:spPr>
      </p:pic>
      <p:pic>
        <p:nvPicPr>
          <p:cNvPr id="5" name="Imagem 4"/>
          <p:cNvPicPr>
            <a:picLocks noChangeAspect="1"/>
          </p:cNvPicPr>
          <p:nvPr userDrawn="1"/>
        </p:nvPicPr>
        <p:blipFill rotWithShape="1">
          <a:blip r:embed="rId4" cstate="print">
            <a:extLst>
              <a:ext uri="{28A0092B-C50C-407E-A947-70E740481C1C}">
                <a14:useLocalDpi xmlns:a14="http://schemas.microsoft.com/office/drawing/2010/main" val="0"/>
              </a:ext>
            </a:extLst>
          </a:blip>
          <a:srcRect l="50323" t="12128"/>
          <a:stretch/>
        </p:blipFill>
        <p:spPr>
          <a:xfrm>
            <a:off x="-8467" y="-8467"/>
            <a:ext cx="2475261" cy="6026206"/>
          </a:xfrm>
          <a:prstGeom prst="rect">
            <a:avLst/>
          </a:prstGeom>
        </p:spPr>
      </p:pic>
      <p:pic>
        <p:nvPicPr>
          <p:cNvPr id="6" name="Imagem 5"/>
          <p:cNvPicPr>
            <a:picLocks noChangeAspect="1"/>
          </p:cNvPicPr>
          <p:nvPr userDrawn="1"/>
        </p:nvPicPr>
        <p:blipFill rotWithShape="1">
          <a:blip r:embed="rId5" cstate="print">
            <a:extLst>
              <a:ext uri="{28A0092B-C50C-407E-A947-70E740481C1C}">
                <a14:useLocalDpi xmlns:a14="http://schemas.microsoft.com/office/drawing/2010/main" val="0"/>
              </a:ext>
            </a:extLst>
          </a:blip>
          <a:srcRect r="38457"/>
          <a:stretch/>
        </p:blipFill>
        <p:spPr>
          <a:xfrm>
            <a:off x="3141134" y="190522"/>
            <a:ext cx="9050866" cy="591317"/>
          </a:xfrm>
          <a:prstGeom prst="rect">
            <a:avLst/>
          </a:prstGeom>
        </p:spPr>
      </p:pic>
    </p:spTree>
    <p:extLst>
      <p:ext uri="{BB962C8B-B14F-4D97-AF65-F5344CB8AC3E}">
        <p14:creationId xmlns:p14="http://schemas.microsoft.com/office/powerpoint/2010/main" val="1629267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1D642219-296B-43FD-B944-B34D685738EA}" type="datetimeFigureOut">
              <a:rPr lang="pt-BR" smtClean="0"/>
              <a:t>27/04/2022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9ED7100-5B4F-4139-B28C-D439FB342449}" type="slidenum">
              <a:rPr lang="pt-BR" smtClean="0"/>
              <a:t>‹nº›</a:t>
            </a:fld>
            <a:endParaRPr lang="pt-BR"/>
          </a:p>
        </p:txBody>
      </p:sp>
    </p:spTree>
    <p:extLst>
      <p:ext uri="{BB962C8B-B14F-4D97-AF65-F5344CB8AC3E}">
        <p14:creationId xmlns:p14="http://schemas.microsoft.com/office/powerpoint/2010/main" val="554407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1D642219-296B-43FD-B944-B34D685738EA}" type="datetimeFigureOut">
              <a:rPr lang="pt-BR" smtClean="0"/>
              <a:t>27/04/2022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9ED7100-5B4F-4139-B28C-D439FB342449}" type="slidenum">
              <a:rPr lang="pt-BR" smtClean="0"/>
              <a:t>‹nº›</a:t>
            </a:fld>
            <a:endParaRPr lang="pt-BR"/>
          </a:p>
        </p:txBody>
      </p:sp>
    </p:spTree>
    <p:extLst>
      <p:ext uri="{BB962C8B-B14F-4D97-AF65-F5344CB8AC3E}">
        <p14:creationId xmlns:p14="http://schemas.microsoft.com/office/powerpoint/2010/main" val="228014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1D642219-296B-43FD-B944-B34D685738EA}" type="datetimeFigureOut">
              <a:rPr lang="pt-BR" smtClean="0"/>
              <a:t>27/04/2022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9ED7100-5B4F-4139-B28C-D439FB342449}" type="slidenum">
              <a:rPr lang="pt-BR" smtClean="0"/>
              <a:t>‹nº›</a:t>
            </a:fld>
            <a:endParaRPr lang="pt-BR"/>
          </a:p>
        </p:txBody>
      </p:sp>
    </p:spTree>
    <p:extLst>
      <p:ext uri="{BB962C8B-B14F-4D97-AF65-F5344CB8AC3E}">
        <p14:creationId xmlns:p14="http://schemas.microsoft.com/office/powerpoint/2010/main" val="1667364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1D642219-296B-43FD-B944-B34D685738EA}" type="datetimeFigureOut">
              <a:rPr lang="pt-BR" smtClean="0"/>
              <a:t>27/04/2022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D9ED7100-5B4F-4139-B28C-D439FB342449}" type="slidenum">
              <a:rPr lang="pt-BR" smtClean="0"/>
              <a:t>‹nº›</a:t>
            </a:fld>
            <a:endParaRPr lang="pt-BR"/>
          </a:p>
        </p:txBody>
      </p:sp>
    </p:spTree>
    <p:extLst>
      <p:ext uri="{BB962C8B-B14F-4D97-AF65-F5344CB8AC3E}">
        <p14:creationId xmlns:p14="http://schemas.microsoft.com/office/powerpoint/2010/main" val="73382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1D642219-296B-43FD-B944-B34D685738EA}" type="datetimeFigureOut">
              <a:rPr lang="pt-BR" smtClean="0"/>
              <a:t>27/04/2022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D9ED7100-5B4F-4139-B28C-D439FB342449}" type="slidenum">
              <a:rPr lang="pt-BR" smtClean="0"/>
              <a:t>‹nº›</a:t>
            </a:fld>
            <a:endParaRPr lang="pt-BR"/>
          </a:p>
        </p:txBody>
      </p:sp>
    </p:spTree>
    <p:extLst>
      <p:ext uri="{BB962C8B-B14F-4D97-AF65-F5344CB8AC3E}">
        <p14:creationId xmlns:p14="http://schemas.microsoft.com/office/powerpoint/2010/main" val="885660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D642219-296B-43FD-B944-B34D685738EA}" type="datetimeFigureOut">
              <a:rPr lang="pt-BR" smtClean="0"/>
              <a:t>27/04/2022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D9ED7100-5B4F-4139-B28C-D439FB342449}" type="slidenum">
              <a:rPr lang="pt-BR" smtClean="0"/>
              <a:t>‹nº›</a:t>
            </a:fld>
            <a:endParaRPr lang="pt-BR"/>
          </a:p>
        </p:txBody>
      </p:sp>
    </p:spTree>
    <p:extLst>
      <p:ext uri="{BB962C8B-B14F-4D97-AF65-F5344CB8AC3E}">
        <p14:creationId xmlns:p14="http://schemas.microsoft.com/office/powerpoint/2010/main" val="177724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1D642219-296B-43FD-B944-B34D685738EA}" type="datetimeFigureOut">
              <a:rPr lang="pt-BR" smtClean="0"/>
              <a:t>27/04/2022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9ED7100-5B4F-4139-B28C-D439FB342449}" type="slidenum">
              <a:rPr lang="pt-BR" smtClean="0"/>
              <a:t>‹nº›</a:t>
            </a:fld>
            <a:endParaRPr lang="pt-BR"/>
          </a:p>
        </p:txBody>
      </p:sp>
    </p:spTree>
    <p:extLst>
      <p:ext uri="{BB962C8B-B14F-4D97-AF65-F5344CB8AC3E}">
        <p14:creationId xmlns:p14="http://schemas.microsoft.com/office/powerpoint/2010/main" val="1389951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1D642219-296B-43FD-B944-B34D685738EA}" type="datetimeFigureOut">
              <a:rPr lang="pt-BR" smtClean="0"/>
              <a:t>27/04/2022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9ED7100-5B4F-4139-B28C-D439FB342449}" type="slidenum">
              <a:rPr lang="pt-BR" smtClean="0"/>
              <a:t>‹nº›</a:t>
            </a:fld>
            <a:endParaRPr lang="pt-BR"/>
          </a:p>
        </p:txBody>
      </p:sp>
    </p:spTree>
    <p:extLst>
      <p:ext uri="{BB962C8B-B14F-4D97-AF65-F5344CB8AC3E}">
        <p14:creationId xmlns:p14="http://schemas.microsoft.com/office/powerpoint/2010/main" val="1714223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642219-296B-43FD-B944-B34D685738EA}" type="datetimeFigureOut">
              <a:rPr lang="pt-BR" smtClean="0"/>
              <a:t>27/04/2022</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ED7100-5B4F-4139-B28C-D439FB342449}" type="slidenum">
              <a:rPr lang="pt-BR" smtClean="0"/>
              <a:t>‹nº›</a:t>
            </a:fld>
            <a:endParaRPr lang="pt-BR"/>
          </a:p>
        </p:txBody>
      </p:sp>
      <p:pic>
        <p:nvPicPr>
          <p:cNvPr id="7" name="Imagem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1713"/>
            <a:ext cx="12192000" cy="6854573"/>
          </a:xfrm>
          <a:prstGeom prst="rect">
            <a:avLst/>
          </a:prstGeom>
        </p:spPr>
      </p:pic>
    </p:spTree>
    <p:extLst>
      <p:ext uri="{BB962C8B-B14F-4D97-AF65-F5344CB8AC3E}">
        <p14:creationId xmlns:p14="http://schemas.microsoft.com/office/powerpoint/2010/main" val="358332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xmlns="" id="{312D8014-55CC-4094-B5EC-444A38051230}"/>
              </a:ext>
            </a:extLst>
          </p:cNvPr>
          <p:cNvSpPr txBox="1"/>
          <p:nvPr/>
        </p:nvSpPr>
        <p:spPr>
          <a:xfrm>
            <a:off x="2488557" y="1159196"/>
            <a:ext cx="9259747" cy="4141390"/>
          </a:xfrm>
          <a:prstGeom prst="rect">
            <a:avLst/>
          </a:prstGeom>
          <a:noFill/>
        </p:spPr>
        <p:txBody>
          <a:bodyPr wrap="square">
            <a:spAutoFit/>
          </a:bodyPr>
          <a:lstStyle/>
          <a:p>
            <a:pPr algn="just">
              <a:lnSpc>
                <a:spcPct val="115000"/>
              </a:lnSpc>
              <a:spcAft>
                <a:spcPts val="600"/>
              </a:spcAft>
            </a:pPr>
            <a:r>
              <a:rPr lang="pt-BR" sz="1600" dirty="0">
                <a:effectLst/>
                <a:latin typeface="+mj-lt"/>
                <a:ea typeface="Calibri" panose="020F0502020204030204" pitchFamily="34" charset="0"/>
                <a:cs typeface="Times New Roman" panose="02020603050405020304" pitchFamily="18" charset="0"/>
              </a:rPr>
              <a:t>Produção de fertilizantes nitrogenados depende da disponibilidade de gás natural, principal matéria-prima, e da sua competitividade;</a:t>
            </a:r>
          </a:p>
          <a:p>
            <a:pPr algn="just">
              <a:lnSpc>
                <a:spcPct val="115000"/>
              </a:lnSpc>
              <a:spcAft>
                <a:spcPts val="600"/>
              </a:spcAft>
            </a:pPr>
            <a:r>
              <a:rPr lang="pt-BR" sz="1600" dirty="0">
                <a:solidFill>
                  <a:srgbClr val="000000"/>
                </a:solidFill>
                <a:effectLst/>
                <a:latin typeface="+mj-lt"/>
                <a:ea typeface="Calibri" panose="020F0502020204030204" pitchFamily="34" charset="0"/>
                <a:cs typeface="Times New Roman" panose="02020603050405020304" pitchFamily="18" charset="0"/>
              </a:rPr>
              <a:t>Na indústria de fertilizantes nitrogenados (amônia/ureia) o gás natural representa de 70-75% do custo de produção;</a:t>
            </a:r>
          </a:p>
          <a:p>
            <a:pPr algn="just">
              <a:lnSpc>
                <a:spcPct val="115000"/>
              </a:lnSpc>
              <a:spcAft>
                <a:spcPts val="600"/>
              </a:spcAft>
            </a:pPr>
            <a:r>
              <a:rPr lang="pt-BR" sz="1600" dirty="0">
                <a:solidFill>
                  <a:srgbClr val="000000"/>
                </a:solidFill>
                <a:latin typeface="+mj-lt"/>
                <a:ea typeface="Calibri" panose="020F0502020204030204" pitchFamily="34" charset="0"/>
                <a:cs typeface="Times New Roman" panose="02020603050405020304" pitchFamily="18" charset="0"/>
              </a:rPr>
              <a:t>E</a:t>
            </a:r>
            <a:r>
              <a:rPr lang="pt-BR" sz="1600" dirty="0">
                <a:solidFill>
                  <a:srgbClr val="000000"/>
                </a:solidFill>
                <a:effectLst/>
                <a:latin typeface="+mj-lt"/>
                <a:ea typeface="Calibri" panose="020F0502020204030204" pitchFamily="34" charset="0"/>
                <a:cs typeface="Times New Roman" panose="02020603050405020304" pitchFamily="18" charset="0"/>
              </a:rPr>
              <a:t>studos do BNDES e EPE realizaram um exercício de sensibilidade sobre quais preços de matéria-prima de longo prazo viabilizariam um empreendimento </a:t>
            </a:r>
            <a:r>
              <a:rPr lang="pt-BR" sz="1600" i="1" dirty="0" err="1">
                <a:solidFill>
                  <a:srgbClr val="000000"/>
                </a:solidFill>
                <a:effectLst/>
                <a:latin typeface="+mj-lt"/>
                <a:ea typeface="Calibri" panose="020F0502020204030204" pitchFamily="34" charset="0"/>
                <a:cs typeface="Times New Roman" panose="02020603050405020304" pitchFamily="18" charset="0"/>
              </a:rPr>
              <a:t>grass</a:t>
            </a:r>
            <a:r>
              <a:rPr lang="pt-BR" sz="1600" i="1" dirty="0">
                <a:solidFill>
                  <a:srgbClr val="000000"/>
                </a:solidFill>
                <a:effectLst/>
                <a:latin typeface="+mj-lt"/>
                <a:ea typeface="Calibri" panose="020F0502020204030204" pitchFamily="34" charset="0"/>
                <a:cs typeface="Times New Roman" panose="02020603050405020304" pitchFamily="18" charset="0"/>
              </a:rPr>
              <a:t> roots, chegando </a:t>
            </a:r>
            <a:r>
              <a:rPr lang="pt-BR" sz="1600" dirty="0">
                <a:solidFill>
                  <a:srgbClr val="000000"/>
                </a:solidFill>
                <a:effectLst/>
                <a:latin typeface="+mj-lt"/>
                <a:ea typeface="Calibri" panose="020F0502020204030204" pitchFamily="34" charset="0"/>
                <a:cs typeface="Times New Roman" panose="02020603050405020304" pitchFamily="18" charset="0"/>
              </a:rPr>
              <a:t>a valores na faixa de </a:t>
            </a:r>
            <a:r>
              <a:rPr lang="pt-BR" sz="1600" b="1" dirty="0">
                <a:solidFill>
                  <a:srgbClr val="000000"/>
                </a:solidFill>
                <a:effectLst/>
                <a:latin typeface="+mj-lt"/>
                <a:ea typeface="Calibri" panose="020F0502020204030204" pitchFamily="34" charset="0"/>
                <a:cs typeface="Times New Roman" panose="02020603050405020304" pitchFamily="18" charset="0"/>
              </a:rPr>
              <a:t>US$ 4 a 6/</a:t>
            </a:r>
            <a:r>
              <a:rPr lang="pt-BR" sz="1600" b="1" dirty="0" err="1">
                <a:solidFill>
                  <a:srgbClr val="000000"/>
                </a:solidFill>
                <a:effectLst/>
                <a:latin typeface="+mj-lt"/>
                <a:ea typeface="Calibri" panose="020F0502020204030204" pitchFamily="34" charset="0"/>
                <a:cs typeface="Times New Roman" panose="02020603050405020304" pitchFamily="18" charset="0"/>
              </a:rPr>
              <a:t>MMBtu</a:t>
            </a:r>
            <a:r>
              <a:rPr lang="pt-BR" sz="1600" dirty="0">
                <a:solidFill>
                  <a:srgbClr val="000000"/>
                </a:solidFill>
                <a:effectLst/>
                <a:latin typeface="+mj-lt"/>
                <a:ea typeface="Calibri" panose="020F0502020204030204" pitchFamily="34" charset="0"/>
                <a:cs typeface="Times New Roman" panose="02020603050405020304" pitchFamily="18" charset="0"/>
              </a:rPr>
              <a:t>.</a:t>
            </a:r>
            <a:endParaRPr lang="pt-BR" sz="1600" dirty="0">
              <a:effectLst/>
              <a:latin typeface="+mj-lt"/>
              <a:ea typeface="Calibri" panose="020F0502020204030204" pitchFamily="34" charset="0"/>
              <a:cs typeface="Times New Roman" panose="02020603050405020304" pitchFamily="18" charset="0"/>
            </a:endParaRPr>
          </a:p>
          <a:p>
            <a:pPr algn="just">
              <a:lnSpc>
                <a:spcPct val="115000"/>
              </a:lnSpc>
              <a:spcAft>
                <a:spcPts val="600"/>
              </a:spcAft>
            </a:pPr>
            <a:r>
              <a:rPr lang="pt-BR" sz="1600" dirty="0">
                <a:effectLst/>
                <a:latin typeface="+mj-lt"/>
                <a:ea typeface="Calibri" panose="020F0502020204030204" pitchFamily="34" charset="0"/>
                <a:cs typeface="Times New Roman" panose="02020603050405020304" pitchFamily="18" charset="0"/>
              </a:rPr>
              <a:t>A produção de gás existe e vai continuar crescendo, principalmente no </a:t>
            </a:r>
            <a:r>
              <a:rPr lang="pt-BR" sz="1600" dirty="0" err="1">
                <a:effectLst/>
                <a:latin typeface="+mj-lt"/>
                <a:ea typeface="Calibri" panose="020F0502020204030204" pitchFamily="34" charset="0"/>
                <a:cs typeface="Times New Roman" panose="02020603050405020304" pitchFamily="18" charset="0"/>
              </a:rPr>
              <a:t>pré</a:t>
            </a:r>
            <a:r>
              <a:rPr lang="pt-BR" sz="1600" dirty="0">
                <a:effectLst/>
                <a:latin typeface="+mj-lt"/>
                <a:ea typeface="Calibri" panose="020F0502020204030204" pitchFamily="34" charset="0"/>
                <a:cs typeface="Times New Roman" panose="02020603050405020304" pitchFamily="18" charset="0"/>
              </a:rPr>
              <a:t>-sal e possivelmente na Bacia Sergipe-Alagoas, mas essa só será disponibilizada para a demanda se existir infraestrutura – gasodutos para a costa (rotas) e </a:t>
            </a:r>
            <a:r>
              <a:rPr lang="pt-BR" sz="1600" dirty="0" err="1">
                <a:effectLst/>
                <a:latin typeface="+mj-lt"/>
                <a:ea typeface="Calibri" panose="020F0502020204030204" pitchFamily="34" charset="0"/>
                <a:cs typeface="Times New Roman" panose="02020603050405020304" pitchFamily="18" charset="0"/>
              </a:rPr>
              <a:t>UPGNs</a:t>
            </a:r>
            <a:r>
              <a:rPr lang="pt-BR" sz="1600" dirty="0">
                <a:effectLst/>
                <a:latin typeface="+mj-lt"/>
                <a:ea typeface="Calibri" panose="020F0502020204030204" pitchFamily="34" charset="0"/>
                <a:cs typeface="Times New Roman" panose="02020603050405020304" pitchFamily="18" charset="0"/>
              </a:rPr>
              <a:t> na costa.</a:t>
            </a:r>
          </a:p>
          <a:p>
            <a:pPr algn="just">
              <a:lnSpc>
                <a:spcPct val="115000"/>
              </a:lnSpc>
              <a:spcAft>
                <a:spcPts val="600"/>
              </a:spcAft>
            </a:pPr>
            <a:r>
              <a:rPr lang="pt-BR" sz="1600" dirty="0">
                <a:effectLst/>
                <a:latin typeface="+mj-lt"/>
                <a:ea typeface="Calibri" panose="020F0502020204030204" pitchFamily="34" charset="0"/>
                <a:cs typeface="Times New Roman" panose="02020603050405020304" pitchFamily="18" charset="0"/>
              </a:rPr>
              <a:t>Portanto, o aumento da oferta que atenda a demanda reprimida dependerá, essencialmente, do investimento nessa infraestrutura.</a:t>
            </a:r>
          </a:p>
          <a:p>
            <a:pPr algn="just">
              <a:lnSpc>
                <a:spcPct val="115000"/>
              </a:lnSpc>
              <a:spcAft>
                <a:spcPts val="600"/>
              </a:spcAft>
            </a:pPr>
            <a:r>
              <a:rPr lang="pt-BR" sz="1600" dirty="0">
                <a:effectLst/>
                <a:latin typeface="+mj-lt"/>
                <a:ea typeface="Calibri" panose="020F0502020204030204" pitchFamily="34" charset="0"/>
                <a:cs typeface="Times New Roman" panose="02020603050405020304" pitchFamily="18" charset="0"/>
              </a:rPr>
              <a:t>Enquanto isso não acontecer, a oferta será inferior à demanda e o preço será elevado, tirando toda a competitividade da cadeia de produção </a:t>
            </a:r>
            <a:r>
              <a:rPr lang="pt-BR" sz="1600" dirty="0">
                <a:solidFill>
                  <a:srgbClr val="000000"/>
                </a:solidFill>
                <a:effectLst/>
                <a:latin typeface="+mj-lt"/>
                <a:ea typeface="Calibri" panose="020F0502020204030204" pitchFamily="34" charset="0"/>
                <a:cs typeface="Times New Roman" panose="02020603050405020304" pitchFamily="18" charset="0"/>
              </a:rPr>
              <a:t>da indústria química do C1 (fertilizantes nitrogenados e metanol).</a:t>
            </a:r>
            <a:endParaRPr lang="pt-BR" sz="1600" dirty="0">
              <a:effectLst/>
              <a:latin typeface="+mj-lt"/>
              <a:ea typeface="Calibri" panose="020F0502020204030204" pitchFamily="34" charset="0"/>
              <a:cs typeface="Times New Roman" panose="02020603050405020304" pitchFamily="18" charset="0"/>
            </a:endParaRPr>
          </a:p>
        </p:txBody>
      </p:sp>
      <p:sp>
        <p:nvSpPr>
          <p:cNvPr id="4" name="Título 1">
            <a:extLst>
              <a:ext uri="{FF2B5EF4-FFF2-40B4-BE49-F238E27FC236}">
                <a16:creationId xmlns:a16="http://schemas.microsoft.com/office/drawing/2014/main" xmlns="" id="{419CADDE-3200-4D44-BECA-53302B7C7CBC}"/>
              </a:ext>
            </a:extLst>
          </p:cNvPr>
          <p:cNvSpPr txBox="1">
            <a:spLocks/>
          </p:cNvSpPr>
          <p:nvPr/>
        </p:nvSpPr>
        <p:spPr>
          <a:xfrm>
            <a:off x="3274215" y="110394"/>
            <a:ext cx="7143000" cy="5440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2400" b="1" dirty="0">
                <a:solidFill>
                  <a:schemeClr val="bg1">
                    <a:lumMod val="95000"/>
                  </a:schemeClr>
                </a:solidFill>
                <a:latin typeface="+mn-lt"/>
              </a:rPr>
              <a:t>A importância do Gás para a Cadeia de Fertilizantes N </a:t>
            </a:r>
          </a:p>
        </p:txBody>
      </p:sp>
    </p:spTree>
    <p:extLst>
      <p:ext uri="{BB962C8B-B14F-4D97-AF65-F5344CB8AC3E}">
        <p14:creationId xmlns:p14="http://schemas.microsoft.com/office/powerpoint/2010/main" val="1120041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1527D3C2-CB4F-4003-8649-4996FF76D0E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6145" name="Imagem 2">
            <a:extLst>
              <a:ext uri="{FF2B5EF4-FFF2-40B4-BE49-F238E27FC236}">
                <a16:creationId xmlns:a16="http://schemas.microsoft.com/office/drawing/2014/main" xmlns="" id="{AD288757-0367-4508-9F4F-65C30CD7B6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733" y="1356227"/>
            <a:ext cx="8431916" cy="392595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xmlns="" id="{7C5E9A4A-A858-4EF5-B9A6-41C0178C638D}"/>
              </a:ext>
            </a:extLst>
          </p:cNvPr>
          <p:cNvSpPr>
            <a:spLocks noChangeArrowheads="1"/>
          </p:cNvSpPr>
          <p:nvPr/>
        </p:nvSpPr>
        <p:spPr bwMode="auto">
          <a:xfrm>
            <a:off x="5048250" y="6304002"/>
            <a:ext cx="508635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		</a:t>
            </a:r>
            <a:r>
              <a:rPr kumimoji="0" lang="pt-BR" altLang="pt-BR" sz="900" b="0" i="1" u="none" strike="noStrike" cap="none" normalizeH="0" baseline="0" dirty="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Elaboração: ChemVision</a:t>
            </a:r>
            <a:endParaRPr kumimoji="0" lang="pt-BR" altLang="pt-BR"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5" name="CaixaDeTexto 4">
            <a:extLst>
              <a:ext uri="{FF2B5EF4-FFF2-40B4-BE49-F238E27FC236}">
                <a16:creationId xmlns:a16="http://schemas.microsoft.com/office/drawing/2014/main" xmlns="" id="{C52EA258-C223-4BAE-9C2A-BB42F331C9E2}"/>
              </a:ext>
            </a:extLst>
          </p:cNvPr>
          <p:cNvSpPr txBox="1"/>
          <p:nvPr/>
        </p:nvSpPr>
        <p:spPr>
          <a:xfrm>
            <a:off x="451413" y="1794076"/>
            <a:ext cx="2500131" cy="3375604"/>
          </a:xfrm>
          <a:prstGeom prst="rect">
            <a:avLst/>
          </a:prstGeom>
          <a:noFill/>
        </p:spPr>
        <p:txBody>
          <a:bodyPr wrap="square">
            <a:spAutoFit/>
          </a:bodyPr>
          <a:lstStyle/>
          <a:p>
            <a:pPr algn="just">
              <a:lnSpc>
                <a:spcPct val="115000"/>
              </a:lnSpc>
              <a:spcAft>
                <a:spcPts val="600"/>
              </a:spcAft>
            </a:pPr>
            <a:r>
              <a:rPr lang="pt-BR" sz="1400" dirty="0">
                <a:effectLst/>
                <a:latin typeface="+mj-lt"/>
                <a:ea typeface="Calibri" panose="020F0502020204030204" pitchFamily="34" charset="0"/>
                <a:cs typeface="Times New Roman" panose="02020603050405020304" pitchFamily="18" charset="0"/>
              </a:rPr>
              <a:t>O</a:t>
            </a:r>
            <a:r>
              <a:rPr lang="pt-BR" sz="1400" dirty="0">
                <a:solidFill>
                  <a:srgbClr val="000000"/>
                </a:solidFill>
                <a:effectLst/>
                <a:latin typeface="+mj-lt"/>
                <a:ea typeface="Calibri" panose="020F0502020204030204" pitchFamily="34" charset="0"/>
                <a:cs typeface="Times New Roman" panose="02020603050405020304" pitchFamily="18" charset="0"/>
              </a:rPr>
              <a:t> preço da molécula representa 44,1% do preço final do GN entregue. </a:t>
            </a:r>
          </a:p>
          <a:p>
            <a:pPr algn="just">
              <a:lnSpc>
                <a:spcPct val="115000"/>
              </a:lnSpc>
              <a:spcAft>
                <a:spcPts val="600"/>
              </a:spcAft>
            </a:pPr>
            <a:r>
              <a:rPr lang="pt-BR" sz="1400" dirty="0">
                <a:effectLst/>
                <a:latin typeface="+mj-lt"/>
                <a:ea typeface="Calibri" panose="020F0502020204030204" pitchFamily="34" charset="0"/>
                <a:cs typeface="Times New Roman" panose="02020603050405020304" pitchFamily="18" charset="0"/>
              </a:rPr>
              <a:t>Estrutura do preço do gás natural, utilizando o preço praticado Petrobras para a molécula e transporte até o City Gate, informado no “Boletim Mensal de Acompanhamento da Indústria de Gás Natural”, de dezembro de 2020 (último publicado pela Departamento de Gás Natural do MME):</a:t>
            </a:r>
          </a:p>
        </p:txBody>
      </p:sp>
      <p:sp>
        <p:nvSpPr>
          <p:cNvPr id="6" name="Título 1">
            <a:extLst>
              <a:ext uri="{FF2B5EF4-FFF2-40B4-BE49-F238E27FC236}">
                <a16:creationId xmlns:a16="http://schemas.microsoft.com/office/drawing/2014/main" xmlns="" id="{3FE5CE96-A30E-48D3-A150-1F0F8BFBB65A}"/>
              </a:ext>
            </a:extLst>
          </p:cNvPr>
          <p:cNvSpPr txBox="1">
            <a:spLocks/>
          </p:cNvSpPr>
          <p:nvPr/>
        </p:nvSpPr>
        <p:spPr>
          <a:xfrm>
            <a:off x="3224518" y="185166"/>
            <a:ext cx="6910082" cy="5440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2400" b="1" dirty="0">
                <a:solidFill>
                  <a:schemeClr val="bg1">
                    <a:lumMod val="95000"/>
                  </a:schemeClr>
                </a:solidFill>
                <a:latin typeface="+mn-lt"/>
              </a:rPr>
              <a:t>Falta competitividade ao Gás no Brasil</a:t>
            </a:r>
          </a:p>
        </p:txBody>
      </p:sp>
    </p:spTree>
    <p:extLst>
      <p:ext uri="{BB962C8B-B14F-4D97-AF65-F5344CB8AC3E}">
        <p14:creationId xmlns:p14="http://schemas.microsoft.com/office/powerpoint/2010/main" val="2655490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50ED7C2D-FF16-427E-A97C-6DE30B902DD1}"/>
              </a:ext>
            </a:extLst>
          </p:cNvPr>
          <p:cNvSpPr>
            <a:spLocks noChangeArrowheads="1"/>
          </p:cNvSpPr>
          <p:nvPr/>
        </p:nvSpPr>
        <p:spPr bwMode="auto">
          <a:xfrm>
            <a:off x="7674015" y="1250606"/>
            <a:ext cx="4250802"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O preço da molécula, atualmente indexado pela Petrobras à cotação do óleo Brent, só cairá quando novos produtores puderem aumentar a sua oferta.</a:t>
            </a:r>
          </a:p>
          <a:p>
            <a:pPr marL="0" marR="0" lvl="0" indent="0" algn="l" defTabSz="914400" rtl="0" eaLnBrk="0" fontAlgn="base" latinLnBrk="0" hangingPunct="0">
              <a:lnSpc>
                <a:spcPct val="100000"/>
              </a:lnSpc>
              <a:spcBef>
                <a:spcPct val="0"/>
              </a:spcBef>
              <a:spcAft>
                <a:spcPct val="0"/>
              </a:spcAft>
              <a:buClrTx/>
              <a:buSzTx/>
              <a:buFontTx/>
              <a:buNone/>
              <a:tabLst/>
            </a:pPr>
            <a:endParaRPr lang="pt-BR" altLang="pt-BR" sz="1600" dirty="0">
              <a:latin typeface="+mj-l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Esta indexação é inadequada, pois como se mostra no gráfico seguinte, o preço do gás natural na Bacia do Atlântico (USA) depende da oferta e demanda, mas não do preço do petróleo.</a:t>
            </a:r>
            <a:endParaRPr kumimoji="0" lang="pt-BR" altLang="pt-BR" sz="16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600" b="0" i="0" u="none" strike="noStrike" cap="none" normalizeH="0" baseline="0" dirty="0">
              <a:ln>
                <a:noFill/>
              </a:ln>
              <a:solidFill>
                <a:schemeClr val="tx1"/>
              </a:solidFill>
              <a:effectLst/>
              <a:latin typeface="+mj-lt"/>
            </a:endParaRPr>
          </a:p>
        </p:txBody>
      </p:sp>
      <p:pic>
        <p:nvPicPr>
          <p:cNvPr id="12289" name="Imagem 3">
            <a:extLst>
              <a:ext uri="{FF2B5EF4-FFF2-40B4-BE49-F238E27FC236}">
                <a16:creationId xmlns:a16="http://schemas.microsoft.com/office/drawing/2014/main" xmlns="" id="{C189D0D9-9E78-4BBA-9AF1-8A95DC521C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489" y="1390666"/>
            <a:ext cx="7013808" cy="407666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xmlns="" id="{BD3F6BCA-9526-4A08-AA8B-4B4873526B91}"/>
              </a:ext>
            </a:extLst>
          </p:cNvPr>
          <p:cNvSpPr>
            <a:spLocks noChangeArrowheads="1"/>
          </p:cNvSpPr>
          <p:nvPr/>
        </p:nvSpPr>
        <p:spPr bwMode="auto">
          <a:xfrm>
            <a:off x="7674015" y="4581174"/>
            <a:ext cx="4139427"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9263"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O recente aumento do preço pela Petrobras do gás natural (39%), mostra o risco desta indexação.</a:t>
            </a: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t-BR" altLang="pt-BR" sz="800" b="0" i="0" u="none" strike="noStrike" cap="none" normalizeH="0" baseline="0" dirty="0">
              <a:ln>
                <a:noFill/>
              </a:ln>
              <a:solidFill>
                <a:schemeClr val="tx1"/>
              </a:solidFill>
              <a:effectLst/>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Ou seja, confirma-se que apenas a oferta de gás natural por novos produtores terá condição real de baixar o preço da molécula, por determinar uma competição.</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5" name="Rectangle 3">
            <a:extLst>
              <a:ext uri="{FF2B5EF4-FFF2-40B4-BE49-F238E27FC236}">
                <a16:creationId xmlns:a16="http://schemas.microsoft.com/office/drawing/2014/main" xmlns="" id="{C588D4D1-774F-447B-B4C2-A9284382AB47}"/>
              </a:ext>
            </a:extLst>
          </p:cNvPr>
          <p:cNvSpPr>
            <a:spLocks noChangeArrowheads="1"/>
          </p:cNvSpPr>
          <p:nvPr/>
        </p:nvSpPr>
        <p:spPr bwMode="auto">
          <a:xfrm>
            <a:off x="1572679" y="5604531"/>
            <a:ext cx="4139427"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9263" algn="l" defTabSz="914400" rtl="0" eaLnBrk="0" fontAlgn="base" latinLnBrk="0" hangingPunct="0">
              <a:lnSpc>
                <a:spcPct val="100000"/>
              </a:lnSpc>
              <a:spcBef>
                <a:spcPct val="0"/>
              </a:spcBef>
              <a:spcAft>
                <a:spcPct val="0"/>
              </a:spcAft>
              <a:buClrTx/>
              <a:buSzTx/>
              <a:buFontTx/>
              <a:buNone/>
              <a:tabLst/>
            </a:pPr>
            <a:r>
              <a:rPr kumimoji="0" lang="pt-BR" altLang="pt-BR" sz="900" b="0" i="1" u="none" strike="noStrike" cap="none" normalizeH="0" baseline="0" dirty="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Fonte: EIA </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6" name="Título 1">
            <a:extLst>
              <a:ext uri="{FF2B5EF4-FFF2-40B4-BE49-F238E27FC236}">
                <a16:creationId xmlns:a16="http://schemas.microsoft.com/office/drawing/2014/main" xmlns="" id="{CE0E8147-9B85-4708-B7FB-155B33329289}"/>
              </a:ext>
            </a:extLst>
          </p:cNvPr>
          <p:cNvSpPr txBox="1">
            <a:spLocks/>
          </p:cNvSpPr>
          <p:nvPr/>
        </p:nvSpPr>
        <p:spPr>
          <a:xfrm>
            <a:off x="3297363" y="186554"/>
            <a:ext cx="6910082" cy="5440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2400" b="1" dirty="0">
                <a:solidFill>
                  <a:schemeClr val="bg1">
                    <a:lumMod val="95000"/>
                  </a:schemeClr>
                </a:solidFill>
                <a:latin typeface="+mn-lt"/>
              </a:rPr>
              <a:t>Falta competitividade ao Gás no Brasil</a:t>
            </a:r>
          </a:p>
        </p:txBody>
      </p:sp>
    </p:spTree>
    <p:extLst>
      <p:ext uri="{BB962C8B-B14F-4D97-AF65-F5344CB8AC3E}">
        <p14:creationId xmlns:p14="http://schemas.microsoft.com/office/powerpoint/2010/main" val="1087623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xmlns="" id="{3EB9544A-5F00-4020-84A3-7C339C7276F5}"/>
              </a:ext>
            </a:extLst>
          </p:cNvPr>
          <p:cNvPicPr/>
          <p:nvPr/>
        </p:nvPicPr>
        <p:blipFill rotWithShape="1">
          <a:blip r:embed="rId2"/>
          <a:srcRect l="17169" t="19514" r="16353" b="13043"/>
          <a:stretch/>
        </p:blipFill>
        <p:spPr bwMode="auto">
          <a:xfrm>
            <a:off x="88490" y="983225"/>
            <a:ext cx="6162983" cy="4853013"/>
          </a:xfrm>
          <a:prstGeom prst="rect">
            <a:avLst/>
          </a:prstGeom>
          <a:ln>
            <a:noFill/>
          </a:ln>
          <a:extLst>
            <a:ext uri="{53640926-AAD7-44D8-BBD7-CCE9431645EC}">
              <a14:shadowObscured xmlns:a14="http://schemas.microsoft.com/office/drawing/2010/main"/>
            </a:ext>
          </a:extLst>
        </p:spPr>
      </p:pic>
      <p:sp>
        <p:nvSpPr>
          <p:cNvPr id="5" name="Título 1">
            <a:extLst>
              <a:ext uri="{FF2B5EF4-FFF2-40B4-BE49-F238E27FC236}">
                <a16:creationId xmlns:a16="http://schemas.microsoft.com/office/drawing/2014/main" xmlns="" id="{523B050E-EA00-4F25-91A1-F80CACB5C69B}"/>
              </a:ext>
            </a:extLst>
          </p:cNvPr>
          <p:cNvSpPr txBox="1">
            <a:spLocks/>
          </p:cNvSpPr>
          <p:nvPr/>
        </p:nvSpPr>
        <p:spPr>
          <a:xfrm>
            <a:off x="3362207" y="176979"/>
            <a:ext cx="7748245" cy="5440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2400" b="1" dirty="0">
                <a:solidFill>
                  <a:schemeClr val="bg1">
                    <a:lumMod val="95000"/>
                  </a:schemeClr>
                </a:solidFill>
                <a:latin typeface="+mn-lt"/>
              </a:rPr>
              <a:t>Preço do Gás precisa acompanhar o internacional</a:t>
            </a:r>
          </a:p>
        </p:txBody>
      </p:sp>
      <p:sp>
        <p:nvSpPr>
          <p:cNvPr id="6" name="CaixaDeTexto 5">
            <a:extLst>
              <a:ext uri="{FF2B5EF4-FFF2-40B4-BE49-F238E27FC236}">
                <a16:creationId xmlns:a16="http://schemas.microsoft.com/office/drawing/2014/main" xmlns="" id="{EF910BD3-1763-44C6-A7B7-6E564187DB52}"/>
              </a:ext>
            </a:extLst>
          </p:cNvPr>
          <p:cNvSpPr txBox="1"/>
          <p:nvPr/>
        </p:nvSpPr>
        <p:spPr>
          <a:xfrm>
            <a:off x="6304935" y="1330343"/>
            <a:ext cx="5798575" cy="3754874"/>
          </a:xfrm>
          <a:prstGeom prst="rect">
            <a:avLst/>
          </a:prstGeom>
          <a:noFill/>
        </p:spPr>
        <p:txBody>
          <a:bodyPr wrap="square">
            <a:spAutoFit/>
          </a:bodyPr>
          <a:lstStyle/>
          <a:p>
            <a:pPr algn="just"/>
            <a:r>
              <a:rPr lang="pt-BR" sz="1400" dirty="0">
                <a:solidFill>
                  <a:srgbClr val="1F3864"/>
                </a:solidFill>
                <a:effectLst/>
                <a:latin typeface="Calibri" panose="020F0502020204030204" pitchFamily="34" charset="0"/>
                <a:ea typeface="Calibri" panose="020F0502020204030204" pitchFamily="34" charset="0"/>
              </a:rPr>
              <a:t>As sinalizações e as ações em curso do Governo têm estimulado várias empresas a estudar potenciais investimentos na química no Brasil usando gás como matéria-prima;</a:t>
            </a:r>
            <a:endParaRPr lang="pt-BR" sz="1400" dirty="0">
              <a:solidFill>
                <a:srgbClr val="44546A"/>
              </a:solidFill>
              <a:effectLst/>
              <a:latin typeface="Calibri" panose="020F0502020204030204" pitchFamily="34" charset="0"/>
              <a:ea typeface="Calibri" panose="020F0502020204030204" pitchFamily="34" charset="0"/>
            </a:endParaRPr>
          </a:p>
          <a:p>
            <a:pPr algn="just"/>
            <a:endParaRPr lang="pt-BR" sz="1400" dirty="0">
              <a:solidFill>
                <a:srgbClr val="44546A"/>
              </a:solidFill>
              <a:effectLst/>
              <a:latin typeface="Calibri" panose="020F0502020204030204" pitchFamily="34" charset="0"/>
              <a:ea typeface="Calibri" panose="020F0502020204030204" pitchFamily="34" charset="0"/>
            </a:endParaRPr>
          </a:p>
          <a:p>
            <a:pPr algn="just"/>
            <a:r>
              <a:rPr lang="pt-BR" sz="1400" dirty="0">
                <a:solidFill>
                  <a:srgbClr val="1F3864"/>
                </a:solidFill>
                <a:effectLst/>
                <a:latin typeface="Calibri" panose="020F0502020204030204" pitchFamily="34" charset="0"/>
                <a:ea typeface="Calibri" panose="020F0502020204030204" pitchFamily="34" charset="0"/>
              </a:rPr>
              <a:t>O timing dessa travessia para o mercado competitivo deve ser célere, pois o Brasil compete com outras áreas geográficas na busca de novos investimentos </a:t>
            </a:r>
            <a:r>
              <a:rPr lang="pt-BR" sz="1400" dirty="0" err="1">
                <a:solidFill>
                  <a:srgbClr val="1F3864"/>
                </a:solidFill>
                <a:effectLst/>
                <a:latin typeface="Calibri" panose="020F0502020204030204" pitchFamily="34" charset="0"/>
                <a:ea typeface="Calibri" panose="020F0502020204030204" pitchFamily="34" charset="0"/>
              </a:rPr>
              <a:t>green</a:t>
            </a:r>
            <a:r>
              <a:rPr lang="pt-BR" sz="1400" dirty="0">
                <a:solidFill>
                  <a:srgbClr val="1F3864"/>
                </a:solidFill>
                <a:effectLst/>
                <a:latin typeface="Calibri" panose="020F0502020204030204" pitchFamily="34" charset="0"/>
                <a:ea typeface="Calibri" panose="020F0502020204030204" pitchFamily="34" charset="0"/>
              </a:rPr>
              <a:t> Fields</a:t>
            </a:r>
            <a:r>
              <a:rPr lang="pt-BR" sz="1400" dirty="0">
                <a:solidFill>
                  <a:srgbClr val="1F3864"/>
                </a:solidFill>
                <a:latin typeface="Calibri" panose="020F0502020204030204" pitchFamily="34" charset="0"/>
                <a:ea typeface="Calibri" panose="020F0502020204030204" pitchFamily="34" charset="0"/>
              </a:rPr>
              <a:t>;</a:t>
            </a:r>
            <a:endParaRPr lang="pt-BR" sz="1400" dirty="0">
              <a:solidFill>
                <a:srgbClr val="44546A"/>
              </a:solidFill>
              <a:effectLst/>
              <a:latin typeface="Calibri" panose="020F0502020204030204" pitchFamily="34" charset="0"/>
              <a:ea typeface="Calibri" panose="020F0502020204030204" pitchFamily="34" charset="0"/>
            </a:endParaRPr>
          </a:p>
          <a:p>
            <a:pPr algn="just"/>
            <a:r>
              <a:rPr lang="pt-BR" sz="1400" dirty="0">
                <a:solidFill>
                  <a:srgbClr val="1F3864"/>
                </a:solidFill>
                <a:effectLst/>
                <a:latin typeface="Calibri" panose="020F0502020204030204" pitchFamily="34" charset="0"/>
                <a:ea typeface="Calibri" panose="020F0502020204030204" pitchFamily="34" charset="0"/>
              </a:rPr>
              <a:t> </a:t>
            </a:r>
            <a:endParaRPr lang="pt-BR" sz="1400" dirty="0">
              <a:solidFill>
                <a:srgbClr val="44546A"/>
              </a:solidFill>
              <a:effectLst/>
              <a:latin typeface="Calibri" panose="020F0502020204030204" pitchFamily="34" charset="0"/>
              <a:ea typeface="Calibri" panose="020F0502020204030204" pitchFamily="34" charset="0"/>
            </a:endParaRPr>
          </a:p>
          <a:p>
            <a:pPr algn="just"/>
            <a:r>
              <a:rPr lang="pt-BR" sz="1400" dirty="0">
                <a:solidFill>
                  <a:srgbClr val="1F3864"/>
                </a:solidFill>
                <a:effectLst/>
                <a:latin typeface="Calibri" panose="020F0502020204030204" pitchFamily="34" charset="0"/>
                <a:ea typeface="Calibri" panose="020F0502020204030204" pitchFamily="34" charset="0"/>
              </a:rPr>
              <a:t>Os investimentos da química geralmente são intensivos em capital e as plantas tem a característica de consumir gás ininterruptamente (fator de carga), além de contratos de longo prazo, que são ideais para os produtores de gás, tipicamente uma indústria de rede</a:t>
            </a:r>
            <a:r>
              <a:rPr lang="pt-BR" sz="1400" dirty="0">
                <a:solidFill>
                  <a:srgbClr val="1F3864"/>
                </a:solidFill>
                <a:latin typeface="Calibri" panose="020F0502020204030204" pitchFamily="34" charset="0"/>
                <a:ea typeface="Calibri" panose="020F0502020204030204" pitchFamily="34" charset="0"/>
              </a:rPr>
              <a:t>;</a:t>
            </a:r>
            <a:endParaRPr lang="pt-BR" sz="1400" dirty="0">
              <a:solidFill>
                <a:srgbClr val="44546A"/>
              </a:solidFill>
              <a:effectLst/>
              <a:latin typeface="Calibri" panose="020F0502020204030204" pitchFamily="34" charset="0"/>
              <a:ea typeface="Calibri" panose="020F0502020204030204" pitchFamily="34" charset="0"/>
            </a:endParaRPr>
          </a:p>
          <a:p>
            <a:pPr algn="just"/>
            <a:r>
              <a:rPr lang="pt-BR" sz="1400" dirty="0">
                <a:solidFill>
                  <a:srgbClr val="1F3864"/>
                </a:solidFill>
                <a:effectLst/>
                <a:latin typeface="Calibri" panose="020F0502020204030204" pitchFamily="34" charset="0"/>
                <a:ea typeface="Calibri" panose="020F0502020204030204" pitchFamily="34" charset="0"/>
              </a:rPr>
              <a:t> </a:t>
            </a:r>
            <a:endParaRPr lang="pt-BR" sz="1400" dirty="0">
              <a:solidFill>
                <a:srgbClr val="44546A"/>
              </a:solidFill>
              <a:effectLst/>
              <a:latin typeface="Calibri" panose="020F0502020204030204" pitchFamily="34" charset="0"/>
              <a:ea typeface="Calibri" panose="020F0502020204030204" pitchFamily="34" charset="0"/>
            </a:endParaRPr>
          </a:p>
          <a:p>
            <a:pPr algn="just"/>
            <a:r>
              <a:rPr lang="pt-BR" sz="1400" dirty="0">
                <a:solidFill>
                  <a:srgbClr val="1F3864"/>
                </a:solidFill>
                <a:effectLst/>
                <a:latin typeface="Calibri" panose="020F0502020204030204" pitchFamily="34" charset="0"/>
                <a:ea typeface="Calibri" panose="020F0502020204030204" pitchFamily="34" charset="0"/>
              </a:rPr>
              <a:t>A química é totalmente globalizada, todos os principais players da química mundial estão presentes também no Brasil. Portanto, temos que praticar preços alinhados ao mercado internacional, ou isso, ou os Investimentos irão para outras áreas geográficas do Mundo.</a:t>
            </a:r>
            <a:endParaRPr lang="pt-BR" sz="1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215447533"/>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7732</TotalTime>
  <Words>436</Words>
  <Application>Microsoft Office PowerPoint</Application>
  <PresentationFormat>Widescreen</PresentationFormat>
  <Paragraphs>27</Paragraphs>
  <Slides>4</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4</vt:i4>
      </vt:variant>
    </vt:vector>
  </HeadingPairs>
  <TitlesOfParts>
    <vt:vector size="10" baseType="lpstr">
      <vt:lpstr>Arial</vt:lpstr>
      <vt:lpstr>Calibri</vt:lpstr>
      <vt:lpstr>Calibri Light</vt:lpstr>
      <vt:lpstr>Times New Roman</vt:lpstr>
      <vt:lpstr>Trebuchet MS</vt:lpstr>
      <vt:lpstr>Tema do Office</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RAC Junho de 2020</dc:title>
  <dc:creator>Fatima Giovanna</dc:creator>
  <cp:lastModifiedBy>Marcos Aurélio Pereira</cp:lastModifiedBy>
  <cp:revision>77</cp:revision>
  <dcterms:created xsi:type="dcterms:W3CDTF">2020-06-24T02:00:24Z</dcterms:created>
  <dcterms:modified xsi:type="dcterms:W3CDTF">2022-04-27T13:57:48Z</dcterms:modified>
</cp:coreProperties>
</file>