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handoutMasterIdLst>
    <p:handoutMasterId r:id="rId14"/>
  </p:handout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Estilo com Tema 1 - Ênfase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E8B1032C-EA38-4F05-BA0D-38AFFFC7BED3}" styleName="Estilo Claro 3 - Ênfase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565" autoAdjust="0"/>
    <p:restoredTop sz="94660"/>
  </p:normalViewPr>
  <p:slideViewPr>
    <p:cSldViewPr snapToGrid="0">
      <p:cViewPr varScale="1">
        <p:scale>
          <a:sx n="74" d="100"/>
          <a:sy n="74" d="100"/>
        </p:scale>
        <p:origin x="10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383416E-0A54-49C1-9182-FFA37C2FCDFD}" type="doc">
      <dgm:prSet loTypeId="urn:microsoft.com/office/officeart/2005/8/layout/bProcess3" loCatId="process" qsTypeId="urn:microsoft.com/office/officeart/2005/8/quickstyle/simple3" qsCatId="simple" csTypeId="urn:microsoft.com/office/officeart/2005/8/colors/colorful3" csCatId="colorful" phldr="1"/>
      <dgm:spPr/>
      <dgm:t>
        <a:bodyPr/>
        <a:lstStyle/>
        <a:p>
          <a:endParaRPr lang="pt-BR"/>
        </a:p>
      </dgm:t>
    </dgm:pt>
    <dgm:pt modelId="{DF7F0DBF-E803-4A81-A06C-D65508F5B8E4}">
      <dgm:prSet custT="1"/>
      <dgm:spPr/>
      <dgm:t>
        <a:bodyPr/>
        <a:lstStyle/>
        <a:p>
          <a:pPr rtl="0"/>
          <a:r>
            <a:rPr lang="pt-BR" sz="1600" dirty="0" smtClean="0"/>
            <a:t>1982 – Criação do </a:t>
          </a:r>
          <a:r>
            <a:rPr lang="pt-BR" sz="1600" b="1" dirty="0" smtClean="0"/>
            <a:t>Ministério Extraordinário para Assuntos Fundiários (MEAF)</a:t>
          </a:r>
          <a:r>
            <a:rPr lang="pt-BR" sz="1600" dirty="0" smtClean="0"/>
            <a:t>;</a:t>
          </a:r>
          <a:endParaRPr lang="pt-BR" sz="1600" dirty="0"/>
        </a:p>
      </dgm:t>
    </dgm:pt>
    <dgm:pt modelId="{9BF41B10-5E3F-46EF-9188-34639C36D62D}" type="parTrans" cxnId="{19C4B710-FA5A-4D08-83A4-A0A2E359D3BE}">
      <dgm:prSet/>
      <dgm:spPr/>
      <dgm:t>
        <a:bodyPr/>
        <a:lstStyle/>
        <a:p>
          <a:endParaRPr lang="pt-BR" sz="1600"/>
        </a:p>
      </dgm:t>
    </dgm:pt>
    <dgm:pt modelId="{637FDC5A-89EE-4929-9EF7-F6524F77BEF1}" type="sibTrans" cxnId="{19C4B710-FA5A-4D08-83A4-A0A2E359D3BE}">
      <dgm:prSet custT="1"/>
      <dgm:spPr/>
      <dgm:t>
        <a:bodyPr/>
        <a:lstStyle/>
        <a:p>
          <a:endParaRPr lang="pt-BR" sz="400"/>
        </a:p>
      </dgm:t>
    </dgm:pt>
    <dgm:pt modelId="{1CB78265-F98D-471E-9EA7-7942C2E3B03A}">
      <dgm:prSet custT="1"/>
      <dgm:spPr/>
      <dgm:t>
        <a:bodyPr/>
        <a:lstStyle/>
        <a:p>
          <a:pPr rtl="0"/>
          <a:r>
            <a:rPr lang="pt-BR" sz="1600" dirty="0" smtClean="0"/>
            <a:t>1985 – Criação do </a:t>
          </a:r>
          <a:r>
            <a:rPr lang="pt-BR" sz="1600" b="1" dirty="0" smtClean="0"/>
            <a:t>Ministério da Reforma e do </a:t>
          </a:r>
          <a:r>
            <a:rPr lang="pt-BR" sz="1600" dirty="0" smtClean="0"/>
            <a:t>Desenvolvimento</a:t>
          </a:r>
          <a:r>
            <a:rPr lang="pt-BR" sz="1600" b="1" dirty="0" smtClean="0"/>
            <a:t> Agrário (MIRAD)</a:t>
          </a:r>
          <a:r>
            <a:rPr lang="pt-BR" sz="1600" dirty="0" smtClean="0"/>
            <a:t>;</a:t>
          </a:r>
          <a:endParaRPr lang="pt-BR" sz="1600" dirty="0"/>
        </a:p>
      </dgm:t>
    </dgm:pt>
    <dgm:pt modelId="{F2C9DEAE-C625-4812-8453-824DBAA59C42}" type="parTrans" cxnId="{B3986257-C334-43FC-A65C-7E989186DD02}">
      <dgm:prSet/>
      <dgm:spPr/>
      <dgm:t>
        <a:bodyPr/>
        <a:lstStyle/>
        <a:p>
          <a:endParaRPr lang="pt-BR" sz="1600"/>
        </a:p>
      </dgm:t>
    </dgm:pt>
    <dgm:pt modelId="{C51B3E48-CA9D-4ACF-A122-00CA83686E91}" type="sibTrans" cxnId="{B3986257-C334-43FC-A65C-7E989186DD02}">
      <dgm:prSet custT="1"/>
      <dgm:spPr/>
      <dgm:t>
        <a:bodyPr/>
        <a:lstStyle/>
        <a:p>
          <a:endParaRPr lang="pt-BR" sz="400"/>
        </a:p>
      </dgm:t>
    </dgm:pt>
    <dgm:pt modelId="{8974FF0A-4C84-4766-A6BE-44FAF3EBA5FC}">
      <dgm:prSet custT="1"/>
      <dgm:spPr/>
      <dgm:t>
        <a:bodyPr/>
        <a:lstStyle/>
        <a:p>
          <a:pPr rtl="0"/>
          <a:r>
            <a:rPr lang="pt-BR" sz="1200" dirty="0" smtClean="0"/>
            <a:t>1989 – </a:t>
          </a:r>
          <a:r>
            <a:rPr lang="pt-BR" sz="1600" dirty="0" smtClean="0"/>
            <a:t>Extinção</a:t>
          </a:r>
          <a:r>
            <a:rPr lang="pt-BR" sz="1200" dirty="0" smtClean="0"/>
            <a:t> do </a:t>
          </a:r>
          <a:r>
            <a:rPr lang="pt-BR" sz="1200" b="1" dirty="0" smtClean="0"/>
            <a:t>MIRAD</a:t>
          </a:r>
          <a:r>
            <a:rPr lang="pt-BR" sz="1200" dirty="0" smtClean="0"/>
            <a:t>;</a:t>
          </a:r>
          <a:endParaRPr lang="pt-BR" sz="1200" dirty="0"/>
        </a:p>
      </dgm:t>
    </dgm:pt>
    <dgm:pt modelId="{880FC424-BD4B-4AB6-BE8C-1B294A247718}" type="parTrans" cxnId="{016EE63B-FAF4-4FED-A2BB-3D187196D559}">
      <dgm:prSet/>
      <dgm:spPr/>
      <dgm:t>
        <a:bodyPr/>
        <a:lstStyle/>
        <a:p>
          <a:endParaRPr lang="pt-BR" sz="1600"/>
        </a:p>
      </dgm:t>
    </dgm:pt>
    <dgm:pt modelId="{F1EE4BBB-DDAE-4918-9E28-683D6D52D6C1}" type="sibTrans" cxnId="{016EE63B-FAF4-4FED-A2BB-3D187196D559}">
      <dgm:prSet custT="1"/>
      <dgm:spPr/>
      <dgm:t>
        <a:bodyPr/>
        <a:lstStyle/>
        <a:p>
          <a:endParaRPr lang="pt-BR" sz="400"/>
        </a:p>
      </dgm:t>
    </dgm:pt>
    <dgm:pt modelId="{97C5CB21-0042-4505-B1A2-F8B1F24B7167}">
      <dgm:prSet custT="1"/>
      <dgm:spPr/>
      <dgm:t>
        <a:bodyPr/>
        <a:lstStyle/>
        <a:p>
          <a:pPr rtl="0"/>
          <a:r>
            <a:rPr lang="pt-BR" sz="1600" dirty="0" smtClean="0"/>
            <a:t>1990 - As competências do MIRAD foram </a:t>
          </a:r>
          <a:r>
            <a:rPr lang="pt-BR" sz="1600" b="0" dirty="0" smtClean="0"/>
            <a:t>incorporadas </a:t>
          </a:r>
          <a:r>
            <a:rPr lang="pt-BR" sz="1600" dirty="0" smtClean="0"/>
            <a:t>ao então </a:t>
          </a:r>
          <a:r>
            <a:rPr lang="pt-BR" sz="1600" b="1" dirty="0" smtClean="0"/>
            <a:t>Ministério da Agricultura</a:t>
          </a:r>
          <a:r>
            <a:rPr lang="pt-BR" sz="1600" dirty="0" smtClean="0"/>
            <a:t>;</a:t>
          </a:r>
          <a:endParaRPr lang="pt-BR" sz="1600" dirty="0"/>
        </a:p>
      </dgm:t>
    </dgm:pt>
    <dgm:pt modelId="{D564275E-1942-4A6C-A7A5-AE6B645B69D1}" type="parTrans" cxnId="{1B1909E4-8D8F-473B-9D40-1D4D96AFFEB2}">
      <dgm:prSet/>
      <dgm:spPr/>
      <dgm:t>
        <a:bodyPr/>
        <a:lstStyle/>
        <a:p>
          <a:endParaRPr lang="pt-BR" sz="1600"/>
        </a:p>
      </dgm:t>
    </dgm:pt>
    <dgm:pt modelId="{D8D0692A-37E6-4534-9E9C-C5CA27658EDA}" type="sibTrans" cxnId="{1B1909E4-8D8F-473B-9D40-1D4D96AFFEB2}">
      <dgm:prSet custT="1"/>
      <dgm:spPr/>
      <dgm:t>
        <a:bodyPr/>
        <a:lstStyle/>
        <a:p>
          <a:endParaRPr lang="pt-BR" sz="400"/>
        </a:p>
      </dgm:t>
    </dgm:pt>
    <dgm:pt modelId="{1904AEEB-12B2-49F2-BC53-4B14EA21ED5D}">
      <dgm:prSet custT="1"/>
      <dgm:spPr/>
      <dgm:t>
        <a:bodyPr/>
        <a:lstStyle/>
        <a:p>
          <a:pPr rtl="0"/>
          <a:r>
            <a:rPr lang="pt-BR" sz="1600" dirty="0" smtClean="0"/>
            <a:t>1996 – Criação do </a:t>
          </a:r>
          <a:r>
            <a:rPr lang="pt-BR" sz="1600" b="1" dirty="0" smtClean="0"/>
            <a:t>Ministério Extraordinário de Política Fundiária (MEPF)</a:t>
          </a:r>
          <a:r>
            <a:rPr lang="pt-BR" sz="1600" dirty="0" smtClean="0"/>
            <a:t>;</a:t>
          </a:r>
          <a:endParaRPr lang="pt-BR" sz="1600" dirty="0"/>
        </a:p>
      </dgm:t>
    </dgm:pt>
    <dgm:pt modelId="{5E19C921-7D73-4D3C-8818-706EC0412BCA}" type="parTrans" cxnId="{498D54DF-CCC4-447B-8FDF-9156DB8FEAFD}">
      <dgm:prSet/>
      <dgm:spPr/>
      <dgm:t>
        <a:bodyPr/>
        <a:lstStyle/>
        <a:p>
          <a:endParaRPr lang="pt-BR" sz="1600"/>
        </a:p>
      </dgm:t>
    </dgm:pt>
    <dgm:pt modelId="{A361CA8E-9C6F-424F-BAF0-541A4E6C128F}" type="sibTrans" cxnId="{498D54DF-CCC4-447B-8FDF-9156DB8FEAFD}">
      <dgm:prSet custT="1"/>
      <dgm:spPr/>
      <dgm:t>
        <a:bodyPr/>
        <a:lstStyle/>
        <a:p>
          <a:endParaRPr lang="pt-BR" sz="400"/>
        </a:p>
      </dgm:t>
    </dgm:pt>
    <dgm:pt modelId="{807545F1-2A58-41E7-A38F-DB908F7EF29C}">
      <dgm:prSet custT="1"/>
      <dgm:spPr/>
      <dgm:t>
        <a:bodyPr/>
        <a:lstStyle/>
        <a:p>
          <a:pPr rtl="0"/>
          <a:r>
            <a:rPr lang="pt-BR" sz="1600" dirty="0" smtClean="0"/>
            <a:t>1999 – Transformação do MEPF em </a:t>
          </a:r>
          <a:r>
            <a:rPr lang="pt-BR" sz="1600" b="1" dirty="0" smtClean="0"/>
            <a:t>Ministério da Política Fundiária e Agricultura Familiar</a:t>
          </a:r>
          <a:r>
            <a:rPr lang="pt-BR" sz="1600" dirty="0" smtClean="0"/>
            <a:t>;</a:t>
          </a:r>
          <a:endParaRPr lang="pt-BR" sz="1600" dirty="0"/>
        </a:p>
      </dgm:t>
    </dgm:pt>
    <dgm:pt modelId="{1C92DFD5-BD4E-46E7-8197-551E6B5D2BA8}" type="parTrans" cxnId="{A0A95745-B467-4E3E-A265-D0F15E20FEDA}">
      <dgm:prSet/>
      <dgm:spPr/>
      <dgm:t>
        <a:bodyPr/>
        <a:lstStyle/>
        <a:p>
          <a:endParaRPr lang="pt-BR" sz="1600"/>
        </a:p>
      </dgm:t>
    </dgm:pt>
    <dgm:pt modelId="{CAD52E75-C052-4CB4-889E-7FF225004377}" type="sibTrans" cxnId="{A0A95745-B467-4E3E-A265-D0F15E20FEDA}">
      <dgm:prSet custT="1"/>
      <dgm:spPr/>
      <dgm:t>
        <a:bodyPr/>
        <a:lstStyle/>
        <a:p>
          <a:endParaRPr lang="pt-BR" sz="400"/>
        </a:p>
      </dgm:t>
    </dgm:pt>
    <dgm:pt modelId="{7CFF0BDE-5ED6-49FA-9A8A-60918CCF5769}">
      <dgm:prSet custT="1"/>
      <dgm:spPr/>
      <dgm:t>
        <a:bodyPr/>
        <a:lstStyle/>
        <a:p>
          <a:pPr rtl="0"/>
          <a:r>
            <a:rPr lang="pt-BR" sz="1800" dirty="0" smtClean="0"/>
            <a:t>2000 – Criação do </a:t>
          </a:r>
          <a:r>
            <a:rPr lang="pt-BR" sz="1800" b="1" dirty="0" smtClean="0"/>
            <a:t>Ministério do Desenvolvimento Agrário</a:t>
          </a:r>
          <a:r>
            <a:rPr lang="pt-BR" sz="1800" dirty="0" smtClean="0"/>
            <a:t>.</a:t>
          </a:r>
          <a:endParaRPr lang="pt-BR" sz="1800" dirty="0"/>
        </a:p>
      </dgm:t>
    </dgm:pt>
    <dgm:pt modelId="{67A80D26-C93C-4A74-A12D-289E7F847F79}" type="parTrans" cxnId="{F8CE3757-F8DB-4484-B040-447B3CDCB3F6}">
      <dgm:prSet/>
      <dgm:spPr/>
      <dgm:t>
        <a:bodyPr/>
        <a:lstStyle/>
        <a:p>
          <a:endParaRPr lang="pt-BR" sz="1600"/>
        </a:p>
      </dgm:t>
    </dgm:pt>
    <dgm:pt modelId="{9D08ECE2-AF6D-4A5D-AEF3-5B0F60B6B35C}" type="sibTrans" cxnId="{F8CE3757-F8DB-4484-B040-447B3CDCB3F6}">
      <dgm:prSet/>
      <dgm:spPr/>
      <dgm:t>
        <a:bodyPr/>
        <a:lstStyle/>
        <a:p>
          <a:endParaRPr lang="pt-BR" sz="1600"/>
        </a:p>
      </dgm:t>
    </dgm:pt>
    <dgm:pt modelId="{1FE6B81B-E804-485B-A911-72CFA3825178}" type="pres">
      <dgm:prSet presAssocID="{C383416E-0A54-49C1-9182-FFA37C2FCDFD}" presName="Name0" presStyleCnt="0">
        <dgm:presLayoutVars>
          <dgm:dir/>
          <dgm:resizeHandles val="exact"/>
        </dgm:presLayoutVars>
      </dgm:prSet>
      <dgm:spPr/>
      <dgm:t>
        <a:bodyPr/>
        <a:lstStyle/>
        <a:p>
          <a:endParaRPr lang="pt-BR"/>
        </a:p>
      </dgm:t>
    </dgm:pt>
    <dgm:pt modelId="{D45E96FC-907C-4635-983D-45A6AA1D4A5B}" type="pres">
      <dgm:prSet presAssocID="{DF7F0DBF-E803-4A81-A06C-D65508F5B8E4}" presName="node" presStyleLbl="node1" presStyleIdx="0" presStyleCnt="7" custScaleX="111495" custScaleY="149868">
        <dgm:presLayoutVars>
          <dgm:bulletEnabled val="1"/>
        </dgm:presLayoutVars>
      </dgm:prSet>
      <dgm:spPr/>
      <dgm:t>
        <a:bodyPr/>
        <a:lstStyle/>
        <a:p>
          <a:endParaRPr lang="pt-BR"/>
        </a:p>
      </dgm:t>
    </dgm:pt>
    <dgm:pt modelId="{4A6A1E0D-9C27-4903-892F-C30459A8592B}" type="pres">
      <dgm:prSet presAssocID="{637FDC5A-89EE-4929-9EF7-F6524F77BEF1}" presName="sibTrans" presStyleLbl="sibTrans1D1" presStyleIdx="0" presStyleCnt="6"/>
      <dgm:spPr/>
      <dgm:t>
        <a:bodyPr/>
        <a:lstStyle/>
        <a:p>
          <a:endParaRPr lang="pt-BR"/>
        </a:p>
      </dgm:t>
    </dgm:pt>
    <dgm:pt modelId="{3E470771-C30F-44F8-A492-3ADF03E8F283}" type="pres">
      <dgm:prSet presAssocID="{637FDC5A-89EE-4929-9EF7-F6524F77BEF1}" presName="connectorText" presStyleLbl="sibTrans1D1" presStyleIdx="0" presStyleCnt="6"/>
      <dgm:spPr/>
      <dgm:t>
        <a:bodyPr/>
        <a:lstStyle/>
        <a:p>
          <a:endParaRPr lang="pt-BR"/>
        </a:p>
      </dgm:t>
    </dgm:pt>
    <dgm:pt modelId="{A1EDCE3B-5643-455D-9923-0C727239EF6F}" type="pres">
      <dgm:prSet presAssocID="{1CB78265-F98D-471E-9EA7-7942C2E3B03A}" presName="node" presStyleLbl="node1" presStyleIdx="1" presStyleCnt="7" custScaleX="115563" custScaleY="151599">
        <dgm:presLayoutVars>
          <dgm:bulletEnabled val="1"/>
        </dgm:presLayoutVars>
      </dgm:prSet>
      <dgm:spPr/>
      <dgm:t>
        <a:bodyPr/>
        <a:lstStyle/>
        <a:p>
          <a:endParaRPr lang="pt-BR"/>
        </a:p>
      </dgm:t>
    </dgm:pt>
    <dgm:pt modelId="{865CB39F-0A31-4AF2-9958-EBD3ADDFB9F4}" type="pres">
      <dgm:prSet presAssocID="{C51B3E48-CA9D-4ACF-A122-00CA83686E91}" presName="sibTrans" presStyleLbl="sibTrans1D1" presStyleIdx="1" presStyleCnt="6"/>
      <dgm:spPr/>
      <dgm:t>
        <a:bodyPr/>
        <a:lstStyle/>
        <a:p>
          <a:endParaRPr lang="pt-BR"/>
        </a:p>
      </dgm:t>
    </dgm:pt>
    <dgm:pt modelId="{F29FC71C-AE72-4DB7-A7EE-36D34662AED3}" type="pres">
      <dgm:prSet presAssocID="{C51B3E48-CA9D-4ACF-A122-00CA83686E91}" presName="connectorText" presStyleLbl="sibTrans1D1" presStyleIdx="1" presStyleCnt="6"/>
      <dgm:spPr/>
      <dgm:t>
        <a:bodyPr/>
        <a:lstStyle/>
        <a:p>
          <a:endParaRPr lang="pt-BR"/>
        </a:p>
      </dgm:t>
    </dgm:pt>
    <dgm:pt modelId="{DF8F896E-070F-4BED-BD3E-EA9CE3818A8C}" type="pres">
      <dgm:prSet presAssocID="{8974FF0A-4C84-4766-A6BE-44FAF3EBA5FC}" presName="node" presStyleLbl="node1" presStyleIdx="2" presStyleCnt="7" custScaleX="121878" custScaleY="149868">
        <dgm:presLayoutVars>
          <dgm:bulletEnabled val="1"/>
        </dgm:presLayoutVars>
      </dgm:prSet>
      <dgm:spPr/>
      <dgm:t>
        <a:bodyPr/>
        <a:lstStyle/>
        <a:p>
          <a:endParaRPr lang="pt-BR"/>
        </a:p>
      </dgm:t>
    </dgm:pt>
    <dgm:pt modelId="{6C4304A3-8BF6-4C37-9B42-34646E492DAC}" type="pres">
      <dgm:prSet presAssocID="{F1EE4BBB-DDAE-4918-9E28-683D6D52D6C1}" presName="sibTrans" presStyleLbl="sibTrans1D1" presStyleIdx="2" presStyleCnt="6"/>
      <dgm:spPr/>
      <dgm:t>
        <a:bodyPr/>
        <a:lstStyle/>
        <a:p>
          <a:endParaRPr lang="pt-BR"/>
        </a:p>
      </dgm:t>
    </dgm:pt>
    <dgm:pt modelId="{A9A6BDAB-3D89-4C29-BDD9-A5E7BE717F42}" type="pres">
      <dgm:prSet presAssocID="{F1EE4BBB-DDAE-4918-9E28-683D6D52D6C1}" presName="connectorText" presStyleLbl="sibTrans1D1" presStyleIdx="2" presStyleCnt="6"/>
      <dgm:spPr/>
      <dgm:t>
        <a:bodyPr/>
        <a:lstStyle/>
        <a:p>
          <a:endParaRPr lang="pt-BR"/>
        </a:p>
      </dgm:t>
    </dgm:pt>
    <dgm:pt modelId="{B3854700-6E6C-44C7-B07A-CBCE424AC960}" type="pres">
      <dgm:prSet presAssocID="{97C5CB21-0042-4505-B1A2-F8B1F24B7167}" presName="node" presStyleLbl="node1" presStyleIdx="3" presStyleCnt="7" custScaleX="130743" custScaleY="148255">
        <dgm:presLayoutVars>
          <dgm:bulletEnabled val="1"/>
        </dgm:presLayoutVars>
      </dgm:prSet>
      <dgm:spPr/>
      <dgm:t>
        <a:bodyPr/>
        <a:lstStyle/>
        <a:p>
          <a:endParaRPr lang="pt-BR"/>
        </a:p>
      </dgm:t>
    </dgm:pt>
    <dgm:pt modelId="{8EAF317B-AC6B-4B2C-B2EA-88BF5B2D7D19}" type="pres">
      <dgm:prSet presAssocID="{D8D0692A-37E6-4534-9E9C-C5CA27658EDA}" presName="sibTrans" presStyleLbl="sibTrans1D1" presStyleIdx="3" presStyleCnt="6"/>
      <dgm:spPr/>
      <dgm:t>
        <a:bodyPr/>
        <a:lstStyle/>
        <a:p>
          <a:endParaRPr lang="pt-BR"/>
        </a:p>
      </dgm:t>
    </dgm:pt>
    <dgm:pt modelId="{6B82C0AF-F2DC-4E50-9A2E-C134A59B8723}" type="pres">
      <dgm:prSet presAssocID="{D8D0692A-37E6-4534-9E9C-C5CA27658EDA}" presName="connectorText" presStyleLbl="sibTrans1D1" presStyleIdx="3" presStyleCnt="6"/>
      <dgm:spPr/>
      <dgm:t>
        <a:bodyPr/>
        <a:lstStyle/>
        <a:p>
          <a:endParaRPr lang="pt-BR"/>
        </a:p>
      </dgm:t>
    </dgm:pt>
    <dgm:pt modelId="{A975E96C-DEE3-4881-BF4E-70D404E2A2C7}" type="pres">
      <dgm:prSet presAssocID="{1904AEEB-12B2-49F2-BC53-4B14EA21ED5D}" presName="node" presStyleLbl="node1" presStyleIdx="4" presStyleCnt="7" custScaleX="137584" custScaleY="148105">
        <dgm:presLayoutVars>
          <dgm:bulletEnabled val="1"/>
        </dgm:presLayoutVars>
      </dgm:prSet>
      <dgm:spPr/>
      <dgm:t>
        <a:bodyPr/>
        <a:lstStyle/>
        <a:p>
          <a:endParaRPr lang="pt-BR"/>
        </a:p>
      </dgm:t>
    </dgm:pt>
    <dgm:pt modelId="{9F48A0F6-20ED-4D81-A537-ECB9C5B5283E}" type="pres">
      <dgm:prSet presAssocID="{A361CA8E-9C6F-424F-BAF0-541A4E6C128F}" presName="sibTrans" presStyleLbl="sibTrans1D1" presStyleIdx="4" presStyleCnt="6"/>
      <dgm:spPr/>
      <dgm:t>
        <a:bodyPr/>
        <a:lstStyle/>
        <a:p>
          <a:endParaRPr lang="pt-BR"/>
        </a:p>
      </dgm:t>
    </dgm:pt>
    <dgm:pt modelId="{FE96932A-B827-4FB1-AE24-0951F2C00799}" type="pres">
      <dgm:prSet presAssocID="{A361CA8E-9C6F-424F-BAF0-541A4E6C128F}" presName="connectorText" presStyleLbl="sibTrans1D1" presStyleIdx="4" presStyleCnt="6"/>
      <dgm:spPr/>
      <dgm:t>
        <a:bodyPr/>
        <a:lstStyle/>
        <a:p>
          <a:endParaRPr lang="pt-BR"/>
        </a:p>
      </dgm:t>
    </dgm:pt>
    <dgm:pt modelId="{A62F3450-C7CB-4A82-AA65-6D9741BEC36E}" type="pres">
      <dgm:prSet presAssocID="{807545F1-2A58-41E7-A38F-DB908F7EF29C}" presName="node" presStyleLbl="node1" presStyleIdx="5" presStyleCnt="7" custScaleX="128956" custScaleY="154414">
        <dgm:presLayoutVars>
          <dgm:bulletEnabled val="1"/>
        </dgm:presLayoutVars>
      </dgm:prSet>
      <dgm:spPr/>
      <dgm:t>
        <a:bodyPr/>
        <a:lstStyle/>
        <a:p>
          <a:endParaRPr lang="pt-BR"/>
        </a:p>
      </dgm:t>
    </dgm:pt>
    <dgm:pt modelId="{407D74CD-FA7B-4724-97EA-8607DA247939}" type="pres">
      <dgm:prSet presAssocID="{CAD52E75-C052-4CB4-889E-7FF225004377}" presName="sibTrans" presStyleLbl="sibTrans1D1" presStyleIdx="5" presStyleCnt="6"/>
      <dgm:spPr/>
      <dgm:t>
        <a:bodyPr/>
        <a:lstStyle/>
        <a:p>
          <a:endParaRPr lang="pt-BR"/>
        </a:p>
      </dgm:t>
    </dgm:pt>
    <dgm:pt modelId="{B3BC634B-EDD4-40A1-9D24-72414201A886}" type="pres">
      <dgm:prSet presAssocID="{CAD52E75-C052-4CB4-889E-7FF225004377}" presName="connectorText" presStyleLbl="sibTrans1D1" presStyleIdx="5" presStyleCnt="6"/>
      <dgm:spPr/>
      <dgm:t>
        <a:bodyPr/>
        <a:lstStyle/>
        <a:p>
          <a:endParaRPr lang="pt-BR"/>
        </a:p>
      </dgm:t>
    </dgm:pt>
    <dgm:pt modelId="{3052586E-E9DF-49D8-8A9A-FDDBF95F850A}" type="pres">
      <dgm:prSet presAssocID="{7CFF0BDE-5ED6-49FA-9A8A-60918CCF5769}" presName="node" presStyleLbl="node1" presStyleIdx="6" presStyleCnt="7" custScaleX="151874" custScaleY="164749">
        <dgm:presLayoutVars>
          <dgm:bulletEnabled val="1"/>
        </dgm:presLayoutVars>
      </dgm:prSet>
      <dgm:spPr/>
      <dgm:t>
        <a:bodyPr/>
        <a:lstStyle/>
        <a:p>
          <a:endParaRPr lang="pt-BR"/>
        </a:p>
      </dgm:t>
    </dgm:pt>
  </dgm:ptLst>
  <dgm:cxnLst>
    <dgm:cxn modelId="{0B492AE2-69E3-449B-B3F1-B935178BFE87}" type="presOf" srcId="{C51B3E48-CA9D-4ACF-A122-00CA83686E91}" destId="{865CB39F-0A31-4AF2-9958-EBD3ADDFB9F4}" srcOrd="0" destOrd="0" presId="urn:microsoft.com/office/officeart/2005/8/layout/bProcess3"/>
    <dgm:cxn modelId="{9631D8EE-F7E0-49AF-92CC-E2FC32419ED9}" type="presOf" srcId="{DF7F0DBF-E803-4A81-A06C-D65508F5B8E4}" destId="{D45E96FC-907C-4635-983D-45A6AA1D4A5B}" srcOrd="0" destOrd="0" presId="urn:microsoft.com/office/officeart/2005/8/layout/bProcess3"/>
    <dgm:cxn modelId="{1B1909E4-8D8F-473B-9D40-1D4D96AFFEB2}" srcId="{C383416E-0A54-49C1-9182-FFA37C2FCDFD}" destId="{97C5CB21-0042-4505-B1A2-F8B1F24B7167}" srcOrd="3" destOrd="0" parTransId="{D564275E-1942-4A6C-A7A5-AE6B645B69D1}" sibTransId="{D8D0692A-37E6-4534-9E9C-C5CA27658EDA}"/>
    <dgm:cxn modelId="{D44BAC9D-01A1-4712-97C7-F01A0BED71F7}" type="presOf" srcId="{C51B3E48-CA9D-4ACF-A122-00CA83686E91}" destId="{F29FC71C-AE72-4DB7-A7EE-36D34662AED3}" srcOrd="1" destOrd="0" presId="urn:microsoft.com/office/officeart/2005/8/layout/bProcess3"/>
    <dgm:cxn modelId="{C1F2A691-CAB6-46FC-8C9F-12EA539D4E97}" type="presOf" srcId="{1CB78265-F98D-471E-9EA7-7942C2E3B03A}" destId="{A1EDCE3B-5643-455D-9923-0C727239EF6F}" srcOrd="0" destOrd="0" presId="urn:microsoft.com/office/officeart/2005/8/layout/bProcess3"/>
    <dgm:cxn modelId="{EC525D50-B4F5-4717-BB8F-27A6299F3AAF}" type="presOf" srcId="{637FDC5A-89EE-4929-9EF7-F6524F77BEF1}" destId="{3E470771-C30F-44F8-A492-3ADF03E8F283}" srcOrd="1" destOrd="0" presId="urn:microsoft.com/office/officeart/2005/8/layout/bProcess3"/>
    <dgm:cxn modelId="{C4003A94-16E6-4968-887B-98F9ED2E1493}" type="presOf" srcId="{CAD52E75-C052-4CB4-889E-7FF225004377}" destId="{407D74CD-FA7B-4724-97EA-8607DA247939}" srcOrd="0" destOrd="0" presId="urn:microsoft.com/office/officeart/2005/8/layout/bProcess3"/>
    <dgm:cxn modelId="{567BDFB6-4533-4C7F-BA27-70AF2CDBC8CE}" type="presOf" srcId="{CAD52E75-C052-4CB4-889E-7FF225004377}" destId="{B3BC634B-EDD4-40A1-9D24-72414201A886}" srcOrd="1" destOrd="0" presId="urn:microsoft.com/office/officeart/2005/8/layout/bProcess3"/>
    <dgm:cxn modelId="{B3986257-C334-43FC-A65C-7E989186DD02}" srcId="{C383416E-0A54-49C1-9182-FFA37C2FCDFD}" destId="{1CB78265-F98D-471E-9EA7-7942C2E3B03A}" srcOrd="1" destOrd="0" parTransId="{F2C9DEAE-C625-4812-8453-824DBAA59C42}" sibTransId="{C51B3E48-CA9D-4ACF-A122-00CA83686E91}"/>
    <dgm:cxn modelId="{6E8C1DB4-3757-45CB-8B6B-452C556AAFFE}" type="presOf" srcId="{1904AEEB-12B2-49F2-BC53-4B14EA21ED5D}" destId="{A975E96C-DEE3-4881-BF4E-70D404E2A2C7}" srcOrd="0" destOrd="0" presId="urn:microsoft.com/office/officeart/2005/8/layout/bProcess3"/>
    <dgm:cxn modelId="{4C351BA7-05A3-4F98-A49B-36E156BFC56C}" type="presOf" srcId="{97C5CB21-0042-4505-B1A2-F8B1F24B7167}" destId="{B3854700-6E6C-44C7-B07A-CBCE424AC960}" srcOrd="0" destOrd="0" presId="urn:microsoft.com/office/officeart/2005/8/layout/bProcess3"/>
    <dgm:cxn modelId="{19C4B710-FA5A-4D08-83A4-A0A2E359D3BE}" srcId="{C383416E-0A54-49C1-9182-FFA37C2FCDFD}" destId="{DF7F0DBF-E803-4A81-A06C-D65508F5B8E4}" srcOrd="0" destOrd="0" parTransId="{9BF41B10-5E3F-46EF-9188-34639C36D62D}" sibTransId="{637FDC5A-89EE-4929-9EF7-F6524F77BEF1}"/>
    <dgm:cxn modelId="{8A0F74DD-5706-4E07-8CC3-5E26D0EAD35A}" type="presOf" srcId="{8974FF0A-4C84-4766-A6BE-44FAF3EBA5FC}" destId="{DF8F896E-070F-4BED-BD3E-EA9CE3818A8C}" srcOrd="0" destOrd="0" presId="urn:microsoft.com/office/officeart/2005/8/layout/bProcess3"/>
    <dgm:cxn modelId="{F8CE3757-F8DB-4484-B040-447B3CDCB3F6}" srcId="{C383416E-0A54-49C1-9182-FFA37C2FCDFD}" destId="{7CFF0BDE-5ED6-49FA-9A8A-60918CCF5769}" srcOrd="6" destOrd="0" parTransId="{67A80D26-C93C-4A74-A12D-289E7F847F79}" sibTransId="{9D08ECE2-AF6D-4A5D-AEF3-5B0F60B6B35C}"/>
    <dgm:cxn modelId="{A0A95745-B467-4E3E-A265-D0F15E20FEDA}" srcId="{C383416E-0A54-49C1-9182-FFA37C2FCDFD}" destId="{807545F1-2A58-41E7-A38F-DB908F7EF29C}" srcOrd="5" destOrd="0" parTransId="{1C92DFD5-BD4E-46E7-8197-551E6B5D2BA8}" sibTransId="{CAD52E75-C052-4CB4-889E-7FF225004377}"/>
    <dgm:cxn modelId="{178F7DB9-AC84-45D7-AAEC-9E7D6E2DC10A}" type="presOf" srcId="{A361CA8E-9C6F-424F-BAF0-541A4E6C128F}" destId="{FE96932A-B827-4FB1-AE24-0951F2C00799}" srcOrd="1" destOrd="0" presId="urn:microsoft.com/office/officeart/2005/8/layout/bProcess3"/>
    <dgm:cxn modelId="{723FCE3F-7503-499F-977C-64BAF42AAD61}" type="presOf" srcId="{D8D0692A-37E6-4534-9E9C-C5CA27658EDA}" destId="{8EAF317B-AC6B-4B2C-B2EA-88BF5B2D7D19}" srcOrd="0" destOrd="0" presId="urn:microsoft.com/office/officeart/2005/8/layout/bProcess3"/>
    <dgm:cxn modelId="{DD8D4D61-F6AF-455F-8CD9-D207BE716287}" type="presOf" srcId="{D8D0692A-37E6-4534-9E9C-C5CA27658EDA}" destId="{6B82C0AF-F2DC-4E50-9A2E-C134A59B8723}" srcOrd="1" destOrd="0" presId="urn:microsoft.com/office/officeart/2005/8/layout/bProcess3"/>
    <dgm:cxn modelId="{EAC23DAD-81C2-4796-9074-84B6808B40BB}" type="presOf" srcId="{7CFF0BDE-5ED6-49FA-9A8A-60918CCF5769}" destId="{3052586E-E9DF-49D8-8A9A-FDDBF95F850A}" srcOrd="0" destOrd="0" presId="urn:microsoft.com/office/officeart/2005/8/layout/bProcess3"/>
    <dgm:cxn modelId="{016EE63B-FAF4-4FED-A2BB-3D187196D559}" srcId="{C383416E-0A54-49C1-9182-FFA37C2FCDFD}" destId="{8974FF0A-4C84-4766-A6BE-44FAF3EBA5FC}" srcOrd="2" destOrd="0" parTransId="{880FC424-BD4B-4AB6-BE8C-1B294A247718}" sibTransId="{F1EE4BBB-DDAE-4918-9E28-683D6D52D6C1}"/>
    <dgm:cxn modelId="{B772DE99-A178-43C0-A072-0F11FCF0AEE4}" type="presOf" srcId="{F1EE4BBB-DDAE-4918-9E28-683D6D52D6C1}" destId="{6C4304A3-8BF6-4C37-9B42-34646E492DAC}" srcOrd="0" destOrd="0" presId="urn:microsoft.com/office/officeart/2005/8/layout/bProcess3"/>
    <dgm:cxn modelId="{7EA4DF0F-7422-4E20-8A58-0FFCBC5A20CD}" type="presOf" srcId="{C383416E-0A54-49C1-9182-FFA37C2FCDFD}" destId="{1FE6B81B-E804-485B-A911-72CFA3825178}" srcOrd="0" destOrd="0" presId="urn:microsoft.com/office/officeart/2005/8/layout/bProcess3"/>
    <dgm:cxn modelId="{498D54DF-CCC4-447B-8FDF-9156DB8FEAFD}" srcId="{C383416E-0A54-49C1-9182-FFA37C2FCDFD}" destId="{1904AEEB-12B2-49F2-BC53-4B14EA21ED5D}" srcOrd="4" destOrd="0" parTransId="{5E19C921-7D73-4D3C-8818-706EC0412BCA}" sibTransId="{A361CA8E-9C6F-424F-BAF0-541A4E6C128F}"/>
    <dgm:cxn modelId="{0177A419-7D6B-4C7E-AE6F-3C982AFE461F}" type="presOf" srcId="{637FDC5A-89EE-4929-9EF7-F6524F77BEF1}" destId="{4A6A1E0D-9C27-4903-892F-C30459A8592B}" srcOrd="0" destOrd="0" presId="urn:microsoft.com/office/officeart/2005/8/layout/bProcess3"/>
    <dgm:cxn modelId="{A936FC2E-1E29-4476-8144-DFBDC007E060}" type="presOf" srcId="{A361CA8E-9C6F-424F-BAF0-541A4E6C128F}" destId="{9F48A0F6-20ED-4D81-A537-ECB9C5B5283E}" srcOrd="0" destOrd="0" presId="urn:microsoft.com/office/officeart/2005/8/layout/bProcess3"/>
    <dgm:cxn modelId="{4C00ADB2-81B2-41C2-9E79-4400B685CFC6}" type="presOf" srcId="{F1EE4BBB-DDAE-4918-9E28-683D6D52D6C1}" destId="{A9A6BDAB-3D89-4C29-BDD9-A5E7BE717F42}" srcOrd="1" destOrd="0" presId="urn:microsoft.com/office/officeart/2005/8/layout/bProcess3"/>
    <dgm:cxn modelId="{629E4CD8-836C-4F0D-8B07-0129A1B8BECD}" type="presOf" srcId="{807545F1-2A58-41E7-A38F-DB908F7EF29C}" destId="{A62F3450-C7CB-4A82-AA65-6D9741BEC36E}" srcOrd="0" destOrd="0" presId="urn:microsoft.com/office/officeart/2005/8/layout/bProcess3"/>
    <dgm:cxn modelId="{60CF34C1-3F30-489B-9E4A-70FC981ABC63}" type="presParOf" srcId="{1FE6B81B-E804-485B-A911-72CFA3825178}" destId="{D45E96FC-907C-4635-983D-45A6AA1D4A5B}" srcOrd="0" destOrd="0" presId="urn:microsoft.com/office/officeart/2005/8/layout/bProcess3"/>
    <dgm:cxn modelId="{55FA97C5-ED5D-4B24-BFC1-3ECF01BC28CF}" type="presParOf" srcId="{1FE6B81B-E804-485B-A911-72CFA3825178}" destId="{4A6A1E0D-9C27-4903-892F-C30459A8592B}" srcOrd="1" destOrd="0" presId="urn:microsoft.com/office/officeart/2005/8/layout/bProcess3"/>
    <dgm:cxn modelId="{D731C7C0-167F-4C6D-A103-3575BF474D18}" type="presParOf" srcId="{4A6A1E0D-9C27-4903-892F-C30459A8592B}" destId="{3E470771-C30F-44F8-A492-3ADF03E8F283}" srcOrd="0" destOrd="0" presId="urn:microsoft.com/office/officeart/2005/8/layout/bProcess3"/>
    <dgm:cxn modelId="{C120E93B-8F86-4C8E-91C8-E2228EFFFCA4}" type="presParOf" srcId="{1FE6B81B-E804-485B-A911-72CFA3825178}" destId="{A1EDCE3B-5643-455D-9923-0C727239EF6F}" srcOrd="2" destOrd="0" presId="urn:microsoft.com/office/officeart/2005/8/layout/bProcess3"/>
    <dgm:cxn modelId="{979E8185-310D-4B0C-9A95-F58E9F893484}" type="presParOf" srcId="{1FE6B81B-E804-485B-A911-72CFA3825178}" destId="{865CB39F-0A31-4AF2-9958-EBD3ADDFB9F4}" srcOrd="3" destOrd="0" presId="urn:microsoft.com/office/officeart/2005/8/layout/bProcess3"/>
    <dgm:cxn modelId="{A3AEE52C-2D6A-4822-BB17-DD97E7305828}" type="presParOf" srcId="{865CB39F-0A31-4AF2-9958-EBD3ADDFB9F4}" destId="{F29FC71C-AE72-4DB7-A7EE-36D34662AED3}" srcOrd="0" destOrd="0" presId="urn:microsoft.com/office/officeart/2005/8/layout/bProcess3"/>
    <dgm:cxn modelId="{67410CD3-E92C-4099-B646-D48FEBB64DCA}" type="presParOf" srcId="{1FE6B81B-E804-485B-A911-72CFA3825178}" destId="{DF8F896E-070F-4BED-BD3E-EA9CE3818A8C}" srcOrd="4" destOrd="0" presId="urn:microsoft.com/office/officeart/2005/8/layout/bProcess3"/>
    <dgm:cxn modelId="{489601C4-5951-4450-B259-DA69E45104EF}" type="presParOf" srcId="{1FE6B81B-E804-485B-A911-72CFA3825178}" destId="{6C4304A3-8BF6-4C37-9B42-34646E492DAC}" srcOrd="5" destOrd="0" presId="urn:microsoft.com/office/officeart/2005/8/layout/bProcess3"/>
    <dgm:cxn modelId="{CE2B41B5-5FD4-4820-80A1-1EFA2AA30ED3}" type="presParOf" srcId="{6C4304A3-8BF6-4C37-9B42-34646E492DAC}" destId="{A9A6BDAB-3D89-4C29-BDD9-A5E7BE717F42}" srcOrd="0" destOrd="0" presId="urn:microsoft.com/office/officeart/2005/8/layout/bProcess3"/>
    <dgm:cxn modelId="{EDA83C9C-D512-4E5A-9845-EED78BF4D2E7}" type="presParOf" srcId="{1FE6B81B-E804-485B-A911-72CFA3825178}" destId="{B3854700-6E6C-44C7-B07A-CBCE424AC960}" srcOrd="6" destOrd="0" presId="urn:microsoft.com/office/officeart/2005/8/layout/bProcess3"/>
    <dgm:cxn modelId="{F76CBA72-3E2C-488E-8AB8-B16662C2C51D}" type="presParOf" srcId="{1FE6B81B-E804-485B-A911-72CFA3825178}" destId="{8EAF317B-AC6B-4B2C-B2EA-88BF5B2D7D19}" srcOrd="7" destOrd="0" presId="urn:microsoft.com/office/officeart/2005/8/layout/bProcess3"/>
    <dgm:cxn modelId="{9D637879-574C-46C3-89CA-EE255F015C30}" type="presParOf" srcId="{8EAF317B-AC6B-4B2C-B2EA-88BF5B2D7D19}" destId="{6B82C0AF-F2DC-4E50-9A2E-C134A59B8723}" srcOrd="0" destOrd="0" presId="urn:microsoft.com/office/officeart/2005/8/layout/bProcess3"/>
    <dgm:cxn modelId="{1D879244-8FD3-4646-B389-F4F5C74894AC}" type="presParOf" srcId="{1FE6B81B-E804-485B-A911-72CFA3825178}" destId="{A975E96C-DEE3-4881-BF4E-70D404E2A2C7}" srcOrd="8" destOrd="0" presId="urn:microsoft.com/office/officeart/2005/8/layout/bProcess3"/>
    <dgm:cxn modelId="{A1849588-ECCC-46AB-8744-DFB91B657EF6}" type="presParOf" srcId="{1FE6B81B-E804-485B-A911-72CFA3825178}" destId="{9F48A0F6-20ED-4D81-A537-ECB9C5B5283E}" srcOrd="9" destOrd="0" presId="urn:microsoft.com/office/officeart/2005/8/layout/bProcess3"/>
    <dgm:cxn modelId="{A06D6098-10BE-47A0-809D-6CD262D67929}" type="presParOf" srcId="{9F48A0F6-20ED-4D81-A537-ECB9C5B5283E}" destId="{FE96932A-B827-4FB1-AE24-0951F2C00799}" srcOrd="0" destOrd="0" presId="urn:microsoft.com/office/officeart/2005/8/layout/bProcess3"/>
    <dgm:cxn modelId="{D41D2F3C-8C1A-46C3-A75F-EDCB818521AD}" type="presParOf" srcId="{1FE6B81B-E804-485B-A911-72CFA3825178}" destId="{A62F3450-C7CB-4A82-AA65-6D9741BEC36E}" srcOrd="10" destOrd="0" presId="urn:microsoft.com/office/officeart/2005/8/layout/bProcess3"/>
    <dgm:cxn modelId="{8222135A-EA57-409C-BB00-FBE2375777F1}" type="presParOf" srcId="{1FE6B81B-E804-485B-A911-72CFA3825178}" destId="{407D74CD-FA7B-4724-97EA-8607DA247939}" srcOrd="11" destOrd="0" presId="urn:microsoft.com/office/officeart/2005/8/layout/bProcess3"/>
    <dgm:cxn modelId="{9F78612F-C2A5-4D0D-85E1-E8DB59F621A9}" type="presParOf" srcId="{407D74CD-FA7B-4724-97EA-8607DA247939}" destId="{B3BC634B-EDD4-40A1-9D24-72414201A886}" srcOrd="0" destOrd="0" presId="urn:microsoft.com/office/officeart/2005/8/layout/bProcess3"/>
    <dgm:cxn modelId="{DCDA9B75-1957-4A75-A8BB-4F8E06DE9591}" type="presParOf" srcId="{1FE6B81B-E804-485B-A911-72CFA3825178}" destId="{3052586E-E9DF-49D8-8A9A-FDDBF95F850A}" srcOrd="12"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23E6F8A1-F7D5-4269-8880-1EA5BBBB627A}" type="doc">
      <dgm:prSet loTypeId="urn:microsoft.com/office/officeart/2005/8/layout/bProcess3" loCatId="process" qsTypeId="urn:microsoft.com/office/officeart/2005/8/quickstyle/simple3" qsCatId="simple" csTypeId="urn:microsoft.com/office/officeart/2005/8/colors/colorful2" csCatId="colorful" phldr="1"/>
      <dgm:spPr/>
      <dgm:t>
        <a:bodyPr/>
        <a:lstStyle/>
        <a:p>
          <a:endParaRPr lang="pt-BR"/>
        </a:p>
      </dgm:t>
    </dgm:pt>
    <dgm:pt modelId="{F9E3456E-98B4-4CF4-914B-A58618ED1EB6}">
      <dgm:prSet custT="1"/>
      <dgm:spPr/>
      <dgm:t>
        <a:bodyPr/>
        <a:lstStyle/>
        <a:p>
          <a:pPr rtl="0"/>
          <a:r>
            <a:rPr lang="pt-BR" sz="1600" b="1" dirty="0" smtClean="0"/>
            <a:t>1964</a:t>
          </a:r>
          <a:r>
            <a:rPr lang="pt-BR" sz="1600" dirty="0" smtClean="0"/>
            <a:t> – Edição do Estatuto da Terra e criação do </a:t>
          </a:r>
          <a:r>
            <a:rPr lang="pt-BR" sz="1600" b="1" dirty="0" smtClean="0"/>
            <a:t>Instituto Brasileiro de Reforma Agrária </a:t>
          </a:r>
          <a:r>
            <a:rPr lang="pt-BR" sz="1600" dirty="0" smtClean="0"/>
            <a:t>(</a:t>
          </a:r>
          <a:r>
            <a:rPr lang="pt-BR" sz="1600" dirty="0" err="1" smtClean="0"/>
            <a:t>Ibra</a:t>
          </a:r>
          <a:r>
            <a:rPr lang="pt-BR" sz="1600" dirty="0" smtClean="0"/>
            <a:t>) e do </a:t>
          </a:r>
          <a:r>
            <a:rPr lang="pt-BR" sz="1600" b="1" dirty="0" smtClean="0"/>
            <a:t>Instituto Nacional de Desenvolvimento Agrário </a:t>
          </a:r>
          <a:r>
            <a:rPr lang="pt-BR" sz="1600" dirty="0" smtClean="0"/>
            <a:t>(Inda), em substituição à </a:t>
          </a:r>
          <a:r>
            <a:rPr lang="pt-BR" sz="1600" b="1" dirty="0" smtClean="0"/>
            <a:t>Superintendência de Reforma Agrária</a:t>
          </a:r>
          <a:r>
            <a:rPr lang="pt-BR" sz="1600" dirty="0" smtClean="0"/>
            <a:t> (Supra);</a:t>
          </a:r>
          <a:endParaRPr lang="pt-BR" sz="1600" dirty="0"/>
        </a:p>
      </dgm:t>
    </dgm:pt>
    <dgm:pt modelId="{84DD748F-4130-4C24-8514-A2E636CAB70F}" type="parTrans" cxnId="{D9A421D6-AB28-4C1C-9E1A-50EF29BAEBBD}">
      <dgm:prSet/>
      <dgm:spPr/>
      <dgm:t>
        <a:bodyPr/>
        <a:lstStyle/>
        <a:p>
          <a:endParaRPr lang="pt-BR"/>
        </a:p>
      </dgm:t>
    </dgm:pt>
    <dgm:pt modelId="{970EB78F-5EB2-48DB-8718-D1E6D38B73E7}" type="sibTrans" cxnId="{D9A421D6-AB28-4C1C-9E1A-50EF29BAEBBD}">
      <dgm:prSet/>
      <dgm:spPr/>
      <dgm:t>
        <a:bodyPr/>
        <a:lstStyle/>
        <a:p>
          <a:endParaRPr lang="pt-BR"/>
        </a:p>
      </dgm:t>
    </dgm:pt>
    <dgm:pt modelId="{30A08857-6803-4D55-8890-A6F5085C5EFC}">
      <dgm:prSet custT="1"/>
      <dgm:spPr/>
      <dgm:t>
        <a:bodyPr/>
        <a:lstStyle/>
        <a:p>
          <a:pPr rtl="0"/>
          <a:r>
            <a:rPr lang="pt-BR" sz="1600" b="1" dirty="0" smtClean="0"/>
            <a:t>1966</a:t>
          </a:r>
          <a:r>
            <a:rPr lang="pt-BR" sz="1600" dirty="0" smtClean="0"/>
            <a:t> – Instituição do 1º </a:t>
          </a:r>
          <a:r>
            <a:rPr lang="pt-BR" sz="1600" b="1" dirty="0" smtClean="0"/>
            <a:t>Plano Nacional de Reforma Agrária </a:t>
          </a:r>
          <a:r>
            <a:rPr lang="pt-BR" sz="1600" dirty="0" smtClean="0"/>
            <a:t>(não saiu do papel);</a:t>
          </a:r>
          <a:endParaRPr lang="pt-BR" sz="1600" dirty="0"/>
        </a:p>
      </dgm:t>
    </dgm:pt>
    <dgm:pt modelId="{960AE14E-7595-4EE0-9CD0-C6E1828440D3}" type="parTrans" cxnId="{1D7B538C-E0F5-4CE0-BCDE-58E4AA81FE86}">
      <dgm:prSet/>
      <dgm:spPr/>
      <dgm:t>
        <a:bodyPr/>
        <a:lstStyle/>
        <a:p>
          <a:endParaRPr lang="pt-BR"/>
        </a:p>
      </dgm:t>
    </dgm:pt>
    <dgm:pt modelId="{1728EDB0-6198-48DA-9EB7-809A21147534}" type="sibTrans" cxnId="{1D7B538C-E0F5-4CE0-BCDE-58E4AA81FE86}">
      <dgm:prSet/>
      <dgm:spPr/>
      <dgm:t>
        <a:bodyPr/>
        <a:lstStyle/>
        <a:p>
          <a:endParaRPr lang="pt-BR"/>
        </a:p>
      </dgm:t>
    </dgm:pt>
    <dgm:pt modelId="{D99BAC06-C9D2-454D-9AC3-AD000796C8AA}">
      <dgm:prSet custT="1"/>
      <dgm:spPr/>
      <dgm:t>
        <a:bodyPr/>
        <a:lstStyle/>
        <a:p>
          <a:pPr rtl="0"/>
          <a:r>
            <a:rPr lang="pt-BR" sz="1400" b="1" dirty="0" smtClean="0"/>
            <a:t>1970 </a:t>
          </a:r>
          <a:r>
            <a:rPr lang="pt-BR" sz="1400" dirty="0" smtClean="0"/>
            <a:t>- Criação do </a:t>
          </a:r>
          <a:r>
            <a:rPr lang="pt-BR" sz="1400" b="1" dirty="0" smtClean="0"/>
            <a:t>Instituto Nacional de Colonização e Reforma Agrária </a:t>
          </a:r>
          <a:r>
            <a:rPr lang="pt-BR" sz="1400" dirty="0" smtClean="0"/>
            <a:t>(Incra), resultado da fusão do </a:t>
          </a:r>
          <a:r>
            <a:rPr lang="pt-BR" sz="1400" b="1" dirty="0" smtClean="0"/>
            <a:t>Instituto Brasileiro de Reforma Agrária </a:t>
          </a:r>
          <a:r>
            <a:rPr lang="pt-BR" sz="1400" dirty="0" smtClean="0"/>
            <a:t>com o </a:t>
          </a:r>
          <a:r>
            <a:rPr lang="pt-BR" sz="1400" b="1" dirty="0" smtClean="0"/>
            <a:t>Instituto Nacional de Desenvolvimento Agrário</a:t>
          </a:r>
          <a:r>
            <a:rPr lang="pt-BR" sz="1400" dirty="0" smtClean="0"/>
            <a:t>;</a:t>
          </a:r>
          <a:endParaRPr lang="pt-BR" sz="1400" dirty="0"/>
        </a:p>
      </dgm:t>
    </dgm:pt>
    <dgm:pt modelId="{B215A142-0F4A-46E7-B4E8-B008FE8E4A22}" type="parTrans" cxnId="{9E8040F9-C5CD-4F60-898C-729127108791}">
      <dgm:prSet/>
      <dgm:spPr/>
      <dgm:t>
        <a:bodyPr/>
        <a:lstStyle/>
        <a:p>
          <a:endParaRPr lang="pt-BR"/>
        </a:p>
      </dgm:t>
    </dgm:pt>
    <dgm:pt modelId="{F2095E64-F6FE-42C0-8096-A72D4FA0A90C}" type="sibTrans" cxnId="{9E8040F9-C5CD-4F60-898C-729127108791}">
      <dgm:prSet/>
      <dgm:spPr/>
      <dgm:t>
        <a:bodyPr/>
        <a:lstStyle/>
        <a:p>
          <a:endParaRPr lang="pt-BR"/>
        </a:p>
      </dgm:t>
    </dgm:pt>
    <dgm:pt modelId="{562A86F3-45A6-463B-85BD-288FA8255F1E}">
      <dgm:prSet custT="1"/>
      <dgm:spPr/>
      <dgm:t>
        <a:bodyPr/>
        <a:lstStyle/>
        <a:p>
          <a:pPr rtl="0"/>
          <a:r>
            <a:rPr lang="pt-BR" sz="1150" i="1" dirty="0" smtClean="0"/>
            <a:t>À época, mais do que reforma agrária, o governo incentivou a colonização da Amazônia. Migrantes de vários estados foram levados a ocupar as margens da estrada Transamazônica e empresas de variados ramos receberam incentivos fiscais para grandes projetos agropecuários. A experiência não foi bem sucedida. </a:t>
          </a:r>
          <a:endParaRPr lang="pt-BR" sz="1150" dirty="0"/>
        </a:p>
      </dgm:t>
    </dgm:pt>
    <dgm:pt modelId="{C4277F50-3B60-41ED-A4B6-11AD64AFDF2D}" type="parTrans" cxnId="{500E568E-FA2F-4ECE-98CE-62BEB5A203F2}">
      <dgm:prSet/>
      <dgm:spPr/>
      <dgm:t>
        <a:bodyPr/>
        <a:lstStyle/>
        <a:p>
          <a:endParaRPr lang="pt-BR"/>
        </a:p>
      </dgm:t>
    </dgm:pt>
    <dgm:pt modelId="{34B6C1F1-8764-4486-A297-BA30F362BF7A}" type="sibTrans" cxnId="{500E568E-FA2F-4ECE-98CE-62BEB5A203F2}">
      <dgm:prSet/>
      <dgm:spPr/>
      <dgm:t>
        <a:bodyPr/>
        <a:lstStyle/>
        <a:p>
          <a:endParaRPr lang="pt-BR"/>
        </a:p>
      </dgm:t>
    </dgm:pt>
    <dgm:pt modelId="{EF2CF872-7FD2-4E39-B3B1-14AFBD71D39E}">
      <dgm:prSet custT="1"/>
      <dgm:spPr/>
      <dgm:t>
        <a:bodyPr/>
        <a:lstStyle/>
        <a:p>
          <a:pPr rtl="0"/>
          <a:r>
            <a:rPr lang="pt-BR" sz="1400" b="1" dirty="0" smtClean="0"/>
            <a:t>1985</a:t>
          </a:r>
          <a:r>
            <a:rPr lang="pt-BR" sz="1400" dirty="0" smtClean="0"/>
            <a:t> – Instituição do novo </a:t>
          </a:r>
          <a:r>
            <a:rPr lang="pt-BR" sz="1400" b="1" dirty="0" smtClean="0"/>
            <a:t>Plano Nacional de Reforma Agrária</a:t>
          </a:r>
          <a:r>
            <a:rPr lang="pt-BR" sz="1400" dirty="0" smtClean="0"/>
            <a:t>, com a meta utópica de destinar 43 milhões de hectares para o assentamento de 1,4 milhão de famílias até 1989 (no entanto, 4 anos depois, os números alcançados foram modestos perante a meta: 82.689 famílias assentadas em pouco menos de 4,5 milhões de hectares;</a:t>
          </a:r>
          <a:endParaRPr lang="pt-BR" sz="1400" dirty="0"/>
        </a:p>
      </dgm:t>
    </dgm:pt>
    <dgm:pt modelId="{4A5EECD9-E7E9-4BB7-97B1-09884CB54F5D}" type="parTrans" cxnId="{4F14A57B-3BEE-40F0-B67F-94BA119892E7}">
      <dgm:prSet/>
      <dgm:spPr/>
      <dgm:t>
        <a:bodyPr/>
        <a:lstStyle/>
        <a:p>
          <a:endParaRPr lang="pt-BR"/>
        </a:p>
      </dgm:t>
    </dgm:pt>
    <dgm:pt modelId="{4BAC1E4E-3C4D-4774-B74F-0D271F4B8CAE}" type="sibTrans" cxnId="{4F14A57B-3BEE-40F0-B67F-94BA119892E7}">
      <dgm:prSet/>
      <dgm:spPr/>
      <dgm:t>
        <a:bodyPr/>
        <a:lstStyle/>
        <a:p>
          <a:endParaRPr lang="pt-BR"/>
        </a:p>
      </dgm:t>
    </dgm:pt>
    <dgm:pt modelId="{2794A4B8-89C1-4759-B66B-B7070220F62A}">
      <dgm:prSet/>
      <dgm:spPr/>
      <dgm:t>
        <a:bodyPr/>
        <a:lstStyle/>
        <a:p>
          <a:pPr rtl="0"/>
          <a:r>
            <a:rPr lang="pt-BR" b="1" dirty="0" smtClean="0"/>
            <a:t>1987</a:t>
          </a:r>
          <a:r>
            <a:rPr lang="pt-BR" dirty="0" smtClean="0"/>
            <a:t> – Extinção do </a:t>
          </a:r>
          <a:r>
            <a:rPr lang="pt-BR" b="1" dirty="0" smtClean="0"/>
            <a:t>Incra</a:t>
          </a:r>
          <a:r>
            <a:rPr lang="pt-BR" dirty="0" smtClean="0"/>
            <a:t>. Suas atribuições foram incorporadas pelo </a:t>
          </a:r>
          <a:r>
            <a:rPr lang="pt-BR" b="1" dirty="0" smtClean="0"/>
            <a:t>Ministério da Agricultura</a:t>
          </a:r>
          <a:r>
            <a:rPr lang="pt-BR" dirty="0" smtClean="0"/>
            <a:t>;</a:t>
          </a:r>
          <a:endParaRPr lang="pt-BR" dirty="0"/>
        </a:p>
      </dgm:t>
    </dgm:pt>
    <dgm:pt modelId="{267ED33D-83C3-4592-9D7D-C2D44B7A9317}" type="parTrans" cxnId="{7CFBCF77-D744-4044-902A-2EE700402684}">
      <dgm:prSet/>
      <dgm:spPr/>
      <dgm:t>
        <a:bodyPr/>
        <a:lstStyle/>
        <a:p>
          <a:endParaRPr lang="pt-BR"/>
        </a:p>
      </dgm:t>
    </dgm:pt>
    <dgm:pt modelId="{9CBFAB3E-9DC6-40B7-BE92-8AF998E45FE9}" type="sibTrans" cxnId="{7CFBCF77-D744-4044-902A-2EE700402684}">
      <dgm:prSet/>
      <dgm:spPr/>
      <dgm:t>
        <a:bodyPr/>
        <a:lstStyle/>
        <a:p>
          <a:endParaRPr lang="pt-BR"/>
        </a:p>
      </dgm:t>
    </dgm:pt>
    <dgm:pt modelId="{66B38C28-D4AD-41D6-A1CD-D7299D7524FE}">
      <dgm:prSet/>
      <dgm:spPr/>
      <dgm:t>
        <a:bodyPr/>
        <a:lstStyle/>
        <a:p>
          <a:pPr rtl="0"/>
          <a:r>
            <a:rPr lang="pt-BR" b="1" dirty="0" smtClean="0"/>
            <a:t>1989</a:t>
          </a:r>
          <a:r>
            <a:rPr lang="pt-BR" dirty="0" smtClean="0"/>
            <a:t> – Recriação do </a:t>
          </a:r>
          <a:r>
            <a:rPr lang="pt-BR" b="1" dirty="0" smtClean="0"/>
            <a:t>Incra</a:t>
          </a:r>
          <a:r>
            <a:rPr lang="pt-BR" dirty="0" smtClean="0"/>
            <a:t>, vinculado, desde então, aos órgãos que culminaram na instituição do </a:t>
          </a:r>
          <a:r>
            <a:rPr lang="pt-BR" b="1" dirty="0" smtClean="0"/>
            <a:t>MDA</a:t>
          </a:r>
          <a:r>
            <a:rPr lang="pt-BR" dirty="0" smtClean="0"/>
            <a:t>.</a:t>
          </a:r>
          <a:endParaRPr lang="pt-BR" dirty="0"/>
        </a:p>
      </dgm:t>
    </dgm:pt>
    <dgm:pt modelId="{67AB96BE-6022-4D2B-9C17-BBF11D502E2B}" type="parTrans" cxnId="{49330721-6556-40B2-A8D1-832554392C9D}">
      <dgm:prSet/>
      <dgm:spPr/>
      <dgm:t>
        <a:bodyPr/>
        <a:lstStyle/>
        <a:p>
          <a:endParaRPr lang="pt-BR"/>
        </a:p>
      </dgm:t>
    </dgm:pt>
    <dgm:pt modelId="{114759F2-059D-4B07-BCDD-6F3C01CC140B}" type="sibTrans" cxnId="{49330721-6556-40B2-A8D1-832554392C9D}">
      <dgm:prSet/>
      <dgm:spPr/>
      <dgm:t>
        <a:bodyPr/>
        <a:lstStyle/>
        <a:p>
          <a:endParaRPr lang="pt-BR"/>
        </a:p>
      </dgm:t>
    </dgm:pt>
    <dgm:pt modelId="{8C3AB48F-582D-444A-B3B8-EC38E7C76077}" type="pres">
      <dgm:prSet presAssocID="{23E6F8A1-F7D5-4269-8880-1EA5BBBB627A}" presName="Name0" presStyleCnt="0">
        <dgm:presLayoutVars>
          <dgm:dir/>
          <dgm:resizeHandles val="exact"/>
        </dgm:presLayoutVars>
      </dgm:prSet>
      <dgm:spPr/>
      <dgm:t>
        <a:bodyPr/>
        <a:lstStyle/>
        <a:p>
          <a:endParaRPr lang="pt-BR"/>
        </a:p>
      </dgm:t>
    </dgm:pt>
    <dgm:pt modelId="{C9BED75E-620C-40EE-8104-3E162A8F12A7}" type="pres">
      <dgm:prSet presAssocID="{F9E3456E-98B4-4CF4-914B-A58618ED1EB6}" presName="node" presStyleLbl="node1" presStyleIdx="0" presStyleCnt="6" custScaleX="121720" custScaleY="147168">
        <dgm:presLayoutVars>
          <dgm:bulletEnabled val="1"/>
        </dgm:presLayoutVars>
      </dgm:prSet>
      <dgm:spPr/>
      <dgm:t>
        <a:bodyPr/>
        <a:lstStyle/>
        <a:p>
          <a:endParaRPr lang="pt-BR"/>
        </a:p>
      </dgm:t>
    </dgm:pt>
    <dgm:pt modelId="{52B13C4E-51C5-4431-AD98-6335B44E9D7C}" type="pres">
      <dgm:prSet presAssocID="{970EB78F-5EB2-48DB-8718-D1E6D38B73E7}" presName="sibTrans" presStyleLbl="sibTrans1D1" presStyleIdx="0" presStyleCnt="5"/>
      <dgm:spPr/>
      <dgm:t>
        <a:bodyPr/>
        <a:lstStyle/>
        <a:p>
          <a:endParaRPr lang="pt-BR"/>
        </a:p>
      </dgm:t>
    </dgm:pt>
    <dgm:pt modelId="{62B522FA-E5D7-46CA-927A-DC963BBD76FC}" type="pres">
      <dgm:prSet presAssocID="{970EB78F-5EB2-48DB-8718-D1E6D38B73E7}" presName="connectorText" presStyleLbl="sibTrans1D1" presStyleIdx="0" presStyleCnt="5"/>
      <dgm:spPr/>
      <dgm:t>
        <a:bodyPr/>
        <a:lstStyle/>
        <a:p>
          <a:endParaRPr lang="pt-BR"/>
        </a:p>
      </dgm:t>
    </dgm:pt>
    <dgm:pt modelId="{9FE41758-A67F-43CD-B2B1-CA2C4838BF3B}" type="pres">
      <dgm:prSet presAssocID="{30A08857-6803-4D55-8890-A6F5085C5EFC}" presName="node" presStyleLbl="node1" presStyleIdx="1" presStyleCnt="6" custScaleX="93866" custScaleY="148086">
        <dgm:presLayoutVars>
          <dgm:bulletEnabled val="1"/>
        </dgm:presLayoutVars>
      </dgm:prSet>
      <dgm:spPr/>
      <dgm:t>
        <a:bodyPr/>
        <a:lstStyle/>
        <a:p>
          <a:endParaRPr lang="pt-BR"/>
        </a:p>
      </dgm:t>
    </dgm:pt>
    <dgm:pt modelId="{51668C20-8811-45D7-AACA-FB586A456DA3}" type="pres">
      <dgm:prSet presAssocID="{1728EDB0-6198-48DA-9EB7-809A21147534}" presName="sibTrans" presStyleLbl="sibTrans1D1" presStyleIdx="1" presStyleCnt="5"/>
      <dgm:spPr/>
      <dgm:t>
        <a:bodyPr/>
        <a:lstStyle/>
        <a:p>
          <a:endParaRPr lang="pt-BR"/>
        </a:p>
      </dgm:t>
    </dgm:pt>
    <dgm:pt modelId="{77DDED48-DC28-4D84-A295-B12F0F6ECE5A}" type="pres">
      <dgm:prSet presAssocID="{1728EDB0-6198-48DA-9EB7-809A21147534}" presName="connectorText" presStyleLbl="sibTrans1D1" presStyleIdx="1" presStyleCnt="5"/>
      <dgm:spPr/>
      <dgm:t>
        <a:bodyPr/>
        <a:lstStyle/>
        <a:p>
          <a:endParaRPr lang="pt-BR"/>
        </a:p>
      </dgm:t>
    </dgm:pt>
    <dgm:pt modelId="{0C351042-D237-4350-BE13-C9D25AC4D1E6}" type="pres">
      <dgm:prSet presAssocID="{D99BAC06-C9D2-454D-9AC3-AD000796C8AA}" presName="node" presStyleLbl="node1" presStyleIdx="2" presStyleCnt="6" custScaleX="136759" custScaleY="148056">
        <dgm:presLayoutVars>
          <dgm:bulletEnabled val="1"/>
        </dgm:presLayoutVars>
      </dgm:prSet>
      <dgm:spPr/>
      <dgm:t>
        <a:bodyPr/>
        <a:lstStyle/>
        <a:p>
          <a:endParaRPr lang="pt-BR"/>
        </a:p>
      </dgm:t>
    </dgm:pt>
    <dgm:pt modelId="{6541EE24-B9E9-4B51-AF4D-BBE2DAC9FC9F}" type="pres">
      <dgm:prSet presAssocID="{F2095E64-F6FE-42C0-8096-A72D4FA0A90C}" presName="sibTrans" presStyleLbl="sibTrans1D1" presStyleIdx="2" presStyleCnt="5"/>
      <dgm:spPr/>
      <dgm:t>
        <a:bodyPr/>
        <a:lstStyle/>
        <a:p>
          <a:endParaRPr lang="pt-BR"/>
        </a:p>
      </dgm:t>
    </dgm:pt>
    <dgm:pt modelId="{A743E93D-8268-4627-86FA-DD640FD45C04}" type="pres">
      <dgm:prSet presAssocID="{F2095E64-F6FE-42C0-8096-A72D4FA0A90C}" presName="connectorText" presStyleLbl="sibTrans1D1" presStyleIdx="2" presStyleCnt="5"/>
      <dgm:spPr/>
      <dgm:t>
        <a:bodyPr/>
        <a:lstStyle/>
        <a:p>
          <a:endParaRPr lang="pt-BR"/>
        </a:p>
      </dgm:t>
    </dgm:pt>
    <dgm:pt modelId="{772E6ED7-1B87-4FB9-9B43-8951F0FE1087}" type="pres">
      <dgm:prSet presAssocID="{EF2CF872-7FD2-4E39-B3B1-14AFBD71D39E}" presName="node" presStyleLbl="node1" presStyleIdx="3" presStyleCnt="6" custScaleX="129340" custScaleY="128584">
        <dgm:presLayoutVars>
          <dgm:bulletEnabled val="1"/>
        </dgm:presLayoutVars>
      </dgm:prSet>
      <dgm:spPr/>
      <dgm:t>
        <a:bodyPr/>
        <a:lstStyle/>
        <a:p>
          <a:endParaRPr lang="pt-BR"/>
        </a:p>
      </dgm:t>
    </dgm:pt>
    <dgm:pt modelId="{8A607154-5B33-43B4-8E2E-471E9C4F0251}" type="pres">
      <dgm:prSet presAssocID="{4BAC1E4E-3C4D-4774-B74F-0D271F4B8CAE}" presName="sibTrans" presStyleLbl="sibTrans1D1" presStyleIdx="3" presStyleCnt="5"/>
      <dgm:spPr/>
      <dgm:t>
        <a:bodyPr/>
        <a:lstStyle/>
        <a:p>
          <a:endParaRPr lang="pt-BR"/>
        </a:p>
      </dgm:t>
    </dgm:pt>
    <dgm:pt modelId="{509BC328-7EF9-4C2D-A0AD-C6E984120B19}" type="pres">
      <dgm:prSet presAssocID="{4BAC1E4E-3C4D-4774-B74F-0D271F4B8CAE}" presName="connectorText" presStyleLbl="sibTrans1D1" presStyleIdx="3" presStyleCnt="5"/>
      <dgm:spPr/>
      <dgm:t>
        <a:bodyPr/>
        <a:lstStyle/>
        <a:p>
          <a:endParaRPr lang="pt-BR"/>
        </a:p>
      </dgm:t>
    </dgm:pt>
    <dgm:pt modelId="{F6379C4F-D185-46AA-9964-448E4916F50E}" type="pres">
      <dgm:prSet presAssocID="{2794A4B8-89C1-4759-B66B-B7070220F62A}" presName="node" presStyleLbl="node1" presStyleIdx="4" presStyleCnt="6" custScaleX="94860" custScaleY="127154">
        <dgm:presLayoutVars>
          <dgm:bulletEnabled val="1"/>
        </dgm:presLayoutVars>
      </dgm:prSet>
      <dgm:spPr/>
      <dgm:t>
        <a:bodyPr/>
        <a:lstStyle/>
        <a:p>
          <a:endParaRPr lang="pt-BR"/>
        </a:p>
      </dgm:t>
    </dgm:pt>
    <dgm:pt modelId="{B59C0260-59FF-4EF3-A055-89AA33F81E8B}" type="pres">
      <dgm:prSet presAssocID="{9CBFAB3E-9DC6-40B7-BE92-8AF998E45FE9}" presName="sibTrans" presStyleLbl="sibTrans1D1" presStyleIdx="4" presStyleCnt="5"/>
      <dgm:spPr/>
      <dgm:t>
        <a:bodyPr/>
        <a:lstStyle/>
        <a:p>
          <a:endParaRPr lang="pt-BR"/>
        </a:p>
      </dgm:t>
    </dgm:pt>
    <dgm:pt modelId="{8C95CA84-1AAD-492C-A439-0D858C0D8AC9}" type="pres">
      <dgm:prSet presAssocID="{9CBFAB3E-9DC6-40B7-BE92-8AF998E45FE9}" presName="connectorText" presStyleLbl="sibTrans1D1" presStyleIdx="4" presStyleCnt="5"/>
      <dgm:spPr/>
      <dgm:t>
        <a:bodyPr/>
        <a:lstStyle/>
        <a:p>
          <a:endParaRPr lang="pt-BR"/>
        </a:p>
      </dgm:t>
    </dgm:pt>
    <dgm:pt modelId="{A640DABB-716F-4D57-B4E1-1D5233AC04A9}" type="pres">
      <dgm:prSet presAssocID="{66B38C28-D4AD-41D6-A1CD-D7299D7524FE}" presName="node" presStyleLbl="node1" presStyleIdx="5" presStyleCnt="6" custScaleX="120717" custScaleY="128584">
        <dgm:presLayoutVars>
          <dgm:bulletEnabled val="1"/>
        </dgm:presLayoutVars>
      </dgm:prSet>
      <dgm:spPr/>
      <dgm:t>
        <a:bodyPr/>
        <a:lstStyle/>
        <a:p>
          <a:endParaRPr lang="pt-BR"/>
        </a:p>
      </dgm:t>
    </dgm:pt>
  </dgm:ptLst>
  <dgm:cxnLst>
    <dgm:cxn modelId="{8AF88EB5-5175-48AD-9EBD-C718349FF889}" type="presOf" srcId="{970EB78F-5EB2-48DB-8718-D1E6D38B73E7}" destId="{52B13C4E-51C5-4431-AD98-6335B44E9D7C}" srcOrd="0" destOrd="0" presId="urn:microsoft.com/office/officeart/2005/8/layout/bProcess3"/>
    <dgm:cxn modelId="{160CB28F-335C-4B05-AEAF-0F400D4DA35C}" type="presOf" srcId="{970EB78F-5EB2-48DB-8718-D1E6D38B73E7}" destId="{62B522FA-E5D7-46CA-927A-DC963BBD76FC}" srcOrd="1" destOrd="0" presId="urn:microsoft.com/office/officeart/2005/8/layout/bProcess3"/>
    <dgm:cxn modelId="{2F3D692F-62B8-4AF4-8ABC-A37D723FC427}" type="presOf" srcId="{9CBFAB3E-9DC6-40B7-BE92-8AF998E45FE9}" destId="{B59C0260-59FF-4EF3-A055-89AA33F81E8B}" srcOrd="0" destOrd="0" presId="urn:microsoft.com/office/officeart/2005/8/layout/bProcess3"/>
    <dgm:cxn modelId="{5C380B44-5015-427B-B87B-5C713C7D37BB}" type="presOf" srcId="{4BAC1E4E-3C4D-4774-B74F-0D271F4B8CAE}" destId="{8A607154-5B33-43B4-8E2E-471E9C4F0251}" srcOrd="0" destOrd="0" presId="urn:microsoft.com/office/officeart/2005/8/layout/bProcess3"/>
    <dgm:cxn modelId="{9A8349DA-4A3F-4832-B2BD-43074996378E}" type="presOf" srcId="{F9E3456E-98B4-4CF4-914B-A58618ED1EB6}" destId="{C9BED75E-620C-40EE-8104-3E162A8F12A7}" srcOrd="0" destOrd="0" presId="urn:microsoft.com/office/officeart/2005/8/layout/bProcess3"/>
    <dgm:cxn modelId="{48F879E0-EAAB-4243-B901-1D30D7EC72D1}" type="presOf" srcId="{66B38C28-D4AD-41D6-A1CD-D7299D7524FE}" destId="{A640DABB-716F-4D57-B4E1-1D5233AC04A9}" srcOrd="0" destOrd="0" presId="urn:microsoft.com/office/officeart/2005/8/layout/bProcess3"/>
    <dgm:cxn modelId="{37CC859F-6DA7-457E-9C2E-5DC4AC92ED50}" type="presOf" srcId="{23E6F8A1-F7D5-4269-8880-1EA5BBBB627A}" destId="{8C3AB48F-582D-444A-B3B8-EC38E7C76077}" srcOrd="0" destOrd="0" presId="urn:microsoft.com/office/officeart/2005/8/layout/bProcess3"/>
    <dgm:cxn modelId="{8AFA7506-9529-4754-A4E7-140AD55C5881}" type="presOf" srcId="{2794A4B8-89C1-4759-B66B-B7070220F62A}" destId="{F6379C4F-D185-46AA-9964-448E4916F50E}" srcOrd="0" destOrd="0" presId="urn:microsoft.com/office/officeart/2005/8/layout/bProcess3"/>
    <dgm:cxn modelId="{412A8721-DFD0-4DA3-B378-F198A66E6811}" type="presOf" srcId="{562A86F3-45A6-463B-85BD-288FA8255F1E}" destId="{0C351042-D237-4350-BE13-C9D25AC4D1E6}" srcOrd="0" destOrd="1" presId="urn:microsoft.com/office/officeart/2005/8/layout/bProcess3"/>
    <dgm:cxn modelId="{D9A421D6-AB28-4C1C-9E1A-50EF29BAEBBD}" srcId="{23E6F8A1-F7D5-4269-8880-1EA5BBBB627A}" destId="{F9E3456E-98B4-4CF4-914B-A58618ED1EB6}" srcOrd="0" destOrd="0" parTransId="{84DD748F-4130-4C24-8514-A2E636CAB70F}" sibTransId="{970EB78F-5EB2-48DB-8718-D1E6D38B73E7}"/>
    <dgm:cxn modelId="{9E8040F9-C5CD-4F60-898C-729127108791}" srcId="{23E6F8A1-F7D5-4269-8880-1EA5BBBB627A}" destId="{D99BAC06-C9D2-454D-9AC3-AD000796C8AA}" srcOrd="2" destOrd="0" parTransId="{B215A142-0F4A-46E7-B4E8-B008FE8E4A22}" sibTransId="{F2095E64-F6FE-42C0-8096-A72D4FA0A90C}"/>
    <dgm:cxn modelId="{4F14A57B-3BEE-40F0-B67F-94BA119892E7}" srcId="{23E6F8A1-F7D5-4269-8880-1EA5BBBB627A}" destId="{EF2CF872-7FD2-4E39-B3B1-14AFBD71D39E}" srcOrd="3" destOrd="0" parTransId="{4A5EECD9-E7E9-4BB7-97B1-09884CB54F5D}" sibTransId="{4BAC1E4E-3C4D-4774-B74F-0D271F4B8CAE}"/>
    <dgm:cxn modelId="{7CFBCF77-D744-4044-902A-2EE700402684}" srcId="{23E6F8A1-F7D5-4269-8880-1EA5BBBB627A}" destId="{2794A4B8-89C1-4759-B66B-B7070220F62A}" srcOrd="4" destOrd="0" parTransId="{267ED33D-83C3-4592-9D7D-C2D44B7A9317}" sibTransId="{9CBFAB3E-9DC6-40B7-BE92-8AF998E45FE9}"/>
    <dgm:cxn modelId="{1D7B538C-E0F5-4CE0-BCDE-58E4AA81FE86}" srcId="{23E6F8A1-F7D5-4269-8880-1EA5BBBB627A}" destId="{30A08857-6803-4D55-8890-A6F5085C5EFC}" srcOrd="1" destOrd="0" parTransId="{960AE14E-7595-4EE0-9CD0-C6E1828440D3}" sibTransId="{1728EDB0-6198-48DA-9EB7-809A21147534}"/>
    <dgm:cxn modelId="{8551A511-2561-4329-A97A-5C29EBD5E674}" type="presOf" srcId="{30A08857-6803-4D55-8890-A6F5085C5EFC}" destId="{9FE41758-A67F-43CD-B2B1-CA2C4838BF3B}" srcOrd="0" destOrd="0" presId="urn:microsoft.com/office/officeart/2005/8/layout/bProcess3"/>
    <dgm:cxn modelId="{8D6003D7-C0F0-41C7-802B-B46B5A3339AD}" type="presOf" srcId="{EF2CF872-7FD2-4E39-B3B1-14AFBD71D39E}" destId="{772E6ED7-1B87-4FB9-9B43-8951F0FE1087}" srcOrd="0" destOrd="0" presId="urn:microsoft.com/office/officeart/2005/8/layout/bProcess3"/>
    <dgm:cxn modelId="{D35078AA-0BA3-456D-BABA-BF9D06067518}" type="presOf" srcId="{D99BAC06-C9D2-454D-9AC3-AD000796C8AA}" destId="{0C351042-D237-4350-BE13-C9D25AC4D1E6}" srcOrd="0" destOrd="0" presId="urn:microsoft.com/office/officeart/2005/8/layout/bProcess3"/>
    <dgm:cxn modelId="{49330721-6556-40B2-A8D1-832554392C9D}" srcId="{23E6F8A1-F7D5-4269-8880-1EA5BBBB627A}" destId="{66B38C28-D4AD-41D6-A1CD-D7299D7524FE}" srcOrd="5" destOrd="0" parTransId="{67AB96BE-6022-4D2B-9C17-BBF11D502E2B}" sibTransId="{114759F2-059D-4B07-BCDD-6F3C01CC140B}"/>
    <dgm:cxn modelId="{D165904D-90A5-4730-83A4-D4306AF2D0F5}" type="presOf" srcId="{F2095E64-F6FE-42C0-8096-A72D4FA0A90C}" destId="{A743E93D-8268-4627-86FA-DD640FD45C04}" srcOrd="1" destOrd="0" presId="urn:microsoft.com/office/officeart/2005/8/layout/bProcess3"/>
    <dgm:cxn modelId="{E45C8D84-7ED7-4D4F-916B-D727A65759A3}" type="presOf" srcId="{4BAC1E4E-3C4D-4774-B74F-0D271F4B8CAE}" destId="{509BC328-7EF9-4C2D-A0AD-C6E984120B19}" srcOrd="1" destOrd="0" presId="urn:microsoft.com/office/officeart/2005/8/layout/bProcess3"/>
    <dgm:cxn modelId="{500E568E-FA2F-4ECE-98CE-62BEB5A203F2}" srcId="{D99BAC06-C9D2-454D-9AC3-AD000796C8AA}" destId="{562A86F3-45A6-463B-85BD-288FA8255F1E}" srcOrd="0" destOrd="0" parTransId="{C4277F50-3B60-41ED-A4B6-11AD64AFDF2D}" sibTransId="{34B6C1F1-8764-4486-A297-BA30F362BF7A}"/>
    <dgm:cxn modelId="{DB58FC82-3858-4E76-8F4C-77826C9771B5}" type="presOf" srcId="{1728EDB0-6198-48DA-9EB7-809A21147534}" destId="{51668C20-8811-45D7-AACA-FB586A456DA3}" srcOrd="0" destOrd="0" presId="urn:microsoft.com/office/officeart/2005/8/layout/bProcess3"/>
    <dgm:cxn modelId="{B740DE8E-28F1-42EA-8FBC-FB1A4EFE3513}" type="presOf" srcId="{F2095E64-F6FE-42C0-8096-A72D4FA0A90C}" destId="{6541EE24-B9E9-4B51-AF4D-BBE2DAC9FC9F}" srcOrd="0" destOrd="0" presId="urn:microsoft.com/office/officeart/2005/8/layout/bProcess3"/>
    <dgm:cxn modelId="{F437E6FE-5266-403F-87BE-70708EC6AEF6}" type="presOf" srcId="{1728EDB0-6198-48DA-9EB7-809A21147534}" destId="{77DDED48-DC28-4D84-A295-B12F0F6ECE5A}" srcOrd="1" destOrd="0" presId="urn:microsoft.com/office/officeart/2005/8/layout/bProcess3"/>
    <dgm:cxn modelId="{D0E24855-E049-4AB8-874D-BA1DD02E682F}" type="presOf" srcId="{9CBFAB3E-9DC6-40B7-BE92-8AF998E45FE9}" destId="{8C95CA84-1AAD-492C-A439-0D858C0D8AC9}" srcOrd="1" destOrd="0" presId="urn:microsoft.com/office/officeart/2005/8/layout/bProcess3"/>
    <dgm:cxn modelId="{1DADBE1F-C87E-4051-9A36-7839EF45BA4B}" type="presParOf" srcId="{8C3AB48F-582D-444A-B3B8-EC38E7C76077}" destId="{C9BED75E-620C-40EE-8104-3E162A8F12A7}" srcOrd="0" destOrd="0" presId="urn:microsoft.com/office/officeart/2005/8/layout/bProcess3"/>
    <dgm:cxn modelId="{51AA63CC-C881-4C64-B15A-50F7CBB4BAAD}" type="presParOf" srcId="{8C3AB48F-582D-444A-B3B8-EC38E7C76077}" destId="{52B13C4E-51C5-4431-AD98-6335B44E9D7C}" srcOrd="1" destOrd="0" presId="urn:microsoft.com/office/officeart/2005/8/layout/bProcess3"/>
    <dgm:cxn modelId="{E2D33C64-2501-4D33-AA0A-3B90489F78F1}" type="presParOf" srcId="{52B13C4E-51C5-4431-AD98-6335B44E9D7C}" destId="{62B522FA-E5D7-46CA-927A-DC963BBD76FC}" srcOrd="0" destOrd="0" presId="urn:microsoft.com/office/officeart/2005/8/layout/bProcess3"/>
    <dgm:cxn modelId="{462F0FDD-3950-4536-9DEA-8B8798F46683}" type="presParOf" srcId="{8C3AB48F-582D-444A-B3B8-EC38E7C76077}" destId="{9FE41758-A67F-43CD-B2B1-CA2C4838BF3B}" srcOrd="2" destOrd="0" presId="urn:microsoft.com/office/officeart/2005/8/layout/bProcess3"/>
    <dgm:cxn modelId="{D0565F2A-C8D1-421A-A833-F0CFD6E3EEE0}" type="presParOf" srcId="{8C3AB48F-582D-444A-B3B8-EC38E7C76077}" destId="{51668C20-8811-45D7-AACA-FB586A456DA3}" srcOrd="3" destOrd="0" presId="urn:microsoft.com/office/officeart/2005/8/layout/bProcess3"/>
    <dgm:cxn modelId="{A8F1DE4A-74AB-4315-82CD-C5FCEE7D3741}" type="presParOf" srcId="{51668C20-8811-45D7-AACA-FB586A456DA3}" destId="{77DDED48-DC28-4D84-A295-B12F0F6ECE5A}" srcOrd="0" destOrd="0" presId="urn:microsoft.com/office/officeart/2005/8/layout/bProcess3"/>
    <dgm:cxn modelId="{9735D8AD-FA81-4E7F-A4F6-8D51FAA52065}" type="presParOf" srcId="{8C3AB48F-582D-444A-B3B8-EC38E7C76077}" destId="{0C351042-D237-4350-BE13-C9D25AC4D1E6}" srcOrd="4" destOrd="0" presId="urn:microsoft.com/office/officeart/2005/8/layout/bProcess3"/>
    <dgm:cxn modelId="{2F76797A-A045-4D47-9891-11BB3F5BCBFC}" type="presParOf" srcId="{8C3AB48F-582D-444A-B3B8-EC38E7C76077}" destId="{6541EE24-B9E9-4B51-AF4D-BBE2DAC9FC9F}" srcOrd="5" destOrd="0" presId="urn:microsoft.com/office/officeart/2005/8/layout/bProcess3"/>
    <dgm:cxn modelId="{56DBE1DE-2B13-4D7A-817D-D76D3D7B7500}" type="presParOf" srcId="{6541EE24-B9E9-4B51-AF4D-BBE2DAC9FC9F}" destId="{A743E93D-8268-4627-86FA-DD640FD45C04}" srcOrd="0" destOrd="0" presId="urn:microsoft.com/office/officeart/2005/8/layout/bProcess3"/>
    <dgm:cxn modelId="{BD3999E6-A991-4517-965D-8A1AD189D820}" type="presParOf" srcId="{8C3AB48F-582D-444A-B3B8-EC38E7C76077}" destId="{772E6ED7-1B87-4FB9-9B43-8951F0FE1087}" srcOrd="6" destOrd="0" presId="urn:microsoft.com/office/officeart/2005/8/layout/bProcess3"/>
    <dgm:cxn modelId="{C7F8F438-6E62-4D24-8DEE-C58999BE804D}" type="presParOf" srcId="{8C3AB48F-582D-444A-B3B8-EC38E7C76077}" destId="{8A607154-5B33-43B4-8E2E-471E9C4F0251}" srcOrd="7" destOrd="0" presId="urn:microsoft.com/office/officeart/2005/8/layout/bProcess3"/>
    <dgm:cxn modelId="{D8DE52D9-3207-4BCC-9666-807ECC03C8C1}" type="presParOf" srcId="{8A607154-5B33-43B4-8E2E-471E9C4F0251}" destId="{509BC328-7EF9-4C2D-A0AD-C6E984120B19}" srcOrd="0" destOrd="0" presId="urn:microsoft.com/office/officeart/2005/8/layout/bProcess3"/>
    <dgm:cxn modelId="{94A812E2-038F-4047-A93E-903ABE413267}" type="presParOf" srcId="{8C3AB48F-582D-444A-B3B8-EC38E7C76077}" destId="{F6379C4F-D185-46AA-9964-448E4916F50E}" srcOrd="8" destOrd="0" presId="urn:microsoft.com/office/officeart/2005/8/layout/bProcess3"/>
    <dgm:cxn modelId="{003BEEAA-E96A-4DAA-8532-77E8751B793E}" type="presParOf" srcId="{8C3AB48F-582D-444A-B3B8-EC38E7C76077}" destId="{B59C0260-59FF-4EF3-A055-89AA33F81E8B}" srcOrd="9" destOrd="0" presId="urn:microsoft.com/office/officeart/2005/8/layout/bProcess3"/>
    <dgm:cxn modelId="{DAFB85C3-44CD-4DE7-BC09-6FC46E130A07}" type="presParOf" srcId="{B59C0260-59FF-4EF3-A055-89AA33F81E8B}" destId="{8C95CA84-1AAD-492C-A439-0D858C0D8AC9}" srcOrd="0" destOrd="0" presId="urn:microsoft.com/office/officeart/2005/8/layout/bProcess3"/>
    <dgm:cxn modelId="{4E46E974-0C37-409B-8828-7D9911E7DAF3}" type="presParOf" srcId="{8C3AB48F-582D-444A-B3B8-EC38E7C76077}" destId="{A640DABB-716F-4D57-B4E1-1D5233AC04A9}" srcOrd="10"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3"/>
            <a:ext cx="2945659" cy="498056"/>
          </a:xfrm>
          <a:prstGeom prst="rect">
            <a:avLst/>
          </a:prstGeom>
        </p:spPr>
        <p:txBody>
          <a:bodyPr vert="horz" lIns="91285" tIns="45642" rIns="91285" bIns="45642" rtlCol="0"/>
          <a:lstStyle>
            <a:lvl1pPr algn="l">
              <a:defRPr sz="1200"/>
            </a:lvl1pPr>
          </a:lstStyle>
          <a:p>
            <a:endParaRPr lang="pt-BR"/>
          </a:p>
        </p:txBody>
      </p:sp>
      <p:sp>
        <p:nvSpPr>
          <p:cNvPr id="3" name="Espaço Reservado para Data 2"/>
          <p:cNvSpPr>
            <a:spLocks noGrp="1"/>
          </p:cNvSpPr>
          <p:nvPr>
            <p:ph type="dt" sz="quarter" idx="1"/>
          </p:nvPr>
        </p:nvSpPr>
        <p:spPr>
          <a:xfrm>
            <a:off x="3850443" y="3"/>
            <a:ext cx="2945659" cy="498056"/>
          </a:xfrm>
          <a:prstGeom prst="rect">
            <a:avLst/>
          </a:prstGeom>
        </p:spPr>
        <p:txBody>
          <a:bodyPr vert="horz" lIns="91285" tIns="45642" rIns="91285" bIns="45642" rtlCol="0"/>
          <a:lstStyle>
            <a:lvl1pPr algn="r">
              <a:defRPr sz="1200"/>
            </a:lvl1pPr>
          </a:lstStyle>
          <a:p>
            <a:fld id="{77A7B9D5-127C-4AC3-85BE-BA591CEEAF7D}" type="datetimeFigureOut">
              <a:rPr lang="pt-BR" smtClean="0"/>
              <a:t>07/04/2016</a:t>
            </a:fld>
            <a:endParaRPr lang="pt-BR"/>
          </a:p>
        </p:txBody>
      </p:sp>
      <p:sp>
        <p:nvSpPr>
          <p:cNvPr id="4" name="Espaço Reservado para Rodapé 3"/>
          <p:cNvSpPr>
            <a:spLocks noGrp="1"/>
          </p:cNvSpPr>
          <p:nvPr>
            <p:ph type="ftr" sz="quarter" idx="2"/>
          </p:nvPr>
        </p:nvSpPr>
        <p:spPr>
          <a:xfrm>
            <a:off x="0" y="9428584"/>
            <a:ext cx="2945659" cy="498055"/>
          </a:xfrm>
          <a:prstGeom prst="rect">
            <a:avLst/>
          </a:prstGeom>
        </p:spPr>
        <p:txBody>
          <a:bodyPr vert="horz" lIns="91285" tIns="45642" rIns="91285" bIns="45642"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50443" y="9428584"/>
            <a:ext cx="2945659" cy="498055"/>
          </a:xfrm>
          <a:prstGeom prst="rect">
            <a:avLst/>
          </a:prstGeom>
        </p:spPr>
        <p:txBody>
          <a:bodyPr vert="horz" lIns="91285" tIns="45642" rIns="91285" bIns="45642" rtlCol="0" anchor="b"/>
          <a:lstStyle>
            <a:lvl1pPr algn="r">
              <a:defRPr sz="1200"/>
            </a:lvl1pPr>
          </a:lstStyle>
          <a:p>
            <a:fld id="{C4E0D3AA-73ED-46D5-A04F-70A343D61705}" type="slidenum">
              <a:rPr lang="pt-BR" smtClean="0"/>
              <a:t>‹nº›</a:t>
            </a:fld>
            <a:endParaRPr lang="pt-BR"/>
          </a:p>
        </p:txBody>
      </p:sp>
    </p:spTree>
    <p:extLst>
      <p:ext uri="{BB962C8B-B14F-4D97-AF65-F5344CB8AC3E}">
        <p14:creationId xmlns:p14="http://schemas.microsoft.com/office/powerpoint/2010/main" val="235723307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pt-BR" smtClean="0"/>
              <a:t>Clique para editar o título mestre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4" name="Date Placeholder 3"/>
          <p:cNvSpPr>
            <a:spLocks noGrp="1"/>
          </p:cNvSpPr>
          <p:nvPr>
            <p:ph type="dt" sz="half" idx="10"/>
          </p:nvPr>
        </p:nvSpPr>
        <p:spPr>
          <a:xfrm>
            <a:off x="7205133" y="6041362"/>
            <a:ext cx="911939" cy="365125"/>
          </a:xfrm>
          <a:prstGeom prst="rect">
            <a:avLst/>
          </a:prstGeom>
        </p:spPr>
        <p:txBody>
          <a:bodyPr/>
          <a:lstStyle/>
          <a:p>
            <a:fld id="{B61BEF0D-F0BB-DE4B-95CE-6DB70DBA9567}" type="datetimeFigureOut">
              <a:rPr lang="en-US" dirty="0"/>
              <a:pPr/>
              <a:t>4/7/2016</a:t>
            </a:fld>
            <a:endParaRPr lang="en-US" dirty="0"/>
          </a:p>
        </p:txBody>
      </p:sp>
      <p:sp>
        <p:nvSpPr>
          <p:cNvPr id="5" name="Footer Placeholder 4"/>
          <p:cNvSpPr>
            <a:spLocks noGrp="1"/>
          </p:cNvSpPr>
          <p:nvPr>
            <p:ph type="ftr" sz="quarter" idx="11"/>
          </p:nvPr>
        </p:nvSpPr>
        <p:spPr>
          <a:xfrm>
            <a:off x="677334" y="6041362"/>
            <a:ext cx="6297612"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590663" y="6041362"/>
            <a:ext cx="683339" cy="365125"/>
          </a:xfrm>
          <a:prstGeom prst="rect">
            <a:avLst/>
          </a:prstGeo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a:xfrm>
            <a:off x="7205133" y="6041362"/>
            <a:ext cx="911939" cy="365125"/>
          </a:xfrm>
          <a:prstGeom prst="rect">
            <a:avLst/>
          </a:prstGeom>
        </p:spPr>
        <p:txBody>
          <a:bodyPr/>
          <a:lstStyle/>
          <a:p>
            <a:fld id="{B61BEF0D-F0BB-DE4B-95CE-6DB70DBA9567}" type="datetimeFigureOut">
              <a:rPr lang="en-US" dirty="0"/>
              <a:pPr/>
              <a:t>4/7/2016</a:t>
            </a:fld>
            <a:endParaRPr lang="en-US" dirty="0"/>
          </a:p>
        </p:txBody>
      </p:sp>
      <p:sp>
        <p:nvSpPr>
          <p:cNvPr id="5" name="Footer Placeholder 4"/>
          <p:cNvSpPr>
            <a:spLocks noGrp="1"/>
          </p:cNvSpPr>
          <p:nvPr>
            <p:ph type="ftr" sz="quarter" idx="11"/>
          </p:nvPr>
        </p:nvSpPr>
        <p:spPr>
          <a:xfrm>
            <a:off x="677334" y="6041362"/>
            <a:ext cx="6297612"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590663" y="6041362"/>
            <a:ext cx="683339" cy="365125"/>
          </a:xfrm>
          <a:prstGeom prst="rect">
            <a:avLst/>
          </a:prstGeo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t-BR" smtClean="0"/>
              <a:t>Clique para editar o título mestre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a:xfrm>
            <a:off x="7205133" y="6041362"/>
            <a:ext cx="911939" cy="365125"/>
          </a:xfrm>
          <a:prstGeom prst="rect">
            <a:avLst/>
          </a:prstGeom>
        </p:spPr>
        <p:txBody>
          <a:bodyPr/>
          <a:lstStyle/>
          <a:p>
            <a:fld id="{B61BEF0D-F0BB-DE4B-95CE-6DB70DBA9567}" type="datetimeFigureOut">
              <a:rPr lang="en-US" dirty="0"/>
              <a:pPr/>
              <a:t>4/7/2016</a:t>
            </a:fld>
            <a:endParaRPr lang="en-US" dirty="0"/>
          </a:p>
        </p:txBody>
      </p:sp>
      <p:sp>
        <p:nvSpPr>
          <p:cNvPr id="5" name="Footer Placeholder 4"/>
          <p:cNvSpPr>
            <a:spLocks noGrp="1"/>
          </p:cNvSpPr>
          <p:nvPr>
            <p:ph type="ftr" sz="quarter" idx="11"/>
          </p:nvPr>
        </p:nvSpPr>
        <p:spPr>
          <a:xfrm>
            <a:off x="677334" y="6041362"/>
            <a:ext cx="6297612"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590663" y="6041362"/>
            <a:ext cx="683339" cy="365125"/>
          </a:xfrm>
          <a:prstGeom prst="rect">
            <a:avLst/>
          </a:prstGeom>
        </p:spPr>
        <p:txBody>
          <a:bodyPr/>
          <a:lstStyle/>
          <a:p>
            <a:fld id="{D57F1E4F-1CFF-5643-939E-217C01CDF565}" type="slidenum">
              <a:rPr lang="en-US" dirty="0"/>
              <a:pPr/>
              <a:t>‹nº›</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a:xfrm>
            <a:off x="7205133" y="6041362"/>
            <a:ext cx="911939" cy="365125"/>
          </a:xfrm>
          <a:prstGeom prst="rect">
            <a:avLst/>
          </a:prstGeom>
        </p:spPr>
        <p:txBody>
          <a:bodyPr/>
          <a:lstStyle/>
          <a:p>
            <a:fld id="{B61BEF0D-F0BB-DE4B-95CE-6DB70DBA9567}" type="datetimeFigureOut">
              <a:rPr lang="en-US" dirty="0"/>
              <a:pPr/>
              <a:t>4/7/2016</a:t>
            </a:fld>
            <a:endParaRPr lang="en-US" dirty="0"/>
          </a:p>
        </p:txBody>
      </p:sp>
      <p:sp>
        <p:nvSpPr>
          <p:cNvPr id="5" name="Footer Placeholder 4"/>
          <p:cNvSpPr>
            <a:spLocks noGrp="1"/>
          </p:cNvSpPr>
          <p:nvPr>
            <p:ph type="ftr" sz="quarter" idx="11"/>
          </p:nvPr>
        </p:nvSpPr>
        <p:spPr>
          <a:xfrm>
            <a:off x="677334" y="6041362"/>
            <a:ext cx="6297612"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590663" y="6041362"/>
            <a:ext cx="683339" cy="365125"/>
          </a:xfrm>
          <a:prstGeom prst="rect">
            <a:avLst/>
          </a:prstGeo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o 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t-BR" smtClean="0"/>
              <a:t>Clique para editar o título mestre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a:xfrm>
            <a:off x="7205133" y="6041362"/>
            <a:ext cx="911939" cy="365125"/>
          </a:xfrm>
          <a:prstGeom prst="rect">
            <a:avLst/>
          </a:prstGeom>
        </p:spPr>
        <p:txBody>
          <a:bodyPr/>
          <a:lstStyle/>
          <a:p>
            <a:fld id="{B61BEF0D-F0BB-DE4B-95CE-6DB70DBA9567}" type="datetimeFigureOut">
              <a:rPr lang="en-US" dirty="0"/>
              <a:pPr/>
              <a:t>4/7/2016</a:t>
            </a:fld>
            <a:endParaRPr lang="en-US" dirty="0"/>
          </a:p>
        </p:txBody>
      </p:sp>
      <p:sp>
        <p:nvSpPr>
          <p:cNvPr id="5" name="Footer Placeholder 4"/>
          <p:cNvSpPr>
            <a:spLocks noGrp="1"/>
          </p:cNvSpPr>
          <p:nvPr>
            <p:ph type="ftr" sz="quarter" idx="11"/>
          </p:nvPr>
        </p:nvSpPr>
        <p:spPr>
          <a:xfrm>
            <a:off x="677334" y="6041362"/>
            <a:ext cx="6297612"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590663" y="6041362"/>
            <a:ext cx="683339" cy="365125"/>
          </a:xfrm>
          <a:prstGeom prst="rect">
            <a:avLst/>
          </a:prstGeom>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pt-BR" smtClean="0"/>
              <a:t>Clique para editar o título mestre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a:xfrm>
            <a:off x="7205133" y="6041362"/>
            <a:ext cx="911939" cy="365125"/>
          </a:xfrm>
          <a:prstGeom prst="rect">
            <a:avLst/>
          </a:prstGeom>
        </p:spPr>
        <p:txBody>
          <a:bodyPr/>
          <a:lstStyle/>
          <a:p>
            <a:fld id="{B61BEF0D-F0BB-DE4B-95CE-6DB70DBA9567}" type="datetimeFigureOut">
              <a:rPr lang="en-US" dirty="0"/>
              <a:pPr/>
              <a:t>4/7/2016</a:t>
            </a:fld>
            <a:endParaRPr lang="en-US" dirty="0"/>
          </a:p>
        </p:txBody>
      </p:sp>
      <p:sp>
        <p:nvSpPr>
          <p:cNvPr id="5" name="Footer Placeholder 4"/>
          <p:cNvSpPr>
            <a:spLocks noGrp="1"/>
          </p:cNvSpPr>
          <p:nvPr>
            <p:ph type="ftr" sz="quarter" idx="11"/>
          </p:nvPr>
        </p:nvSpPr>
        <p:spPr>
          <a:xfrm>
            <a:off x="677334" y="6041362"/>
            <a:ext cx="6297612"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590663" y="6041362"/>
            <a:ext cx="683339" cy="365125"/>
          </a:xfrm>
          <a:prstGeom prst="rect">
            <a:avLst/>
          </a:prstGeo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a:xfrm>
            <a:off x="7205133" y="6041362"/>
            <a:ext cx="911939" cy="365125"/>
          </a:xfrm>
          <a:prstGeom prst="rect">
            <a:avLst/>
          </a:prstGeom>
        </p:spPr>
        <p:txBody>
          <a:bodyPr/>
          <a:lstStyle/>
          <a:p>
            <a:fld id="{55C6B4A9-1611-4792-9094-5F34BCA07E0B}" type="datetimeFigureOut">
              <a:rPr lang="en-US" dirty="0"/>
              <a:t>4/7/2016</a:t>
            </a:fld>
            <a:endParaRPr lang="en-US" dirty="0"/>
          </a:p>
        </p:txBody>
      </p:sp>
      <p:sp>
        <p:nvSpPr>
          <p:cNvPr id="5" name="Footer Placeholder 4"/>
          <p:cNvSpPr>
            <a:spLocks noGrp="1"/>
          </p:cNvSpPr>
          <p:nvPr>
            <p:ph type="ftr" sz="quarter" idx="11"/>
          </p:nvPr>
        </p:nvSpPr>
        <p:spPr>
          <a:xfrm>
            <a:off x="677334" y="6041362"/>
            <a:ext cx="6297612"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590663" y="6041362"/>
            <a:ext cx="683339" cy="365125"/>
          </a:xfrm>
          <a:prstGeom prst="rect">
            <a:avLst/>
          </a:prstGeom>
        </p:spPr>
        <p:txBody>
          <a:bodyPr/>
          <a:lstStyle/>
          <a:p>
            <a:fld id="{89333C77-0158-454C-844F-B7AB9BD7DAD4}"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a:xfrm>
            <a:off x="7205133" y="6041362"/>
            <a:ext cx="911939" cy="365125"/>
          </a:xfrm>
          <a:prstGeom prst="rect">
            <a:avLst/>
          </a:prstGeom>
        </p:spPr>
        <p:txBody>
          <a:bodyPr/>
          <a:lstStyle/>
          <a:p>
            <a:fld id="{B61BEF0D-F0BB-DE4B-95CE-6DB70DBA9567}" type="datetimeFigureOut">
              <a:rPr lang="en-US" dirty="0"/>
              <a:pPr/>
              <a:t>4/7/2016</a:t>
            </a:fld>
            <a:endParaRPr lang="en-US" dirty="0"/>
          </a:p>
        </p:txBody>
      </p:sp>
      <p:sp>
        <p:nvSpPr>
          <p:cNvPr id="5" name="Footer Placeholder 4"/>
          <p:cNvSpPr>
            <a:spLocks noGrp="1"/>
          </p:cNvSpPr>
          <p:nvPr>
            <p:ph type="ftr" sz="quarter" idx="11"/>
          </p:nvPr>
        </p:nvSpPr>
        <p:spPr>
          <a:xfrm>
            <a:off x="677334" y="6041362"/>
            <a:ext cx="6297612"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590663" y="6041362"/>
            <a:ext cx="683339" cy="365125"/>
          </a:xfrm>
          <a:prstGeom prst="rect">
            <a:avLst/>
          </a:prstGeom>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pt-BR" smtClean="0"/>
              <a:t>Clique para editar o título mestre</a:t>
            </a:r>
            <a:endParaRPr lang="en-US" dirty="0"/>
          </a:p>
        </p:txBody>
      </p:sp>
      <p:sp>
        <p:nvSpPr>
          <p:cNvPr id="3" name="Content Placeholder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a:xfrm>
            <a:off x="7205133" y="6041362"/>
            <a:ext cx="911939" cy="365125"/>
          </a:xfrm>
          <a:prstGeom prst="rect">
            <a:avLst/>
          </a:prstGeom>
        </p:spPr>
        <p:txBody>
          <a:bodyPr/>
          <a:lstStyle/>
          <a:p>
            <a:fld id="{B61BEF0D-F0BB-DE4B-95CE-6DB70DBA9567}" type="datetimeFigureOut">
              <a:rPr lang="en-US" dirty="0"/>
              <a:pPr/>
              <a:t>4/7/2016</a:t>
            </a:fld>
            <a:endParaRPr lang="en-US" dirty="0"/>
          </a:p>
        </p:txBody>
      </p:sp>
      <p:sp>
        <p:nvSpPr>
          <p:cNvPr id="5" name="Footer Placeholder 4"/>
          <p:cNvSpPr>
            <a:spLocks noGrp="1"/>
          </p:cNvSpPr>
          <p:nvPr>
            <p:ph type="ftr" sz="quarter" idx="11"/>
          </p:nvPr>
        </p:nvSpPr>
        <p:spPr>
          <a:xfrm>
            <a:off x="677334" y="6041362"/>
            <a:ext cx="6297612"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590663" y="6041362"/>
            <a:ext cx="683339" cy="365125"/>
          </a:xfrm>
          <a:prstGeom prst="rect">
            <a:avLst/>
          </a:prstGeom>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a:xfrm>
            <a:off x="7205133" y="6041362"/>
            <a:ext cx="911939" cy="365125"/>
          </a:xfrm>
          <a:prstGeom prst="rect">
            <a:avLst/>
          </a:prstGeom>
        </p:spPr>
        <p:txBody>
          <a:bodyPr/>
          <a:lstStyle/>
          <a:p>
            <a:fld id="{B61BEF0D-F0BB-DE4B-95CE-6DB70DBA9567}" type="datetimeFigureOut">
              <a:rPr lang="en-US" dirty="0"/>
              <a:pPr/>
              <a:t>4/7/2016</a:t>
            </a:fld>
            <a:endParaRPr lang="en-US" dirty="0"/>
          </a:p>
        </p:txBody>
      </p:sp>
      <p:sp>
        <p:nvSpPr>
          <p:cNvPr id="5" name="Footer Placeholder 4"/>
          <p:cNvSpPr>
            <a:spLocks noGrp="1"/>
          </p:cNvSpPr>
          <p:nvPr>
            <p:ph type="ftr" sz="quarter" idx="11"/>
          </p:nvPr>
        </p:nvSpPr>
        <p:spPr>
          <a:xfrm>
            <a:off x="677334" y="6041362"/>
            <a:ext cx="6297612"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590663" y="6041362"/>
            <a:ext cx="683339" cy="365125"/>
          </a:xfrm>
          <a:prstGeom prst="rect">
            <a:avLst/>
          </a:prstGeo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a:xfrm>
            <a:off x="7205133" y="6041362"/>
            <a:ext cx="911939" cy="365125"/>
          </a:xfrm>
          <a:prstGeom prst="rect">
            <a:avLst/>
          </a:prstGeom>
        </p:spPr>
        <p:txBody>
          <a:bodyPr/>
          <a:lstStyle/>
          <a:p>
            <a:fld id="{EB712588-04B1-427B-82EE-E8DB90309F08}" type="datetimeFigureOut">
              <a:rPr lang="en-US" dirty="0"/>
              <a:t>4/7/2016</a:t>
            </a:fld>
            <a:endParaRPr lang="en-US" dirty="0"/>
          </a:p>
        </p:txBody>
      </p:sp>
      <p:sp>
        <p:nvSpPr>
          <p:cNvPr id="6" name="Footer Placeholder 5"/>
          <p:cNvSpPr>
            <a:spLocks noGrp="1"/>
          </p:cNvSpPr>
          <p:nvPr>
            <p:ph type="ftr" sz="quarter" idx="11"/>
          </p:nvPr>
        </p:nvSpPr>
        <p:spPr>
          <a:xfrm>
            <a:off x="677334" y="6041362"/>
            <a:ext cx="6297612"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590663" y="6041362"/>
            <a:ext cx="683339" cy="365125"/>
          </a:xfrm>
          <a:prstGeom prst="rect">
            <a:avLst/>
          </a:prstGeom>
        </p:spPr>
        <p:txBody>
          <a:bodyPr/>
          <a:lstStyle/>
          <a:p>
            <a:fld id="{6FF9F0C5-380F-41C2-899A-BAC0F0927E16}"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smtClean="0"/>
              <a:t>Clique para editar o título mestre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6"/>
          <p:cNvSpPr>
            <a:spLocks noGrp="1"/>
          </p:cNvSpPr>
          <p:nvPr>
            <p:ph type="dt" sz="half" idx="10"/>
          </p:nvPr>
        </p:nvSpPr>
        <p:spPr>
          <a:xfrm>
            <a:off x="7205133" y="6041362"/>
            <a:ext cx="911939" cy="365125"/>
          </a:xfrm>
          <a:prstGeom prst="rect">
            <a:avLst/>
          </a:prstGeom>
        </p:spPr>
        <p:txBody>
          <a:bodyPr/>
          <a:lstStyle/>
          <a:p>
            <a:fld id="{B61BEF0D-F0BB-DE4B-95CE-6DB70DBA9567}" type="datetimeFigureOut">
              <a:rPr lang="en-US" dirty="0"/>
              <a:pPr/>
              <a:t>4/7/2016</a:t>
            </a:fld>
            <a:endParaRPr lang="en-US" dirty="0"/>
          </a:p>
        </p:txBody>
      </p:sp>
      <p:sp>
        <p:nvSpPr>
          <p:cNvPr id="8" name="Footer Placeholder 7"/>
          <p:cNvSpPr>
            <a:spLocks noGrp="1"/>
          </p:cNvSpPr>
          <p:nvPr>
            <p:ph type="ftr" sz="quarter" idx="11"/>
          </p:nvPr>
        </p:nvSpPr>
        <p:spPr>
          <a:xfrm>
            <a:off x="677334" y="6041362"/>
            <a:ext cx="6297612" cy="365125"/>
          </a:xfrm>
          <a:prstGeom prst="rect">
            <a:avLst/>
          </a:prstGeom>
        </p:spPr>
        <p:txBody>
          <a:bodyPr/>
          <a:lstStyle/>
          <a:p>
            <a:endParaRPr lang="en-US" dirty="0"/>
          </a:p>
        </p:txBody>
      </p:sp>
      <p:sp>
        <p:nvSpPr>
          <p:cNvPr id="9" name="Slide Number Placeholder 8"/>
          <p:cNvSpPr>
            <a:spLocks noGrp="1"/>
          </p:cNvSpPr>
          <p:nvPr>
            <p:ph type="sldNum" sz="quarter" idx="12"/>
          </p:nvPr>
        </p:nvSpPr>
        <p:spPr>
          <a:xfrm>
            <a:off x="8590663" y="6041362"/>
            <a:ext cx="683339" cy="365125"/>
          </a:xfrm>
          <a:prstGeom prst="rect">
            <a:avLst/>
          </a:prstGeo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pt-BR" smtClean="0"/>
              <a:t>Clique para editar o título mestre</a:t>
            </a:r>
            <a:endParaRPr lang="en-US" dirty="0"/>
          </a:p>
        </p:txBody>
      </p:sp>
      <p:sp>
        <p:nvSpPr>
          <p:cNvPr id="3" name="Date Placeholder 2"/>
          <p:cNvSpPr>
            <a:spLocks noGrp="1"/>
          </p:cNvSpPr>
          <p:nvPr>
            <p:ph type="dt" sz="half" idx="10"/>
          </p:nvPr>
        </p:nvSpPr>
        <p:spPr>
          <a:xfrm>
            <a:off x="7205133" y="6041362"/>
            <a:ext cx="911939" cy="365125"/>
          </a:xfrm>
          <a:prstGeom prst="rect">
            <a:avLst/>
          </a:prstGeom>
        </p:spPr>
        <p:txBody>
          <a:bodyPr/>
          <a:lstStyle/>
          <a:p>
            <a:fld id="{B61BEF0D-F0BB-DE4B-95CE-6DB70DBA9567}" type="datetimeFigureOut">
              <a:rPr lang="en-US" dirty="0"/>
              <a:pPr/>
              <a:t>4/7/2016</a:t>
            </a:fld>
            <a:endParaRPr lang="en-US" dirty="0"/>
          </a:p>
        </p:txBody>
      </p:sp>
      <p:sp>
        <p:nvSpPr>
          <p:cNvPr id="4" name="Footer Placeholder 3"/>
          <p:cNvSpPr>
            <a:spLocks noGrp="1"/>
          </p:cNvSpPr>
          <p:nvPr>
            <p:ph type="ftr" sz="quarter" idx="11"/>
          </p:nvPr>
        </p:nvSpPr>
        <p:spPr>
          <a:xfrm>
            <a:off x="677334" y="6041362"/>
            <a:ext cx="6297612" cy="365125"/>
          </a:xfrm>
          <a:prstGeom prst="rect">
            <a:avLst/>
          </a:prstGeom>
        </p:spPr>
        <p:txBody>
          <a:bodyPr/>
          <a:lstStyle/>
          <a:p>
            <a:endParaRPr lang="en-US" dirty="0"/>
          </a:p>
        </p:txBody>
      </p:sp>
      <p:sp>
        <p:nvSpPr>
          <p:cNvPr id="5" name="Slide Number Placeholder 4"/>
          <p:cNvSpPr>
            <a:spLocks noGrp="1"/>
          </p:cNvSpPr>
          <p:nvPr>
            <p:ph type="sldNum" sz="quarter" idx="12"/>
          </p:nvPr>
        </p:nvSpPr>
        <p:spPr>
          <a:xfrm>
            <a:off x="8590663" y="6041362"/>
            <a:ext cx="683339" cy="365125"/>
          </a:xfrm>
          <a:prstGeom prst="rect">
            <a:avLst/>
          </a:prstGeom>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205133" y="6041362"/>
            <a:ext cx="911939" cy="365125"/>
          </a:xfrm>
          <a:prstGeom prst="rect">
            <a:avLst/>
          </a:prstGeom>
        </p:spPr>
        <p:txBody>
          <a:bodyPr/>
          <a:lstStyle/>
          <a:p>
            <a:fld id="{B61BEF0D-F0BB-DE4B-95CE-6DB70DBA9567}" type="datetimeFigureOut">
              <a:rPr lang="en-US" dirty="0"/>
              <a:pPr/>
              <a:t>4/7/2016</a:t>
            </a:fld>
            <a:endParaRPr lang="en-US" dirty="0"/>
          </a:p>
        </p:txBody>
      </p:sp>
      <p:sp>
        <p:nvSpPr>
          <p:cNvPr id="3" name="Footer Placeholder 2"/>
          <p:cNvSpPr>
            <a:spLocks noGrp="1"/>
          </p:cNvSpPr>
          <p:nvPr>
            <p:ph type="ftr" sz="quarter" idx="11"/>
          </p:nvPr>
        </p:nvSpPr>
        <p:spPr>
          <a:xfrm>
            <a:off x="677334" y="6041362"/>
            <a:ext cx="6297612" cy="365125"/>
          </a:xfrm>
          <a:prstGeom prst="rect">
            <a:avLst/>
          </a:prstGeom>
        </p:spPr>
        <p:txBody>
          <a:bodyPr/>
          <a:lstStyle/>
          <a:p>
            <a:endParaRPr lang="en-US" dirty="0"/>
          </a:p>
        </p:txBody>
      </p:sp>
      <p:sp>
        <p:nvSpPr>
          <p:cNvPr id="4" name="Slide Number Placeholder 3"/>
          <p:cNvSpPr>
            <a:spLocks noGrp="1"/>
          </p:cNvSpPr>
          <p:nvPr>
            <p:ph type="sldNum" sz="quarter" idx="12"/>
          </p:nvPr>
        </p:nvSpPr>
        <p:spPr>
          <a:xfrm>
            <a:off x="8590663" y="6041362"/>
            <a:ext cx="683339" cy="365125"/>
          </a:xfrm>
          <a:prstGeom prst="rect">
            <a:avLst/>
          </a:prstGeom>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pt-BR" smtClean="0"/>
              <a:t>Clique para editar o título mestre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pt-BR" smtClean="0"/>
              <a:t>Clique para editar o texto mestre</a:t>
            </a:r>
          </a:p>
        </p:txBody>
      </p:sp>
      <p:sp>
        <p:nvSpPr>
          <p:cNvPr id="5" name="Date Placeholder 4"/>
          <p:cNvSpPr>
            <a:spLocks noGrp="1"/>
          </p:cNvSpPr>
          <p:nvPr>
            <p:ph type="dt" sz="half" idx="10"/>
          </p:nvPr>
        </p:nvSpPr>
        <p:spPr>
          <a:xfrm>
            <a:off x="7205133" y="6041362"/>
            <a:ext cx="911939" cy="365125"/>
          </a:xfrm>
          <a:prstGeom prst="rect">
            <a:avLst/>
          </a:prstGeom>
        </p:spPr>
        <p:txBody>
          <a:bodyPr/>
          <a:lstStyle/>
          <a:p>
            <a:fld id="{42A54C80-263E-416B-A8E0-580EDEADCBDC}" type="datetimeFigureOut">
              <a:rPr lang="en-US" dirty="0"/>
              <a:t>4/7/2016</a:t>
            </a:fld>
            <a:endParaRPr lang="en-US" dirty="0"/>
          </a:p>
        </p:txBody>
      </p:sp>
      <p:sp>
        <p:nvSpPr>
          <p:cNvPr id="6" name="Footer Placeholder 5"/>
          <p:cNvSpPr>
            <a:spLocks noGrp="1"/>
          </p:cNvSpPr>
          <p:nvPr>
            <p:ph type="ftr" sz="quarter" idx="11"/>
          </p:nvPr>
        </p:nvSpPr>
        <p:spPr>
          <a:xfrm>
            <a:off x="677334" y="6041362"/>
            <a:ext cx="6297612"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590663" y="6041362"/>
            <a:ext cx="683339" cy="365125"/>
          </a:xfrm>
          <a:prstGeom prst="rect">
            <a:avLst/>
          </a:prstGeom>
        </p:spPr>
        <p:txBody>
          <a:bodyPr/>
          <a:lstStyle/>
          <a:p>
            <a:fld id="{519954A3-9DFD-4C44-94BA-B95130A3BA1C}"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pt-BR" smtClean="0"/>
              <a:t>Clique para editar o título mestre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a:xfrm>
            <a:off x="7205133" y="6041362"/>
            <a:ext cx="911939" cy="365125"/>
          </a:xfrm>
          <a:prstGeom prst="rect">
            <a:avLst/>
          </a:prstGeom>
        </p:spPr>
        <p:txBody>
          <a:bodyPr/>
          <a:lstStyle/>
          <a:p>
            <a:fld id="{B61BEF0D-F0BB-DE4B-95CE-6DB70DBA9567}" type="datetimeFigureOut">
              <a:rPr lang="en-US" dirty="0"/>
              <a:pPr/>
              <a:t>4/7/2016</a:t>
            </a:fld>
            <a:endParaRPr lang="en-US" dirty="0"/>
          </a:p>
        </p:txBody>
      </p:sp>
      <p:sp>
        <p:nvSpPr>
          <p:cNvPr id="6" name="Footer Placeholder 5"/>
          <p:cNvSpPr>
            <a:spLocks noGrp="1"/>
          </p:cNvSpPr>
          <p:nvPr>
            <p:ph type="ftr" sz="quarter" idx="11"/>
          </p:nvPr>
        </p:nvSpPr>
        <p:spPr>
          <a:xfrm>
            <a:off x="677334" y="6041362"/>
            <a:ext cx="6297612"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590663" y="6041362"/>
            <a:ext cx="683339" cy="365125"/>
          </a:xfrm>
          <a:prstGeom prst="rect">
            <a:avLst/>
          </a:prstGeo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30" name="Group 6"/>
          <p:cNvGrpSpPr/>
          <p:nvPr userDrawn="1"/>
        </p:nvGrpSpPr>
        <p:grpSpPr>
          <a:xfrm>
            <a:off x="4791076" y="-8467"/>
            <a:ext cx="7400924" cy="6866467"/>
            <a:chOff x="0" y="-8467"/>
            <a:chExt cx="12192000" cy="6866467"/>
          </a:xfrm>
        </p:grpSpPr>
        <p:cxnSp>
          <p:nvCxnSpPr>
            <p:cNvPr id="31"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2"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33"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7"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8"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9"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0"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8" name="Retângulo 7"/>
          <p:cNvSpPr/>
          <p:nvPr userDrawn="1"/>
        </p:nvSpPr>
        <p:spPr>
          <a:xfrm>
            <a:off x="4398380" y="3889094"/>
            <a:ext cx="1203767" cy="296890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19" name="Picture 7" descr="faixa horizontal-01.png"/>
          <p:cNvPicPr>
            <a:picLocks noChangeAspect="1"/>
          </p:cNvPicPr>
          <p:nvPr userDrawn="1"/>
        </p:nvPicPr>
        <p:blipFill rotWithShape="1">
          <a:blip r:embed="rId18" cstate="email">
            <a:extLst>
              <a:ext uri="{28A0092B-C50C-407E-A947-70E740481C1C}">
                <a14:useLocalDpi xmlns:a14="http://schemas.microsoft.com/office/drawing/2010/main"/>
              </a:ext>
            </a:extLst>
          </a:blip>
          <a:srcRect l="1" r="31453"/>
          <a:stretch/>
        </p:blipFill>
        <p:spPr>
          <a:xfrm>
            <a:off x="5880925" y="6023977"/>
            <a:ext cx="4310826" cy="954899"/>
          </a:xfrm>
          <a:prstGeom prst="rect">
            <a:avLst/>
          </a:prstGeom>
        </p:spPr>
      </p:pic>
      <p:pic>
        <p:nvPicPr>
          <p:cNvPr id="18" name="Picture 7" descr="faixa horizontal-01.png"/>
          <p:cNvPicPr>
            <a:picLocks noChangeAspect="1"/>
          </p:cNvPicPr>
          <p:nvPr userDrawn="1"/>
        </p:nvPicPr>
        <p:blipFill>
          <a:blip r:embed="rId18" cstate="email">
            <a:extLst>
              <a:ext uri="{28A0092B-C50C-407E-A947-70E740481C1C}">
                <a14:useLocalDpi xmlns:a14="http://schemas.microsoft.com/office/drawing/2010/main"/>
              </a:ext>
            </a:extLst>
          </a:blip>
          <a:stretch>
            <a:fillRect/>
          </a:stretch>
        </p:blipFill>
        <p:spPr>
          <a:xfrm>
            <a:off x="-111017" y="6016116"/>
            <a:ext cx="6288850" cy="954899"/>
          </a:xfrm>
          <a:prstGeom prst="rect">
            <a:avLst/>
          </a:prstGeom>
        </p:spPr>
      </p:pic>
      <p:sp>
        <p:nvSpPr>
          <p:cNvPr id="3" name="Text Placeholder 2"/>
          <p:cNvSpPr>
            <a:spLocks noGrp="1"/>
          </p:cNvSpPr>
          <p:nvPr>
            <p:ph type="body" idx="1"/>
          </p:nvPr>
        </p:nvSpPr>
        <p:spPr>
          <a:xfrm>
            <a:off x="100044" y="900729"/>
            <a:ext cx="10355435" cy="5290521"/>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2" name="Title Placeholder 1"/>
          <p:cNvSpPr>
            <a:spLocks noGrp="1"/>
          </p:cNvSpPr>
          <p:nvPr>
            <p:ph type="title"/>
          </p:nvPr>
        </p:nvSpPr>
        <p:spPr>
          <a:xfrm>
            <a:off x="100045" y="98068"/>
            <a:ext cx="10355435" cy="740132"/>
          </a:xfrm>
          <a:prstGeom prst="rect">
            <a:avLst/>
          </a:prstGeom>
        </p:spPr>
        <p:txBody>
          <a:bodyPr vert="horz" lIns="91440" tIns="45720" rIns="91440" bIns="45720" rtlCol="0" anchor="t">
            <a:normAutofit/>
          </a:bodyPr>
          <a:lstStyle/>
          <a:p>
            <a:r>
              <a:rPr lang="pt-BR" smtClean="0"/>
              <a:t>Clique para editar o título mestre</a:t>
            </a:r>
            <a:endParaRPr lang="en-US" dirty="0"/>
          </a:p>
        </p:txBody>
      </p:sp>
      <p:pic>
        <p:nvPicPr>
          <p:cNvPr id="2052" name="Picture 4" descr="http://www.a2.jor.br/site/wp-content/uploads/2015/05/patria-educadora.jpg"/>
          <p:cNvPicPr>
            <a:picLocks noChangeAspect="1" noChangeArrowheads="1"/>
          </p:cNvPicPr>
          <p:nvPr userDrawn="1"/>
        </p:nvPicPr>
        <p:blipFill rotWithShape="1">
          <a:blip r:embed="rId19">
            <a:extLst>
              <a:ext uri="{28A0092B-C50C-407E-A947-70E740481C1C}">
                <a14:useLocalDpi xmlns:a14="http://schemas.microsoft.com/office/drawing/2010/main" val="0"/>
              </a:ext>
            </a:extLst>
          </a:blip>
          <a:srcRect t="11304" b="14943"/>
          <a:stretch/>
        </p:blipFill>
        <p:spPr bwMode="auto">
          <a:xfrm>
            <a:off x="10897676" y="6445790"/>
            <a:ext cx="1016610" cy="374887"/>
          </a:xfrm>
          <a:prstGeom prst="rect">
            <a:avLst/>
          </a:prstGeom>
          <a:noFill/>
          <a:extLst>
            <a:ext uri="{909E8E84-426E-40DD-AFC4-6F175D3DCCD1}">
              <a14:hiddenFill xmlns:a14="http://schemas.microsoft.com/office/drawing/2010/main">
                <a:solidFill>
                  <a:srgbClr val="FFFFFF"/>
                </a:solidFill>
              </a14:hiddenFill>
            </a:ext>
          </a:extLst>
        </p:spPr>
      </p:pic>
      <p:sp>
        <p:nvSpPr>
          <p:cNvPr id="10" name="CaixaDeTexto 9"/>
          <p:cNvSpPr txBox="1"/>
          <p:nvPr userDrawn="1"/>
        </p:nvSpPr>
        <p:spPr>
          <a:xfrm>
            <a:off x="10470529" y="6077032"/>
            <a:ext cx="1781175" cy="400110"/>
          </a:xfrm>
          <a:prstGeom prst="rect">
            <a:avLst/>
          </a:prstGeom>
          <a:noFill/>
        </p:spPr>
        <p:txBody>
          <a:bodyPr wrap="square" rtlCol="0">
            <a:spAutoFit/>
          </a:bodyPr>
          <a:lstStyle/>
          <a:p>
            <a:pPr algn="ctr"/>
            <a:r>
              <a:rPr lang="pt-BR" sz="1000" dirty="0" smtClean="0"/>
              <a:t>Ministério</a:t>
            </a:r>
            <a:r>
              <a:rPr lang="pt-BR" sz="1000" baseline="0" dirty="0" smtClean="0"/>
              <a:t> do</a:t>
            </a:r>
            <a:br>
              <a:rPr lang="pt-BR" sz="1000" baseline="0" dirty="0" smtClean="0"/>
            </a:br>
            <a:r>
              <a:rPr lang="pt-BR" sz="1000" b="1" baseline="0" dirty="0" smtClean="0"/>
              <a:t>Desenvolvimento Agrário</a:t>
            </a:r>
            <a:endParaRPr lang="pt-BR" sz="1000"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a:t>Ações do MDA e Incra para 2016</a:t>
            </a:r>
          </a:p>
        </p:txBody>
      </p:sp>
      <p:sp>
        <p:nvSpPr>
          <p:cNvPr id="3" name="Subtítulo 2"/>
          <p:cNvSpPr>
            <a:spLocks noGrp="1"/>
          </p:cNvSpPr>
          <p:nvPr>
            <p:ph type="subTitle" idx="1"/>
          </p:nvPr>
        </p:nvSpPr>
        <p:spPr/>
        <p:txBody>
          <a:bodyPr/>
          <a:lstStyle/>
          <a:p>
            <a:r>
              <a:rPr lang="pt-BR" dirty="0"/>
              <a:t>Audiência na Comissão de Agricultura e Reforma Agrária (CRA) do Senado</a:t>
            </a:r>
          </a:p>
          <a:p>
            <a:r>
              <a:rPr lang="pt-BR" dirty="0"/>
              <a:t>07 de abril de 2016</a:t>
            </a:r>
          </a:p>
        </p:txBody>
      </p:sp>
    </p:spTree>
    <p:extLst>
      <p:ext uri="{BB962C8B-B14F-4D97-AF65-F5344CB8AC3E}">
        <p14:creationId xmlns:p14="http://schemas.microsoft.com/office/powerpoint/2010/main" val="4910448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0045" y="98067"/>
            <a:ext cx="10355435" cy="1190905"/>
          </a:xfrm>
        </p:spPr>
        <p:txBody>
          <a:bodyPr>
            <a:normAutofit/>
          </a:bodyPr>
          <a:lstStyle/>
          <a:p>
            <a:r>
              <a:rPr lang="pt-BR" dirty="0"/>
              <a:t>DIRETRIZES E PROGRAMAS PRIORITÁRIOS DO </a:t>
            </a:r>
            <a:r>
              <a:rPr lang="pt-BR" dirty="0" smtClean="0"/>
              <a:t>MDA </a:t>
            </a:r>
            <a:r>
              <a:rPr lang="pt-BR" dirty="0"/>
              <a:t>PARA 2016 NA AGRICULTURA FAMILIAR</a:t>
            </a:r>
          </a:p>
        </p:txBody>
      </p:sp>
      <p:sp>
        <p:nvSpPr>
          <p:cNvPr id="3" name="Espaço Reservado para Conteúdo 2"/>
          <p:cNvSpPr>
            <a:spLocks noGrp="1"/>
          </p:cNvSpPr>
          <p:nvPr>
            <p:ph idx="1"/>
          </p:nvPr>
        </p:nvSpPr>
        <p:spPr>
          <a:xfrm>
            <a:off x="100044" y="1288972"/>
            <a:ext cx="10545497" cy="4935558"/>
          </a:xfrm>
        </p:spPr>
        <p:txBody>
          <a:bodyPr>
            <a:normAutofit/>
          </a:bodyPr>
          <a:lstStyle/>
          <a:p>
            <a:endParaRPr lang="pt-BR" dirty="0" smtClean="0">
              <a:solidFill>
                <a:schemeClr val="tx1"/>
              </a:solidFill>
              <a:latin typeface="Calibri" panose="020F0502020204030204" pitchFamily="34" charset="0"/>
            </a:endParaRPr>
          </a:p>
          <a:p>
            <a:r>
              <a:rPr lang="pt-BR" sz="1600" b="1" dirty="0" smtClean="0">
                <a:solidFill>
                  <a:schemeClr val="tx1"/>
                </a:solidFill>
                <a:latin typeface="Calibri" panose="020F0502020204030204" pitchFamily="34" charset="0"/>
              </a:rPr>
              <a:t>O </a:t>
            </a:r>
            <a:r>
              <a:rPr lang="pt-BR" sz="1600" b="1" dirty="0">
                <a:solidFill>
                  <a:schemeClr val="tx1"/>
                </a:solidFill>
                <a:latin typeface="Calibri" panose="020F0502020204030204" pitchFamily="34" charset="0"/>
              </a:rPr>
              <a:t>Plano Safra 2016-2017 </a:t>
            </a:r>
            <a:r>
              <a:rPr lang="pt-BR" sz="1600" dirty="0">
                <a:solidFill>
                  <a:schemeClr val="tx1"/>
                </a:solidFill>
                <a:latin typeface="Calibri" panose="020F0502020204030204" pitchFamily="34" charset="0"/>
              </a:rPr>
              <a:t>vai dialogar com a </a:t>
            </a:r>
            <a:r>
              <a:rPr lang="pt-BR" sz="1600" b="1" dirty="0">
                <a:solidFill>
                  <a:schemeClr val="tx1"/>
                </a:solidFill>
                <a:latin typeface="Calibri" panose="020F0502020204030204" pitchFamily="34" charset="0"/>
              </a:rPr>
              <a:t>produção de alimentos saudáveis</a:t>
            </a:r>
            <a:r>
              <a:rPr lang="pt-BR" sz="1600" dirty="0">
                <a:solidFill>
                  <a:schemeClr val="tx1"/>
                </a:solidFill>
                <a:latin typeface="Calibri" panose="020F0502020204030204" pitchFamily="34" charset="0"/>
              </a:rPr>
              <a:t>, contribuindo para o controle da </a:t>
            </a:r>
            <a:r>
              <a:rPr lang="pt-BR" sz="1600" b="1" dirty="0">
                <a:solidFill>
                  <a:schemeClr val="tx1"/>
                </a:solidFill>
                <a:latin typeface="Calibri" panose="020F0502020204030204" pitchFamily="34" charset="0"/>
              </a:rPr>
              <a:t>inflação e a ampliação da produção de base agroecológica</a:t>
            </a:r>
            <a:endParaRPr lang="pt-BR" sz="1600" dirty="0">
              <a:solidFill>
                <a:schemeClr val="tx1"/>
              </a:solidFill>
              <a:latin typeface="Calibri" panose="020F0502020204030204" pitchFamily="34" charset="0"/>
            </a:endParaRPr>
          </a:p>
          <a:p>
            <a:r>
              <a:rPr lang="pt-BR" sz="1600" b="1" dirty="0">
                <a:solidFill>
                  <a:schemeClr val="tx1"/>
                </a:solidFill>
                <a:latin typeface="Calibri" panose="020F0502020204030204" pitchFamily="34" charset="0"/>
              </a:rPr>
              <a:t>Juros menores</a:t>
            </a:r>
            <a:r>
              <a:rPr lang="pt-BR" sz="1600" dirty="0">
                <a:solidFill>
                  <a:schemeClr val="tx1"/>
                </a:solidFill>
                <a:latin typeface="Calibri" panose="020F0502020204030204" pitchFamily="34" charset="0"/>
              </a:rPr>
              <a:t> do crédito Pronaf para uma </a:t>
            </a:r>
            <a:r>
              <a:rPr lang="pt-BR" sz="1600" b="1" dirty="0">
                <a:solidFill>
                  <a:schemeClr val="tx1"/>
                </a:solidFill>
                <a:latin typeface="Calibri" panose="020F0502020204030204" pitchFamily="34" charset="0"/>
              </a:rPr>
              <a:t>cesta de alimentos e para quem produz com base agroecológicas</a:t>
            </a:r>
            <a:endParaRPr lang="pt-BR" sz="1600" dirty="0">
              <a:solidFill>
                <a:schemeClr val="tx1"/>
              </a:solidFill>
              <a:latin typeface="Calibri" panose="020F0502020204030204" pitchFamily="34" charset="0"/>
            </a:endParaRPr>
          </a:p>
          <a:p>
            <a:r>
              <a:rPr lang="pt-BR" sz="1600" b="1" dirty="0">
                <a:solidFill>
                  <a:schemeClr val="tx1"/>
                </a:solidFill>
                <a:latin typeface="Calibri" panose="020F0502020204030204" pitchFamily="34" charset="0"/>
              </a:rPr>
              <a:t>Um seguro agrícola mais adequado a produção de </a:t>
            </a:r>
            <a:r>
              <a:rPr lang="pt-BR" sz="1600" b="1" dirty="0" smtClean="0">
                <a:solidFill>
                  <a:schemeClr val="tx1"/>
                </a:solidFill>
                <a:latin typeface="Calibri" panose="020F0502020204030204" pitchFamily="34" charset="0"/>
              </a:rPr>
              <a:t>legumes e verduras</a:t>
            </a:r>
            <a:endParaRPr lang="pt-BR" sz="1600" dirty="0">
              <a:solidFill>
                <a:schemeClr val="tx1"/>
              </a:solidFill>
              <a:latin typeface="Calibri" panose="020F0502020204030204" pitchFamily="34" charset="0"/>
            </a:endParaRPr>
          </a:p>
          <a:p>
            <a:r>
              <a:rPr lang="pt-BR" sz="1600" b="1" dirty="0">
                <a:solidFill>
                  <a:schemeClr val="tx1"/>
                </a:solidFill>
                <a:latin typeface="Calibri" panose="020F0502020204030204" pitchFamily="34" charset="0"/>
              </a:rPr>
              <a:t>Início da operacionalização da ANATER</a:t>
            </a:r>
            <a:r>
              <a:rPr lang="pt-BR" sz="1600" dirty="0">
                <a:solidFill>
                  <a:schemeClr val="tx1"/>
                </a:solidFill>
                <a:latin typeface="Calibri" panose="020F0502020204030204" pitchFamily="34" charset="0"/>
              </a:rPr>
              <a:t> (Agência Nacional de Assistência Técnica e Extensão Rural);</a:t>
            </a:r>
          </a:p>
          <a:p>
            <a:r>
              <a:rPr lang="pt-BR" sz="1600" dirty="0">
                <a:solidFill>
                  <a:schemeClr val="tx1"/>
                </a:solidFill>
                <a:latin typeface="Calibri" panose="020F0502020204030204" pitchFamily="34" charset="0"/>
              </a:rPr>
              <a:t>Além do crédito, parcerias com o </a:t>
            </a:r>
            <a:r>
              <a:rPr lang="pt-BR" sz="1600" b="1" dirty="0">
                <a:solidFill>
                  <a:schemeClr val="tx1"/>
                </a:solidFill>
                <a:latin typeface="Calibri" panose="020F0502020204030204" pitchFamily="34" charset="0"/>
              </a:rPr>
              <a:t>BNDES</a:t>
            </a:r>
            <a:r>
              <a:rPr lang="pt-BR" sz="1600" dirty="0">
                <a:solidFill>
                  <a:schemeClr val="tx1"/>
                </a:solidFill>
                <a:latin typeface="Calibri" panose="020F0502020204030204" pitchFamily="34" charset="0"/>
              </a:rPr>
              <a:t> para </a:t>
            </a:r>
            <a:r>
              <a:rPr lang="pt-BR" sz="1600" b="1" dirty="0">
                <a:solidFill>
                  <a:schemeClr val="tx1"/>
                </a:solidFill>
                <a:latin typeface="Calibri" panose="020F0502020204030204" pitchFamily="34" charset="0"/>
              </a:rPr>
              <a:t>ações de fomento</a:t>
            </a:r>
            <a:r>
              <a:rPr lang="pt-BR" sz="1600" dirty="0">
                <a:solidFill>
                  <a:schemeClr val="tx1"/>
                </a:solidFill>
                <a:latin typeface="Calibri" panose="020F0502020204030204" pitchFamily="34" charset="0"/>
              </a:rPr>
              <a:t> para a agroindústria e estímulo a produção agroecológica </a:t>
            </a:r>
          </a:p>
          <a:p>
            <a:r>
              <a:rPr lang="pt-BR" sz="1600" dirty="0">
                <a:solidFill>
                  <a:schemeClr val="tx1"/>
                </a:solidFill>
                <a:latin typeface="Calibri" panose="020F0502020204030204" pitchFamily="34" charset="0"/>
              </a:rPr>
              <a:t>Lançamento do </a:t>
            </a:r>
            <a:r>
              <a:rPr lang="pt-BR" sz="1600" b="1" dirty="0">
                <a:solidFill>
                  <a:schemeClr val="tx1"/>
                </a:solidFill>
                <a:latin typeface="Calibri" panose="020F0502020204030204" pitchFamily="34" charset="0"/>
              </a:rPr>
              <a:t>2º Plano Nacional de Agroecologia e Produção Orgânica, o PLANAPO II</a:t>
            </a:r>
            <a:r>
              <a:rPr lang="pt-BR" sz="1600" dirty="0">
                <a:solidFill>
                  <a:schemeClr val="tx1"/>
                </a:solidFill>
                <a:latin typeface="Calibri" panose="020F0502020204030204" pitchFamily="34" charset="0"/>
              </a:rPr>
              <a:t>. </a:t>
            </a:r>
          </a:p>
          <a:p>
            <a:r>
              <a:rPr lang="pt-BR" sz="1600" dirty="0">
                <a:solidFill>
                  <a:schemeClr val="tx1"/>
                </a:solidFill>
                <a:latin typeface="Calibri" panose="020F0502020204030204" pitchFamily="34" charset="0"/>
              </a:rPr>
              <a:t>Lançamento do </a:t>
            </a:r>
            <a:r>
              <a:rPr lang="pt-BR" sz="1600" b="1" dirty="0">
                <a:solidFill>
                  <a:schemeClr val="tx1"/>
                </a:solidFill>
                <a:latin typeface="Calibri" panose="020F0502020204030204" pitchFamily="34" charset="0"/>
              </a:rPr>
              <a:t>Primeiro Plano Nacional de Juventude e Sucessão Rural</a:t>
            </a:r>
            <a:r>
              <a:rPr lang="pt-BR" sz="1600" dirty="0">
                <a:solidFill>
                  <a:schemeClr val="tx1"/>
                </a:solidFill>
                <a:latin typeface="Calibri" panose="020F0502020204030204" pitchFamily="34" charset="0"/>
              </a:rPr>
              <a:t>, que deverá orientar as ações do governo para o tema nos próximos 4 anos. </a:t>
            </a:r>
          </a:p>
          <a:p>
            <a:pPr marL="0" indent="0">
              <a:buNone/>
            </a:pPr>
            <a:endParaRPr lang="pt-BR" dirty="0"/>
          </a:p>
        </p:txBody>
      </p:sp>
    </p:spTree>
    <p:extLst>
      <p:ext uri="{BB962C8B-B14F-4D97-AF65-F5344CB8AC3E}">
        <p14:creationId xmlns:p14="http://schemas.microsoft.com/office/powerpoint/2010/main" val="23391418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0045" y="98067"/>
            <a:ext cx="10355435" cy="1190905"/>
          </a:xfrm>
        </p:spPr>
        <p:txBody>
          <a:bodyPr>
            <a:normAutofit/>
          </a:bodyPr>
          <a:lstStyle/>
          <a:p>
            <a:pPr lvl="0"/>
            <a:r>
              <a:rPr lang="pt-BR" cap="all" dirty="0"/>
              <a:t>DIRETRIZES E PROGRAMAS PRIORITÁRIOS DO </a:t>
            </a:r>
            <a:r>
              <a:rPr lang="pt-BR" cap="all" dirty="0" err="1"/>
              <a:t>mda</a:t>
            </a:r>
            <a:r>
              <a:rPr lang="pt-BR" cap="all" dirty="0"/>
              <a:t> PARA 2016 NA </a:t>
            </a:r>
            <a:r>
              <a:rPr lang="pt-BR" cap="all" dirty="0" smtClean="0"/>
              <a:t>AGRICULTURA FAMILIAR</a:t>
            </a:r>
            <a:endParaRPr lang="pt-BR" dirty="0"/>
          </a:p>
        </p:txBody>
      </p:sp>
      <p:sp>
        <p:nvSpPr>
          <p:cNvPr id="3" name="Espaço Reservado para Conteúdo 2"/>
          <p:cNvSpPr>
            <a:spLocks noGrp="1"/>
          </p:cNvSpPr>
          <p:nvPr>
            <p:ph idx="1"/>
          </p:nvPr>
        </p:nvSpPr>
        <p:spPr>
          <a:xfrm>
            <a:off x="100044" y="1288972"/>
            <a:ext cx="10916823" cy="4935558"/>
          </a:xfrm>
        </p:spPr>
        <p:txBody>
          <a:bodyPr>
            <a:normAutofit/>
          </a:bodyPr>
          <a:lstStyle/>
          <a:p>
            <a:endParaRPr lang="pt-BR" dirty="0" smtClean="0"/>
          </a:p>
          <a:p>
            <a:r>
              <a:rPr lang="pt-BR" dirty="0" smtClean="0">
                <a:solidFill>
                  <a:schemeClr val="tx1"/>
                </a:solidFill>
                <a:latin typeface="Calibri" panose="020F0502020204030204" pitchFamily="34" charset="0"/>
              </a:rPr>
              <a:t>Mais</a:t>
            </a:r>
            <a:r>
              <a:rPr lang="pt-BR" b="1" dirty="0" smtClean="0">
                <a:solidFill>
                  <a:schemeClr val="tx1"/>
                </a:solidFill>
                <a:latin typeface="Calibri" panose="020F0502020204030204" pitchFamily="34" charset="0"/>
              </a:rPr>
              <a:t> </a:t>
            </a:r>
            <a:r>
              <a:rPr lang="pt-BR" b="1" dirty="0">
                <a:solidFill>
                  <a:schemeClr val="tx1"/>
                </a:solidFill>
                <a:latin typeface="Calibri" panose="020F0502020204030204" pitchFamily="34" charset="0"/>
              </a:rPr>
              <a:t>recursos e </a:t>
            </a:r>
            <a:r>
              <a:rPr lang="pt-BR" b="1" dirty="0" smtClean="0">
                <a:solidFill>
                  <a:schemeClr val="tx1"/>
                </a:solidFill>
                <a:latin typeface="Calibri" panose="020F0502020204030204" pitchFamily="34" charset="0"/>
              </a:rPr>
              <a:t>novos instrumentos </a:t>
            </a:r>
            <a:r>
              <a:rPr lang="pt-BR" b="1" dirty="0">
                <a:solidFill>
                  <a:schemeClr val="tx1"/>
                </a:solidFill>
                <a:latin typeface="Calibri" panose="020F0502020204030204" pitchFamily="34" charset="0"/>
              </a:rPr>
              <a:t>para os programas de compras públicas (PAA, PNAE, Compras institucionais</a:t>
            </a:r>
            <a:r>
              <a:rPr lang="pt-BR" dirty="0">
                <a:solidFill>
                  <a:schemeClr val="tx1"/>
                </a:solidFill>
                <a:latin typeface="Calibri" panose="020F0502020204030204" pitchFamily="34" charset="0"/>
              </a:rPr>
              <a:t>);</a:t>
            </a:r>
          </a:p>
          <a:p>
            <a:r>
              <a:rPr lang="pt-BR" dirty="0">
                <a:solidFill>
                  <a:schemeClr val="tx1"/>
                </a:solidFill>
                <a:latin typeface="Calibri" panose="020F0502020204030204" pitchFamily="34" charset="0"/>
              </a:rPr>
              <a:t>Nova Oferta de cursos no </a:t>
            </a:r>
            <a:r>
              <a:rPr lang="pt-BR" b="1" dirty="0" err="1">
                <a:solidFill>
                  <a:schemeClr val="tx1"/>
                </a:solidFill>
                <a:latin typeface="Calibri" panose="020F0502020204030204" pitchFamily="34" charset="0"/>
              </a:rPr>
              <a:t>Pronatec</a:t>
            </a:r>
            <a:r>
              <a:rPr lang="pt-BR" b="1" dirty="0">
                <a:solidFill>
                  <a:schemeClr val="tx1"/>
                </a:solidFill>
                <a:latin typeface="Calibri" panose="020F0502020204030204" pitchFamily="34" charset="0"/>
              </a:rPr>
              <a:t> campo</a:t>
            </a:r>
            <a:r>
              <a:rPr lang="pt-BR" dirty="0">
                <a:solidFill>
                  <a:schemeClr val="tx1"/>
                </a:solidFill>
                <a:latin typeface="Calibri" panose="020F0502020204030204" pitchFamily="34" charset="0"/>
              </a:rPr>
              <a:t>;</a:t>
            </a:r>
          </a:p>
          <a:p>
            <a:r>
              <a:rPr lang="pt-BR" dirty="0">
                <a:solidFill>
                  <a:schemeClr val="tx1"/>
                </a:solidFill>
                <a:latin typeface="Calibri" panose="020F0502020204030204" pitchFamily="34" charset="0"/>
              </a:rPr>
              <a:t> Avanços </a:t>
            </a:r>
            <a:r>
              <a:rPr lang="pt-BR" dirty="0" smtClean="0">
                <a:solidFill>
                  <a:schemeClr val="tx1"/>
                </a:solidFill>
                <a:latin typeface="Calibri" panose="020F0502020204030204" pitchFamily="34" charset="0"/>
              </a:rPr>
              <a:t>nas normas do </a:t>
            </a:r>
            <a:r>
              <a:rPr lang="pt-BR" b="1" dirty="0" err="1">
                <a:solidFill>
                  <a:schemeClr val="tx1"/>
                </a:solidFill>
                <a:latin typeface="Calibri" panose="020F0502020204030204" pitchFamily="34" charset="0"/>
              </a:rPr>
              <a:t>Suasa</a:t>
            </a:r>
            <a:r>
              <a:rPr lang="pt-BR" b="1" dirty="0">
                <a:solidFill>
                  <a:schemeClr val="tx1"/>
                </a:solidFill>
                <a:latin typeface="Calibri" panose="020F0502020204030204" pitchFamily="34" charset="0"/>
              </a:rPr>
              <a:t> para Agroindústria familiar </a:t>
            </a:r>
            <a:r>
              <a:rPr lang="pt-BR" b="1" dirty="0" smtClean="0">
                <a:solidFill>
                  <a:schemeClr val="tx1"/>
                </a:solidFill>
                <a:latin typeface="Calibri" panose="020F0502020204030204" pitchFamily="34" charset="0"/>
              </a:rPr>
              <a:t>leiteira;</a:t>
            </a:r>
          </a:p>
          <a:p>
            <a:r>
              <a:rPr lang="pt-BR" b="1" dirty="0" smtClean="0">
                <a:solidFill>
                  <a:schemeClr val="tx1"/>
                </a:solidFill>
                <a:latin typeface="Calibri" panose="020F0502020204030204" pitchFamily="34" charset="0"/>
              </a:rPr>
              <a:t>Conclusão das alterações da Política de crédito fundiário </a:t>
            </a:r>
            <a:r>
              <a:rPr lang="pt-BR" dirty="0" smtClean="0">
                <a:solidFill>
                  <a:schemeClr val="tx1"/>
                </a:solidFill>
                <a:latin typeface="Calibri" panose="020F0502020204030204" pitchFamily="34" charset="0"/>
              </a:rPr>
              <a:t>(revisão dos limites do valor financiado)</a:t>
            </a:r>
            <a:endParaRPr lang="pt-BR" dirty="0">
              <a:solidFill>
                <a:schemeClr val="tx1"/>
              </a:solidFill>
              <a:latin typeface="Calibri" panose="020F0502020204030204" pitchFamily="34" charset="0"/>
            </a:endParaRPr>
          </a:p>
          <a:p>
            <a:r>
              <a:rPr lang="pt-BR" dirty="0">
                <a:solidFill>
                  <a:schemeClr val="tx1"/>
                </a:solidFill>
                <a:latin typeface="Calibri" panose="020F0502020204030204" pitchFamily="34" charset="0"/>
              </a:rPr>
              <a:t>Um conjunto de ações que promovam a </a:t>
            </a:r>
            <a:r>
              <a:rPr lang="pt-BR" b="1" dirty="0">
                <a:solidFill>
                  <a:schemeClr val="tx1"/>
                </a:solidFill>
                <a:latin typeface="Calibri" panose="020F0502020204030204" pitchFamily="34" charset="0"/>
              </a:rPr>
              <a:t>convivência com o semiárido</a:t>
            </a:r>
            <a:r>
              <a:rPr lang="pt-BR" dirty="0">
                <a:solidFill>
                  <a:schemeClr val="tx1"/>
                </a:solidFill>
                <a:latin typeface="Calibri" panose="020F0502020204030204" pitchFamily="34" charset="0"/>
              </a:rPr>
              <a:t>, o </a:t>
            </a:r>
            <a:r>
              <a:rPr lang="pt-BR" b="1" dirty="0">
                <a:solidFill>
                  <a:schemeClr val="tx1"/>
                </a:solidFill>
                <a:latin typeface="Calibri" panose="020F0502020204030204" pitchFamily="34" charset="0"/>
              </a:rPr>
              <a:t>desenvolvimento territorial</a:t>
            </a:r>
            <a:r>
              <a:rPr lang="pt-BR" dirty="0">
                <a:solidFill>
                  <a:schemeClr val="tx1"/>
                </a:solidFill>
                <a:latin typeface="Calibri" panose="020F0502020204030204" pitchFamily="34" charset="0"/>
              </a:rPr>
              <a:t> e a autonomia e desenvolvimento econômico das</a:t>
            </a:r>
            <a:r>
              <a:rPr lang="pt-BR" b="1" dirty="0">
                <a:solidFill>
                  <a:schemeClr val="tx1"/>
                </a:solidFill>
                <a:latin typeface="Calibri" panose="020F0502020204030204" pitchFamily="34" charset="0"/>
              </a:rPr>
              <a:t> mulheres e dos povos e comunidades tradicionais</a:t>
            </a:r>
            <a:r>
              <a:rPr lang="pt-BR" dirty="0">
                <a:solidFill>
                  <a:schemeClr val="tx1"/>
                </a:solidFill>
                <a:latin typeface="Calibri" panose="020F0502020204030204" pitchFamily="34" charset="0"/>
              </a:rPr>
              <a:t>; </a:t>
            </a:r>
          </a:p>
          <a:p>
            <a:endParaRPr lang="pt-BR" dirty="0"/>
          </a:p>
        </p:txBody>
      </p:sp>
    </p:spTree>
    <p:extLst>
      <p:ext uri="{BB962C8B-B14F-4D97-AF65-F5344CB8AC3E}">
        <p14:creationId xmlns:p14="http://schemas.microsoft.com/office/powerpoint/2010/main" val="23149716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ítulo 2"/>
          <p:cNvSpPr>
            <a:spLocks noGrp="1"/>
          </p:cNvSpPr>
          <p:nvPr>
            <p:ph type="title"/>
          </p:nvPr>
        </p:nvSpPr>
        <p:spPr>
          <a:xfrm>
            <a:off x="100013" y="0"/>
            <a:ext cx="10355435" cy="740132"/>
          </a:xfrm>
        </p:spPr>
        <p:txBody>
          <a:bodyPr/>
          <a:lstStyle/>
          <a:p>
            <a:r>
              <a:rPr lang="pt-BR" dirty="0" smtClean="0"/>
              <a:t>Requerimentos do Senado</a:t>
            </a:r>
            <a:endParaRPr lang="pt-BR" dirty="0"/>
          </a:p>
        </p:txBody>
      </p:sp>
      <p:sp>
        <p:nvSpPr>
          <p:cNvPr id="6" name="Retângulo 5"/>
          <p:cNvSpPr/>
          <p:nvPr/>
        </p:nvSpPr>
        <p:spPr>
          <a:xfrm>
            <a:off x="100013" y="650448"/>
            <a:ext cx="3783830" cy="5478423"/>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lvl="0" algn="just">
              <a:spcBef>
                <a:spcPts val="1200"/>
              </a:spcBef>
              <a:spcAft>
                <a:spcPts val="0"/>
              </a:spcAft>
              <a:buClr>
                <a:srgbClr val="76923C"/>
              </a:buClr>
              <a:buSzPts val="1000"/>
            </a:pPr>
            <a:r>
              <a:rPr lang="pt-BR" sz="1200" b="1" dirty="0" smtClean="0">
                <a:effectLst/>
                <a:cs typeface="ArialMT"/>
              </a:rPr>
              <a:t>Requerimento</a:t>
            </a:r>
            <a:r>
              <a:rPr lang="pt-BR" sz="1200" b="1" dirty="0" smtClean="0">
                <a:solidFill>
                  <a:srgbClr val="000000"/>
                </a:solidFill>
                <a:effectLst/>
                <a:latin typeface="Helvetica" panose="020B0504020202030204" pitchFamily="34" charset="0"/>
                <a:cs typeface="Times New Roman" panose="02020603050405020304" pitchFamily="18" charset="0"/>
              </a:rPr>
              <a:t> </a:t>
            </a:r>
            <a:r>
              <a:rPr lang="pt-BR" sz="1200" b="1" dirty="0" smtClean="0">
                <a:effectLst/>
                <a:cs typeface="ArialMT"/>
              </a:rPr>
              <a:t>nº 10 CRA – Senador Ronaldo Caiado</a:t>
            </a:r>
            <a:endParaRPr lang="pt-BR" sz="1200" dirty="0"/>
          </a:p>
          <a:p>
            <a:pPr lvl="0" algn="just">
              <a:spcBef>
                <a:spcPts val="1200"/>
              </a:spcBef>
              <a:spcAft>
                <a:spcPts val="0"/>
              </a:spcAft>
              <a:buClr>
                <a:srgbClr val="76923C"/>
              </a:buClr>
              <a:buSzPts val="1000"/>
            </a:pPr>
            <a:r>
              <a:rPr lang="pt-BR" sz="1200" b="1" dirty="0" smtClean="0">
                <a:effectLst/>
                <a:cs typeface="ArialMT"/>
              </a:rPr>
              <a:t>Assunto:</a:t>
            </a:r>
            <a:r>
              <a:rPr lang="pt-BR" sz="1200" dirty="0" smtClean="0">
                <a:effectLst/>
                <a:cs typeface="ArialMT"/>
              </a:rPr>
              <a:t> Convocar o Ministro do Desenvolvimento Agrário, bem como convidar o Presidente do INCRA, a fim de discutir possível desapropriação para assentamento de alegados remanescentes de Quilombos no município de Manga (MG) e região</a:t>
            </a:r>
            <a:endParaRPr lang="pt-BR" sz="1200" dirty="0"/>
          </a:p>
          <a:p>
            <a:pPr lvl="0" algn="just">
              <a:spcBef>
                <a:spcPts val="1200"/>
              </a:spcBef>
              <a:spcAft>
                <a:spcPts val="0"/>
              </a:spcAft>
              <a:buClr>
                <a:srgbClr val="76923C"/>
              </a:buClr>
              <a:buSzPts val="1000"/>
            </a:pPr>
            <a:r>
              <a:rPr lang="pt-BR" sz="1200" b="1" dirty="0" smtClean="0">
                <a:effectLst/>
                <a:cs typeface="ArialMT"/>
              </a:rPr>
              <a:t>Resultado: </a:t>
            </a:r>
            <a:r>
              <a:rPr lang="pt-BR" sz="1200" dirty="0" smtClean="0">
                <a:effectLst/>
                <a:cs typeface="ArialMT"/>
              </a:rPr>
              <a:t>Transformado em convite.</a:t>
            </a:r>
            <a:endParaRPr lang="pt-BR" sz="1200" dirty="0"/>
          </a:p>
          <a:p>
            <a:pPr lvl="0" algn="just">
              <a:spcBef>
                <a:spcPts val="1200"/>
              </a:spcBef>
              <a:spcAft>
                <a:spcPts val="0"/>
              </a:spcAft>
              <a:buClr>
                <a:srgbClr val="76923C"/>
              </a:buClr>
              <a:buSzPts val="1000"/>
            </a:pPr>
            <a:r>
              <a:rPr lang="pt-BR" sz="1200" b="1" dirty="0" smtClean="0">
                <a:effectLst/>
                <a:cs typeface="ArialMT"/>
              </a:rPr>
              <a:t>Resposta prévia aos argumentos apresentados no requerimento:</a:t>
            </a:r>
            <a:endParaRPr lang="pt-BR" sz="1200" dirty="0" smtClean="0">
              <a:effectLst/>
            </a:endParaRPr>
          </a:p>
          <a:p>
            <a:pPr marL="228600" algn="just">
              <a:spcBef>
                <a:spcPts val="1200"/>
              </a:spcBef>
              <a:spcAft>
                <a:spcPts val="0"/>
              </a:spcAft>
            </a:pPr>
            <a:r>
              <a:rPr lang="pt-BR" sz="1200" dirty="0" smtClean="0">
                <a:effectLst/>
                <a:cs typeface="ArialMT"/>
              </a:rPr>
              <a:t>A solicitação de disponibilização do laudo antropológico foi </a:t>
            </a:r>
            <a:r>
              <a:rPr lang="pt-BR" sz="1200" dirty="0" err="1" smtClean="0">
                <a:effectLst/>
                <a:cs typeface="ArialMT"/>
              </a:rPr>
              <a:t>judicializada</a:t>
            </a:r>
            <a:r>
              <a:rPr lang="pt-BR" sz="1200" dirty="0" smtClean="0">
                <a:effectLst/>
                <a:cs typeface="ArialMT"/>
              </a:rPr>
              <a:t> pelo Sr. Carlos Humberto Gonçalves Di Salles, que impetrou o mandado de segurança nº 0039027-46.2015.4.01.3800, alegando que a administração lhe recusou o direito de vista e de emitir cópias dos laudos antropológicos das comunidades locais. </a:t>
            </a:r>
            <a:endParaRPr lang="pt-BR" sz="1200" dirty="0" smtClean="0">
              <a:effectLst/>
            </a:endParaRPr>
          </a:p>
          <a:p>
            <a:pPr marL="228600" algn="just">
              <a:spcBef>
                <a:spcPts val="1200"/>
              </a:spcBef>
              <a:spcAft>
                <a:spcPts val="0"/>
              </a:spcAft>
            </a:pPr>
            <a:r>
              <a:rPr lang="pt-BR" sz="1200" dirty="0" smtClean="0">
                <a:effectLst/>
                <a:cs typeface="ArialMT"/>
              </a:rPr>
              <a:t>A 22ª Vara Federal de Minas Gerais acolheu a defesa do INCRA considerando que o relatório antropológico integra uma das partes do Relatório Técnico de Identificação e Delimitação (RTID), e somente poderá ser publicado ou disponibilizado quando o último relatório for aprovado na instância administrativa</a:t>
            </a:r>
            <a:endParaRPr lang="pt-BR" sz="1200" dirty="0">
              <a:effectLst/>
            </a:endParaRPr>
          </a:p>
        </p:txBody>
      </p:sp>
      <p:sp>
        <p:nvSpPr>
          <p:cNvPr id="7" name="Retângulo 6"/>
          <p:cNvSpPr/>
          <p:nvPr/>
        </p:nvSpPr>
        <p:spPr>
          <a:xfrm>
            <a:off x="3986527" y="879956"/>
            <a:ext cx="6618628" cy="255454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lvl="0" algn="just">
              <a:spcBef>
                <a:spcPts val="1200"/>
              </a:spcBef>
              <a:spcAft>
                <a:spcPts val="0"/>
              </a:spcAft>
              <a:buClr>
                <a:srgbClr val="76923C"/>
              </a:buClr>
              <a:buSzPts val="1000"/>
            </a:pPr>
            <a:r>
              <a:rPr lang="pt-BR" sz="1200" b="1" dirty="0" smtClean="0">
                <a:effectLst/>
                <a:cs typeface="ArialMT"/>
              </a:rPr>
              <a:t>Requerimento</a:t>
            </a:r>
            <a:r>
              <a:rPr lang="pt-BR" sz="1200" b="1" dirty="0" smtClean="0">
                <a:solidFill>
                  <a:srgbClr val="000000"/>
                </a:solidFill>
                <a:effectLst/>
                <a:latin typeface="Helvetica" panose="020B0504020202030204" pitchFamily="34" charset="0"/>
                <a:cs typeface="Times New Roman" panose="02020603050405020304" pitchFamily="18" charset="0"/>
              </a:rPr>
              <a:t> </a:t>
            </a:r>
            <a:r>
              <a:rPr lang="pt-BR" sz="1200" b="1" dirty="0" smtClean="0">
                <a:effectLst/>
                <a:cs typeface="ArialMT"/>
              </a:rPr>
              <a:t>nº 31 - Senador Ronaldo Caiado </a:t>
            </a:r>
            <a:endParaRPr lang="pt-BR" sz="1200" dirty="0"/>
          </a:p>
          <a:p>
            <a:pPr lvl="0" algn="just">
              <a:spcBef>
                <a:spcPts val="1200"/>
              </a:spcBef>
              <a:spcAft>
                <a:spcPts val="0"/>
              </a:spcAft>
              <a:buClr>
                <a:srgbClr val="76923C"/>
              </a:buClr>
              <a:buSzPts val="1000"/>
            </a:pPr>
            <a:r>
              <a:rPr lang="pt-BR" sz="1200" b="1" dirty="0" smtClean="0">
                <a:effectLst/>
                <a:cs typeface="ArialMT"/>
              </a:rPr>
              <a:t>Assunto:</a:t>
            </a:r>
            <a:r>
              <a:rPr lang="pt-BR" sz="1200" dirty="0" smtClean="0">
                <a:effectLst/>
                <a:cs typeface="ArialMT"/>
              </a:rPr>
              <a:t> Requer informações sobre o Programa Nacional de Reforma Agrária. Solicita informações sobre a metodologia adotada para mensurar os resultados, </a:t>
            </a:r>
            <a:r>
              <a:rPr lang="pt-BR" sz="1200" dirty="0" smtClean="0">
                <a:effectLst/>
              </a:rPr>
              <a:t>o número total de assentados do PNRA, a identificação de cada assentado do PNRA, a localização dos assentamentos beneficiados pelo PNRA e a produção, a produtividade e a renda auferida pelos assentados do PNRA.</a:t>
            </a:r>
          </a:p>
          <a:p>
            <a:pPr lvl="0" algn="just">
              <a:spcBef>
                <a:spcPts val="1200"/>
              </a:spcBef>
              <a:spcAft>
                <a:spcPts val="0"/>
              </a:spcAft>
              <a:buClr>
                <a:srgbClr val="76923C"/>
              </a:buClr>
              <a:buSzPts val="1000"/>
            </a:pPr>
            <a:r>
              <a:rPr lang="pt-BR" sz="1200" b="1" dirty="0" smtClean="0">
                <a:effectLst/>
                <a:cs typeface="ArialMT"/>
              </a:rPr>
              <a:t>Prazo de reposta no Senado:</a:t>
            </a:r>
            <a:r>
              <a:rPr lang="pt-BR" sz="1200" dirty="0" smtClean="0">
                <a:effectLst/>
                <a:cs typeface="ArialMT"/>
              </a:rPr>
              <a:t> 03/05/2016</a:t>
            </a:r>
            <a:endParaRPr lang="pt-BR" sz="1200" dirty="0"/>
          </a:p>
          <a:p>
            <a:pPr lvl="0" algn="just">
              <a:spcBef>
                <a:spcPts val="1200"/>
              </a:spcBef>
              <a:spcAft>
                <a:spcPts val="0"/>
              </a:spcAft>
              <a:buClr>
                <a:srgbClr val="76923C"/>
              </a:buClr>
              <a:buSzPts val="1000"/>
            </a:pPr>
            <a:r>
              <a:rPr lang="pt-BR" sz="1200" b="1" dirty="0" smtClean="0">
                <a:effectLst/>
                <a:cs typeface="ArialMT"/>
              </a:rPr>
              <a:t>Respostas aos argumentos apresentados no requerimento: </a:t>
            </a:r>
            <a:endParaRPr lang="pt-BR" sz="1200" dirty="0" smtClean="0">
              <a:effectLst/>
            </a:endParaRPr>
          </a:p>
          <a:p>
            <a:pPr marL="228600" algn="just">
              <a:spcBef>
                <a:spcPts val="1200"/>
              </a:spcBef>
              <a:spcAft>
                <a:spcPts val="0"/>
              </a:spcAft>
            </a:pPr>
            <a:r>
              <a:rPr lang="pt-BR" sz="1200" dirty="0" smtClean="0">
                <a:effectLst/>
                <a:cs typeface="ArialMT"/>
              </a:rPr>
              <a:t>Segundo dados do Incra, são 977.491 mil famílias em 9.334 assentamentos distribuídos em 2.082 municípios.</a:t>
            </a:r>
            <a:endParaRPr lang="pt-BR" sz="1200" dirty="0">
              <a:effectLst/>
            </a:endParaRPr>
          </a:p>
        </p:txBody>
      </p:sp>
      <p:sp>
        <p:nvSpPr>
          <p:cNvPr id="8" name="Retângulo 7"/>
          <p:cNvSpPr/>
          <p:nvPr/>
        </p:nvSpPr>
        <p:spPr>
          <a:xfrm>
            <a:off x="3986527" y="3710171"/>
            <a:ext cx="6618628" cy="2185214"/>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lvl="0" algn="just">
              <a:spcBef>
                <a:spcPts val="1200"/>
              </a:spcBef>
              <a:spcAft>
                <a:spcPts val="0"/>
              </a:spcAft>
              <a:buClr>
                <a:srgbClr val="76923C"/>
              </a:buClr>
              <a:buSzPts val="1000"/>
            </a:pPr>
            <a:r>
              <a:rPr lang="pt-BR" sz="1200" b="1" dirty="0" smtClean="0">
                <a:effectLst/>
                <a:cs typeface="ArialMT"/>
              </a:rPr>
              <a:t>Requerimento</a:t>
            </a:r>
            <a:r>
              <a:rPr lang="pt-BR" sz="1200" b="1" dirty="0" smtClean="0">
                <a:solidFill>
                  <a:srgbClr val="000000"/>
                </a:solidFill>
                <a:effectLst/>
                <a:latin typeface="Helvetica" panose="020B0504020202030204" pitchFamily="34" charset="0"/>
                <a:cs typeface="Times New Roman" panose="02020603050405020304" pitchFamily="18" charset="0"/>
              </a:rPr>
              <a:t> </a:t>
            </a:r>
            <a:r>
              <a:rPr lang="pt-BR" sz="1200" b="1" dirty="0" smtClean="0">
                <a:effectLst/>
                <a:cs typeface="ArialMT"/>
              </a:rPr>
              <a:t>nº 21 – Senador José Medeiros</a:t>
            </a:r>
            <a:endParaRPr lang="pt-BR" sz="1200" dirty="0"/>
          </a:p>
          <a:p>
            <a:pPr lvl="0" algn="just">
              <a:spcBef>
                <a:spcPts val="1200"/>
              </a:spcBef>
              <a:spcAft>
                <a:spcPts val="0"/>
              </a:spcAft>
              <a:buClr>
                <a:srgbClr val="76923C"/>
              </a:buClr>
              <a:buSzPts val="1000"/>
            </a:pPr>
            <a:r>
              <a:rPr lang="pt-BR" sz="1200" b="1" dirty="0" smtClean="0">
                <a:effectLst/>
                <a:cs typeface="ArialMT"/>
              </a:rPr>
              <a:t>Assunto:</a:t>
            </a:r>
            <a:r>
              <a:rPr lang="pt-BR" sz="1200" dirty="0" smtClean="0">
                <a:effectLst/>
                <a:cs typeface="ArialMT"/>
              </a:rPr>
              <a:t>  O requerimento de informação nº 21 de 2016, de autoria do Senador José Medeiros, requer informações a respeito do total de recursos sob administração do Fundo de Terras e da Reforma Agrária (FTRA) e a inadimplência de suas operações.</a:t>
            </a:r>
            <a:endParaRPr lang="pt-BR" sz="1200" dirty="0"/>
          </a:p>
          <a:p>
            <a:pPr lvl="0" algn="just">
              <a:spcBef>
                <a:spcPts val="1200"/>
              </a:spcBef>
              <a:spcAft>
                <a:spcPts val="0"/>
              </a:spcAft>
              <a:buClr>
                <a:srgbClr val="76923C"/>
              </a:buClr>
              <a:buSzPts val="1000"/>
            </a:pPr>
            <a:r>
              <a:rPr lang="pt-BR" sz="1200" b="1" dirty="0" smtClean="0">
                <a:effectLst/>
                <a:cs typeface="ArialMT"/>
              </a:rPr>
              <a:t>Prazo de reposta no Senado:</a:t>
            </a:r>
            <a:r>
              <a:rPr lang="pt-BR" sz="1200" dirty="0" smtClean="0">
                <a:effectLst/>
                <a:cs typeface="ArialMT"/>
              </a:rPr>
              <a:t> 03/05/2016</a:t>
            </a:r>
            <a:endParaRPr lang="pt-BR" sz="1200" dirty="0"/>
          </a:p>
          <a:p>
            <a:pPr lvl="0" algn="just">
              <a:spcBef>
                <a:spcPts val="1200"/>
              </a:spcBef>
              <a:spcAft>
                <a:spcPts val="0"/>
              </a:spcAft>
              <a:buClr>
                <a:srgbClr val="76923C"/>
              </a:buClr>
              <a:buSzPts val="1000"/>
            </a:pPr>
            <a:r>
              <a:rPr lang="pt-BR" sz="1200" b="1" dirty="0" smtClean="0">
                <a:effectLst/>
                <a:cs typeface="ArialMT"/>
              </a:rPr>
              <a:t>Respostas aos argumentos apresentados no requerimento:</a:t>
            </a:r>
            <a:r>
              <a:rPr lang="pt-BR" sz="1200" dirty="0" smtClean="0">
                <a:effectLst/>
                <a:cs typeface="ArialMT"/>
              </a:rPr>
              <a:t> </a:t>
            </a:r>
            <a:endParaRPr lang="pt-BR" sz="1200" dirty="0" smtClean="0">
              <a:effectLst/>
            </a:endParaRPr>
          </a:p>
          <a:p>
            <a:pPr marL="228600" algn="just">
              <a:spcBef>
                <a:spcPts val="1200"/>
              </a:spcBef>
              <a:spcAft>
                <a:spcPts val="0"/>
              </a:spcAft>
            </a:pPr>
            <a:r>
              <a:rPr lang="pt-BR" sz="1200" dirty="0" smtClean="0">
                <a:effectLst/>
                <a:cs typeface="ArialMT"/>
              </a:rPr>
              <a:t>Atualmente, são 61.577 contratos com recursos do Fundo de Terras e da Reforma Agrária. Deste total, 19.369 estão inadimplentes.</a:t>
            </a:r>
            <a:endParaRPr lang="pt-BR" sz="1200" dirty="0">
              <a:effectLst/>
            </a:endParaRPr>
          </a:p>
        </p:txBody>
      </p:sp>
    </p:spTree>
    <p:extLst>
      <p:ext uri="{BB962C8B-B14F-4D97-AF65-F5344CB8AC3E}">
        <p14:creationId xmlns:p14="http://schemas.microsoft.com/office/powerpoint/2010/main" val="15911861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Informações gerais sobre a audiência</a:t>
            </a:r>
            <a:endParaRPr lang="pt-BR" dirty="0"/>
          </a:p>
        </p:txBody>
      </p:sp>
      <p:sp>
        <p:nvSpPr>
          <p:cNvPr id="4" name="Retângulo 3"/>
          <p:cNvSpPr/>
          <p:nvPr/>
        </p:nvSpPr>
        <p:spPr>
          <a:xfrm>
            <a:off x="331959" y="903402"/>
            <a:ext cx="9174180" cy="6304803"/>
          </a:xfrm>
          <a:prstGeom prst="rect">
            <a:avLst/>
          </a:prstGeom>
        </p:spPr>
        <p:txBody>
          <a:bodyPr wrap="square">
            <a:spAutoFit/>
          </a:bodyPr>
          <a:lstStyle/>
          <a:p>
            <a:pPr lvl="0" algn="just">
              <a:lnSpc>
                <a:spcPct val="115000"/>
              </a:lnSpc>
              <a:spcBef>
                <a:spcPts val="1200"/>
              </a:spcBef>
              <a:spcAft>
                <a:spcPts val="0"/>
              </a:spcAft>
              <a:buClr>
                <a:srgbClr val="76923C"/>
              </a:buClr>
              <a:buSzPts val="1000"/>
            </a:pPr>
            <a:r>
              <a:rPr lang="pt-BR" sz="1400" b="1" dirty="0" smtClean="0">
                <a:effectLst/>
                <a:latin typeface="Calibri" panose="020F0502020204030204" pitchFamily="34" charset="0"/>
                <a:ea typeface="Calibri" panose="020F0502020204030204" pitchFamily="34" charset="0"/>
                <a:cs typeface="ArialMT"/>
              </a:rPr>
              <a:t>PARTICIPANTES</a:t>
            </a:r>
            <a:endParaRPr lang="pt-BR"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15000"/>
              </a:lnSpc>
              <a:spcBef>
                <a:spcPts val="1200"/>
              </a:spcBef>
              <a:spcAft>
                <a:spcPts val="0"/>
              </a:spcAft>
              <a:buFont typeface="Courier New" panose="02070309020205020404" pitchFamily="49" charset="0"/>
              <a:buChar char="o"/>
            </a:pPr>
            <a:r>
              <a:rPr lang="pt-BR" sz="1400" dirty="0" smtClean="0">
                <a:effectLst/>
                <a:latin typeface="Calibri" panose="020F0502020204030204" pitchFamily="34" charset="0"/>
                <a:ea typeface="Calibri" panose="020F0502020204030204" pitchFamily="34" charset="0"/>
                <a:cs typeface="ArialMT"/>
              </a:rPr>
              <a:t>Presidente da Comissão: Senadora Ana Amélia - PP/RS</a:t>
            </a:r>
            <a:endParaRPr lang="pt-BR"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15000"/>
              </a:lnSpc>
              <a:spcBef>
                <a:spcPts val="1200"/>
              </a:spcBef>
              <a:spcAft>
                <a:spcPts val="0"/>
              </a:spcAft>
              <a:buFont typeface="Courier New" panose="02070309020205020404" pitchFamily="49" charset="0"/>
              <a:buChar char="o"/>
            </a:pPr>
            <a:r>
              <a:rPr lang="pt-BR" sz="1400" dirty="0" smtClean="0">
                <a:effectLst/>
                <a:latin typeface="Calibri" panose="020F0502020204030204" pitchFamily="34" charset="0"/>
                <a:ea typeface="Calibri" panose="020F0502020204030204" pitchFamily="34" charset="0"/>
                <a:cs typeface="ArialMT"/>
              </a:rPr>
              <a:t>Vice-Presidente da Comissão: Senador Acir </a:t>
            </a:r>
            <a:r>
              <a:rPr lang="pt-BR" sz="1400" dirty="0" err="1" smtClean="0">
                <a:effectLst/>
                <a:latin typeface="Calibri" panose="020F0502020204030204" pitchFamily="34" charset="0"/>
                <a:ea typeface="Calibri" panose="020F0502020204030204" pitchFamily="34" charset="0"/>
                <a:cs typeface="ArialMT"/>
              </a:rPr>
              <a:t>Gurgacz</a:t>
            </a:r>
            <a:r>
              <a:rPr lang="pt-BR" sz="1400" dirty="0" smtClean="0">
                <a:effectLst/>
                <a:latin typeface="Calibri" panose="020F0502020204030204" pitchFamily="34" charset="0"/>
                <a:ea typeface="Calibri" panose="020F0502020204030204" pitchFamily="34" charset="0"/>
                <a:cs typeface="ArialMT"/>
              </a:rPr>
              <a:t> – PDT/RO</a:t>
            </a:r>
            <a:endParaRPr lang="pt-BR"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pt-BR" sz="1400" b="1" dirty="0" smtClean="0">
                <a:effectLst/>
                <a:latin typeface="Calibri" panose="020F0502020204030204" pitchFamily="34" charset="0"/>
                <a:ea typeface="Calibri" panose="020F0502020204030204" pitchFamily="34" charset="0"/>
                <a:cs typeface="ArialMT"/>
              </a:rPr>
              <a:t>	</a:t>
            </a:r>
          </a:p>
          <a:p>
            <a:pPr algn="just">
              <a:lnSpc>
                <a:spcPct val="115000"/>
              </a:lnSpc>
              <a:spcAft>
                <a:spcPts val="0"/>
              </a:spcAft>
            </a:pPr>
            <a:r>
              <a:rPr lang="pt-BR" sz="1400" b="1" dirty="0" smtClean="0">
                <a:latin typeface="Calibri" panose="020F0502020204030204" pitchFamily="34" charset="0"/>
                <a:ea typeface="Calibri" panose="020F0502020204030204" pitchFamily="34" charset="0"/>
                <a:cs typeface="ArialMT"/>
              </a:rPr>
              <a:t>	</a:t>
            </a:r>
            <a:r>
              <a:rPr lang="pt-BR" sz="1400" b="1" dirty="0" smtClean="0">
                <a:effectLst/>
                <a:latin typeface="Calibri" panose="020F0502020204030204" pitchFamily="34" charset="0"/>
                <a:ea typeface="Calibri" panose="020F0502020204030204" pitchFamily="34" charset="0"/>
                <a:cs typeface="ArialMT"/>
              </a:rPr>
              <a:t>Acompanham o Ministro:</a:t>
            </a:r>
            <a:endParaRPr lang="pt-BR"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15000"/>
              </a:lnSpc>
              <a:spcAft>
                <a:spcPts val="0"/>
              </a:spcAft>
              <a:buFont typeface="Courier New" panose="02070309020205020404" pitchFamily="49" charset="0"/>
              <a:buChar char="o"/>
            </a:pPr>
            <a:r>
              <a:rPr lang="pt-BR" sz="1354" dirty="0" smtClean="0">
                <a:latin typeface="Calibri" panose="020F0502020204030204" pitchFamily="34" charset="0"/>
                <a:ea typeface="Calibri" panose="020F0502020204030204" pitchFamily="34" charset="0"/>
                <a:cs typeface="ArialMT"/>
              </a:rPr>
              <a:t>Vice-</a:t>
            </a:r>
            <a:r>
              <a:rPr lang="pt-BR" sz="1354" dirty="0" smtClean="0">
                <a:effectLst/>
                <a:latin typeface="Calibri" panose="020F0502020204030204" pitchFamily="34" charset="0"/>
                <a:ea typeface="Calibri" panose="020F0502020204030204" pitchFamily="34" charset="0"/>
                <a:cs typeface="ArialMT"/>
              </a:rPr>
              <a:t>Presidente do Incra, César </a:t>
            </a:r>
            <a:r>
              <a:rPr lang="pt-BR" sz="1354" dirty="0" err="1" smtClean="0">
                <a:effectLst/>
                <a:latin typeface="Calibri" panose="020F0502020204030204" pitchFamily="34" charset="0"/>
                <a:ea typeface="Calibri" panose="020F0502020204030204" pitchFamily="34" charset="0"/>
                <a:cs typeface="ArialMT"/>
              </a:rPr>
              <a:t>Aldrigh</a:t>
            </a:r>
            <a:endParaRPr lang="pt-BR" sz="1354" dirty="0" smtClean="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15000"/>
              </a:lnSpc>
              <a:spcBef>
                <a:spcPts val="1200"/>
              </a:spcBef>
              <a:spcAft>
                <a:spcPts val="0"/>
              </a:spcAft>
              <a:buFont typeface="Courier New" panose="02070309020205020404" pitchFamily="49" charset="0"/>
              <a:buChar char="o"/>
            </a:pPr>
            <a:r>
              <a:rPr lang="pt-BR" sz="1354" dirty="0" smtClean="0">
                <a:effectLst/>
                <a:latin typeface="Calibri" panose="020F0502020204030204" pitchFamily="34" charset="0"/>
                <a:ea typeface="Calibri" panose="020F0502020204030204" pitchFamily="34" charset="0"/>
                <a:cs typeface="ArialMT"/>
              </a:rPr>
              <a:t>Secretário da Agricultura Familiar, </a:t>
            </a:r>
            <a:r>
              <a:rPr lang="pt-BR" sz="1354" dirty="0" err="1" smtClean="0">
                <a:effectLst/>
                <a:latin typeface="Calibri" panose="020F0502020204030204" pitchFamily="34" charset="0"/>
                <a:ea typeface="Calibri" panose="020F0502020204030204" pitchFamily="34" charset="0"/>
                <a:cs typeface="ArialMT"/>
              </a:rPr>
              <a:t>Onaur</a:t>
            </a:r>
            <a:r>
              <a:rPr lang="pt-BR" sz="1354" dirty="0" smtClean="0">
                <a:effectLst/>
                <a:latin typeface="Calibri" panose="020F0502020204030204" pitchFamily="34" charset="0"/>
                <a:ea typeface="Calibri" panose="020F0502020204030204" pitchFamily="34" charset="0"/>
                <a:cs typeface="ArialMT"/>
              </a:rPr>
              <a:t> </a:t>
            </a:r>
            <a:r>
              <a:rPr lang="pt-BR" sz="1354" dirty="0" err="1" smtClean="0">
                <a:effectLst/>
                <a:latin typeface="Calibri" panose="020F0502020204030204" pitchFamily="34" charset="0"/>
                <a:ea typeface="Calibri" panose="020F0502020204030204" pitchFamily="34" charset="0"/>
                <a:cs typeface="ArialMT"/>
              </a:rPr>
              <a:t>Ruano</a:t>
            </a:r>
            <a:endParaRPr lang="pt-BR" sz="1354" dirty="0" smtClean="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15000"/>
              </a:lnSpc>
              <a:spcBef>
                <a:spcPts val="1200"/>
              </a:spcBef>
              <a:spcAft>
                <a:spcPts val="0"/>
              </a:spcAft>
              <a:buFont typeface="Courier New" panose="02070309020205020404" pitchFamily="49" charset="0"/>
              <a:buChar char="o"/>
            </a:pPr>
            <a:r>
              <a:rPr lang="pt-BR" sz="1354" dirty="0" smtClean="0">
                <a:effectLst/>
                <a:latin typeface="Calibri" panose="020F0502020204030204" pitchFamily="34" charset="0"/>
                <a:ea typeface="Calibri" panose="020F0502020204030204" pitchFamily="34" charset="0"/>
                <a:cs typeface="ArialMT"/>
              </a:rPr>
              <a:t>Secretária Substituta do Reordenamento Agrário, </a:t>
            </a:r>
            <a:r>
              <a:rPr lang="pt-BR" sz="1354" smtClean="0">
                <a:effectLst/>
                <a:latin typeface="Calibri" panose="020F0502020204030204" pitchFamily="34" charset="0"/>
                <a:ea typeface="Calibri" panose="020F0502020204030204" pitchFamily="34" charset="0"/>
                <a:cs typeface="ArialMT"/>
              </a:rPr>
              <a:t>Raquel Santori</a:t>
            </a:r>
            <a:endParaRPr lang="pt-BR" sz="1354" dirty="0" smtClean="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15000"/>
              </a:lnSpc>
              <a:spcBef>
                <a:spcPts val="1200"/>
              </a:spcBef>
              <a:spcAft>
                <a:spcPts val="0"/>
              </a:spcAft>
              <a:buFont typeface="Courier New" panose="02070309020205020404" pitchFamily="49" charset="0"/>
              <a:buChar char="o"/>
            </a:pPr>
            <a:r>
              <a:rPr lang="pt-BR" sz="1354" dirty="0" smtClean="0">
                <a:effectLst/>
                <a:latin typeface="Calibri" panose="020F0502020204030204" pitchFamily="34" charset="0"/>
                <a:ea typeface="Calibri" panose="020F0502020204030204" pitchFamily="34" charset="0"/>
                <a:cs typeface="ArialMT"/>
              </a:rPr>
              <a:t>Secretário do Desenvolvimento Territorial, Humberto Oliveira</a:t>
            </a:r>
            <a:endParaRPr lang="pt-BR" sz="1354" dirty="0" smtClean="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15000"/>
              </a:lnSpc>
              <a:spcBef>
                <a:spcPts val="1200"/>
              </a:spcBef>
              <a:spcAft>
                <a:spcPts val="0"/>
              </a:spcAft>
              <a:buFont typeface="Courier New" panose="02070309020205020404" pitchFamily="49" charset="0"/>
              <a:buChar char="o"/>
            </a:pPr>
            <a:r>
              <a:rPr lang="pt-BR" sz="1354" dirty="0" smtClean="0">
                <a:effectLst/>
                <a:latin typeface="Calibri" panose="020F0502020204030204" pitchFamily="34" charset="0"/>
                <a:ea typeface="Calibri" panose="020F0502020204030204" pitchFamily="34" charset="0"/>
                <a:cs typeface="ArialMT"/>
              </a:rPr>
              <a:t>Secretário da Regularização Fundiária da Amazônia Legal, Sérgio Lopes</a:t>
            </a:r>
            <a:endParaRPr lang="pt-BR" sz="1354" dirty="0" smtClean="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15000"/>
              </a:lnSpc>
              <a:spcBef>
                <a:spcPts val="1200"/>
              </a:spcBef>
              <a:spcAft>
                <a:spcPts val="0"/>
              </a:spcAft>
              <a:buFont typeface="Courier New" panose="02070309020205020404" pitchFamily="49" charset="0"/>
              <a:buChar char="o"/>
            </a:pPr>
            <a:r>
              <a:rPr lang="pt-BR" sz="1354" dirty="0" smtClean="0">
                <a:effectLst/>
                <a:latin typeface="Calibri" panose="020F0502020204030204" pitchFamily="34" charset="0"/>
                <a:ea typeface="Calibri" panose="020F0502020204030204" pitchFamily="34" charset="0"/>
                <a:cs typeface="ArialMT"/>
              </a:rPr>
              <a:t>Ouvidor Agrário Nacional Substituto, Marcelo de Oliveira Nicolau</a:t>
            </a:r>
          </a:p>
          <a:p>
            <a:pPr marL="742950" lvl="1" indent="-285750" algn="just">
              <a:lnSpc>
                <a:spcPct val="115000"/>
              </a:lnSpc>
              <a:spcBef>
                <a:spcPts val="1200"/>
              </a:spcBef>
              <a:spcAft>
                <a:spcPts val="0"/>
              </a:spcAft>
              <a:buFont typeface="Courier New" panose="02070309020205020404" pitchFamily="49" charset="0"/>
              <a:buChar char="o"/>
            </a:pPr>
            <a:r>
              <a:rPr lang="pt-BR" sz="1354" dirty="0" smtClean="0">
                <a:effectLst/>
                <a:latin typeface="Calibri" panose="020F0502020204030204" pitchFamily="34" charset="0"/>
                <a:ea typeface="Calibri" panose="020F0502020204030204" pitchFamily="34" charset="0"/>
                <a:cs typeface="Times New Roman" panose="02020603050405020304" pitchFamily="18" charset="0"/>
              </a:rPr>
              <a:t>Chefe da ASCOM, Robson </a:t>
            </a:r>
            <a:r>
              <a:rPr lang="pt-BR" sz="1354" dirty="0" err="1" smtClean="0">
                <a:effectLst/>
                <a:latin typeface="Calibri" panose="020F0502020204030204" pitchFamily="34" charset="0"/>
                <a:ea typeface="Calibri" panose="020F0502020204030204" pitchFamily="34" charset="0"/>
                <a:cs typeface="Times New Roman" panose="02020603050405020304" pitchFamily="18" charset="0"/>
              </a:rPr>
              <a:t>Barenho</a:t>
            </a:r>
            <a:endParaRPr lang="pt-BR" sz="1354" dirty="0" smtClean="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15000"/>
              </a:lnSpc>
              <a:spcBef>
                <a:spcPts val="1200"/>
              </a:spcBef>
              <a:spcAft>
                <a:spcPts val="0"/>
              </a:spcAft>
              <a:buFont typeface="Courier New" panose="02070309020205020404" pitchFamily="49" charset="0"/>
              <a:buChar char="o"/>
            </a:pPr>
            <a:r>
              <a:rPr lang="pt-BR" sz="1354" dirty="0" smtClean="0">
                <a:latin typeface="Calibri" panose="020F0502020204030204" pitchFamily="34" charset="0"/>
                <a:ea typeface="Calibri" panose="020F0502020204030204" pitchFamily="34" charset="0"/>
                <a:cs typeface="Times New Roman" panose="02020603050405020304" pitchFamily="18" charset="0"/>
              </a:rPr>
              <a:t>Consultor Jurídico do MDA, João Paulo Santos</a:t>
            </a:r>
          </a:p>
          <a:p>
            <a:pPr marL="742950" lvl="1" indent="-285750" algn="just">
              <a:lnSpc>
                <a:spcPct val="115000"/>
              </a:lnSpc>
              <a:spcBef>
                <a:spcPts val="1200"/>
              </a:spcBef>
              <a:spcAft>
                <a:spcPts val="0"/>
              </a:spcAft>
              <a:buFont typeface="Courier New" panose="02070309020205020404" pitchFamily="49" charset="0"/>
              <a:buChar char="o"/>
            </a:pPr>
            <a:r>
              <a:rPr lang="pt-BR" sz="1354" dirty="0" smtClean="0">
                <a:effectLst/>
                <a:latin typeface="Calibri" panose="020F0502020204030204" pitchFamily="34" charset="0"/>
                <a:ea typeface="Calibri" panose="020F0502020204030204" pitchFamily="34" charset="0"/>
                <a:cs typeface="Times New Roman" panose="02020603050405020304" pitchFamily="18" charset="0"/>
              </a:rPr>
              <a:t>Procurador Chefe </a:t>
            </a:r>
            <a:r>
              <a:rPr lang="pt-BR" sz="1354" dirty="0" smtClean="0">
                <a:latin typeface="Calibri" panose="020F0502020204030204" pitchFamily="34" charset="0"/>
                <a:ea typeface="Calibri" panose="020F0502020204030204" pitchFamily="34" charset="0"/>
                <a:cs typeface="Times New Roman" panose="02020603050405020304" pitchFamily="18" charset="0"/>
              </a:rPr>
              <a:t>do Incra, Junior Fidélis</a:t>
            </a:r>
          </a:p>
          <a:p>
            <a:pPr marL="742950" lvl="1" indent="-285750" algn="just">
              <a:lnSpc>
                <a:spcPct val="115000"/>
              </a:lnSpc>
              <a:spcBef>
                <a:spcPts val="1200"/>
              </a:spcBef>
              <a:spcAft>
                <a:spcPts val="0"/>
              </a:spcAft>
              <a:buFont typeface="Courier New" panose="02070309020205020404" pitchFamily="49" charset="0"/>
              <a:buChar char="o"/>
            </a:pPr>
            <a:r>
              <a:rPr lang="pt-BR" sz="1354" dirty="0" smtClean="0">
                <a:latin typeface="Calibri" panose="020F0502020204030204" pitchFamily="34" charset="0"/>
                <a:ea typeface="Calibri" panose="020F0502020204030204" pitchFamily="34" charset="0"/>
                <a:cs typeface="Times New Roman" panose="02020603050405020304" pitchFamily="18" charset="0"/>
              </a:rPr>
              <a:t>Diretor de Ordenamento da Estrutura Fundiária do Incra, Richard </a:t>
            </a:r>
            <a:r>
              <a:rPr lang="pt-BR" sz="1354" dirty="0" err="1" smtClean="0">
                <a:latin typeface="Calibri" panose="020F0502020204030204" pitchFamily="34" charset="0"/>
                <a:ea typeface="Calibri" panose="020F0502020204030204" pitchFamily="34" charset="0"/>
                <a:cs typeface="Times New Roman" panose="02020603050405020304" pitchFamily="18" charset="0"/>
              </a:rPr>
              <a:t>Torsiano</a:t>
            </a:r>
            <a:endParaRPr lang="pt-BR" sz="1354" dirty="0" smtClean="0">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15000"/>
              </a:lnSpc>
              <a:spcBef>
                <a:spcPts val="1200"/>
              </a:spcBef>
              <a:spcAft>
                <a:spcPts val="0"/>
              </a:spcAft>
              <a:buFont typeface="Courier New" panose="02070309020205020404" pitchFamily="49" charset="0"/>
              <a:buChar char="o"/>
            </a:pPr>
            <a:endParaRPr lang="pt-BR"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685800" algn="just">
              <a:lnSpc>
                <a:spcPct val="115000"/>
              </a:lnSpc>
              <a:spcBef>
                <a:spcPts val="1200"/>
              </a:spcBef>
              <a:spcAft>
                <a:spcPts val="0"/>
              </a:spcAft>
            </a:pPr>
            <a:r>
              <a:rPr lang="pt-BR" sz="1400" dirty="0" smtClean="0">
                <a:effectLst/>
                <a:latin typeface="Calibri" panose="020F0502020204030204" pitchFamily="34" charset="0"/>
                <a:ea typeface="Calibri" panose="020F0502020204030204" pitchFamily="34" charset="0"/>
                <a:cs typeface="ArialMT"/>
              </a:rPr>
              <a:t> </a:t>
            </a:r>
            <a:endParaRPr lang="pt-BR" sz="1400" dirty="0" smtClean="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57801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ítulo 2"/>
          <p:cNvSpPr>
            <a:spLocks noGrp="1"/>
          </p:cNvSpPr>
          <p:nvPr>
            <p:ph type="title"/>
          </p:nvPr>
        </p:nvSpPr>
        <p:spPr>
          <a:xfrm>
            <a:off x="100013" y="0"/>
            <a:ext cx="10355435" cy="740132"/>
          </a:xfrm>
        </p:spPr>
        <p:txBody>
          <a:bodyPr/>
          <a:lstStyle/>
          <a:p>
            <a:r>
              <a:rPr lang="pt-BR" dirty="0" smtClean="0"/>
              <a:t>Histórico do MDA</a:t>
            </a:r>
            <a:endParaRPr lang="pt-BR" dirty="0"/>
          </a:p>
        </p:txBody>
      </p:sp>
      <p:graphicFrame>
        <p:nvGraphicFramePr>
          <p:cNvPr id="2" name="Espaço Reservado para Conteúdo 1"/>
          <p:cNvGraphicFramePr>
            <a:graphicFrameLocks noGrp="1"/>
          </p:cNvGraphicFramePr>
          <p:nvPr>
            <p:ph idx="1"/>
            <p:extLst/>
          </p:nvPr>
        </p:nvGraphicFramePr>
        <p:xfrm>
          <a:off x="396608" y="1046602"/>
          <a:ext cx="10190602" cy="4726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781672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2" name="Diagrama 1"/>
          <p:cNvGraphicFramePr/>
          <p:nvPr>
            <p:extLst/>
          </p:nvPr>
        </p:nvGraphicFramePr>
        <p:xfrm>
          <a:off x="209793" y="838200"/>
          <a:ext cx="10245687" cy="50558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ítulo 2"/>
          <p:cNvSpPr>
            <a:spLocks noGrp="1"/>
          </p:cNvSpPr>
          <p:nvPr>
            <p:ph type="title"/>
          </p:nvPr>
        </p:nvSpPr>
        <p:spPr/>
        <p:txBody>
          <a:bodyPr/>
          <a:lstStyle/>
          <a:p>
            <a:r>
              <a:rPr lang="pt-BR" dirty="0" smtClean="0"/>
              <a:t>Histórico do Incra</a:t>
            </a:r>
            <a:endParaRPr lang="pt-BR" dirty="0"/>
          </a:p>
        </p:txBody>
      </p:sp>
    </p:spTree>
    <p:extLst>
      <p:ext uri="{BB962C8B-B14F-4D97-AF65-F5344CB8AC3E}">
        <p14:creationId xmlns:p14="http://schemas.microsoft.com/office/powerpoint/2010/main" val="38392998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Subsídios para fala inicial</a:t>
            </a:r>
            <a:endParaRPr lang="pt-BR" dirty="0"/>
          </a:p>
        </p:txBody>
      </p:sp>
      <p:sp>
        <p:nvSpPr>
          <p:cNvPr id="4" name="Retângulo 3"/>
          <p:cNvSpPr/>
          <p:nvPr/>
        </p:nvSpPr>
        <p:spPr>
          <a:xfrm>
            <a:off x="-352349" y="264361"/>
            <a:ext cx="11026766" cy="8550033"/>
          </a:xfrm>
          <a:prstGeom prst="rect">
            <a:avLst/>
          </a:prstGeom>
        </p:spPr>
        <p:txBody>
          <a:bodyPr wrap="square">
            <a:spAutoFit/>
          </a:bodyPr>
          <a:lstStyle/>
          <a:p>
            <a:pPr marL="285750" lvl="0" indent="-285750" algn="just">
              <a:buFont typeface="Arial" panose="020B0604020202020204" pitchFamily="34" charset="0"/>
              <a:buChar char="•"/>
            </a:pPr>
            <a:endParaRPr lang="pt-BR" sz="1400" dirty="0" smtClean="0"/>
          </a:p>
          <a:p>
            <a:pPr marL="742950" lvl="1" indent="-285750" algn="just">
              <a:lnSpc>
                <a:spcPct val="115000"/>
              </a:lnSpc>
              <a:spcBef>
                <a:spcPts val="1200"/>
              </a:spcBef>
              <a:buFont typeface="Courier New" panose="02070309020205020404" pitchFamily="49" charset="0"/>
              <a:buChar char="o"/>
            </a:pPr>
            <a:r>
              <a:rPr lang="pt-BR" sz="1400" b="1" dirty="0" smtClean="0">
                <a:latin typeface="Calibri" panose="020F0502020204030204" pitchFamily="34" charset="0"/>
                <a:ea typeface="Calibri" panose="020F0502020204030204" pitchFamily="34" charset="0"/>
                <a:cs typeface="ArialMT"/>
              </a:rPr>
              <a:t>Destacar a Importância da Reforma Agrária</a:t>
            </a:r>
            <a:endParaRPr lang="pt-BR" sz="1400" b="1" dirty="0">
              <a:latin typeface="Calibri" panose="020F0502020204030204" pitchFamily="34" charset="0"/>
              <a:ea typeface="Calibri" panose="020F0502020204030204" pitchFamily="34" charset="0"/>
              <a:cs typeface="ArialMT"/>
            </a:endParaRPr>
          </a:p>
          <a:p>
            <a:pPr marL="1200150" lvl="2" indent="-285750" algn="just">
              <a:lnSpc>
                <a:spcPct val="115000"/>
              </a:lnSpc>
              <a:spcBef>
                <a:spcPts val="1200"/>
              </a:spcBef>
              <a:buFont typeface="Wingdings" panose="05000000000000000000" pitchFamily="2" charset="2"/>
              <a:buChar char="§"/>
            </a:pPr>
            <a:r>
              <a:rPr lang="pt-BR" sz="1300" dirty="0" smtClean="0">
                <a:latin typeface="Calibri" panose="020F0502020204030204" pitchFamily="34" charset="0"/>
                <a:ea typeface="Calibri" panose="020F0502020204030204" pitchFamily="34" charset="0"/>
                <a:cs typeface="ArialMT"/>
              </a:rPr>
              <a:t>“Por certo que reconhecemos ainda haver muito por fazer e não vamos nos acomodar ou nos furtar a dar passos firmes na direção certa, sempre sob a liderança da presidenta Dilma, mas isto não pode nos impedir de saborear com alegria cada um desses passos, cada uma das conquistas que nos levarão ao tão sonhado país em que o princípio constitucional e tão caro à tradição cristã da função social da terra esteja efetivamente cumprido, em que nenhuma criança esteja acampada debaixo de uma lona; em que o meio rural seja lugar digno de se viver, com educação, saúde, cultura, segurança, moradia...; e que os alimentos saudáveis oriundos de agricultores familiares, cada vez mais produtivos, cheguem às mesas de cada brasileiro e assim de todos e todas brasileiras e brasileiros”</a:t>
            </a:r>
          </a:p>
          <a:p>
            <a:pPr marL="1200150" lvl="2" indent="-285750" algn="just">
              <a:lnSpc>
                <a:spcPct val="115000"/>
              </a:lnSpc>
              <a:spcBef>
                <a:spcPts val="1200"/>
              </a:spcBef>
              <a:buFont typeface="Wingdings" panose="05000000000000000000" pitchFamily="2" charset="2"/>
              <a:buChar char="§"/>
            </a:pPr>
            <a:r>
              <a:rPr lang="pt-BR" sz="1400" b="1" dirty="0" smtClean="0">
                <a:latin typeface="Calibri" panose="020F0502020204030204" pitchFamily="34" charset="0"/>
                <a:ea typeface="Calibri" panose="020F0502020204030204" pitchFamily="34" charset="0"/>
                <a:cs typeface="ArialMT"/>
              </a:rPr>
              <a:t>Paz no campo </a:t>
            </a:r>
            <a:r>
              <a:rPr lang="pt-BR" sz="1400" dirty="0" smtClean="0">
                <a:latin typeface="Calibri" panose="020F0502020204030204" pitchFamily="34" charset="0"/>
                <a:ea typeface="Calibri" panose="020F0502020204030204" pitchFamily="34" charset="0"/>
                <a:cs typeface="ArialMT"/>
              </a:rPr>
              <a:t>– Quanto mais famílias devidamente assentadas, menores os índices de conflito rural, incluindo assassinatos e desrespeitos aos Direitos Humanos.</a:t>
            </a:r>
          </a:p>
          <a:p>
            <a:pPr marL="742950" lvl="1" indent="-285750" algn="just">
              <a:lnSpc>
                <a:spcPct val="115000"/>
              </a:lnSpc>
              <a:spcBef>
                <a:spcPts val="1200"/>
              </a:spcBef>
              <a:buFont typeface="Courier New" panose="02070309020205020404" pitchFamily="49" charset="0"/>
              <a:buChar char="o"/>
            </a:pPr>
            <a:r>
              <a:rPr lang="pt-BR" sz="1400" b="1" dirty="0" smtClean="0">
                <a:latin typeface="Calibri" panose="020F0502020204030204" pitchFamily="34" charset="0"/>
                <a:ea typeface="Calibri" panose="020F0502020204030204" pitchFamily="34" charset="0"/>
                <a:cs typeface="ArialMT"/>
              </a:rPr>
              <a:t>Destacar a Função Social da terra rural </a:t>
            </a:r>
          </a:p>
          <a:p>
            <a:pPr marL="1200150" lvl="2" indent="-285750" algn="just">
              <a:lnSpc>
                <a:spcPct val="115000"/>
              </a:lnSpc>
              <a:spcBef>
                <a:spcPts val="1200"/>
              </a:spcBef>
              <a:buFont typeface="Wingdings" panose="05000000000000000000" pitchFamily="2" charset="2"/>
              <a:buChar char="§"/>
            </a:pPr>
            <a:r>
              <a:rPr lang="pt-BR" sz="1300" dirty="0" smtClean="0">
                <a:latin typeface="Calibri" panose="020F0502020204030204" pitchFamily="34" charset="0"/>
                <a:ea typeface="Calibri" panose="020F0502020204030204" pitchFamily="34" charset="0"/>
                <a:cs typeface="ArialMT"/>
              </a:rPr>
              <a:t>“Este tem </a:t>
            </a:r>
            <a:r>
              <a:rPr lang="pt-BR" sz="1300" dirty="0">
                <a:latin typeface="Calibri" panose="020F0502020204030204" pitchFamily="34" charset="0"/>
                <a:ea typeface="Calibri" panose="020F0502020204030204" pitchFamily="34" charset="0"/>
                <a:cs typeface="ArialMT"/>
              </a:rPr>
              <a:t>sido um dos temas mais desafiadores das políticas públicas no Brasil e em muitos países. Este tema está associado ao modelo produtivo do país, à sua tradição jurídica, e também à lógica de organização social e política do país. Mais recentemente, os debates sobre a agenda de desenvolvimento pós-2015 têm alertado para a necessidade de articularmos as dimensões social, ambiental e econômica em um modelo inclusivo e sustentável</a:t>
            </a:r>
            <a:r>
              <a:rPr lang="pt-BR" sz="1300" dirty="0" smtClean="0">
                <a:latin typeface="Calibri" panose="020F0502020204030204" pitchFamily="34" charset="0"/>
                <a:ea typeface="Calibri" panose="020F0502020204030204" pitchFamily="34" charset="0"/>
                <a:cs typeface="ArialMT"/>
              </a:rPr>
              <a:t>.” </a:t>
            </a:r>
            <a:endParaRPr lang="pt-BR" sz="1300" dirty="0">
              <a:latin typeface="Calibri" panose="020F0502020204030204" pitchFamily="34" charset="0"/>
              <a:ea typeface="Calibri" panose="020F0502020204030204" pitchFamily="34" charset="0"/>
              <a:cs typeface="ArialMT"/>
            </a:endParaRPr>
          </a:p>
          <a:p>
            <a:pPr marL="742950" lvl="1" indent="-285750" algn="just">
              <a:lnSpc>
                <a:spcPct val="115000"/>
              </a:lnSpc>
              <a:spcBef>
                <a:spcPts val="1200"/>
              </a:spcBef>
              <a:buFont typeface="Courier New" panose="02070309020205020404" pitchFamily="49" charset="0"/>
              <a:buChar char="o"/>
            </a:pPr>
            <a:r>
              <a:rPr lang="pt-BR" sz="1400" dirty="0">
                <a:latin typeface="Calibri" panose="020F0502020204030204" pitchFamily="34" charset="0"/>
                <a:ea typeface="Calibri" panose="020F0502020204030204" pitchFamily="34" charset="0"/>
                <a:cs typeface="ArialMT"/>
              </a:rPr>
              <a:t>O direito fundamental à propriedade, bem como o respeito à função social desta e a desapropriação necessidade ou utilidade pública/ social, estão previsto no Art. 5º, incisos XXII a XXIV da Constituição Federal</a:t>
            </a:r>
            <a:r>
              <a:rPr lang="pt-BR" sz="1400" dirty="0" smtClean="0">
                <a:latin typeface="Calibri" panose="020F0502020204030204" pitchFamily="34" charset="0"/>
                <a:ea typeface="Calibri" panose="020F0502020204030204" pitchFamily="34" charset="0"/>
                <a:cs typeface="ArialMT"/>
              </a:rPr>
              <a:t>.</a:t>
            </a:r>
          </a:p>
          <a:p>
            <a:pPr marL="742950" lvl="1" indent="-285750" algn="just">
              <a:lnSpc>
                <a:spcPct val="115000"/>
              </a:lnSpc>
              <a:spcBef>
                <a:spcPts val="1200"/>
              </a:spcBef>
              <a:buFont typeface="Courier New" panose="02070309020205020404" pitchFamily="49" charset="0"/>
              <a:buChar char="o"/>
            </a:pPr>
            <a:r>
              <a:rPr lang="pt-BR" sz="1400" dirty="0" smtClean="0">
                <a:latin typeface="Calibri" panose="020F0502020204030204" pitchFamily="34" charset="0"/>
                <a:ea typeface="Calibri" panose="020F0502020204030204" pitchFamily="34" charset="0"/>
                <a:cs typeface="ArialMT"/>
              </a:rPr>
              <a:t>Segundo o Estatuto da Terra, criado em 1964, o Estado tem a obrigação de garantir o direito ao acesso à terra para quem nela vive e trabalha</a:t>
            </a:r>
            <a:r>
              <a:rPr lang="pt-BR" sz="1300" dirty="0" smtClean="0">
                <a:latin typeface="Calibri" panose="020F0502020204030204" pitchFamily="34" charset="0"/>
                <a:ea typeface="Calibri" panose="020F0502020204030204" pitchFamily="34" charset="0"/>
                <a:cs typeface="ArialMT"/>
              </a:rPr>
              <a:t>.</a:t>
            </a:r>
            <a:endParaRPr lang="pt-BR" sz="1300" dirty="0">
              <a:latin typeface="Calibri" panose="020F0502020204030204" pitchFamily="34" charset="0"/>
              <a:ea typeface="Calibri" panose="020F0502020204030204" pitchFamily="34" charset="0"/>
              <a:cs typeface="ArialMT"/>
            </a:endParaRPr>
          </a:p>
          <a:p>
            <a:pPr marL="742950" lvl="1" indent="-285750" algn="just">
              <a:lnSpc>
                <a:spcPct val="115000"/>
              </a:lnSpc>
              <a:spcBef>
                <a:spcPts val="1200"/>
              </a:spcBef>
              <a:buFont typeface="Courier New" panose="02070309020205020404" pitchFamily="49" charset="0"/>
              <a:buChar char="o"/>
            </a:pPr>
            <a:r>
              <a:rPr lang="pt-BR" sz="1400" b="1" dirty="0" smtClean="0">
                <a:latin typeface="Calibri" panose="020F0502020204030204" pitchFamily="34" charset="0"/>
                <a:ea typeface="Calibri" panose="020F0502020204030204" pitchFamily="34" charset="0"/>
                <a:cs typeface="ArialMT"/>
              </a:rPr>
              <a:t>Experiências positivas de assentamentos vistas durante o Territórios em Foco</a:t>
            </a:r>
            <a:endParaRPr lang="pt-BR" sz="1400" b="1" dirty="0">
              <a:latin typeface="Calibri" panose="020F0502020204030204" pitchFamily="34" charset="0"/>
              <a:ea typeface="Calibri" panose="020F0502020204030204" pitchFamily="34" charset="0"/>
              <a:cs typeface="ArialMT"/>
            </a:endParaRPr>
          </a:p>
          <a:p>
            <a:pPr marL="742950" lvl="1" indent="-285750" algn="just">
              <a:lnSpc>
                <a:spcPct val="115000"/>
              </a:lnSpc>
              <a:spcBef>
                <a:spcPts val="1200"/>
              </a:spcBef>
              <a:buFont typeface="Courier New" panose="02070309020205020404" pitchFamily="49" charset="0"/>
              <a:buChar char="o"/>
            </a:pPr>
            <a:endParaRPr lang="pt-BR" sz="1400" b="1" dirty="0" smtClean="0">
              <a:solidFill>
                <a:srgbClr val="C00000"/>
              </a:solidFill>
              <a:latin typeface="Calibri" panose="020F0502020204030204" pitchFamily="34" charset="0"/>
              <a:ea typeface="Calibri" panose="020F0502020204030204" pitchFamily="34" charset="0"/>
              <a:cs typeface="ArialMT"/>
            </a:endParaRPr>
          </a:p>
          <a:p>
            <a:pPr marL="742950" lvl="1" indent="-285750" algn="just">
              <a:lnSpc>
                <a:spcPct val="115000"/>
              </a:lnSpc>
              <a:spcBef>
                <a:spcPts val="1200"/>
              </a:spcBef>
              <a:buFont typeface="Courier New" panose="02070309020205020404" pitchFamily="49" charset="0"/>
              <a:buChar char="o"/>
            </a:pPr>
            <a:endParaRPr lang="pt-BR" sz="1400" b="1" dirty="0">
              <a:solidFill>
                <a:srgbClr val="C00000"/>
              </a:solidFill>
              <a:latin typeface="Calibri" panose="020F0502020204030204" pitchFamily="34" charset="0"/>
              <a:ea typeface="Calibri" panose="020F0502020204030204" pitchFamily="34" charset="0"/>
              <a:cs typeface="ArialMT"/>
            </a:endParaRPr>
          </a:p>
          <a:p>
            <a:pPr marL="742950" lvl="1" indent="-285750" algn="just">
              <a:lnSpc>
                <a:spcPct val="115000"/>
              </a:lnSpc>
              <a:spcBef>
                <a:spcPts val="1200"/>
              </a:spcBef>
              <a:buFont typeface="Courier New" panose="02070309020205020404" pitchFamily="49" charset="0"/>
              <a:buChar char="o"/>
            </a:pPr>
            <a:endParaRPr lang="pt-BR" sz="1400" b="1" dirty="0" smtClean="0">
              <a:solidFill>
                <a:srgbClr val="C00000"/>
              </a:solidFill>
              <a:latin typeface="Calibri" panose="020F0502020204030204" pitchFamily="34" charset="0"/>
              <a:ea typeface="Calibri" panose="020F0502020204030204" pitchFamily="34" charset="0"/>
              <a:cs typeface="ArialMT"/>
            </a:endParaRPr>
          </a:p>
          <a:p>
            <a:pPr marL="742950" lvl="1" indent="-285750" algn="just">
              <a:lnSpc>
                <a:spcPct val="115000"/>
              </a:lnSpc>
              <a:spcBef>
                <a:spcPts val="1200"/>
              </a:spcBef>
              <a:buFont typeface="Courier New" panose="02070309020205020404" pitchFamily="49" charset="0"/>
              <a:buChar char="o"/>
            </a:pPr>
            <a:endParaRPr lang="pt-BR" sz="1400" b="1" dirty="0">
              <a:solidFill>
                <a:srgbClr val="C00000"/>
              </a:solidFill>
              <a:latin typeface="Calibri" panose="020F0502020204030204" pitchFamily="34" charset="0"/>
              <a:ea typeface="Calibri" panose="020F0502020204030204" pitchFamily="34" charset="0"/>
              <a:cs typeface="ArialMT"/>
            </a:endParaRPr>
          </a:p>
          <a:p>
            <a:pPr marL="742950" lvl="1" indent="-285750" algn="just">
              <a:lnSpc>
                <a:spcPct val="115000"/>
              </a:lnSpc>
              <a:spcBef>
                <a:spcPts val="1200"/>
              </a:spcBef>
              <a:buFont typeface="Courier New" panose="02070309020205020404" pitchFamily="49" charset="0"/>
              <a:buChar char="o"/>
            </a:pPr>
            <a:endParaRPr lang="pt-BR" sz="1400" b="1" dirty="0" smtClean="0">
              <a:solidFill>
                <a:srgbClr val="C00000"/>
              </a:solidFill>
              <a:latin typeface="Calibri" panose="020F0502020204030204" pitchFamily="34" charset="0"/>
              <a:ea typeface="Calibri" panose="020F0502020204030204" pitchFamily="34" charset="0"/>
              <a:cs typeface="ArialMT"/>
            </a:endParaRPr>
          </a:p>
          <a:p>
            <a:pPr lvl="1" algn="just">
              <a:lnSpc>
                <a:spcPct val="115000"/>
              </a:lnSpc>
              <a:spcBef>
                <a:spcPts val="1200"/>
              </a:spcBef>
            </a:pPr>
            <a:endParaRPr lang="pt-BR" sz="1400" b="1" dirty="0">
              <a:solidFill>
                <a:srgbClr val="C00000"/>
              </a:solidFill>
              <a:latin typeface="Calibri" panose="020F0502020204030204" pitchFamily="34" charset="0"/>
              <a:ea typeface="Calibri" panose="020F0502020204030204" pitchFamily="34" charset="0"/>
              <a:cs typeface="ArialMT"/>
            </a:endParaRPr>
          </a:p>
        </p:txBody>
      </p:sp>
    </p:spTree>
    <p:extLst>
      <p:ext uri="{BB962C8B-B14F-4D97-AF65-F5344CB8AC3E}">
        <p14:creationId xmlns:p14="http://schemas.microsoft.com/office/powerpoint/2010/main" val="22745899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ítulo 2"/>
          <p:cNvSpPr>
            <a:spLocks noGrp="1"/>
          </p:cNvSpPr>
          <p:nvPr>
            <p:ph type="title"/>
          </p:nvPr>
        </p:nvSpPr>
        <p:spPr>
          <a:xfrm>
            <a:off x="100013" y="0"/>
            <a:ext cx="10355435" cy="740132"/>
          </a:xfrm>
        </p:spPr>
        <p:txBody>
          <a:bodyPr/>
          <a:lstStyle/>
          <a:p>
            <a:r>
              <a:rPr lang="pt-BR" dirty="0"/>
              <a:t>A Dimensão da </a:t>
            </a:r>
            <a:r>
              <a:rPr lang="pt-BR" dirty="0" smtClean="0"/>
              <a:t>Reforma Agrária no </a:t>
            </a:r>
            <a:r>
              <a:rPr lang="pt-BR" dirty="0"/>
              <a:t>Brasil</a:t>
            </a:r>
          </a:p>
        </p:txBody>
      </p:sp>
      <p:sp>
        <p:nvSpPr>
          <p:cNvPr id="7" name="Retângulo 6"/>
          <p:cNvSpPr/>
          <p:nvPr/>
        </p:nvSpPr>
        <p:spPr>
          <a:xfrm>
            <a:off x="-350250" y="653504"/>
            <a:ext cx="10680570" cy="5472267"/>
          </a:xfrm>
          <a:prstGeom prst="rect">
            <a:avLst/>
          </a:prstGeom>
        </p:spPr>
        <p:txBody>
          <a:bodyPr wrap="square">
            <a:spAutoFit/>
          </a:bodyPr>
          <a:lstStyle/>
          <a:p>
            <a:pPr marL="742950" lvl="1" indent="-285750" algn="just">
              <a:lnSpc>
                <a:spcPct val="115000"/>
              </a:lnSpc>
              <a:spcAft>
                <a:spcPts val="0"/>
              </a:spcAft>
              <a:buFont typeface="Courier New" panose="02070309020205020404" pitchFamily="49" charset="0"/>
              <a:buChar char="o"/>
            </a:pPr>
            <a:r>
              <a:rPr lang="pt-BR" sz="1600" dirty="0" smtClean="0">
                <a:effectLst/>
                <a:latin typeface="Calibri" panose="020F0502020204030204" pitchFamily="34" charset="0"/>
                <a:ea typeface="Calibri" panose="020F0502020204030204" pitchFamily="34" charset="0"/>
                <a:cs typeface="ArialMT"/>
              </a:rPr>
              <a:t>Ao todo são </a:t>
            </a:r>
            <a:r>
              <a:rPr lang="pt-BR" sz="1600" b="1" dirty="0" smtClean="0">
                <a:effectLst/>
                <a:latin typeface="Calibri" panose="020F0502020204030204" pitchFamily="34" charset="0"/>
                <a:ea typeface="Calibri" panose="020F0502020204030204" pitchFamily="34" charset="0"/>
                <a:cs typeface="ArialMT"/>
              </a:rPr>
              <a:t>977.491 mil famílias em 9.334 assentamentos </a:t>
            </a:r>
            <a:r>
              <a:rPr lang="pt-BR" sz="1600" dirty="0" smtClean="0">
                <a:effectLst/>
                <a:latin typeface="Calibri" panose="020F0502020204030204" pitchFamily="34" charset="0"/>
                <a:ea typeface="Calibri" panose="020F0502020204030204" pitchFamily="34" charset="0"/>
                <a:cs typeface="ArialMT"/>
              </a:rPr>
              <a:t>em 2.082 municípios, 44% dos assentamentos na Região Norte, 33% no Nordeste, 14% no Centro-Oeste, 5% no Sudeste e 4% no Sul.</a:t>
            </a:r>
          </a:p>
          <a:p>
            <a:pPr marL="742950" lvl="1" indent="-285750" algn="just">
              <a:lnSpc>
                <a:spcPct val="115000"/>
              </a:lnSpc>
              <a:spcAft>
                <a:spcPts val="0"/>
              </a:spcAft>
              <a:buFont typeface="Courier New" panose="02070309020205020404" pitchFamily="49" charset="0"/>
              <a:buChar char="o"/>
            </a:pPr>
            <a:r>
              <a:rPr lang="pt-BR" sz="1600" b="1" dirty="0" smtClean="0">
                <a:effectLst/>
                <a:latin typeface="Calibri" panose="020F0502020204030204" pitchFamily="34" charset="0"/>
                <a:ea typeface="Calibri" panose="020F0502020204030204" pitchFamily="34" charset="0"/>
                <a:cs typeface="ArialMT"/>
              </a:rPr>
              <a:t>Em 2015 foram 81 assentamentos consolidados</a:t>
            </a:r>
            <a:r>
              <a:rPr lang="pt-BR" sz="1600" dirty="0" smtClean="0">
                <a:effectLst/>
                <a:latin typeface="Calibri" panose="020F0502020204030204" pitchFamily="34" charset="0"/>
                <a:ea typeface="Calibri" panose="020F0502020204030204" pitchFamily="34" charset="0"/>
                <a:cs typeface="ArialMT"/>
              </a:rPr>
              <a:t>, beneficiando 26.7 mil famílias, em 206.541,967 hectares, em 67 municípios (134 mil desde 2011, em 3 milhões de hectares).</a:t>
            </a:r>
          </a:p>
          <a:p>
            <a:pPr marL="742950" lvl="1" indent="-285750" algn="just">
              <a:lnSpc>
                <a:spcPct val="115000"/>
              </a:lnSpc>
              <a:spcAft>
                <a:spcPts val="0"/>
              </a:spcAft>
              <a:buFont typeface="Courier New" panose="02070309020205020404" pitchFamily="49" charset="0"/>
              <a:buChar char="o"/>
            </a:pPr>
            <a:r>
              <a:rPr lang="pt-BR" sz="1600" b="1" dirty="0" smtClean="0">
                <a:effectLst/>
                <a:latin typeface="Calibri" panose="020F0502020204030204" pitchFamily="34" charset="0"/>
                <a:ea typeface="Calibri" panose="020F0502020204030204" pitchFamily="34" charset="0"/>
                <a:cs typeface="ArialMT"/>
              </a:rPr>
              <a:t>Governança Fundiária</a:t>
            </a:r>
            <a:r>
              <a:rPr lang="pt-BR" sz="1600" dirty="0" smtClean="0">
                <a:effectLst/>
                <a:latin typeface="Calibri" panose="020F0502020204030204" pitchFamily="34" charset="0"/>
                <a:ea typeface="Calibri" panose="020F0502020204030204" pitchFamily="34" charset="0"/>
                <a:cs typeface="ArialMT"/>
              </a:rPr>
              <a:t>: em 2015, houve a atualização cadastral de 551.648 imóveis rurais, por meio do Sistema Nacional de Cadastro Rural (SNCR), além de 17 mil imóveis </a:t>
            </a:r>
            <a:r>
              <a:rPr lang="pt-BR" sz="1600" dirty="0" err="1" smtClean="0">
                <a:effectLst/>
                <a:latin typeface="Calibri" panose="020F0502020204030204" pitchFamily="34" charset="0"/>
                <a:ea typeface="Calibri" panose="020F0502020204030204" pitchFamily="34" charset="0"/>
                <a:cs typeface="ArialMT"/>
              </a:rPr>
              <a:t>georreferenciados</a:t>
            </a:r>
            <a:r>
              <a:rPr lang="pt-BR" sz="1600" dirty="0" smtClean="0">
                <a:effectLst/>
                <a:latin typeface="Calibri" panose="020F0502020204030204" pitchFamily="34" charset="0"/>
                <a:ea typeface="Calibri" panose="020F0502020204030204" pitchFamily="34" charset="0"/>
                <a:cs typeface="ArialMT"/>
              </a:rPr>
              <a:t> e 8,2 mil titulados, em 189.523 hectares.</a:t>
            </a:r>
          </a:p>
          <a:p>
            <a:pPr lvl="1" algn="just">
              <a:lnSpc>
                <a:spcPct val="115000"/>
              </a:lnSpc>
              <a:spcAft>
                <a:spcPts val="0"/>
              </a:spcAft>
            </a:pPr>
            <a:endParaRPr lang="pt-BR" sz="1600" dirty="0" smtClean="0">
              <a:effectLst/>
              <a:latin typeface="Calibri" panose="020F0502020204030204" pitchFamily="34" charset="0"/>
              <a:ea typeface="Calibri" panose="020F0502020204030204" pitchFamily="34" charset="0"/>
              <a:cs typeface="ArialMT"/>
            </a:endParaRPr>
          </a:p>
          <a:p>
            <a:pPr marL="742950" lvl="1" indent="-285750" algn="just">
              <a:lnSpc>
                <a:spcPct val="115000"/>
              </a:lnSpc>
              <a:spcAft>
                <a:spcPts val="0"/>
              </a:spcAft>
              <a:buFont typeface="Courier New" panose="02070309020205020404" pitchFamily="49" charset="0"/>
              <a:buChar char="o"/>
            </a:pPr>
            <a:r>
              <a:rPr lang="pt-BR" sz="1600" b="1" dirty="0" smtClean="0">
                <a:latin typeface="Calibri" panose="020F0502020204030204" pitchFamily="34" charset="0"/>
                <a:ea typeface="Calibri" panose="020F0502020204030204" pitchFamily="34" charset="0"/>
                <a:cs typeface="ArialMT"/>
              </a:rPr>
              <a:t>Cadastro </a:t>
            </a:r>
            <a:r>
              <a:rPr lang="pt-BR" sz="1600" b="1" dirty="0">
                <a:latin typeface="Calibri" panose="020F0502020204030204" pitchFamily="34" charset="0"/>
                <a:ea typeface="Calibri" panose="020F0502020204030204" pitchFamily="34" charset="0"/>
                <a:cs typeface="ArialMT"/>
              </a:rPr>
              <a:t>Ambiental Rural (CAR): </a:t>
            </a:r>
            <a:r>
              <a:rPr lang="pt-BR" sz="1600" dirty="0">
                <a:latin typeface="Calibri" panose="020F0502020204030204" pitchFamily="34" charset="0"/>
                <a:ea typeface="Calibri" panose="020F0502020204030204" pitchFamily="34" charset="0"/>
                <a:cs typeface="ArialMT"/>
              </a:rPr>
              <a:t>Em 2015 foram requeridos os cadastros ambientais de 2.125 assentamentos e de 5.940 lotes da reforma agrária.</a:t>
            </a:r>
          </a:p>
          <a:p>
            <a:pPr marL="742950" lvl="1" indent="-285750" algn="just">
              <a:lnSpc>
                <a:spcPct val="115000"/>
              </a:lnSpc>
              <a:spcAft>
                <a:spcPts val="0"/>
              </a:spcAft>
              <a:buFont typeface="Courier New" panose="02070309020205020404" pitchFamily="49" charset="0"/>
              <a:buChar char="o"/>
            </a:pPr>
            <a:r>
              <a:rPr lang="pt-BR" sz="1600" dirty="0" smtClean="0">
                <a:effectLst/>
                <a:latin typeface="Calibri" panose="020F0502020204030204" pitchFamily="34" charset="0"/>
                <a:ea typeface="Calibri" panose="020F0502020204030204" pitchFamily="34" charset="0"/>
                <a:cs typeface="ArialMT"/>
              </a:rPr>
              <a:t>Neste ano (2016), foram </a:t>
            </a:r>
            <a:r>
              <a:rPr lang="pt-BR" sz="1600" b="1" dirty="0" smtClean="0">
                <a:effectLst/>
                <a:latin typeface="Calibri" panose="020F0502020204030204" pitchFamily="34" charset="0"/>
                <a:ea typeface="Calibri" panose="020F0502020204030204" pitchFamily="34" charset="0"/>
                <a:cs typeface="ArialMT"/>
              </a:rPr>
              <a:t>criados 6 projetos de assentamento</a:t>
            </a:r>
            <a:r>
              <a:rPr lang="pt-BR" sz="1600" dirty="0" smtClean="0">
                <a:effectLst/>
                <a:latin typeface="Calibri" panose="020F0502020204030204" pitchFamily="34" charset="0"/>
                <a:ea typeface="Calibri" panose="020F0502020204030204" pitchFamily="34" charset="0"/>
                <a:cs typeface="ArialMT"/>
              </a:rPr>
              <a:t> nos estados do Pará, Pernambuco, Rio Grande do Sul e Rondônia, com capacidade para </a:t>
            </a:r>
            <a:r>
              <a:rPr lang="pt-BR" sz="1600" b="1" dirty="0" smtClean="0">
                <a:effectLst/>
                <a:latin typeface="Calibri" panose="020F0502020204030204" pitchFamily="34" charset="0"/>
                <a:ea typeface="Calibri" panose="020F0502020204030204" pitchFamily="34" charset="0"/>
                <a:cs typeface="ArialMT"/>
              </a:rPr>
              <a:t>400 famílias em</a:t>
            </a:r>
            <a:r>
              <a:rPr lang="pt-BR" sz="1600" dirty="0" smtClean="0">
                <a:effectLst/>
                <a:latin typeface="Calibri" panose="020F0502020204030204" pitchFamily="34" charset="0"/>
                <a:ea typeface="Calibri" panose="020F0502020204030204" pitchFamily="34" charset="0"/>
                <a:cs typeface="ArialMT"/>
              </a:rPr>
              <a:t> aproximadamente </a:t>
            </a:r>
            <a:r>
              <a:rPr lang="pt-BR" sz="1600" b="1" dirty="0" smtClean="0">
                <a:effectLst/>
                <a:latin typeface="Calibri" panose="020F0502020204030204" pitchFamily="34" charset="0"/>
                <a:ea typeface="Calibri" panose="020F0502020204030204" pitchFamily="34" charset="0"/>
                <a:cs typeface="ArialMT"/>
              </a:rPr>
              <a:t>11 mil hectares.</a:t>
            </a:r>
            <a:endParaRPr lang="pt-B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15000"/>
              </a:lnSpc>
              <a:spcAft>
                <a:spcPts val="0"/>
              </a:spcAft>
              <a:buFont typeface="Courier New" panose="02070309020205020404" pitchFamily="49" charset="0"/>
              <a:buChar char="o"/>
            </a:pPr>
            <a:r>
              <a:rPr lang="pt-BR" sz="1600" dirty="0" smtClean="0">
                <a:effectLst/>
                <a:latin typeface="Calibri" panose="020F0502020204030204" pitchFamily="34" charset="0"/>
                <a:ea typeface="Calibri" panose="020F0502020204030204" pitchFamily="34" charset="0"/>
                <a:cs typeface="ArialMT"/>
              </a:rPr>
              <a:t>Atualmente, estão </a:t>
            </a:r>
            <a:r>
              <a:rPr lang="pt-BR" sz="1600" b="1" dirty="0" smtClean="0">
                <a:effectLst/>
                <a:latin typeface="Calibri" panose="020F0502020204030204" pitchFamily="34" charset="0"/>
                <a:ea typeface="Calibri" panose="020F0502020204030204" pitchFamily="34" charset="0"/>
                <a:cs typeface="ArialMT"/>
              </a:rPr>
              <a:t>aptos para incorporação ao PNRA, outros 69 imóveis</a:t>
            </a:r>
            <a:r>
              <a:rPr lang="pt-BR" sz="1600" dirty="0" smtClean="0">
                <a:effectLst/>
                <a:latin typeface="Calibri" panose="020F0502020204030204" pitchFamily="34" charset="0"/>
                <a:ea typeface="Calibri" panose="020F0502020204030204" pitchFamily="34" charset="0"/>
                <a:cs typeface="ArialMT"/>
              </a:rPr>
              <a:t>, com </a:t>
            </a:r>
            <a:r>
              <a:rPr lang="pt-BR" sz="1600" b="1" dirty="0" smtClean="0">
                <a:effectLst/>
                <a:latin typeface="Calibri" panose="020F0502020204030204" pitchFamily="34" charset="0"/>
                <a:ea typeface="Calibri" panose="020F0502020204030204" pitchFamily="34" charset="0"/>
                <a:cs typeface="ArialMT"/>
              </a:rPr>
              <a:t>140 mil hectares</a:t>
            </a:r>
            <a:r>
              <a:rPr lang="pt-BR" sz="1600" dirty="0" smtClean="0">
                <a:effectLst/>
                <a:latin typeface="Calibri" panose="020F0502020204030204" pitchFamily="34" charset="0"/>
                <a:ea typeface="Calibri" panose="020F0502020204030204" pitchFamily="34" charset="0"/>
                <a:cs typeface="ArialMT"/>
              </a:rPr>
              <a:t>, beneficiando </a:t>
            </a:r>
            <a:r>
              <a:rPr lang="pt-BR" sz="1600" b="1" dirty="0" smtClean="0">
                <a:effectLst/>
                <a:latin typeface="Calibri" panose="020F0502020204030204" pitchFamily="34" charset="0"/>
                <a:ea typeface="Calibri" panose="020F0502020204030204" pitchFamily="34" charset="0"/>
                <a:cs typeface="ArialMT"/>
              </a:rPr>
              <a:t>5 mil famílias</a:t>
            </a:r>
            <a:r>
              <a:rPr lang="pt-BR" sz="1600" dirty="0" smtClean="0">
                <a:effectLst/>
                <a:latin typeface="Calibri" panose="020F0502020204030204" pitchFamily="34" charset="0"/>
                <a:ea typeface="Calibri" panose="020F0502020204030204" pitchFamily="34" charset="0"/>
                <a:cs typeface="ArialMT"/>
              </a:rPr>
              <a:t>, com investimento de </a:t>
            </a:r>
            <a:r>
              <a:rPr lang="pt-BR" sz="1600" b="1" dirty="0" smtClean="0">
                <a:effectLst/>
                <a:latin typeface="Calibri" panose="020F0502020204030204" pitchFamily="34" charset="0"/>
                <a:ea typeface="Calibri" panose="020F0502020204030204" pitchFamily="34" charset="0"/>
                <a:cs typeface="ArialMT"/>
              </a:rPr>
              <a:t>R$ 400 milhões</a:t>
            </a:r>
            <a:r>
              <a:rPr lang="pt-BR" sz="1600" dirty="0" smtClean="0">
                <a:effectLst/>
                <a:latin typeface="Calibri" panose="020F0502020204030204" pitchFamily="34" charset="0"/>
                <a:ea typeface="Calibri" panose="020F0502020204030204" pitchFamily="34" charset="0"/>
                <a:cs typeface="ArialMT"/>
              </a:rPr>
              <a:t>, em 19 Estados. Além de 22 assentamentos a serem criados em Terras Públicas.</a:t>
            </a:r>
            <a:endParaRPr lang="pt-B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15000"/>
              </a:lnSpc>
              <a:spcAft>
                <a:spcPts val="0"/>
              </a:spcAft>
              <a:buFont typeface="Courier New" panose="02070309020205020404" pitchFamily="49" charset="0"/>
              <a:buChar char="o"/>
            </a:pPr>
            <a:r>
              <a:rPr lang="pt-BR" sz="1600" b="1" dirty="0" smtClean="0">
                <a:effectLst/>
                <a:latin typeface="Calibri" panose="020F0502020204030204" pitchFamily="34" charset="0"/>
                <a:ea typeface="Calibri" panose="020F0502020204030204" pitchFamily="34" charset="0"/>
                <a:cs typeface="ArialMT"/>
              </a:rPr>
              <a:t>21 imóveis foram decretados</a:t>
            </a:r>
            <a:r>
              <a:rPr lang="pt-BR" sz="1600" dirty="0" smtClean="0">
                <a:effectLst/>
                <a:latin typeface="Calibri" panose="020F0502020204030204" pitchFamily="34" charset="0"/>
                <a:ea typeface="Calibri" panose="020F0502020204030204" pitchFamily="34" charset="0"/>
                <a:cs typeface="ArialMT"/>
              </a:rPr>
              <a:t>, distribuídos por 13 Estados, contemplando todas as regiões do país. 65% desses imóveis estão no Nordeste, que possui maior concentração de famílias acampadas (54%).</a:t>
            </a:r>
            <a:endParaRPr lang="pt-B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15000"/>
              </a:lnSpc>
              <a:spcAft>
                <a:spcPts val="0"/>
              </a:spcAft>
              <a:buFont typeface="Courier New" panose="02070309020205020404" pitchFamily="49" charset="0"/>
              <a:buChar char="o"/>
            </a:pPr>
            <a:r>
              <a:rPr lang="pt-BR" sz="1600" dirty="0" smtClean="0">
                <a:effectLst/>
                <a:latin typeface="Calibri" panose="020F0502020204030204" pitchFamily="34" charset="0"/>
                <a:ea typeface="Calibri" panose="020F0502020204030204" pitchFamily="34" charset="0"/>
                <a:cs typeface="ArialMT"/>
              </a:rPr>
              <a:t>Tais imóveis permitirão a incorporação ao PNRA de mais de </a:t>
            </a:r>
            <a:r>
              <a:rPr lang="pt-BR" sz="1600" b="1" dirty="0" smtClean="0">
                <a:effectLst/>
                <a:latin typeface="Calibri" panose="020F0502020204030204" pitchFamily="34" charset="0"/>
                <a:ea typeface="Calibri" panose="020F0502020204030204" pitchFamily="34" charset="0"/>
                <a:cs typeface="ArialMT"/>
              </a:rPr>
              <a:t>34 mil hectares</a:t>
            </a:r>
            <a:r>
              <a:rPr lang="pt-BR" sz="1600" dirty="0" smtClean="0">
                <a:effectLst/>
                <a:latin typeface="Calibri" panose="020F0502020204030204" pitchFamily="34" charset="0"/>
                <a:ea typeface="Calibri" panose="020F0502020204030204" pitchFamily="34" charset="0"/>
                <a:cs typeface="ArialMT"/>
              </a:rPr>
              <a:t>, beneficiando aproximadamente </a:t>
            </a:r>
            <a:r>
              <a:rPr lang="pt-BR" sz="1600" b="1" dirty="0" smtClean="0">
                <a:effectLst/>
                <a:latin typeface="Calibri" panose="020F0502020204030204" pitchFamily="34" charset="0"/>
                <a:ea typeface="Calibri" panose="020F0502020204030204" pitchFamily="34" charset="0"/>
                <a:cs typeface="ArialMT"/>
              </a:rPr>
              <a:t>1.200 famílias</a:t>
            </a:r>
            <a:r>
              <a:rPr lang="pt-BR" sz="1600" dirty="0" smtClean="0">
                <a:effectLst/>
                <a:latin typeface="Calibri" panose="020F0502020204030204" pitchFamily="34" charset="0"/>
                <a:ea typeface="Calibri" panose="020F0502020204030204" pitchFamily="34" charset="0"/>
                <a:cs typeface="ArialMT"/>
              </a:rPr>
              <a:t>, com investimento de </a:t>
            </a:r>
            <a:r>
              <a:rPr lang="pt-BR" sz="1600" b="1" dirty="0" smtClean="0">
                <a:effectLst/>
                <a:latin typeface="Calibri" panose="020F0502020204030204" pitchFamily="34" charset="0"/>
                <a:ea typeface="Calibri" panose="020F0502020204030204" pitchFamily="34" charset="0"/>
                <a:cs typeface="ArialMT"/>
              </a:rPr>
              <a:t>R$ 97 milhões</a:t>
            </a:r>
            <a:r>
              <a:rPr lang="pt-BR" sz="1600" dirty="0" smtClean="0">
                <a:effectLst/>
                <a:latin typeface="Calibri" panose="020F0502020204030204" pitchFamily="34" charset="0"/>
                <a:ea typeface="Calibri" panose="020F0502020204030204" pitchFamily="34" charset="0"/>
                <a:cs typeface="ArialMT"/>
              </a:rPr>
              <a:t>.</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545058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0044" y="1"/>
            <a:ext cx="10475592" cy="868218"/>
          </a:xfrm>
        </p:spPr>
        <p:txBody>
          <a:bodyPr>
            <a:normAutofit fontScale="90000"/>
          </a:bodyPr>
          <a:lstStyle/>
          <a:p>
            <a:pPr lvl="0"/>
            <a:r>
              <a:rPr lang="pt-BR" sz="4000" dirty="0"/>
              <a:t>Diretrizes e programas prioritários do MDA na Reforma Agrária em 2016</a:t>
            </a:r>
            <a:r>
              <a:rPr lang="pt-BR" dirty="0"/>
              <a:t/>
            </a:r>
            <a:br>
              <a:rPr lang="pt-BR" dirty="0"/>
            </a:br>
            <a:endParaRPr lang="pt-BR" dirty="0"/>
          </a:p>
        </p:txBody>
      </p:sp>
      <p:sp>
        <p:nvSpPr>
          <p:cNvPr id="3" name="Espaço Reservado para Conteúdo 2"/>
          <p:cNvSpPr>
            <a:spLocks noGrp="1"/>
          </p:cNvSpPr>
          <p:nvPr>
            <p:ph idx="1"/>
          </p:nvPr>
        </p:nvSpPr>
        <p:spPr>
          <a:xfrm>
            <a:off x="-341187" y="1087701"/>
            <a:ext cx="11238573" cy="5199977"/>
          </a:xfrm>
        </p:spPr>
        <p:txBody>
          <a:bodyPr>
            <a:normAutofit fontScale="92500" lnSpcReduction="20000"/>
          </a:bodyPr>
          <a:lstStyle/>
          <a:p>
            <a:pPr lvl="1" algn="just" defTabSz="914400">
              <a:lnSpc>
                <a:spcPct val="115000"/>
              </a:lnSpc>
              <a:spcBef>
                <a:spcPts val="1200"/>
              </a:spcBef>
              <a:buFont typeface="Courier New" panose="02070309020205020404" pitchFamily="49" charset="0"/>
              <a:buChar char="o"/>
            </a:pPr>
            <a:r>
              <a:rPr lang="pt-BR" dirty="0">
                <a:solidFill>
                  <a:schemeClr val="tx1"/>
                </a:solidFill>
                <a:latin typeface="Calibri" panose="020F0502020204030204" pitchFamily="34" charset="0"/>
                <a:ea typeface="Calibri" panose="020F0502020204030204" pitchFamily="34" charset="0"/>
                <a:cs typeface="ArialMT"/>
              </a:rPr>
              <a:t>Compromisso com o </a:t>
            </a:r>
            <a:r>
              <a:rPr lang="pt-BR" b="1" dirty="0">
                <a:solidFill>
                  <a:schemeClr val="tx1"/>
                </a:solidFill>
                <a:latin typeface="Calibri" panose="020F0502020204030204" pitchFamily="34" charset="0"/>
                <a:ea typeface="Calibri" panose="020F0502020204030204" pitchFamily="34" charset="0"/>
                <a:cs typeface="ArialMT"/>
              </a:rPr>
              <a:t>assentamento de 120 mil famílias acampadas pela Política Nacional de Reforma Agrária até 2018</a:t>
            </a:r>
            <a:r>
              <a:rPr lang="pt-BR" dirty="0">
                <a:solidFill>
                  <a:schemeClr val="tx1"/>
                </a:solidFill>
                <a:latin typeface="Calibri" panose="020F0502020204030204" pitchFamily="34" charset="0"/>
                <a:ea typeface="Calibri" panose="020F0502020204030204" pitchFamily="34" charset="0"/>
                <a:cs typeface="ArialMT"/>
              </a:rPr>
              <a:t>, </a:t>
            </a:r>
          </a:p>
          <a:p>
            <a:pPr lvl="1" algn="just" defTabSz="914400">
              <a:lnSpc>
                <a:spcPct val="115000"/>
              </a:lnSpc>
              <a:spcBef>
                <a:spcPts val="1200"/>
              </a:spcBef>
              <a:buFont typeface="Courier New" panose="02070309020205020404" pitchFamily="49" charset="0"/>
              <a:buChar char="o"/>
            </a:pPr>
            <a:r>
              <a:rPr lang="pt-BR" dirty="0">
                <a:solidFill>
                  <a:schemeClr val="tx1"/>
                </a:solidFill>
                <a:latin typeface="Calibri" panose="020F0502020204030204" pitchFamily="34" charset="0"/>
                <a:ea typeface="Calibri" panose="020F0502020204030204" pitchFamily="34" charset="0"/>
                <a:cs typeface="ArialMT"/>
              </a:rPr>
              <a:t>Conjunto de ações em curso: </a:t>
            </a:r>
          </a:p>
          <a:p>
            <a:pPr lvl="2" algn="just" defTabSz="914400">
              <a:lnSpc>
                <a:spcPct val="115000"/>
              </a:lnSpc>
              <a:spcBef>
                <a:spcPts val="1200"/>
              </a:spcBef>
              <a:buFont typeface="Courier New" panose="02070309020205020404" pitchFamily="49" charset="0"/>
              <a:buChar char="o"/>
            </a:pPr>
            <a:r>
              <a:rPr lang="pt-BR" sz="1600" dirty="0">
                <a:solidFill>
                  <a:schemeClr val="tx1"/>
                </a:solidFill>
                <a:latin typeface="Calibri" panose="020F0502020204030204" pitchFamily="34" charset="0"/>
                <a:ea typeface="Calibri" panose="020F0502020204030204" pitchFamily="34" charset="0"/>
                <a:cs typeface="ArialMT"/>
              </a:rPr>
              <a:t>Finalização da </a:t>
            </a:r>
            <a:r>
              <a:rPr lang="pt-BR" sz="1600" b="1" dirty="0">
                <a:solidFill>
                  <a:schemeClr val="tx1"/>
                </a:solidFill>
                <a:latin typeface="Calibri" panose="020F0502020204030204" pitchFamily="34" charset="0"/>
                <a:ea typeface="Calibri" panose="020F0502020204030204" pitchFamily="34" charset="0"/>
                <a:cs typeface="ArialMT"/>
              </a:rPr>
              <a:t>inclusão </a:t>
            </a:r>
            <a:r>
              <a:rPr lang="pt-BR" sz="1600" dirty="0">
                <a:solidFill>
                  <a:schemeClr val="tx1"/>
                </a:solidFill>
                <a:latin typeface="Calibri" panose="020F0502020204030204" pitchFamily="34" charset="0"/>
                <a:ea typeface="Calibri" panose="020F0502020204030204" pitchFamily="34" charset="0"/>
                <a:cs typeface="ArialMT"/>
              </a:rPr>
              <a:t>das famílias acampadas </a:t>
            </a:r>
            <a:r>
              <a:rPr lang="pt-BR" sz="1600" b="1" dirty="0">
                <a:solidFill>
                  <a:schemeClr val="tx1"/>
                </a:solidFill>
                <a:latin typeface="Calibri" panose="020F0502020204030204" pitchFamily="34" charset="0"/>
                <a:ea typeface="Calibri" panose="020F0502020204030204" pitchFamily="34" charset="0"/>
                <a:cs typeface="ArialMT"/>
              </a:rPr>
              <a:t>no cadastro único </a:t>
            </a:r>
            <a:r>
              <a:rPr lang="pt-BR" sz="1600" dirty="0">
                <a:solidFill>
                  <a:schemeClr val="tx1"/>
                </a:solidFill>
                <a:latin typeface="Calibri" panose="020F0502020204030204" pitchFamily="34" charset="0"/>
                <a:ea typeface="Calibri" panose="020F0502020204030204" pitchFamily="34" charset="0"/>
                <a:cs typeface="ArialMT"/>
              </a:rPr>
              <a:t>(</a:t>
            </a:r>
            <a:r>
              <a:rPr lang="pt-BR" sz="1600" b="1" dirty="0">
                <a:solidFill>
                  <a:schemeClr val="tx1"/>
                </a:solidFill>
                <a:latin typeface="Calibri" panose="020F0502020204030204" pitchFamily="34" charset="0"/>
                <a:ea typeface="Calibri" panose="020F0502020204030204" pitchFamily="34" charset="0"/>
                <a:cs typeface="ArialMT"/>
              </a:rPr>
              <a:t>60% já incluídas</a:t>
            </a:r>
            <a:r>
              <a:rPr lang="pt-BR" sz="1600" dirty="0">
                <a:solidFill>
                  <a:schemeClr val="tx1"/>
                </a:solidFill>
                <a:latin typeface="Calibri" panose="020F0502020204030204" pitchFamily="34" charset="0"/>
                <a:ea typeface="Calibri" panose="020F0502020204030204" pitchFamily="34" charset="0"/>
                <a:cs typeface="ArialMT"/>
              </a:rPr>
              <a:t>); </a:t>
            </a:r>
          </a:p>
          <a:p>
            <a:pPr lvl="2" algn="just" defTabSz="914400">
              <a:lnSpc>
                <a:spcPct val="115000"/>
              </a:lnSpc>
              <a:spcBef>
                <a:spcPts val="1200"/>
              </a:spcBef>
              <a:buFont typeface="Courier New" panose="02070309020205020404" pitchFamily="49" charset="0"/>
              <a:buChar char="o"/>
            </a:pPr>
            <a:r>
              <a:rPr lang="pt-BR" sz="1600" dirty="0">
                <a:solidFill>
                  <a:schemeClr val="tx1"/>
                </a:solidFill>
                <a:latin typeface="Calibri" panose="020F0502020204030204" pitchFamily="34" charset="0"/>
                <a:ea typeface="Calibri" panose="020F0502020204030204" pitchFamily="34" charset="0"/>
                <a:cs typeface="ArialMT"/>
              </a:rPr>
              <a:t>Ampliação dos </a:t>
            </a:r>
            <a:r>
              <a:rPr lang="pt-BR" sz="1600" b="1" dirty="0">
                <a:solidFill>
                  <a:schemeClr val="tx1"/>
                </a:solidFill>
                <a:latin typeface="Calibri" panose="020F0502020204030204" pitchFamily="34" charset="0"/>
                <a:ea typeface="Calibri" panose="020F0502020204030204" pitchFamily="34" charset="0"/>
                <a:cs typeface="ArialMT"/>
              </a:rPr>
              <a:t>instrumentos não onerosos de aquisição de terras</a:t>
            </a:r>
            <a:r>
              <a:rPr lang="pt-BR" sz="1600" dirty="0">
                <a:solidFill>
                  <a:schemeClr val="tx1"/>
                </a:solidFill>
                <a:latin typeface="Calibri" panose="020F0502020204030204" pitchFamily="34" charset="0"/>
                <a:ea typeface="Calibri" panose="020F0502020204030204" pitchFamily="34" charset="0"/>
                <a:cs typeface="ArialMT"/>
              </a:rPr>
              <a:t>: </a:t>
            </a:r>
            <a:endParaRPr lang="pt-BR" sz="1600" dirty="0" smtClean="0">
              <a:solidFill>
                <a:schemeClr val="tx1"/>
              </a:solidFill>
              <a:latin typeface="Calibri" panose="020F0502020204030204" pitchFamily="34" charset="0"/>
              <a:ea typeface="Calibri" panose="020F0502020204030204" pitchFamily="34" charset="0"/>
              <a:cs typeface="ArialMT"/>
            </a:endParaRPr>
          </a:p>
          <a:p>
            <a:pPr lvl="3" algn="just" defTabSz="914400">
              <a:lnSpc>
                <a:spcPct val="115000"/>
              </a:lnSpc>
              <a:spcBef>
                <a:spcPts val="1200"/>
              </a:spcBef>
              <a:buFont typeface="Courier New" panose="02070309020205020404" pitchFamily="49" charset="0"/>
              <a:buChar char="o"/>
            </a:pPr>
            <a:r>
              <a:rPr lang="pt-BR" sz="1600" b="1" dirty="0">
                <a:solidFill>
                  <a:schemeClr val="tx1"/>
                </a:solidFill>
                <a:latin typeface="Calibri" panose="020F0502020204030204" pitchFamily="34" charset="0"/>
                <a:ea typeface="Calibri" panose="020F0502020204030204" pitchFamily="34" charset="0"/>
                <a:cs typeface="ArialMT"/>
              </a:rPr>
              <a:t>Adjudicação </a:t>
            </a:r>
            <a:r>
              <a:rPr lang="pt-BR" sz="1600" dirty="0">
                <a:solidFill>
                  <a:schemeClr val="tx1"/>
                </a:solidFill>
                <a:latin typeface="Calibri" panose="020F0502020204030204" pitchFamily="34" charset="0"/>
                <a:ea typeface="Calibri" panose="020F0502020204030204" pitchFamily="34" charset="0"/>
                <a:cs typeface="ArialMT"/>
              </a:rPr>
              <a:t>de imóveis penhorados pela Procuradoria da Fazenda Nacional em execuções </a:t>
            </a:r>
            <a:r>
              <a:rPr lang="pt-BR" sz="1600" dirty="0" smtClean="0">
                <a:solidFill>
                  <a:schemeClr val="tx1"/>
                </a:solidFill>
                <a:latin typeface="Calibri" panose="020F0502020204030204" pitchFamily="34" charset="0"/>
                <a:ea typeface="Calibri" panose="020F0502020204030204" pitchFamily="34" charset="0"/>
                <a:cs typeface="ArialMT"/>
              </a:rPr>
              <a:t>fiscais;</a:t>
            </a:r>
          </a:p>
          <a:p>
            <a:pPr lvl="3" algn="just" defTabSz="914400">
              <a:lnSpc>
                <a:spcPct val="115000"/>
              </a:lnSpc>
              <a:spcBef>
                <a:spcPts val="1200"/>
              </a:spcBef>
              <a:buFont typeface="Courier New" panose="02070309020205020404" pitchFamily="49" charset="0"/>
              <a:buChar char="o"/>
            </a:pPr>
            <a:r>
              <a:rPr lang="pt-BR" sz="1600" dirty="0" smtClean="0">
                <a:solidFill>
                  <a:schemeClr val="tx1"/>
                </a:solidFill>
                <a:latin typeface="Calibri" panose="020F0502020204030204" pitchFamily="34" charset="0"/>
                <a:ea typeface="Calibri" panose="020F0502020204030204" pitchFamily="34" charset="0"/>
                <a:cs typeface="ArialMT"/>
              </a:rPr>
              <a:t>Transferência </a:t>
            </a:r>
            <a:r>
              <a:rPr lang="pt-BR" sz="1600" dirty="0">
                <a:solidFill>
                  <a:schemeClr val="tx1"/>
                </a:solidFill>
                <a:latin typeface="Calibri" panose="020F0502020204030204" pitchFamily="34" charset="0"/>
                <a:ea typeface="Calibri" panose="020F0502020204030204" pitchFamily="34" charset="0"/>
                <a:cs typeface="ArialMT"/>
              </a:rPr>
              <a:t>das terras utilizadas para lavagem de dinheiro oriundo do narcotráfico (diferente das terras utilizadas para produção de psicotrópicos, caso em que já ocorre a transferência automática</a:t>
            </a:r>
            <a:r>
              <a:rPr lang="pt-BR" sz="1600" dirty="0" smtClean="0">
                <a:solidFill>
                  <a:schemeClr val="tx1"/>
                </a:solidFill>
                <a:latin typeface="Calibri" panose="020F0502020204030204" pitchFamily="34" charset="0"/>
                <a:ea typeface="Calibri" panose="020F0502020204030204" pitchFamily="34" charset="0"/>
                <a:cs typeface="ArialMT"/>
              </a:rPr>
              <a:t>) - </a:t>
            </a:r>
            <a:r>
              <a:rPr lang="pt-BR" sz="1600" b="1" dirty="0">
                <a:solidFill>
                  <a:schemeClr val="tx1"/>
                </a:solidFill>
                <a:latin typeface="Calibri" panose="020F0502020204030204" pitchFamily="34" charset="0"/>
                <a:ea typeface="Calibri" panose="020F0502020204030204" pitchFamily="34" charset="0"/>
                <a:cs typeface="ArialMT"/>
              </a:rPr>
              <a:t>Secretaria Nacional Antidrogas (</a:t>
            </a:r>
            <a:r>
              <a:rPr lang="pt-BR" sz="1600" b="1" dirty="0" err="1">
                <a:solidFill>
                  <a:schemeClr val="tx1"/>
                </a:solidFill>
                <a:latin typeface="Calibri" panose="020F0502020204030204" pitchFamily="34" charset="0"/>
                <a:ea typeface="Calibri" panose="020F0502020204030204" pitchFamily="34" charset="0"/>
                <a:cs typeface="ArialMT"/>
              </a:rPr>
              <a:t>Senad</a:t>
            </a:r>
            <a:r>
              <a:rPr lang="pt-BR" sz="1600" b="1" dirty="0">
                <a:solidFill>
                  <a:schemeClr val="tx1"/>
                </a:solidFill>
                <a:latin typeface="Calibri" panose="020F0502020204030204" pitchFamily="34" charset="0"/>
                <a:ea typeface="Calibri" panose="020F0502020204030204" pitchFamily="34" charset="0"/>
                <a:cs typeface="ArialMT"/>
              </a:rPr>
              <a:t>) e Fundo Nacional Antidrogas (</a:t>
            </a:r>
            <a:r>
              <a:rPr lang="pt-BR" sz="1600" b="1" dirty="0" err="1">
                <a:solidFill>
                  <a:schemeClr val="tx1"/>
                </a:solidFill>
                <a:latin typeface="Calibri" panose="020F0502020204030204" pitchFamily="34" charset="0"/>
                <a:ea typeface="Calibri" panose="020F0502020204030204" pitchFamily="34" charset="0"/>
                <a:cs typeface="ArialMT"/>
              </a:rPr>
              <a:t>Funad</a:t>
            </a:r>
            <a:r>
              <a:rPr lang="pt-BR" sz="1600" b="1" dirty="0">
                <a:solidFill>
                  <a:schemeClr val="tx1"/>
                </a:solidFill>
                <a:latin typeface="Calibri" panose="020F0502020204030204" pitchFamily="34" charset="0"/>
                <a:ea typeface="Calibri" panose="020F0502020204030204" pitchFamily="34" charset="0"/>
                <a:cs typeface="ArialMT"/>
              </a:rPr>
              <a:t>)</a:t>
            </a:r>
          </a:p>
          <a:p>
            <a:pPr lvl="3" algn="just" defTabSz="914400">
              <a:lnSpc>
                <a:spcPct val="115000"/>
              </a:lnSpc>
              <a:spcBef>
                <a:spcPts val="1200"/>
              </a:spcBef>
              <a:buFont typeface="Courier New" panose="02070309020205020404" pitchFamily="49" charset="0"/>
              <a:buChar char="o"/>
            </a:pPr>
            <a:r>
              <a:rPr lang="pt-BR" sz="1600" dirty="0">
                <a:solidFill>
                  <a:schemeClr val="tx1"/>
                </a:solidFill>
                <a:latin typeface="Calibri" panose="020F0502020204030204" pitchFamily="34" charset="0"/>
                <a:ea typeface="Calibri" panose="020F0502020204030204" pitchFamily="34" charset="0"/>
                <a:cs typeface="ArialMT"/>
              </a:rPr>
              <a:t>Destinação de </a:t>
            </a:r>
            <a:r>
              <a:rPr lang="pt-BR" sz="1600" b="1" dirty="0">
                <a:solidFill>
                  <a:schemeClr val="tx1"/>
                </a:solidFill>
                <a:latin typeface="Calibri" panose="020F0502020204030204" pitchFamily="34" charset="0"/>
                <a:ea typeface="Calibri" panose="020F0502020204030204" pitchFamily="34" charset="0"/>
                <a:cs typeface="ArialMT"/>
              </a:rPr>
              <a:t>terras públicas </a:t>
            </a:r>
            <a:r>
              <a:rPr lang="pt-BR" sz="1600" dirty="0">
                <a:solidFill>
                  <a:schemeClr val="tx1"/>
                </a:solidFill>
                <a:latin typeface="Calibri" panose="020F0502020204030204" pitchFamily="34" charset="0"/>
                <a:ea typeface="Calibri" panose="020F0502020204030204" pitchFamily="34" charset="0"/>
                <a:cs typeface="ArialMT"/>
              </a:rPr>
              <a:t>para assentamento de famílias</a:t>
            </a:r>
          </a:p>
          <a:p>
            <a:pPr lvl="1" algn="just" defTabSz="914400">
              <a:lnSpc>
                <a:spcPct val="115000"/>
              </a:lnSpc>
              <a:spcBef>
                <a:spcPts val="1200"/>
              </a:spcBef>
              <a:buFont typeface="Courier New" panose="02070309020205020404" pitchFamily="49" charset="0"/>
              <a:buChar char="o"/>
            </a:pPr>
            <a:r>
              <a:rPr lang="pt-BR" dirty="0">
                <a:solidFill>
                  <a:schemeClr val="tx1"/>
                </a:solidFill>
                <a:latin typeface="Calibri" panose="020F0502020204030204" pitchFamily="34" charset="0"/>
                <a:ea typeface="Calibri" panose="020F0502020204030204" pitchFamily="34" charset="0"/>
                <a:cs typeface="ArialMT"/>
              </a:rPr>
              <a:t>Aperfeiçoamento da regulamentação do fluxo da política (</a:t>
            </a:r>
            <a:r>
              <a:rPr lang="pt-BR" b="1" dirty="0">
                <a:solidFill>
                  <a:schemeClr val="tx1"/>
                </a:solidFill>
                <a:latin typeface="Calibri" panose="020F0502020204030204" pitchFamily="34" charset="0"/>
                <a:ea typeface="Calibri" panose="020F0502020204030204" pitchFamily="34" charset="0"/>
                <a:cs typeface="ArialMT"/>
              </a:rPr>
              <a:t>entrada das famílias na política até a titulação dos assentamentos</a:t>
            </a:r>
            <a:r>
              <a:rPr lang="pt-BR" dirty="0">
                <a:solidFill>
                  <a:schemeClr val="tx1"/>
                </a:solidFill>
                <a:latin typeface="Calibri" panose="020F0502020204030204" pitchFamily="34" charset="0"/>
                <a:ea typeface="Calibri" panose="020F0502020204030204" pitchFamily="34" charset="0"/>
                <a:cs typeface="ArialMT"/>
              </a:rPr>
              <a:t>)</a:t>
            </a:r>
          </a:p>
          <a:p>
            <a:pPr lvl="1" algn="just" defTabSz="914400">
              <a:lnSpc>
                <a:spcPct val="115000"/>
              </a:lnSpc>
              <a:spcBef>
                <a:spcPts val="1200"/>
              </a:spcBef>
              <a:buFont typeface="Courier New" panose="02070309020205020404" pitchFamily="49" charset="0"/>
              <a:buChar char="o"/>
            </a:pPr>
            <a:r>
              <a:rPr lang="pt-BR" dirty="0">
                <a:solidFill>
                  <a:schemeClr val="tx1"/>
                </a:solidFill>
                <a:latin typeface="Calibri" panose="020F0502020204030204" pitchFamily="34" charset="0"/>
                <a:ea typeface="Calibri" panose="020F0502020204030204" pitchFamily="34" charset="0"/>
                <a:cs typeface="ArialMT"/>
              </a:rPr>
              <a:t>Ampliação da escolaridade nos assentamentos da reforma agrária por meio do</a:t>
            </a:r>
            <a:r>
              <a:rPr lang="pt-BR" b="1" dirty="0">
                <a:solidFill>
                  <a:schemeClr val="tx1"/>
                </a:solidFill>
                <a:latin typeface="Calibri" panose="020F0502020204030204" pitchFamily="34" charset="0"/>
                <a:ea typeface="Calibri" panose="020F0502020204030204" pitchFamily="34" charset="0"/>
                <a:cs typeface="ArialMT"/>
              </a:rPr>
              <a:t> </a:t>
            </a:r>
            <a:r>
              <a:rPr lang="pt-BR" b="1" dirty="0" err="1">
                <a:solidFill>
                  <a:schemeClr val="tx1"/>
                </a:solidFill>
                <a:latin typeface="Calibri" panose="020F0502020204030204" pitchFamily="34" charset="0"/>
                <a:ea typeface="Calibri" panose="020F0502020204030204" pitchFamily="34" charset="0"/>
                <a:cs typeface="ArialMT"/>
              </a:rPr>
              <a:t>Pronera</a:t>
            </a:r>
            <a:r>
              <a:rPr lang="pt-BR" dirty="0">
                <a:solidFill>
                  <a:schemeClr val="tx1"/>
                </a:solidFill>
                <a:latin typeface="Calibri" panose="020F0502020204030204" pitchFamily="34" charset="0"/>
                <a:ea typeface="Calibri" panose="020F0502020204030204" pitchFamily="34" charset="0"/>
                <a:cs typeface="ArialMT"/>
              </a:rPr>
              <a:t>, do </a:t>
            </a:r>
            <a:r>
              <a:rPr lang="pt-BR" b="1" dirty="0">
                <a:solidFill>
                  <a:schemeClr val="tx1"/>
                </a:solidFill>
                <a:latin typeface="Calibri" panose="020F0502020204030204" pitchFamily="34" charset="0"/>
                <a:ea typeface="Calibri" panose="020F0502020204030204" pitchFamily="34" charset="0"/>
                <a:cs typeface="ArialMT"/>
              </a:rPr>
              <a:t>Programa Residência Agrária </a:t>
            </a:r>
            <a:r>
              <a:rPr lang="pt-BR" dirty="0">
                <a:solidFill>
                  <a:schemeClr val="tx1"/>
                </a:solidFill>
                <a:latin typeface="Calibri" panose="020F0502020204030204" pitchFamily="34" charset="0"/>
                <a:ea typeface="Calibri" panose="020F0502020204030204" pitchFamily="34" charset="0"/>
                <a:cs typeface="ArialMT"/>
              </a:rPr>
              <a:t>e da ampliação das </a:t>
            </a:r>
            <a:r>
              <a:rPr lang="pt-BR" b="1" dirty="0">
                <a:solidFill>
                  <a:schemeClr val="tx1"/>
                </a:solidFill>
                <a:latin typeface="Calibri" panose="020F0502020204030204" pitchFamily="34" charset="0"/>
                <a:ea typeface="Calibri" panose="020F0502020204030204" pitchFamily="34" charset="0"/>
                <a:cs typeface="ArialMT"/>
              </a:rPr>
              <a:t>Escolas Famílias Agrícolas</a:t>
            </a:r>
            <a:r>
              <a:rPr lang="pt-BR" dirty="0">
                <a:solidFill>
                  <a:schemeClr val="tx1"/>
                </a:solidFill>
                <a:latin typeface="Calibri" panose="020F0502020204030204" pitchFamily="34" charset="0"/>
                <a:ea typeface="Calibri" panose="020F0502020204030204" pitchFamily="34" charset="0"/>
                <a:cs typeface="ArialMT"/>
              </a:rPr>
              <a:t>;</a:t>
            </a:r>
          </a:p>
          <a:p>
            <a:pPr lvl="1" algn="just" defTabSz="914400">
              <a:lnSpc>
                <a:spcPct val="115000"/>
              </a:lnSpc>
              <a:spcBef>
                <a:spcPts val="1200"/>
              </a:spcBef>
              <a:buFont typeface="Courier New" panose="02070309020205020404" pitchFamily="49" charset="0"/>
              <a:buChar char="o"/>
            </a:pPr>
            <a:r>
              <a:rPr lang="pt-BR" dirty="0">
                <a:solidFill>
                  <a:schemeClr val="tx1"/>
                </a:solidFill>
                <a:latin typeface="Calibri" panose="020F0502020204030204" pitchFamily="34" charset="0"/>
                <a:ea typeface="Calibri" panose="020F0502020204030204" pitchFamily="34" charset="0"/>
                <a:cs typeface="ArialMT"/>
              </a:rPr>
              <a:t>Implantação dos projetos de </a:t>
            </a:r>
            <a:r>
              <a:rPr lang="pt-BR" b="1" dirty="0" err="1">
                <a:solidFill>
                  <a:schemeClr val="tx1"/>
                </a:solidFill>
                <a:latin typeface="Calibri" panose="020F0502020204030204" pitchFamily="34" charset="0"/>
                <a:ea typeface="Calibri" panose="020F0502020204030204" pitchFamily="34" charset="0"/>
                <a:cs typeface="ArialMT"/>
              </a:rPr>
              <a:t>agroindustrialização</a:t>
            </a:r>
            <a:r>
              <a:rPr lang="pt-BR" b="1" dirty="0">
                <a:solidFill>
                  <a:schemeClr val="tx1"/>
                </a:solidFill>
                <a:latin typeface="Calibri" panose="020F0502020204030204" pitchFamily="34" charset="0"/>
                <a:ea typeface="Calibri" panose="020F0502020204030204" pitchFamily="34" charset="0"/>
                <a:cs typeface="ArialMT"/>
              </a:rPr>
              <a:t> </a:t>
            </a:r>
            <a:r>
              <a:rPr lang="pt-BR" dirty="0">
                <a:solidFill>
                  <a:schemeClr val="tx1"/>
                </a:solidFill>
                <a:latin typeface="Calibri" panose="020F0502020204030204" pitchFamily="34" charset="0"/>
                <a:ea typeface="Calibri" panose="020F0502020204030204" pitchFamily="34" charset="0"/>
                <a:cs typeface="ArialMT"/>
              </a:rPr>
              <a:t>e a apoio a </a:t>
            </a:r>
            <a:r>
              <a:rPr lang="pt-BR" b="1" dirty="0">
                <a:solidFill>
                  <a:schemeClr val="tx1"/>
                </a:solidFill>
                <a:latin typeface="Calibri" panose="020F0502020204030204" pitchFamily="34" charset="0"/>
                <a:ea typeface="Calibri" panose="020F0502020204030204" pitchFamily="34" charset="0"/>
                <a:cs typeface="ArialMT"/>
              </a:rPr>
              <a:t>organização econômica dos assentamentos </a:t>
            </a:r>
            <a:r>
              <a:rPr lang="pt-BR" dirty="0">
                <a:solidFill>
                  <a:schemeClr val="tx1"/>
                </a:solidFill>
                <a:latin typeface="Calibri" panose="020F0502020204030204" pitchFamily="34" charset="0"/>
                <a:ea typeface="Calibri" panose="020F0502020204030204" pitchFamily="34" charset="0"/>
                <a:cs typeface="ArialMT"/>
              </a:rPr>
              <a:t>da reforma agrária;</a:t>
            </a:r>
          </a:p>
          <a:p>
            <a:pPr lvl="1" algn="just" defTabSz="914400">
              <a:lnSpc>
                <a:spcPct val="115000"/>
              </a:lnSpc>
              <a:spcBef>
                <a:spcPts val="1200"/>
              </a:spcBef>
              <a:buFont typeface="Courier New" panose="02070309020205020404" pitchFamily="49" charset="0"/>
              <a:buChar char="o"/>
            </a:pPr>
            <a:r>
              <a:rPr lang="pt-BR" b="1" dirty="0">
                <a:solidFill>
                  <a:schemeClr val="tx1"/>
                </a:solidFill>
                <a:latin typeface="Calibri" panose="020F0502020204030204" pitchFamily="34" charset="0"/>
                <a:ea typeface="Calibri" panose="020F0502020204030204" pitchFamily="34" charset="0"/>
                <a:cs typeface="ArialMT"/>
              </a:rPr>
              <a:t>Inclusão de todos os assentamentos da reforma agrária no CAR </a:t>
            </a:r>
            <a:r>
              <a:rPr lang="pt-BR" dirty="0">
                <a:solidFill>
                  <a:schemeClr val="tx1"/>
                </a:solidFill>
                <a:latin typeface="Calibri" panose="020F0502020204030204" pitchFamily="34" charset="0"/>
                <a:ea typeface="Calibri" panose="020F0502020204030204" pitchFamily="34" charset="0"/>
                <a:cs typeface="ArialMT"/>
              </a:rPr>
              <a:t>(90% já incluídos) </a:t>
            </a:r>
          </a:p>
          <a:p>
            <a:pPr lvl="1" algn="just" defTabSz="914400">
              <a:lnSpc>
                <a:spcPct val="115000"/>
              </a:lnSpc>
              <a:spcBef>
                <a:spcPts val="1200"/>
              </a:spcBef>
              <a:buFont typeface="Courier New" panose="02070309020205020404" pitchFamily="49" charset="0"/>
              <a:buChar char="o"/>
            </a:pPr>
            <a:r>
              <a:rPr lang="pt-BR" dirty="0">
                <a:solidFill>
                  <a:schemeClr val="tx1"/>
                </a:solidFill>
                <a:latin typeface="Calibri" panose="020F0502020204030204" pitchFamily="34" charset="0"/>
                <a:ea typeface="Calibri" panose="020F0502020204030204" pitchFamily="34" charset="0"/>
                <a:cs typeface="ArialMT"/>
              </a:rPr>
              <a:t>Valorização dos ativos ambientais nos assentamentos da </a:t>
            </a:r>
            <a:r>
              <a:rPr lang="pt-BR" b="1" dirty="0">
                <a:solidFill>
                  <a:schemeClr val="tx1"/>
                </a:solidFill>
                <a:latin typeface="Calibri" panose="020F0502020204030204" pitchFamily="34" charset="0"/>
                <a:ea typeface="Calibri" panose="020F0502020204030204" pitchFamily="34" charset="0"/>
                <a:cs typeface="ArialMT"/>
              </a:rPr>
              <a:t>Amazônia Legal em parceria com o Fundo Amazônia</a:t>
            </a:r>
            <a:r>
              <a:rPr lang="pt-BR" dirty="0">
                <a:solidFill>
                  <a:schemeClr val="tx1"/>
                </a:solidFill>
                <a:latin typeface="Calibri" panose="020F0502020204030204" pitchFamily="34" charset="0"/>
                <a:ea typeface="Calibri" panose="020F0502020204030204" pitchFamily="34" charset="0"/>
                <a:cs typeface="ArialMT"/>
              </a:rPr>
              <a:t>;</a:t>
            </a:r>
          </a:p>
          <a:p>
            <a:endParaRPr lang="pt-BR" dirty="0"/>
          </a:p>
        </p:txBody>
      </p:sp>
    </p:spTree>
    <p:extLst>
      <p:ext uri="{BB962C8B-B14F-4D97-AF65-F5344CB8AC3E}">
        <p14:creationId xmlns:p14="http://schemas.microsoft.com/office/powerpoint/2010/main" val="38125067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p:cNvSpPr>
            <a:spLocks noGrp="1"/>
          </p:cNvSpPr>
          <p:nvPr>
            <p:ph type="title"/>
          </p:nvPr>
        </p:nvSpPr>
        <p:spPr/>
        <p:txBody>
          <a:bodyPr>
            <a:normAutofit/>
          </a:bodyPr>
          <a:lstStyle/>
          <a:p>
            <a:r>
              <a:rPr lang="pt-BR" dirty="0" smtClean="0"/>
              <a:t>A Dimensão da Agricultura Familiar no Brasil</a:t>
            </a:r>
            <a:endParaRPr lang="pt-BR" dirty="0"/>
          </a:p>
        </p:txBody>
      </p:sp>
      <p:sp>
        <p:nvSpPr>
          <p:cNvPr id="3" name="Retângulo 2"/>
          <p:cNvSpPr/>
          <p:nvPr/>
        </p:nvSpPr>
        <p:spPr>
          <a:xfrm>
            <a:off x="100045" y="838200"/>
            <a:ext cx="10184692" cy="5847755"/>
          </a:xfrm>
          <a:prstGeom prst="rect">
            <a:avLst/>
          </a:prstGeom>
        </p:spPr>
        <p:txBody>
          <a:bodyPr wrap="square">
            <a:spAutoFit/>
          </a:bodyPr>
          <a:lstStyle/>
          <a:p>
            <a:pPr marL="742950" lvl="1" indent="-285750" algn="just">
              <a:lnSpc>
                <a:spcPct val="115000"/>
              </a:lnSpc>
              <a:spcBef>
                <a:spcPts val="1200"/>
              </a:spcBef>
              <a:buFont typeface="Courier New" panose="02070309020205020404" pitchFamily="49" charset="0"/>
              <a:buChar char="o"/>
            </a:pPr>
            <a:r>
              <a:rPr lang="pt-BR" sz="1600" dirty="0" smtClean="0">
                <a:latin typeface="Calibri" panose="020F0502020204030204" pitchFamily="34" charset="0"/>
                <a:ea typeface="Calibri" panose="020F0502020204030204" pitchFamily="34" charset="0"/>
                <a:cs typeface="ArialMT"/>
              </a:rPr>
              <a:t>Censo </a:t>
            </a:r>
            <a:r>
              <a:rPr lang="pt-BR" sz="1600" dirty="0">
                <a:latin typeface="Calibri" panose="020F0502020204030204" pitchFamily="34" charset="0"/>
                <a:ea typeface="Calibri" panose="020F0502020204030204" pitchFamily="34" charset="0"/>
                <a:cs typeface="ArialMT"/>
              </a:rPr>
              <a:t>2010: </a:t>
            </a:r>
            <a:r>
              <a:rPr lang="pt-BR" sz="1600" b="1" dirty="0">
                <a:latin typeface="Calibri" panose="020F0502020204030204" pitchFamily="34" charset="0"/>
                <a:ea typeface="Calibri" panose="020F0502020204030204" pitchFamily="34" charset="0"/>
                <a:cs typeface="ArialMT"/>
              </a:rPr>
              <a:t>29,8 milhões de pessoas vivendo no rural</a:t>
            </a:r>
            <a:r>
              <a:rPr lang="pt-BR" sz="1600" dirty="0">
                <a:latin typeface="Calibri" panose="020F0502020204030204" pitchFamily="34" charset="0"/>
                <a:ea typeface="Calibri" panose="020F0502020204030204" pitchFamily="34" charset="0"/>
                <a:cs typeface="ArialMT"/>
              </a:rPr>
              <a:t>, representando </a:t>
            </a:r>
            <a:r>
              <a:rPr lang="pt-BR" sz="1600" b="1" dirty="0">
                <a:latin typeface="Calibri" panose="020F0502020204030204" pitchFamily="34" charset="0"/>
                <a:ea typeface="Calibri" panose="020F0502020204030204" pitchFamily="34" charset="0"/>
                <a:cs typeface="ArialMT"/>
              </a:rPr>
              <a:t>15,6% da população brasileira</a:t>
            </a:r>
            <a:r>
              <a:rPr lang="pt-BR" sz="1600" dirty="0">
                <a:latin typeface="Calibri" panose="020F0502020204030204" pitchFamily="34" charset="0"/>
                <a:ea typeface="Calibri" panose="020F0502020204030204" pitchFamily="34" charset="0"/>
                <a:cs typeface="ArialMT"/>
              </a:rPr>
              <a:t>, sendo que desse total 47,4% são mulheres e 26% jovens de 15 a 29 anos;</a:t>
            </a:r>
          </a:p>
          <a:p>
            <a:pPr marL="742950" lvl="1" indent="-285750" algn="just">
              <a:lnSpc>
                <a:spcPct val="115000"/>
              </a:lnSpc>
              <a:spcBef>
                <a:spcPts val="1200"/>
              </a:spcBef>
              <a:buFont typeface="Courier New" panose="02070309020205020404" pitchFamily="49" charset="0"/>
              <a:buChar char="o"/>
            </a:pPr>
            <a:r>
              <a:rPr lang="pt-BR" sz="1600" b="1" dirty="0">
                <a:latin typeface="Calibri" panose="020F0502020204030204" pitchFamily="34" charset="0"/>
                <a:ea typeface="Calibri" panose="020F0502020204030204" pitchFamily="34" charset="0"/>
                <a:cs typeface="ArialMT"/>
              </a:rPr>
              <a:t>81 milhões de </a:t>
            </a:r>
            <a:r>
              <a:rPr lang="pt-BR" sz="1600" b="1" dirty="0" smtClean="0">
                <a:latin typeface="Calibri" panose="020F0502020204030204" pitchFamily="34" charset="0"/>
                <a:ea typeface="Calibri" panose="020F0502020204030204" pitchFamily="34" charset="0"/>
                <a:cs typeface="ArialMT"/>
              </a:rPr>
              <a:t>brasileiros </a:t>
            </a:r>
            <a:r>
              <a:rPr lang="pt-BR" sz="1600" dirty="0" smtClean="0">
                <a:latin typeface="Calibri" panose="020F0502020204030204" pitchFamily="34" charset="0"/>
                <a:ea typeface="Calibri" panose="020F0502020204030204" pitchFamily="34" charset="0"/>
                <a:cs typeface="ArialMT"/>
              </a:rPr>
              <a:t>(37</a:t>
            </a:r>
            <a:r>
              <a:rPr lang="pt-BR" sz="1600" dirty="0">
                <a:latin typeface="Calibri" panose="020F0502020204030204" pitchFamily="34" charset="0"/>
                <a:ea typeface="Calibri" panose="020F0502020204030204" pitchFamily="34" charset="0"/>
                <a:cs typeface="ArialMT"/>
              </a:rPr>
              <a:t>% da </a:t>
            </a:r>
            <a:r>
              <a:rPr lang="pt-BR" sz="1600" dirty="0" smtClean="0">
                <a:latin typeface="Calibri" panose="020F0502020204030204" pitchFamily="34" charset="0"/>
                <a:ea typeface="Calibri" panose="020F0502020204030204" pitchFamily="34" charset="0"/>
                <a:cs typeface="ArialMT"/>
              </a:rPr>
              <a:t>população) </a:t>
            </a:r>
            <a:r>
              <a:rPr lang="pt-BR" sz="1600" b="1" dirty="0" smtClean="0">
                <a:latin typeface="Calibri" panose="020F0502020204030204" pitchFamily="34" charset="0"/>
                <a:ea typeface="Calibri" panose="020F0502020204030204" pitchFamily="34" charset="0"/>
                <a:cs typeface="ArialMT"/>
              </a:rPr>
              <a:t>vivem </a:t>
            </a:r>
            <a:r>
              <a:rPr lang="pt-BR" sz="1600" b="1" dirty="0">
                <a:latin typeface="Calibri" panose="020F0502020204030204" pitchFamily="34" charset="0"/>
                <a:ea typeface="Calibri" panose="020F0502020204030204" pitchFamily="34" charset="0"/>
                <a:cs typeface="ArialMT"/>
              </a:rPr>
              <a:t>no campo ou em cidades de até 50 mil habitantes </a:t>
            </a:r>
            <a:r>
              <a:rPr lang="pt-BR" sz="1600" dirty="0">
                <a:latin typeface="Calibri" panose="020F0502020204030204" pitchFamily="34" charset="0"/>
                <a:ea typeface="Calibri" panose="020F0502020204030204" pitchFamily="34" charset="0"/>
                <a:cs typeface="ArialMT"/>
              </a:rPr>
              <a:t>em que a dinâmica local gira em torno do rural (estudo da professora Tânia Bacelar).</a:t>
            </a:r>
          </a:p>
          <a:p>
            <a:pPr marL="742950" lvl="1" indent="-285750" algn="just">
              <a:lnSpc>
                <a:spcPct val="115000"/>
              </a:lnSpc>
              <a:spcBef>
                <a:spcPts val="1200"/>
              </a:spcBef>
              <a:buFont typeface="Courier New" panose="02070309020205020404" pitchFamily="49" charset="0"/>
              <a:buChar char="o"/>
            </a:pPr>
            <a:r>
              <a:rPr lang="pt-BR" sz="1600" dirty="0">
                <a:latin typeface="Calibri" panose="020F0502020204030204" pitchFamily="34" charset="0"/>
                <a:ea typeface="Calibri" panose="020F0502020204030204" pitchFamily="34" charset="0"/>
                <a:cs typeface="ArialMT"/>
              </a:rPr>
              <a:t>A </a:t>
            </a:r>
            <a:r>
              <a:rPr lang="pt-BR" sz="1600" b="1" dirty="0">
                <a:latin typeface="Calibri" panose="020F0502020204030204" pitchFamily="34" charset="0"/>
                <a:ea typeface="Calibri" panose="020F0502020204030204" pitchFamily="34" charset="0"/>
                <a:cs typeface="ArialMT"/>
              </a:rPr>
              <a:t>agricultura familiar </a:t>
            </a:r>
            <a:r>
              <a:rPr lang="pt-BR" sz="1600" dirty="0">
                <a:latin typeface="Calibri" panose="020F0502020204030204" pitchFamily="34" charset="0"/>
                <a:ea typeface="Calibri" panose="020F0502020204030204" pitchFamily="34" charset="0"/>
                <a:cs typeface="ArialMT"/>
              </a:rPr>
              <a:t>responde por </a:t>
            </a:r>
            <a:r>
              <a:rPr lang="pt-BR" sz="1600" b="1" dirty="0">
                <a:latin typeface="Calibri" panose="020F0502020204030204" pitchFamily="34" charset="0"/>
                <a:ea typeface="Calibri" panose="020F0502020204030204" pitchFamily="34" charset="0"/>
                <a:cs typeface="ArialMT"/>
              </a:rPr>
              <a:t>74% de um total de 16,5 milhões de postos de trabalho rurais</a:t>
            </a:r>
            <a:r>
              <a:rPr lang="pt-BR" sz="1600" dirty="0">
                <a:latin typeface="Calibri" panose="020F0502020204030204" pitchFamily="34" charset="0"/>
                <a:ea typeface="Calibri" panose="020F0502020204030204" pitchFamily="34" charset="0"/>
                <a:cs typeface="ArialMT"/>
              </a:rPr>
              <a:t>, e geram </a:t>
            </a:r>
            <a:r>
              <a:rPr lang="pt-BR" sz="1600" b="1" dirty="0">
                <a:latin typeface="Calibri" panose="020F0502020204030204" pitchFamily="34" charset="0"/>
                <a:ea typeface="Calibri" panose="020F0502020204030204" pitchFamily="34" charset="0"/>
                <a:cs typeface="ArialMT"/>
              </a:rPr>
              <a:t>33% do valor bruto da produção agropecuária</a:t>
            </a:r>
            <a:r>
              <a:rPr lang="pt-BR" sz="1600" dirty="0">
                <a:latin typeface="Calibri" panose="020F0502020204030204" pitchFamily="34" charset="0"/>
                <a:ea typeface="Calibri" panose="020F0502020204030204" pitchFamily="34" charset="0"/>
                <a:cs typeface="ArialMT"/>
              </a:rPr>
              <a:t>;</a:t>
            </a:r>
          </a:p>
          <a:p>
            <a:pPr marL="742950" lvl="1" indent="-285750" algn="just">
              <a:lnSpc>
                <a:spcPct val="115000"/>
              </a:lnSpc>
              <a:spcBef>
                <a:spcPts val="1200"/>
              </a:spcBef>
              <a:buFont typeface="Courier New" panose="02070309020205020404" pitchFamily="49" charset="0"/>
              <a:buChar char="o"/>
            </a:pPr>
            <a:r>
              <a:rPr lang="pt-BR" sz="1600" dirty="0">
                <a:latin typeface="Calibri" panose="020F0502020204030204" pitchFamily="34" charset="0"/>
                <a:ea typeface="Calibri" panose="020F0502020204030204" pitchFamily="34" charset="0"/>
                <a:cs typeface="ArialMT"/>
              </a:rPr>
              <a:t>A agricultura familiar é </a:t>
            </a:r>
            <a:r>
              <a:rPr lang="pt-BR" sz="1600" b="1" dirty="0">
                <a:latin typeface="Calibri" panose="020F0502020204030204" pitchFamily="34" charset="0"/>
                <a:ea typeface="Calibri" panose="020F0502020204030204" pitchFamily="34" charset="0"/>
                <a:cs typeface="ArialMT"/>
              </a:rPr>
              <a:t>responsável pela maior parte dos alimentos que vão para a mesa de brasileiros e brasileiras</a:t>
            </a:r>
            <a:r>
              <a:rPr lang="pt-BR" sz="1600" dirty="0">
                <a:latin typeface="Calibri" panose="020F0502020204030204" pitchFamily="34" charset="0"/>
                <a:ea typeface="Calibri" panose="020F0502020204030204" pitchFamily="34" charset="0"/>
                <a:cs typeface="ArialMT"/>
              </a:rPr>
              <a:t>. Isso inclui 83% da produção total nacional de mandioca, 70% da de feijão, 69% da de hortaliças, 59% da de suínos, 58% da de leite e 51% da de aves;</a:t>
            </a:r>
          </a:p>
          <a:p>
            <a:pPr marL="742950" lvl="1" indent="-285750" algn="just">
              <a:lnSpc>
                <a:spcPct val="115000"/>
              </a:lnSpc>
              <a:spcBef>
                <a:spcPts val="1200"/>
              </a:spcBef>
              <a:buFont typeface="Courier New" panose="02070309020205020404" pitchFamily="49" charset="0"/>
              <a:buChar char="o"/>
            </a:pPr>
            <a:r>
              <a:rPr lang="pt-BR" sz="1600" b="1" dirty="0">
                <a:latin typeface="Calibri" panose="020F0502020204030204" pitchFamily="34" charset="0"/>
                <a:ea typeface="Calibri" panose="020F0502020204030204" pitchFamily="34" charset="0"/>
                <a:cs typeface="ArialMT"/>
              </a:rPr>
              <a:t>A pobreza rural teve uma queda expressiva</a:t>
            </a:r>
            <a:r>
              <a:rPr lang="pt-BR" sz="1600" dirty="0">
                <a:latin typeface="Calibri" panose="020F0502020204030204" pitchFamily="34" charset="0"/>
                <a:ea typeface="Calibri" panose="020F0502020204030204" pitchFamily="34" charset="0"/>
                <a:cs typeface="ArialMT"/>
              </a:rPr>
              <a:t>. Em 1995 havia 17,4 milhões de pessoas em situação pobreza e extrema pobreza, ou 56,4 % da população rural. Em </a:t>
            </a:r>
            <a:r>
              <a:rPr lang="pt-BR" sz="1600" b="1" dirty="0">
                <a:latin typeface="Calibri" panose="020F0502020204030204" pitchFamily="34" charset="0"/>
                <a:ea typeface="Calibri" panose="020F0502020204030204" pitchFamily="34" charset="0"/>
                <a:cs typeface="ArialMT"/>
              </a:rPr>
              <a:t>2013 este número caiu para 6,7 milhões </a:t>
            </a:r>
            <a:r>
              <a:rPr lang="pt-BR" sz="1600" dirty="0">
                <a:latin typeface="Calibri" panose="020F0502020204030204" pitchFamily="34" charset="0"/>
                <a:ea typeface="Calibri" panose="020F0502020204030204" pitchFamily="34" charset="0"/>
                <a:cs typeface="ArialMT"/>
              </a:rPr>
              <a:t>de pessoas, ou 26,8% da população rural* (PNAD/IBGE)</a:t>
            </a:r>
          </a:p>
          <a:p>
            <a:pPr lvl="1" algn="just">
              <a:lnSpc>
                <a:spcPct val="115000"/>
              </a:lnSpc>
              <a:spcBef>
                <a:spcPts val="1200"/>
              </a:spcBef>
            </a:pPr>
            <a:r>
              <a:rPr lang="pt-BR" sz="1600" dirty="0" smtClean="0">
                <a:latin typeface="Calibri" panose="020F0502020204030204" pitchFamily="34" charset="0"/>
                <a:ea typeface="Calibri" panose="020F0502020204030204" pitchFamily="34" charset="0"/>
                <a:cs typeface="ArialMT"/>
              </a:rPr>
              <a:t>*</a:t>
            </a:r>
            <a:r>
              <a:rPr lang="pt-BR" sz="1600" dirty="0">
                <a:latin typeface="Calibri" panose="020F0502020204030204" pitchFamily="34" charset="0"/>
                <a:ea typeface="Calibri" panose="020F0502020204030204" pitchFamily="34" charset="0"/>
                <a:cs typeface="ArialMT"/>
              </a:rPr>
              <a:t>Dados corrigidos após a apresentação na Comissão Geral da Câmara no dia 10/09/2015 Os originais traziam os dados de 2015 somando população em situação extrema pobreza, pobreza e vulnerabilidade, por isso eram maiores (12 milhões de pessoas).</a:t>
            </a:r>
          </a:p>
          <a:p>
            <a:pPr lvl="0"/>
            <a:endParaRPr lang="pt-BR" sz="1600" dirty="0" smtClean="0"/>
          </a:p>
          <a:p>
            <a:endParaRPr lang="pt-BR" sz="1600" dirty="0" smtClean="0"/>
          </a:p>
          <a:p>
            <a:pPr lvl="0"/>
            <a:endParaRPr lang="pt-BR" sz="1600" dirty="0"/>
          </a:p>
        </p:txBody>
      </p:sp>
    </p:spTree>
    <p:extLst>
      <p:ext uri="{BB962C8B-B14F-4D97-AF65-F5344CB8AC3E}">
        <p14:creationId xmlns:p14="http://schemas.microsoft.com/office/powerpoint/2010/main" val="42062847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ítulo 2"/>
          <p:cNvSpPr>
            <a:spLocks noGrp="1"/>
          </p:cNvSpPr>
          <p:nvPr>
            <p:ph type="title"/>
          </p:nvPr>
        </p:nvSpPr>
        <p:spPr/>
        <p:txBody>
          <a:bodyPr/>
          <a:lstStyle/>
          <a:p>
            <a:r>
              <a:rPr lang="pt-BR" dirty="0" smtClean="0"/>
              <a:t>Balanço 2015 MDA</a:t>
            </a:r>
            <a:endParaRPr lang="pt-BR" dirty="0"/>
          </a:p>
        </p:txBody>
      </p:sp>
      <p:sp>
        <p:nvSpPr>
          <p:cNvPr id="4" name="Retângulo 3"/>
          <p:cNvSpPr/>
          <p:nvPr/>
        </p:nvSpPr>
        <p:spPr>
          <a:xfrm>
            <a:off x="-363045" y="649895"/>
            <a:ext cx="10818525" cy="5905784"/>
          </a:xfrm>
          <a:prstGeom prst="rect">
            <a:avLst/>
          </a:prstGeom>
        </p:spPr>
        <p:txBody>
          <a:bodyPr wrap="square">
            <a:spAutoFit/>
          </a:bodyPr>
          <a:lstStyle/>
          <a:p>
            <a:pPr marL="742950" lvl="1" indent="-285750" algn="just">
              <a:lnSpc>
                <a:spcPct val="115000"/>
              </a:lnSpc>
              <a:spcAft>
                <a:spcPts val="0"/>
              </a:spcAft>
              <a:buFont typeface="Courier New" panose="02070309020205020404" pitchFamily="49" charset="0"/>
              <a:buChar char="o"/>
            </a:pPr>
            <a:r>
              <a:rPr lang="pt-BR" sz="1400" b="1" dirty="0" smtClean="0">
                <a:effectLst/>
                <a:latin typeface="Calibri" panose="020F0502020204030204" pitchFamily="34" charset="0"/>
                <a:ea typeface="Calibri" panose="020F0502020204030204" pitchFamily="34" charset="0"/>
                <a:cs typeface="ArialMT"/>
              </a:rPr>
              <a:t>Crédito Pronaf:</a:t>
            </a:r>
            <a:r>
              <a:rPr lang="pt-BR" sz="1400" dirty="0" smtClean="0">
                <a:effectLst/>
                <a:latin typeface="Calibri" panose="020F0502020204030204" pitchFamily="34" charset="0"/>
                <a:ea typeface="Calibri" panose="020F0502020204030204" pitchFamily="34" charset="0"/>
                <a:cs typeface="ArialMT"/>
              </a:rPr>
              <a:t> R$ 28,9 bilhões disponibilizados no Plano Safra da Agricultura Familiar 2015/2016. Até dezembro de 2015, a carteira ativa era de R$ 60 bilhões, com 3,45 milhões de contratos, beneficiando diretamente 2,6 milhões de famílias de agricultores.</a:t>
            </a:r>
          </a:p>
          <a:p>
            <a:pPr marL="742950" lvl="1" indent="-285750" algn="just">
              <a:lnSpc>
                <a:spcPct val="115000"/>
              </a:lnSpc>
              <a:spcBef>
                <a:spcPts val="1200"/>
              </a:spcBef>
              <a:spcAft>
                <a:spcPts val="0"/>
              </a:spcAft>
              <a:buFont typeface="Courier New" panose="02070309020205020404" pitchFamily="49" charset="0"/>
              <a:buChar char="o"/>
            </a:pPr>
            <a:r>
              <a:rPr lang="pt-BR" sz="1400" b="1" dirty="0" smtClean="0">
                <a:effectLst/>
                <a:latin typeface="Calibri" panose="020F0502020204030204" pitchFamily="34" charset="0"/>
                <a:ea typeface="Calibri" panose="020F0502020204030204" pitchFamily="34" charset="0"/>
                <a:cs typeface="ArialMT"/>
              </a:rPr>
              <a:t>Declaração de Aptidão ao Pronaf (DAP): 5 milhões de agricultores familiares identificados e qualificados</a:t>
            </a:r>
            <a:r>
              <a:rPr lang="pt-BR" sz="1400" dirty="0" smtClean="0">
                <a:effectLst/>
                <a:latin typeface="Calibri" panose="020F0502020204030204" pitchFamily="34" charset="0"/>
                <a:ea typeface="Calibri" panose="020F0502020204030204" pitchFamily="34" charset="0"/>
                <a:cs typeface="ArialMT"/>
              </a:rPr>
              <a:t>. </a:t>
            </a:r>
            <a:r>
              <a:rPr lang="pt-BR" sz="1400" b="1" dirty="0" smtClean="0">
                <a:effectLst/>
                <a:latin typeface="Calibri" panose="020F0502020204030204" pitchFamily="34" charset="0"/>
                <a:ea typeface="Calibri" panose="020F0502020204030204" pitchFamily="34" charset="0"/>
                <a:cs typeface="ArialMT"/>
              </a:rPr>
              <a:t>5,1 mil entidades</a:t>
            </a:r>
            <a:r>
              <a:rPr lang="pt-BR" sz="1400" dirty="0" smtClean="0">
                <a:effectLst/>
                <a:latin typeface="Calibri" panose="020F0502020204030204" pitchFamily="34" charset="0"/>
                <a:ea typeface="Calibri" panose="020F0502020204030204" pitchFamily="34" charset="0"/>
                <a:cs typeface="ArialMT"/>
              </a:rPr>
              <a:t> com </a:t>
            </a:r>
            <a:r>
              <a:rPr lang="pt-BR" sz="1400" b="1" dirty="0" smtClean="0">
                <a:effectLst/>
                <a:latin typeface="Calibri" panose="020F0502020204030204" pitchFamily="34" charset="0"/>
                <a:ea typeface="Calibri" panose="020F0502020204030204" pitchFamily="34" charset="0"/>
                <a:cs typeface="ArialMT"/>
              </a:rPr>
              <a:t>DAP para pessoas jurídicas</a:t>
            </a:r>
            <a:r>
              <a:rPr lang="pt-BR" sz="1400" dirty="0" smtClean="0">
                <a:effectLst/>
                <a:latin typeface="Calibri" panose="020F0502020204030204" pitchFamily="34" charset="0"/>
                <a:ea typeface="Calibri" panose="020F0502020204030204" pitchFamily="34" charset="0"/>
                <a:cs typeface="ArialMT"/>
              </a:rPr>
              <a:t> (DAP-PJ) representando um aumento de 50% em relação a 2014.</a:t>
            </a:r>
          </a:p>
          <a:p>
            <a:pPr marL="742950" lvl="1" indent="-285750" algn="just">
              <a:lnSpc>
                <a:spcPct val="115000"/>
              </a:lnSpc>
              <a:spcBef>
                <a:spcPts val="1200"/>
              </a:spcBef>
              <a:buFont typeface="Courier New" panose="02070309020205020404" pitchFamily="49" charset="0"/>
              <a:buChar char="o"/>
            </a:pPr>
            <a:r>
              <a:rPr lang="pt-BR" sz="1400" b="1" dirty="0" smtClean="0">
                <a:effectLst/>
                <a:latin typeface="Calibri" panose="020F0502020204030204" pitchFamily="34" charset="0"/>
                <a:ea typeface="Calibri" panose="020F0502020204030204" pitchFamily="34" charset="0"/>
                <a:cs typeface="ArialMT"/>
              </a:rPr>
              <a:t>ATER:</a:t>
            </a:r>
            <a:r>
              <a:rPr lang="pt-BR" sz="1400" dirty="0" smtClean="0">
                <a:effectLst/>
                <a:latin typeface="Calibri" panose="020F0502020204030204" pitchFamily="34" charset="0"/>
                <a:ea typeface="Calibri" panose="020F0502020204030204" pitchFamily="34" charset="0"/>
                <a:cs typeface="ArialMT"/>
              </a:rPr>
              <a:t> atendimento contratado a </a:t>
            </a:r>
            <a:r>
              <a:rPr lang="pt-BR" sz="1400" b="1" dirty="0" smtClean="0">
                <a:effectLst/>
                <a:latin typeface="Calibri" panose="020F0502020204030204" pitchFamily="34" charset="0"/>
                <a:ea typeface="Calibri" panose="020F0502020204030204" pitchFamily="34" charset="0"/>
                <a:cs typeface="ArialMT"/>
              </a:rPr>
              <a:t>334 mil famílias</a:t>
            </a:r>
            <a:r>
              <a:rPr lang="pt-BR" sz="1400" dirty="0" smtClean="0">
                <a:effectLst/>
                <a:latin typeface="Calibri" panose="020F0502020204030204" pitchFamily="34" charset="0"/>
                <a:ea typeface="Calibri" panose="020F0502020204030204" pitchFamily="34" charset="0"/>
                <a:cs typeface="ArialMT"/>
              </a:rPr>
              <a:t>; </a:t>
            </a:r>
            <a:r>
              <a:rPr lang="pt-BR" sz="1400" b="1" dirty="0" smtClean="0">
                <a:effectLst/>
                <a:latin typeface="Calibri" panose="020F0502020204030204" pitchFamily="34" charset="0"/>
                <a:ea typeface="Calibri" panose="020F0502020204030204" pitchFamily="34" charset="0"/>
                <a:cs typeface="ArialMT"/>
              </a:rPr>
              <a:t>26 mil jovens atendidos</a:t>
            </a:r>
            <a:r>
              <a:rPr lang="pt-BR" sz="1400" dirty="0" smtClean="0">
                <a:latin typeface="Calibri" panose="020F0502020204030204" pitchFamily="34" charset="0"/>
                <a:ea typeface="Calibri" panose="020F0502020204030204" pitchFamily="34" charset="0"/>
                <a:cs typeface="ArialMT"/>
              </a:rPr>
              <a:t>; </a:t>
            </a:r>
            <a:r>
              <a:rPr lang="pt-BR" sz="1400" dirty="0" smtClean="0">
                <a:effectLst/>
                <a:latin typeface="Calibri" panose="020F0502020204030204" pitchFamily="34" charset="0"/>
                <a:ea typeface="Calibri" panose="020F0502020204030204" pitchFamily="34" charset="0"/>
                <a:cs typeface="ArialMT"/>
              </a:rPr>
              <a:t>R$ 1,04 bilhão aplicados</a:t>
            </a:r>
          </a:p>
          <a:p>
            <a:pPr marL="742950" lvl="1" indent="-285750" algn="just">
              <a:lnSpc>
                <a:spcPct val="115000"/>
              </a:lnSpc>
              <a:spcBef>
                <a:spcPts val="1200"/>
              </a:spcBef>
              <a:buFont typeface="Courier New" panose="02070309020205020404" pitchFamily="49" charset="0"/>
              <a:buChar char="o"/>
            </a:pPr>
            <a:r>
              <a:rPr lang="pt-BR" sz="1400" b="1" dirty="0" smtClean="0">
                <a:effectLst/>
                <a:latin typeface="Calibri" panose="020F0502020204030204" pitchFamily="34" charset="0"/>
                <a:ea typeface="Calibri" panose="020F0502020204030204" pitchFamily="34" charset="0"/>
                <a:cs typeface="ArialMT"/>
              </a:rPr>
              <a:t>Ater Mais Gestão (2013 – 2015):</a:t>
            </a:r>
            <a:r>
              <a:rPr lang="pt-BR" sz="1400" dirty="0" smtClean="0">
                <a:effectLst/>
                <a:latin typeface="Calibri" panose="020F0502020204030204" pitchFamily="34" charset="0"/>
                <a:ea typeface="Calibri" panose="020F0502020204030204" pitchFamily="34" charset="0"/>
                <a:cs typeface="ArialMT"/>
              </a:rPr>
              <a:t> cerca de </a:t>
            </a:r>
            <a:r>
              <a:rPr lang="pt-BR" sz="1400" b="1" dirty="0" smtClean="0">
                <a:effectLst/>
                <a:latin typeface="Calibri" panose="020F0502020204030204" pitchFamily="34" charset="0"/>
                <a:ea typeface="Calibri" panose="020F0502020204030204" pitchFamily="34" charset="0"/>
                <a:cs typeface="ArialMT"/>
              </a:rPr>
              <a:t>R$ 60 milhões </a:t>
            </a:r>
            <a:r>
              <a:rPr lang="pt-BR" sz="1400" dirty="0" smtClean="0">
                <a:effectLst/>
                <a:latin typeface="Calibri" panose="020F0502020204030204" pitchFamily="34" charset="0"/>
                <a:ea typeface="Calibri" panose="020F0502020204030204" pitchFamily="34" charset="0"/>
                <a:cs typeface="ArialMT"/>
              </a:rPr>
              <a:t>de investimentos; </a:t>
            </a:r>
            <a:r>
              <a:rPr lang="pt-BR" sz="1400" b="1" dirty="0" smtClean="0">
                <a:effectLst/>
                <a:latin typeface="Calibri" panose="020F0502020204030204" pitchFamily="34" charset="0"/>
                <a:ea typeface="Calibri" panose="020F0502020204030204" pitchFamily="34" charset="0"/>
                <a:cs typeface="ArialMT"/>
              </a:rPr>
              <a:t>471 cooperativas da agricultura familiar </a:t>
            </a:r>
            <a:r>
              <a:rPr lang="pt-BR" sz="1400" dirty="0" smtClean="0">
                <a:effectLst/>
                <a:latin typeface="Calibri" panose="020F0502020204030204" pitchFamily="34" charset="0"/>
                <a:ea typeface="Calibri" panose="020F0502020204030204" pitchFamily="34" charset="0"/>
                <a:cs typeface="ArialMT"/>
              </a:rPr>
              <a:t>atendidas nas áreas de Organização, Gestão, Produção e Comercialização. </a:t>
            </a:r>
          </a:p>
          <a:p>
            <a:pPr marL="742950" lvl="1" indent="-285750" algn="just">
              <a:lnSpc>
                <a:spcPct val="115000"/>
              </a:lnSpc>
              <a:spcBef>
                <a:spcPts val="1200"/>
              </a:spcBef>
              <a:spcAft>
                <a:spcPts val="0"/>
              </a:spcAft>
              <a:buFont typeface="Courier New" panose="02070309020205020404" pitchFamily="49" charset="0"/>
              <a:buChar char="o"/>
            </a:pPr>
            <a:r>
              <a:rPr lang="pt-BR" sz="1400" b="1" dirty="0" smtClean="0">
                <a:effectLst/>
                <a:latin typeface="Calibri" panose="020F0502020204030204" pitchFamily="34" charset="0"/>
                <a:ea typeface="Calibri" panose="020F0502020204030204" pitchFamily="34" charset="0"/>
                <a:cs typeface="Times New Roman" panose="02020603050405020304" pitchFamily="18" charset="0"/>
              </a:rPr>
              <a:t>Programa de Aquisição de Alimentos (PAA)</a:t>
            </a:r>
            <a:r>
              <a:rPr lang="pt-BR" sz="1400" dirty="0" smtClean="0">
                <a:effectLst/>
                <a:latin typeface="Calibri" panose="020F0502020204030204" pitchFamily="34" charset="0"/>
                <a:ea typeface="Calibri" panose="020F0502020204030204" pitchFamily="34" charset="0"/>
                <a:cs typeface="Times New Roman" panose="02020603050405020304" pitchFamily="18" charset="0"/>
              </a:rPr>
              <a:t>: beneficiados </a:t>
            </a:r>
            <a:r>
              <a:rPr lang="pt-BR" sz="1400" b="1" dirty="0" smtClean="0">
                <a:effectLst/>
                <a:latin typeface="Calibri" panose="020F0502020204030204" pitchFamily="34" charset="0"/>
                <a:ea typeface="Calibri" panose="020F0502020204030204" pitchFamily="34" charset="0"/>
                <a:cs typeface="Times New Roman" panose="02020603050405020304" pitchFamily="18" charset="0"/>
              </a:rPr>
              <a:t>1.483 assentados da reforma agrária em 293 assentamentos</a:t>
            </a:r>
            <a:r>
              <a:rPr lang="pt-BR" sz="1400" dirty="0" smtClean="0">
                <a:effectLst/>
                <a:latin typeface="Calibri" panose="020F0502020204030204" pitchFamily="34" charset="0"/>
                <a:ea typeface="Calibri" panose="020F0502020204030204" pitchFamily="34" charset="0"/>
                <a:cs typeface="Times New Roman" panose="02020603050405020304" pitchFamily="18" charset="0"/>
              </a:rPr>
              <a:t>. Em 2015 foram implantadas </a:t>
            </a:r>
            <a:r>
              <a:rPr lang="pt-BR" sz="1400" b="1" dirty="0" smtClean="0">
                <a:effectLst/>
                <a:latin typeface="Calibri" panose="020F0502020204030204" pitchFamily="34" charset="0"/>
                <a:ea typeface="Calibri" panose="020F0502020204030204" pitchFamily="34" charset="0"/>
                <a:cs typeface="Times New Roman" panose="02020603050405020304" pitchFamily="18" charset="0"/>
              </a:rPr>
              <a:t>153 feiras populares e permanentes</a:t>
            </a:r>
            <a:r>
              <a:rPr lang="pt-BR" sz="1400" dirty="0" smtClean="0">
                <a:effectLst/>
                <a:latin typeface="Calibri" panose="020F0502020204030204" pitchFamily="34" charset="0"/>
                <a:ea typeface="Calibri" panose="020F0502020204030204" pitchFamily="34" charset="0"/>
                <a:cs typeface="Times New Roman" panose="02020603050405020304" pitchFamily="18" charset="0"/>
              </a:rPr>
              <a:t> para fomentar a comercialização direta por parte dos assentamentos da reforma agrária.</a:t>
            </a:r>
          </a:p>
          <a:p>
            <a:pPr marL="742950" lvl="1" indent="-285750" algn="just">
              <a:lnSpc>
                <a:spcPct val="115000"/>
              </a:lnSpc>
              <a:spcBef>
                <a:spcPts val="1200"/>
              </a:spcBef>
              <a:spcAft>
                <a:spcPts val="0"/>
              </a:spcAft>
              <a:buFont typeface="Courier New" panose="02070309020205020404" pitchFamily="49" charset="0"/>
              <a:buChar char="o"/>
            </a:pPr>
            <a:r>
              <a:rPr lang="pt-BR" sz="1400" b="1" dirty="0" smtClean="0">
                <a:effectLst/>
                <a:latin typeface="Calibri" panose="020F0502020204030204" pitchFamily="34" charset="0"/>
                <a:ea typeface="Calibri" panose="020F0502020204030204" pitchFamily="34" charset="0"/>
                <a:cs typeface="ArialMT"/>
              </a:rPr>
              <a:t>Garantia Safra 2015/2016 (ainda em andamento):</a:t>
            </a:r>
            <a:r>
              <a:rPr lang="pt-BR" sz="1400" dirty="0" smtClean="0">
                <a:effectLst/>
                <a:latin typeface="Calibri" panose="020F0502020204030204" pitchFamily="34" charset="0"/>
                <a:ea typeface="Calibri" panose="020F0502020204030204" pitchFamily="34" charset="0"/>
                <a:cs typeface="ArialMT"/>
              </a:rPr>
              <a:t> 1,35 milhão de cotas disponibilizadas, contando com a adesão de 1.162.286 agricultores, em 1.248 municípios brasileiros.</a:t>
            </a:r>
            <a:endParaRPr lang="pt-BR"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15000"/>
              </a:lnSpc>
              <a:spcBef>
                <a:spcPts val="1200"/>
              </a:spcBef>
              <a:spcAft>
                <a:spcPts val="0"/>
              </a:spcAft>
              <a:buFont typeface="Courier New" panose="02070309020205020404" pitchFamily="49" charset="0"/>
              <a:buChar char="o"/>
            </a:pPr>
            <a:r>
              <a:rPr lang="pt-BR" sz="1400" b="1" dirty="0" smtClean="0">
                <a:effectLst/>
                <a:latin typeface="Calibri" panose="020F0502020204030204" pitchFamily="34" charset="0"/>
                <a:ea typeface="Calibri" panose="020F0502020204030204" pitchFamily="34" charset="0"/>
                <a:cs typeface="ArialMT"/>
              </a:rPr>
              <a:t>Seguro da Agricultura Familiar (SEAF) (julho a setembro de 2015)</a:t>
            </a:r>
            <a:r>
              <a:rPr lang="pt-BR" sz="1400" dirty="0" smtClean="0">
                <a:effectLst/>
                <a:latin typeface="Calibri" panose="020F0502020204030204" pitchFamily="34" charset="0"/>
                <a:ea typeface="Calibri" panose="020F0502020204030204" pitchFamily="34" charset="0"/>
                <a:cs typeface="ArialMT"/>
              </a:rPr>
              <a:t>: 189 mil lavouras seguradas; 74 mil adesões à cobertura adicional para investimentos do Pronaf; e R$ 5,2 bilhões de valor total segurado</a:t>
            </a:r>
          </a:p>
          <a:p>
            <a:pPr marL="742950" lvl="1" indent="-285750" algn="just">
              <a:lnSpc>
                <a:spcPct val="115000"/>
              </a:lnSpc>
              <a:spcBef>
                <a:spcPts val="1200"/>
              </a:spcBef>
              <a:spcAft>
                <a:spcPts val="0"/>
              </a:spcAft>
              <a:buFont typeface="Courier New" panose="02070309020205020404" pitchFamily="49" charset="0"/>
              <a:buChar char="o"/>
            </a:pPr>
            <a:r>
              <a:rPr lang="pt-BR" sz="1400" b="1" dirty="0" smtClean="0">
                <a:effectLst/>
                <a:latin typeface="Calibri" panose="020F0502020204030204" pitchFamily="34" charset="0"/>
                <a:ea typeface="Calibri" panose="020F0502020204030204" pitchFamily="34" charset="0"/>
                <a:cs typeface="Times New Roman" panose="02020603050405020304" pitchFamily="18" charset="0"/>
              </a:rPr>
              <a:t>Programa Nacional de Documentação da Trabalhadora Rural (PNDTR): </a:t>
            </a:r>
            <a:r>
              <a:rPr lang="pt-BR" sz="1400" dirty="0" smtClean="0">
                <a:effectLst/>
                <a:latin typeface="Calibri" panose="020F0502020204030204" pitchFamily="34" charset="0"/>
                <a:ea typeface="Calibri" panose="020F0502020204030204" pitchFamily="34" charset="0"/>
                <a:cs typeface="Times New Roman" panose="02020603050405020304" pitchFamily="18" charset="0"/>
              </a:rPr>
              <a:t>830 Mutirões em todo Brasil em 2015. Emissão de d: 254.367 documentos emitidos, atendendo a 121.424 mulheres em 619 municípios.</a:t>
            </a:r>
          </a:p>
          <a:p>
            <a:pPr marL="742950" lvl="1" indent="-285750" algn="just">
              <a:lnSpc>
                <a:spcPct val="115000"/>
              </a:lnSpc>
              <a:spcBef>
                <a:spcPts val="1200"/>
              </a:spcBef>
              <a:spcAft>
                <a:spcPts val="0"/>
              </a:spcAft>
              <a:buFont typeface="Courier New" panose="02070309020205020404" pitchFamily="49" charset="0"/>
              <a:buChar char="o"/>
            </a:pPr>
            <a:r>
              <a:rPr lang="pt-BR" sz="1400" b="1" dirty="0" smtClean="0">
                <a:effectLst/>
                <a:latin typeface="Calibri" panose="020F0502020204030204" pitchFamily="34" charset="0"/>
                <a:ea typeface="Calibri" panose="020F0502020204030204" pitchFamily="34" charset="0"/>
                <a:cs typeface="Times New Roman" panose="02020603050405020304" pitchFamily="18" charset="0"/>
              </a:rPr>
              <a:t>Selo Quilombos do Brasil</a:t>
            </a:r>
            <a:r>
              <a:rPr lang="pt-BR" sz="1400" dirty="0" smtClean="0">
                <a:effectLst/>
                <a:latin typeface="Calibri" panose="020F0502020204030204" pitchFamily="34" charset="0"/>
                <a:ea typeface="Calibri" panose="020F0502020204030204" pitchFamily="34" charset="0"/>
                <a:cs typeface="Times New Roman" panose="02020603050405020304" pitchFamily="18" charset="0"/>
              </a:rPr>
              <a:t>: 34 Permissões; e Selo Indígenas do Brasil: 02 Permissões;</a:t>
            </a:r>
          </a:p>
          <a:p>
            <a:pPr marL="742950" lvl="1" indent="-285750" algn="just">
              <a:lnSpc>
                <a:spcPct val="115000"/>
              </a:lnSpc>
              <a:spcBef>
                <a:spcPts val="1200"/>
              </a:spcBef>
              <a:spcAft>
                <a:spcPts val="0"/>
              </a:spcAft>
              <a:buFont typeface="Courier New" panose="02070309020205020404" pitchFamily="49" charset="0"/>
              <a:buChar char="o"/>
            </a:pPr>
            <a:endParaRPr lang="pt-BR" sz="13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832890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Facetado">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1758</TotalTime>
  <Words>2293</Words>
  <Application>Microsoft Office PowerPoint</Application>
  <PresentationFormat>Widescreen</PresentationFormat>
  <Paragraphs>125</Paragraphs>
  <Slides>12</Slides>
  <Notes>0</Notes>
  <HiddenSlides>5</HiddenSlides>
  <MMClips>0</MMClips>
  <ScaleCrop>false</ScaleCrop>
  <HeadingPairs>
    <vt:vector size="6" baseType="variant">
      <vt:variant>
        <vt:lpstr>Fontes usadas</vt:lpstr>
      </vt:variant>
      <vt:variant>
        <vt:i4>9</vt:i4>
      </vt:variant>
      <vt:variant>
        <vt:lpstr>Tema</vt:lpstr>
      </vt:variant>
      <vt:variant>
        <vt:i4>1</vt:i4>
      </vt:variant>
      <vt:variant>
        <vt:lpstr>Títulos de slides</vt:lpstr>
      </vt:variant>
      <vt:variant>
        <vt:i4>12</vt:i4>
      </vt:variant>
    </vt:vector>
  </HeadingPairs>
  <TitlesOfParts>
    <vt:vector size="22" baseType="lpstr">
      <vt:lpstr>Arial</vt:lpstr>
      <vt:lpstr>ArialMT</vt:lpstr>
      <vt:lpstr>Calibri</vt:lpstr>
      <vt:lpstr>Courier New</vt:lpstr>
      <vt:lpstr>Helvetica</vt:lpstr>
      <vt:lpstr>Times New Roman</vt:lpstr>
      <vt:lpstr>Trebuchet MS</vt:lpstr>
      <vt:lpstr>Wingdings</vt:lpstr>
      <vt:lpstr>Wingdings 3</vt:lpstr>
      <vt:lpstr>Facetado</vt:lpstr>
      <vt:lpstr>Ações do MDA e Incra para 2016</vt:lpstr>
      <vt:lpstr>Informações gerais sobre a audiência</vt:lpstr>
      <vt:lpstr>Histórico do MDA</vt:lpstr>
      <vt:lpstr>Histórico do Incra</vt:lpstr>
      <vt:lpstr>Subsídios para fala inicial</vt:lpstr>
      <vt:lpstr>A Dimensão da Reforma Agrária no Brasil</vt:lpstr>
      <vt:lpstr>Diretrizes e programas prioritários do MDA na Reforma Agrária em 2016 </vt:lpstr>
      <vt:lpstr>A Dimensão da Agricultura Familiar no Brasil</vt:lpstr>
      <vt:lpstr>Balanço 2015 MDA</vt:lpstr>
      <vt:lpstr>DIRETRIZES E PROGRAMAS PRIORITÁRIOS DO MDA PARA 2016 NA AGRICULTURA FAMILIAR</vt:lpstr>
      <vt:lpstr>DIRETRIZES E PROGRAMAS PRIORITÁRIOS DO mda PARA 2016 NA AGRICULTURA FAMILIAR</vt:lpstr>
      <vt:lpstr>Requerimentos do Senado</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Fernanda Costa Gomes Marangoni</dc:creator>
  <cp:lastModifiedBy>Leomar Diniz</cp:lastModifiedBy>
  <cp:revision>101</cp:revision>
  <cp:lastPrinted>2016-04-07T11:41:46Z</cp:lastPrinted>
  <dcterms:created xsi:type="dcterms:W3CDTF">2015-09-08T20:49:35Z</dcterms:created>
  <dcterms:modified xsi:type="dcterms:W3CDTF">2016-04-07T11:43:25Z</dcterms:modified>
</cp:coreProperties>
</file>