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426" r:id="rId2"/>
    <p:sldId id="311" r:id="rId3"/>
    <p:sldId id="263" r:id="rId4"/>
    <p:sldId id="309" r:id="rId5"/>
    <p:sldId id="312" r:id="rId6"/>
    <p:sldId id="382" r:id="rId7"/>
    <p:sldId id="417" r:id="rId8"/>
    <p:sldId id="435" r:id="rId9"/>
    <p:sldId id="436" r:id="rId10"/>
    <p:sldId id="419" r:id="rId11"/>
    <p:sldId id="437" r:id="rId12"/>
    <p:sldId id="420" r:id="rId13"/>
    <p:sldId id="421" r:id="rId14"/>
    <p:sldId id="415" r:id="rId15"/>
    <p:sldId id="416" r:id="rId16"/>
    <p:sldId id="360" r:id="rId17"/>
    <p:sldId id="384" r:id="rId18"/>
    <p:sldId id="430" r:id="rId19"/>
    <p:sldId id="387" r:id="rId20"/>
    <p:sldId id="356" r:id="rId21"/>
    <p:sldId id="428" r:id="rId22"/>
    <p:sldId id="429" r:id="rId23"/>
    <p:sldId id="385" r:id="rId24"/>
    <p:sldId id="431" r:id="rId25"/>
    <p:sldId id="432" r:id="rId26"/>
    <p:sldId id="433" r:id="rId27"/>
    <p:sldId id="434" r:id="rId28"/>
    <p:sldId id="386" r:id="rId29"/>
    <p:sldId id="367" r:id="rId30"/>
    <p:sldId id="392" r:id="rId31"/>
    <p:sldId id="393" r:id="rId32"/>
    <p:sldId id="394" r:id="rId33"/>
    <p:sldId id="395" r:id="rId34"/>
    <p:sldId id="363" r:id="rId35"/>
    <p:sldId id="397" r:id="rId36"/>
    <p:sldId id="398" r:id="rId37"/>
    <p:sldId id="424" r:id="rId38"/>
    <p:sldId id="399" r:id="rId39"/>
    <p:sldId id="400" r:id="rId40"/>
    <p:sldId id="401" r:id="rId41"/>
    <p:sldId id="403" r:id="rId42"/>
    <p:sldId id="402" r:id="rId43"/>
    <p:sldId id="406" r:id="rId44"/>
    <p:sldId id="422" r:id="rId45"/>
    <p:sldId id="405" r:id="rId46"/>
    <p:sldId id="336" r:id="rId47"/>
    <p:sldId id="423" r:id="rId48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75" autoAdjust="0"/>
    <p:restoredTop sz="86375" autoAdjust="0"/>
  </p:normalViewPr>
  <p:slideViewPr>
    <p:cSldViewPr>
      <p:cViewPr varScale="1">
        <p:scale>
          <a:sx n="63" d="100"/>
          <a:sy n="63" d="100"/>
        </p:scale>
        <p:origin x="4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36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48B573-D34D-4590-8BCF-89B0834C9ABD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77D18DA-C8F0-48E2-94E6-1054CCF70674}">
      <dgm:prSet phldrT="[Texto]" custT="1"/>
      <dgm:spPr/>
      <dgm:t>
        <a:bodyPr/>
        <a:lstStyle/>
        <a:p>
          <a:r>
            <a:rPr lang="pt-BR" sz="100" dirty="0" smtClean="0"/>
            <a:t>.</a:t>
          </a:r>
          <a:endParaRPr lang="pt-BR" sz="100" dirty="0"/>
        </a:p>
      </dgm:t>
    </dgm:pt>
    <dgm:pt modelId="{9A9927F1-F7E3-43CC-87DD-16D7AC409321}" type="parTrans" cxnId="{627FDDB2-70D0-4981-A407-3E6F8EB5963D}">
      <dgm:prSet/>
      <dgm:spPr/>
      <dgm:t>
        <a:bodyPr/>
        <a:lstStyle/>
        <a:p>
          <a:endParaRPr lang="pt-BR"/>
        </a:p>
      </dgm:t>
    </dgm:pt>
    <dgm:pt modelId="{9513F4E3-EEF1-4055-9109-0006F84B5415}" type="sibTrans" cxnId="{627FDDB2-70D0-4981-A407-3E6F8EB5963D}">
      <dgm:prSet/>
      <dgm:spPr/>
      <dgm:t>
        <a:bodyPr/>
        <a:lstStyle/>
        <a:p>
          <a:endParaRPr lang="pt-BR"/>
        </a:p>
      </dgm:t>
    </dgm:pt>
    <dgm:pt modelId="{2A11A6CF-D6F9-49C5-9E59-6278E1435C8D}">
      <dgm:prSet phldrT="[Texto]" custT="1"/>
      <dgm:spPr/>
      <dgm:t>
        <a:bodyPr/>
        <a:lstStyle/>
        <a:p>
          <a:r>
            <a:rPr lang="pt-BR" sz="100" dirty="0" smtClean="0"/>
            <a:t>.</a:t>
          </a:r>
          <a:endParaRPr lang="pt-BR" sz="100" dirty="0"/>
        </a:p>
      </dgm:t>
    </dgm:pt>
    <dgm:pt modelId="{5C477E49-1190-4735-88B7-AD35BD21062D}" type="parTrans" cxnId="{B9588E10-689A-437A-B08F-FCE7EC34FCE4}">
      <dgm:prSet/>
      <dgm:spPr/>
      <dgm:t>
        <a:bodyPr/>
        <a:lstStyle/>
        <a:p>
          <a:endParaRPr lang="pt-BR"/>
        </a:p>
      </dgm:t>
    </dgm:pt>
    <dgm:pt modelId="{523E73DF-BACA-490D-8FF8-B7958FB64098}" type="sibTrans" cxnId="{B9588E10-689A-437A-B08F-FCE7EC34FCE4}">
      <dgm:prSet/>
      <dgm:spPr/>
      <dgm:t>
        <a:bodyPr/>
        <a:lstStyle/>
        <a:p>
          <a:endParaRPr lang="pt-BR"/>
        </a:p>
      </dgm:t>
    </dgm:pt>
    <dgm:pt modelId="{997B2BFB-0987-4253-9000-12A154724310}">
      <dgm:prSet phldrT="[Texto]" custT="1"/>
      <dgm:spPr/>
      <dgm:t>
        <a:bodyPr/>
        <a:lstStyle/>
        <a:p>
          <a:r>
            <a:rPr lang="pt-BR" sz="100" dirty="0" smtClean="0"/>
            <a:t>.</a:t>
          </a:r>
          <a:endParaRPr lang="pt-BR" sz="100" dirty="0"/>
        </a:p>
      </dgm:t>
    </dgm:pt>
    <dgm:pt modelId="{D6C339AE-DCC4-46BC-846B-E8A6D164BC5A}" type="parTrans" cxnId="{663BC36A-EACA-4EFE-BA78-F434C7D914C4}">
      <dgm:prSet/>
      <dgm:spPr/>
      <dgm:t>
        <a:bodyPr/>
        <a:lstStyle/>
        <a:p>
          <a:endParaRPr lang="pt-BR"/>
        </a:p>
      </dgm:t>
    </dgm:pt>
    <dgm:pt modelId="{0696D590-39DA-4B5D-A8CF-F727637463E5}" type="sibTrans" cxnId="{663BC36A-EACA-4EFE-BA78-F434C7D914C4}">
      <dgm:prSet/>
      <dgm:spPr/>
      <dgm:t>
        <a:bodyPr/>
        <a:lstStyle/>
        <a:p>
          <a:endParaRPr lang="pt-BR"/>
        </a:p>
      </dgm:t>
    </dgm:pt>
    <dgm:pt modelId="{ABB69B84-BB62-47AA-A1C5-13A64CEC71D4}" type="pres">
      <dgm:prSet presAssocID="{9548B573-D34D-4590-8BCF-89B0834C9ABD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5A698DE-AA85-4529-8586-85CE1AC5C766}" type="pres">
      <dgm:prSet presAssocID="{9548B573-D34D-4590-8BCF-89B0834C9ABD}" presName="arrow" presStyleLbl="bgShp" presStyleIdx="0" presStyleCnt="1" custScaleY="140146" custLinFactNeighborY="4701"/>
      <dgm:spPr>
        <a:solidFill>
          <a:srgbClr val="7030A0"/>
        </a:solidFill>
      </dgm:spPr>
    </dgm:pt>
    <dgm:pt modelId="{10237749-A67F-4633-ABC8-4EAC395D410C}" type="pres">
      <dgm:prSet presAssocID="{9548B573-D34D-4590-8BCF-89B0834C9ABD}" presName="arrowDiagram3" presStyleCnt="0"/>
      <dgm:spPr/>
    </dgm:pt>
    <dgm:pt modelId="{04CC47A4-A847-4DA7-B089-6D06D1283898}" type="pres">
      <dgm:prSet presAssocID="{877D18DA-C8F0-48E2-94E6-1054CCF70674}" presName="bullet3a" presStyleLbl="node1" presStyleIdx="0" presStyleCnt="3" custLinFactY="100000" custLinFactNeighborY="165156"/>
      <dgm:spPr>
        <a:solidFill>
          <a:srgbClr val="7030A0"/>
        </a:solidFill>
      </dgm:spPr>
    </dgm:pt>
    <dgm:pt modelId="{F6A4339C-C031-497D-9E8A-8AAF9AD2587C}" type="pres">
      <dgm:prSet presAssocID="{877D18DA-C8F0-48E2-94E6-1054CCF70674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4360E60-9688-4671-BF4A-6B67752BF6E9}" type="pres">
      <dgm:prSet presAssocID="{2A11A6CF-D6F9-49C5-9E59-6278E1435C8D}" presName="bullet3b" presStyleLbl="node1" presStyleIdx="1" presStyleCnt="3" custLinFactNeighborY="43506"/>
      <dgm:spPr>
        <a:solidFill>
          <a:srgbClr val="7030A0"/>
        </a:solidFill>
      </dgm:spPr>
    </dgm:pt>
    <dgm:pt modelId="{31BFF16C-6C97-4C7B-AAAB-CF05AE936D8D}" type="pres">
      <dgm:prSet presAssocID="{2A11A6CF-D6F9-49C5-9E59-6278E1435C8D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DDB8CF2-063F-4FB8-8D26-F2AFA64D0183}" type="pres">
      <dgm:prSet presAssocID="{997B2BFB-0987-4253-9000-12A154724310}" presName="bullet3c" presStyleLbl="node1" presStyleIdx="2" presStyleCnt="3" custLinFactNeighborY="-39624"/>
      <dgm:spPr>
        <a:solidFill>
          <a:srgbClr val="7030A0"/>
        </a:solidFill>
      </dgm:spPr>
    </dgm:pt>
    <dgm:pt modelId="{4BE64397-F090-4567-8DBB-A884CA4C6EEA}" type="pres">
      <dgm:prSet presAssocID="{997B2BFB-0987-4253-9000-12A154724310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1D8B4BA-11A2-4CAE-B8DE-3B78547DE2F5}" type="presOf" srcId="{2A11A6CF-D6F9-49C5-9E59-6278E1435C8D}" destId="{31BFF16C-6C97-4C7B-AAAB-CF05AE936D8D}" srcOrd="0" destOrd="0" presId="urn:microsoft.com/office/officeart/2005/8/layout/arrow2"/>
    <dgm:cxn modelId="{F3EB99F7-FA5A-430A-A3B0-792AED27BED5}" type="presOf" srcId="{9548B573-D34D-4590-8BCF-89B0834C9ABD}" destId="{ABB69B84-BB62-47AA-A1C5-13A64CEC71D4}" srcOrd="0" destOrd="0" presId="urn:microsoft.com/office/officeart/2005/8/layout/arrow2"/>
    <dgm:cxn modelId="{26057640-3C55-4D70-8022-D93887B2CEEF}" type="presOf" srcId="{997B2BFB-0987-4253-9000-12A154724310}" destId="{4BE64397-F090-4567-8DBB-A884CA4C6EEA}" srcOrd="0" destOrd="0" presId="urn:microsoft.com/office/officeart/2005/8/layout/arrow2"/>
    <dgm:cxn modelId="{8D18930C-4589-46D9-92EC-FB645FF770B7}" type="presOf" srcId="{877D18DA-C8F0-48E2-94E6-1054CCF70674}" destId="{F6A4339C-C031-497D-9E8A-8AAF9AD2587C}" srcOrd="0" destOrd="0" presId="urn:microsoft.com/office/officeart/2005/8/layout/arrow2"/>
    <dgm:cxn modelId="{627FDDB2-70D0-4981-A407-3E6F8EB5963D}" srcId="{9548B573-D34D-4590-8BCF-89B0834C9ABD}" destId="{877D18DA-C8F0-48E2-94E6-1054CCF70674}" srcOrd="0" destOrd="0" parTransId="{9A9927F1-F7E3-43CC-87DD-16D7AC409321}" sibTransId="{9513F4E3-EEF1-4055-9109-0006F84B5415}"/>
    <dgm:cxn modelId="{B9588E10-689A-437A-B08F-FCE7EC34FCE4}" srcId="{9548B573-D34D-4590-8BCF-89B0834C9ABD}" destId="{2A11A6CF-D6F9-49C5-9E59-6278E1435C8D}" srcOrd="1" destOrd="0" parTransId="{5C477E49-1190-4735-88B7-AD35BD21062D}" sibTransId="{523E73DF-BACA-490D-8FF8-B7958FB64098}"/>
    <dgm:cxn modelId="{663BC36A-EACA-4EFE-BA78-F434C7D914C4}" srcId="{9548B573-D34D-4590-8BCF-89B0834C9ABD}" destId="{997B2BFB-0987-4253-9000-12A154724310}" srcOrd="2" destOrd="0" parTransId="{D6C339AE-DCC4-46BC-846B-E8A6D164BC5A}" sibTransId="{0696D590-39DA-4B5D-A8CF-F727637463E5}"/>
    <dgm:cxn modelId="{B615A097-6D7C-47D1-A424-EE53B7C35E14}" type="presParOf" srcId="{ABB69B84-BB62-47AA-A1C5-13A64CEC71D4}" destId="{C5A698DE-AA85-4529-8586-85CE1AC5C766}" srcOrd="0" destOrd="0" presId="urn:microsoft.com/office/officeart/2005/8/layout/arrow2"/>
    <dgm:cxn modelId="{E38F3D9F-99AD-4426-A074-F2F3701ED3A9}" type="presParOf" srcId="{ABB69B84-BB62-47AA-A1C5-13A64CEC71D4}" destId="{10237749-A67F-4633-ABC8-4EAC395D410C}" srcOrd="1" destOrd="0" presId="urn:microsoft.com/office/officeart/2005/8/layout/arrow2"/>
    <dgm:cxn modelId="{484E65C8-A9FE-43C6-AACB-D265D8122840}" type="presParOf" srcId="{10237749-A67F-4633-ABC8-4EAC395D410C}" destId="{04CC47A4-A847-4DA7-B089-6D06D1283898}" srcOrd="0" destOrd="0" presId="urn:microsoft.com/office/officeart/2005/8/layout/arrow2"/>
    <dgm:cxn modelId="{43B63463-5A80-4F1A-AAFC-9D4B5EEE7DBB}" type="presParOf" srcId="{10237749-A67F-4633-ABC8-4EAC395D410C}" destId="{F6A4339C-C031-497D-9E8A-8AAF9AD2587C}" srcOrd="1" destOrd="0" presId="urn:microsoft.com/office/officeart/2005/8/layout/arrow2"/>
    <dgm:cxn modelId="{1CB4523B-DD89-4212-A55C-E0F8DF4085BC}" type="presParOf" srcId="{10237749-A67F-4633-ABC8-4EAC395D410C}" destId="{B4360E60-9688-4671-BF4A-6B67752BF6E9}" srcOrd="2" destOrd="0" presId="urn:microsoft.com/office/officeart/2005/8/layout/arrow2"/>
    <dgm:cxn modelId="{FA3BF6DD-360C-49B0-982F-70C18E0A695E}" type="presParOf" srcId="{10237749-A67F-4633-ABC8-4EAC395D410C}" destId="{31BFF16C-6C97-4C7B-AAAB-CF05AE936D8D}" srcOrd="3" destOrd="0" presId="urn:microsoft.com/office/officeart/2005/8/layout/arrow2"/>
    <dgm:cxn modelId="{87109781-223C-4AD8-BF9C-CCE1C61F493A}" type="presParOf" srcId="{10237749-A67F-4633-ABC8-4EAC395D410C}" destId="{9DDB8CF2-063F-4FB8-8D26-F2AFA64D0183}" srcOrd="4" destOrd="0" presId="urn:microsoft.com/office/officeart/2005/8/layout/arrow2"/>
    <dgm:cxn modelId="{4B6D108B-69BC-49AE-8E2F-D37530F9A5BD}" type="presParOf" srcId="{10237749-A67F-4633-ABC8-4EAC395D410C}" destId="{4BE64397-F090-4567-8DBB-A884CA4C6EE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9D1FA-D15D-4147-82DF-D421BABAA948}" type="datetimeFigureOut">
              <a:rPr lang="pt-BR" smtClean="0"/>
              <a:pPr/>
              <a:t>23/08/2017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D3413-BC5E-490C-832C-D70BE01BDFA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2618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D5B56-167A-468E-99F5-15175B2B9B8B}" type="datetimeFigureOut">
              <a:rPr lang="pt-BR" smtClean="0"/>
              <a:pPr/>
              <a:t>23/08/2017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627A9-2F86-4333-BF0F-FA595FEDE5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708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Ver nota de esclarecimento do DAF  de 18/8/2017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627A9-2F86-4333-BF0F-FA595FEDE5F9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3496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Agosto</a:t>
            </a:r>
            <a:r>
              <a:rPr lang="pt-BR" baseline="0" dirty="0" smtClean="0"/>
              <a:t> 2009 - </a:t>
            </a:r>
            <a:r>
              <a:rPr lang="pt-BR" dirty="0" smtClean="0"/>
              <a:t>A </a:t>
            </a:r>
            <a:r>
              <a:rPr lang="pt-BR" dirty="0"/>
              <a:t>CRA </a:t>
            </a:r>
            <a:r>
              <a:rPr lang="pt-BR" dirty="0" smtClean="0"/>
              <a:t>posicionou-se </a:t>
            </a:r>
            <a:r>
              <a:rPr lang="pt-BR" dirty="0"/>
              <a:t>contrária à proposta original do PLS, que previa a abertura de capital da Embrapa. </a:t>
            </a:r>
            <a:r>
              <a:rPr lang="pt-BR" dirty="0" smtClean="0"/>
              <a:t>A proposta </a:t>
            </a:r>
            <a:r>
              <a:rPr lang="pt-BR" dirty="0"/>
              <a:t>da </a:t>
            </a:r>
            <a:r>
              <a:rPr lang="pt-BR" dirty="0" err="1"/>
              <a:t>EmbrapaTec</a:t>
            </a:r>
            <a:r>
              <a:rPr lang="pt-BR" dirty="0"/>
              <a:t> é resultado de um </a:t>
            </a:r>
            <a:r>
              <a:rPr lang="pt-BR" dirty="0" smtClean="0"/>
              <a:t>substitutivo.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627A9-2F86-4333-BF0F-FA595FEDE5F9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6026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Grafo direcionado da rede formada pela colaboração entre Embrapa e instituições parceiras em projetos de PD&amp;I em execução</a:t>
            </a:r>
            <a:r>
              <a:rPr lang="pt-BR" b="1" baseline="0" dirty="0" smtClean="0"/>
              <a:t> no SEG em agosto de 2017</a:t>
            </a:r>
            <a:endParaRPr lang="pt-BR" b="1" dirty="0" smtClean="0"/>
          </a:p>
          <a:p>
            <a:endParaRPr lang="pt-BR" dirty="0" smtClean="0"/>
          </a:p>
          <a:p>
            <a:r>
              <a:rPr lang="pt-BR" dirty="0" smtClean="0"/>
              <a:t>Os nós representam as unidades da Embrapa e instituições parceiras. Quanto maior o diâmetro do nó e a intensidade de sua cor, maior sua centralidade na rede (grau de entrada, número parceiros que colaboram com a unidade). Instituições parceiras estão ligadas por linhas. Quanto maior a</a:t>
            </a:r>
            <a:r>
              <a:rPr lang="pt-BR" baseline="0" dirty="0" smtClean="0"/>
              <a:t> </a:t>
            </a:r>
            <a:r>
              <a:rPr lang="pt-BR" dirty="0" smtClean="0"/>
              <a:t>espessura das linhas, maior o número de colaborações.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627A9-2F86-4333-BF0F-FA595FEDE5F9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7792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AC29-BBC1-4B0E-88A1-B2D5031C1258}" type="datetimeFigureOut">
              <a:rPr lang="pt-BR" smtClean="0"/>
              <a:pPr/>
              <a:t>23/08/2017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3581-4514-4A7F-8F1F-8095048B61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459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AC29-BBC1-4B0E-88A1-B2D5031C1258}" type="datetimeFigureOut">
              <a:rPr lang="pt-BR" smtClean="0"/>
              <a:pPr/>
              <a:t>23/08/2017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3581-4514-4A7F-8F1F-8095048B61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194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AC29-BBC1-4B0E-88A1-B2D5031C1258}" type="datetimeFigureOut">
              <a:rPr lang="pt-BR" smtClean="0"/>
              <a:pPr/>
              <a:t>23/08/2017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3581-4514-4A7F-8F1F-8095048B61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277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AC29-BBC1-4B0E-88A1-B2D5031C1258}" type="datetimeFigureOut">
              <a:rPr lang="pt-BR" smtClean="0"/>
              <a:pPr/>
              <a:t>23/08/2017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3581-4514-4A7F-8F1F-8095048B61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49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AC29-BBC1-4B0E-88A1-B2D5031C1258}" type="datetimeFigureOut">
              <a:rPr lang="pt-BR" smtClean="0"/>
              <a:pPr/>
              <a:t>23/08/2017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3581-4514-4A7F-8F1F-8095048B61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4165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AC29-BBC1-4B0E-88A1-B2D5031C1258}" type="datetimeFigureOut">
              <a:rPr lang="pt-BR" smtClean="0"/>
              <a:pPr/>
              <a:t>23/08/2017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3581-4514-4A7F-8F1F-8095048B61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7870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AC29-BBC1-4B0E-88A1-B2D5031C1258}" type="datetimeFigureOut">
              <a:rPr lang="pt-BR" smtClean="0"/>
              <a:pPr/>
              <a:t>23/08/2017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3581-4514-4A7F-8F1F-8095048B61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483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AC29-BBC1-4B0E-88A1-B2D5031C1258}" type="datetimeFigureOut">
              <a:rPr lang="pt-BR" smtClean="0"/>
              <a:pPr/>
              <a:t>23/08/2017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3581-4514-4A7F-8F1F-8095048B61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76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AC29-BBC1-4B0E-88A1-B2D5031C1258}" type="datetimeFigureOut">
              <a:rPr lang="pt-BR" smtClean="0"/>
              <a:pPr/>
              <a:t>23/08/2017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3581-4514-4A7F-8F1F-8095048B61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3799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AC29-BBC1-4B0E-88A1-B2D5031C1258}" type="datetimeFigureOut">
              <a:rPr lang="pt-BR" smtClean="0"/>
              <a:pPr/>
              <a:t>23/08/2017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3581-4514-4A7F-8F1F-8095048B61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65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AC29-BBC1-4B0E-88A1-B2D5031C1258}" type="datetimeFigureOut">
              <a:rPr lang="pt-BR" smtClean="0"/>
              <a:pPr/>
              <a:t>23/08/2017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3581-4514-4A7F-8F1F-8095048B61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778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BAC29-BBC1-4B0E-88A1-B2D5031C1258}" type="datetimeFigureOut">
              <a:rPr lang="pt-BR" smtClean="0"/>
              <a:pPr/>
              <a:t>23/08/2017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F3581-4514-4A7F-8F1F-8095048B61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019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embrapa.br/imprensa/noticias/2008/dezembro/2a-semana/acoes-do-pac-embrapa-sao-apresentadas-em-reuniao-do-can/image/image_view_fullscreen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brapa.br/imprensa/noticias/2008/dezembro/2a-semana/acoes-do-pac-embrapa-sao-apresentadas-em-reuniao-do-can/image/image_view_fullscreen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brapa.br/imprensa/noticias/2008/dezembro/2a-semana/acoes-do-pac-embrapa-sao-apresentadas-em-reuniao-do-can/image/image_view_fullscree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0.png"/><Relationship Id="rId7" Type="http://schemas.openxmlformats.org/officeDocument/2006/relationships/hyperlink" Target="http://www.omearaenterprises.com/images/p_organics_lg.jpg" TargetMode="External"/><Relationship Id="rId12" Type="http://schemas.openxmlformats.org/officeDocument/2006/relationships/image" Target="../media/image32.jpeg"/><Relationship Id="rId17" Type="http://schemas.openxmlformats.org/officeDocument/2006/relationships/hyperlink" Target="http://www.google.com.br/url?sa=i&amp;rct=j&amp;q=Armazenagem+de+gr%C3%A3os&amp;source=images&amp;cd=&amp;cad=rja&amp;docid=Q1j6FqjaMvoibM&amp;tbnid=eITNJHmmtDJ5NM:&amp;ved=0CAUQjRw&amp;url=http://www.aboissa.com.br/equipamentos/view/1763/planta_de_armazenagem_de_graos_e_farinhas&amp;ei=iRdKUYeWLZPC9QSq1YHwAg&amp;bvm=bv.44011176,d.eWU&amp;psig=AFQjCNGc1QJeJttbcXpJXtNFKe71oD65IQ&amp;ust=1363896560633045" TargetMode="External"/><Relationship Id="rId25" Type="http://schemas.openxmlformats.org/officeDocument/2006/relationships/image" Target="../media/image44.jpeg"/><Relationship Id="rId2" Type="http://schemas.openxmlformats.org/officeDocument/2006/relationships/video" Target="file:///C:\Documents%20and%20Settings\OEMComputer\Meus%20documentos\Documentos%20Rodolfo\apresenta&#231;&#245;es\Aracaju2004\Enuclea&#231;&#227;oAVISBG.avi" TargetMode="External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1" Type="http://schemas.microsoft.com/office/2007/relationships/media" Target="file:///C:\Documents%20and%20Settings\OEMComputer\Meus%20documentos\Documentos%20Rodolfo\apresenta&#231;&#245;es\Aracaju2004\Enuclea&#231;&#227;oAVISBG.avi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24" Type="http://schemas.openxmlformats.org/officeDocument/2006/relationships/image" Target="../media/image43.jpeg"/><Relationship Id="rId5" Type="http://schemas.openxmlformats.org/officeDocument/2006/relationships/image" Target="../media/image26.jpeg"/><Relationship Id="rId15" Type="http://schemas.openxmlformats.org/officeDocument/2006/relationships/image" Target="../media/image35.png"/><Relationship Id="rId23" Type="http://schemas.openxmlformats.org/officeDocument/2006/relationships/image" Target="../media/image42.png"/><Relationship Id="rId10" Type="http://schemas.openxmlformats.org/officeDocument/2006/relationships/image" Target="../media/image30.jpeg"/><Relationship Id="rId19" Type="http://schemas.openxmlformats.org/officeDocument/2006/relationships/image" Target="../media/image38.png"/><Relationship Id="rId4" Type="http://schemas.openxmlformats.org/officeDocument/2006/relationships/image" Target="../media/image16.pn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Relationship Id="rId22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8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50.jpeg"/><Relationship Id="rId10" Type="http://schemas.microsoft.com/office/2007/relationships/diagramDrawing" Target="../diagrams/drawing1.xml"/><Relationship Id="rId4" Type="http://schemas.openxmlformats.org/officeDocument/2006/relationships/image" Target="../media/image49.png"/><Relationship Id="rId9" Type="http://schemas.openxmlformats.org/officeDocument/2006/relationships/diagramColors" Target="../diagrams/colors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Sistema Nacional de Inovação (SNI)"/>
          <p:cNvSpPr>
            <a:spLocks noChangeAspect="1" noChangeArrowheads="1"/>
          </p:cNvSpPr>
          <p:nvPr/>
        </p:nvSpPr>
        <p:spPr bwMode="auto">
          <a:xfrm>
            <a:off x="155575" y="-3086100"/>
            <a:ext cx="10287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Portal Embrapa"/>
          <p:cNvSpPr>
            <a:spLocks noChangeAspect="1" noChangeArrowheads="1"/>
          </p:cNvSpPr>
          <p:nvPr/>
        </p:nvSpPr>
        <p:spPr bwMode="auto">
          <a:xfrm>
            <a:off x="155575" y="-274638"/>
            <a:ext cx="1524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955" y="6237312"/>
            <a:ext cx="962074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ítulo 1"/>
          <p:cNvSpPr>
            <a:spLocks noGrp="1"/>
          </p:cNvSpPr>
          <p:nvPr>
            <p:ph type="ctrTitle"/>
          </p:nvPr>
        </p:nvSpPr>
        <p:spPr>
          <a:xfrm>
            <a:off x="755576" y="1992832"/>
            <a:ext cx="7704855" cy="2660304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Nacional de Pesquisa Agropecuária</a:t>
            </a:r>
            <a:r>
              <a:rPr 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histórico, problemas e desafios futuros para a competitividade e a sustentabilidade do agronegócio</a:t>
            </a:r>
            <a:endParaRPr lang="pt-BR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11" y="257134"/>
            <a:ext cx="2216873" cy="188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917575" y="4797152"/>
            <a:ext cx="6999288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Senado Federal </a:t>
            </a:r>
          </a:p>
          <a:p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Comissão de Agricultura e Reforma Agrária -  CRA</a:t>
            </a:r>
          </a:p>
          <a:p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Avaliação de Políticas Públicas</a:t>
            </a:r>
          </a:p>
          <a:p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 de Pesquisa Agropecuária</a:t>
            </a:r>
          </a:p>
          <a:p>
            <a:r>
              <a:rPr lang="pt-BR" sz="1400" dirty="0"/>
              <a:t>Brasília-DF, 23 de agosto de </a:t>
            </a:r>
            <a:r>
              <a:rPr lang="pt-BR" sz="1400" dirty="0" smtClean="0"/>
              <a:t>2017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83469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t-BR" dirty="0" smtClean="0"/>
              <a:t>Estudo </a:t>
            </a:r>
            <a:r>
              <a:rPr lang="pt-BR" dirty="0" err="1" smtClean="0"/>
              <a:t>OEPAs</a:t>
            </a:r>
            <a:r>
              <a:rPr lang="pt-BR" dirty="0" smtClean="0"/>
              <a:t> </a:t>
            </a:r>
            <a:r>
              <a:rPr lang="pt-BR" sz="2800" dirty="0" smtClean="0"/>
              <a:t>– </a:t>
            </a:r>
            <a:r>
              <a:rPr lang="pt-BR" sz="2400" dirty="0" smtClean="0"/>
              <a:t>CGEE (2006)</a:t>
            </a:r>
            <a:endParaRPr lang="pt-BR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46856" y="2102044"/>
            <a:ext cx="8229600" cy="40632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Algumas das principais recomendações: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rever 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 modelo do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Sistema Nacional de Pesquisa Agropecuário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de modo a tornar seus componentes parceiros 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efetivos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garantir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investimentos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para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infra-estrutura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qualificação dos quadros, 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implementação 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 planejamento estratégico e de avaliação de resultados para a melhor gestão das 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ações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 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um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programa de apoio às pesquisas 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nas </a:t>
            </a:r>
            <a:r>
              <a:rPr lang="pt-B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OEPAs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4234979" y="6165304"/>
            <a:ext cx="4441477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dirty="0" smtClean="0">
                <a:solidFill>
                  <a:schemeClr val="bg1">
                    <a:lumMod val="65000"/>
                  </a:schemeClr>
                </a:solidFill>
              </a:rPr>
              <a:t>Fonte: http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://www.cgee.org.br/publicacoes/oepas.php</a:t>
            </a:r>
          </a:p>
        </p:txBody>
      </p:sp>
      <p:pic>
        <p:nvPicPr>
          <p:cNvPr id="9" name="Picture 3" descr="C:\Users\maria\Documents\Cristina\_DE-TT\_Gestao Cleber\Audiencia Publica_Senadora Ana Amelia\Apresentacao_ 15 a 20 minutos\capa_oepas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5034">
            <a:off x="407125" y="461009"/>
            <a:ext cx="1228889" cy="150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12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Ações do PAC Embrapa são apresentadas em reunião do CA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4170"/>
            <a:ext cx="1584176" cy="117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8"/>
          <p:cNvSpPr txBox="1">
            <a:spLocks noChangeArrowheads="1"/>
          </p:cNvSpPr>
          <p:nvPr/>
        </p:nvSpPr>
        <p:spPr bwMode="auto">
          <a:xfrm>
            <a:off x="827584" y="1772816"/>
            <a:ext cx="8143875" cy="28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pt-BR" sz="2800" dirty="0">
                <a:solidFill>
                  <a:prstClr val="black"/>
                </a:solidFill>
              </a:rPr>
              <a:t>Pesquisa e Transferência de Tecnologia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pt-BR" sz="2800" dirty="0">
                <a:solidFill>
                  <a:prstClr val="black"/>
                </a:solidFill>
              </a:rPr>
              <a:t>Recursos Humanos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pt-BR" sz="2800" dirty="0">
                <a:solidFill>
                  <a:prstClr val="black"/>
                </a:solidFill>
              </a:rPr>
              <a:t>Infraestrutura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pt-BR" sz="2800" dirty="0">
                <a:solidFill>
                  <a:prstClr val="black"/>
                </a:solidFill>
              </a:rPr>
              <a:t>Institucional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1007096" y="1196752"/>
            <a:ext cx="7453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 smtClean="0">
                <a:solidFill>
                  <a:prstClr val="black"/>
                </a:solidFill>
              </a:rPr>
              <a:t>Eixos de Fortalecimento e Crescimento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2123728" y="4694043"/>
            <a:ext cx="6984776" cy="216982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dirty="0" smtClean="0">
                <a:solidFill>
                  <a:prstClr val="black"/>
                </a:solidFill>
              </a:rPr>
              <a:t>Estruturação do PAC:</a:t>
            </a:r>
          </a:p>
          <a:p>
            <a:pPr>
              <a:defRPr/>
            </a:pPr>
            <a:endParaRPr lang="pt-BR" sz="1100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pt-BR" sz="2400" dirty="0" smtClean="0">
                <a:solidFill>
                  <a:prstClr val="black"/>
                </a:solidFill>
              </a:rPr>
              <a:t>10 projetos, sendo 1 projeto destinado para </a:t>
            </a:r>
            <a:r>
              <a:rPr lang="pt-BR" sz="2400" dirty="0" err="1" smtClean="0">
                <a:solidFill>
                  <a:prstClr val="black"/>
                </a:solidFill>
              </a:rPr>
              <a:t>OEPAs</a:t>
            </a:r>
            <a:endParaRPr lang="pt-BR" sz="2400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pt-BR" sz="2400" dirty="0" smtClean="0">
                <a:solidFill>
                  <a:prstClr val="black"/>
                </a:solidFill>
              </a:rPr>
              <a:t>141 metas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pt-BR" sz="2400" dirty="0" smtClean="0">
                <a:solidFill>
                  <a:prstClr val="black"/>
                </a:solidFill>
              </a:rPr>
              <a:t>R$ 914 milhões no período de 2008-2010, sendo R$ 206 milhões destinados às </a:t>
            </a:r>
            <a:r>
              <a:rPr lang="pt-BR" sz="2400" dirty="0" err="1" smtClean="0">
                <a:solidFill>
                  <a:prstClr val="black"/>
                </a:solidFill>
              </a:rPr>
              <a:t>OEPAs</a:t>
            </a:r>
            <a:r>
              <a:rPr lang="pt-BR" sz="2400" dirty="0" smtClean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574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7529" y="44624"/>
            <a:ext cx="6707088" cy="1143000"/>
          </a:xfrm>
        </p:spPr>
        <p:txBody>
          <a:bodyPr>
            <a:normAutofit/>
          </a:bodyPr>
          <a:lstStyle/>
          <a:p>
            <a:r>
              <a:rPr lang="pt-BR" sz="3200" dirty="0" smtClean="0"/>
              <a:t>Metas estabelecidas </a:t>
            </a:r>
            <a:r>
              <a:rPr lang="pt-BR" sz="3200" dirty="0"/>
              <a:t>pelo 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/>
              <a:t>PAC </a:t>
            </a:r>
            <a:r>
              <a:rPr lang="pt-BR" sz="3200" dirty="0"/>
              <a:t>Embrapa junto às </a:t>
            </a:r>
            <a:r>
              <a:rPr lang="pt-BR" sz="3200" dirty="0" smtClean="0"/>
              <a:t>OEPAS</a:t>
            </a:r>
            <a:endParaRPr lang="pt-BR" sz="3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 descr="Ações do PAC Embrapa são apresentadas em reunião do CA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4170"/>
            <a:ext cx="1442542" cy="117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005041"/>
              </p:ext>
            </p:extLst>
          </p:nvPr>
        </p:nvGraphicFramePr>
        <p:xfrm>
          <a:off x="828774" y="1443691"/>
          <a:ext cx="7487642" cy="5218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765"/>
                <a:gridCol w="3087729"/>
                <a:gridCol w="1188168"/>
                <a:gridCol w="712231"/>
                <a:gridCol w="1069185"/>
                <a:gridCol w="1077564"/>
              </a:tblGrid>
              <a:tr h="458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</a:rPr>
                        <a:t>Nº</a:t>
                      </a:r>
                      <a:endParaRPr lang="pt-BR" sz="18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5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</a:rPr>
                        <a:t>Especificação</a:t>
                      </a:r>
                      <a:endParaRPr lang="pt-BR" sz="18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5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</a:rPr>
                        <a:t>Unidade</a:t>
                      </a:r>
                      <a:endParaRPr lang="pt-BR" sz="18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5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</a:rPr>
                        <a:t>Quant.</a:t>
                      </a:r>
                      <a:endParaRPr lang="pt-BR" sz="18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5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solidFill>
                            <a:schemeClr val="bg1"/>
                          </a:solidFill>
                          <a:effectLst/>
                        </a:rPr>
                        <a:t>Cronograma</a:t>
                      </a:r>
                      <a:endParaRPr lang="pt-BR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5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effectLst/>
                        </a:rPr>
                        <a:t>Região de Abrangência</a:t>
                      </a:r>
                      <a:endParaRPr lang="pt-BR" sz="16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50000"/>
                        <a:alpha val="96000"/>
                      </a:schemeClr>
                    </a:solidFill>
                  </a:tcPr>
                </a:tc>
              </a:tr>
              <a:tr h="693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kern="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pt-BR" sz="2000" kern="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Adequação dos laboratórios para atender às normas de BPL e a</a:t>
                      </a:r>
                      <a:br>
                        <a:rPr lang="pt-BR" sz="1600" kern="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</a:br>
                      <a:r>
                        <a:rPr lang="pt-BR" sz="1600" kern="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ISO 17.025</a:t>
                      </a:r>
                      <a:endParaRPr lang="pt-BR" sz="1600" kern="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Laboratórios</a:t>
                      </a:r>
                      <a:endParaRPr lang="pt-BR" sz="1600" kern="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18</a:t>
                      </a:r>
                      <a:endParaRPr lang="pt-BR" sz="1600" kern="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2008-2010</a:t>
                      </a:r>
                      <a:endParaRPr lang="pt-BR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Nacional</a:t>
                      </a:r>
                      <a:endParaRPr lang="pt-BR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</a:tr>
              <a:tr h="693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kern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</a:t>
                      </a:r>
                      <a:endParaRPr lang="pt-BR" sz="2000" kern="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Construção de novos laboratórios para atender às demandas de pesquisa em áreas estratégicas;</a:t>
                      </a:r>
                      <a:endParaRPr lang="pt-BR" sz="1600" kern="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Laboratórios</a:t>
                      </a:r>
                      <a:endParaRPr lang="pt-BR" sz="1600" kern="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36</a:t>
                      </a:r>
                      <a:endParaRPr lang="pt-BR" sz="1600" kern="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2008-2010</a:t>
                      </a:r>
                      <a:endParaRPr lang="pt-BR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Nacional</a:t>
                      </a:r>
                      <a:endParaRPr lang="pt-BR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</a:tr>
              <a:tr h="458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kern="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pt-BR" sz="2000" kern="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Aquisição de mobiliário e equipamentos de laboratório e informática</a:t>
                      </a:r>
                      <a:endParaRPr lang="pt-BR" sz="1600" kern="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OEPAs</a:t>
                      </a:r>
                      <a:endParaRPr lang="pt-BR" sz="1600" kern="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18</a:t>
                      </a:r>
                      <a:endParaRPr lang="pt-BR" sz="1600" kern="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2008-2010</a:t>
                      </a:r>
                      <a:endParaRPr lang="pt-BR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Nacional</a:t>
                      </a:r>
                      <a:endParaRPr lang="pt-BR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</a:tr>
              <a:tr h="458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kern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</a:t>
                      </a:r>
                      <a:endParaRPr lang="pt-BR" sz="2000" kern="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Aquisição de veículos, máquinas agrícolas e implementos</a:t>
                      </a:r>
                      <a:endParaRPr lang="pt-BR" sz="1600" kern="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OEPAs</a:t>
                      </a:r>
                      <a:endParaRPr lang="pt-BR" sz="1600" kern="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18</a:t>
                      </a:r>
                      <a:endParaRPr lang="pt-BR" sz="1600" kern="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2008-2010</a:t>
                      </a:r>
                      <a:endParaRPr lang="pt-BR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Nacional</a:t>
                      </a:r>
                      <a:endParaRPr lang="pt-BR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</a:tr>
              <a:tr h="458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kern="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5</a:t>
                      </a:r>
                      <a:endParaRPr lang="pt-BR" sz="2000" kern="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Recuperação de  </a:t>
                      </a:r>
                      <a:r>
                        <a:rPr lang="pt-BR" sz="1600" kern="5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infra-estrutura</a:t>
                      </a:r>
                      <a:r>
                        <a:rPr lang="pt-BR" sz="1600" kern="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de rede de informática</a:t>
                      </a:r>
                      <a:endParaRPr lang="pt-BR" sz="1600" kern="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OEPAs</a:t>
                      </a:r>
                      <a:endParaRPr lang="pt-BR" sz="1600" kern="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18</a:t>
                      </a:r>
                      <a:endParaRPr lang="pt-BR" sz="1600" kern="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2008-2010</a:t>
                      </a:r>
                      <a:endParaRPr lang="pt-BR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Nacional</a:t>
                      </a:r>
                      <a:endParaRPr lang="pt-BR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</a:tr>
              <a:tr h="458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kern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6</a:t>
                      </a:r>
                      <a:endParaRPr lang="pt-BR" sz="2000" kern="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Recuperação de campos  e unidades experimentais</a:t>
                      </a:r>
                      <a:endParaRPr lang="pt-BR" sz="1600" kern="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Unidade pesquisa</a:t>
                      </a:r>
                      <a:endParaRPr lang="pt-BR" sz="1600" kern="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36</a:t>
                      </a:r>
                      <a:endParaRPr lang="pt-BR" sz="1600" kern="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2008-2010</a:t>
                      </a:r>
                      <a:endParaRPr lang="pt-BR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Nacional</a:t>
                      </a:r>
                      <a:endParaRPr lang="pt-BR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</a:tr>
              <a:tr h="458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7</a:t>
                      </a:r>
                      <a:endParaRPr lang="pt-BR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Infra-estrutura</a:t>
                      </a:r>
                      <a:r>
                        <a:rPr lang="pt-BR" sz="1600" kern="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física e operacional para funcionamento de bancos de </a:t>
                      </a:r>
                      <a:r>
                        <a:rPr lang="pt-BR" sz="1600" kern="5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germoplasma</a:t>
                      </a:r>
                      <a:endParaRPr lang="pt-BR" sz="1600" kern="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OEPAs</a:t>
                      </a:r>
                      <a:endParaRPr lang="pt-BR" sz="1600" kern="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18</a:t>
                      </a:r>
                      <a:endParaRPr lang="pt-BR" sz="1600" kern="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/>
                        <a:ea typeface="Lucida Sans Unicode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2008-2009</a:t>
                      </a:r>
                      <a:endParaRPr lang="pt-BR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Nacional</a:t>
                      </a:r>
                      <a:endParaRPr lang="pt-BR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  <a:alpha val="96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733550" y="2314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33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Ações do PAC Embrapa são apresentadas em reunião do CA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4170"/>
            <a:ext cx="1584176" cy="117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403618" y="404664"/>
            <a:ext cx="649851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ct val="45000"/>
              <a:buFont typeface="StarSymbol"/>
              <a:buNone/>
            </a:pPr>
            <a:r>
              <a:rPr lang="pt-BR" sz="3200" dirty="0" smtClean="0"/>
              <a:t>Investimentos destinados às OEPAS</a:t>
            </a:r>
          </a:p>
          <a:p>
            <a:pPr>
              <a:buSzPct val="45000"/>
              <a:buFont typeface="StarSymbol"/>
              <a:buNone/>
            </a:pPr>
            <a:endParaRPr lang="pt-BR" sz="2000" dirty="0" smtClean="0"/>
          </a:p>
          <a:p>
            <a:pPr>
              <a:buSzPct val="45000"/>
              <a:buFont typeface="StarSymbol"/>
              <a:buNone/>
            </a:pPr>
            <a:r>
              <a:rPr lang="pt-BR" sz="2000" dirty="0" smtClean="0"/>
              <a:t>Procedimentos de implementação do PAC-</a:t>
            </a:r>
            <a:r>
              <a:rPr lang="pt-BR" sz="2000" dirty="0" err="1" smtClean="0"/>
              <a:t>OEPAs</a:t>
            </a:r>
            <a:r>
              <a:rPr lang="pt-BR" sz="2000" dirty="0" smtClean="0"/>
              <a:t>:</a:t>
            </a:r>
          </a:p>
          <a:p>
            <a:pPr lvl="1">
              <a:buSzPct val="45000"/>
              <a:buFont typeface="StarSymbol"/>
              <a:buNone/>
            </a:pPr>
            <a:r>
              <a:rPr lang="pt-BR" sz="1200" dirty="0" smtClean="0">
                <a:sym typeface="Wingdings"/>
              </a:rPr>
              <a:t></a:t>
            </a:r>
            <a:r>
              <a:rPr lang="pt-BR" sz="1200" dirty="0" smtClean="0"/>
              <a:t>  </a:t>
            </a:r>
            <a:r>
              <a:rPr lang="pt-BR" dirty="0" smtClean="0"/>
              <a:t>Elaboração pelas </a:t>
            </a:r>
            <a:r>
              <a:rPr lang="pt-BR" dirty="0" err="1" smtClean="0"/>
              <a:t>OEPAs</a:t>
            </a:r>
            <a:r>
              <a:rPr lang="pt-BR" dirty="0" smtClean="0"/>
              <a:t> do “Programa de gestão estratégica”</a:t>
            </a:r>
          </a:p>
          <a:p>
            <a:pPr lvl="1">
              <a:buSzPct val="45000"/>
            </a:pPr>
            <a:r>
              <a:rPr lang="pt-BR" sz="1200" dirty="0" smtClean="0">
                <a:sym typeface="Wingdings"/>
              </a:rPr>
              <a:t></a:t>
            </a:r>
            <a:r>
              <a:rPr lang="pt-BR" dirty="0" smtClean="0"/>
              <a:t> Estabelecimento de Convênios entre Embrapa e </a:t>
            </a:r>
            <a:r>
              <a:rPr lang="pt-BR" dirty="0" err="1" smtClean="0"/>
              <a:t>OEPAs</a:t>
            </a:r>
            <a:r>
              <a:rPr lang="pt-BR" dirty="0" smtClean="0"/>
              <a:t> </a:t>
            </a:r>
          </a:p>
        </p:txBody>
      </p:sp>
      <p:sp>
        <p:nvSpPr>
          <p:cNvPr id="7" name="Retângulo 6"/>
          <p:cNvSpPr/>
          <p:nvPr/>
        </p:nvSpPr>
        <p:spPr>
          <a:xfrm>
            <a:off x="1691680" y="2204864"/>
            <a:ext cx="4917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ct val="45000"/>
              <a:buFont typeface="StarSymbol"/>
              <a:buNone/>
            </a:pPr>
            <a:r>
              <a:rPr lang="pt-BR" sz="2400" dirty="0" smtClean="0"/>
              <a:t>Execução financeira em Julho de 2017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59632" y="6228295"/>
            <a:ext cx="76328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* Motivado pela extinção da empresa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t-BR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** Aguardando cumprimento das metas da etapa anterior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***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alor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comprometido com as construções e reformas de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laboratórios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contempladas nos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PACs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2009 e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endParaRPr kumimoji="0" lang="pt-B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901512"/>
              </p:ext>
            </p:extLst>
          </p:nvPr>
        </p:nvGraphicFramePr>
        <p:xfrm>
          <a:off x="1403648" y="2708920"/>
          <a:ext cx="6408712" cy="3514776"/>
        </p:xfrm>
        <a:graphic>
          <a:graphicData uri="http://schemas.openxmlformats.org/drawingml/2006/table">
            <a:tbl>
              <a:tblPr/>
              <a:tblGrid>
                <a:gridCol w="4218578"/>
                <a:gridCol w="1542062"/>
                <a:gridCol w="648072"/>
              </a:tblGrid>
              <a:tr h="761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400" b="1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latin typeface="Arial"/>
                          <a:ea typeface="Times New Roman"/>
                          <a:cs typeface="Times New Roman"/>
                        </a:rPr>
                        <a:t>CONTRATAÇÃO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400" b="1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latin typeface="Arial"/>
                          <a:ea typeface="Times New Roman"/>
                          <a:cs typeface="Times New Roman"/>
                        </a:rPr>
                        <a:t>VALOR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latin typeface="Arial"/>
                          <a:ea typeface="Calibri"/>
                          <a:cs typeface="Times New Roman"/>
                        </a:rPr>
                        <a:t>R$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400" b="1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Arial"/>
                          <a:ea typeface="Times New Roman"/>
                          <a:cs typeface="Times New Roman"/>
                        </a:rPr>
                        <a:t>TOTAL CONVÊNIOS </a:t>
                      </a:r>
                      <a:r>
                        <a:rPr lang="pt-BR" sz="1400" b="1" dirty="0" smtClean="0">
                          <a:latin typeface="Arial"/>
                          <a:ea typeface="Times New Roman"/>
                          <a:cs typeface="Times New Roman"/>
                        </a:rPr>
                        <a:t>FIRMADOS (17)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Arial"/>
                          <a:ea typeface="Calibri"/>
                          <a:cs typeface="Times New Roman"/>
                        </a:rPr>
                        <a:t>206.420.504,82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53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latin typeface="Arial"/>
                          <a:ea typeface="Times New Roman"/>
                          <a:cs typeface="Times New Roman"/>
                        </a:rPr>
                        <a:t>CONVÊNIO DISTRATADO* (1)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Arial"/>
                          <a:ea typeface="Calibri"/>
                          <a:cs typeface="Times New Roman"/>
                        </a:rPr>
                        <a:t>(5.651.493,23)</a:t>
                      </a:r>
                      <a:endParaRPr lang="pt-B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Arial"/>
                          <a:ea typeface="Calibri"/>
                          <a:cs typeface="Times New Roman"/>
                        </a:rPr>
                        <a:t>3%</a:t>
                      </a:r>
                      <a:endParaRPr lang="pt-B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53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Arial"/>
                          <a:ea typeface="Times New Roman"/>
                          <a:cs typeface="Times New Roman"/>
                        </a:rPr>
                        <a:t>CONVÊNIOS EXECUTADOS / EM </a:t>
                      </a:r>
                      <a:r>
                        <a:rPr lang="pt-BR" sz="1400" b="1" dirty="0" smtClean="0">
                          <a:latin typeface="Arial"/>
                          <a:ea typeface="Times New Roman"/>
                          <a:cs typeface="Times New Roman"/>
                        </a:rPr>
                        <a:t>EXECUÇÃO (16)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Arial"/>
                          <a:ea typeface="Calibri"/>
                          <a:cs typeface="Times New Roman"/>
                        </a:rPr>
                        <a:t>200.769.011,59</a:t>
                      </a:r>
                      <a:endParaRPr lang="pt-B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53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Arial"/>
                          <a:ea typeface="Times New Roman"/>
                          <a:cs typeface="Times New Roman"/>
                        </a:rPr>
                        <a:t>VALOR AINDA NÃO LIBERADO ÀS </a:t>
                      </a:r>
                      <a:r>
                        <a:rPr lang="pt-BR" sz="1400" b="1" dirty="0" smtClean="0">
                          <a:latin typeface="Arial"/>
                          <a:ea typeface="Times New Roman"/>
                          <a:cs typeface="Times New Roman"/>
                        </a:rPr>
                        <a:t>OEPAS**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Arial"/>
                          <a:ea typeface="Calibri"/>
                          <a:cs typeface="Times New Roman"/>
                        </a:rPr>
                        <a:t>6.894.148,70</a:t>
                      </a:r>
                      <a:endParaRPr lang="pt-B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Arial"/>
                          <a:ea typeface="Calibri"/>
                          <a:cs typeface="Times New Roman"/>
                        </a:rPr>
                        <a:t>3%</a:t>
                      </a:r>
                      <a:endParaRPr lang="pt-B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740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400" b="1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latin typeface="Arial"/>
                          <a:ea typeface="Times New Roman"/>
                          <a:cs typeface="Times New Roman"/>
                        </a:rPr>
                        <a:t>EXECUÇÃO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3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Arial"/>
                          <a:ea typeface="Times New Roman"/>
                          <a:cs typeface="Times New Roman"/>
                        </a:rPr>
                        <a:t>TRANSFERENCIAS FINANCEIRAS ÀS OEPAS</a:t>
                      </a:r>
                      <a:endParaRPr lang="pt-B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Arial"/>
                          <a:ea typeface="Calibri"/>
                          <a:cs typeface="Times New Roman"/>
                        </a:rPr>
                        <a:t>193.874.862,89</a:t>
                      </a:r>
                      <a:endParaRPr lang="pt-B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pt-B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53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Arial"/>
                          <a:ea typeface="Times New Roman"/>
                          <a:cs typeface="Times New Roman"/>
                        </a:rPr>
                        <a:t>VALOR EXECUTADO PELAS OPEAS</a:t>
                      </a:r>
                      <a:endParaRPr lang="pt-B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Arial"/>
                          <a:ea typeface="Calibri"/>
                          <a:cs typeface="Times New Roman"/>
                        </a:rPr>
                        <a:t>152.972.456,27</a:t>
                      </a:r>
                      <a:endParaRPr lang="pt-B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Arial"/>
                          <a:ea typeface="Calibri"/>
                          <a:cs typeface="Times New Roman"/>
                        </a:rPr>
                        <a:t>79</a:t>
                      </a:r>
                      <a:endParaRPr lang="pt-B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53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Arial"/>
                          <a:ea typeface="Times New Roman"/>
                          <a:cs typeface="Times New Roman"/>
                        </a:rPr>
                        <a:t>VALOR A </a:t>
                      </a:r>
                      <a:r>
                        <a:rPr lang="pt-BR" sz="1400" b="1" dirty="0" smtClean="0">
                          <a:latin typeface="Arial"/>
                          <a:ea typeface="Times New Roman"/>
                          <a:cs typeface="Times New Roman"/>
                        </a:rPr>
                        <a:t>EXECUTAR***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Arial"/>
                          <a:ea typeface="Calibri"/>
                          <a:cs typeface="Times New Roman"/>
                        </a:rPr>
                        <a:t>40.902.406,62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Arial"/>
                          <a:ea typeface="Calibri"/>
                          <a:cs typeface="Times New Roman"/>
                        </a:rPr>
                        <a:t>21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55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62222"/>
            <a:ext cx="7560840" cy="567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8640"/>
            <a:ext cx="2696606" cy="71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801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2696606" cy="71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4" y="908693"/>
            <a:ext cx="806056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t-BR" dirty="0" smtClean="0"/>
              <a:t>Olhando para o futuro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07703" y="1772816"/>
            <a:ext cx="5437477" cy="317534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pt-B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EmbrapaTec</a:t>
            </a:r>
            <a:endParaRPr lang="pt-B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Fundos patrimoniais</a:t>
            </a:r>
          </a:p>
          <a:p>
            <a:pPr>
              <a:lnSpc>
                <a:spcPct val="200000"/>
              </a:lnSpc>
            </a:pPr>
            <a:r>
              <a:rPr lang="pt-BR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Check</a:t>
            </a:r>
            <a:r>
              <a:rPr lang="pt-BR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Off</a:t>
            </a:r>
          </a:p>
          <a:p>
            <a:pPr>
              <a:lnSpc>
                <a:spcPct val="200000"/>
              </a:lnSpc>
            </a:pP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Novos arranjos institucionais</a:t>
            </a:r>
          </a:p>
          <a:p>
            <a:endParaRPr lang="pt-BR" dirty="0"/>
          </a:p>
        </p:txBody>
      </p:sp>
      <p:sp>
        <p:nvSpPr>
          <p:cNvPr id="5" name="AutoShape 2" descr="Homem de negócios olhando para o dinheiro. Conceito de visão e de investimento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Binóculos vetor e ilustração royalty-free royalty-f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" y="144463"/>
            <a:ext cx="1740564" cy="198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02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t-BR" dirty="0" smtClean="0"/>
              <a:t>Olhando para o futuro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07703" y="1844824"/>
            <a:ext cx="5437477" cy="317534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pt-BR" dirty="0" err="1" smtClean="0">
                <a:solidFill>
                  <a:srgbClr val="C00000"/>
                </a:solidFill>
              </a:rPr>
              <a:t>EmbrapaTec</a:t>
            </a:r>
            <a:endParaRPr lang="pt-BR" dirty="0" smtClean="0">
              <a:solidFill>
                <a:srgbClr val="C00000"/>
              </a:solidFill>
            </a:endParaRPr>
          </a:p>
          <a:p>
            <a:pPr>
              <a:lnSpc>
                <a:spcPct val="200000"/>
              </a:lnSpc>
            </a:pP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Fundos patrimoniais</a:t>
            </a:r>
          </a:p>
          <a:p>
            <a:pPr>
              <a:lnSpc>
                <a:spcPct val="200000"/>
              </a:lnSpc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Check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Off</a:t>
            </a:r>
          </a:p>
          <a:p>
            <a:pPr>
              <a:lnSpc>
                <a:spcPct val="200000"/>
              </a:lnSpc>
            </a:pP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Novos arranjos institucionais</a:t>
            </a:r>
          </a:p>
          <a:p>
            <a:endParaRPr lang="pt-BR" dirty="0"/>
          </a:p>
        </p:txBody>
      </p:sp>
      <p:sp>
        <p:nvSpPr>
          <p:cNvPr id="5" name="AutoShape 2" descr="Homem de negócios olhando para o dinheiro. Conceito de visão e de investimento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Binóculos vetor e ilustração royalty-free royalty-f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" y="144463"/>
            <a:ext cx="1740564" cy="198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22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19114"/>
            <a:ext cx="8229600" cy="517598"/>
          </a:xfrm>
        </p:spPr>
        <p:txBody>
          <a:bodyPr>
            <a:normAutofit fontScale="90000"/>
          </a:bodyPr>
          <a:lstStyle/>
          <a:p>
            <a:r>
              <a:rPr lang="pt-BR" dirty="0" err="1" smtClean="0"/>
              <a:t>EmbrapaTec</a:t>
            </a:r>
            <a:r>
              <a:rPr lang="pt-BR" dirty="0" smtClean="0"/>
              <a:t> – Por que surgiu?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808051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627784" y="5745450"/>
            <a:ext cx="4248472" cy="70788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solidFill>
                  <a:srgbClr val="0000FF"/>
                </a:solidFill>
              </a:rPr>
              <a:t>A </a:t>
            </a:r>
            <a:r>
              <a:rPr lang="pt-BR" sz="2000" dirty="0">
                <a:solidFill>
                  <a:srgbClr val="0000FF"/>
                </a:solidFill>
              </a:rPr>
              <a:t>EMBRAPA PRECISA SE CONCENTRAR </a:t>
            </a:r>
            <a:endParaRPr lang="pt-BR" sz="2000" dirty="0" smtClean="0">
              <a:solidFill>
                <a:srgbClr val="0000FF"/>
              </a:solidFill>
            </a:endParaRPr>
          </a:p>
          <a:p>
            <a:pPr algn="ctr"/>
            <a:r>
              <a:rPr lang="pt-BR" sz="2000" dirty="0" smtClean="0">
                <a:solidFill>
                  <a:srgbClr val="0000FF"/>
                </a:solidFill>
              </a:rPr>
              <a:t>NO </a:t>
            </a:r>
            <a:r>
              <a:rPr lang="pt-BR" sz="2000" dirty="0">
                <a:solidFill>
                  <a:srgbClr val="0000FF"/>
                </a:solidFill>
              </a:rPr>
              <a:t>QUE </a:t>
            </a:r>
            <a:r>
              <a:rPr lang="pt-BR" sz="2000" dirty="0" smtClean="0">
                <a:solidFill>
                  <a:srgbClr val="0000FF"/>
                </a:solidFill>
              </a:rPr>
              <a:t>SABE </a:t>
            </a:r>
            <a:r>
              <a:rPr lang="pt-BR" sz="2000" dirty="0">
                <a:solidFill>
                  <a:srgbClr val="0000FF"/>
                </a:solidFill>
              </a:rPr>
              <a:t>FAZER BEM: 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PESQUISA</a:t>
            </a:r>
            <a:r>
              <a:rPr lang="pt-BR" sz="2000" dirty="0" smtClean="0"/>
              <a:t>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05483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 smtClean="0"/>
              <a:t>EmbrapaTec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- principal objetivo -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11760" y="2276872"/>
            <a:ext cx="4320480" cy="352839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Alavancagem da inovação e negócios para agricultura</a:t>
            </a:r>
            <a:endParaRPr lang="pt-BR" sz="4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6" descr="http://b-i.forbesimg.com/thumbnails/blog_1397/pt_1397_1877_o.jpg?t=13831470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889375"/>
            <a:ext cx="10715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537200"/>
            <a:ext cx="1071562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bfcrb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0775"/>
            <a:ext cx="1073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agua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3" descr="cellDN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7900"/>
            <a:ext cx="10731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824038"/>
            <a:ext cx="1071562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2850"/>
            <a:ext cx="10731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34" descr="laboratorio agroenergia.jpg"/>
          <p:cNvPicPr>
            <a:picLocks noChangeAspect="1"/>
          </p:cNvPicPr>
          <p:nvPr/>
        </p:nvPicPr>
        <p:blipFill>
          <a:blip r:embed="rId13" cstate="print"/>
          <a:srcRect t="11666"/>
          <a:stretch>
            <a:fillRect/>
          </a:stretch>
        </p:blipFill>
        <p:spPr>
          <a:xfrm>
            <a:off x="1588" y="579438"/>
            <a:ext cx="107156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3" descr="bckyfld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9663"/>
            <a:ext cx="107315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EnucleaçãoAVISBG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0"/>
            <a:ext cx="10715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3756025"/>
            <a:ext cx="10715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3" descr="http://www.aboissa.com.br/img/equipamentos/anuncio_1763_1303241170.13.jp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r="8400"/>
          <a:stretch>
            <a:fillRect/>
          </a:stretch>
        </p:blipFill>
        <p:spPr bwMode="auto">
          <a:xfrm>
            <a:off x="8072438" y="823913"/>
            <a:ext cx="107156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214938"/>
            <a:ext cx="10715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 descr="soja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907088"/>
            <a:ext cx="10715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 descr="holandes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4448175"/>
            <a:ext cx="1071562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http://blogs.ruralbr.com.br/bomdiacampo/wp-content/magz-uploads/image-4610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2738438"/>
            <a:ext cx="10715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2109788"/>
            <a:ext cx="10715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http://mundogeo.com/wp-content/uploads/2014/10/Embrapa-lan%C3%A7a-drone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1585913"/>
            <a:ext cx="107156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http://www.oxfordmartin.ox.ac.uk/images/events/healthBanner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3446463"/>
            <a:ext cx="1071562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13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itamaraty.gov.br/images/ed_desenvsust/objetivos_po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6702"/>
            <a:ext cx="8386743" cy="528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3568" y="5427221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5"/>
                </a:solidFill>
              </a:rPr>
              <a:t>Os 17 </a:t>
            </a:r>
            <a:r>
              <a:rPr lang="pt-BR" sz="1400" b="1" dirty="0">
                <a:solidFill>
                  <a:schemeClr val="accent5"/>
                </a:solidFill>
              </a:rPr>
              <a:t>Objetivos de Desenvolvimento </a:t>
            </a:r>
            <a:r>
              <a:rPr lang="pt-BR" sz="1400" b="1" dirty="0" smtClean="0">
                <a:solidFill>
                  <a:schemeClr val="accent5"/>
                </a:solidFill>
              </a:rPr>
              <a:t>Sustentável definidos em 2015 por </a:t>
            </a:r>
            <a:r>
              <a:rPr lang="pt-BR" sz="1400" b="1" dirty="0">
                <a:solidFill>
                  <a:schemeClr val="accent5"/>
                </a:solidFill>
              </a:rPr>
              <a:t>ocasião da Cúpula das Nações Unidas para o Desenvolvimento Sustentável. </a:t>
            </a:r>
            <a:r>
              <a:rPr lang="pt-BR" sz="1400" b="1" dirty="0" smtClean="0">
                <a:solidFill>
                  <a:schemeClr val="accent5"/>
                </a:solidFill>
              </a:rPr>
              <a:t>Trata-se </a:t>
            </a:r>
            <a:r>
              <a:rPr lang="pt-BR" sz="1400" b="1" dirty="0">
                <a:solidFill>
                  <a:schemeClr val="accent5"/>
                </a:solidFill>
              </a:rPr>
              <a:t>da nova agenda de ação até 2030, que se baseia nos progressos e lições </a:t>
            </a:r>
            <a:r>
              <a:rPr lang="pt-BR" sz="1400" b="1" dirty="0" smtClean="0">
                <a:solidFill>
                  <a:schemeClr val="accent5"/>
                </a:solidFill>
              </a:rPr>
              <a:t>aprendidos </a:t>
            </a:r>
            <a:r>
              <a:rPr lang="pt-BR" sz="1400" b="1" dirty="0">
                <a:solidFill>
                  <a:schemeClr val="accent5"/>
                </a:solidFill>
              </a:rPr>
              <a:t>com </a:t>
            </a:r>
            <a:r>
              <a:rPr lang="pt-BR" sz="1400" b="1" dirty="0" smtClean="0">
                <a:solidFill>
                  <a:schemeClr val="accent5"/>
                </a:solidFill>
              </a:rPr>
              <a:t>os 8 </a:t>
            </a:r>
            <a:r>
              <a:rPr lang="pt-BR" sz="1400" b="1" dirty="0">
                <a:solidFill>
                  <a:schemeClr val="accent5"/>
                </a:solidFill>
              </a:rPr>
              <a:t>Objetivos de Desenvolvimento do </a:t>
            </a:r>
            <a:r>
              <a:rPr lang="pt-BR" sz="1400" b="1" dirty="0" smtClean="0">
                <a:solidFill>
                  <a:schemeClr val="accent5"/>
                </a:solidFill>
              </a:rPr>
              <a:t>Milênio</a:t>
            </a:r>
            <a:r>
              <a:rPr lang="pt-BR" sz="1400" b="1" dirty="0">
                <a:solidFill>
                  <a:schemeClr val="accent5"/>
                </a:solidFill>
              </a:rPr>
              <a:t>, entre 2000 e 2015.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8640"/>
            <a:ext cx="1178099" cy="45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pt-BR" dirty="0" err="1"/>
              <a:t>EmbrapaTec</a:t>
            </a:r>
            <a:r>
              <a:rPr lang="pt-BR" dirty="0"/>
              <a:t> – marcos principais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20378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ubtítulo 2"/>
          <p:cNvSpPr txBox="1">
            <a:spLocks/>
          </p:cNvSpPr>
          <p:nvPr/>
        </p:nvSpPr>
        <p:spPr>
          <a:xfrm>
            <a:off x="6880044" y="3861048"/>
            <a:ext cx="2163193" cy="157237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CAE</a:t>
            </a:r>
            <a:r>
              <a:rPr lang="pt-BR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– Comissão de Assuntos Econômicos (Senado)</a:t>
            </a:r>
          </a:p>
          <a:p>
            <a:pPr marL="0" indent="0">
              <a:buNone/>
            </a:pPr>
            <a:r>
              <a:rPr lang="pt-BR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CCJ</a:t>
            </a: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Comissão de Constituição e </a:t>
            </a:r>
            <a:r>
              <a:rPr lang="pt-BR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Justiça (Câmara)</a:t>
            </a:r>
          </a:p>
          <a:p>
            <a:pPr marL="0" indent="0">
              <a:buNone/>
            </a:pPr>
            <a:r>
              <a:rPr lang="pt-BR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CDEICS</a:t>
            </a:r>
            <a:r>
              <a:rPr lang="pt-BR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- Comissão </a:t>
            </a: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Desenvolvimento Econômico, Indústria, Comércio e Serviços (</a:t>
            </a:r>
            <a:r>
              <a:rPr lang="pt-BR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Câmara)</a:t>
            </a:r>
            <a:endParaRPr lang="pt-BR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30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EmbrapaTec</a:t>
            </a:r>
            <a:r>
              <a:rPr lang="pt-BR" dirty="0" smtClean="0"/>
              <a:t> – O que é?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340768"/>
            <a:ext cx="8280921" cy="5256584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1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Uma </a:t>
            </a:r>
            <a:r>
              <a:rPr lang="pt-BR" sz="1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subsidiária integral (sociedade anônima de controle único da Embrapa) especializada em desenvolver parcerias e negócios em mercados competitivos a partir da exploração comercial das inovações e dos direitos decorrentes de propriedade intelectual gerados pela Embrapa.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1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Trata-se </a:t>
            </a:r>
            <a:r>
              <a:rPr lang="pt-BR" sz="1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uma estrutura cuja atuação é diferenciada e complementar àquela da Embrapa. </a:t>
            </a:r>
            <a:endParaRPr lang="pt-BR" sz="1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pt-BR" sz="7200" dirty="0" smtClean="0"/>
          </a:p>
          <a:p>
            <a:pPr marL="0" indent="0">
              <a:buNone/>
            </a:pPr>
            <a:r>
              <a:rPr lang="pt-BR" sz="62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Esclarecimentos importantes</a:t>
            </a:r>
            <a:r>
              <a:rPr lang="pt-BR" sz="6200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endParaRPr lang="pt-BR" sz="55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8000" dirty="0">
                <a:solidFill>
                  <a:schemeClr val="accent3">
                    <a:lumMod val="75000"/>
                  </a:schemeClr>
                </a:solidFill>
              </a:rPr>
              <a:t>Não dependente de recursos do Tesouro Nacional (liberdade e flexibilidade)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8000" dirty="0">
                <a:solidFill>
                  <a:schemeClr val="accent3">
                    <a:lumMod val="75000"/>
                  </a:schemeClr>
                </a:solidFill>
              </a:rPr>
              <a:t>Participação minoritária no capital de outras empresas;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8000" dirty="0">
                <a:solidFill>
                  <a:schemeClr val="accent3">
                    <a:lumMod val="75000"/>
                  </a:schemeClr>
                </a:solidFill>
              </a:rPr>
              <a:t>Possibilidade de atuar na incubação de empresas de base tecnológica;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8000" dirty="0">
                <a:solidFill>
                  <a:schemeClr val="accent3">
                    <a:lumMod val="75000"/>
                  </a:schemeClr>
                </a:solidFill>
              </a:rPr>
              <a:t>Gestão de fundos para financiamento de pesquisas e inovações a serem desenvolvidas pela Embrapa e parceiros. </a:t>
            </a:r>
          </a:p>
        </p:txBody>
      </p:sp>
    </p:spTree>
    <p:extLst>
      <p:ext uri="{BB962C8B-B14F-4D97-AF65-F5344CB8AC3E}">
        <p14:creationId xmlns:p14="http://schemas.microsoft.com/office/powerpoint/2010/main" val="194229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99592" y="1859340"/>
            <a:ext cx="7560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Abertura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capital/privatização da 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Embrapa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Uma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forma de exercer influência na programação de P,D&amp;I da 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Embrapa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caminho para a autossuficiência financeira da 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Embrapa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Uma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estrutura para substituir as áreas de transferência de tecnologia e negócios já existentes na Embrapa nem tampouco as pessoas que nelas 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trabalham 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 smtClean="0"/>
              <a:t>EmbrapaTec</a:t>
            </a:r>
            <a:r>
              <a:rPr lang="pt-BR" dirty="0" smtClean="0"/>
              <a:t> – O que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</a:t>
            </a:r>
            <a:r>
              <a:rPr lang="pt-BR" dirty="0" smtClean="0"/>
              <a:t> é?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9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t-BR" dirty="0" smtClean="0"/>
              <a:t>Olhando para o futuro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07703" y="1556792"/>
            <a:ext cx="6673726" cy="317534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pt-B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EmbrapaTec</a:t>
            </a:r>
            <a:endParaRPr lang="pt-B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pt-BR" dirty="0" smtClean="0">
                <a:solidFill>
                  <a:srgbClr val="C00000"/>
                </a:solidFill>
              </a:rPr>
              <a:t>Fundos patrimoniais (</a:t>
            </a:r>
            <a:r>
              <a:rPr lang="pt-BR" i="1" dirty="0" err="1" smtClean="0">
                <a:solidFill>
                  <a:srgbClr val="C00000"/>
                </a:solidFill>
              </a:rPr>
              <a:t>endownment</a:t>
            </a:r>
            <a:r>
              <a:rPr lang="pt-BR" dirty="0" smtClean="0">
                <a:solidFill>
                  <a:srgbClr val="C00000"/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Check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Off</a:t>
            </a:r>
            <a:endParaRPr lang="pt-BR" i="1" dirty="0" smtClean="0">
              <a:solidFill>
                <a:srgbClr val="C00000"/>
              </a:solidFill>
            </a:endParaRPr>
          </a:p>
          <a:p>
            <a:pPr>
              <a:lnSpc>
                <a:spcPct val="200000"/>
              </a:lnSpc>
            </a:pP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Novos arranjos institucionais</a:t>
            </a:r>
          </a:p>
          <a:p>
            <a:endParaRPr lang="pt-BR" dirty="0"/>
          </a:p>
        </p:txBody>
      </p:sp>
      <p:sp>
        <p:nvSpPr>
          <p:cNvPr id="5" name="AutoShape 2" descr="Homem de negócios olhando para o dinheiro. Conceito de visão e de investimento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Binóculos vetor e ilustração royalty-free royalty-f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" y="144463"/>
            <a:ext cx="1740564" cy="198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78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Users\maria\Pictures\_EDITAR\ARWU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2158286" cy="7200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203848" y="6381328"/>
            <a:ext cx="59046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http://www.shanghairanking.com/Academic-Ranking-of-World-Universities-2017-Press-Release.html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71178"/>
            <a:ext cx="402907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395536" y="2528543"/>
            <a:ext cx="3936684" cy="3204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dirty="0"/>
              <a:t>No ranking divulgado em 2017 </a:t>
            </a:r>
            <a:r>
              <a:rPr lang="pt-BR" sz="2000" dirty="0" smtClean="0"/>
              <a:t>pela consultoria </a:t>
            </a:r>
            <a:r>
              <a:rPr lang="pt-BR" sz="2000" i="1" dirty="0"/>
              <a:t>Shanghai Ranking</a:t>
            </a:r>
            <a:r>
              <a:rPr lang="pt-BR" sz="2000" dirty="0"/>
              <a:t>, as melhores universidades do mundo adotam a estratégia de fundos patrimoniais (</a:t>
            </a:r>
            <a:r>
              <a:rPr lang="pt-BR" sz="2000" i="1" dirty="0" err="1"/>
              <a:t>endowments</a:t>
            </a:r>
            <a:r>
              <a:rPr lang="pt-BR" sz="2000" dirty="0"/>
              <a:t>), permitindo a realização de pesquisas de prazos mais longos, a construção de melhores instalações, além da busca pela excelência em suas atividades.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55575" y="332656"/>
            <a:ext cx="8906892" cy="9361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 smtClean="0"/>
              <a:t>Fundos patrimoniais </a:t>
            </a:r>
            <a:r>
              <a:rPr lang="pt-BR" sz="2800" dirty="0" smtClean="0"/>
              <a:t>- experiências internacionais </a:t>
            </a:r>
            <a:r>
              <a:rPr lang="pt-BR" sz="2400" dirty="0" smtClean="0"/>
              <a:t>(</a:t>
            </a:r>
            <a:r>
              <a:rPr lang="pt-BR" sz="2400" i="1" dirty="0" err="1" smtClean="0"/>
              <a:t>endownments</a:t>
            </a:r>
            <a:r>
              <a:rPr lang="pt-BR" sz="2400" dirty="0" smtClean="0"/>
              <a:t>)</a:t>
            </a:r>
            <a:endParaRPr lang="pt-BR" sz="24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4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73016"/>
            <a:ext cx="1796827" cy="223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55776" y="260648"/>
            <a:ext cx="6336704" cy="59464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pt-BR" sz="2800" dirty="0" smtClean="0"/>
              <a:t>Harvard </a:t>
            </a:r>
            <a:r>
              <a:rPr lang="pt-BR" sz="2800" dirty="0" err="1" smtClean="0"/>
              <a:t>University</a:t>
            </a:r>
            <a:r>
              <a:rPr lang="pt-BR" sz="2800" dirty="0" smtClean="0"/>
              <a:t> (USA) </a:t>
            </a:r>
            <a:endParaRPr lang="pt-BR" sz="2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00050" lvl="1" indent="0">
              <a:buNone/>
            </a:pPr>
            <a:r>
              <a:rPr lang="pt-BR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http://www.harvard.edu/about-harvard/harvard-glance/endowment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endParaRPr lang="pt-BR" sz="2800" dirty="0" smtClean="0"/>
          </a:p>
          <a:p>
            <a:pPr marL="0" indent="0">
              <a:buNone/>
            </a:pPr>
            <a:endParaRPr lang="pt-BR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 smtClean="0"/>
              <a:t>Stanford </a:t>
            </a:r>
            <a:r>
              <a:rPr lang="pt-BR" sz="2800" dirty="0" err="1" smtClean="0"/>
              <a:t>University</a:t>
            </a:r>
            <a:r>
              <a:rPr lang="pt-BR" sz="2800" dirty="0" smtClean="0"/>
              <a:t> (USA) </a:t>
            </a:r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://www.smc.stanford.edu/</a:t>
            </a:r>
            <a:endParaRPr lang="pt-BR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800" dirty="0" smtClean="0"/>
          </a:p>
          <a:p>
            <a:pPr>
              <a:buFont typeface="Wingdings" panose="05000000000000000000" pitchFamily="2" charset="2"/>
              <a:buChar char="Ø"/>
            </a:pPr>
            <a:endParaRPr lang="pt-BR" sz="2800" dirty="0"/>
          </a:p>
          <a:p>
            <a:pPr>
              <a:buFont typeface="Wingdings" panose="05000000000000000000" pitchFamily="2" charset="2"/>
              <a:buChar char="Ø"/>
            </a:pPr>
            <a:endParaRPr lang="pt-BR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 smtClean="0"/>
              <a:t> </a:t>
            </a:r>
            <a:r>
              <a:rPr lang="pt-BR" sz="2800" dirty="0" err="1" smtClean="0"/>
              <a:t>University</a:t>
            </a:r>
            <a:r>
              <a:rPr lang="pt-BR" sz="2800" dirty="0" smtClean="0"/>
              <a:t> </a:t>
            </a:r>
            <a:r>
              <a:rPr lang="pt-BR" sz="2800" dirty="0" err="1" smtClean="0"/>
              <a:t>of</a:t>
            </a:r>
            <a:r>
              <a:rPr lang="pt-BR" sz="2800" dirty="0" smtClean="0"/>
              <a:t> Cambridge (UK)</a:t>
            </a:r>
          </a:p>
          <a:p>
            <a:pPr marL="400050" lvl="1" indent="0">
              <a:buNone/>
            </a:pP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pt-BR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www.finance.admin.cam.ac.uk/policy-and-procedures/financial-procedures/chapter-12-investments/investment-cambridge-university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pt-B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093" y="3068960"/>
            <a:ext cx="2822099" cy="115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58" y="980729"/>
            <a:ext cx="5713362" cy="112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237" y="5445224"/>
            <a:ext cx="2666955" cy="130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037476020"/>
              </p:ext>
            </p:extLst>
          </p:nvPr>
        </p:nvGraphicFramePr>
        <p:xfrm>
          <a:off x="539552" y="1700808"/>
          <a:ext cx="2189046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76298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t-BR" dirty="0" smtClean="0"/>
              <a:t>Olhando para o futuro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07703" y="1844824"/>
            <a:ext cx="6480721" cy="317534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pt-B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EmbrapaTec</a:t>
            </a:r>
            <a:endParaRPr lang="pt-B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pt-BR" dirty="0" smtClean="0"/>
              <a:t>Fundos patrimoniais (</a:t>
            </a:r>
            <a:r>
              <a:rPr lang="pt-BR" i="1" dirty="0" err="1" smtClean="0"/>
              <a:t>endownment</a:t>
            </a:r>
            <a:r>
              <a:rPr lang="pt-BR" dirty="0" smtClean="0"/>
              <a:t>)</a:t>
            </a:r>
          </a:p>
          <a:p>
            <a:pPr>
              <a:lnSpc>
                <a:spcPct val="200000"/>
              </a:lnSpc>
            </a:pPr>
            <a:r>
              <a:rPr lang="pt-BR" i="1" dirty="0" err="1">
                <a:solidFill>
                  <a:srgbClr val="FF0000"/>
                </a:solidFill>
              </a:rPr>
              <a:t>Check</a:t>
            </a:r>
            <a:r>
              <a:rPr lang="pt-BR" i="1" dirty="0">
                <a:solidFill>
                  <a:srgbClr val="FF0000"/>
                </a:solidFill>
              </a:rPr>
              <a:t> </a:t>
            </a:r>
            <a:r>
              <a:rPr lang="pt-BR" i="1" dirty="0" smtClean="0">
                <a:solidFill>
                  <a:srgbClr val="FF0000"/>
                </a:solidFill>
              </a:rPr>
              <a:t>Off</a:t>
            </a:r>
          </a:p>
          <a:p>
            <a:pPr>
              <a:lnSpc>
                <a:spcPct val="200000"/>
              </a:lnSpc>
            </a:pP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Novos arranjos institucionais</a:t>
            </a:r>
          </a:p>
          <a:p>
            <a:endParaRPr lang="pt-BR" dirty="0"/>
          </a:p>
        </p:txBody>
      </p:sp>
      <p:sp>
        <p:nvSpPr>
          <p:cNvPr id="5" name="AutoShape 2" descr="Homem de negócios olhando para o dinheiro. Conceito de visão e de investimento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AutoShape 6" descr="Binóculos vetor e ilustração royalty-free royalty-f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" y="144463"/>
            <a:ext cx="1740564" cy="198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72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6971429" cy="91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868144" y="6525344"/>
            <a:ext cx="30060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http://www.fundepecgo.org.br/home/o-fundepec/</a:t>
            </a:r>
          </a:p>
        </p:txBody>
      </p:sp>
      <p:sp>
        <p:nvSpPr>
          <p:cNvPr id="5" name="Retângulo 4"/>
          <p:cNvSpPr/>
          <p:nvPr/>
        </p:nvSpPr>
        <p:spPr>
          <a:xfrm>
            <a:off x="323528" y="1628800"/>
            <a:ext cx="871296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>
                <a:solidFill>
                  <a:prstClr val="black"/>
                </a:solidFill>
              </a:rPr>
              <a:t>No início, em 1989, funcionou como Fundação de Defesa da Pecuária de Goiás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>
                <a:solidFill>
                  <a:prstClr val="black"/>
                </a:solidFill>
              </a:rPr>
              <a:t>Em 1997, transformou-se no Fundo Indenizatório Privado, passando a receber contribuições dos produtores rurais, com o intuito de proteger o produtor e ajudar nas ações de defesa sanitária animal do Estado de Goiás</a:t>
            </a:r>
          </a:p>
          <a:p>
            <a:endParaRPr lang="pt-BR" dirty="0">
              <a:solidFill>
                <a:prstClr val="black"/>
              </a:solidFill>
            </a:endParaRPr>
          </a:p>
          <a:p>
            <a:r>
              <a:rPr lang="pt-BR" b="1" dirty="0" smtClean="0">
                <a:solidFill>
                  <a:prstClr val="black"/>
                </a:solidFill>
              </a:rPr>
              <a:t>Objetivos</a:t>
            </a:r>
            <a:r>
              <a:rPr lang="pt-BR" dirty="0" smtClean="0">
                <a:solidFill>
                  <a:prstClr val="black"/>
                </a:solidFill>
              </a:rPr>
              <a:t>:</a:t>
            </a:r>
            <a:endParaRPr lang="pt-BR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prstClr val="black"/>
                </a:solidFill>
              </a:rPr>
              <a:t>Propor subsídios às políticas de desenvolvimento da agricultura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prstClr val="black"/>
                </a:solidFill>
              </a:rPr>
              <a:t>Divulgar e promover campanhas voltadas à profilaxia e ao desenvolvimento técnico da pecuária em auxílio ao órgão de defesa sanitária animal do Estado de Goiás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prstClr val="black"/>
                </a:solidFill>
              </a:rPr>
              <a:t>Defender os interesses gerais e comuns do setor agropecuário em níveis estadual e nacional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prstClr val="black"/>
                </a:solidFill>
              </a:rPr>
              <a:t>Apoiar, com recursos financeiros, os programas e projetos de sanidade animal em desenvolvimento no Estado de Goiás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prstClr val="black"/>
                </a:solidFill>
              </a:rPr>
              <a:t>Viabilizar o aporte de recursos financeiros destinados ao pagamento de indenizações na hipótese de “sacrifício sanitário de animais”, acometidos de doenças infectocontagiosas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prstClr val="black"/>
                </a:solidFill>
              </a:rPr>
              <a:t>Promover cursos, seminários, encontros, congressos e outros eventos destinados ao desenvolvimento da agropecuária como atividade sustentada.</a:t>
            </a:r>
          </a:p>
        </p:txBody>
      </p:sp>
    </p:spTree>
    <p:extLst>
      <p:ext uri="{BB962C8B-B14F-4D97-AF65-F5344CB8AC3E}">
        <p14:creationId xmlns:p14="http://schemas.microsoft.com/office/powerpoint/2010/main" val="354088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pt-BR" dirty="0" smtClean="0"/>
              <a:t>Olhando para o futuro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07703" y="1700808"/>
            <a:ext cx="5437477" cy="317534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pt-B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EmbrapaTec</a:t>
            </a:r>
            <a:endParaRPr lang="pt-B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Fundos patrimoniais</a:t>
            </a:r>
          </a:p>
          <a:p>
            <a:pPr>
              <a:lnSpc>
                <a:spcPct val="200000"/>
              </a:lnSpc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Check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Off</a:t>
            </a:r>
          </a:p>
          <a:p>
            <a:pPr>
              <a:lnSpc>
                <a:spcPct val="200000"/>
              </a:lnSpc>
            </a:pPr>
            <a:r>
              <a:rPr lang="pt-BR" dirty="0" smtClean="0">
                <a:solidFill>
                  <a:srgbClr val="C00000"/>
                </a:solidFill>
              </a:rPr>
              <a:t>Novos arranjos institucionais</a:t>
            </a:r>
          </a:p>
          <a:p>
            <a:endParaRPr lang="pt-BR" dirty="0"/>
          </a:p>
        </p:txBody>
      </p:sp>
      <p:sp>
        <p:nvSpPr>
          <p:cNvPr id="5" name="AutoShape 2" descr="Homem de negócios olhando para o dinheiro. Conceito de visão e de investimento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Binóculos vetor e ilustração royalty-free royalty-f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" y="144463"/>
            <a:ext cx="1740564" cy="198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64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65" y="980728"/>
            <a:ext cx="809166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148064" y="5877272"/>
            <a:ext cx="3403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Fonte:  Claudio </a:t>
            </a:r>
            <a:r>
              <a:rPr lang="pt-B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Chauke</a:t>
            </a:r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- </a:t>
            </a:r>
            <a:r>
              <a:rPr lang="pt-B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Gartner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4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6008"/>
            <a:ext cx="8463709" cy="66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8640"/>
            <a:ext cx="1178099" cy="45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07504" y="6604279"/>
            <a:ext cx="51663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chemeClr val="bg1">
                    <a:lumMod val="65000"/>
                  </a:schemeClr>
                </a:solidFill>
              </a:rPr>
              <a:t>http://www.anpei.org.br/download/Mapa_SBI_Comite_ANPEI_2014_v2.pdf</a:t>
            </a:r>
          </a:p>
        </p:txBody>
      </p:sp>
    </p:spTree>
    <p:extLst>
      <p:ext uri="{BB962C8B-B14F-4D97-AF65-F5344CB8AC3E}">
        <p14:creationId xmlns:p14="http://schemas.microsoft.com/office/powerpoint/2010/main" val="421513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8820472" cy="1143000"/>
          </a:xfrm>
        </p:spPr>
        <p:txBody>
          <a:bodyPr>
            <a:normAutofit/>
          </a:bodyPr>
          <a:lstStyle/>
          <a:p>
            <a:r>
              <a:rPr lang="pt-BR" sz="3200" dirty="0" smtClean="0"/>
              <a:t>Para enfrentar os complexos desafios do setor...</a:t>
            </a:r>
            <a:endParaRPr lang="pt-BR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3763834" cy="218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115616" y="4005064"/>
            <a:ext cx="73448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b="1" i="1" dirty="0" smtClean="0">
                <a:solidFill>
                  <a:schemeClr val="accent3">
                    <a:lumMod val="50000"/>
                  </a:schemeClr>
                </a:solidFill>
              </a:rPr>
              <a:t>Precisamos </a:t>
            </a:r>
            <a:r>
              <a:rPr lang="pt-BR" sz="2000" b="1" i="1" dirty="0">
                <a:solidFill>
                  <a:schemeClr val="accent3">
                    <a:lumMod val="50000"/>
                  </a:schemeClr>
                </a:solidFill>
              </a:rPr>
              <a:t>de um Sistema de Pesquisa e Inovação Fortalecido</a:t>
            </a:r>
          </a:p>
          <a:p>
            <a:endParaRPr lang="pt-BR" sz="20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b="1" i="1" dirty="0" smtClean="0">
                <a:solidFill>
                  <a:schemeClr val="accent3">
                    <a:lumMod val="50000"/>
                  </a:schemeClr>
                </a:solidFill>
              </a:rPr>
              <a:t>Precisamos </a:t>
            </a:r>
            <a:r>
              <a:rPr lang="pt-BR" sz="2000" b="1" i="1" dirty="0">
                <a:solidFill>
                  <a:schemeClr val="accent3">
                    <a:lumMod val="50000"/>
                  </a:schemeClr>
                </a:solidFill>
              </a:rPr>
              <a:t>de mais Investimentos em </a:t>
            </a:r>
            <a:r>
              <a:rPr lang="pt-BR" sz="2000" b="1" i="1" dirty="0" smtClean="0">
                <a:solidFill>
                  <a:schemeClr val="accent3">
                    <a:lumMod val="50000"/>
                  </a:schemeClr>
                </a:solidFill>
              </a:rPr>
              <a:t>C&amp;T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000" b="1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pt-BR" sz="2000" b="1" i="1" u="sng" dirty="0">
                <a:solidFill>
                  <a:schemeClr val="accent3">
                    <a:lumMod val="50000"/>
                  </a:schemeClr>
                </a:solidFill>
              </a:rPr>
              <a:t>Conclusão</a:t>
            </a:r>
            <a:r>
              <a:rPr lang="pt-BR" sz="2000" b="1" i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r>
              <a:rPr lang="pt-BR" sz="2000" b="1" i="1" dirty="0">
                <a:solidFill>
                  <a:schemeClr val="accent3">
                    <a:lumMod val="50000"/>
                  </a:schemeClr>
                </a:solidFill>
              </a:rPr>
              <a:t>O Brasil precisará ampliar os investimentos </a:t>
            </a:r>
            <a:r>
              <a:rPr lang="pt-BR" sz="2000" b="1" i="1" dirty="0" smtClean="0">
                <a:solidFill>
                  <a:schemeClr val="accent3">
                    <a:lumMod val="50000"/>
                  </a:schemeClr>
                </a:solidFill>
              </a:rPr>
              <a:t>em P&amp;D </a:t>
            </a:r>
            <a:r>
              <a:rPr lang="pt-BR" sz="2000" b="1" i="1" dirty="0">
                <a:solidFill>
                  <a:schemeClr val="accent3">
                    <a:lumMod val="50000"/>
                  </a:schemeClr>
                </a:solidFill>
              </a:rPr>
              <a:t>agropecuário para sustentar sua </a:t>
            </a:r>
            <a:r>
              <a:rPr lang="pt-BR" sz="2000" b="1" i="1" dirty="0" smtClean="0">
                <a:solidFill>
                  <a:schemeClr val="accent3">
                    <a:lumMod val="50000"/>
                  </a:schemeClr>
                </a:solidFill>
              </a:rPr>
              <a:t>capacidade competitiva </a:t>
            </a:r>
            <a:r>
              <a:rPr lang="pt-BR" sz="2000" b="1" i="1" dirty="0">
                <a:solidFill>
                  <a:schemeClr val="accent3">
                    <a:lumMod val="50000"/>
                  </a:schemeClr>
                </a:solidFill>
              </a:rPr>
              <a:t>no </a:t>
            </a:r>
            <a:r>
              <a:rPr lang="pt-BR" sz="2000" b="1" i="1" dirty="0" smtClean="0">
                <a:solidFill>
                  <a:schemeClr val="accent3">
                    <a:lumMod val="50000"/>
                  </a:schemeClr>
                </a:solidFill>
              </a:rPr>
              <a:t>futuro</a:t>
            </a:r>
          </a:p>
        </p:txBody>
      </p:sp>
    </p:spTree>
    <p:extLst>
      <p:ext uri="{BB962C8B-B14F-4D97-AF65-F5344CB8AC3E}">
        <p14:creationId xmlns:p14="http://schemas.microsoft.com/office/powerpoint/2010/main" val="81654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>
            <a:normAutofit/>
          </a:bodyPr>
          <a:lstStyle/>
          <a:p>
            <a:r>
              <a:rPr lang="pt-BR" sz="3200" dirty="0" smtClean="0"/>
              <a:t>Alternativas para enfrentar os desafios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/>
          <a:lstStyle/>
          <a:p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Intensificar a Produção de Forma Sustentável</a:t>
            </a:r>
          </a:p>
          <a:p>
            <a:pPr lvl="1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Elevar Produtividade e Qualidade com Tecnologias de Baixo Impacto</a:t>
            </a:r>
          </a:p>
          <a:p>
            <a:pPr lvl="1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Reduzir Riscos - Poupar Recursos - Elevar Renda – Inclusão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Produtiva</a:t>
            </a:r>
          </a:p>
          <a:p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Diversificação e Especialização</a:t>
            </a:r>
          </a:p>
          <a:p>
            <a:pPr lvl="1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Mercados mais sofisticados, competitivos e rentáveis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72490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29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3728" y="490558"/>
            <a:ext cx="6131024" cy="1143000"/>
          </a:xfrm>
        </p:spPr>
        <p:txBody>
          <a:bodyPr>
            <a:normAutofit/>
          </a:bodyPr>
          <a:lstStyle/>
          <a:p>
            <a:r>
              <a:rPr lang="pt-BR" sz="3200" dirty="0"/>
              <a:t>Uma nova visão de futuro 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/>
              <a:t>para </a:t>
            </a:r>
            <a:r>
              <a:rPr lang="pt-BR" sz="3200" dirty="0"/>
              <a:t>pesquisa e a inovação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Articulação, alinhamento e sinergia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entre Embrapa, OEPAS, Universidades, Setor Privado,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 outros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atores envolvidos no processo de pesquisa e inovação para a agropecuária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brasileira</a:t>
            </a:r>
          </a:p>
          <a:p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Estabelecer uma </a:t>
            </a:r>
            <a:r>
              <a:rPr lang="pt-B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nova e eficiente dinâmica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capaz de atrair fontes adicionais de financiamento público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 privado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em âmbito nacional e internacional,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para a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inovação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agropecuária</a:t>
            </a:r>
          </a:p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Ampliar a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diversidade e a disponibilidade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produtos, práticas, processos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conhecimentos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formas de organização para o sistema produtivo agropecuário</a:t>
            </a:r>
            <a:endParaRPr lang="pt-B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2" descr="Resultado de imagem para fotos observatório científi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244245" cy="130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3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507288" cy="83671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sz="3600" dirty="0"/>
              <a:t>Fortalecimento do Sistema de Pesquisa e Inovação</a:t>
            </a:r>
            <a:r>
              <a:rPr lang="pt-BR" dirty="0"/>
              <a:t/>
            </a:r>
            <a:br>
              <a:rPr lang="pt-BR" dirty="0"/>
            </a:br>
            <a:r>
              <a:rPr lang="pt-BR" sz="27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imperativo, mais que uma necessidade</a:t>
            </a:r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pt-BR" dirty="0">
                <a:solidFill>
                  <a:schemeClr val="accent3">
                    <a:lumMod val="50000"/>
                  </a:schemeClr>
                </a:solidFill>
              </a:rPr>
            </a:br>
            <a:endParaRPr lang="pt-B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07904" y="4157465"/>
            <a:ext cx="5194920" cy="24048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Ação</a:t>
            </a:r>
            <a:endParaRPr lang="pt-BR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pt-BR" sz="2400" b="1" i="1" dirty="0" smtClean="0">
                <a:solidFill>
                  <a:schemeClr val="accent3">
                    <a:lumMod val="75000"/>
                  </a:schemeClr>
                </a:solidFill>
              </a:rPr>
              <a:t>Estabelecer parcerias robustas e duradouras para fortalecimento da </a:t>
            </a:r>
            <a:r>
              <a:rPr lang="pt-BR" sz="2400" b="1" i="1" dirty="0">
                <a:solidFill>
                  <a:schemeClr val="accent3">
                    <a:lumMod val="75000"/>
                  </a:schemeClr>
                </a:solidFill>
              </a:rPr>
              <a:t>pesquisa agropecuária brasileira, </a:t>
            </a:r>
            <a:r>
              <a:rPr lang="pt-BR" sz="2400" b="1" i="1" dirty="0" smtClean="0">
                <a:solidFill>
                  <a:schemeClr val="accent3">
                    <a:lumMod val="75000"/>
                  </a:schemeClr>
                </a:solidFill>
              </a:rPr>
              <a:t>gerando uma </a:t>
            </a:r>
            <a:r>
              <a:rPr lang="pt-BR" sz="2400" b="1" i="1" dirty="0">
                <a:solidFill>
                  <a:schemeClr val="accent3">
                    <a:lumMod val="75000"/>
                  </a:schemeClr>
                </a:solidFill>
              </a:rPr>
              <a:t>dinâmica de inovação capaz de </a:t>
            </a:r>
            <a:r>
              <a:rPr lang="pt-BR" sz="2400" b="1" i="1" dirty="0" smtClean="0">
                <a:solidFill>
                  <a:schemeClr val="accent3">
                    <a:lumMod val="75000"/>
                  </a:schemeClr>
                </a:solidFill>
              </a:rPr>
              <a:t>atrair novas </a:t>
            </a:r>
            <a:r>
              <a:rPr lang="pt-BR" sz="2400" b="1" i="1" dirty="0">
                <a:solidFill>
                  <a:schemeClr val="accent3">
                    <a:lumMod val="75000"/>
                  </a:schemeClr>
                </a:solidFill>
              </a:rPr>
              <a:t>fontes de financiamento público e</a:t>
            </a:r>
          </a:p>
          <a:p>
            <a:pPr marL="0" indent="0">
              <a:buNone/>
            </a:pPr>
            <a:r>
              <a:rPr lang="pt-BR" sz="2400" b="1" i="1" dirty="0">
                <a:solidFill>
                  <a:schemeClr val="accent3">
                    <a:lumMod val="75000"/>
                  </a:schemeClr>
                </a:solidFill>
              </a:rPr>
              <a:t>privado.</a:t>
            </a:r>
            <a:endParaRPr lang="pt-BR" sz="24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609600" y="1752601"/>
            <a:ext cx="5194920" cy="2404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b="1" smtClean="0">
                <a:solidFill>
                  <a:schemeClr val="accent4">
                    <a:lumMod val="75000"/>
                  </a:schemeClr>
                </a:solidFill>
              </a:rPr>
              <a:t>Desafio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 i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 Brasil precisará ampliar os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 i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investimentos e a geração de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 i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resultados de pesquisa e inovação para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 i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sustentar a capacidade competitiva do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 i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setor agropecuário no futuro. </a:t>
            </a:r>
            <a:endParaRPr lang="pt-BR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73860"/>
            <a:ext cx="2079167" cy="156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51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Articulação, Alinhamentos e 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Sinergia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1979712" y="1358602"/>
            <a:ext cx="5131240" cy="5238750"/>
            <a:chOff x="1900547" y="1183073"/>
            <a:chExt cx="5238750" cy="5238750"/>
          </a:xfrm>
        </p:grpSpPr>
        <p:pic>
          <p:nvPicPr>
            <p:cNvPr id="6" name="Picture 2" descr="http://3.bp.blogspot.com/-vumoDjQR_k0/ULQFBwetjtI/AAAAAAAAA7Q/HPb7v_SIwpQ/s1600/Netnografi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0547" y="1183073"/>
              <a:ext cx="5238750" cy="523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2728294" y="1597287"/>
              <a:ext cx="1681105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300" b="1" i="1" dirty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Setor </a:t>
              </a:r>
              <a:r>
                <a:rPr lang="pt-BR" sz="1300" b="1" i="1" dirty="0" smtClean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público </a:t>
              </a:r>
            </a:p>
            <a:p>
              <a:pPr algn="ctr"/>
              <a:r>
                <a:rPr lang="pt-BR" sz="1300" b="1" i="1" dirty="0" smtClean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de pesquisa (nacional </a:t>
              </a:r>
            </a:p>
            <a:p>
              <a:pPr algn="ctr"/>
              <a:r>
                <a:rPr lang="pt-BR" sz="1300" b="1" i="1" dirty="0" smtClean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e estadual)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5478253" y="1939492"/>
              <a:ext cx="14830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b="1" i="1" dirty="0" smtClean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Parceiros nacionais  </a:t>
              </a:r>
            </a:p>
            <a:p>
              <a:pPr algn="ctr"/>
              <a:r>
                <a:rPr lang="pt-BR" sz="1200" b="1" i="1" dirty="0" smtClean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e internacionais</a:t>
              </a:r>
              <a:endParaRPr lang="pt-BR" sz="1200" b="1" i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4054519" y="1495662"/>
              <a:ext cx="15092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b="1" i="1" dirty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Setor público e </a:t>
              </a:r>
              <a:endParaRPr lang="pt-BR" sz="1200" b="1" i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pt-BR" sz="1200" b="1" i="1" dirty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pt-BR" sz="1200" b="1" i="1" dirty="0" smtClean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     privado </a:t>
              </a:r>
              <a:r>
                <a:rPr lang="pt-BR" sz="1200" b="1" i="1" dirty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de ensino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2041895" y="2305584"/>
              <a:ext cx="1532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b="1" i="1" dirty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Assistência técnica e </a:t>
              </a:r>
              <a:endParaRPr lang="pt-BR" sz="1200" b="1" i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pt-BR" sz="1200" b="1" i="1" dirty="0" smtClean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extensão </a:t>
              </a:r>
              <a:r>
                <a:rPr lang="pt-BR" sz="1200" b="1" i="1" dirty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rural 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5497891" y="2551225"/>
              <a:ext cx="741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b="1" i="1" dirty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Setor de </a:t>
              </a:r>
            </a:p>
            <a:p>
              <a:pPr algn="ctr"/>
              <a:r>
                <a:rPr lang="pt-BR" sz="1200" b="1" i="1" dirty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fomento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4647009" y="2185545"/>
              <a:ext cx="9004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000" b="1" i="1" dirty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Outras </a:t>
              </a:r>
              <a:endParaRPr lang="pt-BR" sz="1000" b="1" i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pt-BR" sz="1000" b="1" i="1" dirty="0" smtClean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organizações </a:t>
              </a:r>
            </a:p>
            <a:p>
              <a:pPr algn="ctr"/>
              <a:r>
                <a:rPr lang="pt-BR" sz="1000" b="1" i="1" dirty="0" smtClean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ligadas </a:t>
              </a:r>
              <a:r>
                <a:rPr lang="pt-BR" sz="1000" b="1" i="1" dirty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ao </a:t>
              </a:r>
              <a:endParaRPr lang="pt-BR" sz="1000" b="1" i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pt-BR" sz="1000" b="1" i="1" dirty="0" smtClean="0">
                  <a:solidFill>
                    <a:schemeClr val="accent3">
                      <a:lumMod val="50000"/>
                    </a:schemeClr>
                  </a:solidFill>
                  <a:latin typeface="Arial Narrow" panose="020B0606020202030204" pitchFamily="34" charset="0"/>
                </a:rPr>
                <a:t>setor</a:t>
              </a:r>
              <a:endParaRPr lang="pt-BR" sz="1000" b="1" i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084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Atores a Serem Mobilizados</a:t>
            </a:r>
          </a:p>
        </p:txBody>
      </p:sp>
      <p:pic>
        <p:nvPicPr>
          <p:cNvPr id="4" name="Espaço Reservado para Conteúdo 4" descr="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9523" y="1600200"/>
            <a:ext cx="6784953" cy="4525963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13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Unidades da Embrapa no Brasil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47" y="1600200"/>
            <a:ext cx="7123745" cy="47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45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48680"/>
            <a:ext cx="6336704" cy="6336704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5496" y="-99392"/>
            <a:ext cx="8076236" cy="866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Instituições parceiras da Embrapa</a:t>
            </a:r>
          </a:p>
          <a:p>
            <a:pPr algn="l"/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(projetos em execução no SEG em Agosto 2017)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80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836712"/>
            <a:ext cx="843528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Instituto Nacional de Meteorologia – 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INMET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Comissão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Executiva do Plano da Lavoura Cacaueira - CEPLAC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08920"/>
            <a:ext cx="3360415" cy="175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08920"/>
            <a:ext cx="269044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28399"/>
            <a:ext cx="3148980" cy="183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71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346646"/>
            <a:ext cx="8229600" cy="922114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Organizações Estaduais de Pesquisa - OEPAS</a:t>
            </a:r>
            <a:endParaRPr lang="pt-BR" sz="3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187624" y="2204864"/>
            <a:ext cx="1224136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pt-BR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pt-BR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pt-BR" sz="1000" dirty="0">
              <a:solidFill>
                <a:schemeClr val="bg1">
                  <a:lumMod val="65000"/>
                </a:schemeClr>
              </a:solidFill>
            </a:endParaRPr>
          </a:p>
          <a:p>
            <a:endParaRPr lang="pt-BR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pt-BR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pt-BR" sz="1000" dirty="0">
              <a:solidFill>
                <a:schemeClr val="bg1">
                  <a:lumMod val="65000"/>
                </a:schemeClr>
              </a:solidFill>
            </a:endParaRPr>
          </a:p>
          <a:p>
            <a:endParaRPr lang="pt-BR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42379"/>
            <a:ext cx="6552727" cy="553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50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5808" y="47209"/>
            <a:ext cx="8229600" cy="1143000"/>
          </a:xfrm>
        </p:spPr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INOVAÇÃO AGROPECUÁRIA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5" descr="https://www.embrapa.br/image/journal/article?img_id=21555195&amp;t=14915026570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image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1" descr="imag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049" y="1377047"/>
            <a:ext cx="2156229" cy="164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761" y="3212976"/>
            <a:ext cx="2379268" cy="134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maria\Pictures\AF\Nova Imagem (2)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85220"/>
            <a:ext cx="2093064" cy="158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2890844"/>
            <a:ext cx="1938627" cy="128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941168"/>
            <a:ext cx="2088232" cy="14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756" y="1844824"/>
            <a:ext cx="2543563" cy="139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15" descr="image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8" descr="imagem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235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29657"/>
            <a:ext cx="1978262" cy="134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21" descr="https://www.embrapa.br/documents/1355242/1529337/aplicativos-custofacil.jpg/89d5e95f-1fe1-46bf-9050-cfcd126e0545?t=1475159933736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25" descr="imagem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242" name="Picture 2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923181"/>
            <a:ext cx="2151063" cy="161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7902">
            <a:off x="5095873" y="4765681"/>
            <a:ext cx="1030808" cy="192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2" b="5062"/>
          <a:stretch>
            <a:fillRect/>
          </a:stretch>
        </p:blipFill>
        <p:spPr bwMode="auto">
          <a:xfrm>
            <a:off x="1568927" y="4035162"/>
            <a:ext cx="1989221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23528" y="6023029"/>
            <a:ext cx="2243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Entrega de Valor para a Sociedade...</a:t>
            </a:r>
            <a:endParaRPr lang="pt-B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8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332657"/>
            <a:ext cx="8373616" cy="19442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 Universidades Públicas e as Universidades com cursos de ciências agrárias no Brasil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Embrapa já conta com 6000 estudantes, vinculados às Universidades, fazendo pesquisa nas suas </a:t>
            </a:r>
            <a:r>
              <a:rPr lang="pt-BR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UDs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374700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311" y="2780928"/>
            <a:ext cx="319356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491880" y="596078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>
                <a:solidFill>
                  <a:schemeClr val="bg1">
                    <a:lumMod val="65000"/>
                  </a:schemeClr>
                </a:solidFill>
              </a:rPr>
              <a:t>http://observatorioabc.com.br/2014/12/84o-no-da-extensao-rural-2/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98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4143"/>
            <a:ext cx="5676900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375431"/>
            <a:ext cx="4608512" cy="6553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Rede de Institutos Federais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6038131" y="1340768"/>
            <a:ext cx="3024336" cy="2232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accent6">
                    <a:lumMod val="75000"/>
                  </a:schemeClr>
                </a:solidFill>
              </a:rPr>
              <a:t>Missão de qualificar profissionais</a:t>
            </a:r>
          </a:p>
          <a:p>
            <a:pPr marL="0" indent="0" algn="ctr">
              <a:buNone/>
            </a:pPr>
            <a:r>
              <a:rPr lang="pt-BR" sz="2800" dirty="0">
                <a:solidFill>
                  <a:schemeClr val="accent6">
                    <a:lumMod val="75000"/>
                  </a:schemeClr>
                </a:solidFill>
              </a:rPr>
              <a:t>para os diversos setores da</a:t>
            </a:r>
          </a:p>
          <a:p>
            <a:pPr marL="0" indent="0" algn="ctr">
              <a:buNone/>
            </a:pPr>
            <a:r>
              <a:rPr lang="pt-BR" sz="2800" dirty="0">
                <a:solidFill>
                  <a:schemeClr val="accent6">
                    <a:lumMod val="75000"/>
                  </a:schemeClr>
                </a:solidFill>
              </a:rPr>
              <a:t>economia brasileira, realizar</a:t>
            </a:r>
          </a:p>
          <a:p>
            <a:pPr marL="0" indent="0" algn="ctr">
              <a:buNone/>
            </a:pPr>
            <a:r>
              <a:rPr lang="pt-BR" sz="2800" dirty="0">
                <a:solidFill>
                  <a:schemeClr val="accent6">
                    <a:lumMod val="75000"/>
                  </a:schemeClr>
                </a:solidFill>
              </a:rPr>
              <a:t>pesquisa e desenvolver novos</a:t>
            </a:r>
          </a:p>
          <a:p>
            <a:pPr marL="0" indent="0" algn="ctr">
              <a:buNone/>
            </a:pPr>
            <a:r>
              <a:rPr lang="pt-BR" sz="2800" dirty="0">
                <a:solidFill>
                  <a:schemeClr val="accent6">
                    <a:lumMod val="75000"/>
                  </a:schemeClr>
                </a:solidFill>
              </a:rPr>
              <a:t>processos, produtos e serviços</a:t>
            </a:r>
          </a:p>
          <a:p>
            <a:pPr marL="0" indent="0" algn="ctr">
              <a:buNone/>
            </a:pPr>
            <a:r>
              <a:rPr lang="pt-BR" sz="2800" dirty="0">
                <a:solidFill>
                  <a:schemeClr val="accent6">
                    <a:lumMod val="75000"/>
                  </a:schemeClr>
                </a:solidFill>
              </a:rPr>
              <a:t>em colaboração com o setor</a:t>
            </a:r>
          </a:p>
          <a:p>
            <a:pPr marL="0" indent="0" algn="ctr">
              <a:buNone/>
            </a:pPr>
            <a:r>
              <a:rPr lang="pt-BR" sz="2800" dirty="0">
                <a:solidFill>
                  <a:schemeClr val="accent6">
                    <a:lumMod val="75000"/>
                  </a:schemeClr>
                </a:solidFill>
              </a:rPr>
              <a:t>produtivo</a:t>
            </a: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5364088" y="3941196"/>
            <a:ext cx="3698379" cy="2592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dirty="0" smtClean="0"/>
              <a:t>INSTITUIÇÕES</a:t>
            </a:r>
            <a:endParaRPr lang="pt-BR" sz="1800" dirty="0"/>
          </a:p>
          <a:p>
            <a:pPr marL="0" indent="0">
              <a:buNone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• Institutos Federais de Educação,</a:t>
            </a:r>
          </a:p>
          <a:p>
            <a:pPr marL="0" indent="0">
              <a:buNone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Ciência e Tecnologia</a:t>
            </a:r>
          </a:p>
          <a:p>
            <a:pPr marL="0" indent="0">
              <a:buNone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• Centros Federais de Educação</a:t>
            </a:r>
          </a:p>
          <a:p>
            <a:pPr marL="0" indent="0">
              <a:buNone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Tecnológica</a:t>
            </a:r>
          </a:p>
          <a:p>
            <a:pPr marL="0" indent="0">
              <a:buNone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• Escolas Técnicas Vinculadas às</a:t>
            </a:r>
          </a:p>
          <a:p>
            <a:pPr marL="0" indent="0">
              <a:buNone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Universidades Federais</a:t>
            </a:r>
          </a:p>
          <a:p>
            <a:pPr marL="0" indent="0">
              <a:buNone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• Universidade Tecnológica Federal</a:t>
            </a:r>
          </a:p>
        </p:txBody>
      </p:sp>
    </p:spTree>
    <p:extLst>
      <p:ext uri="{BB962C8B-B14F-4D97-AF65-F5344CB8AC3E}">
        <p14:creationId xmlns:p14="http://schemas.microsoft.com/office/powerpoint/2010/main" val="363935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6046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Ministério da Ciência Tecnologia e Inovação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0728"/>
            <a:ext cx="4963840" cy="562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67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5760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Organizações do Setor Agropecuário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78961" y="1375608"/>
            <a:ext cx="78534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Muitas instituições com alta capilaridade nos municípios contribuem</a:t>
            </a:r>
          </a:p>
          <a:p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 levar inovação ao campo:</a:t>
            </a:r>
          </a:p>
          <a:p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Asbraer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(Associação Brasileira de Extensão Rural), a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CNA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(Confederação da Agricultura e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Pecuária do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Brasil), via sindicatos rurais, a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OCB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(Organização das Cooperativas Brasileiras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),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S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ABCZ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pt-BR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Aprosoja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etc.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59152"/>
            <a:ext cx="774459" cy="77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26046"/>
            <a:ext cx="962064" cy="6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https://static-cms-si.s3.amazonaws.com/static/img/logos/azul/SENAI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20" y="4752391"/>
            <a:ext cx="1013200" cy="54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691682"/>
            <a:ext cx="986814" cy="51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27" y="4888668"/>
            <a:ext cx="1172904" cy="3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613" y="4888668"/>
            <a:ext cx="987121" cy="3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925" y="4549479"/>
            <a:ext cx="1227027" cy="68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54129"/>
            <a:ext cx="2033238" cy="59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94307"/>
            <a:ext cx="672386" cy="81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28326"/>
            <a:ext cx="782904" cy="75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273" y="4870653"/>
            <a:ext cx="1913409" cy="31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567" y="3573016"/>
            <a:ext cx="207083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052" y="3266209"/>
            <a:ext cx="8667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16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15616" y="836712"/>
            <a:ext cx="7344816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endParaRPr lang="pt-BR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Fórum das Entidades Representativas do Agro Brasileiro - </a:t>
            </a:r>
            <a:r>
              <a:rPr lang="pt-B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FERAB</a:t>
            </a:r>
            <a:endParaRPr lang="pt-BR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pt-BR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05905"/>
            <a:ext cx="2438489" cy="94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21" y="2564904"/>
            <a:ext cx="55245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77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764705"/>
            <a:ext cx="8964487" cy="7200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Parceiros Internacionais – Universidades, Institutos e Empresas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7" y="1556792"/>
            <a:ext cx="8834437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1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pt-BR" dirty="0" smtClean="0"/>
              <a:t>Entrega de valor para a sociedade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958" y="1844824"/>
            <a:ext cx="5945362" cy="37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187624" y="6021288"/>
            <a:ext cx="7159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0000FF"/>
                </a:solidFill>
              </a:rPr>
              <a:t>Futuro para a competitividade e sustentabilidade do agronegócio...</a:t>
            </a:r>
            <a:endParaRPr lang="pt-BR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2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843" y="260647"/>
            <a:ext cx="1715097" cy="66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Resultado de imagem para ecossistema tecnológ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25" y="1412776"/>
            <a:ext cx="5640895" cy="301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1691680" y="4862770"/>
            <a:ext cx="5904657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altLang="pt-BR" sz="2800" dirty="0" smtClean="0">
                <a:solidFill>
                  <a:srgbClr val="008000"/>
                </a:solidFill>
              </a:rPr>
              <a:t>Grato pela atenção!</a:t>
            </a:r>
            <a:endParaRPr lang="pt-BR" altLang="pt-BR" sz="2800" dirty="0" smtClean="0">
              <a:solidFill>
                <a:srgbClr val="008000"/>
              </a:solidFill>
              <a:latin typeface="Script MT Bold" panose="03040602040607080904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altLang="pt-BR" sz="2800" dirty="0" smtClean="0">
                <a:solidFill>
                  <a:srgbClr val="008000"/>
                </a:solidFill>
                <a:latin typeface="Script MT Bold" panose="03040602040607080904" pitchFamily="66" charset="0"/>
              </a:rPr>
              <a:t>Cleber </a:t>
            </a:r>
            <a:r>
              <a:rPr lang="pt-BR" altLang="pt-BR" sz="2800" dirty="0">
                <a:solidFill>
                  <a:srgbClr val="008000"/>
                </a:solidFill>
                <a:latin typeface="Script MT Bold" panose="03040602040607080904" pitchFamily="66" charset="0"/>
              </a:rPr>
              <a:t>Oliveira Soares</a:t>
            </a:r>
          </a:p>
          <a:p>
            <a:pPr marL="0" indent="0" algn="ctr">
              <a:buNone/>
            </a:pPr>
            <a:r>
              <a:rPr lang="pt-BR" altLang="pt-BR" sz="1800" dirty="0">
                <a:solidFill>
                  <a:srgbClr val="008000"/>
                </a:solidFill>
              </a:rPr>
              <a:t>Diretor Executivo de Transferência de </a:t>
            </a:r>
            <a:r>
              <a:rPr lang="pt-BR" altLang="pt-BR" sz="1800" dirty="0" smtClean="0">
                <a:solidFill>
                  <a:srgbClr val="008000"/>
                </a:solidFill>
              </a:rPr>
              <a:t>Tecnologia</a:t>
            </a:r>
            <a:endParaRPr lang="pt-BR" altLang="pt-BR" sz="1800" dirty="0">
              <a:solidFill>
                <a:srgbClr val="008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988948" y="5319680"/>
            <a:ext cx="518427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 smtClean="0"/>
              <a:t>         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858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4" y="1484784"/>
            <a:ext cx="8970962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79512" y="404811"/>
            <a:ext cx="86118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4400" b="1" dirty="0">
                <a:solidFill>
                  <a:srgbClr val="008047"/>
                </a:solidFill>
                <a:latin typeface="+mj-lt"/>
              </a:rPr>
              <a:t> </a:t>
            </a:r>
            <a:r>
              <a:rPr lang="pt-BR" altLang="pt-BR" sz="3600" b="1" dirty="0" smtClean="0">
                <a:solidFill>
                  <a:srgbClr val="008047"/>
                </a:solidFill>
                <a:latin typeface="+mj-lt"/>
                <a:cs typeface="Arial" pitchFamily="34" charset="0"/>
              </a:rPr>
              <a:t>Desafio: multifuncionalidade da agricultura</a:t>
            </a:r>
            <a:endParaRPr lang="pt-BR" altLang="pt-BR" sz="3600" b="1" dirty="0">
              <a:solidFill>
                <a:srgbClr val="008047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8640"/>
            <a:ext cx="1178099" cy="45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29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8784976" cy="792088"/>
          </a:xfrm>
        </p:spPr>
        <p:txBody>
          <a:bodyPr>
            <a:noAutofit/>
          </a:bodyPr>
          <a:lstStyle/>
          <a:p>
            <a:r>
              <a:rPr lang="pt-BR" sz="3200" dirty="0" smtClean="0"/>
              <a:t>Sistema Nacional de Pesquisa Agropecuária - SNPA</a:t>
            </a:r>
            <a:endParaRPr lang="pt-BR" sz="3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988840"/>
            <a:ext cx="7992888" cy="3773016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Agrícola – No 8.171, de 17/1/1991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=&gt; autoriza Ministério da Agricultura a instituir o Sistema Nacional de Pesquisa Agropecuária - SNPA</a:t>
            </a:r>
          </a:p>
          <a:p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Portaria No 193, de 7/8/1992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=&gt; Ministério da Agricultura institui o SNPA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sob a coordenação da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Embrapa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3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784976" cy="706090"/>
          </a:xfrm>
        </p:spPr>
        <p:txBody>
          <a:bodyPr>
            <a:noAutofit/>
          </a:bodyPr>
          <a:lstStyle/>
          <a:p>
            <a:r>
              <a:rPr lang="pt-BR" sz="3300" dirty="0" smtClean="0"/>
              <a:t>Sistema Nacional de Pesquisa Agropecuária - SNPA</a:t>
            </a:r>
            <a:endParaRPr lang="pt-BR" sz="33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31333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22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SNPA - objetivos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Compatibilizar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diretrizes e estratégias de pesquisa agropecuária com as políticas de desenvolvimento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definidas para o País, como um todo, e para cada região, em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particular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Assegurar constante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organização e coordenação das matrizes de instituições que atuam no setor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em torno de programação sistematizada, visando eliminar a dispersão de esforços, sobreposições e lacunas não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desejáveis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Favorecer o desenvolvimento de um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nacional de planejamento para pesquisa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acompanhamento e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avaliação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Estabelecer um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brasileiro de informação agrícola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com formação de banco de dados para a pesquisa e desenvolvimento agropecuário, facilitando o acesso aos usuários e clientes da pesquisa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agropecuária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Promover o apoio à organização e racionalização de meios, métodos e sistemas com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desenvolvimento em informatização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das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instituições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12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SNPA – objetivos </a:t>
            </a:r>
            <a:r>
              <a:rPr lang="pt-BR" sz="2800" dirty="0" smtClean="0"/>
              <a:t>(cont.)</a:t>
            </a:r>
            <a:endParaRPr lang="pt-BR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62075" cy="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Proporcionar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execução conjunta de projetos de pesquisa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interesse comum, fomentando uma ação de parceria entre instituições, no desenvolvimento de ciência e tecnologia para a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agropecuária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Coordenar o esforço de pesquisa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 atendimento às demandas de regiões, estados e municípios, a fim de proporcionar melhor suporte ao desenvolvimento da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agropecuária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Promover o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intercâmbio de informações e documentação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técnico-científica, nas áreas de interesse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comum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Favorecer o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intercâmbio de pessoal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para capacitação e assessoramento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interinstitucional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Possibilitar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apoio técnico, administrativo, material e financeiro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entre instituições integrantes, na medida das necessidades e interesses da programação e missões a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desempenhar</a:t>
            </a:r>
          </a:p>
          <a:p>
            <a:pPr lvl="0"/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r">
              <a:buNone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(Ministério da Agricultura - Portaria Nº 193, de 07.08.1992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5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2854</TotalTime>
  <Words>1975</Words>
  <Application>Microsoft Office PowerPoint</Application>
  <PresentationFormat>Apresentação na tela (4:3)</PresentationFormat>
  <Paragraphs>322</Paragraphs>
  <Slides>47</Slides>
  <Notes>3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6" baseType="lpstr">
      <vt:lpstr>Arial</vt:lpstr>
      <vt:lpstr>Arial Narrow</vt:lpstr>
      <vt:lpstr>Calibri</vt:lpstr>
      <vt:lpstr>Lucida Sans Unicode</vt:lpstr>
      <vt:lpstr>Script MT Bold</vt:lpstr>
      <vt:lpstr>StarSymbol</vt:lpstr>
      <vt:lpstr>Times New Roman</vt:lpstr>
      <vt:lpstr>Wingdings</vt:lpstr>
      <vt:lpstr>Tema do Office</vt:lpstr>
      <vt:lpstr>Sistema Nacional de Pesquisa Agropecuária: histórico, problemas e desafios futuros para a competitividade e a sustentabilidade do agronegócio</vt:lpstr>
      <vt:lpstr>Apresentação do PowerPoint</vt:lpstr>
      <vt:lpstr>Apresentação do PowerPoint</vt:lpstr>
      <vt:lpstr>INOVAÇÃO AGROPECUÁRIA</vt:lpstr>
      <vt:lpstr>Apresentação do PowerPoint</vt:lpstr>
      <vt:lpstr>Sistema Nacional de Pesquisa Agropecuária - SNPA</vt:lpstr>
      <vt:lpstr>Sistema Nacional de Pesquisa Agropecuária - SNPA</vt:lpstr>
      <vt:lpstr>SNPA - objetivos</vt:lpstr>
      <vt:lpstr>SNPA – objetivos (cont.)</vt:lpstr>
      <vt:lpstr>Estudo OEPAs – CGEE (2006)</vt:lpstr>
      <vt:lpstr>Apresentação do PowerPoint</vt:lpstr>
      <vt:lpstr>Metas estabelecidas pelo  PAC Embrapa junto às OEPAS</vt:lpstr>
      <vt:lpstr>Apresentação do PowerPoint</vt:lpstr>
      <vt:lpstr>Apresentação do PowerPoint</vt:lpstr>
      <vt:lpstr>Apresentação do PowerPoint</vt:lpstr>
      <vt:lpstr>Olhando para o futuro</vt:lpstr>
      <vt:lpstr>Olhando para o futuro</vt:lpstr>
      <vt:lpstr>EmbrapaTec – Por que surgiu?</vt:lpstr>
      <vt:lpstr>EmbrapaTec - principal objetivo -</vt:lpstr>
      <vt:lpstr>EmbrapaTec – marcos principais</vt:lpstr>
      <vt:lpstr>EmbrapaTec – O que é?</vt:lpstr>
      <vt:lpstr>Apresentação do PowerPoint</vt:lpstr>
      <vt:lpstr>Olhando para o futuro</vt:lpstr>
      <vt:lpstr>Apresentação do PowerPoint</vt:lpstr>
      <vt:lpstr>Apresentação do PowerPoint</vt:lpstr>
      <vt:lpstr>Olhando para o futuro</vt:lpstr>
      <vt:lpstr>Apresentação do PowerPoint</vt:lpstr>
      <vt:lpstr>Olhando para o futuro</vt:lpstr>
      <vt:lpstr>Apresentação do PowerPoint</vt:lpstr>
      <vt:lpstr>Para enfrentar os complexos desafios do setor...</vt:lpstr>
      <vt:lpstr>Alternativas para enfrentar os desafios</vt:lpstr>
      <vt:lpstr>Uma nova visão de futuro  para pesquisa e a inovação</vt:lpstr>
      <vt:lpstr> Fortalecimento do Sistema de Pesquisa e Inovação Um imperativo, mais que uma necessidade </vt:lpstr>
      <vt:lpstr>Articulação, Alinhamentos e Sinergia</vt:lpstr>
      <vt:lpstr>Atores a Serem Mobilizados</vt:lpstr>
      <vt:lpstr>Unidades da Embrapa no Brasil</vt:lpstr>
      <vt:lpstr>Apresentação do PowerPoint</vt:lpstr>
      <vt:lpstr>Apresentação do PowerPoint</vt:lpstr>
      <vt:lpstr>Organizações Estaduais de Pesquisa - OEPAS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Entrega de valor para a sociedade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 Cristina Bastos Oliveira</dc:creator>
  <cp:lastModifiedBy>Leomar Diniz</cp:lastModifiedBy>
  <cp:revision>350</cp:revision>
  <cp:lastPrinted>2017-08-21T22:20:52Z</cp:lastPrinted>
  <dcterms:created xsi:type="dcterms:W3CDTF">2017-03-31T18:09:56Z</dcterms:created>
  <dcterms:modified xsi:type="dcterms:W3CDTF">2017-08-23T12:38:35Z</dcterms:modified>
</cp:coreProperties>
</file>