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</p:sldMasterIdLst>
  <p:notesMasterIdLst>
    <p:notesMasterId r:id="rId19"/>
  </p:notesMasterIdLst>
  <p:handoutMasterIdLst>
    <p:handoutMasterId r:id="rId20"/>
  </p:handoutMasterIdLst>
  <p:sldIdLst>
    <p:sldId id="256" r:id="rId4"/>
    <p:sldId id="427" r:id="rId5"/>
    <p:sldId id="426" r:id="rId6"/>
    <p:sldId id="428" r:id="rId7"/>
    <p:sldId id="429" r:id="rId8"/>
    <p:sldId id="435" r:id="rId9"/>
    <p:sldId id="437" r:id="rId10"/>
    <p:sldId id="419" r:id="rId11"/>
    <p:sldId id="430" r:id="rId12"/>
    <p:sldId id="431" r:id="rId13"/>
    <p:sldId id="432" r:id="rId14"/>
    <p:sldId id="434" r:id="rId15"/>
    <p:sldId id="438" r:id="rId16"/>
    <p:sldId id="439" r:id="rId17"/>
    <p:sldId id="375" r:id="rId18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36" autoAdjust="0"/>
  </p:normalViewPr>
  <p:slideViewPr>
    <p:cSldViewPr>
      <p:cViewPr>
        <p:scale>
          <a:sx n="90" d="100"/>
          <a:sy n="90" d="100"/>
        </p:scale>
        <p:origin x="-60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2E477-8C00-46F9-8DB5-67D70EFD6B58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7E3E8-C856-4991-853D-7728E4B3CF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95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D281-260D-41E4-8EC2-8A085693C2D2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296DD-7F96-41D7-9C01-8549A5CA6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08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96DD-7F96-41D7-9C01-8549A5CA6076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191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132" y="4715907"/>
            <a:ext cx="5439415" cy="44677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49998" y="9430224"/>
            <a:ext cx="2946084" cy="496412"/>
          </a:xfrm>
          <a:prstGeom prst="rect">
            <a:avLst/>
          </a:prstGeom>
        </p:spPr>
        <p:txBody>
          <a:bodyPr/>
          <a:lstStyle/>
          <a:p>
            <a:fld id="{ABEE8452-F006-461F-817C-0E3E37D6665B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00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3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5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38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796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665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50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50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80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34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1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557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03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77664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299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472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472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50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51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2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1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8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388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58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43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9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5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63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0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38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0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51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EE73-1CFD-4CAB-9675-CB5607D68D3D}" type="datetimeFigureOut">
              <a:rPr lang="pt-BR" smtClean="0"/>
              <a:pPr/>
              <a:t>26/11/2013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5C6E-3E19-40C0-9625-02C1F15EDB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3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9"/>
            <a:ext cx="73548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0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894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2BFC5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2BFC5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2BFC5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2BFC5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2BFC5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C8C93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C8C93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C8C93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C8C93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C8C93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EE73-1CFD-4CAB-9675-CB5607D68D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5C6E-3E19-40C0-9625-02C1F15EDB6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55892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Brasília-DF, </a:t>
            </a:r>
            <a:r>
              <a:rPr lang="pt-BR" sz="1400" dirty="0" smtClean="0"/>
              <a:t>26</a:t>
            </a:r>
            <a:r>
              <a:rPr lang="pt-BR" sz="1400" dirty="0" smtClean="0"/>
              <a:t> </a:t>
            </a:r>
            <a:r>
              <a:rPr lang="pt-BR" sz="1400" dirty="0" smtClean="0"/>
              <a:t>de novembro de 2013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0" y="2446568"/>
            <a:ext cx="63542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200" b="1" dirty="0" smtClean="0">
                <a:solidFill>
                  <a:srgbClr val="004070"/>
                </a:solidFill>
                <a:latin typeface="+mj-lt"/>
              </a:rPr>
              <a:t>Diagnóstico do Setor Aéreo Brasileiro e Alternativas para o Aumento da Competitividade - EMBRATUR</a:t>
            </a:r>
            <a:endParaRPr lang="pt-BR" sz="3200" b="1" dirty="0">
              <a:solidFill>
                <a:srgbClr val="00407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3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560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Política de Céus Abertos na União Europeia - Efeitos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3" y="6285346"/>
            <a:ext cx="721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i="1" dirty="0" smtClean="0"/>
              <a:t>The </a:t>
            </a:r>
            <a:r>
              <a:rPr lang="pt-BR" sz="1200" i="1" dirty="0" err="1"/>
              <a:t>Economic</a:t>
            </a:r>
            <a:r>
              <a:rPr lang="pt-BR" sz="1200" i="1" dirty="0"/>
              <a:t> </a:t>
            </a:r>
            <a:r>
              <a:rPr lang="pt-BR" sz="1200" i="1" dirty="0" err="1"/>
              <a:t>Impact</a:t>
            </a:r>
            <a:r>
              <a:rPr lang="pt-BR" sz="1200" i="1" dirty="0"/>
              <a:t> </a:t>
            </a:r>
            <a:r>
              <a:rPr lang="pt-BR" sz="1200" i="1" dirty="0" err="1" smtClean="0"/>
              <a:t>of</a:t>
            </a:r>
            <a:r>
              <a:rPr lang="pt-BR" sz="1200" i="1" dirty="0" smtClean="0"/>
              <a:t> Air </a:t>
            </a:r>
            <a:r>
              <a:rPr lang="pt-BR" sz="1200" i="1" dirty="0"/>
              <a:t>Service </a:t>
            </a:r>
            <a:r>
              <a:rPr lang="pt-BR" sz="1200" i="1" dirty="0" err="1" smtClean="0"/>
              <a:t>Liberalization</a:t>
            </a:r>
            <a:r>
              <a:rPr lang="pt-BR" sz="1200" dirty="0" smtClean="0"/>
              <a:t> - </a:t>
            </a:r>
            <a:r>
              <a:rPr lang="pt-BR" sz="1200" dirty="0" err="1" smtClean="0"/>
              <a:t>InterVISTAS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8290" y="2859306"/>
            <a:ext cx="816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Crescimento das Companhias de Baixo Custo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07768"/>
            <a:ext cx="4448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560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Política de Céus Abertos na União Europeia - Efeitos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3" y="6285346"/>
            <a:ext cx="721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i="1" dirty="0" smtClean="0"/>
              <a:t>The </a:t>
            </a:r>
            <a:r>
              <a:rPr lang="pt-BR" sz="1200" i="1" dirty="0" err="1"/>
              <a:t>Economic</a:t>
            </a:r>
            <a:r>
              <a:rPr lang="pt-BR" sz="1200" i="1" dirty="0"/>
              <a:t> </a:t>
            </a:r>
            <a:r>
              <a:rPr lang="pt-BR" sz="1200" i="1" dirty="0" err="1"/>
              <a:t>Impact</a:t>
            </a:r>
            <a:r>
              <a:rPr lang="pt-BR" sz="1200" i="1" dirty="0"/>
              <a:t> </a:t>
            </a:r>
            <a:r>
              <a:rPr lang="pt-BR" sz="1200" i="1" dirty="0" err="1" smtClean="0"/>
              <a:t>of</a:t>
            </a:r>
            <a:r>
              <a:rPr lang="pt-BR" sz="1200" i="1" dirty="0" smtClean="0"/>
              <a:t> Air </a:t>
            </a:r>
            <a:r>
              <a:rPr lang="pt-BR" sz="1200" i="1" dirty="0"/>
              <a:t>Service </a:t>
            </a:r>
            <a:r>
              <a:rPr lang="pt-BR" sz="1200" i="1" dirty="0" err="1" smtClean="0"/>
              <a:t>Liberalization</a:t>
            </a:r>
            <a:r>
              <a:rPr lang="pt-BR" sz="1200" dirty="0" smtClean="0"/>
              <a:t> - </a:t>
            </a:r>
            <a:r>
              <a:rPr lang="pt-BR" sz="1200" dirty="0" err="1" smtClean="0"/>
              <a:t>InterVISTAS</a:t>
            </a:r>
            <a:endParaRPr lang="pt-B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19" y="2492896"/>
            <a:ext cx="6217786" cy="351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6145" y="2492896"/>
            <a:ext cx="8424936" cy="379245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560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Política de Céus Abertos na União Europeia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2542461"/>
            <a:ext cx="8427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liberalização que criou o Mercado de Aviação Único na Europa propiciou </a:t>
            </a:r>
            <a:r>
              <a:rPr lang="pt-BR" dirty="0" smtClean="0"/>
              <a:t>grande aumento </a:t>
            </a:r>
            <a:r>
              <a:rPr lang="pt-BR" dirty="0"/>
              <a:t>nas viagens </a:t>
            </a:r>
            <a:r>
              <a:rPr lang="pt-BR" dirty="0" smtClean="0"/>
              <a:t>dentro da Europa.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44 </a:t>
            </a:r>
            <a:r>
              <a:rPr lang="pt-BR" dirty="0"/>
              <a:t>milhões de passageiros adicionais atribuíveis </a:t>
            </a:r>
            <a:r>
              <a:rPr lang="pt-BR" dirty="0" smtClean="0"/>
              <a:t>apenas ao </a:t>
            </a:r>
            <a:r>
              <a:rPr lang="pt-BR" dirty="0"/>
              <a:t>novo regime </a:t>
            </a:r>
            <a:r>
              <a:rPr lang="pt-BR" dirty="0" smtClean="0"/>
              <a:t>-&gt; aumento </a:t>
            </a:r>
            <a:r>
              <a:rPr lang="pt-BR" dirty="0"/>
              <a:t>de 33% nas viagens no </a:t>
            </a:r>
            <a:r>
              <a:rPr lang="pt-BR" dirty="0" smtClean="0"/>
              <a:t>continente.</a:t>
            </a:r>
            <a:endParaRPr lang="pt-BR" dirty="0"/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 expansão no tráfego proporcionou desenvolvimento </a:t>
            </a:r>
            <a:r>
              <a:rPr lang="pt-BR" dirty="0" smtClean="0"/>
              <a:t>do </a:t>
            </a:r>
            <a:r>
              <a:rPr lang="pt-BR" dirty="0"/>
              <a:t>setor de viagens e turismo </a:t>
            </a:r>
            <a:r>
              <a:rPr lang="pt-BR" dirty="0" smtClean="0"/>
              <a:t>e de </a:t>
            </a:r>
            <a:r>
              <a:rPr lang="pt-BR" dirty="0"/>
              <a:t>outras indústrias. </a:t>
            </a: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Cerca </a:t>
            </a:r>
            <a:r>
              <a:rPr lang="pt-BR" dirty="0"/>
              <a:t>de 1,4 milhões de </a:t>
            </a:r>
            <a:r>
              <a:rPr lang="pt-BR" dirty="0" smtClean="0"/>
              <a:t>novos empregos em tempo integral </a:t>
            </a:r>
            <a:r>
              <a:rPr lang="pt-BR" dirty="0"/>
              <a:t>foram gerados pela </a:t>
            </a:r>
            <a:r>
              <a:rPr lang="pt-BR" dirty="0" smtClean="0"/>
              <a:t>liberalização.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Crescimento de US</a:t>
            </a:r>
            <a:r>
              <a:rPr lang="pt-BR" dirty="0"/>
              <a:t>$ 85 bilhões </a:t>
            </a:r>
            <a:r>
              <a:rPr lang="pt-BR" dirty="0" smtClean="0"/>
              <a:t>no PIB da Europa resultante </a:t>
            </a:r>
            <a:r>
              <a:rPr lang="pt-BR" dirty="0"/>
              <a:t>da medida.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7543" y="6285346"/>
            <a:ext cx="721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i="1" dirty="0" smtClean="0"/>
              <a:t>The </a:t>
            </a:r>
            <a:r>
              <a:rPr lang="pt-BR" sz="1200" i="1" dirty="0" err="1"/>
              <a:t>Economic</a:t>
            </a:r>
            <a:r>
              <a:rPr lang="pt-BR" sz="1200" i="1" dirty="0"/>
              <a:t> </a:t>
            </a:r>
            <a:r>
              <a:rPr lang="pt-BR" sz="1200" i="1" dirty="0" err="1"/>
              <a:t>Impact</a:t>
            </a:r>
            <a:r>
              <a:rPr lang="pt-BR" sz="1200" i="1" dirty="0"/>
              <a:t> </a:t>
            </a:r>
            <a:r>
              <a:rPr lang="pt-BR" sz="1200" i="1" dirty="0" err="1" smtClean="0"/>
              <a:t>of</a:t>
            </a:r>
            <a:r>
              <a:rPr lang="pt-BR" sz="1200" i="1" dirty="0" smtClean="0"/>
              <a:t> Air </a:t>
            </a:r>
            <a:r>
              <a:rPr lang="pt-BR" sz="1200" i="1" dirty="0"/>
              <a:t>Service </a:t>
            </a:r>
            <a:r>
              <a:rPr lang="pt-BR" sz="1200" i="1" dirty="0" err="1" smtClean="0"/>
              <a:t>Liberalization</a:t>
            </a:r>
            <a:r>
              <a:rPr lang="pt-BR" sz="1200" dirty="0" smtClean="0"/>
              <a:t> - </a:t>
            </a:r>
            <a:r>
              <a:rPr lang="pt-BR" sz="1200" dirty="0" err="1" smtClean="0"/>
              <a:t>InterVISTAS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808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30690" y="2802267"/>
            <a:ext cx="8833797" cy="313932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0691" y="2802267"/>
            <a:ext cx="86527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Lançado pelo Governo Federal com o objetivo de fortalecer </a:t>
            </a:r>
            <a:r>
              <a:rPr lang="pt-BR" dirty="0"/>
              <a:t>e estruturar rede de 689 aeroportos </a:t>
            </a:r>
            <a:r>
              <a:rPr lang="pt-BR" dirty="0" smtClean="0"/>
              <a:t>regionais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Investimentos de R</a:t>
            </a:r>
            <a:r>
              <a:rPr lang="pt-BR" dirty="0"/>
              <a:t>$ 7,3 bi em 270 aeroportos na 1ª fase </a:t>
            </a: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Isenções das </a:t>
            </a:r>
            <a:r>
              <a:rPr lang="pt-BR" dirty="0"/>
              <a:t>tarifas dos aeroportos do interior com movimentação inferior a 1 milhão de passageiros por ano </a:t>
            </a:r>
            <a:r>
              <a:rPr lang="pt-BR" dirty="0" smtClean="0"/>
              <a:t>- reembolsadas </a:t>
            </a:r>
            <a:r>
              <a:rPr lang="pt-BR" dirty="0"/>
              <a:t>pelo </a:t>
            </a:r>
            <a:r>
              <a:rPr lang="pt-BR" dirty="0" smtClean="0"/>
              <a:t>FNAC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Subsídios para </a:t>
            </a:r>
            <a:r>
              <a:rPr lang="pt-BR" dirty="0"/>
              <a:t>rotas entre cidades pequenas e médias do interior e destas cidades para as </a:t>
            </a:r>
            <a:r>
              <a:rPr lang="pt-BR" dirty="0" smtClean="0"/>
              <a:t>capitais: condicionado </a:t>
            </a:r>
            <a:r>
              <a:rPr lang="pt-BR" dirty="0"/>
              <a:t>aos assentos ocupados, limitados a 50% da aeronave e até 60 </a:t>
            </a:r>
            <a:r>
              <a:rPr lang="pt-BR" dirty="0" smtClean="0"/>
              <a:t>assentos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Estimulará </a:t>
            </a:r>
            <a:r>
              <a:rPr lang="pt-BR" dirty="0"/>
              <a:t>novas rotas regionais </a:t>
            </a:r>
          </a:p>
          <a:p>
            <a:r>
              <a:rPr lang="pt-BR" b="1" dirty="0" smtClean="0"/>
              <a:t> </a:t>
            </a:r>
          </a:p>
          <a:p>
            <a:endParaRPr lang="pt-BR" b="1" dirty="0"/>
          </a:p>
          <a:p>
            <a:r>
              <a:rPr lang="pt-BR" sz="1100" dirty="0" smtClean="0"/>
              <a:t>Fonte: </a:t>
            </a:r>
            <a:r>
              <a:rPr lang="pt-BR" sz="1100" dirty="0"/>
              <a:t>Secretaria de Aviação Civil da Presidência da República - SAC/PR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44824"/>
            <a:ext cx="8229600" cy="720080"/>
          </a:xfrm>
        </p:spPr>
        <p:txBody>
          <a:bodyPr>
            <a:normAutofit/>
          </a:bodyPr>
          <a:lstStyle/>
          <a:p>
            <a:pPr marL="0" indent="0" algn="ctr" eaLnBrk="0" hangingPunct="0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  <a:ea typeface="Calibri" pitchFamily="34" charset="0"/>
                <a:cs typeface="Times New Roman" pitchFamily="18" charset="0"/>
              </a:rPr>
              <a:t>Plano de Aviação Regional</a:t>
            </a:r>
          </a:p>
          <a:p>
            <a:pPr marL="0" indent="0" algn="ctr" eaLnBrk="0" hangingPunct="0">
              <a:buNone/>
            </a:pPr>
            <a:endParaRPr lang="pt-BR" sz="2800" b="1" dirty="0">
              <a:solidFill>
                <a:srgbClr val="00A44A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t-BR" sz="18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</a:pPr>
            <a:endParaRPr lang="pt-BR" sz="1800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16" y="1772816"/>
            <a:ext cx="5994478" cy="45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6285346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100" dirty="0">
                <a:solidFill>
                  <a:prstClr val="black"/>
                </a:solidFill>
              </a:rPr>
              <a:t>Fonte: Secretaria de Aviação Civil da Presidência da República - </a:t>
            </a:r>
            <a:r>
              <a:rPr lang="pt-BR" sz="1100" dirty="0" smtClean="0">
                <a:solidFill>
                  <a:prstClr val="black"/>
                </a:solidFill>
              </a:rPr>
              <a:t>SAC/PR</a:t>
            </a:r>
            <a:endParaRPr lang="pt-B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28" y="6300014"/>
            <a:ext cx="2630366" cy="29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629449" cy="354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8553" y="2924944"/>
            <a:ext cx="8424936" cy="336040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 smtClean="0">
                <a:latin typeface="+mj-lt"/>
              </a:rPr>
              <a:t>Pesquisa nos sítios das principais empresas de aviação do país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 smtClean="0">
                <a:latin typeface="+mj-lt"/>
              </a:rPr>
              <a:t>Voos de Ida e Volta – partida ao sábado e retorno no domingo da semana seguinte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dirty="0">
              <a:latin typeface="+mj-lt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pt-BR" dirty="0" smtClean="0"/>
              <a:t>Origem: capitais que integram o Sistema </a:t>
            </a:r>
            <a:r>
              <a:rPr lang="pt-BR" dirty="0"/>
              <a:t>Nacional de Índices de Preços ao 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Consumidor (SNIPC)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latin typeface="+mj-lt"/>
              </a:rPr>
              <a:t>Destino: </a:t>
            </a:r>
            <a:r>
              <a:rPr lang="pt-BR" dirty="0"/>
              <a:t>capitais dos estados onde estão localizadas as cidades mais visitadas</a:t>
            </a:r>
          </a:p>
          <a:p>
            <a:r>
              <a:rPr lang="pt-BR" dirty="0"/>
              <a:t>do País por motivo de visita a amigos e familiares ou por motivo de turismo</a:t>
            </a:r>
            <a:endParaRPr lang="pt-BR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dirty="0">
              <a:latin typeface="+mj-lt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pt-BR" dirty="0" smtClean="0">
                <a:latin typeface="+mj-lt"/>
              </a:rPr>
              <a:t>Antecedência: 60 dias: pesquisa em janeiro, fevereiro, julho e dezembro</a:t>
            </a:r>
          </a:p>
          <a:p>
            <a:pPr lvl="3">
              <a:defRPr/>
            </a:pP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     30 dias: pesquisa nos demais meses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2" y="1859985"/>
            <a:ext cx="8438667" cy="992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00A44A"/>
                </a:solidFill>
              </a:rPr>
              <a:t>Índice Nacional de Preços ao Consumidor Amplo (IPCA) </a:t>
            </a:r>
            <a:r>
              <a:rPr lang="pt-BR" sz="2800" b="1" dirty="0" smtClean="0">
                <a:solidFill>
                  <a:srgbClr val="00A44A"/>
                </a:solidFill>
              </a:rPr>
              <a:t>– Subitem Passagens Aéreas – Metodologia IBGE</a:t>
            </a:r>
            <a:endParaRPr lang="pt-BR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992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00A44A"/>
                </a:solidFill>
              </a:rPr>
              <a:t>Í</a:t>
            </a:r>
            <a:r>
              <a:rPr lang="pt-BR" sz="2800" b="1" dirty="0" smtClean="0">
                <a:solidFill>
                  <a:srgbClr val="00A44A"/>
                </a:solidFill>
              </a:rPr>
              <a:t>ndice </a:t>
            </a:r>
            <a:r>
              <a:rPr lang="pt-BR" sz="2800" b="1" dirty="0">
                <a:solidFill>
                  <a:srgbClr val="00A44A"/>
                </a:solidFill>
              </a:rPr>
              <a:t>Nacional de Preços ao Consumidor Amplo (IPCA) </a:t>
            </a:r>
            <a:r>
              <a:rPr lang="pt-BR" sz="2800" b="1" dirty="0" smtClean="0">
                <a:solidFill>
                  <a:srgbClr val="00A44A"/>
                </a:solidFill>
              </a:rPr>
              <a:t>– </a:t>
            </a: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Subitem Passagens Aéreas - Histórico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4294" y="6098525"/>
            <a:ext cx="6167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¹ Subitem do IPCA: </a:t>
            </a:r>
            <a:r>
              <a:rPr lang="pt-BR" sz="1100" dirty="0"/>
              <a:t>Transporte Público - Avião (até 2010) / Passagem Aérea (a partir de 2011</a:t>
            </a:r>
            <a:r>
              <a:rPr lang="pt-BR" sz="1100" dirty="0" smtClean="0"/>
              <a:t>) - Nacional</a:t>
            </a:r>
            <a:endParaRPr lang="pt-BR" sz="1100" dirty="0"/>
          </a:p>
          <a:p>
            <a:r>
              <a:rPr lang="pt-BR" sz="1100" dirty="0" smtClean="0"/>
              <a:t>² Variação </a:t>
            </a:r>
            <a:r>
              <a:rPr lang="pt-BR" sz="1100" dirty="0"/>
              <a:t>acima da inflação medida pelo IPCA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69915"/>
              </p:ext>
            </p:extLst>
          </p:nvPr>
        </p:nvGraphicFramePr>
        <p:xfrm>
          <a:off x="2339752" y="3212976"/>
          <a:ext cx="4578361" cy="2190750"/>
        </p:xfrm>
        <a:graphic>
          <a:graphicData uri="http://schemas.openxmlformats.org/drawingml/2006/table">
            <a:tbl>
              <a:tblPr/>
              <a:tblGrid>
                <a:gridCol w="1225561"/>
                <a:gridCol w="1150703"/>
                <a:gridCol w="995597"/>
                <a:gridCol w="1206500"/>
              </a:tblGrid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Variação Tarifas </a:t>
                      </a:r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Aéreas¹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IPCA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Variação Real Tarifas </a:t>
                      </a:r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Aéreas²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4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Variação Acumulada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0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19631" cy="472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9113" y="4253069"/>
            <a:ext cx="143932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/>
              <a:t>2003-2011: 49 milhões de brasileiros ingressaram nas Classes A, B ou C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9557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98156"/>
            <a:ext cx="5675541" cy="49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7563" y="5063806"/>
            <a:ext cx="1728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/>
              <a:t>2003-2011: 55 milhões de viagens aéreas a mais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718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6145" y="2492896"/>
            <a:ext cx="8424936" cy="379245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err="1" smtClean="0">
                <a:latin typeface="+mj-lt"/>
              </a:rPr>
              <a:t>Pesquisas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realizadas</a:t>
            </a:r>
            <a:r>
              <a:rPr lang="en-US" dirty="0" smtClean="0">
                <a:latin typeface="+mj-lt"/>
              </a:rPr>
              <a:t> entre 5 e 11 de </a:t>
            </a:r>
            <a:r>
              <a:rPr lang="en-US" dirty="0" err="1" smtClean="0">
                <a:latin typeface="+mj-lt"/>
              </a:rPr>
              <a:t>novembro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voos</a:t>
            </a:r>
            <a:r>
              <a:rPr lang="en-US" dirty="0" smtClean="0">
                <a:latin typeface="+mj-lt"/>
              </a:rPr>
              <a:t> de 7 a 10/12/2013, de </a:t>
            </a:r>
            <a:r>
              <a:rPr lang="en-US" dirty="0" err="1" smtClean="0">
                <a:latin typeface="+mj-lt"/>
              </a:rPr>
              <a:t>ida</a:t>
            </a:r>
            <a:endParaRPr lang="en-US" dirty="0">
              <a:latin typeface="+mj-lt"/>
            </a:endParaRPr>
          </a:p>
          <a:p>
            <a:pPr algn="ctr">
              <a:defRPr/>
            </a:pPr>
            <a:r>
              <a:rPr lang="en-US" dirty="0" smtClean="0">
                <a:latin typeface="+mj-lt"/>
              </a:rPr>
              <a:t>e </a:t>
            </a:r>
            <a:r>
              <a:rPr lang="en-US" dirty="0" err="1" smtClean="0">
                <a:latin typeface="+mj-lt"/>
              </a:rPr>
              <a:t>volta</a:t>
            </a:r>
            <a:r>
              <a:rPr lang="en-US" dirty="0" smtClean="0">
                <a:latin typeface="+mj-lt"/>
              </a:rPr>
              <a:t>, e </a:t>
            </a:r>
            <a:r>
              <a:rPr lang="en-US" dirty="0" err="1" smtClean="0">
                <a:latin typeface="+mj-lt"/>
              </a:rPr>
              <a:t>selecionados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voos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baratos</a:t>
            </a:r>
            <a:r>
              <a:rPr lang="en-US" dirty="0" smtClean="0"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Recife x </a:t>
            </a:r>
            <a:r>
              <a:rPr lang="en-US" dirty="0" err="1" smtClean="0">
                <a:latin typeface="+mj-lt"/>
              </a:rPr>
              <a:t>Maceió</a:t>
            </a:r>
            <a:r>
              <a:rPr lang="en-US" dirty="0" smtClean="0">
                <a:latin typeface="+mj-lt"/>
              </a:rPr>
              <a:t> – 203 km: </a:t>
            </a:r>
            <a:r>
              <a:rPr lang="en-US" b="1" dirty="0" smtClean="0">
                <a:latin typeface="+mj-lt"/>
              </a:rPr>
              <a:t>US$ 283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Chicago x </a:t>
            </a:r>
            <a:r>
              <a:rPr lang="en-US" dirty="0" err="1" smtClean="0">
                <a:latin typeface="+mj-lt"/>
              </a:rPr>
              <a:t>Indianápolis</a:t>
            </a:r>
            <a:r>
              <a:rPr lang="en-US" dirty="0" smtClean="0">
                <a:latin typeface="+mj-lt"/>
              </a:rPr>
              <a:t> (EUA) – 264 km: </a:t>
            </a:r>
            <a:r>
              <a:rPr lang="en-US" b="1" dirty="0" smtClean="0">
                <a:latin typeface="+mj-lt"/>
              </a:rPr>
              <a:t>US$ 207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Dublin (IR) x Newcastle (UK) – 354 km: </a:t>
            </a:r>
            <a:r>
              <a:rPr lang="en-US" b="1" dirty="0" smtClean="0">
                <a:latin typeface="+mj-lt"/>
              </a:rPr>
              <a:t>US$ 41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</a:rPr>
              <a:t>Vitória</a:t>
            </a:r>
            <a:r>
              <a:rPr lang="en-US" dirty="0" smtClean="0">
                <a:latin typeface="+mj-lt"/>
              </a:rPr>
              <a:t> x Salvador – 840 km: </a:t>
            </a:r>
            <a:r>
              <a:rPr lang="en-US" b="1" dirty="0" smtClean="0">
                <a:latin typeface="+mj-lt"/>
              </a:rPr>
              <a:t>US$ 257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Atlanta x Miami (EUA) – 976 km: </a:t>
            </a:r>
            <a:r>
              <a:rPr lang="en-US" b="1" dirty="0" smtClean="0">
                <a:latin typeface="+mj-lt"/>
              </a:rPr>
              <a:t>US$ 259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Barcelona (ES) x Porto (PT) – 902 km: </a:t>
            </a:r>
            <a:r>
              <a:rPr lang="en-US" b="1" dirty="0" smtClean="0">
                <a:latin typeface="+mj-lt"/>
              </a:rPr>
              <a:t>US$ 53</a:t>
            </a:r>
            <a:endParaRPr lang="en-US" b="1" dirty="0"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560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Comparação Voos Brasil x Europa x EUA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3" y="6285346"/>
            <a:ext cx="721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Busca de passagens no sítio </a:t>
            </a:r>
            <a:r>
              <a:rPr lang="pt-BR" sz="1200" dirty="0" err="1" smtClean="0"/>
              <a:t>Skyscanner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037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6145" y="2492896"/>
            <a:ext cx="8424936" cy="379245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err="1" smtClean="0">
                <a:latin typeface="+mj-lt"/>
              </a:rPr>
              <a:t>Pesquisas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realizadas</a:t>
            </a:r>
            <a:r>
              <a:rPr lang="en-US" dirty="0" smtClean="0">
                <a:latin typeface="+mj-lt"/>
              </a:rPr>
              <a:t> entre 5 e 11 de </a:t>
            </a:r>
            <a:r>
              <a:rPr lang="en-US" dirty="0" err="1" smtClean="0">
                <a:latin typeface="+mj-lt"/>
              </a:rPr>
              <a:t>novembro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voos</a:t>
            </a:r>
            <a:r>
              <a:rPr lang="en-US" dirty="0" smtClean="0">
                <a:latin typeface="+mj-lt"/>
              </a:rPr>
              <a:t> de 7 a 10/12/2013, de </a:t>
            </a:r>
            <a:r>
              <a:rPr lang="en-US" dirty="0" err="1" smtClean="0">
                <a:latin typeface="+mj-lt"/>
              </a:rPr>
              <a:t>ida</a:t>
            </a:r>
            <a:endParaRPr lang="en-US" dirty="0">
              <a:latin typeface="+mj-lt"/>
            </a:endParaRPr>
          </a:p>
          <a:p>
            <a:pPr algn="ctr">
              <a:defRPr/>
            </a:pPr>
            <a:r>
              <a:rPr lang="en-US" dirty="0" smtClean="0">
                <a:latin typeface="+mj-lt"/>
              </a:rPr>
              <a:t>e </a:t>
            </a:r>
            <a:r>
              <a:rPr lang="en-US" dirty="0" err="1" smtClean="0">
                <a:latin typeface="+mj-lt"/>
              </a:rPr>
              <a:t>volta</a:t>
            </a:r>
            <a:r>
              <a:rPr lang="en-US" dirty="0" smtClean="0">
                <a:latin typeface="+mj-lt"/>
              </a:rPr>
              <a:t>, e </a:t>
            </a:r>
            <a:r>
              <a:rPr lang="en-US" dirty="0" err="1" smtClean="0">
                <a:latin typeface="+mj-lt"/>
              </a:rPr>
              <a:t>selecionados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voos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baratos</a:t>
            </a:r>
            <a:r>
              <a:rPr lang="en-US" dirty="0" smtClean="0"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Brasília x Curitiba – 1120 km: </a:t>
            </a:r>
            <a:r>
              <a:rPr lang="en-US" b="1" dirty="0" smtClean="0">
                <a:latin typeface="+mj-lt"/>
              </a:rPr>
              <a:t>US$ 247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Nova York x Chicago (EUA) – 1147 km: </a:t>
            </a:r>
            <a:r>
              <a:rPr lang="en-US" b="1" dirty="0" smtClean="0">
                <a:latin typeface="+mj-lt"/>
              </a:rPr>
              <a:t>US$ 158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Paris (FR) x Roma (IT) – 1106 km: </a:t>
            </a:r>
            <a:r>
              <a:rPr lang="en-US" b="1" dirty="0" smtClean="0">
                <a:latin typeface="+mj-lt"/>
              </a:rPr>
              <a:t>US$ 107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São Paulo x Fortaleza – 2373 km: </a:t>
            </a:r>
            <a:r>
              <a:rPr lang="en-US" b="1" dirty="0" smtClean="0">
                <a:latin typeface="+mj-lt"/>
              </a:rPr>
              <a:t>US$ 356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Nova York x Houston (EUA) – 2283 km: </a:t>
            </a:r>
            <a:r>
              <a:rPr lang="en-US" b="1" dirty="0" smtClean="0">
                <a:latin typeface="+mj-lt"/>
              </a:rPr>
              <a:t>US$ 237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Lisboa (PT) x </a:t>
            </a:r>
            <a:r>
              <a:rPr lang="en-US" dirty="0" err="1" smtClean="0">
                <a:latin typeface="+mj-lt"/>
              </a:rPr>
              <a:t>Berlim</a:t>
            </a:r>
            <a:r>
              <a:rPr lang="en-US" dirty="0" smtClean="0">
                <a:latin typeface="+mj-lt"/>
              </a:rPr>
              <a:t> (AL) – 2316 km: </a:t>
            </a:r>
            <a:r>
              <a:rPr lang="en-US" b="1" dirty="0" smtClean="0">
                <a:latin typeface="+mj-lt"/>
              </a:rPr>
              <a:t>US$ 225</a:t>
            </a:r>
            <a:endParaRPr lang="en-US" b="1" dirty="0"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560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Comparação Voos Brasil x Europa x EUA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3" y="6285346"/>
            <a:ext cx="721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Busca de passagens no sítio </a:t>
            </a:r>
            <a:r>
              <a:rPr lang="pt-BR" sz="1200" dirty="0" err="1" smtClean="0"/>
              <a:t>Skyscanner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684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6145" y="2852936"/>
            <a:ext cx="8424936" cy="3138109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Mercado de </a:t>
            </a:r>
            <a:r>
              <a:rPr lang="en-US" dirty="0" err="1" smtClean="0">
                <a:latin typeface="+mj-lt"/>
              </a:rPr>
              <a:t>Aviação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Único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criado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1992 </a:t>
            </a:r>
            <a:r>
              <a:rPr lang="en-US" dirty="0" err="1" smtClean="0">
                <a:latin typeface="+mj-lt"/>
              </a:rPr>
              <a:t>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União</a:t>
            </a:r>
            <a:r>
              <a:rPr lang="en-US" dirty="0" smtClean="0">
                <a:latin typeface="+mj-lt"/>
              </a:rPr>
              <a:t> Europeia – </a:t>
            </a:r>
            <a:r>
              <a:rPr lang="en-US" dirty="0" err="1" smtClean="0">
                <a:latin typeface="+mj-lt"/>
              </a:rPr>
              <a:t>efetivado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1993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</a:rPr>
              <a:t>Companhias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aéreas</a:t>
            </a:r>
            <a:r>
              <a:rPr lang="en-US" dirty="0" smtClean="0">
                <a:latin typeface="+mj-lt"/>
              </a:rPr>
              <a:t> da UE </a:t>
            </a:r>
            <a:r>
              <a:rPr lang="en-US" dirty="0" err="1" smtClean="0">
                <a:latin typeface="+mj-lt"/>
              </a:rPr>
              <a:t>passaram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ter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direitos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tráfego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aéreo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todo</a:t>
            </a:r>
            <a:r>
              <a:rPr lang="en-US" dirty="0" smtClean="0">
                <a:latin typeface="+mj-lt"/>
              </a:rPr>
              <a:t> o </a:t>
            </a:r>
          </a:p>
          <a:p>
            <a:pPr>
              <a:defRPr/>
            </a:pPr>
            <a:r>
              <a:rPr lang="en-US" dirty="0" err="1" smtClean="0">
                <a:latin typeface="+mj-lt"/>
              </a:rPr>
              <a:t>espaço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aéreo</a:t>
            </a:r>
            <a:r>
              <a:rPr lang="en-US" dirty="0" smtClean="0">
                <a:latin typeface="+mj-lt"/>
              </a:rPr>
              <a:t> da </a:t>
            </a:r>
            <a:r>
              <a:rPr lang="en-US" dirty="0" err="1" smtClean="0">
                <a:latin typeface="+mj-lt"/>
              </a:rPr>
              <a:t>Comunidade</a:t>
            </a:r>
            <a:r>
              <a:rPr lang="en-US" dirty="0" smtClean="0">
                <a:latin typeface="+mj-lt"/>
              </a:rPr>
              <a:t> Europeia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</a:rPr>
              <a:t>Instituído</a:t>
            </a:r>
            <a:r>
              <a:rPr lang="en-US" dirty="0" smtClean="0">
                <a:latin typeface="+mj-lt"/>
              </a:rPr>
              <a:t> regime de </a:t>
            </a:r>
            <a:r>
              <a:rPr lang="en-US" dirty="0" err="1" smtClean="0">
                <a:latin typeface="+mj-lt"/>
              </a:rPr>
              <a:t>liberdade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tarifária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</a:rPr>
              <a:t>Cabotagem</a:t>
            </a:r>
            <a:r>
              <a:rPr lang="en-US" dirty="0" smtClean="0">
                <a:latin typeface="+mj-lt"/>
              </a:rPr>
              <a:t> plena - </a:t>
            </a:r>
            <a:r>
              <a:rPr lang="en-US" dirty="0" err="1" smtClean="0">
                <a:latin typeface="+mj-lt"/>
              </a:rPr>
              <a:t>permitida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1997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560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Política de Céus Abertos na União Europeia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4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226" cy="23138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5346"/>
            <a:ext cx="2195265" cy="2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3813" y="1859985"/>
            <a:ext cx="8229600" cy="560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A44A"/>
                </a:solidFill>
                <a:latin typeface="+mj-lt"/>
              </a:rPr>
              <a:t>Política de Céus Abertos na União Europeia - Efeitos</a:t>
            </a:r>
            <a:endParaRPr lang="pt-BR" sz="1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3" y="3470762"/>
            <a:ext cx="84391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5362183"/>
            <a:ext cx="721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i="1" dirty="0" smtClean="0"/>
              <a:t>The </a:t>
            </a:r>
            <a:r>
              <a:rPr lang="pt-BR" sz="1200" i="1" dirty="0" err="1"/>
              <a:t>Economic</a:t>
            </a:r>
            <a:r>
              <a:rPr lang="pt-BR" sz="1200" i="1" dirty="0"/>
              <a:t> </a:t>
            </a:r>
            <a:r>
              <a:rPr lang="pt-BR" sz="1200" i="1" dirty="0" err="1"/>
              <a:t>Impact</a:t>
            </a:r>
            <a:r>
              <a:rPr lang="pt-BR" sz="1200" i="1" dirty="0"/>
              <a:t> </a:t>
            </a:r>
            <a:r>
              <a:rPr lang="pt-BR" sz="1200" i="1" dirty="0" err="1" smtClean="0"/>
              <a:t>of</a:t>
            </a:r>
            <a:r>
              <a:rPr lang="pt-BR" sz="1200" i="1" dirty="0" smtClean="0"/>
              <a:t> Air </a:t>
            </a:r>
            <a:r>
              <a:rPr lang="pt-BR" sz="1200" i="1" dirty="0"/>
              <a:t>Service </a:t>
            </a:r>
            <a:r>
              <a:rPr lang="pt-BR" sz="1200" i="1" dirty="0" err="1" smtClean="0"/>
              <a:t>Liberalization</a:t>
            </a:r>
            <a:r>
              <a:rPr lang="pt-BR" sz="1200" dirty="0" smtClean="0"/>
              <a:t> - </a:t>
            </a:r>
            <a:r>
              <a:rPr lang="pt-BR" sz="1200" dirty="0" err="1" smtClean="0"/>
              <a:t>InterVISTAS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3" y="2924944"/>
            <a:ext cx="816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Aumento de Capacidade de Tráfego em toda a Europa, após instituição do Mercado de Aviação Único na UE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8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5531</TotalTime>
  <Words>880</Words>
  <Application>Microsoft Office PowerPoint</Application>
  <PresentationFormat>Apresentação na tela (4:3)</PresentationFormat>
  <Paragraphs>126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Tema do Office</vt:lpstr>
      <vt:lpstr>Personalizar design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Hummel Palumbo</dc:creator>
  <cp:lastModifiedBy>Leandro Henrique Cascaldi Garcia</cp:lastModifiedBy>
  <cp:revision>310</cp:revision>
  <cp:lastPrinted>2013-10-23T18:08:32Z</cp:lastPrinted>
  <dcterms:created xsi:type="dcterms:W3CDTF">2012-08-07T19:26:11Z</dcterms:created>
  <dcterms:modified xsi:type="dcterms:W3CDTF">2013-11-26T12:06:11Z</dcterms:modified>
</cp:coreProperties>
</file>