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67" r:id="rId6"/>
  </p:sldMasterIdLst>
  <p:notesMasterIdLst>
    <p:notesMasterId r:id="rId19"/>
  </p:notesMasterIdLst>
  <p:sldIdLst>
    <p:sldId id="489" r:id="rId7"/>
    <p:sldId id="6228" r:id="rId8"/>
    <p:sldId id="6144" r:id="rId9"/>
    <p:sldId id="6147" r:id="rId10"/>
    <p:sldId id="6060" r:id="rId11"/>
    <p:sldId id="6145" r:id="rId12"/>
    <p:sldId id="6051" r:id="rId13"/>
    <p:sldId id="6152" r:id="rId14"/>
    <p:sldId id="6159" r:id="rId15"/>
    <p:sldId id="6160" r:id="rId16"/>
    <p:sldId id="6150" r:id="rId17"/>
    <p:sldId id="600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55E"/>
    <a:srgbClr val="FB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85650" autoAdjust="0"/>
  </p:normalViewPr>
  <p:slideViewPr>
    <p:cSldViewPr snapToGrid="0">
      <p:cViewPr varScale="1">
        <p:scale>
          <a:sx n="94" d="100"/>
          <a:sy n="94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AF1AD-BAB5-6840-99F0-FB91C5408599}" type="datetimeFigureOut">
              <a:rPr lang="pt-BR" smtClean="0"/>
              <a:t>03/12/2025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39322-23D4-DE48-BB20-777E3276FB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21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CE38F-884E-84A9-B58B-B1E65A7A3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14A9EA1-C7F8-13C2-C2A3-885576C46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F1D0AED-2A7B-818F-9834-33AE70CD9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9F1611C-42CA-CC8A-31FD-5E45175C1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054F7-2EFA-4EC9-8895-45C23EBE5B8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48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054F7-2EFA-4EC9-8895-45C23EBE5B8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090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054F7-2EFA-4EC9-8895-45C23EBE5B8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19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Global </a:t>
            </a:r>
            <a:r>
              <a:rPr lang="pt-BR" err="1"/>
              <a:t>innovation</a:t>
            </a:r>
            <a:r>
              <a:rPr lang="pt-BR"/>
              <a:t> index avaliou 132 países.</a:t>
            </a:r>
            <a:br>
              <a:rPr lang="pt-BR"/>
            </a:br>
            <a:r>
              <a:rPr lang="pt-BR"/>
              <a:t>Países foram divididos em 7 regiões</a:t>
            </a:r>
            <a:br>
              <a:rPr lang="pt-BR"/>
            </a:br>
            <a:r>
              <a:rPr lang="pt-BR"/>
              <a:t>Imagem mostra os 3 líderes de cada região.</a:t>
            </a:r>
            <a:br>
              <a:rPr lang="pt-BR"/>
            </a:br>
            <a:r>
              <a:rPr lang="pt-BR"/>
              <a:t>O primeiro ponto de atenção: dos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054F7-2EFA-4EC9-8895-45C23EBE5B8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59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Global </a:t>
            </a:r>
            <a:r>
              <a:rPr lang="pt-BR" err="1"/>
              <a:t>innovation</a:t>
            </a:r>
            <a:r>
              <a:rPr lang="pt-BR"/>
              <a:t> index avaliou 132 países.</a:t>
            </a:r>
            <a:br>
              <a:rPr lang="pt-BR"/>
            </a:br>
            <a:r>
              <a:rPr lang="pt-BR"/>
              <a:t>Países foram divididos em 7 regiões</a:t>
            </a:r>
            <a:br>
              <a:rPr lang="pt-BR"/>
            </a:br>
            <a:r>
              <a:rPr lang="pt-BR"/>
              <a:t>Imagem mostra os 3 líderes de cada região.</a:t>
            </a:r>
            <a:br>
              <a:rPr lang="pt-BR"/>
            </a:br>
            <a:r>
              <a:rPr lang="pt-BR"/>
              <a:t>O primeiro ponto de atenção: dos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054F7-2EFA-4EC9-8895-45C23EBE5B8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33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Dos 17 países </a:t>
            </a:r>
            <a:r>
              <a:rPr lang="pt-BR" dirty="0" err="1"/>
              <a:t>megabiodiversos</a:t>
            </a:r>
            <a:r>
              <a:rPr lang="pt-BR" dirty="0"/>
              <a:t> do mundo, apenas 1 está entre os 10 países mais inovadores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054F7-2EFA-4EC9-8895-45C23EBE5B8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21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054F7-2EFA-4EC9-8895-45C23EBE5B8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762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Global </a:t>
            </a:r>
            <a:r>
              <a:rPr lang="pt-BR" err="1"/>
              <a:t>innovation</a:t>
            </a:r>
            <a:r>
              <a:rPr lang="pt-BR"/>
              <a:t> index avaliou 132 países.</a:t>
            </a:r>
            <a:br>
              <a:rPr lang="pt-BR"/>
            </a:br>
            <a:r>
              <a:rPr lang="pt-BR"/>
              <a:t>Países foram divididos em 7 regiões</a:t>
            </a:r>
            <a:br>
              <a:rPr lang="pt-BR"/>
            </a:br>
            <a:r>
              <a:rPr lang="pt-BR"/>
              <a:t>Imagem mostra os 3 líderes de cada região.</a:t>
            </a:r>
            <a:br>
              <a:rPr lang="pt-BR"/>
            </a:br>
            <a:r>
              <a:rPr lang="pt-BR"/>
              <a:t>O primeiro ponto de atenção: dos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054F7-2EFA-4EC9-8895-45C23EBE5B8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91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22552-5396-07FD-C072-E832B27CD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E05D7DF-D36C-C9B0-E42B-56A9755EE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278DAF1-ADD0-EE9E-78D3-00D9714FA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Global </a:t>
            </a:r>
            <a:r>
              <a:rPr lang="pt-BR" err="1"/>
              <a:t>innovation</a:t>
            </a:r>
            <a:r>
              <a:rPr lang="pt-BR"/>
              <a:t> index avaliou 132 países.</a:t>
            </a:r>
            <a:br>
              <a:rPr lang="pt-BR"/>
            </a:br>
            <a:r>
              <a:rPr lang="pt-BR"/>
              <a:t>Países foram divididos em 7 regiões</a:t>
            </a:r>
            <a:br>
              <a:rPr lang="pt-BR"/>
            </a:br>
            <a:r>
              <a:rPr lang="pt-BR"/>
              <a:t>Imagem mostra os 3 líderes de cada região.</a:t>
            </a:r>
            <a:br>
              <a:rPr lang="pt-BR"/>
            </a:br>
            <a:r>
              <a:rPr lang="pt-BR"/>
              <a:t>O primeiro ponto de atenção: dos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67537B-90E1-B530-5635-025D82EF9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054F7-2EFA-4EC9-8895-45C23EBE5B8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57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A94B9-BE00-3789-0C4E-C5F401C92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2015584-0492-E8FA-3763-047EF494C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5E02289-2070-B649-ED79-88CE6F2D78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Global </a:t>
            </a:r>
            <a:r>
              <a:rPr lang="pt-BR" dirty="0" err="1"/>
              <a:t>innovation</a:t>
            </a:r>
            <a:r>
              <a:rPr lang="pt-BR" dirty="0"/>
              <a:t> index avaliou 132 países.</a:t>
            </a:r>
            <a:br>
              <a:rPr lang="pt-BR" dirty="0"/>
            </a:br>
            <a:r>
              <a:rPr lang="pt-BR" dirty="0"/>
              <a:t>Países foram divididos em 7 regiões</a:t>
            </a:r>
            <a:br>
              <a:rPr lang="pt-BR" dirty="0"/>
            </a:br>
            <a:r>
              <a:rPr lang="pt-BR" dirty="0"/>
              <a:t>Imagem mostra os 3 líderes de cada região.</a:t>
            </a:r>
            <a:br>
              <a:rPr lang="pt-BR" dirty="0"/>
            </a:br>
            <a:r>
              <a:rPr lang="pt-BR" dirty="0"/>
              <a:t>O primeiro ponto de atenção: dos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DA018F-46DC-19AD-6CD4-5486BD479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054F7-2EFA-4EC9-8895-45C23EBE5B8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9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FE0B6-8CBB-4716-7E07-DFB33FFE1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1BFA19B-1919-F0DC-743C-D2CA7E751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8A350E-11A8-A9A9-7717-495C86144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AC76BE-6DC9-8185-7A0D-297FFB5AC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054F7-2EFA-4EC9-8895-45C23EBE5B8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99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6E822-ECFD-F033-E09F-01255B89E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A7EFB9-6AB9-94EC-40C1-704FED749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AB4FDA-4985-074B-8C3B-0EFF224E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B75D-C212-7646-A577-F10E5F342226}" type="datetimeFigureOut">
              <a:rPr lang="pt-BR" smtClean="0"/>
              <a:t>03/12/2025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9EE4CC-0BC6-A227-0377-EE2CB6FC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480959-E3BC-82ED-C96F-09F093F6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CDF-9535-D74E-9AC7-4F2D195BE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71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40527-0406-8D7C-0ABA-B7110A3E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3EAC86-E999-864A-7CC9-CD9DFF13A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2C5E20-6A5E-5F45-7278-38851AF7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B75D-C212-7646-A577-F10E5F342226}" type="datetimeFigureOut">
              <a:rPr lang="pt-BR" smtClean="0"/>
              <a:t>03/12/2025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A57E01-E5B3-8C8D-71EC-F17E68F5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9EB953-B6EB-5A91-2389-4DD8FC15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CDF-9535-D74E-9AC7-4F2D195BE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9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A9CBB4-5ECD-A361-4136-8E2C1022F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72AE9E-8E8C-9CE5-99D1-6E3BC7063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B80780-9438-7570-0347-5BABB933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B75D-C212-7646-A577-F10E5F342226}" type="datetimeFigureOut">
              <a:rPr lang="pt-BR" smtClean="0"/>
              <a:t>03/12/2025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BA688B-A66F-25A3-1199-DB7E6E5E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57731B-0335-9678-C66F-13258EAF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CDF-9535-D74E-9AC7-4F2D195BE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385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1981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5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69025" y="1535112"/>
            <a:ext cx="4041775" cy="639763"/>
          </a:xfrm>
          <a:prstGeom prst="rect">
            <a:avLst/>
          </a:prstGeom>
          <a:ln w="12700"/>
        </p:spPr>
        <p:txBody>
          <a:bodyPr anchor="b"/>
          <a:lstStyle>
            <a:lvl1pPr marL="0" indent="0">
              <a:spcBef>
                <a:spcPts val="550"/>
              </a:spcBef>
              <a:buSzTx/>
              <a:buFontTx/>
              <a:buNone/>
              <a:defRPr sz="4800" b="1"/>
            </a:lvl1pPr>
          </a:lstStyle>
          <a:p>
            <a:pPr marL="0" indent="0">
              <a:spcBef>
                <a:spcPts val="1100"/>
              </a:spcBef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5225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981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099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1981200" y="1435100"/>
            <a:ext cx="3008314" cy="4691063"/>
          </a:xfrm>
          <a:prstGeom prst="rect">
            <a:avLst/>
          </a:prstGeom>
          <a:ln w="12700"/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2800"/>
            </a:lvl1pPr>
          </a:lstStyle>
          <a:p>
            <a:pPr marL="0" indent="0">
              <a:spcBef>
                <a:spcPts val="600"/>
              </a:spcBef>
              <a:buSzTx/>
              <a:buFontTx/>
              <a:buNone/>
              <a:defRPr sz="28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894477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3316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3316288" y="612775"/>
            <a:ext cx="5486401" cy="41148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3316288" y="5367338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45577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2B714-AC9D-42C6-8006-53AB7470E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1B9FD9-7F67-40C0-BE97-EA058689E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36BDD1-AE02-4F8B-A2EA-6E11F0EFA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E8CD-771B-4F78-96C8-53308A002163}" type="datetimeFigureOut">
              <a:rPr lang="pt-BR" smtClean="0"/>
              <a:t>03/12/2025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3B8DD3-88AC-4D28-86BF-8D4F49CE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E3E549-96EA-481F-B6DE-7A6872D4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E1BD-C581-48F9-B7F6-489173F2D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235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5B924D0-0862-48EF-A0F0-CB2A92CD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E8CD-771B-4F78-96C8-53308A002163}" type="datetimeFigureOut">
              <a:rPr lang="pt-BR" smtClean="0"/>
              <a:t>03/12/2025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0481AF-8FD8-4452-AEBF-F0E879C0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458158-5AE4-42B0-9871-03F8FF84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E1BD-C581-48F9-B7F6-489173F2D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099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1981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5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69025" y="1535112"/>
            <a:ext cx="4041775" cy="639763"/>
          </a:xfrm>
          <a:prstGeom prst="rect">
            <a:avLst/>
          </a:prstGeom>
          <a:ln w="12700"/>
        </p:spPr>
        <p:txBody>
          <a:bodyPr anchor="b"/>
          <a:lstStyle>
            <a:lvl1pPr marL="0" indent="0">
              <a:spcBef>
                <a:spcPts val="550"/>
              </a:spcBef>
              <a:buSzTx/>
              <a:buFontTx/>
              <a:buNone/>
              <a:defRPr sz="4800" b="1"/>
            </a:lvl1pPr>
          </a:lstStyle>
          <a:p>
            <a:pPr marL="0" indent="0">
              <a:spcBef>
                <a:spcPts val="1100"/>
              </a:spcBef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45543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05050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981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099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1981200" y="1435100"/>
            <a:ext cx="3008314" cy="4691063"/>
          </a:xfrm>
          <a:prstGeom prst="rect">
            <a:avLst/>
          </a:prstGeom>
          <a:ln w="12700"/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2800"/>
            </a:lvl1pPr>
          </a:lstStyle>
          <a:p>
            <a:pPr marL="0" indent="0">
              <a:spcBef>
                <a:spcPts val="600"/>
              </a:spcBef>
              <a:buSzTx/>
              <a:buFontTx/>
              <a:buNone/>
              <a:defRPr sz="28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41808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9C475-463B-5B7B-FD1B-924D1779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D8A96-CB63-DEDA-40DC-A195BB206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C39B31-BEC3-99B3-A8D2-FDDC1C85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B75D-C212-7646-A577-F10E5F342226}" type="datetimeFigureOut">
              <a:rPr lang="pt-BR" smtClean="0"/>
              <a:t>03/12/2025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6DE53F-DAEE-AE60-938A-4D7F9E46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021554-E344-9CD8-A716-82AB42F0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CDF-9535-D74E-9AC7-4F2D195BE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691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3316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3316288" y="612775"/>
            <a:ext cx="5486401" cy="41148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3316288" y="5367338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78207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5B924D0-0862-48EF-A0F0-CB2A92CD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E8CD-771B-4F78-96C8-53308A002163}" type="datetimeFigureOut">
              <a:rPr lang="pt-BR" smtClean="0"/>
              <a:t>03/12/2025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0481AF-8FD8-4452-AEBF-F0E879C0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458158-5AE4-42B0-9871-03F8FF84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E1BD-C581-48F9-B7F6-489173F2D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14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6D42B-FC2C-5C80-A2E7-9B97736C6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E6CDB3-CE95-1082-4165-CE96F85D7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80C85C-C2F3-C099-B389-DB843187E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B75D-C212-7646-A577-F10E5F342226}" type="datetimeFigureOut">
              <a:rPr lang="pt-BR" smtClean="0"/>
              <a:t>03/12/2025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9AD73F-72FA-D79F-9D1D-892698BA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6BE6A2-8316-9129-162D-C5C7927D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CDF-9535-D74E-9AC7-4F2D195BE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93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DD8A6-3FB5-9B4F-5A6B-A54F387F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2A8A09-25EA-DA86-3F11-2F17FACCC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49C28E-AF38-1836-AD42-6119F3C67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AD56F8-4332-B47F-E37C-83ACE940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B75D-C212-7646-A577-F10E5F342226}" type="datetimeFigureOut">
              <a:rPr lang="pt-BR" smtClean="0"/>
              <a:t>03/12/2025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7EADFD-D4C0-A736-19E2-894A1E9C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9080D3-49D7-D691-312E-31543EB8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CDF-9535-D74E-9AC7-4F2D195BE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27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E12B5-CFC5-48BA-6246-31D66CEA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95AB5D-1D76-7EED-E26C-5199BD422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94C2F8-8247-7322-1150-435E99D4F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DC0AA13-0CA1-4AAA-A67E-5C2F0747D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A215696-D9C6-891E-7DCC-243885CC9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7BE4240-AB6B-7E9C-93DE-EBC4E280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B75D-C212-7646-A577-F10E5F342226}" type="datetimeFigureOut">
              <a:rPr lang="pt-BR" smtClean="0"/>
              <a:t>03/12/2025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F5B5279-961F-24A4-B6F4-8B720C18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5BDCC68-935D-A370-5722-BAD02D3C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CDF-9535-D74E-9AC7-4F2D195BE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65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B5CF0-92A5-D276-93A8-133635E1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D13932D-ECE1-DC6C-03D6-F6DD4F31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B75D-C212-7646-A577-F10E5F342226}" type="datetimeFigureOut">
              <a:rPr lang="pt-BR" smtClean="0"/>
              <a:t>03/12/2025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DB046FC-0063-00B4-A0EC-96A821F7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5765B93-3D9C-4051-6B99-AA75E966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CDF-9535-D74E-9AC7-4F2D195BE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8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66187DE-0D21-1F15-AE96-90C2A5E3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B75D-C212-7646-A577-F10E5F342226}" type="datetimeFigureOut">
              <a:rPr lang="pt-BR" smtClean="0"/>
              <a:t>03/12/2025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D21A372-20F0-AE92-A979-02B6C452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256724-9106-D571-1C21-3CB3BD8F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CDF-9535-D74E-9AC7-4F2D195BE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68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CDB07-1889-2C5C-BEF7-8CAC9EB3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DCFA1F-96C3-EA1B-847D-2F54042B3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E16D7BC-8476-69E8-925A-51D126BB4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787309-21BC-7D38-A0F7-D3F0C465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B75D-C212-7646-A577-F10E5F342226}" type="datetimeFigureOut">
              <a:rPr lang="pt-BR" smtClean="0"/>
              <a:t>03/12/2025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216045-DAF6-6DC8-A54D-3CF87171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7B47B3F-B31C-0712-55B3-961492A3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CDF-9535-D74E-9AC7-4F2D195BE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67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07672-B9B6-D08D-8527-BA79A56F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04505E6-5FC1-F27A-7AC0-DB609F842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CBAE50-D8B6-E0FC-F5B3-969252CFA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EC11A4-EE73-E5B3-E0B8-35F3B618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B75D-C212-7646-A577-F10E5F342226}" type="datetimeFigureOut">
              <a:rPr lang="pt-BR" smtClean="0"/>
              <a:t>03/12/2025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438040-F859-82A2-0794-D8EE6FE7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353646-CCC3-2D7D-7ECA-65FF9750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CDF-9535-D74E-9AC7-4F2D195BE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11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24929F1-BD28-C383-D677-5EB6F0F3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93EFB7-1B42-3C77-9231-2A56F29B1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CFD2E0-3F73-17C3-3785-C39B69B36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B75D-C212-7646-A577-F10E5F342226}" type="datetimeFigureOut">
              <a:rPr lang="pt-BR" smtClean="0"/>
              <a:t>03/12/2025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AAADC7-01FC-706D-1B27-82041F954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0F3056-395D-6034-CA91-F90BE81F0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2DCDF-9535-D74E-9AC7-4F2D195BE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4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782478" y="6354248"/>
            <a:ext cx="428323" cy="36933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‹nº›</a:t>
            </a:fld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6FAB23-D301-58ED-E8B2-53415F4BD7E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566525" y="0"/>
            <a:ext cx="6540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9561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55171" marR="0" indent="-326571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762000" marR="0" indent="-30480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0515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2801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5087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7373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9659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1945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45CE8E3F-4293-4F39-ACAE-DE29C69B1D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89813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530" imgH="531" progId="TCLayout.ActiveDocument.1">
                  <p:embed/>
                </p:oleObj>
              </mc:Choice>
              <mc:Fallback>
                <p:oleObj name="think-cell Folie" r:id="rId8" imgW="530" imgH="53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45CE8E3F-4293-4F39-ACAE-DE29C69B1D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tIns="91439" bIns="9143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782478" y="6354248"/>
            <a:ext cx="428323" cy="36933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890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55171" marR="0" indent="-326571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762000" marR="0" indent="-30480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0515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2801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5087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7373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9659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194560" marR="0" indent="-365760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1.png"/><Relationship Id="rId4" Type="http://schemas.openxmlformats.org/officeDocument/2006/relationships/hyperlink" Target="mailto:thiago@abbi.org.b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32" Type="http://schemas.openxmlformats.org/officeDocument/2006/relationships/image" Target="../media/image30.svg"/><Relationship Id="rId5" Type="http://schemas.openxmlformats.org/officeDocument/2006/relationships/image" Target="../media/image2.emf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33.png"/><Relationship Id="rId5" Type="http://schemas.openxmlformats.org/officeDocument/2006/relationships/image" Target="../media/image2.e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openxmlformats.org/officeDocument/2006/relationships/image" Target="../media/image37.png"/><Relationship Id="rId5" Type="http://schemas.openxmlformats.org/officeDocument/2006/relationships/image" Target="../media/image2.e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40.png"/><Relationship Id="rId5" Type="http://schemas.openxmlformats.org/officeDocument/2006/relationships/image" Target="../media/image2.emf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openxmlformats.org/officeDocument/2006/relationships/image" Target="../media/image44.png"/><Relationship Id="rId5" Type="http://schemas.openxmlformats.org/officeDocument/2006/relationships/image" Target="../media/image2.e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2.e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11" Type="http://schemas.openxmlformats.org/officeDocument/2006/relationships/image" Target="../media/image48.png"/><Relationship Id="rId5" Type="http://schemas.openxmlformats.org/officeDocument/2006/relationships/image" Target="../media/image2.e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8240" y="1661076"/>
            <a:ext cx="7022200" cy="120032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all" spc="0" normalizeH="0" noProof="0" err="1">
                <a:ln>
                  <a:noFill/>
                </a:ln>
                <a:solidFill>
                  <a:srgbClr val="162549"/>
                </a:solidFill>
                <a:effectLst/>
                <a:uLnTx/>
                <a:uFillTx/>
                <a:latin typeface="Calibri"/>
                <a:cs typeface="Calibri"/>
              </a:rPr>
              <a:t>brazilian</a:t>
            </a:r>
            <a:r>
              <a:rPr kumimoji="0" lang="en-US" sz="4500" b="1" i="0" u="none" strike="noStrike" kern="1200" cap="all" spc="0" normalizeH="0" noProof="0">
                <a:ln>
                  <a:noFill/>
                </a:ln>
                <a:solidFill>
                  <a:srgbClr val="162549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4500" b="1" i="0" u="none" strike="noStrike" kern="1200" cap="all" spc="0" normalizeH="0" noProof="0" err="1">
                <a:ln>
                  <a:noFill/>
                </a:ln>
                <a:solidFill>
                  <a:srgbClr val="162549"/>
                </a:solidFill>
                <a:effectLst/>
                <a:uLnTx/>
                <a:uFillTx/>
                <a:latin typeface="Calibri"/>
                <a:cs typeface="Calibri"/>
              </a:rPr>
              <a:t>bioinnovation</a:t>
            </a:r>
            <a:r>
              <a:rPr kumimoji="0" lang="en-US" sz="4500" b="1" i="0" u="none" strike="noStrike" kern="1200" cap="all" spc="0" normalizeH="0" noProof="0">
                <a:ln>
                  <a:noFill/>
                </a:ln>
                <a:solidFill>
                  <a:srgbClr val="162549"/>
                </a:solidFill>
                <a:effectLst/>
                <a:uLnTx/>
                <a:uFillTx/>
                <a:latin typeface="Calibri"/>
                <a:cs typeface="Calibri"/>
              </a:rPr>
              <a:t> association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257EE87-16BD-4FCD-9B59-D63C2EE03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3" t="17435" r="6507" b="24356"/>
          <a:stretch/>
        </p:blipFill>
        <p:spPr>
          <a:xfrm>
            <a:off x="0" y="-1"/>
            <a:ext cx="7187466" cy="6858001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172CE8D4-01DE-4C84-A771-ED0046735AAE}"/>
              </a:ext>
            </a:extLst>
          </p:cNvPr>
          <p:cNvSpPr txBox="1"/>
          <p:nvPr/>
        </p:nvSpPr>
        <p:spPr>
          <a:xfrm>
            <a:off x="11805712" y="5484949"/>
            <a:ext cx="184728" cy="4308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62549"/>
              </a:solidFill>
              <a:effectLst/>
              <a:uLnTx/>
              <a:uFillTx/>
              <a:latin typeface="Bariol Bold" panose="02000506040000020003" pitchFamily="2" charset="0"/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CF0AB1-0A69-B7FA-4040-6EACCE9F4386}"/>
              </a:ext>
            </a:extLst>
          </p:cNvPr>
          <p:cNvSpPr/>
          <p:nvPr/>
        </p:nvSpPr>
        <p:spPr>
          <a:xfrm>
            <a:off x="6461760" y="3073399"/>
            <a:ext cx="55286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lang="en-US" sz="2600" b="1">
                <a:solidFill>
                  <a:srgbClr val="002060"/>
                </a:solidFill>
                <a:latin typeface="Calibri"/>
                <a:cs typeface="Helvetica"/>
              </a:rPr>
              <a:t>E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Helvetica"/>
              </a:rPr>
              <a:t>cosystems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Helvetica"/>
              </a:rPr>
              <a:t> of innovation, Entrepreneurship and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Helvetica"/>
              </a:rPr>
              <a:t>biovalue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Helvetica"/>
              </a:rPr>
              <a:t> chains</a:t>
            </a:r>
            <a:endParaRPr lang="pt-BR" sz="2600" b="1">
              <a:solidFill>
                <a:srgbClr val="002060"/>
              </a:solidFill>
              <a:latin typeface="Calibri"/>
              <a:cs typeface="Helvetica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359EF96-760A-169E-ED99-63CC2ECABE73}"/>
              </a:ext>
            </a:extLst>
          </p:cNvPr>
          <p:cNvSpPr/>
          <p:nvPr/>
        </p:nvSpPr>
        <p:spPr>
          <a:xfrm>
            <a:off x="8484524" y="4842589"/>
            <a:ext cx="3413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Helvetica"/>
              </a:rPr>
              <a:t>Thiago Falda</a:t>
            </a:r>
          </a:p>
          <a:p>
            <a:pPr marL="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lang="en-US" sz="2200">
                <a:solidFill>
                  <a:srgbClr val="002060"/>
                </a:solidFill>
                <a:latin typeface="Calibri"/>
                <a:cs typeface="Helvetica"/>
              </a:rPr>
              <a:t>Executive President</a:t>
            </a:r>
            <a:endParaRPr lang="pt-BR" sz="2200">
              <a:solidFill>
                <a:srgbClr val="002060"/>
              </a:solidFill>
              <a:latin typeface="Calibri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4476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C4E9-BBD3-FEA3-45BC-2C5BFEA0F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E18AF87F-474E-93C3-0B92-C3CFB6D3F52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0CBFFF87-D7FC-FACC-CD14-307FEAFA4D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tângulo 67">
            <a:extLst>
              <a:ext uri="{FF2B5EF4-FFF2-40B4-BE49-F238E27FC236}">
                <a16:creationId xmlns:a16="http://schemas.microsoft.com/office/drawing/2014/main" id="{9F336268-8D40-0088-A21E-BC34AAFD63D2}"/>
              </a:ext>
            </a:extLst>
          </p:cNvPr>
          <p:cNvSpPr/>
          <p:nvPr/>
        </p:nvSpPr>
        <p:spPr>
          <a:xfrm>
            <a:off x="0" y="6460760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92961C42-B4CD-7A31-2C6F-FF42CEF15A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420141B0-EB01-0D30-7308-16783CF1C5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762" y="187274"/>
            <a:ext cx="1449190" cy="507301"/>
          </a:xfrm>
          <a:prstGeom prst="rect">
            <a:avLst/>
          </a:prstGeom>
        </p:spPr>
      </p:pic>
      <p:sp>
        <p:nvSpPr>
          <p:cNvPr id="66" name="Título 1">
            <a:extLst>
              <a:ext uri="{FF2B5EF4-FFF2-40B4-BE49-F238E27FC236}">
                <a16:creationId xmlns:a16="http://schemas.microsoft.com/office/drawing/2014/main" id="{8FA79184-3B7B-9B20-5A89-D4E93ED7D28D}"/>
              </a:ext>
            </a:extLst>
          </p:cNvPr>
          <p:cNvSpPr txBox="1">
            <a:spLocks/>
          </p:cNvSpPr>
          <p:nvPr/>
        </p:nvSpPr>
        <p:spPr>
          <a:xfrm>
            <a:off x="105555" y="154673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iol Bold" panose="02000506040000020003" pitchFamily="2" charset="0"/>
                <a:ea typeface="Calibri"/>
                <a:cs typeface="Calibri"/>
              </a:rPr>
              <a:t>PL 2210/2022</a:t>
            </a: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all" spc="0" normalizeH="0" noProof="0" dirty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EMENDA Nº 4</a:t>
            </a:r>
            <a:endParaRPr kumimoji="0" lang="en-US" sz="2800" b="0" i="0" u="none" strike="noStrike" kern="1200" cap="all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Helvetica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9E470D7-A3F0-2F3A-9A65-2D92F99BDF4B}"/>
              </a:ext>
            </a:extLst>
          </p:cNvPr>
          <p:cNvSpPr txBox="1"/>
          <p:nvPr/>
        </p:nvSpPr>
        <p:spPr>
          <a:xfrm>
            <a:off x="7741920" y="6484426"/>
            <a:ext cx="4175760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fr-FR" u="none" strike="noStrike" baseline="0">
                <a:solidFill>
                  <a:schemeClr val="bg1"/>
                </a:solidFill>
                <a:latin typeface="+mj-lt"/>
              </a:rPr>
              <a:t>WIPO, 2023</a:t>
            </a:r>
            <a:endParaRPr lang="pt-BR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EC2CF5-10A9-7932-AAD6-E7CB6C4CC9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891" y="1694185"/>
            <a:ext cx="5009910" cy="4347781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0CA046A-340B-FAEB-54A2-5A8F301F345F}"/>
              </a:ext>
            </a:extLst>
          </p:cNvPr>
          <p:cNvCxnSpPr/>
          <p:nvPr/>
        </p:nvCxnSpPr>
        <p:spPr>
          <a:xfrm>
            <a:off x="6096000" y="1294921"/>
            <a:ext cx="0" cy="5011272"/>
          </a:xfrm>
          <a:prstGeom prst="line">
            <a:avLst/>
          </a:prstGeom>
          <a:ln w="31750">
            <a:solidFill>
              <a:srgbClr val="1F3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112359-D0C6-B63D-0D3C-A6BDE9D7088C}"/>
              </a:ext>
            </a:extLst>
          </p:cNvPr>
          <p:cNvSpPr txBox="1"/>
          <p:nvPr/>
        </p:nvSpPr>
        <p:spPr>
          <a:xfrm>
            <a:off x="6640286" y="1413344"/>
            <a:ext cx="5170714" cy="52321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Recomposição do prazo de Patentes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134310-2784-68A1-C9D9-7D64C7BDAF6F}"/>
              </a:ext>
            </a:extLst>
          </p:cNvPr>
          <p:cNvSpPr txBox="1"/>
          <p:nvPr/>
        </p:nvSpPr>
        <p:spPr>
          <a:xfrm>
            <a:off x="6281056" y="2433456"/>
            <a:ext cx="6248399" cy="1292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Parâmetros claros – A serem definidos pelo INPI</a:t>
            </a:r>
          </a:p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Não automática</a:t>
            </a:r>
          </a:p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b="1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Prazos definidos</a:t>
            </a:r>
          </a:p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Proporcional ao atraso na tramitação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EB99514-4E1C-072C-9689-A03C73808D58}"/>
              </a:ext>
            </a:extLst>
          </p:cNvPr>
          <p:cNvCxnSpPr/>
          <p:nvPr/>
        </p:nvCxnSpPr>
        <p:spPr>
          <a:xfrm>
            <a:off x="4876800" y="3461658"/>
            <a:ext cx="664029" cy="0"/>
          </a:xfrm>
          <a:prstGeom prst="line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157C770-96FD-6715-4044-39F2B2E80223}"/>
              </a:ext>
            </a:extLst>
          </p:cNvPr>
          <p:cNvCxnSpPr>
            <a:cxnSpLocks/>
          </p:cNvCxnSpPr>
          <p:nvPr/>
        </p:nvCxnSpPr>
        <p:spPr>
          <a:xfrm>
            <a:off x="863362" y="3624944"/>
            <a:ext cx="4593912" cy="0"/>
          </a:xfrm>
          <a:prstGeom prst="line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1355332-1670-DE66-1CB1-7BD7C7E98962}"/>
              </a:ext>
            </a:extLst>
          </p:cNvPr>
          <p:cNvCxnSpPr/>
          <p:nvPr/>
        </p:nvCxnSpPr>
        <p:spPr>
          <a:xfrm>
            <a:off x="814746" y="3777344"/>
            <a:ext cx="972206" cy="0"/>
          </a:xfrm>
          <a:prstGeom prst="line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D8B95705-BBCC-7BE7-3D74-DC7263193505}"/>
              </a:ext>
            </a:extLst>
          </p:cNvPr>
          <p:cNvCxnSpPr/>
          <p:nvPr/>
        </p:nvCxnSpPr>
        <p:spPr>
          <a:xfrm>
            <a:off x="2935620" y="3995060"/>
            <a:ext cx="2521654" cy="0"/>
          </a:xfrm>
          <a:prstGeom prst="line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E1DD44B-9F30-81A5-51AF-069D80FCDD1D}"/>
              </a:ext>
            </a:extLst>
          </p:cNvPr>
          <p:cNvCxnSpPr/>
          <p:nvPr/>
        </p:nvCxnSpPr>
        <p:spPr>
          <a:xfrm>
            <a:off x="2722455" y="4169229"/>
            <a:ext cx="2773819" cy="0"/>
          </a:xfrm>
          <a:prstGeom prst="line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816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75">
            <a:extLst>
              <a:ext uri="{FF2B5EF4-FFF2-40B4-BE49-F238E27FC236}">
                <a16:creationId xmlns:a16="http://schemas.microsoft.com/office/drawing/2014/main" id="{310E5312-7672-4A2E-8A91-656237987C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5877" y="21814"/>
            <a:ext cx="10446757" cy="1275391"/>
          </a:xfrm>
          <a:prstGeom prst="rect">
            <a:avLst/>
          </a:prstGeom>
        </p:spPr>
      </p:pic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5BE4D01-9DF1-4D3F-B681-5A6AD6CB3B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30" imgH="531" progId="TCLayout.ActiveDocument.1">
                  <p:embed/>
                </p:oleObj>
              </mc:Choice>
              <mc:Fallback>
                <p:oleObj name="think-cell Folie" r:id="rId5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5BE4D01-9DF1-4D3F-B681-5A6AD6CB3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114B19FD-D952-86A0-9D8D-3FA930D24009}"/>
              </a:ext>
            </a:extLst>
          </p:cNvPr>
          <p:cNvSpPr/>
          <p:nvPr/>
        </p:nvSpPr>
        <p:spPr>
          <a:xfrm>
            <a:off x="10223292" y="21814"/>
            <a:ext cx="1863153" cy="866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7" name="Gráfico 76">
            <a:extLst>
              <a:ext uri="{FF2B5EF4-FFF2-40B4-BE49-F238E27FC236}">
                <a16:creationId xmlns:a16="http://schemas.microsoft.com/office/drawing/2014/main" id="{B195AACC-A2CB-465E-81F7-B314A459C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79016" y="50457"/>
            <a:ext cx="2084644" cy="72974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1D65AEB9-B627-2C2E-B8C1-8B48990BC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7E34102-3AFF-20B1-D2AB-3178CDCA5239}"/>
              </a:ext>
            </a:extLst>
          </p:cNvPr>
          <p:cNvSpPr/>
          <p:nvPr/>
        </p:nvSpPr>
        <p:spPr>
          <a:xfrm>
            <a:off x="360947" y="1297205"/>
            <a:ext cx="232611" cy="4070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65E6B7F-82AC-6D0E-F681-5F3684AFF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9CDFA584-19FD-C1A5-9561-D30E04F66213}"/>
              </a:ext>
            </a:extLst>
          </p:cNvPr>
          <p:cNvGrpSpPr/>
          <p:nvPr/>
        </p:nvGrpSpPr>
        <p:grpSpPr>
          <a:xfrm>
            <a:off x="554004" y="2621747"/>
            <a:ext cx="11083992" cy="1288539"/>
            <a:chOff x="554004" y="2773921"/>
            <a:chExt cx="11083992" cy="1288539"/>
          </a:xfrm>
        </p:grpSpPr>
        <p:sp>
          <p:nvSpPr>
            <p:cNvPr id="9" name="Rectangle: Rounded Corners 73">
              <a:extLst>
                <a:ext uri="{FF2B5EF4-FFF2-40B4-BE49-F238E27FC236}">
                  <a16:creationId xmlns:a16="http://schemas.microsoft.com/office/drawing/2014/main" id="{704D490C-6C58-1FE3-976F-AB1597D330BF}"/>
                </a:ext>
              </a:extLst>
            </p:cNvPr>
            <p:cNvSpPr/>
            <p:nvPr/>
          </p:nvSpPr>
          <p:spPr>
            <a:xfrm>
              <a:off x="554004" y="2788060"/>
              <a:ext cx="11083992" cy="1274400"/>
            </a:xfrm>
            <a:prstGeom prst="roundRect">
              <a:avLst/>
            </a:pr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74">
              <a:extLst>
                <a:ext uri="{FF2B5EF4-FFF2-40B4-BE49-F238E27FC236}">
                  <a16:creationId xmlns:a16="http://schemas.microsoft.com/office/drawing/2014/main" id="{016B7889-3704-2733-1D44-AD632A285C7C}"/>
                </a:ext>
              </a:extLst>
            </p:cNvPr>
            <p:cNvSpPr/>
            <p:nvPr/>
          </p:nvSpPr>
          <p:spPr>
            <a:xfrm rot="10800000">
              <a:off x="2199124" y="2788060"/>
              <a:ext cx="530044" cy="1117986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74000">
                  <a:schemeClr val="tx1">
                    <a:alpha val="3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75">
              <a:extLst>
                <a:ext uri="{FF2B5EF4-FFF2-40B4-BE49-F238E27FC236}">
                  <a16:creationId xmlns:a16="http://schemas.microsoft.com/office/drawing/2014/main" id="{9D847CE2-1B48-C4CF-3227-E6AD23793FC8}"/>
                </a:ext>
              </a:extLst>
            </p:cNvPr>
            <p:cNvSpPr/>
            <p:nvPr/>
          </p:nvSpPr>
          <p:spPr>
            <a:xfrm>
              <a:off x="729010" y="2788060"/>
              <a:ext cx="530044" cy="1117986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7400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76">
              <a:extLst>
                <a:ext uri="{FF2B5EF4-FFF2-40B4-BE49-F238E27FC236}">
                  <a16:creationId xmlns:a16="http://schemas.microsoft.com/office/drawing/2014/main" id="{E5DC88E7-2652-F932-92E6-795333715E50}"/>
                </a:ext>
              </a:extLst>
            </p:cNvPr>
            <p:cNvSpPr/>
            <p:nvPr/>
          </p:nvSpPr>
          <p:spPr>
            <a:xfrm>
              <a:off x="976821" y="2788060"/>
              <a:ext cx="1235793" cy="1274400"/>
            </a:xfrm>
            <a:prstGeom prst="rect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15" name="Rectangle 77">
              <a:extLst>
                <a:ext uri="{FF2B5EF4-FFF2-40B4-BE49-F238E27FC236}">
                  <a16:creationId xmlns:a16="http://schemas.microsoft.com/office/drawing/2014/main" id="{4085B89F-02AF-57C1-3948-8980C1975C05}"/>
                </a:ext>
              </a:extLst>
            </p:cNvPr>
            <p:cNvSpPr/>
            <p:nvPr/>
          </p:nvSpPr>
          <p:spPr>
            <a:xfrm>
              <a:off x="5179047" y="3071248"/>
              <a:ext cx="6449365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t-BR" sz="1500" noProof="1">
                  <a:solidFill>
                    <a:prstClr val="white"/>
                  </a:solidFill>
                  <a:latin typeface="Calibri" panose="020F0502020204030204"/>
                </a:rPr>
                <a:t>V</a:t>
              </a:r>
              <a:r>
                <a:rPr lang="pt-BR" sz="2000" noProof="1">
                  <a:solidFill>
                    <a:schemeClr val="bg1"/>
                  </a:solidFill>
                  <a:latin typeface="Calibri" panose="020F0502020204030204"/>
                </a:rPr>
                <a:t>iabilizam valuation, captação de recursos, acesso a crédito e acordos de transferência de tecnologia.</a:t>
              </a:r>
            </a:p>
          </p:txBody>
        </p:sp>
        <p:sp>
          <p:nvSpPr>
            <p:cNvPr id="16" name="Rectangle 78">
              <a:extLst>
                <a:ext uri="{FF2B5EF4-FFF2-40B4-BE49-F238E27FC236}">
                  <a16:creationId xmlns:a16="http://schemas.microsoft.com/office/drawing/2014/main" id="{945F7975-45A7-0682-2F5A-01EB1280972F}"/>
                </a:ext>
              </a:extLst>
            </p:cNvPr>
            <p:cNvSpPr/>
            <p:nvPr/>
          </p:nvSpPr>
          <p:spPr>
            <a:xfrm>
              <a:off x="2286000" y="2773921"/>
              <a:ext cx="2727441" cy="11079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200" b="1" cap="all" dirty="0">
                  <a:solidFill>
                    <a:prstClr val="white"/>
                  </a:solidFill>
                  <a:latin typeface="Calibri" panose="020F0502020204030204"/>
                </a:rPr>
                <a:t>Transforma conhecimento em ativo econômico: </a:t>
              </a:r>
              <a:endPara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B68684A7-59CE-C5CB-ABCF-EE27D9CB44C6}"/>
              </a:ext>
            </a:extLst>
          </p:cNvPr>
          <p:cNvGrpSpPr/>
          <p:nvPr/>
        </p:nvGrpSpPr>
        <p:grpSpPr>
          <a:xfrm>
            <a:off x="554004" y="1336588"/>
            <a:ext cx="11083992" cy="1274400"/>
            <a:chOff x="554004" y="1432844"/>
            <a:chExt cx="11083992" cy="1274400"/>
          </a:xfrm>
        </p:grpSpPr>
        <p:sp>
          <p:nvSpPr>
            <p:cNvPr id="17" name="Rectangle: Rounded Corners 80">
              <a:extLst>
                <a:ext uri="{FF2B5EF4-FFF2-40B4-BE49-F238E27FC236}">
                  <a16:creationId xmlns:a16="http://schemas.microsoft.com/office/drawing/2014/main" id="{5430D83F-BEF4-862B-4DA6-6B18252B8FC4}"/>
                </a:ext>
              </a:extLst>
            </p:cNvPr>
            <p:cNvSpPr/>
            <p:nvPr/>
          </p:nvSpPr>
          <p:spPr>
            <a:xfrm>
              <a:off x="554004" y="1432844"/>
              <a:ext cx="11083992" cy="127440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81">
              <a:extLst>
                <a:ext uri="{FF2B5EF4-FFF2-40B4-BE49-F238E27FC236}">
                  <a16:creationId xmlns:a16="http://schemas.microsoft.com/office/drawing/2014/main" id="{9B6E20F5-284F-105B-4581-A08CE26DA51D}"/>
                </a:ext>
              </a:extLst>
            </p:cNvPr>
            <p:cNvSpPr/>
            <p:nvPr/>
          </p:nvSpPr>
          <p:spPr>
            <a:xfrm rot="10800000">
              <a:off x="2188242" y="1432844"/>
              <a:ext cx="530044" cy="1117986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74000">
                  <a:schemeClr val="tx1">
                    <a:alpha val="3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82">
              <a:extLst>
                <a:ext uri="{FF2B5EF4-FFF2-40B4-BE49-F238E27FC236}">
                  <a16:creationId xmlns:a16="http://schemas.microsoft.com/office/drawing/2014/main" id="{FE8547E8-C5B0-8E94-0D55-22EE934E60AE}"/>
                </a:ext>
              </a:extLst>
            </p:cNvPr>
            <p:cNvSpPr/>
            <p:nvPr/>
          </p:nvSpPr>
          <p:spPr>
            <a:xfrm>
              <a:off x="718128" y="1432844"/>
              <a:ext cx="530044" cy="1117986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7400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83">
              <a:extLst>
                <a:ext uri="{FF2B5EF4-FFF2-40B4-BE49-F238E27FC236}">
                  <a16:creationId xmlns:a16="http://schemas.microsoft.com/office/drawing/2014/main" id="{8A4B3CCE-1651-894C-010E-A29D907644E6}"/>
                </a:ext>
              </a:extLst>
            </p:cNvPr>
            <p:cNvSpPr/>
            <p:nvPr/>
          </p:nvSpPr>
          <p:spPr>
            <a:xfrm>
              <a:off x="965939" y="1432844"/>
              <a:ext cx="1235793" cy="1274400"/>
            </a:xfrm>
            <a:prstGeom prst="rect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21" name="Rectangle 84">
              <a:extLst>
                <a:ext uri="{FF2B5EF4-FFF2-40B4-BE49-F238E27FC236}">
                  <a16:creationId xmlns:a16="http://schemas.microsoft.com/office/drawing/2014/main" id="{4C6AA784-3CA3-4D86-F233-05140C873088}"/>
                </a:ext>
              </a:extLst>
            </p:cNvPr>
            <p:cNvSpPr/>
            <p:nvPr/>
          </p:nvSpPr>
          <p:spPr>
            <a:xfrm>
              <a:off x="5178606" y="1722117"/>
              <a:ext cx="6459389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t-BR" sz="1600" noProof="1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pt-BR" sz="2000" noProof="1">
                  <a:solidFill>
                    <a:schemeClr val="bg1"/>
                  </a:solidFill>
                  <a:latin typeface="Calibri" panose="020F0502020204030204"/>
                </a:rPr>
                <a:t>Indispensáveis para atrair investimentos em pesquisa, desenvolvimento e inovação no Brasil.</a:t>
              </a:r>
              <a:endParaRPr lang="en-US" sz="2000" noProof="1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22" name="Rectangle 85">
              <a:extLst>
                <a:ext uri="{FF2B5EF4-FFF2-40B4-BE49-F238E27FC236}">
                  <a16:creationId xmlns:a16="http://schemas.microsoft.com/office/drawing/2014/main" id="{C018E2E7-DB2E-07D3-C4A9-553AE9E1CAD0}"/>
                </a:ext>
              </a:extLst>
            </p:cNvPr>
            <p:cNvSpPr/>
            <p:nvPr/>
          </p:nvSpPr>
          <p:spPr>
            <a:xfrm>
              <a:off x="2212614" y="1597962"/>
              <a:ext cx="2966431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1" cap="all" dirty="0" err="1">
                  <a:solidFill>
                    <a:prstClr val="white"/>
                  </a:solidFill>
                  <a:latin typeface="Calibri" panose="020F0502020204030204"/>
                </a:rPr>
                <a:t>Segurança</a:t>
              </a:r>
              <a:r>
                <a:rPr lang="en-US" sz="2200" b="1" cap="all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en-US" sz="2200" b="1" cap="all" dirty="0" err="1">
                  <a:solidFill>
                    <a:prstClr val="white"/>
                  </a:solidFill>
                  <a:latin typeface="Calibri" panose="020F0502020204030204"/>
                </a:rPr>
                <a:t>jurídica</a:t>
              </a:r>
              <a:r>
                <a:rPr lang="en-US" sz="2200" b="1" cap="all" dirty="0">
                  <a:solidFill>
                    <a:prstClr val="white"/>
                  </a:solidFill>
                  <a:latin typeface="Calibri" panose="020F0502020204030204"/>
                </a:rPr>
                <a:t> e </a:t>
              </a:r>
              <a:r>
                <a:rPr lang="en-US" sz="2200" b="1" cap="all" dirty="0" err="1">
                  <a:solidFill>
                    <a:prstClr val="white"/>
                  </a:solidFill>
                  <a:latin typeface="Calibri" panose="020F0502020204030204"/>
                </a:rPr>
                <a:t>previsibilidade</a:t>
              </a:r>
              <a:r>
                <a:rPr lang="en-US" sz="2200" b="1" cap="all" dirty="0">
                  <a:solidFill>
                    <a:prstClr val="white"/>
                  </a:solidFill>
                  <a:latin typeface="Calibri" panose="020F0502020204030204"/>
                </a:rPr>
                <a:t>: </a:t>
              </a:r>
              <a:endPara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23C367C5-0E07-6F54-74AE-6F2B4CB3BB64}"/>
              </a:ext>
            </a:extLst>
          </p:cNvPr>
          <p:cNvGrpSpPr/>
          <p:nvPr/>
        </p:nvGrpSpPr>
        <p:grpSpPr>
          <a:xfrm>
            <a:off x="0" y="5257858"/>
            <a:ext cx="12192000" cy="1384999"/>
            <a:chOff x="0" y="5257858"/>
            <a:chExt cx="12192000" cy="1384999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93036009-3F0C-6558-0D25-15D2BC123F51}"/>
                </a:ext>
              </a:extLst>
            </p:cNvPr>
            <p:cNvSpPr/>
            <p:nvPr/>
          </p:nvSpPr>
          <p:spPr>
            <a:xfrm>
              <a:off x="0" y="5367466"/>
              <a:ext cx="12192000" cy="1275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8EAC29FA-E9A5-6B01-0D2C-9212F27CD07B}"/>
                </a:ext>
              </a:extLst>
            </p:cNvPr>
            <p:cNvSpPr/>
            <p:nvPr/>
          </p:nvSpPr>
          <p:spPr>
            <a:xfrm>
              <a:off x="0" y="5367466"/>
              <a:ext cx="12192000" cy="1275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: Rounded Corners 87">
              <a:extLst>
                <a:ext uri="{FF2B5EF4-FFF2-40B4-BE49-F238E27FC236}">
                  <a16:creationId xmlns:a16="http://schemas.microsoft.com/office/drawing/2014/main" id="{C0523B93-6FF3-9F0A-6EFF-AAEE0D028565}"/>
                </a:ext>
              </a:extLst>
            </p:cNvPr>
            <p:cNvSpPr/>
            <p:nvPr/>
          </p:nvSpPr>
          <p:spPr>
            <a:xfrm>
              <a:off x="554004" y="5257860"/>
              <a:ext cx="11083992" cy="1275390"/>
            </a:xfrm>
            <a:prstGeom prst="roundRect">
              <a:avLst/>
            </a:pr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88">
              <a:extLst>
                <a:ext uri="{FF2B5EF4-FFF2-40B4-BE49-F238E27FC236}">
                  <a16:creationId xmlns:a16="http://schemas.microsoft.com/office/drawing/2014/main" id="{97F54045-493B-CBCB-261E-F20DDEFA3C77}"/>
                </a:ext>
              </a:extLst>
            </p:cNvPr>
            <p:cNvSpPr/>
            <p:nvPr/>
          </p:nvSpPr>
          <p:spPr>
            <a:xfrm rot="10800000">
              <a:off x="2188242" y="5257860"/>
              <a:ext cx="530044" cy="1117986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74000">
                  <a:schemeClr val="tx1">
                    <a:alpha val="3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89">
              <a:extLst>
                <a:ext uri="{FF2B5EF4-FFF2-40B4-BE49-F238E27FC236}">
                  <a16:creationId xmlns:a16="http://schemas.microsoft.com/office/drawing/2014/main" id="{B9E23DDE-FA81-9914-9382-6B7733AF775A}"/>
                </a:ext>
              </a:extLst>
            </p:cNvPr>
            <p:cNvSpPr/>
            <p:nvPr/>
          </p:nvSpPr>
          <p:spPr>
            <a:xfrm>
              <a:off x="718128" y="5257860"/>
              <a:ext cx="530044" cy="1117986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7400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90">
              <a:extLst>
                <a:ext uri="{FF2B5EF4-FFF2-40B4-BE49-F238E27FC236}">
                  <a16:creationId xmlns:a16="http://schemas.microsoft.com/office/drawing/2014/main" id="{20F2C338-6F5D-94E2-3340-44A881D48814}"/>
                </a:ext>
              </a:extLst>
            </p:cNvPr>
            <p:cNvSpPr/>
            <p:nvPr/>
          </p:nvSpPr>
          <p:spPr>
            <a:xfrm>
              <a:off x="965939" y="5257858"/>
              <a:ext cx="1235793" cy="1274400"/>
            </a:xfrm>
            <a:prstGeom prst="rect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04</a:t>
              </a:r>
            </a:p>
          </p:txBody>
        </p:sp>
        <p:sp>
          <p:nvSpPr>
            <p:cNvPr id="27" name="Rectangle 91">
              <a:extLst>
                <a:ext uri="{FF2B5EF4-FFF2-40B4-BE49-F238E27FC236}">
                  <a16:creationId xmlns:a16="http://schemas.microsoft.com/office/drawing/2014/main" id="{A6779B63-458B-4849-A9FA-CD83E813B3E0}"/>
                </a:ext>
              </a:extLst>
            </p:cNvPr>
            <p:cNvSpPr/>
            <p:nvPr/>
          </p:nvSpPr>
          <p:spPr>
            <a:xfrm>
              <a:off x="5169019" y="5561690"/>
              <a:ext cx="6459393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Fundamental para </a:t>
              </a:r>
              <a:r>
                <a:rPr kumimoji="0" lang="pt-BR" sz="20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erramentas-chave para desenvolver setores de alto valor agregado, como a bioeconomia.</a:t>
              </a:r>
              <a:endParaRPr kumimoji="0" lang="en-US" sz="2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92">
              <a:extLst>
                <a:ext uri="{FF2B5EF4-FFF2-40B4-BE49-F238E27FC236}">
                  <a16:creationId xmlns:a16="http://schemas.microsoft.com/office/drawing/2014/main" id="{CB9E7654-872E-D28A-EEBB-C7E23716BD8F}"/>
                </a:ext>
              </a:extLst>
            </p:cNvPr>
            <p:cNvSpPr/>
            <p:nvPr/>
          </p:nvSpPr>
          <p:spPr>
            <a:xfrm>
              <a:off x="2285998" y="5276357"/>
              <a:ext cx="2899460" cy="11079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2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diversificação e sofisticação produtiva</a:t>
              </a:r>
              <a:endPara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AA2D2DD9-8B33-4F52-A8B4-6F01A777028D}"/>
              </a:ext>
            </a:extLst>
          </p:cNvPr>
          <p:cNvGrpSpPr/>
          <p:nvPr/>
        </p:nvGrpSpPr>
        <p:grpSpPr>
          <a:xfrm>
            <a:off x="554004" y="3945728"/>
            <a:ext cx="11083992" cy="1274400"/>
            <a:chOff x="554004" y="4022962"/>
            <a:chExt cx="11083992" cy="1274400"/>
          </a:xfrm>
        </p:grpSpPr>
        <p:sp>
          <p:nvSpPr>
            <p:cNvPr id="29" name="Rectangle: Rounded Corners 87">
              <a:extLst>
                <a:ext uri="{FF2B5EF4-FFF2-40B4-BE49-F238E27FC236}">
                  <a16:creationId xmlns:a16="http://schemas.microsoft.com/office/drawing/2014/main" id="{BCFA94F0-29F5-914D-5AE2-AB18BC888EDE}"/>
                </a:ext>
              </a:extLst>
            </p:cNvPr>
            <p:cNvSpPr/>
            <p:nvPr/>
          </p:nvSpPr>
          <p:spPr>
            <a:xfrm>
              <a:off x="554004" y="4022962"/>
              <a:ext cx="11083992" cy="1274400"/>
            </a:xfrm>
            <a:prstGeom prst="roundRect">
              <a:avLst/>
            </a:pr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88">
              <a:extLst>
                <a:ext uri="{FF2B5EF4-FFF2-40B4-BE49-F238E27FC236}">
                  <a16:creationId xmlns:a16="http://schemas.microsoft.com/office/drawing/2014/main" id="{5ADA2B38-FFAA-8978-08E2-9EA9C12B08AD}"/>
                </a:ext>
              </a:extLst>
            </p:cNvPr>
            <p:cNvSpPr/>
            <p:nvPr/>
          </p:nvSpPr>
          <p:spPr>
            <a:xfrm rot="10800000">
              <a:off x="2188242" y="4022962"/>
              <a:ext cx="530044" cy="1117986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74000">
                  <a:schemeClr val="tx1">
                    <a:alpha val="3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89">
              <a:extLst>
                <a:ext uri="{FF2B5EF4-FFF2-40B4-BE49-F238E27FC236}">
                  <a16:creationId xmlns:a16="http://schemas.microsoft.com/office/drawing/2014/main" id="{08EFC170-F843-D2F4-E4B8-92C02195293D}"/>
                </a:ext>
              </a:extLst>
            </p:cNvPr>
            <p:cNvSpPr/>
            <p:nvPr/>
          </p:nvSpPr>
          <p:spPr>
            <a:xfrm>
              <a:off x="718128" y="4022962"/>
              <a:ext cx="530044" cy="12744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7400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90">
              <a:extLst>
                <a:ext uri="{FF2B5EF4-FFF2-40B4-BE49-F238E27FC236}">
                  <a16:creationId xmlns:a16="http://schemas.microsoft.com/office/drawing/2014/main" id="{28F227CC-70F9-F57E-9FC1-0B431763A694}"/>
                </a:ext>
              </a:extLst>
            </p:cNvPr>
            <p:cNvSpPr/>
            <p:nvPr/>
          </p:nvSpPr>
          <p:spPr>
            <a:xfrm>
              <a:off x="965939" y="4022962"/>
              <a:ext cx="1235793" cy="1274400"/>
            </a:xfrm>
            <a:prstGeom prst="rect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33" name="Rectangle 91">
              <a:extLst>
                <a:ext uri="{FF2B5EF4-FFF2-40B4-BE49-F238E27FC236}">
                  <a16:creationId xmlns:a16="http://schemas.microsoft.com/office/drawing/2014/main" id="{E5816BF2-6028-958A-3F57-F42D8248F451}"/>
                </a:ext>
              </a:extLst>
            </p:cNvPr>
            <p:cNvSpPr/>
            <p:nvPr/>
          </p:nvSpPr>
          <p:spPr>
            <a:xfrm>
              <a:off x="5179045" y="4288170"/>
              <a:ext cx="6449369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20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Estimula o investimento no desenvolvimento de soluções locais</a:t>
              </a:r>
              <a:endParaRPr kumimoji="0" lang="en-US" sz="2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92">
              <a:extLst>
                <a:ext uri="{FF2B5EF4-FFF2-40B4-BE49-F238E27FC236}">
                  <a16:creationId xmlns:a16="http://schemas.microsoft.com/office/drawing/2014/main" id="{97902C25-106A-7FA5-D8F0-373E31B21DBE}"/>
                </a:ext>
              </a:extLst>
            </p:cNvPr>
            <p:cNvSpPr/>
            <p:nvPr/>
          </p:nvSpPr>
          <p:spPr>
            <a:xfrm>
              <a:off x="2285999" y="4197233"/>
              <a:ext cx="289945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2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Fomenta soluções para desafios locais</a:t>
              </a:r>
              <a:r>
                <a:rPr kumimoji="0" lang="en-US" sz="22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F04F294E-7AB0-E435-703A-DA055E0D2446}"/>
              </a:ext>
            </a:extLst>
          </p:cNvPr>
          <p:cNvSpPr txBox="1">
            <a:spLocks/>
          </p:cNvSpPr>
          <p:nvPr/>
        </p:nvSpPr>
        <p:spPr>
          <a:xfrm>
            <a:off x="105555" y="154673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iol Bold" panose="02000506040000020003" pitchFamily="2" charset="0"/>
                <a:ea typeface="Calibri"/>
                <a:cs typeface="Calibri"/>
              </a:rPr>
              <a:t>Propriedade intelectual</a:t>
            </a: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all" spc="0" normalizeH="0" noProof="0" dirty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Ambiente </a:t>
            </a:r>
            <a:r>
              <a:rPr kumimoji="0" lang="en-US" sz="2100" b="0" i="0" u="none" strike="noStrike" kern="0" cap="all" spc="0" normalizeH="0" noProof="0" dirty="0" err="1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adequado</a:t>
            </a:r>
            <a:endParaRPr kumimoji="0" lang="en-US" sz="2800" b="0" i="0" u="none" strike="noStrike" kern="1200" cap="all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7258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75">
            <a:extLst>
              <a:ext uri="{FF2B5EF4-FFF2-40B4-BE49-F238E27FC236}">
                <a16:creationId xmlns:a16="http://schemas.microsoft.com/office/drawing/2014/main" id="{310E5312-7672-4A2E-8A91-656237987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8581AA7-E0BB-9F86-8AC8-4FA732770335}"/>
              </a:ext>
            </a:extLst>
          </p:cNvPr>
          <p:cNvSpPr/>
          <p:nvPr/>
        </p:nvSpPr>
        <p:spPr>
          <a:xfrm>
            <a:off x="0" y="6441304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D859178-68D6-5203-0A71-0C3142406F42}"/>
              </a:ext>
            </a:extLst>
          </p:cNvPr>
          <p:cNvSpPr txBox="1"/>
          <p:nvPr/>
        </p:nvSpPr>
        <p:spPr>
          <a:xfrm>
            <a:off x="8552548" y="4449894"/>
            <a:ext cx="3067506" cy="17127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20" tIns="45720" rIns="45720" bIns="45720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>
                <a:ln>
                  <a:noFill/>
                </a:ln>
                <a:solidFill>
                  <a:srgbClr val="18264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Thank you!</a:t>
            </a: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0" cap="none" spc="0" normalizeH="0" baseline="0" noProof="0">
              <a:ln>
                <a:noFill/>
              </a:ln>
              <a:solidFill>
                <a:srgbClr val="18264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18264C"/>
                </a:solidFill>
                <a:effectLst/>
                <a:uLnTx/>
                <a:uFillTx/>
                <a:latin typeface="Calibri"/>
                <a:cs typeface="Calibri"/>
                <a:sym typeface="Calibri"/>
                <a:hlinkClick r:id="rId4"/>
              </a:rPr>
              <a:t>thiago@abbi.org.br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18264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18264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" name="Imagem 5" descr="Texto, Logotipo&#10;&#10;Descrição gerada automaticamente com confiança média">
            <a:extLst>
              <a:ext uri="{FF2B5EF4-FFF2-40B4-BE49-F238E27FC236}">
                <a16:creationId xmlns:a16="http://schemas.microsoft.com/office/drawing/2014/main" id="{65EDE7E0-2546-A636-1583-F6A8161B7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40" y="1366071"/>
            <a:ext cx="6794000" cy="251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6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22804-8C45-0747-3D71-3EA4C4574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92C03427-0371-39A7-2C8C-16BCF948823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92C03427-0371-39A7-2C8C-16BCF9488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tângulo 67">
            <a:extLst>
              <a:ext uri="{FF2B5EF4-FFF2-40B4-BE49-F238E27FC236}">
                <a16:creationId xmlns:a16="http://schemas.microsoft.com/office/drawing/2014/main" id="{36B7EDCE-47F5-C31A-A70F-CDBCB777AE43}"/>
              </a:ext>
            </a:extLst>
          </p:cNvPr>
          <p:cNvSpPr/>
          <p:nvPr/>
        </p:nvSpPr>
        <p:spPr>
          <a:xfrm>
            <a:off x="0" y="6508385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78987BF2-60D2-7AA0-8BFE-B8E7DDCF18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sp>
        <p:nvSpPr>
          <p:cNvPr id="66" name="Título 1">
            <a:extLst>
              <a:ext uri="{FF2B5EF4-FFF2-40B4-BE49-F238E27FC236}">
                <a16:creationId xmlns:a16="http://schemas.microsoft.com/office/drawing/2014/main" id="{E054DDB2-1E3F-8BC5-30D8-F42BED3E8C41}"/>
              </a:ext>
            </a:extLst>
          </p:cNvPr>
          <p:cNvSpPr txBox="1">
            <a:spLocks/>
          </p:cNvSpPr>
          <p:nvPr/>
        </p:nvSpPr>
        <p:spPr>
          <a:xfrm>
            <a:off x="104412" y="45601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iol Bold" panose="02000506040000020003" pitchFamily="2" charset="0"/>
                <a:ea typeface="Calibri"/>
                <a:cs typeface="Calibri"/>
              </a:rPr>
              <a:t>Associadas</a:t>
            </a: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1" i="0" u="none" strike="noStrike" kern="0" cap="none" spc="0" normalizeH="0" baseline="0" noProof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LÍDERES GLOBAIS DA BIOECONOMIA AVANÇADA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Helvetica"/>
            </a:endParaRPr>
          </a:p>
        </p:txBody>
      </p:sp>
      <p:pic>
        <p:nvPicPr>
          <p:cNvPr id="53" name="Imagem 10">
            <a:extLst>
              <a:ext uri="{FF2B5EF4-FFF2-40B4-BE49-F238E27FC236}">
                <a16:creationId xmlns:a16="http://schemas.microsoft.com/office/drawing/2014/main" id="{29347E05-7AD0-4FCC-FF6A-3C0DA14953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667" b="32000"/>
          <a:stretch/>
        </p:blipFill>
        <p:spPr>
          <a:xfrm>
            <a:off x="7068681" y="2736829"/>
            <a:ext cx="671254" cy="575010"/>
          </a:xfrm>
          <a:prstGeom prst="rect">
            <a:avLst/>
          </a:prstGeom>
        </p:spPr>
      </p:pic>
      <p:pic>
        <p:nvPicPr>
          <p:cNvPr id="54" name="Imagem 9">
            <a:extLst>
              <a:ext uri="{FF2B5EF4-FFF2-40B4-BE49-F238E27FC236}">
                <a16:creationId xmlns:a16="http://schemas.microsoft.com/office/drawing/2014/main" id="{461554B7-33E1-9AAF-F0EC-4F0D6D8014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8623" y="1738906"/>
            <a:ext cx="1680640" cy="524614"/>
          </a:xfrm>
          <a:prstGeom prst="rect">
            <a:avLst/>
          </a:prstGeom>
        </p:spPr>
      </p:pic>
      <p:pic>
        <p:nvPicPr>
          <p:cNvPr id="55" name="Imagem 11">
            <a:extLst>
              <a:ext uri="{FF2B5EF4-FFF2-40B4-BE49-F238E27FC236}">
                <a16:creationId xmlns:a16="http://schemas.microsoft.com/office/drawing/2014/main" id="{687D57E9-3D7C-2D81-ACF8-26310DFF4E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4337" r="-6564" b="30970"/>
          <a:stretch/>
        </p:blipFill>
        <p:spPr>
          <a:xfrm>
            <a:off x="6925461" y="1630542"/>
            <a:ext cx="2246077" cy="730757"/>
          </a:xfrm>
          <a:prstGeom prst="rect">
            <a:avLst/>
          </a:prstGeom>
        </p:spPr>
      </p:pic>
      <p:pic>
        <p:nvPicPr>
          <p:cNvPr id="56" name="Imagem 12">
            <a:extLst>
              <a:ext uri="{FF2B5EF4-FFF2-40B4-BE49-F238E27FC236}">
                <a16:creationId xmlns:a16="http://schemas.microsoft.com/office/drawing/2014/main" id="{09DE6FA7-4BB1-2095-B929-A7411BECC6B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2424" t="27108" r="4848" b="28620"/>
          <a:stretch/>
        </p:blipFill>
        <p:spPr>
          <a:xfrm>
            <a:off x="4429375" y="3785011"/>
            <a:ext cx="1523984" cy="690817"/>
          </a:xfrm>
          <a:prstGeom prst="rect">
            <a:avLst/>
          </a:prstGeom>
        </p:spPr>
      </p:pic>
      <p:pic>
        <p:nvPicPr>
          <p:cNvPr id="57" name="Imagem 15">
            <a:extLst>
              <a:ext uri="{FF2B5EF4-FFF2-40B4-BE49-F238E27FC236}">
                <a16:creationId xmlns:a16="http://schemas.microsoft.com/office/drawing/2014/main" id="{0CEACB10-979B-CDAD-7BEB-83FA51FCAB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7405" y="1697012"/>
            <a:ext cx="1890359" cy="601734"/>
          </a:xfrm>
          <a:prstGeom prst="rect">
            <a:avLst/>
          </a:prstGeom>
        </p:spPr>
      </p:pic>
      <p:pic>
        <p:nvPicPr>
          <p:cNvPr id="58" name="Imagem 17">
            <a:extLst>
              <a:ext uri="{FF2B5EF4-FFF2-40B4-BE49-F238E27FC236}">
                <a16:creationId xmlns:a16="http://schemas.microsoft.com/office/drawing/2014/main" id="{51827091-03A7-77BC-D821-39B3F1C1C3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4598" y="1668713"/>
            <a:ext cx="1309292" cy="633253"/>
          </a:xfrm>
          <a:prstGeom prst="rect">
            <a:avLst/>
          </a:prstGeom>
        </p:spPr>
      </p:pic>
      <p:pic>
        <p:nvPicPr>
          <p:cNvPr id="59" name="Imagem 18">
            <a:extLst>
              <a:ext uri="{FF2B5EF4-FFF2-40B4-BE49-F238E27FC236}">
                <a16:creationId xmlns:a16="http://schemas.microsoft.com/office/drawing/2014/main" id="{5D2F82F9-5247-4BBF-FCB8-C00774B394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3903" y="3841069"/>
            <a:ext cx="1517337" cy="578700"/>
          </a:xfrm>
          <a:prstGeom prst="rect">
            <a:avLst/>
          </a:prstGeom>
        </p:spPr>
      </p:pic>
      <p:pic>
        <p:nvPicPr>
          <p:cNvPr id="60" name="Imagem 19">
            <a:extLst>
              <a:ext uri="{FF2B5EF4-FFF2-40B4-BE49-F238E27FC236}">
                <a16:creationId xmlns:a16="http://schemas.microsoft.com/office/drawing/2014/main" id="{5FAF1CB5-A65E-0A4F-D74E-04493E5901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0482" y="1565879"/>
            <a:ext cx="1309979" cy="817022"/>
          </a:xfrm>
          <a:prstGeom prst="rect">
            <a:avLst/>
          </a:prstGeom>
        </p:spPr>
      </p:pic>
      <p:pic>
        <p:nvPicPr>
          <p:cNvPr id="61" name="Imagem 20" descr="Ícone&#10;&#10;Descrição gerada automaticamente">
            <a:extLst>
              <a:ext uri="{FF2B5EF4-FFF2-40B4-BE49-F238E27FC236}">
                <a16:creationId xmlns:a16="http://schemas.microsoft.com/office/drawing/2014/main" id="{1572D441-E389-AD20-3F5D-AA267046F5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91" y="2666965"/>
            <a:ext cx="1512647" cy="606003"/>
          </a:xfrm>
          <a:prstGeom prst="rect">
            <a:avLst/>
          </a:prstGeom>
        </p:spPr>
      </p:pic>
      <p:pic>
        <p:nvPicPr>
          <p:cNvPr id="62" name="Imagem 2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08DFC9DB-BC18-404C-40F1-66C4B36766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931" y="3571863"/>
            <a:ext cx="1117112" cy="1117112"/>
          </a:xfrm>
          <a:prstGeom prst="rect">
            <a:avLst/>
          </a:prstGeom>
        </p:spPr>
      </p:pic>
      <p:pic>
        <p:nvPicPr>
          <p:cNvPr id="63" name="Imagem 23" descr="Logotipo&#10;&#10;Descrição gerada automaticamente">
            <a:extLst>
              <a:ext uri="{FF2B5EF4-FFF2-40B4-BE49-F238E27FC236}">
                <a16:creationId xmlns:a16="http://schemas.microsoft.com/office/drawing/2014/main" id="{60FD73EF-2C65-863D-D016-13B749CED8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0" y="3618555"/>
            <a:ext cx="1825391" cy="1023729"/>
          </a:xfrm>
          <a:prstGeom prst="rect">
            <a:avLst/>
          </a:prstGeom>
        </p:spPr>
      </p:pic>
      <p:pic>
        <p:nvPicPr>
          <p:cNvPr id="64" name="Picture 8">
            <a:extLst>
              <a:ext uri="{FF2B5EF4-FFF2-40B4-BE49-F238E27FC236}">
                <a16:creationId xmlns:a16="http://schemas.microsoft.com/office/drawing/2014/main" id="{E6A9D708-7CFB-CD0B-7710-0C57132E1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1" y="2857468"/>
            <a:ext cx="2753663" cy="22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Imagem 32" descr="Uma imagem com Tipo de letra, logótipo, Gráficos, branco&#10;&#10;Descrição gerada automaticamente">
            <a:extLst>
              <a:ext uri="{FF2B5EF4-FFF2-40B4-BE49-F238E27FC236}">
                <a16:creationId xmlns:a16="http://schemas.microsoft.com/office/drawing/2014/main" id="{D22AF7F4-3763-56EA-9F54-385E1D6C205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78" y="2484219"/>
            <a:ext cx="1944933" cy="971494"/>
          </a:xfrm>
          <a:prstGeom prst="rect">
            <a:avLst/>
          </a:prstGeom>
        </p:spPr>
      </p:pic>
      <p:pic>
        <p:nvPicPr>
          <p:cNvPr id="67" name="Imagem 2">
            <a:extLst>
              <a:ext uri="{FF2B5EF4-FFF2-40B4-BE49-F238E27FC236}">
                <a16:creationId xmlns:a16="http://schemas.microsoft.com/office/drawing/2014/main" id="{54263F3E-B014-698B-D86F-2A3F284A6A8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52584" y="3693573"/>
            <a:ext cx="1274248" cy="873692"/>
          </a:xfrm>
          <a:prstGeom prst="rect">
            <a:avLst/>
          </a:prstGeom>
        </p:spPr>
      </p:pic>
      <p:pic>
        <p:nvPicPr>
          <p:cNvPr id="69" name="Picture 2" descr="Novo Nordisk completa 30 anos de Brasil com foco no digital e nova  identidade visual">
            <a:extLst>
              <a:ext uri="{FF2B5EF4-FFF2-40B4-BE49-F238E27FC236}">
                <a16:creationId xmlns:a16="http://schemas.microsoft.com/office/drawing/2014/main" id="{17F0BA5D-EA72-2C42-F4CF-C4144349F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756" y="2577614"/>
            <a:ext cx="1095637" cy="7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Imagem 8">
            <a:extLst>
              <a:ext uri="{FF2B5EF4-FFF2-40B4-BE49-F238E27FC236}">
                <a16:creationId xmlns:a16="http://schemas.microsoft.com/office/drawing/2014/main" id="{5D96D365-2101-DCF3-2D67-CB96D41351C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79397" y="5207705"/>
            <a:ext cx="660827" cy="278257"/>
          </a:xfrm>
          <a:prstGeom prst="rect">
            <a:avLst/>
          </a:prstGeom>
        </p:spPr>
      </p:pic>
      <p:pic>
        <p:nvPicPr>
          <p:cNvPr id="71" name="Imagem 13" descr="Uma imagem contendo Diagrama&#10;&#10;Descrição gerada automaticamente">
            <a:extLst>
              <a:ext uri="{FF2B5EF4-FFF2-40B4-BE49-F238E27FC236}">
                <a16:creationId xmlns:a16="http://schemas.microsoft.com/office/drawing/2014/main" id="{4115819A-9884-F97F-4D96-5D56C98D9EF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t="28086" r="6317" b="27441"/>
          <a:stretch/>
        </p:blipFill>
        <p:spPr>
          <a:xfrm>
            <a:off x="4690197" y="5179068"/>
            <a:ext cx="703553" cy="337140"/>
          </a:xfrm>
          <a:prstGeom prst="rect">
            <a:avLst/>
          </a:prstGeom>
        </p:spPr>
      </p:pic>
      <p:pic>
        <p:nvPicPr>
          <p:cNvPr id="72" name="Imagem 14" descr="Logotipo&#10;&#10;Descrição gerada automaticamente">
            <a:extLst>
              <a:ext uri="{FF2B5EF4-FFF2-40B4-BE49-F238E27FC236}">
                <a16:creationId xmlns:a16="http://schemas.microsoft.com/office/drawing/2014/main" id="{4687F51D-D192-EB1F-C48E-9637DCCA935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3" b="29382"/>
          <a:stretch/>
        </p:blipFill>
        <p:spPr>
          <a:xfrm>
            <a:off x="6425871" y="5163129"/>
            <a:ext cx="1162856" cy="398742"/>
          </a:xfrm>
          <a:prstGeom prst="rect">
            <a:avLst/>
          </a:prstGeom>
        </p:spPr>
      </p:pic>
      <p:pic>
        <p:nvPicPr>
          <p:cNvPr id="73" name="Imagem 4">
            <a:extLst>
              <a:ext uri="{FF2B5EF4-FFF2-40B4-BE49-F238E27FC236}">
                <a16:creationId xmlns:a16="http://schemas.microsoft.com/office/drawing/2014/main" id="{563FE77C-F5D5-EAF5-9D77-04F2188324C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05641" y="5219519"/>
            <a:ext cx="1298909" cy="223784"/>
          </a:xfrm>
          <a:prstGeom prst="rect">
            <a:avLst/>
          </a:prstGeom>
        </p:spPr>
      </p:pic>
      <p:pic>
        <p:nvPicPr>
          <p:cNvPr id="74" name="Imagem 5">
            <a:extLst>
              <a:ext uri="{FF2B5EF4-FFF2-40B4-BE49-F238E27FC236}">
                <a16:creationId xmlns:a16="http://schemas.microsoft.com/office/drawing/2014/main" id="{1A518575-6D53-7813-69E4-DD38E230175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74374" y="5249138"/>
            <a:ext cx="746950" cy="213562"/>
          </a:xfrm>
          <a:prstGeom prst="rect">
            <a:avLst/>
          </a:prstGeom>
        </p:spPr>
      </p:pic>
      <p:pic>
        <p:nvPicPr>
          <p:cNvPr id="75" name="Imagem 25" descr="Uma imagem com texto, Tipo de letra, Azul elétrico, logótipo&#10;&#10;Os conteúdos gerados por IA poderão estar incorretos.">
            <a:extLst>
              <a:ext uri="{FF2B5EF4-FFF2-40B4-BE49-F238E27FC236}">
                <a16:creationId xmlns:a16="http://schemas.microsoft.com/office/drawing/2014/main" id="{25676285-B893-7C0A-D0AE-EE2F619083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973" y="5200802"/>
            <a:ext cx="1374008" cy="259590"/>
          </a:xfrm>
          <a:prstGeom prst="rect">
            <a:avLst/>
          </a:prstGeom>
        </p:spPr>
      </p:pic>
      <p:pic>
        <p:nvPicPr>
          <p:cNvPr id="77" name="Picture 6" descr="Com foco em sustentabilidade e eficiência produtiva, Gênica">
            <a:extLst>
              <a:ext uri="{FF2B5EF4-FFF2-40B4-BE49-F238E27FC236}">
                <a16:creationId xmlns:a16="http://schemas.microsoft.com/office/drawing/2014/main" id="{30F5F0D8-2B9F-6D2D-2961-AE782D729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37" y="2774846"/>
            <a:ext cx="1374511" cy="3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Imagem 78" descr="Logotipo&#10;&#10;Descrição gerada automaticamente">
            <a:extLst>
              <a:ext uri="{FF2B5EF4-FFF2-40B4-BE49-F238E27FC236}">
                <a16:creationId xmlns:a16="http://schemas.microsoft.com/office/drawing/2014/main" id="{4C5E3E61-3891-F96A-7004-5C7757B89FDC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9" b="33940"/>
          <a:stretch/>
        </p:blipFill>
        <p:spPr>
          <a:xfrm>
            <a:off x="1676969" y="5141316"/>
            <a:ext cx="1343025" cy="442367"/>
          </a:xfrm>
          <a:prstGeom prst="rect">
            <a:avLst/>
          </a:prstGeom>
        </p:spPr>
      </p:pic>
      <p:pic>
        <p:nvPicPr>
          <p:cNvPr id="80" name="Imagem 79">
            <a:extLst>
              <a:ext uri="{FF2B5EF4-FFF2-40B4-BE49-F238E27FC236}">
                <a16:creationId xmlns:a16="http://schemas.microsoft.com/office/drawing/2014/main" id="{8013ACBC-5C00-2655-C9E9-9A11910C5DF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525685" y="3900827"/>
            <a:ext cx="1063042" cy="45918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5FD2E1F-5142-97FC-AF8E-DF798011B84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704712" y="0"/>
            <a:ext cx="1449190" cy="50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5BE4D01-9DF1-4D3F-B681-5A6AD6CB3B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5BE4D01-9DF1-4D3F-B681-5A6AD6CB3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tângulo 67">
            <a:extLst>
              <a:ext uri="{FF2B5EF4-FFF2-40B4-BE49-F238E27FC236}">
                <a16:creationId xmlns:a16="http://schemas.microsoft.com/office/drawing/2014/main" id="{8E247E27-5CC6-40E2-9EB5-5BD9399543A1}"/>
              </a:ext>
            </a:extLst>
          </p:cNvPr>
          <p:cNvSpPr/>
          <p:nvPr/>
        </p:nvSpPr>
        <p:spPr>
          <a:xfrm>
            <a:off x="0" y="6460760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310E5312-7672-4A2E-8A91-656237987C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B195AACC-A2CB-465E-81F7-B314A459C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762" y="187274"/>
            <a:ext cx="1449190" cy="507301"/>
          </a:xfrm>
          <a:prstGeom prst="rect">
            <a:avLst/>
          </a:prstGeom>
        </p:spPr>
      </p:pic>
      <p:sp>
        <p:nvSpPr>
          <p:cNvPr id="66" name="Título 1">
            <a:extLst>
              <a:ext uri="{FF2B5EF4-FFF2-40B4-BE49-F238E27FC236}">
                <a16:creationId xmlns:a16="http://schemas.microsoft.com/office/drawing/2014/main" id="{9433D19F-C7C6-4B21-9A9C-290E4FE66C2D}"/>
              </a:ext>
            </a:extLst>
          </p:cNvPr>
          <p:cNvSpPr txBox="1">
            <a:spLocks/>
          </p:cNvSpPr>
          <p:nvPr/>
        </p:nvSpPr>
        <p:spPr>
          <a:xfrm>
            <a:off x="105555" y="154673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iol Bold" panose="02000506040000020003" pitchFamily="2" charset="0"/>
                <a:ea typeface="Calibri"/>
                <a:cs typeface="Calibri"/>
              </a:rPr>
              <a:t>BIOECONOMY</a:t>
            </a: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all" spc="0" normalizeH="0" noProof="0" dirty="0">
              <a:ln>
                <a:noFill/>
              </a:ln>
              <a:solidFill>
                <a:srgbClr val="FBAF3F"/>
              </a:solidFill>
              <a:effectLst/>
              <a:uLnTx/>
              <a:uFillTx/>
              <a:latin typeface="Bariol Bold" panose="02000506040000020003" pitchFamily="2" charset="0"/>
              <a:ea typeface="+mn-ea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all" spc="0" normalizeH="0" noProof="0" dirty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Elements for definition</a:t>
            </a:r>
            <a:endParaRPr kumimoji="0" lang="en-US" sz="2800" b="0" i="0" u="none" strike="noStrike" kern="1200" cap="all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Helvetica"/>
            </a:endParaRP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0B59A958-1C87-ADA5-D5BA-80A141EBDAC5}"/>
              </a:ext>
            </a:extLst>
          </p:cNvPr>
          <p:cNvGrpSpPr/>
          <p:nvPr/>
        </p:nvGrpSpPr>
        <p:grpSpPr>
          <a:xfrm>
            <a:off x="620217" y="1337775"/>
            <a:ext cx="11113616" cy="1069524"/>
            <a:chOff x="539192" y="1291475"/>
            <a:chExt cx="11113616" cy="1069524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DC9E4F1-4754-856C-77CB-42E27F109BF5}"/>
                </a:ext>
              </a:extLst>
            </p:cNvPr>
            <p:cNvSpPr txBox="1"/>
            <p:nvPr/>
          </p:nvSpPr>
          <p:spPr>
            <a:xfrm>
              <a:off x="1533725" y="1291475"/>
              <a:ext cx="10119083" cy="106952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en-US" sz="1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…the </a:t>
              </a:r>
              <a:r>
                <a:rPr lang="en-US" sz="1400" b="1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bioeconomy </a:t>
              </a:r>
              <a:r>
                <a:rPr lang="en-US" sz="1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can be thought of as a world where </a:t>
              </a:r>
              <a:r>
                <a:rPr lang="en-US" sz="1400" b="1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biotechnology</a:t>
              </a:r>
              <a:r>
                <a:rPr lang="en-US" sz="1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contributes to a significant share of economic output. </a:t>
              </a:r>
            </a:p>
            <a:p>
              <a:pPr algn="just">
                <a:spcAft>
                  <a:spcPts val="300"/>
                </a:spcAft>
              </a:pPr>
              <a:r>
                <a:rPr lang="en-US" sz="1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The emerging bioeconomy is likely to be global and guided by principles of </a:t>
              </a:r>
              <a:r>
                <a:rPr lang="en-US" sz="1400" b="1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sustainable development </a:t>
              </a:r>
              <a:r>
                <a:rPr lang="en-US" sz="1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and environmental sustainability.</a:t>
              </a:r>
            </a:p>
            <a:p>
              <a:pPr algn="just">
                <a:spcAft>
                  <a:spcPts val="300"/>
                </a:spcAft>
              </a:pPr>
              <a:r>
                <a:rPr lang="en-US" sz="1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 bioeconomy involves three elements: </a:t>
              </a:r>
              <a:r>
                <a:rPr lang="en-US" sz="1400" b="1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biotechnological knowledge,</a:t>
              </a:r>
              <a:r>
                <a:rPr lang="en-US" sz="1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sz="1400" b="1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renewable biomass</a:t>
              </a:r>
              <a:r>
                <a:rPr lang="en-US" sz="1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, and </a:t>
              </a:r>
              <a:r>
                <a:rPr lang="en-US" sz="1400" b="1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integration </a:t>
              </a:r>
              <a:r>
                <a:rPr lang="en-US" sz="1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across applications.</a:t>
              </a:r>
            </a:p>
            <a:p>
              <a:pPr algn="r">
                <a:spcAft>
                  <a:spcPts val="300"/>
                </a:spcAft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OCDE, 2009</a:t>
              </a:r>
              <a:endPara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0A01AA13-FF2E-4CAA-59F4-1A7EA3701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9192" y="1308709"/>
              <a:ext cx="859113" cy="1035057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D039B669-F7DC-94BC-6731-40F9DC272E16}"/>
              </a:ext>
            </a:extLst>
          </p:cNvPr>
          <p:cNvGrpSpPr/>
          <p:nvPr/>
        </p:nvGrpSpPr>
        <p:grpSpPr>
          <a:xfrm>
            <a:off x="620217" y="2613961"/>
            <a:ext cx="11120543" cy="1246495"/>
            <a:chOff x="539192" y="2564555"/>
            <a:chExt cx="11120543" cy="1246495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BE271823-60B4-7E72-C47D-1AE3E0753142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9192" y="2669402"/>
              <a:ext cx="860400" cy="10368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F69D130A-EB55-61CC-7D9E-77F1BE5109B8}"/>
                </a:ext>
              </a:extLst>
            </p:cNvPr>
            <p:cNvSpPr txBox="1"/>
            <p:nvPr/>
          </p:nvSpPr>
          <p:spPr>
            <a:xfrm>
              <a:off x="1533725" y="2564555"/>
              <a:ext cx="10126010" cy="124649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pt-BR" sz="1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The </a:t>
              </a:r>
              <a:r>
                <a:rPr lang="pt-BR" sz="1400" b="1" i="0" u="none" strike="noStrike" baseline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bioeconomy</a:t>
              </a:r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sz="1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encompasses the production of</a:t>
              </a:r>
              <a:r>
                <a:rPr lang="en-US" sz="1400" b="1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renewable biological resources</a:t>
              </a:r>
              <a:r>
                <a:rPr lang="en-US" sz="1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and the </a:t>
              </a:r>
              <a:r>
                <a:rPr lang="en-US" sz="1400" b="1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conversion</a:t>
              </a:r>
              <a:r>
                <a:rPr lang="en-US" sz="1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of these resources and waste streams </a:t>
              </a:r>
              <a:r>
                <a:rPr lang="en-US" sz="1400" b="1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into value-added products</a:t>
              </a:r>
              <a:r>
                <a:rPr lang="en-US" sz="1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, such as food, feed, bio-based products </a:t>
              </a:r>
              <a:r>
                <a:rPr lang="pt-BR" sz="1400" b="0" i="0" u="none" strike="noStrike" baseline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and</a:t>
              </a:r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1400" b="1" i="0" u="none" strike="noStrike" baseline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bioenergy</a:t>
              </a:r>
              <a:r>
                <a:rPr lang="pt-BR" sz="1400" b="1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.</a:t>
              </a:r>
            </a:p>
            <a:p>
              <a:pPr algn="just">
                <a:spcAft>
                  <a:spcPts val="300"/>
                </a:spcAft>
              </a:pPr>
              <a:r>
                <a:rPr lang="en-US" sz="1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Its sectors and industries have </a:t>
              </a:r>
              <a:r>
                <a:rPr lang="en-US" sz="1400" b="1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strong innovation potential </a:t>
              </a:r>
              <a:r>
                <a:rPr lang="en-US" sz="1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due to their use of a </a:t>
              </a:r>
              <a:r>
                <a:rPr lang="en-US" sz="1400" b="1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wide range of sciences</a:t>
              </a:r>
              <a:r>
                <a:rPr lang="en-US" sz="1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, enabling and industrial technologies, along with local and tacit knowledge.</a:t>
              </a:r>
            </a:p>
            <a:p>
              <a:pPr algn="r">
                <a:spcAft>
                  <a:spcPts val="300"/>
                </a:spcAft>
              </a:pPr>
              <a:r>
                <a:rPr lang="en-US" sz="1400" b="1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European Commission, 2012</a:t>
              </a:r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D8A27DDC-C2E4-B61D-7F6C-018DC0ADE533}"/>
              </a:ext>
            </a:extLst>
          </p:cNvPr>
          <p:cNvGrpSpPr/>
          <p:nvPr/>
        </p:nvGrpSpPr>
        <p:grpSpPr>
          <a:xfrm>
            <a:off x="620217" y="4067118"/>
            <a:ext cx="11120543" cy="1036800"/>
            <a:chOff x="539192" y="4084532"/>
            <a:chExt cx="11120543" cy="1036800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894A9FE1-8652-FA46-A57F-48C79E4606A4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9192" y="4084532"/>
              <a:ext cx="860400" cy="10368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33F4BADB-445C-FF26-B2CE-C1C97AD4CF98}"/>
                </a:ext>
              </a:extLst>
            </p:cNvPr>
            <p:cNvSpPr txBox="1"/>
            <p:nvPr/>
          </p:nvSpPr>
          <p:spPr>
            <a:xfrm>
              <a:off x="1533725" y="4087407"/>
              <a:ext cx="10126010" cy="10310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>
                <a:defRPr lang="pt-BR"/>
              </a:defPPr>
              <a:lvl1pPr algn="just">
                <a:spcAft>
                  <a:spcPts val="1200"/>
                </a:spcAft>
                <a:defRPr b="0" i="0" u="none" strike="noStrike" baseline="0">
                  <a:solidFill>
                    <a:srgbClr val="404040"/>
                  </a:solidFill>
                  <a:latin typeface="+mj-lt"/>
                </a:defRPr>
              </a:lvl1pPr>
            </a:lstStyle>
            <a:p>
              <a:pPr>
                <a:spcAft>
                  <a:spcPts val="300"/>
                </a:spcAft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the purpose of this report, the </a:t>
              </a:r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bioeconomy</a:t>
              </a: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is defined as: The </a:t>
              </a:r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global industrial transition of sustainably </a:t>
              </a: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utilizing </a:t>
              </a:r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renewable</a:t>
              </a: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aquatic and terrestrial </a:t>
              </a:r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biomass resources</a:t>
              </a: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in energy, intermediate, and final products for </a:t>
              </a:r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economic, environmental, social</a:t>
              </a: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and national security benefits.</a:t>
              </a:r>
            </a:p>
            <a:p>
              <a:pPr algn="r">
                <a:spcAft>
                  <a:spcPts val="300"/>
                </a:spcAft>
              </a:pPr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Federal Activities Report on the Bioeconomy (USA), 2016</a:t>
              </a:r>
              <a:endParaRPr lang="pt-BR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3F509D28-FD79-6331-446B-C487DC414D67}"/>
              </a:ext>
            </a:extLst>
          </p:cNvPr>
          <p:cNvGrpSpPr/>
          <p:nvPr/>
        </p:nvGrpSpPr>
        <p:grpSpPr>
          <a:xfrm>
            <a:off x="620217" y="5310580"/>
            <a:ext cx="11120543" cy="1036800"/>
            <a:chOff x="539192" y="5264280"/>
            <a:chExt cx="11120543" cy="1036800"/>
          </a:xfrm>
        </p:grpSpPr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FFAA72F5-40D3-CA4E-A512-4B40029ADEBA}"/>
                </a:ext>
              </a:extLst>
            </p:cNvPr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9192" y="5264280"/>
              <a:ext cx="860400" cy="10368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10B1308E-3E05-072A-E67E-20713412E50B}"/>
                </a:ext>
              </a:extLst>
            </p:cNvPr>
            <p:cNvSpPr txBox="1"/>
            <p:nvPr/>
          </p:nvSpPr>
          <p:spPr>
            <a:xfrm>
              <a:off x="1533725" y="5394112"/>
              <a:ext cx="10126010" cy="7771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The </a:t>
              </a:r>
              <a:r>
                <a:rPr lang="pt-BR" sz="1400" b="1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bioeconomy</a:t>
              </a: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14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refers</a:t>
              </a: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14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to</a:t>
              </a: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14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economic</a:t>
              </a: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14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activity</a:t>
              </a: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14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derived</a:t>
              </a: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14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from</a:t>
              </a: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14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the</a:t>
              </a: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1400" b="1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life</a:t>
              </a:r>
              <a:r>
                <a:rPr lang="pt-B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1400" b="1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sciences</a:t>
              </a: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, </a:t>
              </a:r>
              <a:r>
                <a:rPr lang="pt-BR" sz="14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particularly</a:t>
              </a: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in </a:t>
              </a:r>
              <a:r>
                <a:rPr lang="pt-BR" sz="14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the</a:t>
              </a: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14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areas</a:t>
              </a: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of </a:t>
              </a:r>
              <a:r>
                <a:rPr lang="pt-BR" sz="1400" b="1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biotechnology</a:t>
              </a:r>
              <a:r>
                <a:rPr lang="pt-B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1400" b="1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and</a:t>
              </a:r>
              <a:r>
                <a:rPr lang="pt-B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1400" b="1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biomanufacturing</a:t>
              </a: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, </a:t>
              </a:r>
              <a:r>
                <a:rPr lang="pt-BR" sz="14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and</a:t>
              </a: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includes </a:t>
              </a:r>
              <a:r>
                <a:rPr lang="pt-B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industries, </a:t>
              </a:r>
              <a:r>
                <a:rPr lang="pt-BR" sz="1400" b="1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products</a:t>
              </a:r>
              <a:r>
                <a:rPr lang="pt-B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, </a:t>
              </a:r>
              <a:r>
                <a:rPr lang="pt-BR" sz="1400" b="1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services</a:t>
              </a:r>
              <a:r>
                <a:rPr lang="pt-B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, </a:t>
              </a:r>
              <a:r>
                <a:rPr lang="pt-BR" sz="1400" b="1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and</a:t>
              </a:r>
              <a:r>
                <a:rPr lang="pt-B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1400" b="1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the</a:t>
              </a:r>
              <a:r>
                <a:rPr lang="pt-B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1400" b="1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workforce</a:t>
              </a: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.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j-lt"/>
                  <a:cs typeface="Helvetica"/>
                </a:rPr>
                <a:t>National Science and </a:t>
              </a:r>
              <a:r>
                <a:rPr lang="en-US" sz="1400" b="1">
                  <a:solidFill>
                    <a:srgbClr val="000000">
                      <a:lumMod val="75000"/>
                      <a:lumOff val="25000"/>
                    </a:srgbClr>
                  </a:solidFill>
                  <a:latin typeface="+mj-lt"/>
                  <a:cs typeface="Helvetica"/>
                </a:rPr>
                <a:t>T</a:t>
              </a:r>
              <a:r>
                <a:rPr kumimoji="0" lang="en-US" sz="1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j-lt"/>
                  <a:cs typeface="Helvetica"/>
                </a:rPr>
                <a:t>hechnology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j-lt"/>
                  <a:cs typeface="Helvetica"/>
                </a:rPr>
                <a:t> Council (USA), 2023</a:t>
              </a:r>
              <a:endParaRPr lang="pt-BR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5BE4D01-9DF1-4D3F-B681-5A6AD6CB3B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5BE4D01-9DF1-4D3F-B681-5A6AD6CB3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tângulo 67">
            <a:extLst>
              <a:ext uri="{FF2B5EF4-FFF2-40B4-BE49-F238E27FC236}">
                <a16:creationId xmlns:a16="http://schemas.microsoft.com/office/drawing/2014/main" id="{8E247E27-5CC6-40E2-9EB5-5BD9399543A1}"/>
              </a:ext>
            </a:extLst>
          </p:cNvPr>
          <p:cNvSpPr/>
          <p:nvPr/>
        </p:nvSpPr>
        <p:spPr>
          <a:xfrm>
            <a:off x="0" y="6460760"/>
            <a:ext cx="12191999" cy="41223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310E5312-7672-4A2E-8A91-656237987C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B195AACC-A2CB-465E-81F7-B314A459C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762" y="187274"/>
            <a:ext cx="1449190" cy="507301"/>
          </a:xfrm>
          <a:prstGeom prst="rect">
            <a:avLst/>
          </a:prstGeom>
        </p:spPr>
      </p:pic>
      <p:sp>
        <p:nvSpPr>
          <p:cNvPr id="3" name="Rectangle 23">
            <a:extLst>
              <a:ext uri="{FF2B5EF4-FFF2-40B4-BE49-F238E27FC236}">
                <a16:creationId xmlns:a16="http://schemas.microsoft.com/office/drawing/2014/main" id="{D593C3E2-C247-9C59-D898-F159CD86877E}"/>
              </a:ext>
            </a:extLst>
          </p:cNvPr>
          <p:cNvSpPr/>
          <p:nvPr/>
        </p:nvSpPr>
        <p:spPr>
          <a:xfrm>
            <a:off x="598884" y="1724771"/>
            <a:ext cx="11196231" cy="9002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1BD0358-F2F9-15D9-0A9E-504A5DB7458D}"/>
              </a:ext>
            </a:extLst>
          </p:cNvPr>
          <p:cNvSpPr/>
          <p:nvPr/>
        </p:nvSpPr>
        <p:spPr>
          <a:xfrm>
            <a:off x="1457862" y="1627805"/>
            <a:ext cx="10156444" cy="900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940915-EA2C-7AE4-48F3-0818C204E230}"/>
              </a:ext>
            </a:extLst>
          </p:cNvPr>
          <p:cNvGrpSpPr/>
          <p:nvPr/>
        </p:nvGrpSpPr>
        <p:grpSpPr>
          <a:xfrm>
            <a:off x="488046" y="1627805"/>
            <a:ext cx="1934367" cy="900246"/>
            <a:chOff x="3925455" y="1191491"/>
            <a:chExt cx="1178646" cy="969818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744E0539-5DFD-1FE4-463D-48EBECE5B5E3}"/>
                </a:ext>
              </a:extLst>
            </p:cNvPr>
            <p:cNvSpPr/>
            <p:nvPr/>
          </p:nvSpPr>
          <p:spPr>
            <a:xfrm>
              <a:off x="3925455" y="1191491"/>
              <a:ext cx="969818" cy="969818"/>
            </a:xfrm>
            <a:prstGeom prst="rect">
              <a:avLst/>
            </a:prstGeom>
            <a:solidFill>
              <a:srgbClr val="1F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10" name="Isosceles Triangle 5">
              <a:extLst>
                <a:ext uri="{FF2B5EF4-FFF2-40B4-BE49-F238E27FC236}">
                  <a16:creationId xmlns:a16="http://schemas.microsoft.com/office/drawing/2014/main" id="{8704CC5D-82BC-87EB-0604-647274C6020D}"/>
                </a:ext>
              </a:extLst>
            </p:cNvPr>
            <p:cNvSpPr/>
            <p:nvPr/>
          </p:nvSpPr>
          <p:spPr>
            <a:xfrm rot="5400000">
              <a:off x="4803124" y="1537059"/>
              <a:ext cx="323272" cy="278683"/>
            </a:xfrm>
            <a:prstGeom prst="triangle">
              <a:avLst/>
            </a:prstGeom>
            <a:solidFill>
              <a:srgbClr val="1F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25">
            <a:extLst>
              <a:ext uri="{FF2B5EF4-FFF2-40B4-BE49-F238E27FC236}">
                <a16:creationId xmlns:a16="http://schemas.microsoft.com/office/drawing/2014/main" id="{B04DDD20-F1ED-D70E-D051-C781703457CE}"/>
              </a:ext>
            </a:extLst>
          </p:cNvPr>
          <p:cNvSpPr txBox="1"/>
          <p:nvPr/>
        </p:nvSpPr>
        <p:spPr>
          <a:xfrm>
            <a:off x="2583546" y="1852269"/>
            <a:ext cx="8856614" cy="43088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all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RECURSOS BIOLÓGICOS E RENOVÁVEIS </a:t>
            </a: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3C41ACD0-AD6D-A93B-50DF-4A251C29A1E9}"/>
              </a:ext>
            </a:extLst>
          </p:cNvPr>
          <p:cNvSpPr/>
          <p:nvPr/>
        </p:nvSpPr>
        <p:spPr>
          <a:xfrm>
            <a:off x="598884" y="2797374"/>
            <a:ext cx="11196000" cy="9002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55185B6-8E13-8654-D18B-B2BC92CDDE0C}"/>
              </a:ext>
            </a:extLst>
          </p:cNvPr>
          <p:cNvSpPr/>
          <p:nvPr/>
        </p:nvSpPr>
        <p:spPr>
          <a:xfrm>
            <a:off x="1457861" y="2700408"/>
            <a:ext cx="10155600" cy="900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7D202515-7FA7-C433-3039-CEA62B25B991}"/>
              </a:ext>
            </a:extLst>
          </p:cNvPr>
          <p:cNvGrpSpPr/>
          <p:nvPr/>
        </p:nvGrpSpPr>
        <p:grpSpPr>
          <a:xfrm>
            <a:off x="488046" y="2700408"/>
            <a:ext cx="1934367" cy="900246"/>
            <a:chOff x="3925455" y="1191491"/>
            <a:chExt cx="1178646" cy="969818"/>
          </a:xfrm>
        </p:grpSpPr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D5CBEF9A-CB03-E788-AB29-1EEE853476F1}"/>
                </a:ext>
              </a:extLst>
            </p:cNvPr>
            <p:cNvSpPr/>
            <p:nvPr/>
          </p:nvSpPr>
          <p:spPr>
            <a:xfrm>
              <a:off x="3925455" y="1191491"/>
              <a:ext cx="969818" cy="969818"/>
            </a:xfrm>
            <a:prstGeom prst="rect">
              <a:avLst/>
            </a:prstGeom>
            <a:solidFill>
              <a:srgbClr val="1F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21" name="Isosceles Triangle 5">
              <a:extLst>
                <a:ext uri="{FF2B5EF4-FFF2-40B4-BE49-F238E27FC236}">
                  <a16:creationId xmlns:a16="http://schemas.microsoft.com/office/drawing/2014/main" id="{576B116A-1CAD-B979-B057-737DFBAE0792}"/>
                </a:ext>
              </a:extLst>
            </p:cNvPr>
            <p:cNvSpPr/>
            <p:nvPr/>
          </p:nvSpPr>
          <p:spPr>
            <a:xfrm rot="5400000">
              <a:off x="4803124" y="1537059"/>
              <a:ext cx="323272" cy="278683"/>
            </a:xfrm>
            <a:prstGeom prst="triangle">
              <a:avLst/>
            </a:prstGeom>
            <a:solidFill>
              <a:srgbClr val="1F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Box 25">
            <a:extLst>
              <a:ext uri="{FF2B5EF4-FFF2-40B4-BE49-F238E27FC236}">
                <a16:creationId xmlns:a16="http://schemas.microsoft.com/office/drawing/2014/main" id="{E7EAEBFA-5286-482B-C528-DA03CB6A5BF3}"/>
              </a:ext>
            </a:extLst>
          </p:cNvPr>
          <p:cNvSpPr txBox="1"/>
          <p:nvPr/>
        </p:nvSpPr>
        <p:spPr>
          <a:xfrm>
            <a:off x="2583546" y="2948085"/>
            <a:ext cx="8583255" cy="430887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all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INOVAÇÃO E CONHECIMENTO CIENTÍFICO</a:t>
            </a: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74F43C25-6E54-A92B-913F-EE3AB21B0B26}"/>
              </a:ext>
            </a:extLst>
          </p:cNvPr>
          <p:cNvSpPr/>
          <p:nvPr/>
        </p:nvSpPr>
        <p:spPr>
          <a:xfrm>
            <a:off x="598884" y="3937354"/>
            <a:ext cx="11196000" cy="9002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1332768A-4B70-ECFC-8504-D1B687902E81}"/>
              </a:ext>
            </a:extLst>
          </p:cNvPr>
          <p:cNvSpPr/>
          <p:nvPr/>
        </p:nvSpPr>
        <p:spPr>
          <a:xfrm>
            <a:off x="1457861" y="3840388"/>
            <a:ext cx="10155600" cy="900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6">
            <a:extLst>
              <a:ext uri="{FF2B5EF4-FFF2-40B4-BE49-F238E27FC236}">
                <a16:creationId xmlns:a16="http://schemas.microsoft.com/office/drawing/2014/main" id="{E87519C2-6DE2-DAF1-EE0B-DE901C8D4C37}"/>
              </a:ext>
            </a:extLst>
          </p:cNvPr>
          <p:cNvGrpSpPr/>
          <p:nvPr/>
        </p:nvGrpSpPr>
        <p:grpSpPr>
          <a:xfrm>
            <a:off x="488046" y="3840388"/>
            <a:ext cx="1934367" cy="900246"/>
            <a:chOff x="3925455" y="1191491"/>
            <a:chExt cx="1178646" cy="969818"/>
          </a:xfrm>
        </p:grpSpPr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313B3E49-B91E-AEFD-A3AB-73D7768BE41C}"/>
                </a:ext>
              </a:extLst>
            </p:cNvPr>
            <p:cNvSpPr/>
            <p:nvPr/>
          </p:nvSpPr>
          <p:spPr>
            <a:xfrm>
              <a:off x="3925455" y="1191491"/>
              <a:ext cx="969818" cy="969818"/>
            </a:xfrm>
            <a:prstGeom prst="rect">
              <a:avLst/>
            </a:prstGeom>
            <a:solidFill>
              <a:srgbClr val="1F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30" name="Isosceles Triangle 5">
              <a:extLst>
                <a:ext uri="{FF2B5EF4-FFF2-40B4-BE49-F238E27FC236}">
                  <a16:creationId xmlns:a16="http://schemas.microsoft.com/office/drawing/2014/main" id="{862B5600-1DAE-0036-3973-B82D8AFBA593}"/>
                </a:ext>
              </a:extLst>
            </p:cNvPr>
            <p:cNvSpPr/>
            <p:nvPr/>
          </p:nvSpPr>
          <p:spPr>
            <a:xfrm rot="5400000">
              <a:off x="4803124" y="1537059"/>
              <a:ext cx="323272" cy="278683"/>
            </a:xfrm>
            <a:prstGeom prst="triangle">
              <a:avLst/>
            </a:prstGeom>
            <a:solidFill>
              <a:srgbClr val="1F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Rectangle 23">
            <a:extLst>
              <a:ext uri="{FF2B5EF4-FFF2-40B4-BE49-F238E27FC236}">
                <a16:creationId xmlns:a16="http://schemas.microsoft.com/office/drawing/2014/main" id="{90D22F03-36C2-00B6-2DFE-FFBBB50FDE28}"/>
              </a:ext>
            </a:extLst>
          </p:cNvPr>
          <p:cNvSpPr/>
          <p:nvPr/>
        </p:nvSpPr>
        <p:spPr>
          <a:xfrm>
            <a:off x="598884" y="5025729"/>
            <a:ext cx="11196000" cy="9002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800DD004-3CBA-7167-F1D4-777D6152DFDC}"/>
              </a:ext>
            </a:extLst>
          </p:cNvPr>
          <p:cNvSpPr/>
          <p:nvPr/>
        </p:nvSpPr>
        <p:spPr>
          <a:xfrm>
            <a:off x="1457861" y="4928763"/>
            <a:ext cx="10155600" cy="900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6">
            <a:extLst>
              <a:ext uri="{FF2B5EF4-FFF2-40B4-BE49-F238E27FC236}">
                <a16:creationId xmlns:a16="http://schemas.microsoft.com/office/drawing/2014/main" id="{49D7F6AC-FE36-A680-E007-78FE4529B514}"/>
              </a:ext>
            </a:extLst>
          </p:cNvPr>
          <p:cNvGrpSpPr/>
          <p:nvPr/>
        </p:nvGrpSpPr>
        <p:grpSpPr>
          <a:xfrm>
            <a:off x="488046" y="4928763"/>
            <a:ext cx="1934367" cy="900246"/>
            <a:chOff x="3925455" y="1191491"/>
            <a:chExt cx="1178646" cy="969818"/>
          </a:xfrm>
        </p:grpSpPr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id="{136B880F-8DA8-DE16-921C-781BB92BB450}"/>
                </a:ext>
              </a:extLst>
            </p:cNvPr>
            <p:cNvSpPr/>
            <p:nvPr/>
          </p:nvSpPr>
          <p:spPr>
            <a:xfrm>
              <a:off x="3925455" y="1191491"/>
              <a:ext cx="969818" cy="969818"/>
            </a:xfrm>
            <a:prstGeom prst="rect">
              <a:avLst/>
            </a:prstGeom>
            <a:solidFill>
              <a:srgbClr val="1F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04</a:t>
              </a:r>
            </a:p>
          </p:txBody>
        </p:sp>
        <p:sp>
          <p:nvSpPr>
            <p:cNvPr id="40" name="Isosceles Triangle 5">
              <a:extLst>
                <a:ext uri="{FF2B5EF4-FFF2-40B4-BE49-F238E27FC236}">
                  <a16:creationId xmlns:a16="http://schemas.microsoft.com/office/drawing/2014/main" id="{7634C201-7C81-CD3D-415A-8BFC7514FFDE}"/>
                </a:ext>
              </a:extLst>
            </p:cNvPr>
            <p:cNvSpPr/>
            <p:nvPr/>
          </p:nvSpPr>
          <p:spPr>
            <a:xfrm rot="5400000">
              <a:off x="4803124" y="1537059"/>
              <a:ext cx="323272" cy="278683"/>
            </a:xfrm>
            <a:prstGeom prst="triangle">
              <a:avLst/>
            </a:prstGeom>
            <a:solidFill>
              <a:srgbClr val="1F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TextBox 25">
            <a:extLst>
              <a:ext uri="{FF2B5EF4-FFF2-40B4-BE49-F238E27FC236}">
                <a16:creationId xmlns:a16="http://schemas.microsoft.com/office/drawing/2014/main" id="{EBD16450-4677-069D-F1F1-681E8E3712E4}"/>
              </a:ext>
            </a:extLst>
          </p:cNvPr>
          <p:cNvSpPr txBox="1"/>
          <p:nvPr/>
        </p:nvSpPr>
        <p:spPr>
          <a:xfrm>
            <a:off x="2583546" y="4062398"/>
            <a:ext cx="7064257" cy="42854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>
              <a:defRPr/>
            </a:pPr>
            <a:r>
              <a:rPr lang="pt-BR" sz="2200" b="1" cap="all" dirty="0">
                <a:solidFill>
                  <a:srgbClr val="002060"/>
                </a:solidFill>
                <a:latin typeface="Calibri" panose="020F0502020204030204"/>
              </a:rPr>
              <a:t>SUSTENTABILIDADE AMBIENTAL</a:t>
            </a:r>
          </a:p>
        </p:txBody>
      </p:sp>
      <p:sp>
        <p:nvSpPr>
          <p:cNvPr id="45" name="TextBox 25">
            <a:extLst>
              <a:ext uri="{FF2B5EF4-FFF2-40B4-BE49-F238E27FC236}">
                <a16:creationId xmlns:a16="http://schemas.microsoft.com/office/drawing/2014/main" id="{0CDD9717-A3FE-E484-1E20-34CDD43705D5}"/>
              </a:ext>
            </a:extLst>
          </p:cNvPr>
          <p:cNvSpPr txBox="1"/>
          <p:nvPr/>
        </p:nvSpPr>
        <p:spPr>
          <a:xfrm>
            <a:off x="2583546" y="5118395"/>
            <a:ext cx="7064257" cy="430887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>
              <a:defRPr/>
            </a:pPr>
            <a:r>
              <a:rPr lang="en-US" sz="2200" b="1" cap="all" dirty="0">
                <a:solidFill>
                  <a:srgbClr val="002060"/>
                </a:solidFill>
                <a:latin typeface="Calibri" panose="020F0502020204030204"/>
              </a:rPr>
              <a:t>PROCESSOS INDUSTRIAIS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20C5C38-2D57-9102-9ABA-D919A06BBB58}"/>
              </a:ext>
            </a:extLst>
          </p:cNvPr>
          <p:cNvSpPr txBox="1">
            <a:spLocks/>
          </p:cNvSpPr>
          <p:nvPr/>
        </p:nvSpPr>
        <p:spPr>
          <a:xfrm>
            <a:off x="105555" y="154673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iol Bold" panose="02000506040000020003" pitchFamily="2" charset="0"/>
                <a:ea typeface="Calibri"/>
                <a:cs typeface="Calibri"/>
              </a:rPr>
              <a:t>BIOECONOMIA</a:t>
            </a: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0" i="0" u="none" strike="noStrike" kern="0" cap="none" spc="0" normalizeH="0" baseline="0" noProof="0" dirty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ELEMENTOS PARA DEFINIÇÃO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431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5BE4D01-9DF1-4D3F-B681-5A6AD6CB3B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5BE4D01-9DF1-4D3F-B681-5A6AD6CB3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tângulo 67">
            <a:extLst>
              <a:ext uri="{FF2B5EF4-FFF2-40B4-BE49-F238E27FC236}">
                <a16:creationId xmlns:a16="http://schemas.microsoft.com/office/drawing/2014/main" id="{8E247E27-5CC6-40E2-9EB5-5BD9399543A1}"/>
              </a:ext>
            </a:extLst>
          </p:cNvPr>
          <p:cNvSpPr/>
          <p:nvPr/>
        </p:nvSpPr>
        <p:spPr>
          <a:xfrm>
            <a:off x="0" y="6460760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310E5312-7672-4A2E-8A91-656237987C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B195AACC-A2CB-465E-81F7-B314A459C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762" y="187274"/>
            <a:ext cx="1449190" cy="507301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734CC2F-2539-D09D-1797-F29E654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02" y="1323068"/>
            <a:ext cx="7564036" cy="391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9FB3726-9F72-7B92-207B-DEF3351FA857}"/>
              </a:ext>
            </a:extLst>
          </p:cNvPr>
          <p:cNvSpPr txBox="1"/>
          <p:nvPr/>
        </p:nvSpPr>
        <p:spPr>
          <a:xfrm>
            <a:off x="4023360" y="5305559"/>
            <a:ext cx="7894320" cy="64633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pt-BR" sz="12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 mapa destaca os 17 países com a maior biodiversidade do mundo reconhecidos pela ONU: Estados Unidos da América, México, Colômbia, Equador, Peru, Venezuela, Brasil, República Democrática do Congo, África do Sul, Madagáscar, Índia, Malásia, Indonésia, Filipinas, Papua Nova Guiné, China e Austrália.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82A1AAC-8F56-21BB-957D-86D3696A4A7D}"/>
              </a:ext>
            </a:extLst>
          </p:cNvPr>
          <p:cNvSpPr txBox="1"/>
          <p:nvPr/>
        </p:nvSpPr>
        <p:spPr>
          <a:xfrm>
            <a:off x="7741920" y="6484426"/>
            <a:ext cx="4175760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fr-FR" u="none" strike="noStrike" baseline="0" dirty="0">
                <a:solidFill>
                  <a:schemeClr val="bg1"/>
                </a:solidFill>
                <a:latin typeface="+mj-lt"/>
              </a:rPr>
              <a:t>UNEP-WCMC, 2020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35165EB-E129-1319-AAD2-A5662CE35C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4011" y="3889193"/>
            <a:ext cx="1872286" cy="69466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06A6D1BF-DD15-A66F-A7A1-49076D643C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069" y="2281230"/>
            <a:ext cx="3044651" cy="174212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F93ABD5-BB2A-B297-11B5-EA5A884FDF35}"/>
              </a:ext>
            </a:extLst>
          </p:cNvPr>
          <p:cNvSpPr txBox="1">
            <a:spLocks/>
          </p:cNvSpPr>
          <p:nvPr/>
        </p:nvSpPr>
        <p:spPr>
          <a:xfrm>
            <a:off x="105555" y="154673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iol Bold" panose="02000506040000020003" pitchFamily="2" charset="0"/>
                <a:ea typeface="Calibri"/>
                <a:cs typeface="Calibri"/>
              </a:rPr>
              <a:t>BIOECONOMIA</a:t>
            </a: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0" i="0" u="none" strike="noStrike" kern="0" cap="none" spc="0" normalizeH="0" baseline="0" noProof="0" dirty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PAÍSES MEGABIODIVERSOS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8069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5BE4D01-9DF1-4D3F-B681-5A6AD6CB3B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5BE4D01-9DF1-4D3F-B681-5A6AD6CB3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tângulo 67">
            <a:extLst>
              <a:ext uri="{FF2B5EF4-FFF2-40B4-BE49-F238E27FC236}">
                <a16:creationId xmlns:a16="http://schemas.microsoft.com/office/drawing/2014/main" id="{8E247E27-5CC6-40E2-9EB5-5BD9399543A1}"/>
              </a:ext>
            </a:extLst>
          </p:cNvPr>
          <p:cNvSpPr/>
          <p:nvPr/>
        </p:nvSpPr>
        <p:spPr>
          <a:xfrm>
            <a:off x="0" y="6460760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310E5312-7672-4A2E-8A91-656237987C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B195AACC-A2CB-465E-81F7-B314A459C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762" y="187274"/>
            <a:ext cx="1449190" cy="507301"/>
          </a:xfrm>
          <a:prstGeom prst="rect">
            <a:avLst/>
          </a:prstGeom>
        </p:spPr>
      </p:pic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0B6252B4-4D9F-8C82-9E62-C95FC276D4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0344" y="1305080"/>
            <a:ext cx="3486948" cy="2461375"/>
          </a:xfrm>
          <a:prstGeom prst="rect">
            <a:avLst/>
          </a:prstGeom>
        </p:spPr>
      </p:pic>
      <p:pic>
        <p:nvPicPr>
          <p:cNvPr id="14" name="Imagem 13" descr="Mapa&#10;&#10;Descrição gerada automaticamente">
            <a:extLst>
              <a:ext uri="{FF2B5EF4-FFF2-40B4-BE49-F238E27FC236}">
                <a16:creationId xmlns:a16="http://schemas.microsoft.com/office/drawing/2014/main" id="{7E7BC952-A833-ADED-722B-52A23D9227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9864" y="1305080"/>
            <a:ext cx="3486670" cy="2461180"/>
          </a:xfrm>
          <a:prstGeom prst="rect">
            <a:avLst/>
          </a:prstGeom>
        </p:spPr>
      </p:pic>
      <p:pic>
        <p:nvPicPr>
          <p:cNvPr id="16" name="Imagem 15" descr="Mapa&#10;&#10;Descrição gerada automaticamente">
            <a:extLst>
              <a:ext uri="{FF2B5EF4-FFF2-40B4-BE49-F238E27FC236}">
                <a16:creationId xmlns:a16="http://schemas.microsoft.com/office/drawing/2014/main" id="{F50669D2-4FB9-A8C2-05B6-849DBA787F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9864" y="3920191"/>
            <a:ext cx="3486948" cy="2461375"/>
          </a:xfrm>
          <a:prstGeom prst="rect">
            <a:avLst/>
          </a:prstGeom>
        </p:spPr>
      </p:pic>
      <p:pic>
        <p:nvPicPr>
          <p:cNvPr id="18" name="Imagem 17" descr="Mapa&#10;&#10;Descrição gerada automaticamente">
            <a:extLst>
              <a:ext uri="{FF2B5EF4-FFF2-40B4-BE49-F238E27FC236}">
                <a16:creationId xmlns:a16="http://schemas.microsoft.com/office/drawing/2014/main" id="{A7C23D77-C038-2DEA-22BA-1800D756C9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50344" y="3920191"/>
            <a:ext cx="3486948" cy="2461375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9058021D-0CFE-C9F4-1D7F-2D6A950D1D02}"/>
              </a:ext>
            </a:extLst>
          </p:cNvPr>
          <p:cNvCxnSpPr/>
          <p:nvPr/>
        </p:nvCxnSpPr>
        <p:spPr>
          <a:xfrm>
            <a:off x="6096000" y="1294921"/>
            <a:ext cx="0" cy="501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ECC7FB13-85AF-4715-ADDE-6ECEEDACBD25}"/>
              </a:ext>
            </a:extLst>
          </p:cNvPr>
          <p:cNvCxnSpPr/>
          <p:nvPr/>
        </p:nvCxnSpPr>
        <p:spPr>
          <a:xfrm>
            <a:off x="853440" y="3838605"/>
            <a:ext cx="10651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46D75F0-59CD-C084-4785-FCC8CF9FB7C1}"/>
              </a:ext>
            </a:extLst>
          </p:cNvPr>
          <p:cNvSpPr txBox="1"/>
          <p:nvPr/>
        </p:nvSpPr>
        <p:spPr>
          <a:xfrm>
            <a:off x="7325360" y="6484426"/>
            <a:ext cx="4592320" cy="3077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fr-FR" sz="1400" u="none" strike="noStrike" baseline="0" dirty="0">
                <a:solidFill>
                  <a:schemeClr val="bg1"/>
                </a:solidFill>
                <a:latin typeface="+mj-lt"/>
              </a:rPr>
              <a:t>FAO 2023 – </a:t>
            </a:r>
            <a:r>
              <a:rPr lang="fr-FR" sz="1400" u="none" strike="noStrike" baseline="0" dirty="0" err="1">
                <a:solidFill>
                  <a:schemeClr val="bg1"/>
                </a:solidFill>
                <a:latin typeface="+mj-lt"/>
              </a:rPr>
              <a:t>processed</a:t>
            </a:r>
            <a:r>
              <a:rPr lang="fr-FR" sz="1400" u="none" strike="noStrike" baseline="0" dirty="0">
                <a:solidFill>
                  <a:schemeClr val="bg1"/>
                </a:solidFill>
                <a:latin typeface="+mj-lt"/>
              </a:rPr>
              <a:t> by Our World in Data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4323586-504B-47BF-7118-E5326F5D281F}"/>
              </a:ext>
            </a:extLst>
          </p:cNvPr>
          <p:cNvSpPr txBox="1">
            <a:spLocks/>
          </p:cNvSpPr>
          <p:nvPr/>
        </p:nvSpPr>
        <p:spPr>
          <a:xfrm>
            <a:off x="105555" y="154673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iol Bold" panose="02000506040000020003" pitchFamily="2" charset="0"/>
                <a:ea typeface="Calibri"/>
                <a:cs typeface="Calibri"/>
              </a:rPr>
              <a:t>AGRICULTURA</a:t>
            </a: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0" i="0" u="none" strike="noStrike" kern="0" cap="none" spc="0" normalizeH="0" baseline="0" noProof="0" dirty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PRINCIPAIS PAÍSES PRODUTORES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30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5BE4D01-9DF1-4D3F-B681-5A6AD6CB3B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5BE4D01-9DF1-4D3F-B681-5A6AD6CB3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tângulo 67">
            <a:extLst>
              <a:ext uri="{FF2B5EF4-FFF2-40B4-BE49-F238E27FC236}">
                <a16:creationId xmlns:a16="http://schemas.microsoft.com/office/drawing/2014/main" id="{8E247E27-5CC6-40E2-9EB5-5BD9399543A1}"/>
              </a:ext>
            </a:extLst>
          </p:cNvPr>
          <p:cNvSpPr/>
          <p:nvPr/>
        </p:nvSpPr>
        <p:spPr>
          <a:xfrm>
            <a:off x="0" y="6460760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310E5312-7672-4A2E-8A91-656237987C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B195AACC-A2CB-465E-81F7-B314A459C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762" y="187274"/>
            <a:ext cx="1449190" cy="507301"/>
          </a:xfrm>
          <a:prstGeom prst="rect">
            <a:avLst/>
          </a:prstGeom>
        </p:spPr>
      </p:pic>
      <p:sp>
        <p:nvSpPr>
          <p:cNvPr id="66" name="Título 1">
            <a:extLst>
              <a:ext uri="{FF2B5EF4-FFF2-40B4-BE49-F238E27FC236}">
                <a16:creationId xmlns:a16="http://schemas.microsoft.com/office/drawing/2014/main" id="{9433D19F-C7C6-4B21-9A9C-290E4FE66C2D}"/>
              </a:ext>
            </a:extLst>
          </p:cNvPr>
          <p:cNvSpPr txBox="1">
            <a:spLocks/>
          </p:cNvSpPr>
          <p:nvPr/>
        </p:nvSpPr>
        <p:spPr>
          <a:xfrm>
            <a:off x="105555" y="154673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iol Bold" panose="02000506040000020003" pitchFamily="2" charset="0"/>
                <a:ea typeface="Calibri"/>
                <a:cs typeface="Calibri"/>
              </a:rPr>
              <a:t>INOVAÇÃO</a:t>
            </a: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all" spc="0" normalizeH="0" noProof="0" dirty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LÍDERES GLOBAIS EM INOVAÇÃO</a:t>
            </a:r>
            <a:endParaRPr kumimoji="0" lang="en-US" sz="2800" b="0" i="0" u="none" strike="noStrike" kern="1200" cap="all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Helvetica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0919289-688A-6E23-1B66-B18D759F93C2}"/>
              </a:ext>
            </a:extLst>
          </p:cNvPr>
          <p:cNvSpPr txBox="1"/>
          <p:nvPr/>
        </p:nvSpPr>
        <p:spPr>
          <a:xfrm>
            <a:off x="7741920" y="6484426"/>
            <a:ext cx="4175760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fr-FR" u="none" strike="noStrike" baseline="0">
                <a:solidFill>
                  <a:schemeClr val="bg1"/>
                </a:solidFill>
                <a:latin typeface="+mj-lt"/>
              </a:rPr>
              <a:t>WIPO, 2023</a:t>
            </a:r>
            <a:endParaRPr lang="pt-BR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1D2A422-D096-C4EA-AE38-2378139369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4938" y="6140531"/>
            <a:ext cx="2307042" cy="225689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3150FC3-22AB-53CE-75B0-7C01ED02DE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7248" y="800099"/>
            <a:ext cx="2307042" cy="5266337"/>
          </a:xfrm>
          <a:prstGeom prst="rect">
            <a:avLst/>
          </a:prstGeom>
        </p:spPr>
      </p:pic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2090B047-2705-1EE9-FEE8-43E351063F72}"/>
              </a:ext>
            </a:extLst>
          </p:cNvPr>
          <p:cNvSpPr/>
          <p:nvPr/>
        </p:nvSpPr>
        <p:spPr>
          <a:xfrm>
            <a:off x="9425727" y="5866428"/>
            <a:ext cx="234959" cy="90936"/>
          </a:xfrm>
          <a:prstGeom prst="rightArrow">
            <a:avLst/>
          </a:prstGeom>
          <a:solidFill>
            <a:srgbClr val="002060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13156EC1-EF9A-3806-020A-950883026823}"/>
              </a:ext>
            </a:extLst>
          </p:cNvPr>
          <p:cNvSpPr/>
          <p:nvPr/>
        </p:nvSpPr>
        <p:spPr>
          <a:xfrm>
            <a:off x="9425727" y="4792008"/>
            <a:ext cx="234959" cy="90936"/>
          </a:xfrm>
          <a:prstGeom prst="rightArrow">
            <a:avLst/>
          </a:prstGeom>
          <a:solidFill>
            <a:srgbClr val="002060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F5D1406B-9E80-FB9D-D0B8-1286E413B551}"/>
              </a:ext>
            </a:extLst>
          </p:cNvPr>
          <p:cNvSpPr/>
          <p:nvPr/>
        </p:nvSpPr>
        <p:spPr>
          <a:xfrm>
            <a:off x="9421237" y="1276367"/>
            <a:ext cx="234959" cy="90936"/>
          </a:xfrm>
          <a:prstGeom prst="rightArrow">
            <a:avLst/>
          </a:prstGeom>
          <a:solidFill>
            <a:srgbClr val="002060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8799B0B5-9A6A-A09B-A0FD-06EDE098CA53}"/>
              </a:ext>
            </a:extLst>
          </p:cNvPr>
          <p:cNvSpPr/>
          <p:nvPr/>
        </p:nvSpPr>
        <p:spPr>
          <a:xfrm>
            <a:off x="9421237" y="4219806"/>
            <a:ext cx="234959" cy="90936"/>
          </a:xfrm>
          <a:prstGeom prst="rightArrow">
            <a:avLst/>
          </a:prstGeom>
          <a:solidFill>
            <a:srgbClr val="002060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B98F96B9-A92D-ED85-7B9D-2273C9B2C764}"/>
              </a:ext>
            </a:extLst>
          </p:cNvPr>
          <p:cNvSpPr/>
          <p:nvPr/>
        </p:nvSpPr>
        <p:spPr>
          <a:xfrm>
            <a:off x="9421237" y="2061227"/>
            <a:ext cx="234959" cy="90936"/>
          </a:xfrm>
          <a:prstGeom prst="rightArrow">
            <a:avLst/>
          </a:prstGeom>
          <a:solidFill>
            <a:srgbClr val="002060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Seta: para a Direita 34">
            <a:extLst>
              <a:ext uri="{FF2B5EF4-FFF2-40B4-BE49-F238E27FC236}">
                <a16:creationId xmlns:a16="http://schemas.microsoft.com/office/drawing/2014/main" id="{C7A01193-C0E1-B67F-AD20-F37C69E0B74F}"/>
              </a:ext>
            </a:extLst>
          </p:cNvPr>
          <p:cNvSpPr/>
          <p:nvPr/>
        </p:nvSpPr>
        <p:spPr>
          <a:xfrm>
            <a:off x="9421237" y="3247858"/>
            <a:ext cx="234959" cy="90936"/>
          </a:xfrm>
          <a:prstGeom prst="rightArrow">
            <a:avLst/>
          </a:prstGeom>
          <a:solidFill>
            <a:srgbClr val="002060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D3ECE193-0BB6-D84E-6C45-0FE76B3E0D45}"/>
              </a:ext>
            </a:extLst>
          </p:cNvPr>
          <p:cNvCxnSpPr>
            <a:cxnSpLocks/>
          </p:cNvCxnSpPr>
          <p:nvPr/>
        </p:nvCxnSpPr>
        <p:spPr>
          <a:xfrm>
            <a:off x="9578330" y="2050941"/>
            <a:ext cx="2454546" cy="12975"/>
          </a:xfrm>
          <a:prstGeom prst="line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" name="Imagem 38">
            <a:extLst>
              <a:ext uri="{FF2B5EF4-FFF2-40B4-BE49-F238E27FC236}">
                <a16:creationId xmlns:a16="http://schemas.microsoft.com/office/drawing/2014/main" id="{F725A960-AA95-A151-DFF7-B498F1A19D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532" y="1367303"/>
            <a:ext cx="3334699" cy="467924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F14F6AB9-920F-B08B-B10B-46B5E661AE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54037" y="1710678"/>
            <a:ext cx="4925534" cy="37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6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1E41E-F8CF-9484-271C-225C56205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123F5EB-F79E-7FA3-9637-D240F29F64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5BE4D01-9DF1-4D3F-B681-5A6AD6CB3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tângulo 67">
            <a:extLst>
              <a:ext uri="{FF2B5EF4-FFF2-40B4-BE49-F238E27FC236}">
                <a16:creationId xmlns:a16="http://schemas.microsoft.com/office/drawing/2014/main" id="{43434171-A263-4B98-DF07-0794D0D2C0E2}"/>
              </a:ext>
            </a:extLst>
          </p:cNvPr>
          <p:cNvSpPr/>
          <p:nvPr/>
        </p:nvSpPr>
        <p:spPr>
          <a:xfrm>
            <a:off x="0" y="6460760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5BF4B45C-DF01-28C6-679F-AB807C6D4D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3B16D786-EBFC-94D0-CAE7-811DF2CA6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762" y="187274"/>
            <a:ext cx="1449190" cy="507301"/>
          </a:xfrm>
          <a:prstGeom prst="rect">
            <a:avLst/>
          </a:prstGeom>
        </p:spPr>
      </p:pic>
      <p:sp>
        <p:nvSpPr>
          <p:cNvPr id="66" name="Título 1">
            <a:extLst>
              <a:ext uri="{FF2B5EF4-FFF2-40B4-BE49-F238E27FC236}">
                <a16:creationId xmlns:a16="http://schemas.microsoft.com/office/drawing/2014/main" id="{1F1E3787-F2D9-676D-0A92-682B43508885}"/>
              </a:ext>
            </a:extLst>
          </p:cNvPr>
          <p:cNvSpPr txBox="1">
            <a:spLocks/>
          </p:cNvSpPr>
          <p:nvPr/>
        </p:nvSpPr>
        <p:spPr>
          <a:xfrm>
            <a:off x="105555" y="154673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iol Bold" panose="02000506040000020003" pitchFamily="2" charset="0"/>
                <a:ea typeface="Calibri"/>
                <a:cs typeface="Calibri"/>
              </a:rPr>
              <a:t>INOVAÇÃO</a:t>
            </a: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all" spc="0" normalizeH="0" noProof="0" dirty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LÍDERES GLOBAIS EM INOVAÇÃO</a:t>
            </a:r>
            <a:endParaRPr kumimoji="0" lang="en-US" sz="2800" b="0" i="0" u="none" strike="noStrike" kern="1200" cap="all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Helvetica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404D69D-5EDC-37A0-5B34-DDA5B1125F11}"/>
              </a:ext>
            </a:extLst>
          </p:cNvPr>
          <p:cNvSpPr txBox="1"/>
          <p:nvPr/>
        </p:nvSpPr>
        <p:spPr>
          <a:xfrm>
            <a:off x="7741920" y="6484426"/>
            <a:ext cx="4175760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fr-FR" u="none" strike="noStrike" baseline="0">
                <a:solidFill>
                  <a:schemeClr val="bg1"/>
                </a:solidFill>
                <a:latin typeface="+mj-lt"/>
              </a:rPr>
              <a:t>WIPO, 2023</a:t>
            </a:r>
            <a:endParaRPr lang="pt-BR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C80E1FE-24D5-C1F9-03B3-A1C5297C50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4938" y="6140531"/>
            <a:ext cx="2307042" cy="225689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35DFF8B-3AAA-03B9-E9E4-E7076AEAD3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7248" y="800099"/>
            <a:ext cx="2307042" cy="5266337"/>
          </a:xfrm>
          <a:prstGeom prst="rect">
            <a:avLst/>
          </a:prstGeom>
        </p:spPr>
      </p:pic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DBA00324-7819-55E4-0809-BB39A55755C4}"/>
              </a:ext>
            </a:extLst>
          </p:cNvPr>
          <p:cNvSpPr/>
          <p:nvPr/>
        </p:nvSpPr>
        <p:spPr>
          <a:xfrm>
            <a:off x="9425727" y="5866428"/>
            <a:ext cx="234959" cy="90936"/>
          </a:xfrm>
          <a:prstGeom prst="rightArrow">
            <a:avLst/>
          </a:prstGeom>
          <a:solidFill>
            <a:srgbClr val="002060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319EDB96-7777-8706-028E-59EEB00D170C}"/>
              </a:ext>
            </a:extLst>
          </p:cNvPr>
          <p:cNvSpPr/>
          <p:nvPr/>
        </p:nvSpPr>
        <p:spPr>
          <a:xfrm>
            <a:off x="9425727" y="4792008"/>
            <a:ext cx="234959" cy="90936"/>
          </a:xfrm>
          <a:prstGeom prst="rightArrow">
            <a:avLst/>
          </a:prstGeom>
          <a:solidFill>
            <a:srgbClr val="002060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D68B26E4-A322-8C5D-05E2-3B68932183FF}"/>
              </a:ext>
            </a:extLst>
          </p:cNvPr>
          <p:cNvSpPr/>
          <p:nvPr/>
        </p:nvSpPr>
        <p:spPr>
          <a:xfrm>
            <a:off x="9421237" y="1276367"/>
            <a:ext cx="234959" cy="90936"/>
          </a:xfrm>
          <a:prstGeom prst="rightArrow">
            <a:avLst/>
          </a:prstGeom>
          <a:solidFill>
            <a:srgbClr val="002060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7E3DBE07-326F-2A1E-F413-4A81C06FAA27}"/>
              </a:ext>
            </a:extLst>
          </p:cNvPr>
          <p:cNvSpPr/>
          <p:nvPr/>
        </p:nvSpPr>
        <p:spPr>
          <a:xfrm>
            <a:off x="9421237" y="4219806"/>
            <a:ext cx="234959" cy="90936"/>
          </a:xfrm>
          <a:prstGeom prst="rightArrow">
            <a:avLst/>
          </a:prstGeom>
          <a:solidFill>
            <a:srgbClr val="002060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47C2282B-33D6-76C8-FB54-AA5C9E9D41EE}"/>
              </a:ext>
            </a:extLst>
          </p:cNvPr>
          <p:cNvSpPr/>
          <p:nvPr/>
        </p:nvSpPr>
        <p:spPr>
          <a:xfrm>
            <a:off x="9421237" y="2061227"/>
            <a:ext cx="234959" cy="90936"/>
          </a:xfrm>
          <a:prstGeom prst="rightArrow">
            <a:avLst/>
          </a:prstGeom>
          <a:solidFill>
            <a:srgbClr val="002060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Seta: para a Direita 34">
            <a:extLst>
              <a:ext uri="{FF2B5EF4-FFF2-40B4-BE49-F238E27FC236}">
                <a16:creationId xmlns:a16="http://schemas.microsoft.com/office/drawing/2014/main" id="{70ABE578-102B-2E33-32C4-4B3CD2714D55}"/>
              </a:ext>
            </a:extLst>
          </p:cNvPr>
          <p:cNvSpPr/>
          <p:nvPr/>
        </p:nvSpPr>
        <p:spPr>
          <a:xfrm>
            <a:off x="9421237" y="3247858"/>
            <a:ext cx="234959" cy="90936"/>
          </a:xfrm>
          <a:prstGeom prst="rightArrow">
            <a:avLst/>
          </a:prstGeom>
          <a:solidFill>
            <a:srgbClr val="002060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B8F6B634-CF3D-D441-14C7-F10C5886E566}"/>
              </a:ext>
            </a:extLst>
          </p:cNvPr>
          <p:cNvCxnSpPr>
            <a:cxnSpLocks/>
          </p:cNvCxnSpPr>
          <p:nvPr/>
        </p:nvCxnSpPr>
        <p:spPr>
          <a:xfrm>
            <a:off x="9578330" y="2050941"/>
            <a:ext cx="2454546" cy="12975"/>
          </a:xfrm>
          <a:prstGeom prst="line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548B368-297A-1457-D47B-C46977F9DC1C}"/>
              </a:ext>
            </a:extLst>
          </p:cNvPr>
          <p:cNvGrpSpPr/>
          <p:nvPr/>
        </p:nvGrpSpPr>
        <p:grpSpPr>
          <a:xfrm>
            <a:off x="886338" y="1351263"/>
            <a:ext cx="6104772" cy="3952690"/>
            <a:chOff x="886338" y="1351263"/>
            <a:chExt cx="6104772" cy="3952690"/>
          </a:xfrm>
        </p:grpSpPr>
        <p:pic>
          <p:nvPicPr>
            <p:cNvPr id="4" name="Picture 2" descr="undefined">
              <a:extLst>
                <a:ext uri="{FF2B5EF4-FFF2-40B4-BE49-F238E27FC236}">
                  <a16:creationId xmlns:a16="http://schemas.microsoft.com/office/drawing/2014/main" id="{D3839E93-F51A-F2A9-17BF-0869C3914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338" y="1720762"/>
              <a:ext cx="6104772" cy="3160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C5FB65F3-60D7-C2BA-8B98-B6EB70950A87}"/>
                </a:ext>
              </a:extLst>
            </p:cNvPr>
            <p:cNvSpPr txBox="1"/>
            <p:nvPr/>
          </p:nvSpPr>
          <p:spPr>
            <a:xfrm>
              <a:off x="1474054" y="1351263"/>
              <a:ext cx="5477760" cy="33855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all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cs typeface="Helvetica"/>
                </a:rPr>
                <a:t>Países</a:t>
              </a:r>
              <a:r>
                <a:rPr kumimoji="0" lang="en-US" sz="1600" b="1" i="0" u="none" strike="noStrike" kern="120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cs typeface="Helvetica"/>
                </a:rPr>
                <a:t> </a:t>
              </a:r>
              <a:r>
                <a:rPr kumimoji="0" lang="en-US" sz="1600" b="1" i="0" u="none" strike="noStrike" kern="1200" cap="all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cs typeface="Helvetica"/>
                </a:rPr>
                <a:t>megabiodiversos</a:t>
              </a:r>
              <a:endPara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Helvetica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C2E8F7E8-67BF-A52D-922D-3483E0AA36FC}"/>
                </a:ext>
              </a:extLst>
            </p:cNvPr>
            <p:cNvSpPr txBox="1"/>
            <p:nvPr/>
          </p:nvSpPr>
          <p:spPr>
            <a:xfrm>
              <a:off x="1022975" y="4842288"/>
              <a:ext cx="5911708" cy="46166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just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 mapa destaca os 17 países com a maior biodiversidade do mundo reconhecidos pela ONU: Estados Unidos da América, México, Colômbia, Equador, Peru, Venezuela, Brasil, República Democrática do Congo, África do Sul, Madagáscar, Índia, Malásia, Indonésia, Filipinas, Papua Nova Guiné, China e Austrália</a:t>
              </a:r>
              <a:r>
                <a:rPr lang="pt-BR" sz="800" b="1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.</a:t>
              </a:r>
              <a:endParaRPr lang="pt-B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F2B15A-4989-AD40-46C0-1560C6AA83E7}"/>
              </a:ext>
            </a:extLst>
          </p:cNvPr>
          <p:cNvSpPr txBox="1"/>
          <p:nvPr/>
        </p:nvSpPr>
        <p:spPr>
          <a:xfrm>
            <a:off x="468051" y="5524934"/>
            <a:ext cx="8819090" cy="738664"/>
          </a:xfrm>
          <a:prstGeom prst="rect">
            <a:avLst/>
          </a:prstGeom>
          <a:noFill/>
          <a:ln w="254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pt-BR"/>
            </a:defPPr>
            <a:lvl1pPr algn="just">
              <a:defRPr sz="12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193675" indent="-1936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Dos 50 </a:t>
            </a:r>
            <a:r>
              <a:rPr lang="en-US" sz="1400" dirty="0" err="1">
                <a:solidFill>
                  <a:srgbClr val="002060"/>
                </a:solidFill>
              </a:rPr>
              <a:t>países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mais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inovadores</a:t>
            </a:r>
            <a:r>
              <a:rPr lang="en-US" sz="1400" dirty="0">
                <a:solidFill>
                  <a:srgbClr val="002060"/>
                </a:solidFill>
              </a:rPr>
              <a:t> do </a:t>
            </a:r>
            <a:r>
              <a:rPr lang="en-US" sz="1400" dirty="0" err="1">
                <a:solidFill>
                  <a:srgbClr val="002060"/>
                </a:solidFill>
              </a:rPr>
              <a:t>mundo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apenas</a:t>
            </a:r>
            <a:r>
              <a:rPr lang="en-US" sz="1400" dirty="0">
                <a:solidFill>
                  <a:srgbClr val="002060"/>
                </a:solidFill>
              </a:rPr>
              <a:t> 6 </a:t>
            </a:r>
            <a:r>
              <a:rPr lang="en-US" sz="1400" dirty="0" err="1">
                <a:solidFill>
                  <a:srgbClr val="002060"/>
                </a:solidFill>
              </a:rPr>
              <a:t>são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megabiodiversos</a:t>
            </a:r>
            <a:endParaRPr lang="en-US" sz="1400" dirty="0">
              <a:solidFill>
                <a:srgbClr val="002060"/>
              </a:solidFill>
            </a:endParaRPr>
          </a:p>
          <a:p>
            <a:pPr marL="193675" indent="-1936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Entre </a:t>
            </a:r>
            <a:r>
              <a:rPr lang="en-US" sz="1400" dirty="0" err="1">
                <a:solidFill>
                  <a:srgbClr val="002060"/>
                </a:solidFill>
              </a:rPr>
              <a:t>os</a:t>
            </a:r>
            <a:r>
              <a:rPr lang="en-US" sz="1400" dirty="0">
                <a:solidFill>
                  <a:srgbClr val="002060"/>
                </a:solidFill>
              </a:rPr>
              <a:t> 10 </a:t>
            </a:r>
            <a:r>
              <a:rPr lang="en-US" sz="1400" dirty="0" err="1">
                <a:solidFill>
                  <a:srgbClr val="002060"/>
                </a:solidFill>
              </a:rPr>
              <a:t>mais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inovadores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apenas</a:t>
            </a:r>
            <a:r>
              <a:rPr lang="en-US" sz="1400" dirty="0">
                <a:solidFill>
                  <a:srgbClr val="002060"/>
                </a:solidFill>
              </a:rPr>
              <a:t> um </a:t>
            </a:r>
            <a:r>
              <a:rPr lang="en-US" sz="1400" dirty="0" err="1">
                <a:solidFill>
                  <a:srgbClr val="002060"/>
                </a:solidFill>
              </a:rPr>
              <a:t>encontra</a:t>
            </a:r>
            <a:r>
              <a:rPr lang="en-US" sz="1400" dirty="0">
                <a:solidFill>
                  <a:srgbClr val="002060"/>
                </a:solidFill>
              </a:rPr>
              <a:t>-se entre </a:t>
            </a:r>
            <a:r>
              <a:rPr lang="en-US" sz="1400" dirty="0" err="1">
                <a:solidFill>
                  <a:srgbClr val="002060"/>
                </a:solidFill>
              </a:rPr>
              <a:t>os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megabiodiversos</a:t>
            </a:r>
            <a:endParaRPr lang="en-US" sz="1400" dirty="0">
              <a:solidFill>
                <a:srgbClr val="002060"/>
              </a:solidFill>
            </a:endParaRPr>
          </a:p>
          <a:p>
            <a:pPr marL="193675" indent="-1936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O Brasil é o </a:t>
            </a:r>
            <a:r>
              <a:rPr lang="en-US" sz="1400" dirty="0" err="1">
                <a:solidFill>
                  <a:srgbClr val="002060"/>
                </a:solidFill>
              </a:rPr>
              <a:t>país</a:t>
            </a:r>
            <a:r>
              <a:rPr lang="en-US" sz="1400" dirty="0">
                <a:solidFill>
                  <a:srgbClr val="002060"/>
                </a:solidFill>
              </a:rPr>
              <a:t> com a </a:t>
            </a:r>
            <a:r>
              <a:rPr lang="en-US" sz="1400" dirty="0" err="1">
                <a:solidFill>
                  <a:srgbClr val="002060"/>
                </a:solidFill>
              </a:rPr>
              <a:t>maior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biodiversidade</a:t>
            </a:r>
            <a:r>
              <a:rPr lang="en-US" sz="1400" dirty="0">
                <a:solidFill>
                  <a:srgbClr val="002060"/>
                </a:solidFill>
              </a:rPr>
              <a:t> do </a:t>
            </a:r>
            <a:r>
              <a:rPr lang="en-US" sz="1400" dirty="0" err="1">
                <a:solidFill>
                  <a:srgbClr val="002060"/>
                </a:solidFill>
              </a:rPr>
              <a:t>mundo</a:t>
            </a:r>
            <a:r>
              <a:rPr lang="en-US" sz="1400" dirty="0">
                <a:solidFill>
                  <a:srgbClr val="002060"/>
                </a:solidFill>
              </a:rPr>
              <a:t> e </a:t>
            </a:r>
            <a:r>
              <a:rPr lang="en-US" sz="1400" dirty="0" err="1">
                <a:solidFill>
                  <a:srgbClr val="002060"/>
                </a:solidFill>
              </a:rPr>
              <a:t>ocupa</a:t>
            </a:r>
            <a:r>
              <a:rPr lang="en-US" sz="1400" dirty="0">
                <a:solidFill>
                  <a:srgbClr val="002060"/>
                </a:solidFill>
              </a:rPr>
              <a:t> a 50ª </a:t>
            </a:r>
            <a:r>
              <a:rPr lang="en-US" sz="1400" dirty="0" err="1">
                <a:solidFill>
                  <a:srgbClr val="002060"/>
                </a:solidFill>
              </a:rPr>
              <a:t>posição</a:t>
            </a:r>
            <a:r>
              <a:rPr lang="en-US" sz="1400" dirty="0">
                <a:solidFill>
                  <a:srgbClr val="002060"/>
                </a:solidFill>
              </a:rPr>
              <a:t> entire </a:t>
            </a:r>
            <a:r>
              <a:rPr lang="en-US" sz="1400" dirty="0" err="1">
                <a:solidFill>
                  <a:srgbClr val="002060"/>
                </a:solidFill>
              </a:rPr>
              <a:t>os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mais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inovadores</a:t>
            </a:r>
            <a:endParaRPr lang="pt-B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9EEC6-7ED8-18E9-7CD7-CDF6D3E20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0CBFFF87-D7FC-FACC-CD14-307FEAFA4D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5123F5EB-F79E-7FA3-9637-D240F29F64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tângulo 67">
            <a:extLst>
              <a:ext uri="{FF2B5EF4-FFF2-40B4-BE49-F238E27FC236}">
                <a16:creationId xmlns:a16="http://schemas.microsoft.com/office/drawing/2014/main" id="{BEFF66F2-88B1-0E32-2EEC-4CDC80DE66F7}"/>
              </a:ext>
            </a:extLst>
          </p:cNvPr>
          <p:cNvSpPr/>
          <p:nvPr/>
        </p:nvSpPr>
        <p:spPr>
          <a:xfrm>
            <a:off x="0" y="6460760"/>
            <a:ext cx="12191999" cy="412230"/>
          </a:xfrm>
          <a:prstGeom prst="rect">
            <a:avLst/>
          </a:prstGeom>
          <a:solidFill>
            <a:srgbClr val="1E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7BB81C56-5289-B899-556B-6FC91A6047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4184" r="4475" b="5801"/>
          <a:stretch/>
        </p:blipFill>
        <p:spPr>
          <a:xfrm>
            <a:off x="-67112" y="0"/>
            <a:ext cx="10446757" cy="1275391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11476460-80B0-5C16-6819-A6BF3CC358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762" y="187274"/>
            <a:ext cx="1449190" cy="507301"/>
          </a:xfrm>
          <a:prstGeom prst="rect">
            <a:avLst/>
          </a:prstGeom>
        </p:spPr>
      </p:pic>
      <p:sp>
        <p:nvSpPr>
          <p:cNvPr id="66" name="Título 1">
            <a:extLst>
              <a:ext uri="{FF2B5EF4-FFF2-40B4-BE49-F238E27FC236}">
                <a16:creationId xmlns:a16="http://schemas.microsoft.com/office/drawing/2014/main" id="{5E42866D-0E53-0734-2644-E4E7D463A7CA}"/>
              </a:ext>
            </a:extLst>
          </p:cNvPr>
          <p:cNvSpPr txBox="1">
            <a:spLocks/>
          </p:cNvSpPr>
          <p:nvPr/>
        </p:nvSpPr>
        <p:spPr>
          <a:xfrm>
            <a:off x="105555" y="154673"/>
            <a:ext cx="7666339" cy="86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iol Bold" panose="02000506040000020003" pitchFamily="2" charset="0"/>
                <a:ea typeface="Calibri"/>
                <a:cs typeface="Calibri"/>
              </a:rPr>
              <a:t>NOVA INDÚSTRIA BRASIL</a:t>
            </a:r>
          </a:p>
          <a:p>
            <a:pPr marL="0" marR="0" lvl="0" indent="0" algn="l" defTabSz="4572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all" spc="0" normalizeH="0" noProof="0" dirty="0" err="1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InOVAÇÃO</a:t>
            </a:r>
            <a:r>
              <a:rPr kumimoji="0" lang="en-US" sz="2100" b="0" i="0" u="none" strike="noStrike" kern="0" cap="all" spc="0" normalizeH="0" noProof="0" dirty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Bariol Bold" panose="02000506040000020003" pitchFamily="2" charset="0"/>
                <a:ea typeface="+mn-ea"/>
                <a:cs typeface="Calibri"/>
                <a:sym typeface="Calibri"/>
              </a:rPr>
              <a:t> COMO EIXO CENTRAL</a:t>
            </a:r>
            <a:endParaRPr kumimoji="0" lang="en-US" sz="2800" b="0" i="0" u="none" strike="noStrike" kern="1200" cap="all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iol Bold" panose="02000506040000020003" pitchFamily="2" charset="0"/>
              <a:ea typeface="Calibri"/>
              <a:cs typeface="Helvetica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1131902-1BD3-24FC-D65A-9B2061BB6689}"/>
              </a:ext>
            </a:extLst>
          </p:cNvPr>
          <p:cNvSpPr txBox="1"/>
          <p:nvPr/>
        </p:nvSpPr>
        <p:spPr>
          <a:xfrm>
            <a:off x="7741920" y="6484426"/>
            <a:ext cx="4175760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fr-FR" u="none" strike="noStrike" baseline="0">
                <a:solidFill>
                  <a:schemeClr val="bg1"/>
                </a:solidFill>
                <a:latin typeface="+mj-lt"/>
              </a:rPr>
              <a:t>WIPO, 2023</a:t>
            </a:r>
            <a:endParaRPr lang="pt-BR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D8C87A6-3A16-B5D0-2523-E0F974AC28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411" y="1275391"/>
            <a:ext cx="3631313" cy="51180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5B02D33-7A5B-0E01-3607-B841A82010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4616" y="2486355"/>
            <a:ext cx="4699530" cy="269611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94D66B0-EA7F-C65B-10F7-6EAE88C4C0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4616" y="1088150"/>
            <a:ext cx="5296359" cy="157747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8372AE2F-5279-ED0F-F67A-4F8CD882528F}"/>
              </a:ext>
            </a:extLst>
          </p:cNvPr>
          <p:cNvSpPr txBox="1"/>
          <p:nvPr/>
        </p:nvSpPr>
        <p:spPr>
          <a:xfrm>
            <a:off x="4977114" y="5393803"/>
            <a:ext cx="6713316" cy="92332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 inovação é o eixo central do Plano de Ação para a </a:t>
            </a:r>
            <a:r>
              <a:rPr kumimoji="0" lang="pt-BR" sz="2400" b="0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Neoindustrialização</a:t>
            </a: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1B525C27-BBBA-2313-740F-F53A5310D9D4}"/>
              </a:ext>
            </a:extLst>
          </p:cNvPr>
          <p:cNvCxnSpPr/>
          <p:nvPr/>
        </p:nvCxnSpPr>
        <p:spPr>
          <a:xfrm>
            <a:off x="6565675" y="1763596"/>
            <a:ext cx="35881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B758BF04-BAD5-E0C9-B149-864DC7AAAEC9}"/>
              </a:ext>
            </a:extLst>
          </p:cNvPr>
          <p:cNvCxnSpPr/>
          <p:nvPr/>
        </p:nvCxnSpPr>
        <p:spPr>
          <a:xfrm>
            <a:off x="6062327" y="4872556"/>
            <a:ext cx="114329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961B706-0D23-50DB-967E-2A71149689E4}"/>
              </a:ext>
            </a:extLst>
          </p:cNvPr>
          <p:cNvCxnSpPr/>
          <p:nvPr/>
        </p:nvCxnSpPr>
        <p:spPr>
          <a:xfrm>
            <a:off x="6105368" y="4730316"/>
            <a:ext cx="152172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710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8e8203-d166-4bdb-b383-19910dca1cec">
      <Terms xmlns="http://schemas.microsoft.com/office/infopath/2007/PartnerControls"/>
    </lcf76f155ced4ddcb4097134ff3c332f>
    <TaxCatchAll xmlns="90090341-1014-4a59-81c8-edc3d1bdc5b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40C7A64BC35F146BB0C890186126887" ma:contentTypeVersion="19" ma:contentTypeDescription="Crie um novo documento." ma:contentTypeScope="" ma:versionID="210ad11fb0a9361f001b3dae5e8e272c">
  <xsd:schema xmlns:xsd="http://www.w3.org/2001/XMLSchema" xmlns:xs="http://www.w3.org/2001/XMLSchema" xmlns:p="http://schemas.microsoft.com/office/2006/metadata/properties" xmlns:ns2="ce8e8203-d166-4bdb-b383-19910dca1cec" xmlns:ns3="90090341-1014-4a59-81c8-edc3d1bdc5b4" targetNamespace="http://schemas.microsoft.com/office/2006/metadata/properties" ma:root="true" ma:fieldsID="40edcd1423e2658de9ef4d9013d155a3" ns2:_="" ns3:_="">
    <xsd:import namespace="ce8e8203-d166-4bdb-b383-19910dca1cec"/>
    <xsd:import namespace="90090341-1014-4a59-81c8-edc3d1bdc5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e8203-d166-4bdb-b383-19910dca1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0c8ef19e-0d14-478f-b0d8-d70dc71646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90341-1014-4a59-81c8-edc3d1bdc5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04d0bba-df40-4f08-a5bd-dd406817c4f6}" ma:internalName="TaxCatchAll" ma:showField="CatchAllData" ma:web="90090341-1014-4a59-81c8-edc3d1bdc5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9066FF-F084-4845-98A3-ADED3023A219}">
  <ds:schemaRefs>
    <ds:schemaRef ds:uri="90090341-1014-4a59-81c8-edc3d1bdc5b4"/>
    <ds:schemaRef ds:uri="ce8e8203-d166-4bdb-b383-19910dca1ce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C7F16F4-1B07-4204-AF41-122D4C7233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e8203-d166-4bdb-b383-19910dca1cec"/>
    <ds:schemaRef ds:uri="90090341-1014-4a59-81c8-edc3d1bdc5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5FE7A4-CA56-4542-84AF-E0E6D9F811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804</Words>
  <Application>Microsoft Macintosh PowerPoint</Application>
  <PresentationFormat>Widescreen</PresentationFormat>
  <Paragraphs>94</Paragraphs>
  <Slides>12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Arial</vt:lpstr>
      <vt:lpstr>Bariol Bold</vt:lpstr>
      <vt:lpstr>Calibri</vt:lpstr>
      <vt:lpstr>Calibri Light</vt:lpstr>
      <vt:lpstr>Helvetica</vt:lpstr>
      <vt:lpstr>Tema do Office</vt:lpstr>
      <vt:lpstr>Office Theme</vt:lpstr>
      <vt:lpstr>2_Office Theme</vt:lpstr>
      <vt:lpstr>think-cell Folie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Luiz Moura</dc:creator>
  <cp:lastModifiedBy>Luan Madeira</cp:lastModifiedBy>
  <cp:revision>8</cp:revision>
  <dcterms:created xsi:type="dcterms:W3CDTF">2023-12-03T18:31:56Z</dcterms:created>
  <dcterms:modified xsi:type="dcterms:W3CDTF">2025-12-03T12:53:26Z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0x010100D40C7A64BC35F146BB0C890186126887</vt:lpwstr>
  </property>
  <property fmtid="{D5CDD505-2E9C-101B-9397-08002B2CF9AE}" pid="3" name="MediaServiceImageTags">
    <vt:lpwstr/>
  </property>
</Properties>
</file>